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77" r:id="rId6"/>
    <p:sldId id="307" r:id="rId7"/>
    <p:sldId id="309" r:id="rId8"/>
    <p:sldId id="310" r:id="rId9"/>
    <p:sldId id="312" r:id="rId10"/>
    <p:sldId id="311" r:id="rId1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56159-F498-4A17-860F-C5F3D5A594CA}" v="7" dt="2020-11-23T16:45:28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Robert (DESE)" userId="9284700e-ed31-4409-9ea9-d5bf75419e76" providerId="ADAL" clId="{02656159-F498-4A17-860F-C5F3D5A594CA}"/>
    <pc:docChg chg="custSel addSld delSld modSld sldOrd">
      <pc:chgData name="Curtin, Robert (DESE)" userId="9284700e-ed31-4409-9ea9-d5bf75419e76" providerId="ADAL" clId="{02656159-F498-4A17-860F-C5F3D5A594CA}" dt="2020-11-23T16:46:42.037" v="1761"/>
      <pc:docMkLst>
        <pc:docMk/>
      </pc:docMkLst>
      <pc:sldChg chg="del">
        <pc:chgData name="Curtin, Robert (DESE)" userId="9284700e-ed31-4409-9ea9-d5bf75419e76" providerId="ADAL" clId="{02656159-F498-4A17-860F-C5F3D5A594CA}" dt="2020-11-23T03:02:40.904" v="1" actId="47"/>
        <pc:sldMkLst>
          <pc:docMk/>
          <pc:sldMk cId="3809836559" sldId="298"/>
        </pc:sldMkLst>
      </pc:sldChg>
      <pc:sldChg chg="del">
        <pc:chgData name="Curtin, Robert (DESE)" userId="9284700e-ed31-4409-9ea9-d5bf75419e76" providerId="ADAL" clId="{02656159-F498-4A17-860F-C5F3D5A594CA}" dt="2020-11-23T03:02:41.974" v="3" actId="47"/>
        <pc:sldMkLst>
          <pc:docMk/>
          <pc:sldMk cId="1523133641" sldId="301"/>
        </pc:sldMkLst>
      </pc:sldChg>
      <pc:sldChg chg="del">
        <pc:chgData name="Curtin, Robert (DESE)" userId="9284700e-ed31-4409-9ea9-d5bf75419e76" providerId="ADAL" clId="{02656159-F498-4A17-860F-C5F3D5A594CA}" dt="2020-11-23T03:02:43.180" v="4" actId="47"/>
        <pc:sldMkLst>
          <pc:docMk/>
          <pc:sldMk cId="2598367231" sldId="303"/>
        </pc:sldMkLst>
      </pc:sldChg>
      <pc:sldChg chg="del">
        <pc:chgData name="Curtin, Robert (DESE)" userId="9284700e-ed31-4409-9ea9-d5bf75419e76" providerId="ADAL" clId="{02656159-F498-4A17-860F-C5F3D5A594CA}" dt="2020-11-23T03:02:41.547" v="2" actId="47"/>
        <pc:sldMkLst>
          <pc:docMk/>
          <pc:sldMk cId="3211563774" sldId="304"/>
        </pc:sldMkLst>
      </pc:sldChg>
      <pc:sldChg chg="modSp mod">
        <pc:chgData name="Curtin, Robert (DESE)" userId="9284700e-ed31-4409-9ea9-d5bf75419e76" providerId="ADAL" clId="{02656159-F498-4A17-860F-C5F3D5A594CA}" dt="2020-11-23T16:39:42.119" v="1708" actId="20577"/>
        <pc:sldMkLst>
          <pc:docMk/>
          <pc:sldMk cId="949365079" sldId="307"/>
        </pc:sldMkLst>
        <pc:spChg chg="mod">
          <ac:chgData name="Curtin, Robert (DESE)" userId="9284700e-ed31-4409-9ea9-d5bf75419e76" providerId="ADAL" clId="{02656159-F498-4A17-860F-C5F3D5A594CA}" dt="2020-11-23T16:39:42.119" v="1708" actId="20577"/>
          <ac:spMkLst>
            <pc:docMk/>
            <pc:sldMk cId="949365079" sldId="307"/>
            <ac:spMk id="3" creationId="{00000000-0000-0000-0000-000000000000}"/>
          </ac:spMkLst>
        </pc:spChg>
      </pc:sldChg>
      <pc:sldChg chg="del">
        <pc:chgData name="Curtin, Robert (DESE)" userId="9284700e-ed31-4409-9ea9-d5bf75419e76" providerId="ADAL" clId="{02656159-F498-4A17-860F-C5F3D5A594CA}" dt="2020-11-23T03:02:39.615" v="0" actId="47"/>
        <pc:sldMkLst>
          <pc:docMk/>
          <pc:sldMk cId="2297956258" sldId="308"/>
        </pc:sldMkLst>
      </pc:sldChg>
      <pc:sldChg chg="modSp mod">
        <pc:chgData name="Curtin, Robert (DESE)" userId="9284700e-ed31-4409-9ea9-d5bf75419e76" providerId="ADAL" clId="{02656159-F498-4A17-860F-C5F3D5A594CA}" dt="2020-11-23T03:03:06.300" v="14" actId="20577"/>
        <pc:sldMkLst>
          <pc:docMk/>
          <pc:sldMk cId="2027386937" sldId="309"/>
        </pc:sldMkLst>
        <pc:spChg chg="mod">
          <ac:chgData name="Curtin, Robert (DESE)" userId="9284700e-ed31-4409-9ea9-d5bf75419e76" providerId="ADAL" clId="{02656159-F498-4A17-860F-C5F3D5A594CA}" dt="2020-11-23T03:03:06.300" v="14" actId="20577"/>
          <ac:spMkLst>
            <pc:docMk/>
            <pc:sldMk cId="2027386937" sldId="309"/>
            <ac:spMk id="3" creationId="{F8215FCC-430B-4AAC-A74B-0A707D966317}"/>
          </ac:spMkLst>
        </pc:spChg>
      </pc:sldChg>
      <pc:sldChg chg="addSp delSp modSp new mod">
        <pc:chgData name="Curtin, Robert (DESE)" userId="9284700e-ed31-4409-9ea9-d5bf75419e76" providerId="ADAL" clId="{02656159-F498-4A17-860F-C5F3D5A594CA}" dt="2020-11-23T16:46:22.004" v="1758" actId="2711"/>
        <pc:sldMkLst>
          <pc:docMk/>
          <pc:sldMk cId="2771629109" sldId="311"/>
        </pc:sldMkLst>
        <pc:spChg chg="mod">
          <ac:chgData name="Curtin, Robert (DESE)" userId="9284700e-ed31-4409-9ea9-d5bf75419e76" providerId="ADAL" clId="{02656159-F498-4A17-860F-C5F3D5A594CA}" dt="2020-11-23T16:07:22.713" v="878" actId="20577"/>
          <ac:spMkLst>
            <pc:docMk/>
            <pc:sldMk cId="2771629109" sldId="311"/>
            <ac:spMk id="2" creationId="{7C4DEB65-93D3-4796-9547-3B0ACAC4009F}"/>
          </ac:spMkLst>
        </pc:spChg>
        <pc:spChg chg="mod">
          <ac:chgData name="Curtin, Robert (DESE)" userId="9284700e-ed31-4409-9ea9-d5bf75419e76" providerId="ADAL" clId="{02656159-F498-4A17-860F-C5F3D5A594CA}" dt="2020-11-23T16:07:45.429" v="918" actId="14100"/>
          <ac:spMkLst>
            <pc:docMk/>
            <pc:sldMk cId="2771629109" sldId="311"/>
            <ac:spMk id="3" creationId="{98492766-CE45-404C-9AC0-588E43ED7ED2}"/>
          </ac:spMkLst>
        </pc:spChg>
        <pc:graphicFrameChg chg="add del mod modGraphic">
          <ac:chgData name="Curtin, Robert (DESE)" userId="9284700e-ed31-4409-9ea9-d5bf75419e76" providerId="ADAL" clId="{02656159-F498-4A17-860F-C5F3D5A594CA}" dt="2020-11-23T16:29:34.421" v="1002" actId="21"/>
          <ac:graphicFrameMkLst>
            <pc:docMk/>
            <pc:sldMk cId="2771629109" sldId="311"/>
            <ac:graphicFrameMk id="5" creationId="{2E32DECA-CA22-47DC-8949-C3B114C07294}"/>
          </ac:graphicFrameMkLst>
        </pc:graphicFrameChg>
        <pc:graphicFrameChg chg="add mod modGraphic">
          <ac:chgData name="Curtin, Robert (DESE)" userId="9284700e-ed31-4409-9ea9-d5bf75419e76" providerId="ADAL" clId="{02656159-F498-4A17-860F-C5F3D5A594CA}" dt="2020-11-23T16:46:22.004" v="1758" actId="2711"/>
          <ac:graphicFrameMkLst>
            <pc:docMk/>
            <pc:sldMk cId="2771629109" sldId="311"/>
            <ac:graphicFrameMk id="6" creationId="{CC098B78-3519-4759-B8A1-04423C88D2C0}"/>
          </ac:graphicFrameMkLst>
        </pc:graphicFrameChg>
      </pc:sldChg>
      <pc:sldChg chg="addSp modSp new mod ord">
        <pc:chgData name="Curtin, Robert (DESE)" userId="9284700e-ed31-4409-9ea9-d5bf75419e76" providerId="ADAL" clId="{02656159-F498-4A17-860F-C5F3D5A594CA}" dt="2020-11-23T16:46:42.037" v="1761"/>
        <pc:sldMkLst>
          <pc:docMk/>
          <pc:sldMk cId="2741430272" sldId="312"/>
        </pc:sldMkLst>
        <pc:spChg chg="mod">
          <ac:chgData name="Curtin, Robert (DESE)" userId="9284700e-ed31-4409-9ea9-d5bf75419e76" providerId="ADAL" clId="{02656159-F498-4A17-860F-C5F3D5A594CA}" dt="2020-11-23T16:34:25.971" v="1058" actId="20577"/>
          <ac:spMkLst>
            <pc:docMk/>
            <pc:sldMk cId="2741430272" sldId="312"/>
            <ac:spMk id="2" creationId="{2FAA36EC-D981-4D29-8D10-ED14AF7929B4}"/>
          </ac:spMkLst>
        </pc:spChg>
        <pc:spChg chg="mod">
          <ac:chgData name="Curtin, Robert (DESE)" userId="9284700e-ed31-4409-9ea9-d5bf75419e76" providerId="ADAL" clId="{02656159-F498-4A17-860F-C5F3D5A594CA}" dt="2020-11-23T16:39:18.442" v="1655" actId="14100"/>
          <ac:spMkLst>
            <pc:docMk/>
            <pc:sldMk cId="2741430272" sldId="312"/>
            <ac:spMk id="3" creationId="{F7100E4E-15F8-4D2B-8D97-0DC4C44BA7EE}"/>
          </ac:spMkLst>
        </pc:spChg>
        <pc:graphicFrameChg chg="add mod modGraphic">
          <ac:chgData name="Curtin, Robert (DESE)" userId="9284700e-ed31-4409-9ea9-d5bf75419e76" providerId="ADAL" clId="{02656159-F498-4A17-860F-C5F3D5A594CA}" dt="2020-11-23T16:46:33.616" v="1759" actId="403"/>
          <ac:graphicFrameMkLst>
            <pc:docMk/>
            <pc:sldMk cId="2741430272" sldId="312"/>
            <ac:graphicFrameMk id="5" creationId="{8DC3901B-F413-4100-B890-1FDC620EF6F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altLang="zh-CN"/>
              <a:t>2019/3/18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altLang="zh-CN"/>
              <a:t>2019/3/18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1810241"/>
          </a:xfrm>
        </p:spPr>
        <p:txBody>
          <a:bodyPr/>
          <a:lstStyle/>
          <a:p>
            <a:r>
              <a:rPr lang="en-US" sz="3600" dirty="0"/>
              <a:t>2020-21 Enrollment in Massachusetts 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768436"/>
            <a:ext cx="6659592" cy="593253"/>
          </a:xfrm>
        </p:spPr>
        <p:txBody>
          <a:bodyPr/>
          <a:lstStyle/>
          <a:p>
            <a:r>
              <a:rPr lang="en-US" altLang="zh-CN" sz="1600" dirty="0"/>
              <a:t>Presented to the Board of Elementary and Secondary Education</a:t>
            </a:r>
          </a:p>
          <a:p>
            <a:r>
              <a:rPr lang="en-US" altLang="zh-CN" sz="1600" dirty="0"/>
              <a:t>November 24,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 data are collected via the Department’s Student Information Management System (SIMS) from 400 operating school districts</a:t>
            </a:r>
          </a:p>
          <a:p>
            <a:r>
              <a:rPr lang="en-US" sz="2800" dirty="0"/>
              <a:t>Utilizes the Schools Interoperability Framework (SIF) to enable a real-time data exchange between the school districts and the Department</a:t>
            </a:r>
          </a:p>
          <a:p>
            <a:r>
              <a:rPr lang="en-US" sz="2800" dirty="0"/>
              <a:t>“Push model” – as districts make changes in their student information management systems, the changes are sent to the Department </a:t>
            </a:r>
          </a:p>
          <a:p>
            <a:r>
              <a:rPr lang="en-US" sz="2800" dirty="0"/>
              <a:t>Data are as of October 1, 2020, have been certified by all districts and district/school data will be made public on our website following the Board meeting today</a:t>
            </a:r>
          </a:p>
          <a:p>
            <a:r>
              <a:rPr lang="en-US" sz="2800" dirty="0"/>
              <a:t>Many questions to explore; data is new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36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558-C1D5-43EC-811C-93082AD3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statewide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5FCC-430B-4AAC-A74B-0A707D96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2198597"/>
          </a:xfrm>
        </p:spPr>
        <p:txBody>
          <a:bodyPr/>
          <a:lstStyle/>
          <a:p>
            <a:r>
              <a:rPr lang="en-US" sz="2800" dirty="0"/>
              <a:t>The official October 1</a:t>
            </a:r>
            <a:r>
              <a:rPr lang="en-US" sz="2800" baseline="30000" dirty="0"/>
              <a:t>st</a:t>
            </a:r>
            <a:r>
              <a:rPr lang="en-US" sz="2800" dirty="0"/>
              <a:t> enrollment for the 2020-21 school year is 911,432 students in 400 school districts</a:t>
            </a:r>
          </a:p>
          <a:p>
            <a:r>
              <a:rPr lang="en-US" sz="2800" dirty="0"/>
              <a:t>This is a decrease of 37,396 students or 3.9% when compared to the October 1, 2019 enrollment of 948,828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D0BD-11F0-4FEC-8AB6-AA6E08CA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F58B42-8C69-4F8A-9A74-925D4C282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11116"/>
              </p:ext>
            </p:extLst>
          </p:nvPr>
        </p:nvGraphicFramePr>
        <p:xfrm>
          <a:off x="1854200" y="3996266"/>
          <a:ext cx="8128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8308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02119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68698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454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6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954,034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951,631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948,828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911,432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61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393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8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BD1-2BC3-48B1-AC03-87A84D6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enrollment by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8445-509F-40FF-9109-2D756597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2853917"/>
          </a:xfrm>
        </p:spPr>
        <p:txBody>
          <a:bodyPr/>
          <a:lstStyle/>
          <a:p>
            <a:r>
              <a:rPr lang="en-US" sz="2800" dirty="0"/>
              <a:t>Significant enrollment decreases seen in pre-kindergarten and kindergarten</a:t>
            </a:r>
          </a:p>
          <a:p>
            <a:r>
              <a:rPr lang="en-US" sz="2800" dirty="0"/>
              <a:t>46% of the total statewide decrease comes from these two grades</a:t>
            </a:r>
          </a:p>
          <a:p>
            <a:r>
              <a:rPr lang="en-US" sz="2800" dirty="0"/>
              <a:t>PK-K enrollment has decreased 17.9% in one year as compared to a decrease of 2.4% for grades 1-12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58A3D-9E3D-4980-8AE2-DC2272D7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EBDC9D-1EA4-40F6-AA47-D60920A17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8747"/>
              </p:ext>
            </p:extLst>
          </p:nvPr>
        </p:nvGraphicFramePr>
        <p:xfrm>
          <a:off x="234395" y="4475480"/>
          <a:ext cx="1170432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34358358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84978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710535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3337591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0616917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64268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9546126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298266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4823774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2458453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7925449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0396616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6844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783567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1304638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4939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41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30,616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65,288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67,565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67,682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68,615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68,933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70,637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72,747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73,125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71,898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75,808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73,541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71,479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69,373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1,521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37997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21,177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57,525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63,795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65,328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65,807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67,002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69,374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71,641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72,333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73,353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72,925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71,581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70,498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1,577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94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 %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-30.8%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-4.1%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-4.4%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-4.6%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62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9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36EC-D981-4D29-8D10-ED14AF79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statistics for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0E4E-15F8-4D2B-8D97-0DC4C44B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3217772"/>
          </a:xfrm>
        </p:spPr>
        <p:txBody>
          <a:bodyPr/>
          <a:lstStyle/>
          <a:p>
            <a:r>
              <a:rPr lang="en-US" sz="2800" dirty="0"/>
              <a:t>Three large groupings of traditional exit and continuing education (as opposed to graduation and dropout)</a:t>
            </a:r>
          </a:p>
          <a:p>
            <a:pPr lvl="1"/>
            <a:r>
              <a:rPr lang="en-US" sz="2400" dirty="0"/>
              <a:t>Transfer to an in-state private school</a:t>
            </a:r>
          </a:p>
          <a:p>
            <a:pPr lvl="1"/>
            <a:r>
              <a:rPr lang="en-US" sz="2400" dirty="0"/>
              <a:t>Transfer out-of-state public/private</a:t>
            </a:r>
          </a:p>
          <a:p>
            <a:pPr lvl="1"/>
            <a:r>
              <a:rPr lang="en-US" sz="2400" dirty="0"/>
              <a:t>Transfer to a home school education program</a:t>
            </a:r>
          </a:p>
          <a:p>
            <a:r>
              <a:rPr lang="en-US" sz="2800" dirty="0"/>
              <a:t>These transfer categories have been consistent in previous years, but changed this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A6CE4-7301-41E3-AB56-CF4AF94F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C3901B-F413-4100-B890-1FDC620EF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21635"/>
              </p:ext>
            </p:extLst>
          </p:nvPr>
        </p:nvGraphicFramePr>
        <p:xfrm>
          <a:off x="2541174" y="4600575"/>
          <a:ext cx="7528560" cy="169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2706781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71037602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9612341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5918556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5853469"/>
                    </a:ext>
                  </a:extLst>
                </a:gridCol>
              </a:tblGrid>
              <a:tr h="3989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17-18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18-19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19-20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20-21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9290122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In-State Private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8,160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7,984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7,299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13,166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0197599"/>
                  </a:ext>
                </a:extLst>
              </a:tr>
              <a:tr h="452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Out of State Public/Private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12,449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12,419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12,097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12,255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0697768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accent1"/>
                          </a:solidFill>
                          <a:effectLst/>
                        </a:rPr>
                        <a:t>Home-School </a:t>
                      </a:r>
                      <a:endParaRPr lang="en-US" sz="16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7,188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896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EB65-93D3-4796-9547-3B0ACAC4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2020-21 high needs subgroups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2766-CE45-404C-9AC0-588E43ED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3006317"/>
          </a:xfrm>
        </p:spPr>
        <p:txBody>
          <a:bodyPr/>
          <a:lstStyle/>
          <a:p>
            <a:r>
              <a:rPr lang="en-US" sz="2800" dirty="0"/>
              <a:t>The number and percentage of English learners and students with disabilities has decreased when compared to October 1, 2019</a:t>
            </a:r>
          </a:p>
          <a:p>
            <a:r>
              <a:rPr lang="en-US" sz="2800" dirty="0"/>
              <a:t>The number and percentage of economically disadvantaged students has increased as compared to October 1, 2019</a:t>
            </a:r>
          </a:p>
          <a:p>
            <a:r>
              <a:rPr lang="en-US" sz="2800" dirty="0"/>
              <a:t>For the first time, the state is majority “high needs” – defined as the count of students falling into one of the three subgroups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2D4F-CCD3-4637-B506-A5255DD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098B78-3519-4759-B8A1-04423C88D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48590"/>
              </p:ext>
            </p:extLst>
          </p:nvPr>
        </p:nvGraphicFramePr>
        <p:xfrm>
          <a:off x="567743" y="4335077"/>
          <a:ext cx="10986083" cy="187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11">
                  <a:extLst>
                    <a:ext uri="{9D8B030D-6E8A-4147-A177-3AD203B41FA5}">
                      <a16:colId xmlns:a16="http://schemas.microsoft.com/office/drawing/2014/main" val="3020157695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2192111651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2726261341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1256245884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2622684183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4170787246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2707283626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251888950"/>
                    </a:ext>
                  </a:extLst>
                </a:gridCol>
                <a:gridCol w="1263134">
                  <a:extLst>
                    <a:ext uri="{9D8B030D-6E8A-4147-A177-3AD203B41FA5}">
                      <a16:colId xmlns:a16="http://schemas.microsoft.com/office/drawing/2014/main" val="3873053142"/>
                    </a:ext>
                  </a:extLst>
                </a:gridCol>
              </a:tblGrid>
              <a:tr h="467402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English Language Learner</a:t>
                      </a:r>
                      <a:endParaRPr lang="en-US" sz="11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Students With Disabilities</a:t>
                      </a:r>
                      <a:endParaRPr lang="en-US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Economically Disadvantaged</a:t>
                      </a:r>
                      <a:endParaRPr lang="en-US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High Needs</a:t>
                      </a:r>
                      <a:endParaRPr lang="en-US" sz="11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02279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3444385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17-18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97,334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171,061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17.7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305,203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449,584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46.6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91819625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18-19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99,866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173,843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297,120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458,044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47.6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91676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19-20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102,861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176,741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310,873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32.8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466,930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2214384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20-21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95,280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167,310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333,829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36.6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469,268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50.9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39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29109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DESE-231-66305</_dlc_DocId>
    <_dlc_DocIdUrl xmlns="733efe1c-5bbe-4968-87dc-d400e65c879f">
      <Url>https://sharepoint.doemass.org/ese/webteam/cps/_layouts/DocIdRedir.aspx?ID=DESE-231-66305</Url>
      <Description>DESE-231-66305</Description>
    </_dlc_DocIdUrl>
  </documentManagement>
</p:properties>
</file>

<file path=customXml/itemProps1.xml><?xml version="1.0" encoding="utf-8"?>
<ds:datastoreItem xmlns:ds="http://schemas.openxmlformats.org/officeDocument/2006/customXml" ds:itemID="{CDB7A655-8119-4ED3-8B56-5E7EEC4EE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06DE38-3DAA-42CB-9AE0-520A432332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7195BD0-B0E9-4537-8AEE-D7FF78AEDA0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B5DE90-2A17-4B7A-82A3-8BAE97F68321}">
  <ds:schemaRefs>
    <ds:schemaRef ds:uri="http://schemas.microsoft.com/office/2006/documentManagement/types"/>
    <ds:schemaRef ds:uri="http://purl.org/dc/terms/"/>
    <ds:schemaRef ds:uri="0a4e05da-b9bc-4326-ad73-01ef31b95567"/>
    <ds:schemaRef ds:uri="http://purl.org/dc/dcmitype/"/>
    <ds:schemaRef ds:uri="733efe1c-5bbe-4968-87dc-d400e65c87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1233</TotalTime>
  <Words>550</Words>
  <Application>Microsoft Office PowerPoint</Application>
  <PresentationFormat>Widescreen</PresentationFormat>
  <Paragraphs>176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2020-21 Enrollment in Massachusetts Public Schools</vt:lpstr>
      <vt:lpstr>Data collection process</vt:lpstr>
      <vt:lpstr>2020-21 statewide enrollment </vt:lpstr>
      <vt:lpstr>2020-21 enrollment by grade</vt:lpstr>
      <vt:lpstr>Transfer statistics for 2020-21</vt:lpstr>
      <vt:lpstr>2020-21 high needs subgroups enrollment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November 2020 Item 1: 2021 Enrollment 11/24/2020</dc:title>
  <dc:creator>DESE</dc:creator>
  <cp:lastModifiedBy>Dong Zou</cp:lastModifiedBy>
  <cp:revision>77</cp:revision>
  <cp:lastPrinted>2017-08-07T14:46:10Z</cp:lastPrinted>
  <dcterms:created xsi:type="dcterms:W3CDTF">2019-03-06T17:47:56Z</dcterms:created>
  <dcterms:modified xsi:type="dcterms:W3CDTF">2020-11-25T19:52:19Z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25 2020</vt:lpwstr>
  </property>
</Properties>
</file>