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sldIdLst>
    <p:sldId id="272" r:id="rId7"/>
    <p:sldId id="256" r:id="rId8"/>
    <p:sldId id="262" r:id="rId9"/>
    <p:sldId id="263" r:id="rId10"/>
    <p:sldId id="268" r:id="rId11"/>
    <p:sldId id="276" r:id="rId12"/>
    <p:sldId id="277" r:id="rId13"/>
    <p:sldId id="261" r:id="rId14"/>
    <p:sldId id="265" r:id="rId15"/>
    <p:sldId id="266" r:id="rId16"/>
    <p:sldId id="267" r:id="rId17"/>
    <p:sldId id="278" r:id="rId18"/>
    <p:sldId id="28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95" d="100"/>
          <a:sy n="95" d="100"/>
        </p:scale>
        <p:origin x="312" y="84"/>
      </p:cViewPr>
      <p:guideLst/>
    </p:cSldViewPr>
  </p:slideViewPr>
  <p:outlineViewPr>
    <p:cViewPr>
      <p:scale>
        <a:sx n="33" d="100"/>
        <a:sy n="33" d="100"/>
      </p:scale>
      <p:origin x="0" y="-4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none" spc="0" normalizeH="0" baseline="0">
                <a:solidFill>
                  <a:sysClr val="windowText" lastClr="000000"/>
                </a:solidFill>
                <a:latin typeface="+mj-lt"/>
                <a:ea typeface="+mj-ea"/>
                <a:cs typeface="+mj-cs"/>
              </a:defRPr>
            </a:pPr>
            <a:r>
              <a:rPr lang="en-US" sz="1600" b="1" dirty="0">
                <a:latin typeface="+mn-lt"/>
              </a:rPr>
              <a:t>Cases</a:t>
            </a:r>
            <a:r>
              <a:rPr lang="en-US" sz="1600" b="1" baseline="0" dirty="0">
                <a:latin typeface="+mn-lt"/>
              </a:rPr>
              <a:t> of SARS-CoV-2 Among Students and Staff with </a:t>
            </a:r>
          </a:p>
          <a:p>
            <a:pPr>
              <a:defRPr sz="1800" b="1"/>
            </a:pPr>
            <a:r>
              <a:rPr lang="en-US" sz="1600" b="1" baseline="0" dirty="0">
                <a:latin typeface="+mn-lt"/>
              </a:rPr>
              <a:t>3 versus 6 feet of Physical</a:t>
            </a:r>
            <a:r>
              <a:rPr lang="en-US" sz="1600" b="1" dirty="0">
                <a:latin typeface="+mn-lt"/>
              </a:rPr>
              <a:t> Distancing Policies</a:t>
            </a:r>
          </a:p>
        </c:rich>
      </c:tx>
      <c:layout>
        <c:manualLayout>
          <c:xMode val="edge"/>
          <c:yMode val="edge"/>
          <c:x val="0.11607711147237523"/>
          <c:y val="9.2725216451481643E-2"/>
        </c:manualLayout>
      </c:layout>
      <c:overlay val="0"/>
      <c:spPr>
        <a:noFill/>
        <a:ln>
          <a:noFill/>
        </a:ln>
        <a:effectLst/>
      </c:spPr>
      <c:txPr>
        <a:bodyPr rot="0" spcFirstLastPara="1" vertOverflow="ellipsis" vert="horz" wrap="square" anchor="ctr" anchorCtr="1"/>
        <a:lstStyle/>
        <a:p>
          <a:pPr>
            <a:defRPr sz="1800" b="1" i="0" u="none" strike="noStrike" kern="1200" cap="none" spc="0" normalizeH="0" baseline="0">
              <a:solidFill>
                <a:sysClr val="windowText" lastClr="000000"/>
              </a:solidFill>
              <a:latin typeface="+mj-lt"/>
              <a:ea typeface="+mj-ea"/>
              <a:cs typeface="+mj-cs"/>
            </a:defRPr>
          </a:pPr>
          <a:endParaRPr lang="en-US"/>
        </a:p>
      </c:txPr>
    </c:title>
    <c:autoTitleDeleted val="0"/>
    <c:plotArea>
      <c:layout>
        <c:manualLayout>
          <c:layoutTarget val="inner"/>
          <c:xMode val="edge"/>
          <c:yMode val="edge"/>
          <c:x val="8.6019899626006147E-2"/>
          <c:y val="0.21834848234536366"/>
          <c:w val="0.85730695700074533"/>
          <c:h val="0.62540760589964273"/>
        </c:manualLayout>
      </c:layout>
      <c:lineChart>
        <c:grouping val="standard"/>
        <c:varyColors val="0"/>
        <c:ser>
          <c:idx val="0"/>
          <c:order val="0"/>
          <c:tx>
            <c:strRef>
              <c:f>'Final Graphs'!$B$23</c:f>
              <c:strCache>
                <c:ptCount val="1"/>
                <c:pt idx="0">
                  <c:v>Staff Case Rate, 3 Feet</c:v>
                </c:pt>
              </c:strCache>
            </c:strRef>
          </c:tx>
          <c:spPr>
            <a:ln w="38100" cap="rnd">
              <a:solidFill>
                <a:schemeClr val="accent1"/>
              </a:solidFill>
              <a:round/>
            </a:ln>
            <a:effectLst/>
          </c:spPr>
          <c:marker>
            <c:symbol val="none"/>
          </c:marker>
          <c:cat>
            <c:numRef>
              <c:f>'Final Graphs'!$A$25:$A$40</c:f>
              <c:numCache>
                <c:formatCode>d\-mmm\-yy</c:formatCode>
                <c:ptCount val="16"/>
                <c:pt idx="0">
                  <c:v>44104</c:v>
                </c:pt>
                <c:pt idx="1">
                  <c:v>44111</c:v>
                </c:pt>
                <c:pt idx="2">
                  <c:v>44118</c:v>
                </c:pt>
                <c:pt idx="3">
                  <c:v>44125</c:v>
                </c:pt>
                <c:pt idx="4">
                  <c:v>44132</c:v>
                </c:pt>
                <c:pt idx="5">
                  <c:v>44139</c:v>
                </c:pt>
                <c:pt idx="6">
                  <c:v>44146</c:v>
                </c:pt>
                <c:pt idx="7">
                  <c:v>44153</c:v>
                </c:pt>
                <c:pt idx="8">
                  <c:v>44160</c:v>
                </c:pt>
                <c:pt idx="9">
                  <c:v>44167</c:v>
                </c:pt>
                <c:pt idx="10">
                  <c:v>44174</c:v>
                </c:pt>
                <c:pt idx="11">
                  <c:v>44181</c:v>
                </c:pt>
                <c:pt idx="12">
                  <c:v>44188</c:v>
                </c:pt>
                <c:pt idx="13">
                  <c:v>44209</c:v>
                </c:pt>
                <c:pt idx="14">
                  <c:v>44216</c:v>
                </c:pt>
                <c:pt idx="15">
                  <c:v>44223</c:v>
                </c:pt>
              </c:numCache>
            </c:numRef>
          </c:cat>
          <c:val>
            <c:numRef>
              <c:f>'Final Graphs'!$B$25:$B$40</c:f>
              <c:numCache>
                <c:formatCode>General</c:formatCode>
                <c:ptCount val="16"/>
                <c:pt idx="0">
                  <c:v>3.0904739999999999</c:v>
                </c:pt>
                <c:pt idx="1">
                  <c:v>2.3178550000000002</c:v>
                </c:pt>
                <c:pt idx="2">
                  <c:v>3.863092</c:v>
                </c:pt>
                <c:pt idx="3">
                  <c:v>7.6138789999999998</c:v>
                </c:pt>
                <c:pt idx="4">
                  <c:v>7.6138789999999998</c:v>
                </c:pt>
                <c:pt idx="5">
                  <c:v>12.8461</c:v>
                </c:pt>
                <c:pt idx="6">
                  <c:v>10.27688</c:v>
                </c:pt>
                <c:pt idx="7">
                  <c:v>39.863489999999999</c:v>
                </c:pt>
                <c:pt idx="8">
                  <c:v>22.362449999999999</c:v>
                </c:pt>
                <c:pt idx="9">
                  <c:v>24.616959999999999</c:v>
                </c:pt>
                <c:pt idx="10">
                  <c:v>44.31053</c:v>
                </c:pt>
                <c:pt idx="11">
                  <c:v>53.78199</c:v>
                </c:pt>
                <c:pt idx="12">
                  <c:v>51.441890000000001</c:v>
                </c:pt>
                <c:pt idx="13">
                  <c:v>42.355319999999999</c:v>
                </c:pt>
                <c:pt idx="14">
                  <c:v>44.196860000000001</c:v>
                </c:pt>
                <c:pt idx="15">
                  <c:v>41.546230000000001</c:v>
                </c:pt>
              </c:numCache>
            </c:numRef>
          </c:val>
          <c:smooth val="0"/>
          <c:extLst>
            <c:ext xmlns:c16="http://schemas.microsoft.com/office/drawing/2014/chart" uri="{C3380CC4-5D6E-409C-BE32-E72D297353CC}">
              <c16:uniqueId val="{00000000-3C76-496E-934B-F7285C2DD18F}"/>
            </c:ext>
          </c:extLst>
        </c:ser>
        <c:ser>
          <c:idx val="1"/>
          <c:order val="1"/>
          <c:tx>
            <c:strRef>
              <c:f>'Final Graphs'!$C$23</c:f>
              <c:strCache>
                <c:ptCount val="1"/>
                <c:pt idx="0">
                  <c:v>Student Case Rate, 3 Feet</c:v>
                </c:pt>
              </c:strCache>
            </c:strRef>
          </c:tx>
          <c:spPr>
            <a:ln w="38100" cap="rnd">
              <a:solidFill>
                <a:schemeClr val="accent2"/>
              </a:solidFill>
              <a:round/>
            </a:ln>
            <a:effectLst/>
          </c:spPr>
          <c:marker>
            <c:symbol val="none"/>
          </c:marker>
          <c:cat>
            <c:numRef>
              <c:f>'Final Graphs'!$A$25:$A$40</c:f>
              <c:numCache>
                <c:formatCode>d\-mmm\-yy</c:formatCode>
                <c:ptCount val="16"/>
                <c:pt idx="0">
                  <c:v>44104</c:v>
                </c:pt>
                <c:pt idx="1">
                  <c:v>44111</c:v>
                </c:pt>
                <c:pt idx="2">
                  <c:v>44118</c:v>
                </c:pt>
                <c:pt idx="3">
                  <c:v>44125</c:v>
                </c:pt>
                <c:pt idx="4">
                  <c:v>44132</c:v>
                </c:pt>
                <c:pt idx="5">
                  <c:v>44139</c:v>
                </c:pt>
                <c:pt idx="6">
                  <c:v>44146</c:v>
                </c:pt>
                <c:pt idx="7">
                  <c:v>44153</c:v>
                </c:pt>
                <c:pt idx="8">
                  <c:v>44160</c:v>
                </c:pt>
                <c:pt idx="9">
                  <c:v>44167</c:v>
                </c:pt>
                <c:pt idx="10">
                  <c:v>44174</c:v>
                </c:pt>
                <c:pt idx="11">
                  <c:v>44181</c:v>
                </c:pt>
                <c:pt idx="12">
                  <c:v>44188</c:v>
                </c:pt>
                <c:pt idx="13">
                  <c:v>44209</c:v>
                </c:pt>
                <c:pt idx="14">
                  <c:v>44216</c:v>
                </c:pt>
                <c:pt idx="15">
                  <c:v>44223</c:v>
                </c:pt>
              </c:numCache>
            </c:numRef>
          </c:cat>
          <c:val>
            <c:numRef>
              <c:f>'Final Graphs'!$C$25:$C$40</c:f>
              <c:numCache>
                <c:formatCode>General</c:formatCode>
                <c:ptCount val="16"/>
                <c:pt idx="0">
                  <c:v>2.2263220000000001</c:v>
                </c:pt>
                <c:pt idx="1">
                  <c:v>3.265272</c:v>
                </c:pt>
                <c:pt idx="2">
                  <c:v>2.8200080000000001</c:v>
                </c:pt>
                <c:pt idx="3">
                  <c:v>4.2924259999999999</c:v>
                </c:pt>
                <c:pt idx="4">
                  <c:v>5.9833819999999998</c:v>
                </c:pt>
                <c:pt idx="5">
                  <c:v>4.6204850000000004</c:v>
                </c:pt>
                <c:pt idx="6">
                  <c:v>8.0858489999999996</c:v>
                </c:pt>
                <c:pt idx="7">
                  <c:v>15.70077</c:v>
                </c:pt>
                <c:pt idx="8">
                  <c:v>7.3992129999999996</c:v>
                </c:pt>
                <c:pt idx="9">
                  <c:v>11.963469999999999</c:v>
                </c:pt>
                <c:pt idx="10">
                  <c:v>10.82409</c:v>
                </c:pt>
                <c:pt idx="11">
                  <c:v>17.179580000000001</c:v>
                </c:pt>
                <c:pt idx="12">
                  <c:v>16.915970000000002</c:v>
                </c:pt>
                <c:pt idx="13">
                  <c:v>15.633229999999999</c:v>
                </c:pt>
                <c:pt idx="14">
                  <c:v>11.385070000000001</c:v>
                </c:pt>
                <c:pt idx="15">
                  <c:v>17.248560000000001</c:v>
                </c:pt>
              </c:numCache>
            </c:numRef>
          </c:val>
          <c:smooth val="0"/>
          <c:extLst>
            <c:ext xmlns:c16="http://schemas.microsoft.com/office/drawing/2014/chart" uri="{C3380CC4-5D6E-409C-BE32-E72D297353CC}">
              <c16:uniqueId val="{00000001-3C76-496E-934B-F7285C2DD18F}"/>
            </c:ext>
          </c:extLst>
        </c:ser>
        <c:ser>
          <c:idx val="2"/>
          <c:order val="2"/>
          <c:tx>
            <c:strRef>
              <c:f>'Final Graphs'!$D$23</c:f>
              <c:strCache>
                <c:ptCount val="1"/>
                <c:pt idx="0">
                  <c:v>Staff Case Rate, 6 Feet</c:v>
                </c:pt>
              </c:strCache>
            </c:strRef>
          </c:tx>
          <c:spPr>
            <a:ln w="38100" cap="rnd">
              <a:solidFill>
                <a:schemeClr val="accent3"/>
              </a:solidFill>
              <a:round/>
            </a:ln>
            <a:effectLst/>
          </c:spPr>
          <c:marker>
            <c:symbol val="none"/>
          </c:marker>
          <c:cat>
            <c:numRef>
              <c:f>'Final Graphs'!$A$25:$A$40</c:f>
              <c:numCache>
                <c:formatCode>d\-mmm\-yy</c:formatCode>
                <c:ptCount val="16"/>
                <c:pt idx="0">
                  <c:v>44104</c:v>
                </c:pt>
                <c:pt idx="1">
                  <c:v>44111</c:v>
                </c:pt>
                <c:pt idx="2">
                  <c:v>44118</c:v>
                </c:pt>
                <c:pt idx="3">
                  <c:v>44125</c:v>
                </c:pt>
                <c:pt idx="4">
                  <c:v>44132</c:v>
                </c:pt>
                <c:pt idx="5">
                  <c:v>44139</c:v>
                </c:pt>
                <c:pt idx="6">
                  <c:v>44146</c:v>
                </c:pt>
                <c:pt idx="7">
                  <c:v>44153</c:v>
                </c:pt>
                <c:pt idx="8">
                  <c:v>44160</c:v>
                </c:pt>
                <c:pt idx="9">
                  <c:v>44167</c:v>
                </c:pt>
                <c:pt idx="10">
                  <c:v>44174</c:v>
                </c:pt>
                <c:pt idx="11">
                  <c:v>44181</c:v>
                </c:pt>
                <c:pt idx="12">
                  <c:v>44188</c:v>
                </c:pt>
                <c:pt idx="13">
                  <c:v>44209</c:v>
                </c:pt>
                <c:pt idx="14">
                  <c:v>44216</c:v>
                </c:pt>
                <c:pt idx="15">
                  <c:v>44223</c:v>
                </c:pt>
              </c:numCache>
            </c:numRef>
          </c:cat>
          <c:val>
            <c:numRef>
              <c:f>'Final Graphs'!$D$25:$D$40</c:f>
              <c:numCache>
                <c:formatCode>General</c:formatCode>
                <c:ptCount val="16"/>
                <c:pt idx="0">
                  <c:v>2.0881880000000002</c:v>
                </c:pt>
                <c:pt idx="1">
                  <c:v>6.2645650000000002</c:v>
                </c:pt>
                <c:pt idx="2">
                  <c:v>6.8910220000000004</c:v>
                </c:pt>
                <c:pt idx="3">
                  <c:v>5.1878089999999997</c:v>
                </c:pt>
                <c:pt idx="4">
                  <c:v>9.2948260000000005</c:v>
                </c:pt>
                <c:pt idx="5">
                  <c:v>12.851100000000001</c:v>
                </c:pt>
                <c:pt idx="6">
                  <c:v>17.134799999999998</c:v>
                </c:pt>
                <c:pt idx="7">
                  <c:v>25.328489999999999</c:v>
                </c:pt>
                <c:pt idx="8">
                  <c:v>24.661950000000001</c:v>
                </c:pt>
                <c:pt idx="9">
                  <c:v>31.51962</c:v>
                </c:pt>
                <c:pt idx="10">
                  <c:v>53.938510000000001</c:v>
                </c:pt>
                <c:pt idx="11">
                  <c:v>47.889310000000002</c:v>
                </c:pt>
                <c:pt idx="12">
                  <c:v>46.322780000000002</c:v>
                </c:pt>
                <c:pt idx="13">
                  <c:v>48.097090000000001</c:v>
                </c:pt>
                <c:pt idx="14">
                  <c:v>45.900880000000001</c:v>
                </c:pt>
                <c:pt idx="15">
                  <c:v>38.135919999999999</c:v>
                </c:pt>
              </c:numCache>
            </c:numRef>
          </c:val>
          <c:smooth val="0"/>
          <c:extLst>
            <c:ext xmlns:c16="http://schemas.microsoft.com/office/drawing/2014/chart" uri="{C3380CC4-5D6E-409C-BE32-E72D297353CC}">
              <c16:uniqueId val="{00000002-3C76-496E-934B-F7285C2DD18F}"/>
            </c:ext>
          </c:extLst>
        </c:ser>
        <c:ser>
          <c:idx val="3"/>
          <c:order val="3"/>
          <c:tx>
            <c:strRef>
              <c:f>'Final Graphs'!$E$23</c:f>
              <c:strCache>
                <c:ptCount val="1"/>
                <c:pt idx="0">
                  <c:v>Student Case Rate, 6 Feet</c:v>
                </c:pt>
              </c:strCache>
            </c:strRef>
          </c:tx>
          <c:spPr>
            <a:ln w="38100" cap="rnd">
              <a:solidFill>
                <a:schemeClr val="accent4"/>
              </a:solidFill>
              <a:round/>
            </a:ln>
            <a:effectLst/>
          </c:spPr>
          <c:marker>
            <c:symbol val="none"/>
          </c:marker>
          <c:cat>
            <c:numRef>
              <c:f>'Final Graphs'!$A$25:$A$40</c:f>
              <c:numCache>
                <c:formatCode>d\-mmm\-yy</c:formatCode>
                <c:ptCount val="16"/>
                <c:pt idx="0">
                  <c:v>44104</c:v>
                </c:pt>
                <c:pt idx="1">
                  <c:v>44111</c:v>
                </c:pt>
                <c:pt idx="2">
                  <c:v>44118</c:v>
                </c:pt>
                <c:pt idx="3">
                  <c:v>44125</c:v>
                </c:pt>
                <c:pt idx="4">
                  <c:v>44132</c:v>
                </c:pt>
                <c:pt idx="5">
                  <c:v>44139</c:v>
                </c:pt>
                <c:pt idx="6">
                  <c:v>44146</c:v>
                </c:pt>
                <c:pt idx="7">
                  <c:v>44153</c:v>
                </c:pt>
                <c:pt idx="8">
                  <c:v>44160</c:v>
                </c:pt>
                <c:pt idx="9">
                  <c:v>44167</c:v>
                </c:pt>
                <c:pt idx="10">
                  <c:v>44174</c:v>
                </c:pt>
                <c:pt idx="11">
                  <c:v>44181</c:v>
                </c:pt>
                <c:pt idx="12">
                  <c:v>44188</c:v>
                </c:pt>
                <c:pt idx="13">
                  <c:v>44209</c:v>
                </c:pt>
                <c:pt idx="14">
                  <c:v>44216</c:v>
                </c:pt>
                <c:pt idx="15">
                  <c:v>44223</c:v>
                </c:pt>
              </c:numCache>
            </c:numRef>
          </c:cat>
          <c:val>
            <c:numRef>
              <c:f>'Final Graphs'!$E$25:$E$40</c:f>
              <c:numCache>
                <c:formatCode>General</c:formatCode>
                <c:ptCount val="16"/>
                <c:pt idx="0">
                  <c:v>1.378431</c:v>
                </c:pt>
                <c:pt idx="1">
                  <c:v>2.9045510000000001</c:v>
                </c:pt>
                <c:pt idx="2">
                  <c:v>2.6091730000000002</c:v>
                </c:pt>
                <c:pt idx="3">
                  <c:v>3.5904790000000002</c:v>
                </c:pt>
                <c:pt idx="4">
                  <c:v>5.8581500000000002</c:v>
                </c:pt>
                <c:pt idx="5">
                  <c:v>4.8146209999999998</c:v>
                </c:pt>
                <c:pt idx="6">
                  <c:v>4.5395000000000003</c:v>
                </c:pt>
                <c:pt idx="7">
                  <c:v>10.35937</c:v>
                </c:pt>
                <c:pt idx="8">
                  <c:v>7.6382450000000004</c:v>
                </c:pt>
                <c:pt idx="9">
                  <c:v>7.6111380000000004</c:v>
                </c:pt>
                <c:pt idx="10">
                  <c:v>16.44988</c:v>
                </c:pt>
                <c:pt idx="11">
                  <c:v>17.713909999999998</c:v>
                </c:pt>
                <c:pt idx="12">
                  <c:v>14.91723</c:v>
                </c:pt>
                <c:pt idx="13">
                  <c:v>15.64504</c:v>
                </c:pt>
                <c:pt idx="14">
                  <c:v>17.48563</c:v>
                </c:pt>
                <c:pt idx="15">
                  <c:v>18.010370000000002</c:v>
                </c:pt>
              </c:numCache>
            </c:numRef>
          </c:val>
          <c:smooth val="0"/>
          <c:extLst>
            <c:ext xmlns:c16="http://schemas.microsoft.com/office/drawing/2014/chart" uri="{C3380CC4-5D6E-409C-BE32-E72D297353CC}">
              <c16:uniqueId val="{00000003-3C76-496E-934B-F7285C2DD18F}"/>
            </c:ext>
          </c:extLst>
        </c:ser>
        <c:dLbls>
          <c:showLegendKey val="0"/>
          <c:showVal val="0"/>
          <c:showCatName val="0"/>
          <c:showSerName val="0"/>
          <c:showPercent val="0"/>
          <c:showBubbleSize val="0"/>
        </c:dLbls>
        <c:smooth val="0"/>
        <c:axId val="370450976"/>
        <c:axId val="370447368"/>
      </c:lineChart>
      <c:dateAx>
        <c:axId val="370450976"/>
        <c:scaling>
          <c:orientation val="minMax"/>
        </c:scaling>
        <c:delete val="0"/>
        <c:axPos val="b"/>
        <c:title>
          <c:tx>
            <c:rich>
              <a:bodyPr rot="0" spcFirstLastPara="1" vertOverflow="ellipsis" vert="horz" wrap="square" anchor="ctr" anchorCtr="1"/>
              <a:lstStyle/>
              <a:p>
                <a:pPr>
                  <a:defRPr sz="1100" b="0" i="0" u="none" strike="noStrike" kern="1200" cap="all" baseline="0">
                    <a:solidFill>
                      <a:sysClr val="windowText" lastClr="000000"/>
                    </a:solidFill>
                    <a:latin typeface="+mn-lt"/>
                    <a:ea typeface="+mn-ea"/>
                    <a:cs typeface="+mn-cs"/>
                  </a:defRPr>
                </a:pPr>
                <a:r>
                  <a:rPr lang="en-US" sz="1100"/>
                  <a:t>week</a:t>
                </a:r>
              </a:p>
            </c:rich>
          </c:tx>
          <c:overlay val="0"/>
          <c:spPr>
            <a:noFill/>
            <a:ln>
              <a:noFill/>
            </a:ln>
            <a:effectLst/>
          </c:spPr>
          <c:txPr>
            <a:bodyPr rot="0" spcFirstLastPara="1" vertOverflow="ellipsis" vert="horz" wrap="square" anchor="ctr" anchorCtr="1"/>
            <a:lstStyle/>
            <a:p>
              <a:pPr>
                <a:defRPr sz="1100" b="0" i="0" u="none" strike="noStrike" kern="1200" cap="all" baseline="0">
                  <a:solidFill>
                    <a:sysClr val="windowText" lastClr="000000"/>
                  </a:solidFill>
                  <a:latin typeface="+mn-lt"/>
                  <a:ea typeface="+mn-ea"/>
                  <a:cs typeface="+mn-cs"/>
                </a:defRPr>
              </a:pPr>
              <a:endParaRPr lang="en-US"/>
            </a:p>
          </c:txPr>
        </c:title>
        <c:numFmt formatCode="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mn-lt"/>
                <a:ea typeface="+mn-ea"/>
                <a:cs typeface="+mn-cs"/>
              </a:defRPr>
            </a:pPr>
            <a:endParaRPr lang="en-US"/>
          </a:p>
        </c:txPr>
        <c:crossAx val="370447368"/>
        <c:crosses val="autoZero"/>
        <c:auto val="1"/>
        <c:lblOffset val="100"/>
        <c:baseTimeUnit val="days"/>
      </c:dateAx>
      <c:valAx>
        <c:axId val="370447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cap="all" baseline="0">
                    <a:solidFill>
                      <a:sysClr val="windowText" lastClr="000000"/>
                    </a:solidFill>
                    <a:latin typeface="+mn-lt"/>
                    <a:ea typeface="+mn-ea"/>
                    <a:cs typeface="+mn-cs"/>
                  </a:defRPr>
                </a:pPr>
                <a:r>
                  <a:rPr lang="en-US" sz="1100" b="0"/>
                  <a:t>Case Rate (Per 100,000)</a:t>
                </a:r>
              </a:p>
            </c:rich>
          </c:tx>
          <c:layout>
            <c:manualLayout>
              <c:xMode val="edge"/>
              <c:yMode val="edge"/>
              <c:x val="1.3377926421404682E-2"/>
              <c:y val="0.34198482686404752"/>
            </c:manualLayout>
          </c:layout>
          <c:overlay val="0"/>
          <c:spPr>
            <a:noFill/>
            <a:ln>
              <a:noFill/>
            </a:ln>
            <a:effectLst/>
          </c:spPr>
          <c:txPr>
            <a:bodyPr rot="-5400000" spcFirstLastPara="1" vertOverflow="ellipsis" vert="horz" wrap="square" anchor="ctr" anchorCtr="1"/>
            <a:lstStyle/>
            <a:p>
              <a:pPr>
                <a:defRPr sz="1100" b="0" i="0" u="none" strike="noStrike" kern="1200" cap="all"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7045097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8EB0-2980-4CB0-AEFD-7F2EC103FE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AD55D9-87A5-441A-89FD-03B8E39B3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6559F4-C867-49A3-BEDC-815D0F9FC05C}"/>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5" name="Footer Placeholder 4">
            <a:extLst>
              <a:ext uri="{FF2B5EF4-FFF2-40B4-BE49-F238E27FC236}">
                <a16:creationId xmlns:a16="http://schemas.microsoft.com/office/drawing/2014/main" id="{CF832125-1BFA-40C5-98A4-116682CA7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182B4-A159-4944-BEE9-3977CC413DD7}"/>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347754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AD4E-278B-4358-AA09-2A1F2782B4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A931AF-99F1-452E-806D-710AA3FDB1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7CA50-5BE1-47BE-A53E-ED178FD202D1}"/>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5" name="Footer Placeholder 4">
            <a:extLst>
              <a:ext uri="{FF2B5EF4-FFF2-40B4-BE49-F238E27FC236}">
                <a16:creationId xmlns:a16="http://schemas.microsoft.com/office/drawing/2014/main" id="{841ED3BF-E89E-4D92-9FFA-0B903D77D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D5B56-E6CC-43FB-97D6-A2E9141E222C}"/>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147847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486A12-956D-44BD-8E40-05EBCE8E3F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BC6D3E-AB1E-48A7-A721-FF8EBB375F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24F2C-A026-49B2-A11E-47D536E12320}"/>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5" name="Footer Placeholder 4">
            <a:extLst>
              <a:ext uri="{FF2B5EF4-FFF2-40B4-BE49-F238E27FC236}">
                <a16:creationId xmlns:a16="http://schemas.microsoft.com/office/drawing/2014/main" id="{08ED189F-7CF9-490A-87A8-F0BB02DFA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6921F-07A3-47A5-AFB9-60462C5EB507}"/>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361449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502042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936871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5063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95156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485345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48674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1934637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8609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A5C-FCD4-4A0E-88A6-7F302ADE8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2DFC7-9B5D-41C4-B180-F8E2A465E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EEB26-E6F6-4C0D-AFCF-84FC40018910}"/>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5" name="Footer Placeholder 4">
            <a:extLst>
              <a:ext uri="{FF2B5EF4-FFF2-40B4-BE49-F238E27FC236}">
                <a16:creationId xmlns:a16="http://schemas.microsoft.com/office/drawing/2014/main" id="{103257C8-EDBF-40CC-A880-09D9FDE79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173BB-62D2-48B4-8921-AA88D862714C}"/>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2718713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525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195410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57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B817-F4DE-4277-970A-C9CB8136BB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4521A7-A94C-4680-9ECC-857C0B802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3A5E05-4B3E-4383-B2C1-D8DFBFC12171}"/>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5" name="Footer Placeholder 4">
            <a:extLst>
              <a:ext uri="{FF2B5EF4-FFF2-40B4-BE49-F238E27FC236}">
                <a16:creationId xmlns:a16="http://schemas.microsoft.com/office/drawing/2014/main" id="{258072A6-C40F-4FC9-8069-70936EF2C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0D50A-D2B7-4E62-9A8A-BA198C4EFC34}"/>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371481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07D0-C70F-42FB-8D68-632DC8E98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03B00D-8EDA-4620-91A0-7C648FFB0B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60154E-BFC4-451D-A694-6C5B7A5511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0B83FC-F77F-4CF1-AB7D-A8DF0E636B5B}"/>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6" name="Footer Placeholder 5">
            <a:extLst>
              <a:ext uri="{FF2B5EF4-FFF2-40B4-BE49-F238E27FC236}">
                <a16:creationId xmlns:a16="http://schemas.microsoft.com/office/drawing/2014/main" id="{F1C22295-D186-434C-8234-C829C7E3A2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BEB25-819E-4698-BAFB-7280572FCC6E}"/>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397772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21DD-715E-43FD-B32F-04BB12A173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2712CB-C331-4249-BBB7-5807BC215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C0FFC1-EC92-4DF0-A71D-D9C5E6B1AC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3C5DE-FF21-41EB-977B-017A4ED73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0BD73C-8B4C-4D39-8631-02A287E38D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47083A-DD2C-41B9-A5A1-C58D03B3E2CF}"/>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8" name="Footer Placeholder 7">
            <a:extLst>
              <a:ext uri="{FF2B5EF4-FFF2-40B4-BE49-F238E27FC236}">
                <a16:creationId xmlns:a16="http://schemas.microsoft.com/office/drawing/2014/main" id="{F0467ED0-D60F-4E11-8455-94417ABE7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83740E-BD63-42A4-8BE4-4A419D421513}"/>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426880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58DF-D4D9-4C88-9057-CBD3C22F5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680510-18E0-486C-956D-77ABA3057E3C}"/>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4" name="Footer Placeholder 3">
            <a:extLst>
              <a:ext uri="{FF2B5EF4-FFF2-40B4-BE49-F238E27FC236}">
                <a16:creationId xmlns:a16="http://schemas.microsoft.com/office/drawing/2014/main" id="{DEAFDCA3-A732-4DCE-99DB-3C0F1660A3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E83D13-FDAA-4817-BBC9-316E014A24A7}"/>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162145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D1FE2-2F19-45B1-B67A-8622C37198F4}"/>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3" name="Footer Placeholder 2">
            <a:extLst>
              <a:ext uri="{FF2B5EF4-FFF2-40B4-BE49-F238E27FC236}">
                <a16:creationId xmlns:a16="http://schemas.microsoft.com/office/drawing/2014/main" id="{73C05426-1342-4A6C-8446-3B599B6C87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E27EF1-2C4A-4A13-B11B-133C1DB710A0}"/>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369701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61A2-EB8A-45DA-9EBD-4CCB36AFB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C698E3-70BC-4539-9B4C-1C66525880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31346-18D0-4286-AB26-170548496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9323F-3193-44DC-A1D3-48DCA87B2DC4}"/>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6" name="Footer Placeholder 5">
            <a:extLst>
              <a:ext uri="{FF2B5EF4-FFF2-40B4-BE49-F238E27FC236}">
                <a16:creationId xmlns:a16="http://schemas.microsoft.com/office/drawing/2014/main" id="{3EA71E5C-D0A5-4CFC-91A3-C22A3075A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D788F-0E19-436A-8070-30EA4324791B}"/>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397887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F541-DD54-4B05-9FD9-727BF1A4B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4B764E-AB37-4BBA-9609-9BF2B542D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497F32-8D2A-454C-8695-3F99C2FFA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E9E99C-0379-4725-B09B-3819FA0C5AC3}"/>
              </a:ext>
            </a:extLst>
          </p:cNvPr>
          <p:cNvSpPr>
            <a:spLocks noGrp="1"/>
          </p:cNvSpPr>
          <p:nvPr>
            <p:ph type="dt" sz="half" idx="10"/>
          </p:nvPr>
        </p:nvSpPr>
        <p:spPr/>
        <p:txBody>
          <a:bodyPr/>
          <a:lstStyle/>
          <a:p>
            <a:fld id="{211B3B50-3C2A-4D2B-B1F8-B563B9DF5FDB}" type="datetimeFigureOut">
              <a:rPr lang="en-US" smtClean="0"/>
              <a:t>3/5/2021</a:t>
            </a:fld>
            <a:endParaRPr lang="en-US"/>
          </a:p>
        </p:txBody>
      </p:sp>
      <p:sp>
        <p:nvSpPr>
          <p:cNvPr id="6" name="Footer Placeholder 5">
            <a:extLst>
              <a:ext uri="{FF2B5EF4-FFF2-40B4-BE49-F238E27FC236}">
                <a16:creationId xmlns:a16="http://schemas.microsoft.com/office/drawing/2014/main" id="{2F65BDD8-C0FB-49EE-8363-D8ED35F38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7E884-9408-4872-9C53-9B6A428AD7BC}"/>
              </a:ext>
            </a:extLst>
          </p:cNvPr>
          <p:cNvSpPr>
            <a:spLocks noGrp="1"/>
          </p:cNvSpPr>
          <p:nvPr>
            <p:ph type="sldNum" sz="quarter" idx="12"/>
          </p:nvPr>
        </p:nvSpPr>
        <p:spPr/>
        <p:txBody>
          <a:bodyPr/>
          <a:lstStyle/>
          <a:p>
            <a:fld id="{13B7E09A-7225-46F6-A2EE-688E7426A7C7}" type="slidenum">
              <a:rPr lang="en-US" smtClean="0"/>
              <a:t>‹#›</a:t>
            </a:fld>
            <a:endParaRPr lang="en-US"/>
          </a:p>
        </p:txBody>
      </p:sp>
    </p:spTree>
    <p:extLst>
      <p:ext uri="{BB962C8B-B14F-4D97-AF65-F5344CB8AC3E}">
        <p14:creationId xmlns:p14="http://schemas.microsoft.com/office/powerpoint/2010/main" val="377441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AF67E3-B1E3-410C-9B72-C0384D982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DC720-39AF-4319-8E33-F4821F76C7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611BB-3F5A-4990-A359-F94CC586B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B3B50-3C2A-4D2B-B1F8-B563B9DF5FDB}" type="datetimeFigureOut">
              <a:rPr lang="en-US" smtClean="0"/>
              <a:t>3/5/2021</a:t>
            </a:fld>
            <a:endParaRPr lang="en-US"/>
          </a:p>
        </p:txBody>
      </p:sp>
      <p:sp>
        <p:nvSpPr>
          <p:cNvPr id="5" name="Footer Placeholder 4">
            <a:extLst>
              <a:ext uri="{FF2B5EF4-FFF2-40B4-BE49-F238E27FC236}">
                <a16:creationId xmlns:a16="http://schemas.microsoft.com/office/drawing/2014/main" id="{9D84F6A9-EB37-41FB-B7DF-B09E8CB3D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FDA5EC-62C3-4E96-A307-14340086D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E09A-7225-46F6-A2EE-688E7426A7C7}" type="slidenum">
              <a:rPr lang="en-US" smtClean="0"/>
              <a:t>‹#›</a:t>
            </a:fld>
            <a:endParaRPr lang="en-US"/>
          </a:p>
        </p:txBody>
      </p:sp>
    </p:spTree>
    <p:extLst>
      <p:ext uri="{BB962C8B-B14F-4D97-AF65-F5344CB8AC3E}">
        <p14:creationId xmlns:p14="http://schemas.microsoft.com/office/powerpoint/2010/main" val="1767977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3/5/2021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052753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ostonglobe.com/2020/12/04/nation/see-how-massachusetts-covid-19-risk-map-has-evolved-week-by-week/"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bostonglobe.com/2020/12/18/nation/see-which-massachusetts-communities-are-high-risk-covid-1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ostonglobe.com/nation/special-reports/coronavirus/vaccine/?p1=HP_TrendingBar" TargetMode="External"/><Relationship Id="rId2" Type="http://schemas.openxmlformats.org/officeDocument/2006/relationships/hyperlink" Target="https://www.mass.gov/info-details/massachusetts-covid-19-vaccination-data-and-updates#daily-covid-19-vaccine-report-"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lancet.com/journals/lancet/article/PIIS0140-6736(20)31142-9/fulltex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84;g6e8ef2e9a8_2_0" descr="Student photos">
            <a:extLst>
              <a:ext uri="{FF2B5EF4-FFF2-40B4-BE49-F238E27FC236}">
                <a16:creationId xmlns:a16="http://schemas.microsoft.com/office/drawing/2014/main" id="{4A6F3BA7-F139-4494-885E-5670E88AC666}"/>
              </a:ext>
            </a:extLst>
          </p:cNvPr>
          <p:cNvGrpSpPr/>
          <p:nvPr/>
        </p:nvGrpSpPr>
        <p:grpSpPr>
          <a:xfrm>
            <a:off x="-14860" y="-53796"/>
            <a:ext cx="12208321" cy="3753704"/>
            <a:chOff x="-14860" y="-53796"/>
            <a:chExt cx="12208321" cy="3753704"/>
          </a:xfrm>
        </p:grpSpPr>
        <p:pic>
          <p:nvPicPr>
            <p:cNvPr id="6" name="Google Shape;85;g6e8ef2e9a8_2_0" descr="DESE_DL_InventivePPT-01.jpg">
              <a:extLst>
                <a:ext uri="{FF2B5EF4-FFF2-40B4-BE49-F238E27FC236}">
                  <a16:creationId xmlns:a16="http://schemas.microsoft.com/office/drawing/2014/main" id="{7994B6CB-E08B-4720-BEC6-D94CA315DF85}"/>
                </a:ext>
              </a:extLst>
            </p:cNvPr>
            <p:cNvPicPr preferRelativeResize="0"/>
            <p:nvPr/>
          </p:nvPicPr>
          <p:blipFill rotWithShape="1">
            <a:blip r:embed="rId2">
              <a:alphaModFix/>
            </a:blip>
            <a:srcRect l="60449" t="15359" b="1119"/>
            <a:stretch/>
          </p:blipFill>
          <p:spPr>
            <a:xfrm>
              <a:off x="3008061" y="-20171"/>
              <a:ext cx="3086090" cy="3720079"/>
            </a:xfrm>
            <a:prstGeom prst="rect">
              <a:avLst/>
            </a:prstGeom>
            <a:noFill/>
            <a:ln>
              <a:noFill/>
            </a:ln>
          </p:spPr>
        </p:pic>
        <p:pic>
          <p:nvPicPr>
            <p:cNvPr id="7" name="Google Shape;86;g6e8ef2e9a8_2_0" descr="DESE_DL_TenaciousPPT.ai">
              <a:extLst>
                <a:ext uri="{FF2B5EF4-FFF2-40B4-BE49-F238E27FC236}">
                  <a16:creationId xmlns:a16="http://schemas.microsoft.com/office/drawing/2014/main" id="{8A1D20F7-6D0C-40E8-B6A2-A575D313B9EC}"/>
                </a:ext>
              </a:extLst>
            </p:cNvPr>
            <p:cNvPicPr preferRelativeResize="0"/>
            <p:nvPr/>
          </p:nvPicPr>
          <p:blipFill rotWithShape="1">
            <a:blip r:embed="rId3">
              <a:alphaModFix/>
            </a:blip>
            <a:srcRect l="64569" t="23614" r="879" b="1512"/>
            <a:stretch/>
          </p:blipFill>
          <p:spPr>
            <a:xfrm>
              <a:off x="9153931" y="-42682"/>
              <a:ext cx="3039530" cy="3723948"/>
            </a:xfrm>
            <a:prstGeom prst="rect">
              <a:avLst/>
            </a:prstGeom>
            <a:noFill/>
            <a:ln>
              <a:noFill/>
            </a:ln>
          </p:spPr>
        </p:pic>
        <p:pic>
          <p:nvPicPr>
            <p:cNvPr id="8" name="Google Shape;87;g6e8ef2e9a8_2_0" descr="DESE_DL_ResilientPPT-01.jpg">
              <a:extLst>
                <a:ext uri="{FF2B5EF4-FFF2-40B4-BE49-F238E27FC236}">
                  <a16:creationId xmlns:a16="http://schemas.microsoft.com/office/drawing/2014/main" id="{EA5ADC46-5174-43BC-BC43-9262E2AF78A4}"/>
                </a:ext>
              </a:extLst>
            </p:cNvPr>
            <p:cNvPicPr preferRelativeResize="0"/>
            <p:nvPr/>
          </p:nvPicPr>
          <p:blipFill rotWithShape="1">
            <a:blip r:embed="rId4">
              <a:alphaModFix/>
            </a:blip>
            <a:srcRect l="62103" t="10650" r="300" b="8663"/>
            <a:stretch/>
          </p:blipFill>
          <p:spPr>
            <a:xfrm>
              <a:off x="6078323" y="-42682"/>
              <a:ext cx="3085940" cy="3723947"/>
            </a:xfrm>
            <a:prstGeom prst="rect">
              <a:avLst/>
            </a:prstGeom>
            <a:noFill/>
            <a:ln>
              <a:noFill/>
            </a:ln>
          </p:spPr>
        </p:pic>
        <p:pic>
          <p:nvPicPr>
            <p:cNvPr id="9" name="Google Shape;88;g6e8ef2e9a8_2_0" descr="DESE PPT graphic-01.jpg">
              <a:extLst>
                <a:ext uri="{FF2B5EF4-FFF2-40B4-BE49-F238E27FC236}">
                  <a16:creationId xmlns:a16="http://schemas.microsoft.com/office/drawing/2014/main" id="{21138517-2CD6-47CE-973C-2B29CF643A29}"/>
                </a:ext>
              </a:extLst>
            </p:cNvPr>
            <p:cNvPicPr preferRelativeResize="0"/>
            <p:nvPr/>
          </p:nvPicPr>
          <p:blipFill rotWithShape="1">
            <a:blip r:embed="rId5">
              <a:alphaModFix/>
            </a:blip>
            <a:srcRect l="4918" t="552" r="49709" b="779"/>
            <a:stretch/>
          </p:blipFill>
          <p:spPr>
            <a:xfrm>
              <a:off x="-14860" y="-25396"/>
              <a:ext cx="3044257" cy="3723949"/>
            </a:xfrm>
            <a:prstGeom prst="rect">
              <a:avLst/>
            </a:prstGeom>
            <a:noFill/>
            <a:ln>
              <a:noFill/>
            </a:ln>
          </p:spPr>
        </p:pic>
        <p:cxnSp>
          <p:nvCxnSpPr>
            <p:cNvPr id="10" name="Google Shape;89;g6e8ef2e9a8_2_0">
              <a:extLst>
                <a:ext uri="{FF2B5EF4-FFF2-40B4-BE49-F238E27FC236}">
                  <a16:creationId xmlns:a16="http://schemas.microsoft.com/office/drawing/2014/main" id="{F85011BA-9585-47A7-9DF3-AC60B81204F3}"/>
                </a:ext>
              </a:extLst>
            </p:cNvPr>
            <p:cNvCxnSpPr/>
            <p:nvPr/>
          </p:nvCxnSpPr>
          <p:spPr>
            <a:xfrm>
              <a:off x="3008061" y="-25396"/>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11" name="Google Shape;90;g6e8ef2e9a8_2_0">
              <a:extLst>
                <a:ext uri="{FF2B5EF4-FFF2-40B4-BE49-F238E27FC236}">
                  <a16:creationId xmlns:a16="http://schemas.microsoft.com/office/drawing/2014/main" id="{A708728B-6956-408A-9733-49BC5C02BB2A}"/>
                </a:ext>
              </a:extLst>
            </p:cNvPr>
            <p:cNvCxnSpPr/>
            <p:nvPr/>
          </p:nvCxnSpPr>
          <p:spPr>
            <a:xfrm>
              <a:off x="6062876" y="-31568"/>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12" name="Google Shape;91;g6e8ef2e9a8_2_0">
              <a:extLst>
                <a:ext uri="{FF2B5EF4-FFF2-40B4-BE49-F238E27FC236}">
                  <a16:creationId xmlns:a16="http://schemas.microsoft.com/office/drawing/2014/main" id="{0DFAE7AF-DAC9-4D34-A6A5-9D54C577D944}"/>
                </a:ext>
              </a:extLst>
            </p:cNvPr>
            <p:cNvCxnSpPr/>
            <p:nvPr/>
          </p:nvCxnSpPr>
          <p:spPr>
            <a:xfrm>
              <a:off x="9159822" y="-53796"/>
              <a:ext cx="21300" cy="3723900"/>
            </a:xfrm>
            <a:prstGeom prst="straightConnector1">
              <a:avLst/>
            </a:prstGeom>
            <a:noFill/>
            <a:ln w="28575" cap="flat" cmpd="sng">
              <a:solidFill>
                <a:schemeClr val="lt1"/>
              </a:solidFill>
              <a:prstDash val="solid"/>
              <a:miter lim="800000"/>
              <a:headEnd type="none" w="sm" len="sm"/>
              <a:tailEnd type="none" w="sm" len="sm"/>
            </a:ln>
          </p:spPr>
        </p:cxnSp>
      </p:grpSp>
      <p:sp>
        <p:nvSpPr>
          <p:cNvPr id="17" name="Google Shape;96;g6e8ef2e9a8_2_0" descr="I thought I had to pass      MCAS. What’s PARCC? &#10;">
            <a:extLst>
              <a:ext uri="{FF2B5EF4-FFF2-40B4-BE49-F238E27FC236}">
                <a16:creationId xmlns:a16="http://schemas.microsoft.com/office/drawing/2014/main" id="{6B910D99-AF4E-4822-9A7A-1F58ABBF4D68}"/>
              </a:ext>
            </a:extLst>
          </p:cNvPr>
          <p:cNvSpPr txBox="1"/>
          <p:nvPr/>
        </p:nvSpPr>
        <p:spPr>
          <a:xfrm>
            <a:off x="-26263" y="4126284"/>
            <a:ext cx="12206999" cy="1384950"/>
          </a:xfrm>
          <a:prstGeom prst="rect">
            <a:avLst/>
          </a:prstGeom>
          <a:noFill/>
          <a:ln>
            <a:noFill/>
          </a:ln>
        </p:spPr>
        <p:txBody>
          <a:bodyPr spcFirstLastPara="1" wrap="square" lIns="91425" tIns="182875" rIns="91425" bIns="45700" anchor="t" anchorCtr="0">
            <a:noAutofit/>
          </a:bodyPr>
          <a:lstStyle/>
          <a:p>
            <a:pPr marL="0" marR="0" lvl="0" indent="0" algn="ctr" rtl="0">
              <a:lnSpc>
                <a:spcPct val="100000"/>
              </a:lnSpc>
              <a:spcBef>
                <a:spcPts val="0"/>
              </a:spcBef>
              <a:spcAft>
                <a:spcPts val="0"/>
              </a:spcAft>
              <a:buClr>
                <a:srgbClr val="000000"/>
              </a:buClr>
              <a:buSzPts val="2800"/>
              <a:buFont typeface="Quattrocento Sans"/>
              <a:buNone/>
            </a:pPr>
            <a:r>
              <a:rPr lang="en-US" sz="3400" b="1" dirty="0">
                <a:solidFill>
                  <a:schemeClr val="accent1"/>
                </a:solidFill>
                <a:latin typeface="Calibri"/>
                <a:ea typeface="Calibri"/>
                <a:cs typeface="Calibri"/>
                <a:sym typeface="Calibri"/>
              </a:rPr>
              <a:t>Plan for a Phased Return</a:t>
            </a:r>
            <a:r>
              <a:rPr lang="en-US" sz="3400" b="1" i="0" u="none" strike="noStrike" cap="none" dirty="0">
                <a:solidFill>
                  <a:schemeClr val="accent1"/>
                </a:solidFill>
                <a:latin typeface="Calibri"/>
                <a:ea typeface="Calibri"/>
                <a:cs typeface="Calibri"/>
                <a:sym typeface="Calibri"/>
              </a:rPr>
              <a:t> to In-Person Learning </a:t>
            </a:r>
            <a:endParaRPr sz="3400" b="0" i="0" u="none" strike="noStrike" cap="none" dirty="0">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000" b="0" i="0" u="none" strike="noStrike" cap="none" dirty="0">
                <a:solidFill>
                  <a:srgbClr val="000000"/>
                </a:solidFill>
                <a:latin typeface="Calibri"/>
                <a:ea typeface="Calibri"/>
                <a:cs typeface="Calibri"/>
                <a:sym typeface="Calibri"/>
              </a:rPr>
              <a:t>March 5, 2021</a:t>
            </a:r>
            <a:endParaRPr sz="20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Quattrocento Sans"/>
              <a:ea typeface="Quattrocento Sans"/>
              <a:cs typeface="Quattrocento Sans"/>
              <a:sym typeface="Quattrocento Sans"/>
            </a:endParaRPr>
          </a:p>
        </p:txBody>
      </p:sp>
      <p:pic>
        <p:nvPicPr>
          <p:cNvPr id="18" name="Google Shape;42;p8" descr="The ESE logo.">
            <a:extLst>
              <a:ext uri="{FF2B5EF4-FFF2-40B4-BE49-F238E27FC236}">
                <a16:creationId xmlns:a16="http://schemas.microsoft.com/office/drawing/2014/main" id="{D1EF8E72-631C-4136-8A0F-97C1C2AEFC34}"/>
              </a:ext>
            </a:extLst>
          </p:cNvPr>
          <p:cNvPicPr preferRelativeResize="0"/>
          <p:nvPr/>
        </p:nvPicPr>
        <p:blipFill rotWithShape="1">
          <a:blip r:embed="rId6">
            <a:alphaModFix/>
          </a:blip>
          <a:srcRect/>
          <a:stretch/>
        </p:blipFill>
        <p:spPr>
          <a:xfrm>
            <a:off x="4854192" y="5368431"/>
            <a:ext cx="2417368" cy="1175641"/>
          </a:xfrm>
          <a:prstGeom prst="rect">
            <a:avLst/>
          </a:prstGeom>
          <a:noFill/>
          <a:ln>
            <a:noFill/>
          </a:ln>
        </p:spPr>
      </p:pic>
      <p:sp>
        <p:nvSpPr>
          <p:cNvPr id="2" name="Title 1">
            <a:extLst>
              <a:ext uri="{FF2B5EF4-FFF2-40B4-BE49-F238E27FC236}">
                <a16:creationId xmlns:a16="http://schemas.microsoft.com/office/drawing/2014/main" id="{DA934A80-EE12-4E6A-8D89-3CD8F0E7BFBE}"/>
              </a:ext>
            </a:extLst>
          </p:cNvPr>
          <p:cNvSpPr>
            <a:spLocks noGrp="1"/>
          </p:cNvSpPr>
          <p:nvPr>
            <p:ph type="title"/>
          </p:nvPr>
        </p:nvSpPr>
        <p:spPr>
          <a:xfrm>
            <a:off x="838200" y="-1325563"/>
            <a:ext cx="10515600" cy="1325563"/>
          </a:xfrm>
        </p:spPr>
        <p:txBody>
          <a:bodyPr vert="horz" lIns="91440" tIns="45720" rIns="91440" bIns="45720" rtlCol="0" anchor="b">
            <a:normAutofit fontScale="90000"/>
          </a:bodyPr>
          <a:lstStyle/>
          <a:p>
            <a:pPr lvl="0">
              <a:lnSpc>
                <a:spcPct val="100000"/>
              </a:lnSpc>
              <a:spcBef>
                <a:spcPts val="0"/>
              </a:spcBef>
            </a:pPr>
            <a:r>
              <a:rPr lang="en-US" sz="1800" b="1" dirty="0">
                <a:solidFill>
                  <a:schemeClr val="accent1"/>
                </a:solidFill>
                <a:latin typeface="Calibri"/>
                <a:ea typeface="Calibri"/>
                <a:cs typeface="Calibri"/>
                <a:sym typeface="Calibri"/>
              </a:rPr>
              <a:t>Plan for a Phased Return to In-Person Learning </a:t>
            </a:r>
            <a:br>
              <a:rPr lang="en-US" sz="1800" dirty="0">
                <a:solidFill>
                  <a:schemeClr val="accent1"/>
                </a:solidFill>
                <a:latin typeface="Calibri"/>
                <a:ea typeface="Calibri"/>
                <a:cs typeface="Calibri"/>
                <a:sym typeface="Calibri"/>
              </a:rPr>
            </a:br>
            <a:r>
              <a:rPr lang="en-US" sz="1800" dirty="0">
                <a:solidFill>
                  <a:srgbClr val="000000"/>
                </a:solidFill>
                <a:latin typeface="Calibri"/>
                <a:ea typeface="Calibri"/>
                <a:cs typeface="Calibri"/>
                <a:sym typeface="Calibri"/>
              </a:rPr>
              <a:t>March 5, 2021</a:t>
            </a:r>
            <a:br>
              <a:rPr lang="en-US" sz="2800" dirty="0">
                <a:solidFill>
                  <a:srgbClr val="000000"/>
                </a:solidFill>
                <a:latin typeface="Calibri"/>
                <a:ea typeface="Calibri"/>
                <a:cs typeface="Calibri"/>
                <a:sym typeface="Calibri"/>
              </a:rPr>
            </a:br>
            <a:r>
              <a:rPr lang="en-US" sz="3600" b="1" dirty="0">
                <a:solidFill>
                  <a:srgbClr val="000000"/>
                </a:solidFill>
                <a:latin typeface="Calibri"/>
                <a:ea typeface="Calibri"/>
                <a:cs typeface="Calibri"/>
                <a:sym typeface="Calibri"/>
              </a:rPr>
              <a:t> </a:t>
            </a:r>
            <a:br>
              <a:rPr lang="en-US" sz="3600" dirty="0">
                <a:solidFill>
                  <a:srgbClr val="000000"/>
                </a:solidFill>
                <a:latin typeface="Calibri"/>
                <a:ea typeface="Calibri"/>
                <a:cs typeface="Calibri"/>
                <a:sym typeface="Calibri"/>
              </a:rPr>
            </a:br>
            <a:endParaRPr lang="en-US" dirty="0"/>
          </a:p>
        </p:txBody>
      </p:sp>
    </p:spTree>
    <p:extLst>
      <p:ext uri="{BB962C8B-B14F-4D97-AF65-F5344CB8AC3E}">
        <p14:creationId xmlns:p14="http://schemas.microsoft.com/office/powerpoint/2010/main" val="416487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B22B9-AE31-45AF-8D1F-44049D79C9F7}"/>
              </a:ext>
            </a:extLst>
          </p:cNvPr>
          <p:cNvSpPr txBox="1"/>
          <p:nvPr/>
        </p:nvSpPr>
        <p:spPr>
          <a:xfrm>
            <a:off x="521110" y="1735437"/>
            <a:ext cx="10563658" cy="4185761"/>
          </a:xfrm>
          <a:prstGeom prst="rect">
            <a:avLst/>
          </a:prstGeom>
          <a:noFill/>
        </p:spPr>
        <p:txBody>
          <a:bodyPr wrap="square">
            <a:spAutoFit/>
          </a:bodyPr>
          <a:lstStyle/>
          <a:p>
            <a:r>
              <a:rPr lang="en-US" sz="1900" b="1" dirty="0">
                <a:solidFill>
                  <a:schemeClr val="accent1"/>
                </a:solidFill>
              </a:rPr>
              <a:t>Examples of possible waiver requests:</a:t>
            </a:r>
          </a:p>
          <a:p>
            <a:r>
              <a:rPr lang="en-US" sz="1900" dirty="0"/>
              <a:t> </a:t>
            </a:r>
          </a:p>
          <a:p>
            <a:pPr marL="285750" indent="-285750">
              <a:buFont typeface="Arial" panose="020B0604020202020204" pitchFamily="34" charset="0"/>
              <a:buChar char="•"/>
            </a:pPr>
            <a:r>
              <a:rPr lang="en-US" sz="1900" b="1" dirty="0"/>
              <a:t>Districts that have been primarily in a fully remote model all year can submit a waiver to take a more incremental approach </a:t>
            </a:r>
            <a:r>
              <a:rPr lang="en-US" sz="1900" dirty="0"/>
              <a:t>(for instance seeking first to return in a hybrid model, before proceeding to full in-person instruction later in this school year).  </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b="1" dirty="0"/>
              <a:t>Schools that operate with a grades K-4 configuration, with grade 5 in another school building</a:t>
            </a:r>
            <a:r>
              <a:rPr lang="en-US" sz="1900" dirty="0"/>
              <a:t>, can submit a waiver to delay implementation of full-time, in-person learning for grade 5 until the middle school phase begins. </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b="1" dirty="0"/>
              <a:t>In very limited circumstances, waivers may be considered for operational constraints and feasibility issues</a:t>
            </a:r>
            <a:r>
              <a:rPr lang="en-US" sz="1900" dirty="0"/>
              <a:t>, on a temporary basis.  </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Other requests will be considered on a case-by-case basis.</a:t>
            </a:r>
          </a:p>
        </p:txBody>
      </p:sp>
      <p:sp>
        <p:nvSpPr>
          <p:cNvPr id="6" name="TextBox 5">
            <a:extLst>
              <a:ext uri="{FF2B5EF4-FFF2-40B4-BE49-F238E27FC236}">
                <a16:creationId xmlns:a16="http://schemas.microsoft.com/office/drawing/2014/main" id="{A4AF6791-8E59-44EF-89C2-CFE3BDB71A3E}"/>
              </a:ext>
            </a:extLst>
          </p:cNvPr>
          <p:cNvSpPr txBox="1"/>
          <p:nvPr/>
        </p:nvSpPr>
        <p:spPr>
          <a:xfrm>
            <a:off x="521110" y="353961"/>
            <a:ext cx="11086172" cy="861774"/>
          </a:xfrm>
          <a:prstGeom prst="rect">
            <a:avLst/>
          </a:prstGeom>
          <a:noFill/>
        </p:spPr>
        <p:txBody>
          <a:bodyPr wrap="square" rtlCol="0">
            <a:spAutoFit/>
          </a:bodyPr>
          <a:lstStyle/>
          <a:p>
            <a:r>
              <a:rPr lang="en-US" sz="2500" b="1" dirty="0">
                <a:solidFill>
                  <a:schemeClr val="accent1"/>
                </a:solidFill>
              </a:rPr>
              <a:t>Districts can apply for waivers to address a limited set of circumstances in which they make a compelling case that they must take an incremental approach </a:t>
            </a:r>
          </a:p>
        </p:txBody>
      </p:sp>
      <p:sp>
        <p:nvSpPr>
          <p:cNvPr id="7" name="Slide Number Placeholder 3">
            <a:extLst>
              <a:ext uri="{FF2B5EF4-FFF2-40B4-BE49-F238E27FC236}">
                <a16:creationId xmlns:a16="http://schemas.microsoft.com/office/drawing/2014/main" id="{5C0954F1-42AF-4640-B8DB-1017A1899C6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557CD5E0-6F26-4537-802D-FB9069A8B92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2200" b="1" dirty="0">
                <a:solidFill>
                  <a:schemeClr val="accent1"/>
                </a:solidFill>
              </a:rPr>
              <a:t>Districts can apply for waivers to address a limited set of circumstances in which they make a compelling case that they must take an incremental approach </a:t>
            </a:r>
            <a:br>
              <a:rPr lang="en-US" b="1" dirty="0">
                <a:solidFill>
                  <a:schemeClr val="accent1"/>
                </a:solidFill>
              </a:rPr>
            </a:br>
            <a:endParaRPr lang="en-US" dirty="0"/>
          </a:p>
        </p:txBody>
      </p:sp>
    </p:spTree>
    <p:extLst>
      <p:ext uri="{BB962C8B-B14F-4D97-AF65-F5344CB8AC3E}">
        <p14:creationId xmlns:p14="http://schemas.microsoft.com/office/powerpoint/2010/main" val="396743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F66117-248A-498C-952B-B7BDD745B952}"/>
              </a:ext>
            </a:extLst>
          </p:cNvPr>
          <p:cNvSpPr txBox="1"/>
          <p:nvPr/>
        </p:nvSpPr>
        <p:spPr>
          <a:xfrm>
            <a:off x="521110" y="353961"/>
            <a:ext cx="11086172" cy="477054"/>
          </a:xfrm>
          <a:prstGeom prst="rect">
            <a:avLst/>
          </a:prstGeom>
          <a:noFill/>
        </p:spPr>
        <p:txBody>
          <a:bodyPr wrap="square" rtlCol="0">
            <a:spAutoFit/>
          </a:bodyPr>
          <a:lstStyle/>
          <a:p>
            <a:r>
              <a:rPr lang="en-US" sz="2500" b="1" dirty="0">
                <a:solidFill>
                  <a:schemeClr val="accent1"/>
                </a:solidFill>
              </a:rPr>
              <a:t>DESE is committed to supporting districts with the transition to in-person learning</a:t>
            </a:r>
          </a:p>
        </p:txBody>
      </p:sp>
      <p:sp>
        <p:nvSpPr>
          <p:cNvPr id="5" name="TextBox 4">
            <a:extLst>
              <a:ext uri="{FF2B5EF4-FFF2-40B4-BE49-F238E27FC236}">
                <a16:creationId xmlns:a16="http://schemas.microsoft.com/office/drawing/2014/main" id="{CA340B70-586F-42B9-A03F-232D7D54012A}"/>
              </a:ext>
            </a:extLst>
          </p:cNvPr>
          <p:cNvSpPr txBox="1"/>
          <p:nvPr/>
        </p:nvSpPr>
        <p:spPr>
          <a:xfrm>
            <a:off x="2472612" y="1377054"/>
            <a:ext cx="8882743" cy="5924699"/>
          </a:xfrm>
          <a:prstGeom prst="rect">
            <a:avLst/>
          </a:prstGeom>
          <a:noFill/>
        </p:spPr>
        <p:txBody>
          <a:bodyPr wrap="square">
            <a:spAutoFit/>
          </a:bodyPr>
          <a:lstStyle/>
          <a:p>
            <a:r>
              <a:rPr lang="en-US" sz="1900" b="1" dirty="0"/>
              <a:t>A guidance document will be released early next week </a:t>
            </a:r>
            <a:r>
              <a:rPr lang="en-US" sz="1900" dirty="0"/>
              <a:t>and will include detailed requirements and implementation recommendations for returning to in-person school</a:t>
            </a:r>
            <a:br>
              <a:rPr lang="en-US" sz="2000" dirty="0"/>
            </a:br>
            <a:endParaRPr lang="en-US" sz="1000" dirty="0"/>
          </a:p>
          <a:p>
            <a:pPr marL="285750" indent="-285750">
              <a:buFont typeface="Arial" panose="020B0604020202020204" pitchFamily="34" charset="0"/>
              <a:buChar char="•"/>
            </a:pPr>
            <a:endParaRPr lang="en-US" sz="2000" dirty="0"/>
          </a:p>
          <a:p>
            <a:endParaRPr lang="en-US" sz="600" dirty="0"/>
          </a:p>
          <a:p>
            <a:r>
              <a:rPr lang="en-US" sz="1900" b="1" dirty="0"/>
              <a:t>DESE’s COVID-19 operations help center will be available for individual consultations </a:t>
            </a:r>
            <a:r>
              <a:rPr lang="en-US" sz="1900" dirty="0"/>
              <a:t>with districts and schools facing challenges with implementation, including optimization of physical space</a:t>
            </a:r>
          </a:p>
          <a:p>
            <a:endParaRPr lang="en-US" sz="1400" dirty="0"/>
          </a:p>
          <a:p>
            <a:pPr marL="285750" indent="-285750">
              <a:buFont typeface="Arial" panose="020B0604020202020204" pitchFamily="34" charset="0"/>
              <a:buChar char="•"/>
            </a:pPr>
            <a:endParaRPr lang="en-US" sz="2000" dirty="0"/>
          </a:p>
          <a:p>
            <a:r>
              <a:rPr lang="en-US" sz="1900" b="1" dirty="0"/>
              <a:t>Districts can take advantage of several opportunities to hire additional staff </a:t>
            </a:r>
            <a:r>
              <a:rPr lang="en-US" sz="1900" dirty="0"/>
              <a:t>to support an in-person return including emergency license opportunities, DCS database partnership for substitutes, and the high school internship program</a:t>
            </a:r>
          </a:p>
          <a:p>
            <a:endParaRPr lang="en-US" sz="1000" dirty="0"/>
          </a:p>
          <a:p>
            <a:endParaRPr lang="en-US" sz="2200" dirty="0"/>
          </a:p>
          <a:p>
            <a:r>
              <a:rPr lang="en-US" sz="1900" b="1" dirty="0"/>
              <a:t>Districts have received significant funds to support this work</a:t>
            </a:r>
            <a:r>
              <a:rPr lang="en-US" sz="1900" dirty="0"/>
              <a:t>, including $194.4M in ESSER I and $740M in ESSER II. These funds follow the Title I formula to support our neediest districts. Additionally, $182M in School Reopening Grants were issued last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6" name="Rectangle 5">
            <a:extLst>
              <a:ext uri="{FF2B5EF4-FFF2-40B4-BE49-F238E27FC236}">
                <a16:creationId xmlns:a16="http://schemas.microsoft.com/office/drawing/2014/main" id="{BCC1FF2C-1541-4B31-B426-0B7F2F4755F0}"/>
              </a:ext>
            </a:extLst>
          </p:cNvPr>
          <p:cNvSpPr/>
          <p:nvPr/>
        </p:nvSpPr>
        <p:spPr>
          <a:xfrm>
            <a:off x="521109" y="1339730"/>
            <a:ext cx="1774221" cy="756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Guidance</a:t>
            </a:r>
          </a:p>
        </p:txBody>
      </p:sp>
      <p:sp>
        <p:nvSpPr>
          <p:cNvPr id="7" name="Rectangle 6">
            <a:extLst>
              <a:ext uri="{FF2B5EF4-FFF2-40B4-BE49-F238E27FC236}">
                <a16:creationId xmlns:a16="http://schemas.microsoft.com/office/drawing/2014/main" id="{B16FC5DB-B78F-42CF-A8DE-7C752CF6A230}"/>
              </a:ext>
            </a:extLst>
          </p:cNvPr>
          <p:cNvSpPr/>
          <p:nvPr/>
        </p:nvSpPr>
        <p:spPr>
          <a:xfrm>
            <a:off x="521109" y="2499864"/>
            <a:ext cx="1774221" cy="1035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Personalized technical support</a:t>
            </a:r>
          </a:p>
        </p:txBody>
      </p:sp>
      <p:sp>
        <p:nvSpPr>
          <p:cNvPr id="8" name="Rectangle 7">
            <a:extLst>
              <a:ext uri="{FF2B5EF4-FFF2-40B4-BE49-F238E27FC236}">
                <a16:creationId xmlns:a16="http://schemas.microsoft.com/office/drawing/2014/main" id="{A321CDBE-D040-437F-BC67-167429E241A8}"/>
              </a:ext>
            </a:extLst>
          </p:cNvPr>
          <p:cNvSpPr/>
          <p:nvPr/>
        </p:nvSpPr>
        <p:spPr>
          <a:xfrm>
            <a:off x="521109" y="3913183"/>
            <a:ext cx="1774221" cy="986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Staffing supports</a:t>
            </a:r>
          </a:p>
        </p:txBody>
      </p:sp>
      <p:sp>
        <p:nvSpPr>
          <p:cNvPr id="9" name="Rectangle 8">
            <a:extLst>
              <a:ext uri="{FF2B5EF4-FFF2-40B4-BE49-F238E27FC236}">
                <a16:creationId xmlns:a16="http://schemas.microsoft.com/office/drawing/2014/main" id="{4B44C3CE-F744-485A-97B1-9B0C9FE6C9AC}"/>
              </a:ext>
            </a:extLst>
          </p:cNvPr>
          <p:cNvSpPr/>
          <p:nvPr/>
        </p:nvSpPr>
        <p:spPr>
          <a:xfrm>
            <a:off x="521108" y="5263110"/>
            <a:ext cx="1774221" cy="932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Funding</a:t>
            </a:r>
          </a:p>
        </p:txBody>
      </p:sp>
      <p:cxnSp>
        <p:nvCxnSpPr>
          <p:cNvPr id="11" name="Straight Connector 10">
            <a:extLst>
              <a:ext uri="{FF2B5EF4-FFF2-40B4-BE49-F238E27FC236}">
                <a16:creationId xmlns:a16="http://schemas.microsoft.com/office/drawing/2014/main" id="{96190142-4C68-4F9F-A103-693C164ADA91}"/>
              </a:ext>
              <a:ext uri="{C183D7F6-B498-43B3-948B-1728B52AA6E4}">
                <adec:decorative xmlns:adec="http://schemas.microsoft.com/office/drawing/2017/decorative" val="1"/>
              </a:ext>
            </a:extLst>
          </p:cNvPr>
          <p:cNvCxnSpPr>
            <a:cxnSpLocks/>
          </p:cNvCxnSpPr>
          <p:nvPr/>
        </p:nvCxnSpPr>
        <p:spPr>
          <a:xfrm>
            <a:off x="521108" y="2313984"/>
            <a:ext cx="1051700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5C2A8B-ED74-47E6-A202-16AC1116E29F}"/>
              </a:ext>
              <a:ext uri="{C183D7F6-B498-43B3-948B-1728B52AA6E4}">
                <adec:decorative xmlns:adec="http://schemas.microsoft.com/office/drawing/2017/decorative" val="1"/>
              </a:ext>
            </a:extLst>
          </p:cNvPr>
          <p:cNvCxnSpPr>
            <a:cxnSpLocks/>
          </p:cNvCxnSpPr>
          <p:nvPr/>
        </p:nvCxnSpPr>
        <p:spPr>
          <a:xfrm>
            <a:off x="521108" y="3724372"/>
            <a:ext cx="1051700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74587-54DD-47B0-80C3-0BEF1788DA51}"/>
              </a:ext>
              <a:ext uri="{C183D7F6-B498-43B3-948B-1728B52AA6E4}">
                <adec:decorative xmlns:adec="http://schemas.microsoft.com/office/drawing/2017/decorative" val="1"/>
              </a:ext>
            </a:extLst>
          </p:cNvPr>
          <p:cNvCxnSpPr>
            <a:cxnSpLocks/>
          </p:cNvCxnSpPr>
          <p:nvPr/>
        </p:nvCxnSpPr>
        <p:spPr>
          <a:xfrm>
            <a:off x="521108" y="5075844"/>
            <a:ext cx="1051700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3FBD3DE3-081E-4D3A-9297-A6738C9F66C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819DE932-67ED-4EFA-B54D-81217378D75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2200" b="1" dirty="0">
                <a:solidFill>
                  <a:schemeClr val="accent1"/>
                </a:solidFill>
              </a:rPr>
              <a:t>DESE is committed to supporting districts with the transition to in-person learning</a:t>
            </a:r>
            <a:br>
              <a:rPr lang="en-US" b="1" dirty="0">
                <a:solidFill>
                  <a:schemeClr val="accent1"/>
                </a:solidFill>
              </a:rPr>
            </a:br>
            <a:endParaRPr lang="en-US" dirty="0"/>
          </a:p>
        </p:txBody>
      </p:sp>
    </p:spTree>
    <p:extLst>
      <p:ext uri="{BB962C8B-B14F-4D97-AF65-F5344CB8AC3E}">
        <p14:creationId xmlns:p14="http://schemas.microsoft.com/office/powerpoint/2010/main" val="94636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048120-4551-4539-ADD8-6BA91D6AD8AF}"/>
              </a:ext>
            </a:extLst>
          </p:cNvPr>
          <p:cNvSpPr txBox="1"/>
          <p:nvPr/>
        </p:nvSpPr>
        <p:spPr>
          <a:xfrm>
            <a:off x="521110" y="353961"/>
            <a:ext cx="11086172" cy="861774"/>
          </a:xfrm>
          <a:prstGeom prst="rect">
            <a:avLst/>
          </a:prstGeom>
          <a:noFill/>
        </p:spPr>
        <p:txBody>
          <a:bodyPr wrap="square" rtlCol="0">
            <a:spAutoFit/>
          </a:bodyPr>
          <a:lstStyle/>
          <a:p>
            <a:r>
              <a:rPr lang="en-US" sz="2500" b="1" dirty="0">
                <a:solidFill>
                  <a:schemeClr val="accent1"/>
                </a:solidFill>
              </a:rPr>
              <a:t>Looking ahead: Addressing unfinished learning and closing gaps with an equity focus</a:t>
            </a:r>
          </a:p>
        </p:txBody>
      </p:sp>
      <p:sp>
        <p:nvSpPr>
          <p:cNvPr id="6" name="TextBox 5">
            <a:extLst>
              <a:ext uri="{FF2B5EF4-FFF2-40B4-BE49-F238E27FC236}">
                <a16:creationId xmlns:a16="http://schemas.microsoft.com/office/drawing/2014/main" id="{45F4BB2D-8C64-4D29-8589-FC6192FFC707}"/>
              </a:ext>
            </a:extLst>
          </p:cNvPr>
          <p:cNvSpPr txBox="1"/>
          <p:nvPr/>
        </p:nvSpPr>
        <p:spPr>
          <a:xfrm>
            <a:off x="521110" y="1487874"/>
            <a:ext cx="10431623" cy="3662541"/>
          </a:xfrm>
          <a:prstGeom prst="rect">
            <a:avLst/>
          </a:prstGeom>
          <a:noFill/>
        </p:spPr>
        <p:txBody>
          <a:bodyPr wrap="square">
            <a:spAutoFit/>
          </a:bodyPr>
          <a:lstStyle/>
          <a:p>
            <a:r>
              <a:rPr lang="en-US" sz="1900" b="1" u="sng" dirty="0">
                <a:solidFill>
                  <a:srgbClr val="FF0000"/>
                </a:solidFill>
              </a:rPr>
              <a:t>Spring</a:t>
            </a:r>
            <a:r>
              <a:rPr lang="en-US" sz="1900" b="1" dirty="0">
                <a:solidFill>
                  <a:srgbClr val="FF0000"/>
                </a:solidFill>
              </a:rPr>
              <a:t>: </a:t>
            </a:r>
            <a:r>
              <a:rPr lang="en-US" sz="1900" b="1" dirty="0">
                <a:solidFill>
                  <a:schemeClr val="accent1"/>
                </a:solidFill>
              </a:rPr>
              <a:t>Continue to provide supports for mental health, FAFSA completion, and support for seniors who did not meet the Competency Determination requirement</a:t>
            </a:r>
          </a:p>
          <a:p>
            <a:endParaRPr lang="en-US" dirty="0"/>
          </a:p>
          <a:p>
            <a:endParaRPr lang="en-US" sz="300" dirty="0"/>
          </a:p>
          <a:p>
            <a:r>
              <a:rPr lang="en-US" sz="1900" b="1" u="sng" dirty="0">
                <a:solidFill>
                  <a:srgbClr val="FF0000"/>
                </a:solidFill>
              </a:rPr>
              <a:t>Summer</a:t>
            </a:r>
            <a:r>
              <a:rPr lang="en-US" sz="1900" b="1" dirty="0">
                <a:solidFill>
                  <a:srgbClr val="FF0000"/>
                </a:solidFill>
              </a:rPr>
              <a:t>: </a:t>
            </a:r>
            <a:r>
              <a:rPr lang="en-US" sz="1900" b="1" dirty="0">
                <a:solidFill>
                  <a:schemeClr val="accent1"/>
                </a:solidFill>
              </a:rPr>
              <a:t>Stand up robust summer school programming and academic interventions, including: </a:t>
            </a:r>
          </a:p>
          <a:p>
            <a:pPr marL="285750" indent="-285750">
              <a:buFont typeface="Arial" panose="020B0604020202020204" pitchFamily="34" charset="0"/>
              <a:buChar char="•"/>
            </a:pPr>
            <a:r>
              <a:rPr lang="en-US" sz="1900" dirty="0"/>
              <a:t>Launch a state-wide acceleration academy program with a focus on “gateway grades” in key areas (e.g. early literacy, middle school math), both for this summer and subsequent summers</a:t>
            </a:r>
          </a:p>
          <a:p>
            <a:pPr marL="285750" indent="-285750">
              <a:buFont typeface="Arial" panose="020B0604020202020204" pitchFamily="34" charset="0"/>
              <a:buChar char="•"/>
            </a:pPr>
            <a:r>
              <a:rPr lang="en-US" sz="1900" dirty="0"/>
              <a:t>Support districts in identifying high-quality programs to serve students in other grades</a:t>
            </a:r>
          </a:p>
          <a:p>
            <a:endParaRPr lang="en-US" b="1" dirty="0"/>
          </a:p>
          <a:p>
            <a:endParaRPr lang="en-US" sz="300" b="1" dirty="0"/>
          </a:p>
          <a:p>
            <a:r>
              <a:rPr lang="en-US" sz="1900" b="1" u="sng" dirty="0">
                <a:solidFill>
                  <a:srgbClr val="FF0000"/>
                </a:solidFill>
              </a:rPr>
              <a:t>Fall</a:t>
            </a:r>
            <a:r>
              <a:rPr lang="en-US" sz="1900" b="1" dirty="0">
                <a:solidFill>
                  <a:srgbClr val="FF0000"/>
                </a:solidFill>
              </a:rPr>
              <a:t>: </a:t>
            </a:r>
            <a:r>
              <a:rPr lang="en-US" sz="1900" b="1" dirty="0">
                <a:solidFill>
                  <a:schemeClr val="accent1"/>
                </a:solidFill>
              </a:rPr>
              <a:t>Plan for a full return in-person across all grade levels</a:t>
            </a:r>
          </a:p>
          <a:p>
            <a:pPr marL="285750" indent="-285750">
              <a:buFont typeface="Arial" panose="020B0604020202020204" pitchFamily="34" charset="0"/>
              <a:buChar char="•"/>
            </a:pPr>
            <a:r>
              <a:rPr lang="en-US" sz="1900" dirty="0"/>
              <a:t>Work with districts and schools to ensure a focus on teaching grade level content, with appropriate scaffolds for all learners</a:t>
            </a:r>
          </a:p>
          <a:p>
            <a:pPr marL="285750" indent="-285750">
              <a:buFont typeface="Arial" panose="020B0604020202020204" pitchFamily="34" charset="0"/>
              <a:buChar char="•"/>
            </a:pPr>
            <a:r>
              <a:rPr lang="en-US" sz="1900" dirty="0"/>
              <a:t>Focus on whole child needs (mental and physical health), in addition to academics</a:t>
            </a:r>
          </a:p>
        </p:txBody>
      </p:sp>
      <p:sp>
        <p:nvSpPr>
          <p:cNvPr id="9" name="TextBox 8">
            <a:extLst>
              <a:ext uri="{FF2B5EF4-FFF2-40B4-BE49-F238E27FC236}">
                <a16:creationId xmlns:a16="http://schemas.microsoft.com/office/drawing/2014/main" id="{CA0864D3-F8C5-4C40-A078-B368BB859844}"/>
              </a:ext>
            </a:extLst>
          </p:cNvPr>
          <p:cNvSpPr txBox="1"/>
          <p:nvPr/>
        </p:nvSpPr>
        <p:spPr>
          <a:xfrm>
            <a:off x="2461727" y="5436221"/>
            <a:ext cx="7268546" cy="769441"/>
          </a:xfrm>
          <a:prstGeom prst="rect">
            <a:avLst/>
          </a:prstGeom>
          <a:solidFill>
            <a:schemeClr val="accent1">
              <a:lumMod val="50000"/>
            </a:schemeClr>
          </a:solidFill>
        </p:spPr>
        <p:txBody>
          <a:bodyPr wrap="square" rtlCol="0">
            <a:spAutoFit/>
          </a:bodyPr>
          <a:lstStyle/>
          <a:p>
            <a:pPr algn="ctr"/>
            <a:r>
              <a:rPr lang="en-US" sz="2200" b="1" dirty="0">
                <a:solidFill>
                  <a:schemeClr val="bg1"/>
                </a:solidFill>
              </a:rPr>
              <a:t>Supporting students with unfinished learning and closing gaps will be an ongoing focus and </a:t>
            </a:r>
            <a:r>
              <a:rPr lang="en-US" sz="2200" b="1" u="sng" dirty="0">
                <a:solidFill>
                  <a:schemeClr val="bg1"/>
                </a:solidFill>
              </a:rPr>
              <a:t>multi-year effort</a:t>
            </a:r>
          </a:p>
        </p:txBody>
      </p:sp>
      <p:sp>
        <p:nvSpPr>
          <p:cNvPr id="7" name="Slide Number Placeholder 3">
            <a:extLst>
              <a:ext uri="{FF2B5EF4-FFF2-40B4-BE49-F238E27FC236}">
                <a16:creationId xmlns:a16="http://schemas.microsoft.com/office/drawing/2014/main" id="{002A7BD1-E64D-4A9F-8A49-58D112E9D97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91613966-AE43-472A-AF4E-E9DB784BD18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2200" dirty="0"/>
              <a:t>Looking ahead: Addressing unfinished learning and closing gaps with an equity focus</a:t>
            </a:r>
            <a:br>
              <a:rPr lang="en-US" dirty="0"/>
            </a:br>
            <a:endParaRPr lang="en-US" dirty="0"/>
          </a:p>
        </p:txBody>
      </p:sp>
    </p:spTree>
    <p:extLst>
      <p:ext uri="{BB962C8B-B14F-4D97-AF65-F5344CB8AC3E}">
        <p14:creationId xmlns:p14="http://schemas.microsoft.com/office/powerpoint/2010/main" val="102987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4A28-7749-4CA7-88F5-6EB865DAC478}"/>
              </a:ext>
            </a:extLst>
          </p:cNvPr>
          <p:cNvSpPr>
            <a:spLocks noGrp="1"/>
          </p:cNvSpPr>
          <p:nvPr>
            <p:ph type="title"/>
          </p:nvPr>
        </p:nvSpPr>
        <p:spPr>
          <a:xfrm>
            <a:off x="477520" y="288925"/>
            <a:ext cx="11461195" cy="679905"/>
          </a:xfrm>
        </p:spPr>
        <p:txBody>
          <a:bodyPr/>
          <a:lstStyle/>
          <a:p>
            <a:r>
              <a:rPr lang="en-US" dirty="0"/>
              <a:t>Panelists</a:t>
            </a:r>
          </a:p>
        </p:txBody>
      </p:sp>
      <p:sp>
        <p:nvSpPr>
          <p:cNvPr id="4" name="Slide Number Placeholder 3">
            <a:extLst>
              <a:ext uri="{FF2B5EF4-FFF2-40B4-BE49-F238E27FC236}">
                <a16:creationId xmlns:a16="http://schemas.microsoft.com/office/drawing/2014/main" id="{5E1D1DEF-1A75-4E5F-BDBD-4F6E0A2D8E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5" name="TextBox 4">
            <a:extLst>
              <a:ext uri="{FF2B5EF4-FFF2-40B4-BE49-F238E27FC236}">
                <a16:creationId xmlns:a16="http://schemas.microsoft.com/office/drawing/2014/main" id="{825D3C32-B750-404E-A955-72C0BB46E8B5}"/>
              </a:ext>
            </a:extLst>
          </p:cNvPr>
          <p:cNvSpPr txBox="1"/>
          <p:nvPr/>
        </p:nvSpPr>
        <p:spPr>
          <a:xfrm>
            <a:off x="2432083" y="3271531"/>
            <a:ext cx="5982941" cy="1107996"/>
          </a:xfrm>
          <a:prstGeom prst="rect">
            <a:avLst/>
          </a:prstGeom>
          <a:noFill/>
        </p:spPr>
        <p:txBody>
          <a:bodyPr wrap="square">
            <a:spAutoFit/>
          </a:bodyPr>
          <a:lstStyle/>
          <a:p>
            <a:r>
              <a:rPr lang="en-US" sz="2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Dr. Shira Doron</a:t>
            </a:r>
          </a:p>
          <a:p>
            <a:r>
              <a:rPr lang="en-US" sz="2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Infectious Disease Physician</a:t>
            </a:r>
          </a:p>
          <a:p>
            <a:r>
              <a:rPr lang="en-US" sz="2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Tufts Medical Center</a:t>
            </a:r>
          </a:p>
        </p:txBody>
      </p:sp>
      <p:sp>
        <p:nvSpPr>
          <p:cNvPr id="7" name="TextBox 6">
            <a:extLst>
              <a:ext uri="{FF2B5EF4-FFF2-40B4-BE49-F238E27FC236}">
                <a16:creationId xmlns:a16="http://schemas.microsoft.com/office/drawing/2014/main" id="{62E3EA21-BF22-42A2-AB44-A131EE797847}"/>
              </a:ext>
            </a:extLst>
          </p:cNvPr>
          <p:cNvSpPr txBox="1"/>
          <p:nvPr/>
        </p:nvSpPr>
        <p:spPr>
          <a:xfrm>
            <a:off x="2432084" y="5032911"/>
            <a:ext cx="6904956" cy="1446550"/>
          </a:xfrm>
          <a:prstGeom prst="rect">
            <a:avLst/>
          </a:prstGeom>
          <a:noFill/>
        </p:spPr>
        <p:txBody>
          <a:bodyPr wrap="square" rtlCol="0">
            <a:spAutoFit/>
          </a:bodyPr>
          <a:lstStyle/>
          <a:p>
            <a:r>
              <a:rPr lang="en-US" sz="2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Dr. Safdar Medina</a:t>
            </a:r>
          </a:p>
          <a:p>
            <a:r>
              <a:rPr lang="en-US" sz="2200" dirty="0">
                <a:solidFill>
                  <a:srgbClr val="002060"/>
                </a:solidFill>
                <a:latin typeface="Calibri" panose="020F0502020204030204" pitchFamily="34" charset="0"/>
                <a:ea typeface="Calibri" panose="020F0502020204030204" pitchFamily="34" charset="0"/>
                <a:cs typeface="Calibri" panose="020F0502020204030204" pitchFamily="34" charset="0"/>
              </a:rPr>
              <a:t>D</a:t>
            </a:r>
            <a:r>
              <a:rPr kumimoji="0" lang="en-US" sz="22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irector</a:t>
            </a:r>
            <a:r>
              <a:rPr kumimoji="0" lang="en-US" sz="2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of Pediatrics</a:t>
            </a:r>
          </a:p>
          <a:p>
            <a:r>
              <a:rPr kumimoji="0" lang="en-US" sz="2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Tri-River Family Health Center in Uxbridge </a:t>
            </a:r>
          </a:p>
          <a:p>
            <a:endParaRPr lang="en-US" sz="2200" dirty="0">
              <a:solidFill>
                <a:srgbClr val="00206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225888D-C1D9-49C7-A9EA-C41B6DDA3416}"/>
              </a:ext>
            </a:extLst>
          </p:cNvPr>
          <p:cNvSpPr txBox="1"/>
          <p:nvPr/>
        </p:nvSpPr>
        <p:spPr>
          <a:xfrm>
            <a:off x="2432084" y="1477314"/>
            <a:ext cx="6904956" cy="1446550"/>
          </a:xfrm>
          <a:prstGeom prst="rect">
            <a:avLst/>
          </a:prstGeom>
          <a:noFill/>
        </p:spPr>
        <p:txBody>
          <a:bodyPr wrap="square" rtlCol="0">
            <a:spAutoFit/>
          </a:bodyPr>
          <a:lstStyle/>
          <a:p>
            <a:pPr marR="0">
              <a:spcBef>
                <a:spcPts val="0"/>
              </a:spcBef>
              <a:spcAft>
                <a:spcPts val="0"/>
              </a:spcAft>
            </a:pPr>
            <a:r>
              <a:rPr lang="en-US" sz="2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Dr. </a:t>
            </a:r>
            <a:r>
              <a:rPr lang="en-US" sz="22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Preeti</a:t>
            </a:r>
            <a:r>
              <a:rPr lang="en-US" sz="2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Mehrotra</a:t>
            </a:r>
          </a:p>
          <a:p>
            <a:pPr marR="0">
              <a:spcBef>
                <a:spcPts val="0"/>
              </a:spcBef>
              <a:spcAft>
                <a:spcPts val="0"/>
              </a:spcAft>
            </a:pPr>
            <a:r>
              <a:rPr lang="en-US" sz="2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Infectious Disease Physician</a:t>
            </a:r>
          </a:p>
          <a:p>
            <a:pPr marR="0">
              <a:spcBef>
                <a:spcPts val="0"/>
              </a:spcBef>
              <a:spcAft>
                <a:spcPts val="0"/>
              </a:spcAft>
            </a:pPr>
            <a:r>
              <a:rPr lang="en-US" sz="2200" dirty="0">
                <a:solidFill>
                  <a:srgbClr val="002060"/>
                </a:solidFill>
                <a:latin typeface="Calibri" panose="020F0502020204030204" pitchFamily="34" charset="0"/>
                <a:ea typeface="Calibri" panose="020F0502020204030204" pitchFamily="34" charset="0"/>
                <a:cs typeface="Calibri" panose="020F0502020204030204" pitchFamily="34" charset="0"/>
              </a:rPr>
              <a:t>Be</a:t>
            </a:r>
            <a:r>
              <a:rPr lang="en-US" sz="2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 Israel Deaconess Medical Center</a:t>
            </a:r>
          </a:p>
          <a:p>
            <a:endParaRPr lang="en-US" sz="2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777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33C1C7-DD1C-4F76-BCEE-E950C559D793}"/>
              </a:ext>
            </a:extLst>
          </p:cNvPr>
          <p:cNvSpPr txBox="1"/>
          <p:nvPr/>
        </p:nvSpPr>
        <p:spPr>
          <a:xfrm>
            <a:off x="521110" y="353961"/>
            <a:ext cx="10722278" cy="861774"/>
          </a:xfrm>
          <a:prstGeom prst="rect">
            <a:avLst/>
          </a:prstGeom>
          <a:noFill/>
        </p:spPr>
        <p:txBody>
          <a:bodyPr wrap="square" rtlCol="0">
            <a:spAutoFit/>
          </a:bodyPr>
          <a:lstStyle/>
          <a:p>
            <a:r>
              <a:rPr lang="en-US" sz="2500" b="1" dirty="0">
                <a:solidFill>
                  <a:schemeClr val="accent1"/>
                </a:solidFill>
              </a:rPr>
              <a:t>The health, safety, and wellbeing of our students and staff has been paramount from Day 1 of the pandemic </a:t>
            </a:r>
          </a:p>
        </p:txBody>
      </p:sp>
      <p:sp>
        <p:nvSpPr>
          <p:cNvPr id="5" name="TextBox 4">
            <a:extLst>
              <a:ext uri="{FF2B5EF4-FFF2-40B4-BE49-F238E27FC236}">
                <a16:creationId xmlns:a16="http://schemas.microsoft.com/office/drawing/2014/main" id="{FBB43A92-8656-4FD3-875C-AAE9663D301F}"/>
              </a:ext>
            </a:extLst>
          </p:cNvPr>
          <p:cNvSpPr txBox="1"/>
          <p:nvPr/>
        </p:nvSpPr>
        <p:spPr>
          <a:xfrm>
            <a:off x="755780" y="1931437"/>
            <a:ext cx="9843796"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Released over 225 pages of guidance on health, safety, and student wellbeing, including updates throughout the school year </a:t>
            </a:r>
          </a:p>
        </p:txBody>
      </p:sp>
      <p:sp>
        <p:nvSpPr>
          <p:cNvPr id="6" name="TextBox 5">
            <a:extLst>
              <a:ext uri="{FF2B5EF4-FFF2-40B4-BE49-F238E27FC236}">
                <a16:creationId xmlns:a16="http://schemas.microsoft.com/office/drawing/2014/main" id="{B2F65B4B-73CE-4D6B-A368-8B56A168A131}"/>
              </a:ext>
            </a:extLst>
          </p:cNvPr>
          <p:cNvSpPr txBox="1"/>
          <p:nvPr/>
        </p:nvSpPr>
        <p:spPr>
          <a:xfrm>
            <a:off x="755780" y="2711430"/>
            <a:ext cx="9843796"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Provided 10 days at the start of the year for staff to train on in-person, hybrid, and remote learning models</a:t>
            </a:r>
          </a:p>
        </p:txBody>
      </p:sp>
      <p:sp>
        <p:nvSpPr>
          <p:cNvPr id="8" name="TextBox 7">
            <a:extLst>
              <a:ext uri="{FF2B5EF4-FFF2-40B4-BE49-F238E27FC236}">
                <a16:creationId xmlns:a16="http://schemas.microsoft.com/office/drawing/2014/main" id="{6F8ED1E9-9472-4018-97A8-43D6EB762582}"/>
              </a:ext>
            </a:extLst>
          </p:cNvPr>
          <p:cNvSpPr txBox="1"/>
          <p:nvPr/>
        </p:nvSpPr>
        <p:spPr>
          <a:xfrm>
            <a:off x="755780" y="3537591"/>
            <a:ext cx="9843796"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In addition to significant federal and state funding, directly supplied districts with 1.5M masks, over 12,000 air purifiers, $33M in grants to support the purchase of Chromebooks and </a:t>
            </a:r>
            <a:r>
              <a:rPr lang="en-US" b="1" dirty="0" err="1"/>
              <a:t>wifi</a:t>
            </a:r>
            <a:r>
              <a:rPr lang="en-US" b="1" dirty="0"/>
              <a:t> hotspots, and $4M in mental health grants</a:t>
            </a:r>
          </a:p>
        </p:txBody>
      </p:sp>
      <p:sp>
        <p:nvSpPr>
          <p:cNvPr id="9" name="TextBox 8">
            <a:extLst>
              <a:ext uri="{FF2B5EF4-FFF2-40B4-BE49-F238E27FC236}">
                <a16:creationId xmlns:a16="http://schemas.microsoft.com/office/drawing/2014/main" id="{44D9F6D2-149E-4204-A50F-E860E5440168}"/>
              </a:ext>
            </a:extLst>
          </p:cNvPr>
          <p:cNvSpPr txBox="1"/>
          <p:nvPr/>
        </p:nvSpPr>
        <p:spPr>
          <a:xfrm>
            <a:off x="755780" y="4640751"/>
            <a:ext cx="9843796" cy="1246495"/>
          </a:xfrm>
          <a:prstGeom prst="rect">
            <a:avLst/>
          </a:prstGeom>
          <a:noFill/>
        </p:spPr>
        <p:txBody>
          <a:bodyPr wrap="square" rtlCol="0">
            <a:spAutoFit/>
          </a:bodyPr>
          <a:lstStyle/>
          <a:p>
            <a:pPr marL="285750" indent="-285750">
              <a:buFont typeface="Arial" panose="020B0604020202020204" pitchFamily="34" charset="0"/>
              <a:buChar char="•"/>
            </a:pPr>
            <a:r>
              <a:rPr lang="en-US" b="1" dirty="0"/>
              <a:t>Served as a national leader on COVID-19 testing in schools, adopting new testing technologies as soon as they become available (includes mobile response testing, Abbott </a:t>
            </a:r>
            <a:r>
              <a:rPr lang="en-US" b="1" dirty="0" err="1"/>
              <a:t>Binax</a:t>
            </a:r>
            <a:r>
              <a:rPr lang="en-US" b="1" dirty="0"/>
              <a:t> NOW antigen testing, and pooled testing for students and staff)</a:t>
            </a:r>
          </a:p>
          <a:p>
            <a:endParaRPr lang="en-US" sz="300" b="1" dirty="0"/>
          </a:p>
          <a:p>
            <a:pPr marL="742950" lvl="1" indent="-285750">
              <a:buFont typeface="Courier New" panose="02070309020205020404" pitchFamily="49" charset="0"/>
              <a:buChar char="o"/>
            </a:pPr>
            <a:r>
              <a:rPr lang="en-US" dirty="0"/>
              <a:t>Approximately 50% of Massachusetts schools now offer weekly pooled testing</a:t>
            </a:r>
          </a:p>
        </p:txBody>
      </p:sp>
      <p:sp>
        <p:nvSpPr>
          <p:cNvPr id="11" name="TextBox 10">
            <a:extLst>
              <a:ext uri="{FF2B5EF4-FFF2-40B4-BE49-F238E27FC236}">
                <a16:creationId xmlns:a16="http://schemas.microsoft.com/office/drawing/2014/main" id="{019CC1AB-04DF-49E1-B71E-C3B353622E61}"/>
              </a:ext>
            </a:extLst>
          </p:cNvPr>
          <p:cNvSpPr txBox="1"/>
          <p:nvPr/>
        </p:nvSpPr>
        <p:spPr>
          <a:xfrm>
            <a:off x="671804" y="1444800"/>
            <a:ext cx="3368351" cy="369332"/>
          </a:xfrm>
          <a:prstGeom prst="rect">
            <a:avLst/>
          </a:prstGeom>
          <a:noFill/>
        </p:spPr>
        <p:txBody>
          <a:bodyPr wrap="square" rtlCol="0">
            <a:spAutoFit/>
          </a:bodyPr>
          <a:lstStyle/>
          <a:p>
            <a:r>
              <a:rPr lang="en-US" b="1" u="sng" dirty="0"/>
              <a:t>Since the crisis began, we have:</a:t>
            </a:r>
          </a:p>
        </p:txBody>
      </p:sp>
      <p:sp>
        <p:nvSpPr>
          <p:cNvPr id="10" name="Slide Number Placeholder 3">
            <a:extLst>
              <a:ext uri="{FF2B5EF4-FFF2-40B4-BE49-F238E27FC236}">
                <a16:creationId xmlns:a16="http://schemas.microsoft.com/office/drawing/2014/main" id="{B345FDE0-B7C6-49DC-B17D-FDE0659CA9A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86B73EF1-270E-4BF7-B077-8541FA174D2F}"/>
              </a:ext>
            </a:extLst>
          </p:cNvPr>
          <p:cNvSpPr>
            <a:spLocks noGrp="1"/>
          </p:cNvSpPr>
          <p:nvPr>
            <p:ph type="ctrTitle"/>
          </p:nvPr>
        </p:nvSpPr>
        <p:spPr>
          <a:xfrm>
            <a:off x="1524000" y="-2387600"/>
            <a:ext cx="9144000" cy="861774"/>
          </a:xfrm>
        </p:spPr>
        <p:txBody>
          <a:bodyPr vert="horz" lIns="91440" tIns="45720" rIns="91440" bIns="45720" rtlCol="0" anchor="b">
            <a:normAutofit/>
          </a:bodyPr>
          <a:lstStyle/>
          <a:p>
            <a:r>
              <a:rPr lang="en-US" sz="2000" dirty="0"/>
              <a:t>Steps taken since crisis began</a:t>
            </a:r>
          </a:p>
        </p:txBody>
      </p:sp>
    </p:spTree>
    <p:extLst>
      <p:ext uri="{BB962C8B-B14F-4D97-AF65-F5344CB8AC3E}">
        <p14:creationId xmlns:p14="http://schemas.microsoft.com/office/powerpoint/2010/main" val="259317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B71A11-28F7-4E24-A40B-D3B1CE1B0648}"/>
              </a:ext>
            </a:extLst>
          </p:cNvPr>
          <p:cNvSpPr txBox="1"/>
          <p:nvPr/>
        </p:nvSpPr>
        <p:spPr>
          <a:xfrm>
            <a:off x="521110" y="353961"/>
            <a:ext cx="10022482" cy="861774"/>
          </a:xfrm>
          <a:prstGeom prst="rect">
            <a:avLst/>
          </a:prstGeom>
          <a:noFill/>
        </p:spPr>
        <p:txBody>
          <a:bodyPr wrap="square" rtlCol="0">
            <a:spAutoFit/>
          </a:bodyPr>
          <a:lstStyle/>
          <a:p>
            <a:r>
              <a:rPr lang="en-US" sz="2500" b="1" dirty="0">
                <a:solidFill>
                  <a:schemeClr val="accent1"/>
                </a:solidFill>
              </a:rPr>
              <a:t>Since January, COVID-19 case rates have improved significantly across the Commonwealth </a:t>
            </a:r>
          </a:p>
        </p:txBody>
      </p:sp>
      <p:pic>
        <p:nvPicPr>
          <p:cNvPr id="6" name="Picture 5" descr="Map of Massachusetts town by town risk assessment for COVID 19">
            <a:extLst>
              <a:ext uri="{FF2B5EF4-FFF2-40B4-BE49-F238E27FC236}">
                <a16:creationId xmlns:a16="http://schemas.microsoft.com/office/drawing/2014/main" id="{C53CF183-3C0F-400B-ACFB-62B89A062871}"/>
              </a:ext>
            </a:extLst>
          </p:cNvPr>
          <p:cNvPicPr>
            <a:picLocks noChangeAspect="1"/>
          </p:cNvPicPr>
          <p:nvPr/>
        </p:nvPicPr>
        <p:blipFill rotWithShape="1">
          <a:blip r:embed="rId2"/>
          <a:srcRect l="4274" t="27671" r="37016" b="10250"/>
          <a:stretch/>
        </p:blipFill>
        <p:spPr>
          <a:xfrm>
            <a:off x="732001" y="2284791"/>
            <a:ext cx="5202550" cy="3094314"/>
          </a:xfrm>
          <a:prstGeom prst="rect">
            <a:avLst/>
          </a:prstGeom>
        </p:spPr>
      </p:pic>
      <p:sp>
        <p:nvSpPr>
          <p:cNvPr id="11" name="TextBox 10">
            <a:extLst>
              <a:ext uri="{FF2B5EF4-FFF2-40B4-BE49-F238E27FC236}">
                <a16:creationId xmlns:a16="http://schemas.microsoft.com/office/drawing/2014/main" id="{19F75F0E-CD0F-4BE0-93FB-A51ACDA53AEC}"/>
              </a:ext>
            </a:extLst>
          </p:cNvPr>
          <p:cNvSpPr txBox="1"/>
          <p:nvPr/>
        </p:nvSpPr>
        <p:spPr>
          <a:xfrm>
            <a:off x="338110" y="6103929"/>
            <a:ext cx="7387638" cy="553998"/>
          </a:xfrm>
          <a:prstGeom prst="rect">
            <a:avLst/>
          </a:prstGeom>
          <a:noFill/>
        </p:spPr>
        <p:txBody>
          <a:bodyPr wrap="square" rtlCol="0">
            <a:spAutoFit/>
          </a:bodyPr>
          <a:lstStyle/>
          <a:p>
            <a:r>
              <a:rPr lang="en-US" sz="1000" dirty="0"/>
              <a:t>Source: The Boston Globe; Massachusetts Department of Public Health.  Available at: </a:t>
            </a:r>
            <a:r>
              <a:rPr lang="en-US" sz="1000" dirty="0">
                <a:hlinkClick r:id="rId3"/>
              </a:rPr>
              <a:t>https://www.bostonglobe.com/2020/12/04/nation/see-how-massachusetts-covid-19-risk-map-has-evolved-week-by-week/</a:t>
            </a:r>
            <a:r>
              <a:rPr lang="en-US" sz="1000" dirty="0"/>
              <a:t>. </a:t>
            </a:r>
          </a:p>
          <a:p>
            <a:r>
              <a:rPr lang="en-US" sz="1000" dirty="0">
                <a:hlinkClick r:id="rId4"/>
              </a:rPr>
              <a:t>https://www.bostonglobe.com/2020/12/18/nation/see-which-massachusetts-communities-are-high-risk-covid-19/</a:t>
            </a:r>
            <a:endParaRPr lang="en-US" sz="1000" dirty="0"/>
          </a:p>
        </p:txBody>
      </p:sp>
      <p:sp>
        <p:nvSpPr>
          <p:cNvPr id="12" name="TextBox 11">
            <a:extLst>
              <a:ext uri="{FF2B5EF4-FFF2-40B4-BE49-F238E27FC236}">
                <a16:creationId xmlns:a16="http://schemas.microsoft.com/office/drawing/2014/main" id="{93A571D1-42DF-4109-BF1D-7AD8D0898EA1}"/>
              </a:ext>
            </a:extLst>
          </p:cNvPr>
          <p:cNvSpPr txBox="1"/>
          <p:nvPr/>
        </p:nvSpPr>
        <p:spPr>
          <a:xfrm>
            <a:off x="811764" y="1380931"/>
            <a:ext cx="5010538" cy="369332"/>
          </a:xfrm>
          <a:prstGeom prst="rect">
            <a:avLst/>
          </a:prstGeom>
          <a:noFill/>
        </p:spPr>
        <p:txBody>
          <a:bodyPr wrap="square" rtlCol="0">
            <a:spAutoFit/>
          </a:bodyPr>
          <a:lstStyle/>
          <a:p>
            <a:pPr algn="ctr"/>
            <a:r>
              <a:rPr lang="en-US" b="1" dirty="0"/>
              <a:t>New cases: Jan. 3 – Jan. 16</a:t>
            </a:r>
          </a:p>
        </p:txBody>
      </p:sp>
      <p:sp>
        <p:nvSpPr>
          <p:cNvPr id="13" name="TextBox 12">
            <a:extLst>
              <a:ext uri="{FF2B5EF4-FFF2-40B4-BE49-F238E27FC236}">
                <a16:creationId xmlns:a16="http://schemas.microsoft.com/office/drawing/2014/main" id="{EF143C96-6B5D-4317-9F5B-E007427CD683}"/>
              </a:ext>
            </a:extLst>
          </p:cNvPr>
          <p:cNvSpPr txBox="1"/>
          <p:nvPr/>
        </p:nvSpPr>
        <p:spPr>
          <a:xfrm>
            <a:off x="6382138" y="1380931"/>
            <a:ext cx="5072443" cy="369332"/>
          </a:xfrm>
          <a:prstGeom prst="rect">
            <a:avLst/>
          </a:prstGeom>
          <a:noFill/>
        </p:spPr>
        <p:txBody>
          <a:bodyPr wrap="square" rtlCol="0">
            <a:spAutoFit/>
          </a:bodyPr>
          <a:lstStyle/>
          <a:p>
            <a:pPr algn="ctr"/>
            <a:r>
              <a:rPr lang="en-US" b="1" dirty="0"/>
              <a:t>New cases: Feb. 14 – Feb. 27 </a:t>
            </a:r>
          </a:p>
        </p:txBody>
      </p:sp>
      <p:cxnSp>
        <p:nvCxnSpPr>
          <p:cNvPr id="15" name="Straight Connector 14">
            <a:extLst>
              <a:ext uri="{FF2B5EF4-FFF2-40B4-BE49-F238E27FC236}">
                <a16:creationId xmlns:a16="http://schemas.microsoft.com/office/drawing/2014/main" id="{3A1876FA-4EE4-4282-9456-04DFBF75EAC7}"/>
              </a:ext>
              <a:ext uri="{C183D7F6-B498-43B3-948B-1728B52AA6E4}">
                <adec:decorative xmlns:adec="http://schemas.microsoft.com/office/drawing/2017/decorative" val="1"/>
              </a:ext>
            </a:extLst>
          </p:cNvPr>
          <p:cNvCxnSpPr>
            <a:cxnSpLocks/>
          </p:cNvCxnSpPr>
          <p:nvPr/>
        </p:nvCxnSpPr>
        <p:spPr>
          <a:xfrm>
            <a:off x="811763" y="1750263"/>
            <a:ext cx="5010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AEB585-BC2D-46C7-A2B9-88F195F2C900}"/>
              </a:ext>
              <a:ext uri="{C183D7F6-B498-43B3-948B-1728B52AA6E4}">
                <adec:decorative xmlns:adec="http://schemas.microsoft.com/office/drawing/2017/decorative" val="1"/>
              </a:ext>
            </a:extLst>
          </p:cNvPr>
          <p:cNvCxnSpPr>
            <a:cxnSpLocks/>
          </p:cNvCxnSpPr>
          <p:nvPr/>
        </p:nvCxnSpPr>
        <p:spPr>
          <a:xfrm>
            <a:off x="6382138" y="1750263"/>
            <a:ext cx="5072443"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descr="Massachusetts town by town risk assessment for COVID 19">
            <a:extLst>
              <a:ext uri="{FF2B5EF4-FFF2-40B4-BE49-F238E27FC236}">
                <a16:creationId xmlns:a16="http://schemas.microsoft.com/office/drawing/2014/main" id="{6407A690-1CB2-41F3-B2AD-A022FBC76C02}"/>
              </a:ext>
            </a:extLst>
          </p:cNvPr>
          <p:cNvPicPr>
            <a:picLocks noChangeAspect="1"/>
          </p:cNvPicPr>
          <p:nvPr/>
        </p:nvPicPr>
        <p:blipFill rotWithShape="1">
          <a:blip r:embed="rId5"/>
          <a:srcRect l="4274" t="14830" r="36633" b="81305"/>
          <a:stretch/>
        </p:blipFill>
        <p:spPr>
          <a:xfrm>
            <a:off x="6382138" y="1940558"/>
            <a:ext cx="5304358" cy="195150"/>
          </a:xfrm>
          <a:prstGeom prst="rect">
            <a:avLst/>
          </a:prstGeom>
        </p:spPr>
      </p:pic>
      <p:pic>
        <p:nvPicPr>
          <p:cNvPr id="17" name="Picture 16" descr="Massachusetts town by town risk assessment for COVID 19">
            <a:extLst>
              <a:ext uri="{FF2B5EF4-FFF2-40B4-BE49-F238E27FC236}">
                <a16:creationId xmlns:a16="http://schemas.microsoft.com/office/drawing/2014/main" id="{B7AB455E-AB12-4F42-8B23-97E9757BA8BC}"/>
              </a:ext>
            </a:extLst>
          </p:cNvPr>
          <p:cNvPicPr>
            <a:picLocks noChangeAspect="1"/>
          </p:cNvPicPr>
          <p:nvPr/>
        </p:nvPicPr>
        <p:blipFill rotWithShape="1">
          <a:blip r:embed="rId5"/>
          <a:srcRect l="4274" t="14830" r="36633" b="81305"/>
          <a:stretch/>
        </p:blipFill>
        <p:spPr>
          <a:xfrm>
            <a:off x="732001" y="1940558"/>
            <a:ext cx="5304358" cy="195150"/>
          </a:xfrm>
          <a:prstGeom prst="rect">
            <a:avLst/>
          </a:prstGeom>
        </p:spPr>
      </p:pic>
      <p:pic>
        <p:nvPicPr>
          <p:cNvPr id="5" name="Picture 4" descr="Map of Massachusetts town by town risk assessment for COVID 19">
            <a:extLst>
              <a:ext uri="{FF2B5EF4-FFF2-40B4-BE49-F238E27FC236}">
                <a16:creationId xmlns:a16="http://schemas.microsoft.com/office/drawing/2014/main" id="{1CD9001A-4476-46E0-BED1-CC831DAEFBBD}"/>
              </a:ext>
            </a:extLst>
          </p:cNvPr>
          <p:cNvPicPr>
            <a:picLocks noChangeAspect="1"/>
          </p:cNvPicPr>
          <p:nvPr/>
        </p:nvPicPr>
        <p:blipFill rotWithShape="1">
          <a:blip r:embed="rId6"/>
          <a:srcRect l="4274" t="29932" r="34872" b="8027"/>
          <a:stretch/>
        </p:blipFill>
        <p:spPr>
          <a:xfrm>
            <a:off x="6282668" y="2284791"/>
            <a:ext cx="5403828" cy="3098966"/>
          </a:xfrm>
          <a:prstGeom prst="rect">
            <a:avLst/>
          </a:prstGeom>
        </p:spPr>
      </p:pic>
      <p:sp>
        <p:nvSpPr>
          <p:cNvPr id="19" name="Slide Number Placeholder 3">
            <a:extLst>
              <a:ext uri="{FF2B5EF4-FFF2-40B4-BE49-F238E27FC236}">
                <a16:creationId xmlns:a16="http://schemas.microsoft.com/office/drawing/2014/main" id="{7ADFB09B-A5C9-45E2-B4CD-91BA06FF473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2CF35B88-2AF9-49EF-A649-EB1114524AC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2000" dirty="0"/>
              <a:t>Maps of Massachusetts COVID rates</a:t>
            </a:r>
          </a:p>
        </p:txBody>
      </p:sp>
    </p:spTree>
    <p:extLst>
      <p:ext uri="{BB962C8B-B14F-4D97-AF65-F5344CB8AC3E}">
        <p14:creationId xmlns:p14="http://schemas.microsoft.com/office/powerpoint/2010/main" val="50291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B71A11-28F7-4E24-A40B-D3B1CE1B0648}"/>
              </a:ext>
            </a:extLst>
          </p:cNvPr>
          <p:cNvSpPr txBox="1"/>
          <p:nvPr/>
        </p:nvSpPr>
        <p:spPr>
          <a:xfrm>
            <a:off x="521110" y="353961"/>
            <a:ext cx="11002196" cy="861774"/>
          </a:xfrm>
          <a:prstGeom prst="rect">
            <a:avLst/>
          </a:prstGeom>
          <a:noFill/>
        </p:spPr>
        <p:txBody>
          <a:bodyPr wrap="square" rtlCol="0">
            <a:spAutoFit/>
          </a:bodyPr>
          <a:lstStyle/>
          <a:p>
            <a:r>
              <a:rPr lang="en-US" sz="2500" b="1" dirty="0">
                <a:solidFill>
                  <a:schemeClr val="accent1"/>
                </a:solidFill>
              </a:rPr>
              <a:t>The vaccine rollout is in process: Nearly 2 million doses have been administered and educators will be eligible to book vaccine appointments next week</a:t>
            </a:r>
          </a:p>
        </p:txBody>
      </p:sp>
      <p:sp>
        <p:nvSpPr>
          <p:cNvPr id="11" name="TextBox 10">
            <a:extLst>
              <a:ext uri="{FF2B5EF4-FFF2-40B4-BE49-F238E27FC236}">
                <a16:creationId xmlns:a16="http://schemas.microsoft.com/office/drawing/2014/main" id="{19F75F0E-CD0F-4BE0-93FB-A51ACDA53AEC}"/>
              </a:ext>
            </a:extLst>
          </p:cNvPr>
          <p:cNvSpPr txBox="1"/>
          <p:nvPr/>
        </p:nvSpPr>
        <p:spPr>
          <a:xfrm>
            <a:off x="338110" y="6114968"/>
            <a:ext cx="8511325" cy="400110"/>
          </a:xfrm>
          <a:prstGeom prst="rect">
            <a:avLst/>
          </a:prstGeom>
          <a:noFill/>
        </p:spPr>
        <p:txBody>
          <a:bodyPr wrap="square" rtlCol="0">
            <a:spAutoFit/>
          </a:bodyPr>
          <a:lstStyle/>
          <a:p>
            <a:r>
              <a:rPr lang="en-US" sz="1000" dirty="0"/>
              <a:t>Source: Daily COVID Vaccine Report: </a:t>
            </a:r>
            <a:r>
              <a:rPr lang="en-US" sz="1000" dirty="0">
                <a:hlinkClick r:id="rId2"/>
              </a:rPr>
              <a:t>https://www.mass.gov/info-details/massachusetts-covid-19-vaccination-data-and-updates#daily-covid-19-vaccine-report-</a:t>
            </a:r>
            <a:r>
              <a:rPr lang="en-US" sz="1000" dirty="0"/>
              <a:t>. The Boston Globe; MA COVID Command Center. Available at: </a:t>
            </a:r>
            <a:r>
              <a:rPr lang="en-US" sz="1000" dirty="0">
                <a:hlinkClick r:id="rId3"/>
              </a:rPr>
              <a:t>https://www.bostonglobe.com/nation/special-reports/coronavirus/vaccine/?p1=HP_TrendingBar</a:t>
            </a:r>
            <a:endParaRPr lang="en-US" sz="1000" dirty="0"/>
          </a:p>
        </p:txBody>
      </p:sp>
      <p:pic>
        <p:nvPicPr>
          <p:cNvPr id="3" name="Picture 2" descr="Daily COVID 19 vaccine doses administered by date graph">
            <a:extLst>
              <a:ext uri="{FF2B5EF4-FFF2-40B4-BE49-F238E27FC236}">
                <a16:creationId xmlns:a16="http://schemas.microsoft.com/office/drawing/2014/main" id="{7696D247-4B1C-4CF6-A3F5-AB240DE8E959}"/>
              </a:ext>
            </a:extLst>
          </p:cNvPr>
          <p:cNvPicPr>
            <a:picLocks noChangeAspect="1"/>
          </p:cNvPicPr>
          <p:nvPr/>
        </p:nvPicPr>
        <p:blipFill rotWithShape="1">
          <a:blip r:embed="rId4"/>
          <a:srcRect l="2773" t="21497" r="27755" b="10996"/>
          <a:stretch/>
        </p:blipFill>
        <p:spPr>
          <a:xfrm>
            <a:off x="873969" y="1641321"/>
            <a:ext cx="7975466" cy="4359388"/>
          </a:xfrm>
          <a:prstGeom prst="rect">
            <a:avLst/>
          </a:prstGeom>
        </p:spPr>
      </p:pic>
      <p:sp>
        <p:nvSpPr>
          <p:cNvPr id="2" name="Rectangle 1">
            <a:extLst>
              <a:ext uri="{FF2B5EF4-FFF2-40B4-BE49-F238E27FC236}">
                <a16:creationId xmlns:a16="http://schemas.microsoft.com/office/drawing/2014/main" id="{C8E4D63C-ADEA-4C19-964E-315055B8B48A}"/>
              </a:ext>
            </a:extLst>
          </p:cNvPr>
          <p:cNvSpPr/>
          <p:nvPr/>
        </p:nvSpPr>
        <p:spPr>
          <a:xfrm>
            <a:off x="8849435" y="4030826"/>
            <a:ext cx="2561904" cy="1259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Educators and other K-12 workers are eligible to book vaccine appointments beginning  March 11</a:t>
            </a:r>
          </a:p>
        </p:txBody>
      </p:sp>
      <p:sp>
        <p:nvSpPr>
          <p:cNvPr id="8" name="Slide Number Placeholder 3">
            <a:extLst>
              <a:ext uri="{FF2B5EF4-FFF2-40B4-BE49-F238E27FC236}">
                <a16:creationId xmlns:a16="http://schemas.microsoft.com/office/drawing/2014/main" id="{243B46D8-DC23-408C-99B0-911E876C469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5" name="Title 4">
            <a:extLst>
              <a:ext uri="{FF2B5EF4-FFF2-40B4-BE49-F238E27FC236}">
                <a16:creationId xmlns:a16="http://schemas.microsoft.com/office/drawing/2014/main" id="{2BA54EB6-2FC2-4BD4-AE88-8915A21B6E4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2000" dirty="0"/>
              <a:t>Daily COVID-19 vaccine doses administered by date</a:t>
            </a:r>
          </a:p>
        </p:txBody>
      </p:sp>
    </p:spTree>
    <p:extLst>
      <p:ext uri="{BB962C8B-B14F-4D97-AF65-F5344CB8AC3E}">
        <p14:creationId xmlns:p14="http://schemas.microsoft.com/office/powerpoint/2010/main" val="64227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51C16-0DF6-4011-A94E-07767CFC342D}"/>
              </a:ext>
            </a:extLst>
          </p:cNvPr>
          <p:cNvSpPr txBox="1"/>
          <p:nvPr/>
        </p:nvSpPr>
        <p:spPr>
          <a:xfrm>
            <a:off x="812616" y="1720412"/>
            <a:ext cx="10419184" cy="4708981"/>
          </a:xfrm>
          <a:prstGeom prst="rect">
            <a:avLst/>
          </a:prstGeom>
          <a:noFill/>
          <a:ln>
            <a:solidFill>
              <a:schemeClr val="tx1"/>
            </a:solidFill>
          </a:ln>
        </p:spPr>
        <p:txBody>
          <a:bodyPr wrap="square">
            <a:spAutoFit/>
          </a:bodyPr>
          <a:lstStyle/>
          <a:p>
            <a:r>
              <a:rPr lang="en-US" sz="1500" dirty="0"/>
              <a:t>Dear Commissioner Riley,</a:t>
            </a:r>
          </a:p>
          <a:p>
            <a:endParaRPr lang="en-US" sz="1500" dirty="0"/>
          </a:p>
          <a:p>
            <a:r>
              <a:rPr lang="en-US" sz="1500" dirty="0"/>
              <a:t>We are a group of </a:t>
            </a:r>
            <a:r>
              <a:rPr lang="en-US" sz="1500" b="1" dirty="0"/>
              <a:t>infectious diseases physicians, pediatricians, and public health experts </a:t>
            </a:r>
            <a:r>
              <a:rPr lang="en-US" sz="1500" dirty="0"/>
              <a:t>from across the state of Massachusetts. We write to express our concerns with the Return to School guidelines recently released by the CDC on Feb 12, 2021, and to </a:t>
            </a:r>
            <a:r>
              <a:rPr lang="en-US" sz="1500" b="1" dirty="0"/>
              <a:t>reinforce our conviction that the guidelines set out by the Department of Elementary and Secondary Education (DESE) in June 2020 are more appropriate to guide Massachusetts</a:t>
            </a:r>
            <a:r>
              <a:rPr lang="en-US" sz="1500" dirty="0"/>
              <a:t>….</a:t>
            </a:r>
          </a:p>
          <a:p>
            <a:endParaRPr lang="en-US" sz="1500" dirty="0"/>
          </a:p>
          <a:p>
            <a:r>
              <a:rPr lang="en-US" sz="1500" b="1" dirty="0"/>
              <a:t>Massachusetts has implemented broad, effective mitigation measures in its schools throughout the state…. Many of these recommendations are in full force, which make closer spacing between students when masked (i.e. when not eating) both reasonable, and much needed to increase in-person learning in many current classroom configurations</a:t>
            </a:r>
            <a:r>
              <a:rPr lang="en-US" sz="1500" dirty="0"/>
              <a:t>….</a:t>
            </a:r>
          </a:p>
          <a:p>
            <a:endParaRPr lang="en-US" sz="1500" dirty="0"/>
          </a:p>
          <a:p>
            <a:r>
              <a:rPr lang="en-US" sz="1500" b="1" dirty="0"/>
              <a:t>Massachusetts private and public schools have opened with </a:t>
            </a:r>
            <a:r>
              <a:rPr lang="en-US" sz="1500" b="1" u="sng" dirty="0"/>
              <a:t>as little as 3 feet of distance</a:t>
            </a:r>
            <a:r>
              <a:rPr lang="en-US" sz="1500" b="1" dirty="0"/>
              <a:t> between students and have proven that with these other mitigation measures, in-school transmission is exceedingly rare</a:t>
            </a:r>
            <a:r>
              <a:rPr lang="en-US" sz="1500" dirty="0"/>
              <a:t>. The closer spacing fails when these other mitigation pieces are not in place….</a:t>
            </a:r>
          </a:p>
          <a:p>
            <a:endParaRPr lang="en-US" sz="1500" dirty="0"/>
          </a:p>
          <a:p>
            <a:r>
              <a:rPr lang="en-US" sz="1500" b="1" dirty="0"/>
              <a:t>We have also seen that the risks to students of not being in school are dramatic. </a:t>
            </a:r>
            <a:r>
              <a:rPr lang="en-US" sz="1500" dirty="0"/>
              <a:t>Students are more isolated learning from home, and consequently suffer more mental health issues, as well as physical health concerns, increased rates of non-accidental trauma, and learning loss. Remote learning is not a reasonable long-term substitute for in person school. </a:t>
            </a:r>
            <a:r>
              <a:rPr lang="en-US" sz="1500" b="1" dirty="0"/>
              <a:t>Every effort must be made to return the students of Massachusetts to in-person education in order to combat these other concerns, that are also of public health importance….</a:t>
            </a:r>
          </a:p>
        </p:txBody>
      </p:sp>
      <p:sp>
        <p:nvSpPr>
          <p:cNvPr id="6" name="TextBox 5">
            <a:extLst>
              <a:ext uri="{FF2B5EF4-FFF2-40B4-BE49-F238E27FC236}">
                <a16:creationId xmlns:a16="http://schemas.microsoft.com/office/drawing/2014/main" id="{5CA913FC-2AD1-48BD-8843-1118992DA2BA}"/>
              </a:ext>
            </a:extLst>
          </p:cNvPr>
          <p:cNvSpPr txBox="1"/>
          <p:nvPr/>
        </p:nvSpPr>
        <p:spPr>
          <a:xfrm>
            <a:off x="521110" y="353961"/>
            <a:ext cx="11002196" cy="861774"/>
          </a:xfrm>
          <a:prstGeom prst="rect">
            <a:avLst/>
          </a:prstGeom>
          <a:noFill/>
        </p:spPr>
        <p:txBody>
          <a:bodyPr wrap="square" rtlCol="0">
            <a:spAutoFit/>
          </a:bodyPr>
          <a:lstStyle/>
          <a:p>
            <a:r>
              <a:rPr lang="en-US" sz="2500" b="1" dirty="0">
                <a:solidFill>
                  <a:schemeClr val="accent1"/>
                </a:solidFill>
              </a:rPr>
              <a:t>Over 300 doctors have signed a letter supporting in-person learning with mitigation measures, including 3 feet of distance between students when masked </a:t>
            </a:r>
          </a:p>
        </p:txBody>
      </p:sp>
      <p:sp>
        <p:nvSpPr>
          <p:cNvPr id="7" name="TextBox 6">
            <a:extLst>
              <a:ext uri="{FF2B5EF4-FFF2-40B4-BE49-F238E27FC236}">
                <a16:creationId xmlns:a16="http://schemas.microsoft.com/office/drawing/2014/main" id="{2553D78B-5777-4507-9E26-7E7E5A0EBD06}"/>
              </a:ext>
            </a:extLst>
          </p:cNvPr>
          <p:cNvSpPr txBox="1"/>
          <p:nvPr/>
        </p:nvSpPr>
        <p:spPr>
          <a:xfrm>
            <a:off x="812616" y="1285765"/>
            <a:ext cx="5065670" cy="338554"/>
          </a:xfrm>
          <a:prstGeom prst="rect">
            <a:avLst/>
          </a:prstGeom>
          <a:noFill/>
        </p:spPr>
        <p:txBody>
          <a:bodyPr wrap="square" rtlCol="0">
            <a:spAutoFit/>
          </a:bodyPr>
          <a:lstStyle/>
          <a:p>
            <a:r>
              <a:rPr lang="en-US" sz="1600" i="1" dirty="0">
                <a:solidFill>
                  <a:srgbClr val="FF0000"/>
                </a:solidFill>
              </a:rPr>
              <a:t>EXCERPTS FROM FEBRUARY LETTER (emphasis added)</a:t>
            </a:r>
          </a:p>
        </p:txBody>
      </p:sp>
      <p:sp>
        <p:nvSpPr>
          <p:cNvPr id="9" name="Slide Number Placeholder 3">
            <a:extLst>
              <a:ext uri="{FF2B5EF4-FFF2-40B4-BE49-F238E27FC236}">
                <a16:creationId xmlns:a16="http://schemas.microsoft.com/office/drawing/2014/main" id="{F9921FAC-E53C-4E41-AF37-90BECA55532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B0C602EB-C413-43E7-8867-C8DFA2F1FE1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2000" dirty="0"/>
              <a:t>Excerpts from Commissioner Riley February letter</a:t>
            </a:r>
          </a:p>
        </p:txBody>
      </p:sp>
    </p:spTree>
    <p:extLst>
      <p:ext uri="{BB962C8B-B14F-4D97-AF65-F5344CB8AC3E}">
        <p14:creationId xmlns:p14="http://schemas.microsoft.com/office/powerpoint/2010/main" val="341606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E71E13-F4A9-41C7-9459-963AB71CC98B}"/>
              </a:ext>
            </a:extLst>
          </p:cNvPr>
          <p:cNvSpPr txBox="1"/>
          <p:nvPr/>
        </p:nvSpPr>
        <p:spPr>
          <a:xfrm>
            <a:off x="521110" y="353961"/>
            <a:ext cx="3920261" cy="3170099"/>
          </a:xfrm>
          <a:prstGeom prst="rect">
            <a:avLst/>
          </a:prstGeom>
          <a:noFill/>
        </p:spPr>
        <p:txBody>
          <a:bodyPr wrap="square" rtlCol="0">
            <a:spAutoFit/>
          </a:bodyPr>
          <a:lstStyle/>
          <a:p>
            <a:r>
              <a:rPr lang="en-US" sz="2500" b="1" dirty="0">
                <a:solidFill>
                  <a:schemeClr val="accent1"/>
                </a:solidFill>
              </a:rPr>
              <a:t>DESE’s initial fall guidance referenced a critical study from </a:t>
            </a:r>
            <a:r>
              <a:rPr lang="en-US" sz="2500" b="1" i="1" dirty="0">
                <a:solidFill>
                  <a:schemeClr val="accent1"/>
                </a:solidFill>
              </a:rPr>
              <a:t>The Lancet</a:t>
            </a:r>
            <a:r>
              <a:rPr lang="en-US" sz="2500" b="1" dirty="0">
                <a:solidFill>
                  <a:schemeClr val="accent1"/>
                </a:solidFill>
              </a:rPr>
              <a:t>, which noted that risk of infection is similar at 1 meter (~ 3 feet) and 2 meters (~6 feet) in low to intermediate risk settings</a:t>
            </a:r>
          </a:p>
        </p:txBody>
      </p:sp>
      <p:pic>
        <p:nvPicPr>
          <p:cNvPr id="8" name="Picture 7" descr="Risk of Infection at varying physical distances">
            <a:extLst>
              <a:ext uri="{FF2B5EF4-FFF2-40B4-BE49-F238E27FC236}">
                <a16:creationId xmlns:a16="http://schemas.microsoft.com/office/drawing/2014/main" id="{DAD80184-0126-4309-968B-1BAE6D94D3CE}"/>
              </a:ext>
            </a:extLst>
          </p:cNvPr>
          <p:cNvPicPr>
            <a:picLocks noChangeAspect="1"/>
          </p:cNvPicPr>
          <p:nvPr/>
        </p:nvPicPr>
        <p:blipFill rotWithShape="1">
          <a:blip r:embed="rId2"/>
          <a:srcRect l="22902" t="20215" r="38389" b="22574"/>
          <a:stretch/>
        </p:blipFill>
        <p:spPr>
          <a:xfrm>
            <a:off x="4572000" y="363292"/>
            <a:ext cx="6900548" cy="5736724"/>
          </a:xfrm>
          <a:prstGeom prst="rect">
            <a:avLst/>
          </a:prstGeom>
        </p:spPr>
      </p:pic>
      <p:sp>
        <p:nvSpPr>
          <p:cNvPr id="10" name="TextBox 9">
            <a:extLst>
              <a:ext uri="{FF2B5EF4-FFF2-40B4-BE49-F238E27FC236}">
                <a16:creationId xmlns:a16="http://schemas.microsoft.com/office/drawing/2014/main" id="{BAB1DD15-7E9A-42F8-8530-5DEA92601E5C}"/>
              </a:ext>
            </a:extLst>
          </p:cNvPr>
          <p:cNvSpPr txBox="1"/>
          <p:nvPr/>
        </p:nvSpPr>
        <p:spPr>
          <a:xfrm>
            <a:off x="249318" y="6090685"/>
            <a:ext cx="11451270" cy="707886"/>
          </a:xfrm>
          <a:prstGeom prst="rect">
            <a:avLst/>
          </a:prstGeom>
          <a:noFill/>
        </p:spPr>
        <p:txBody>
          <a:bodyPr wrap="square" rtlCol="0">
            <a:spAutoFit/>
          </a:bodyPr>
          <a:lstStyle/>
          <a:p>
            <a:r>
              <a:rPr lang="en-US" sz="1000" dirty="0"/>
              <a:t>Source: </a:t>
            </a:r>
            <a:r>
              <a:rPr lang="en-US" sz="1000" u="sng" dirty="0"/>
              <a:t>Initial Fall Reopening Guidance.</a:t>
            </a:r>
            <a:r>
              <a:rPr lang="en-US" sz="1000" dirty="0"/>
              <a:t> (2020)  Department of Elementary and Secondary Education. Study: Chu, D.K., </a:t>
            </a:r>
            <a:r>
              <a:rPr lang="en-US" sz="1000" dirty="0" err="1"/>
              <a:t>Akl</a:t>
            </a:r>
            <a:r>
              <a:rPr lang="en-US" sz="1000" dirty="0"/>
              <a:t>, E.A., </a:t>
            </a:r>
            <a:r>
              <a:rPr lang="en-US" sz="1000" dirty="0" err="1"/>
              <a:t>Duda</a:t>
            </a:r>
            <a:r>
              <a:rPr lang="en-US" sz="1000" dirty="0"/>
              <a:t> S., Solo K., </a:t>
            </a:r>
            <a:r>
              <a:rPr lang="en-US" sz="1000" dirty="0" err="1"/>
              <a:t>Yaacoub</a:t>
            </a:r>
            <a:r>
              <a:rPr lang="en-US" sz="1000" dirty="0"/>
              <a:t> S., </a:t>
            </a:r>
            <a:r>
              <a:rPr lang="en-US" sz="1000" dirty="0" err="1"/>
              <a:t>Schunemann</a:t>
            </a:r>
            <a:r>
              <a:rPr lang="en-US" sz="1000" dirty="0"/>
              <a:t> H.J. et al. (2020) Physical distancing, face masks, and eye protection to prevent person-to-person transmission of SARS-CoV-2 and COVID-19: a systematic review and meta-analysis. </a:t>
            </a:r>
            <a:r>
              <a:rPr lang="en-US" sz="1000" i="1" dirty="0"/>
              <a:t>The Lancet</a:t>
            </a:r>
            <a:r>
              <a:rPr lang="en-US" sz="1000" dirty="0"/>
              <a:t>. Available at: </a:t>
            </a:r>
            <a:r>
              <a:rPr lang="en-US" sz="1000" dirty="0">
                <a:hlinkClick r:id="rId3"/>
              </a:rPr>
              <a:t>https://www.thelancet.com/journals/lancet/article/PIIS0140-6736(20)31142-9/fulltext</a:t>
            </a:r>
            <a:endParaRPr lang="en-US" sz="1000" dirty="0"/>
          </a:p>
          <a:p>
            <a:endParaRPr lang="en-US" sz="1000" dirty="0"/>
          </a:p>
        </p:txBody>
      </p:sp>
      <p:sp>
        <p:nvSpPr>
          <p:cNvPr id="6" name="Slide Number Placeholder 3">
            <a:extLst>
              <a:ext uri="{FF2B5EF4-FFF2-40B4-BE49-F238E27FC236}">
                <a16:creationId xmlns:a16="http://schemas.microsoft.com/office/drawing/2014/main" id="{FAD43165-11D1-4193-89E9-52E88908DAC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E02C8986-598A-4ABF-A455-2419508F6F2F}"/>
              </a:ext>
            </a:extLst>
          </p:cNvPr>
          <p:cNvSpPr>
            <a:spLocks noGrp="1"/>
          </p:cNvSpPr>
          <p:nvPr>
            <p:ph type="title"/>
          </p:nvPr>
        </p:nvSpPr>
        <p:spPr>
          <a:xfrm>
            <a:off x="838200" y="-1325563"/>
            <a:ext cx="10515600" cy="1325563"/>
          </a:xfrm>
        </p:spPr>
        <p:txBody>
          <a:bodyPr vert="horz" lIns="91440" tIns="45720" rIns="91440" bIns="45720" rtlCol="0" anchor="b">
            <a:normAutofit fontScale="90000"/>
          </a:bodyPr>
          <a:lstStyle/>
          <a:p>
            <a:r>
              <a:rPr lang="en-US" sz="2200" dirty="0"/>
              <a:t>DESE’s initial fall guidance referenced a critical study from The Lancet, which noted that risk of infection is similar at 1 meter (~ 3 feet) and 2 meters (~6 feet) in low to intermediate risk settings</a:t>
            </a:r>
            <a:br>
              <a:rPr lang="en-US" dirty="0"/>
            </a:br>
            <a:endParaRPr lang="en-US" dirty="0"/>
          </a:p>
        </p:txBody>
      </p:sp>
    </p:spTree>
    <p:extLst>
      <p:ext uri="{BB962C8B-B14F-4D97-AF65-F5344CB8AC3E}">
        <p14:creationId xmlns:p14="http://schemas.microsoft.com/office/powerpoint/2010/main" val="23175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DD2037-1041-453A-A4E3-AE16009FD119}"/>
              </a:ext>
            </a:extLst>
          </p:cNvPr>
          <p:cNvSpPr txBox="1"/>
          <p:nvPr/>
        </p:nvSpPr>
        <p:spPr>
          <a:xfrm>
            <a:off x="521110" y="353961"/>
            <a:ext cx="11002196" cy="1246495"/>
          </a:xfrm>
          <a:prstGeom prst="rect">
            <a:avLst/>
          </a:prstGeom>
          <a:noFill/>
        </p:spPr>
        <p:txBody>
          <a:bodyPr wrap="square" rtlCol="0">
            <a:spAutoFit/>
          </a:bodyPr>
          <a:lstStyle/>
          <a:p>
            <a:r>
              <a:rPr lang="en-US" sz="2500" b="1" dirty="0">
                <a:solidFill>
                  <a:schemeClr val="accent1"/>
                </a:solidFill>
              </a:rPr>
              <a:t>Study of Massachusetts data indicates no substantial difference in cases among students or staff with 3 versus 6 feet of distance since schools re-opened</a:t>
            </a:r>
          </a:p>
          <a:p>
            <a:endParaRPr lang="en-US" sz="2500" b="1" dirty="0">
              <a:solidFill>
                <a:schemeClr val="accent1"/>
              </a:solidFill>
            </a:endParaRPr>
          </a:p>
        </p:txBody>
      </p:sp>
      <p:graphicFrame>
        <p:nvGraphicFramePr>
          <p:cNvPr id="7" name="Content Placeholder 12" descr="Graph on cases of SARS -">
            <a:extLst>
              <a:ext uri="{FF2B5EF4-FFF2-40B4-BE49-F238E27FC236}">
                <a16:creationId xmlns:a16="http://schemas.microsoft.com/office/drawing/2014/main" id="{DEDDA79E-B9B3-49EC-A1A7-CB5FB0783342}"/>
              </a:ext>
            </a:extLst>
          </p:cNvPr>
          <p:cNvGraphicFramePr>
            <a:graphicFrameLocks noGrp="1"/>
          </p:cNvGraphicFramePr>
          <p:nvPr>
            <p:ph idx="1"/>
            <p:extLst>
              <p:ext uri="{D42A27DB-BD31-4B8C-83A1-F6EECF244321}">
                <p14:modId xmlns:p14="http://schemas.microsoft.com/office/powerpoint/2010/main" val="177775469"/>
              </p:ext>
            </p:extLst>
          </p:nvPr>
        </p:nvGraphicFramePr>
        <p:xfrm>
          <a:off x="2565917" y="922723"/>
          <a:ext cx="5639398" cy="4957378"/>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Brace 2">
            <a:extLst>
              <a:ext uri="{FF2B5EF4-FFF2-40B4-BE49-F238E27FC236}">
                <a16:creationId xmlns:a16="http://schemas.microsoft.com/office/drawing/2014/main" id="{5035653D-2AE3-4E0E-8DAE-AB583AB44820}"/>
              </a:ext>
              <a:ext uri="{C183D7F6-B498-43B3-948B-1728B52AA6E4}">
                <adec:decorative xmlns:adec="http://schemas.microsoft.com/office/drawing/2017/decorative" val="1"/>
              </a:ext>
            </a:extLst>
          </p:cNvPr>
          <p:cNvSpPr/>
          <p:nvPr/>
        </p:nvSpPr>
        <p:spPr>
          <a:xfrm>
            <a:off x="8205315" y="2495939"/>
            <a:ext cx="513183" cy="9330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4E94FB9-6013-4D1C-A3D0-13E0FF79C696}"/>
              </a:ext>
            </a:extLst>
          </p:cNvPr>
          <p:cNvSpPr txBox="1"/>
          <p:nvPr/>
        </p:nvSpPr>
        <p:spPr>
          <a:xfrm>
            <a:off x="8880229" y="2632187"/>
            <a:ext cx="1564432" cy="830997"/>
          </a:xfrm>
          <a:prstGeom prst="rect">
            <a:avLst/>
          </a:prstGeom>
          <a:noFill/>
        </p:spPr>
        <p:txBody>
          <a:bodyPr wrap="square" rtlCol="0">
            <a:spAutoFit/>
          </a:bodyPr>
          <a:lstStyle/>
          <a:p>
            <a:r>
              <a:rPr lang="en-US" sz="1600" b="1" u="sng" dirty="0"/>
              <a:t>Staff case rates: </a:t>
            </a:r>
          </a:p>
          <a:p>
            <a:pPr marL="285750" indent="-173038">
              <a:buFont typeface="Arial" panose="020B0604020202020204" pitchFamily="34" charset="0"/>
              <a:buChar char="•"/>
            </a:pPr>
            <a:r>
              <a:rPr lang="en-US" sz="1600" b="1" dirty="0">
                <a:solidFill>
                  <a:schemeClr val="accent1"/>
                </a:solidFill>
              </a:rPr>
              <a:t>Blue</a:t>
            </a:r>
            <a:r>
              <a:rPr lang="en-US" sz="1600" b="1" dirty="0"/>
              <a:t> = 3 ft</a:t>
            </a:r>
          </a:p>
          <a:p>
            <a:pPr marL="285750" indent="-173038">
              <a:buFont typeface="Arial" panose="020B0604020202020204" pitchFamily="34" charset="0"/>
              <a:buChar char="•"/>
            </a:pPr>
            <a:r>
              <a:rPr lang="en-US" sz="1600" b="1" dirty="0">
                <a:solidFill>
                  <a:schemeClr val="tx1">
                    <a:lumMod val="50000"/>
                    <a:lumOff val="50000"/>
                  </a:schemeClr>
                </a:solidFill>
              </a:rPr>
              <a:t>Gray</a:t>
            </a:r>
            <a:r>
              <a:rPr lang="en-US" sz="1600" b="1" dirty="0"/>
              <a:t> = 6 ft</a:t>
            </a:r>
          </a:p>
        </p:txBody>
      </p:sp>
      <p:sp>
        <p:nvSpPr>
          <p:cNvPr id="9" name="TextBox 8">
            <a:extLst>
              <a:ext uri="{FF2B5EF4-FFF2-40B4-BE49-F238E27FC236}">
                <a16:creationId xmlns:a16="http://schemas.microsoft.com/office/drawing/2014/main" id="{AD71B7EC-0D99-4A85-9E0B-619B2FB4F9F5}"/>
              </a:ext>
            </a:extLst>
          </p:cNvPr>
          <p:cNvSpPr txBox="1"/>
          <p:nvPr/>
        </p:nvSpPr>
        <p:spPr>
          <a:xfrm>
            <a:off x="8880228" y="4047048"/>
            <a:ext cx="1877967" cy="830997"/>
          </a:xfrm>
          <a:prstGeom prst="rect">
            <a:avLst/>
          </a:prstGeom>
          <a:noFill/>
        </p:spPr>
        <p:txBody>
          <a:bodyPr wrap="square" rtlCol="0">
            <a:spAutoFit/>
          </a:bodyPr>
          <a:lstStyle/>
          <a:p>
            <a:r>
              <a:rPr lang="en-US" sz="1600" b="1" u="sng" dirty="0"/>
              <a:t>Student case rates: </a:t>
            </a:r>
          </a:p>
          <a:p>
            <a:pPr marL="285750" indent="-173038">
              <a:buFont typeface="Arial" panose="020B0604020202020204" pitchFamily="34" charset="0"/>
              <a:buChar char="•"/>
            </a:pPr>
            <a:r>
              <a:rPr lang="en-US" sz="1600" b="1" dirty="0">
                <a:solidFill>
                  <a:schemeClr val="accent2">
                    <a:lumMod val="75000"/>
                  </a:schemeClr>
                </a:solidFill>
              </a:rPr>
              <a:t>Orange</a:t>
            </a:r>
            <a:r>
              <a:rPr lang="en-US" sz="1600" b="1" dirty="0"/>
              <a:t> = 3 ft</a:t>
            </a:r>
          </a:p>
          <a:p>
            <a:pPr marL="285750" indent="-173038">
              <a:buFont typeface="Arial" panose="020B0604020202020204" pitchFamily="34" charset="0"/>
              <a:buChar char="•"/>
            </a:pPr>
            <a:r>
              <a:rPr lang="en-US" sz="1600" b="1" dirty="0">
                <a:solidFill>
                  <a:srgbClr val="FFC000"/>
                </a:solidFill>
              </a:rPr>
              <a:t>Yellow</a:t>
            </a:r>
            <a:r>
              <a:rPr lang="en-US" sz="1600" b="1" dirty="0"/>
              <a:t> = 6 ft</a:t>
            </a:r>
          </a:p>
        </p:txBody>
      </p:sp>
      <p:sp>
        <p:nvSpPr>
          <p:cNvPr id="10" name="Right Brace 9">
            <a:extLst>
              <a:ext uri="{FF2B5EF4-FFF2-40B4-BE49-F238E27FC236}">
                <a16:creationId xmlns:a16="http://schemas.microsoft.com/office/drawing/2014/main" id="{2B2CFA95-A60F-4FB4-9E48-44F5DAF11B0C}"/>
              </a:ext>
              <a:ext uri="{C183D7F6-B498-43B3-948B-1728B52AA6E4}">
                <adec:decorative xmlns:adec="http://schemas.microsoft.com/office/drawing/2017/decorative" val="1"/>
              </a:ext>
            </a:extLst>
          </p:cNvPr>
          <p:cNvSpPr/>
          <p:nvPr/>
        </p:nvSpPr>
        <p:spPr>
          <a:xfrm>
            <a:off x="8205315" y="3930889"/>
            <a:ext cx="513183" cy="9330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98978BE4-DD96-44DB-B3EA-C55E49DFFFA5}"/>
              </a:ext>
            </a:extLst>
          </p:cNvPr>
          <p:cNvSpPr txBox="1"/>
          <p:nvPr/>
        </p:nvSpPr>
        <p:spPr>
          <a:xfrm>
            <a:off x="326571" y="6026497"/>
            <a:ext cx="10786188" cy="861774"/>
          </a:xfrm>
          <a:prstGeom prst="rect">
            <a:avLst/>
          </a:prstGeom>
          <a:noFill/>
        </p:spPr>
        <p:txBody>
          <a:bodyPr wrap="square" rtlCol="0">
            <a:spAutoFit/>
          </a:bodyPr>
          <a:lstStyle/>
          <a:p>
            <a:r>
              <a:rPr lang="en-US" sz="1000" dirty="0"/>
              <a:t>Source: Polly van den Berg, MD; Elissa M. Schechter-Perkins, MD, MPH; Rebecca S. Jack, MPP; Isabella </a:t>
            </a:r>
            <a:r>
              <a:rPr lang="en-US" sz="1000" dirty="0" err="1"/>
              <a:t>Epshtein</a:t>
            </a:r>
            <a:r>
              <a:rPr lang="en-US" sz="1000" dirty="0"/>
              <a:t>, MPP; Richard Nelson, PhD; Emily Oster, PhD; </a:t>
            </a:r>
            <a:r>
              <a:rPr lang="en-US" sz="1000" dirty="0" err="1"/>
              <a:t>Westyn</a:t>
            </a:r>
            <a:r>
              <a:rPr lang="en-US" sz="1000" dirty="0"/>
              <a:t> Branch-Elliman, MD, </a:t>
            </a:r>
            <a:r>
              <a:rPr lang="en-US" sz="1000" dirty="0" err="1"/>
              <a:t>MMSc</a:t>
            </a:r>
            <a:r>
              <a:rPr lang="en-US" sz="1000" dirty="0"/>
              <a:t>.</a:t>
            </a:r>
          </a:p>
          <a:p>
            <a:r>
              <a:rPr lang="en-US" sz="1000" u="sng" dirty="0"/>
              <a:t>SARS-CoV-2 Cases in Students and Staff in Massachusetts with Variable Distancing Policies.</a:t>
            </a:r>
            <a:r>
              <a:rPr lang="en-US" sz="1000" dirty="0"/>
              <a:t> Infection control plans for Commonwealth school districts with any in person learning were collected, with universal masking for students in grade 3 and higher and universal masking for staff mandatory. 243 districts were included, comprising 520,129 students and 6,227,765 student learning weeks, and 97,679 staff and 1,313,532 staff learning weeks. SARS-CoV-2 cases in students and staff in districts with in-person learning with different distancing policies were compared.</a:t>
            </a:r>
          </a:p>
          <a:p>
            <a:r>
              <a:rPr lang="en-US" sz="1000" dirty="0"/>
              <a:t> </a:t>
            </a:r>
          </a:p>
        </p:txBody>
      </p:sp>
      <p:sp>
        <p:nvSpPr>
          <p:cNvPr id="13" name="Slide Number Placeholder 3">
            <a:extLst>
              <a:ext uri="{FF2B5EF4-FFF2-40B4-BE49-F238E27FC236}">
                <a16:creationId xmlns:a16="http://schemas.microsoft.com/office/drawing/2014/main" id="{B8079A1F-F83C-401F-B1D0-FD252FB4E9C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A518E1F4-481F-4A1E-ADBF-4566AE685B5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2200" b="1" dirty="0">
                <a:solidFill>
                  <a:schemeClr val="accent1"/>
                </a:solidFill>
              </a:rPr>
              <a:t>Study of Massachusetts data indicates no substantial difference in cases among students or staff with 3 versus 6 feet of distance since schools re-opened</a:t>
            </a:r>
            <a:br>
              <a:rPr lang="en-US" b="1" dirty="0">
                <a:solidFill>
                  <a:schemeClr val="accent1"/>
                </a:solidFill>
              </a:rPr>
            </a:br>
            <a:endParaRPr lang="en-US" dirty="0"/>
          </a:p>
        </p:txBody>
      </p:sp>
    </p:spTree>
    <p:extLst>
      <p:ext uri="{BB962C8B-B14F-4D97-AF65-F5344CB8AC3E}">
        <p14:creationId xmlns:p14="http://schemas.microsoft.com/office/powerpoint/2010/main" val="302309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33C1C7-DD1C-4F76-BCEE-E950C559D793}"/>
              </a:ext>
            </a:extLst>
          </p:cNvPr>
          <p:cNvSpPr txBox="1"/>
          <p:nvPr/>
        </p:nvSpPr>
        <p:spPr>
          <a:xfrm>
            <a:off x="521110" y="353961"/>
            <a:ext cx="11086172" cy="861774"/>
          </a:xfrm>
          <a:prstGeom prst="rect">
            <a:avLst/>
          </a:prstGeom>
          <a:noFill/>
        </p:spPr>
        <p:txBody>
          <a:bodyPr wrap="square" rtlCol="0">
            <a:spAutoFit/>
          </a:bodyPr>
          <a:lstStyle/>
          <a:p>
            <a:r>
              <a:rPr lang="en-US" sz="2500" b="1" dirty="0">
                <a:solidFill>
                  <a:schemeClr val="accent1"/>
                </a:solidFill>
              </a:rPr>
              <a:t>Recommending Board provide the Commissioner with the authority to shift away from remote and hybrid models, and begin a fuller return to in-person learning</a:t>
            </a:r>
            <a:endParaRPr lang="en-US" sz="2500" b="1" u="sng" dirty="0">
              <a:solidFill>
                <a:schemeClr val="accent1"/>
              </a:solidFill>
            </a:endParaRPr>
          </a:p>
        </p:txBody>
      </p:sp>
      <p:sp>
        <p:nvSpPr>
          <p:cNvPr id="6" name="Arrow: Pentagon 5">
            <a:extLst>
              <a:ext uri="{FF2B5EF4-FFF2-40B4-BE49-F238E27FC236}">
                <a16:creationId xmlns:a16="http://schemas.microsoft.com/office/drawing/2014/main" id="{9962A418-D405-459A-88E7-F64F83110174}"/>
              </a:ext>
            </a:extLst>
          </p:cNvPr>
          <p:cNvSpPr/>
          <p:nvPr/>
        </p:nvSpPr>
        <p:spPr>
          <a:xfrm>
            <a:off x="7641770" y="2385871"/>
            <a:ext cx="3965512" cy="653142"/>
          </a:xfrm>
          <a:prstGeom prst="homePlat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Phase III</a:t>
            </a:r>
          </a:p>
        </p:txBody>
      </p:sp>
      <p:sp>
        <p:nvSpPr>
          <p:cNvPr id="5" name="Arrow: Pentagon 4">
            <a:extLst>
              <a:ext uri="{FF2B5EF4-FFF2-40B4-BE49-F238E27FC236}">
                <a16:creationId xmlns:a16="http://schemas.microsoft.com/office/drawing/2014/main" id="{01163754-BF62-434C-A396-D7BA982929D7}"/>
              </a:ext>
            </a:extLst>
          </p:cNvPr>
          <p:cNvSpPr/>
          <p:nvPr/>
        </p:nvSpPr>
        <p:spPr>
          <a:xfrm>
            <a:off x="4103910" y="2385871"/>
            <a:ext cx="3965512" cy="653142"/>
          </a:xfrm>
          <a:prstGeom prst="homePlat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Phase II</a:t>
            </a:r>
          </a:p>
        </p:txBody>
      </p:sp>
      <p:sp>
        <p:nvSpPr>
          <p:cNvPr id="2" name="Arrow: Pentagon 1">
            <a:extLst>
              <a:ext uri="{FF2B5EF4-FFF2-40B4-BE49-F238E27FC236}">
                <a16:creationId xmlns:a16="http://schemas.microsoft.com/office/drawing/2014/main" id="{6738225A-CEF7-44B5-B376-63743539C154}"/>
              </a:ext>
            </a:extLst>
          </p:cNvPr>
          <p:cNvSpPr/>
          <p:nvPr/>
        </p:nvSpPr>
        <p:spPr>
          <a:xfrm>
            <a:off x="608037" y="2385871"/>
            <a:ext cx="3965512" cy="653142"/>
          </a:xfrm>
          <a:prstGeom prst="homePlat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Phase I</a:t>
            </a:r>
          </a:p>
        </p:txBody>
      </p:sp>
      <p:sp>
        <p:nvSpPr>
          <p:cNvPr id="3" name="TextBox 2">
            <a:extLst>
              <a:ext uri="{FF2B5EF4-FFF2-40B4-BE49-F238E27FC236}">
                <a16:creationId xmlns:a16="http://schemas.microsoft.com/office/drawing/2014/main" id="{8BCE9414-CFFF-4748-A80C-EDD6F99282C1}"/>
              </a:ext>
            </a:extLst>
          </p:cNvPr>
          <p:cNvSpPr txBox="1"/>
          <p:nvPr/>
        </p:nvSpPr>
        <p:spPr>
          <a:xfrm>
            <a:off x="1205200" y="3166116"/>
            <a:ext cx="2547256" cy="769441"/>
          </a:xfrm>
          <a:prstGeom prst="rect">
            <a:avLst/>
          </a:prstGeom>
          <a:noFill/>
        </p:spPr>
        <p:txBody>
          <a:bodyPr wrap="square" rtlCol="0">
            <a:spAutoFit/>
          </a:bodyPr>
          <a:lstStyle/>
          <a:p>
            <a:pPr algn="ctr"/>
            <a:r>
              <a:rPr lang="en-US" sz="2200" b="1" dirty="0"/>
              <a:t>Elementary School (Grades K-5)</a:t>
            </a:r>
          </a:p>
        </p:txBody>
      </p:sp>
      <p:sp>
        <p:nvSpPr>
          <p:cNvPr id="9" name="TextBox 8">
            <a:extLst>
              <a:ext uri="{FF2B5EF4-FFF2-40B4-BE49-F238E27FC236}">
                <a16:creationId xmlns:a16="http://schemas.microsoft.com/office/drawing/2014/main" id="{C768C3C8-581E-4300-96F4-F9FC586B6781}"/>
              </a:ext>
            </a:extLst>
          </p:cNvPr>
          <p:cNvSpPr txBox="1"/>
          <p:nvPr/>
        </p:nvSpPr>
        <p:spPr>
          <a:xfrm>
            <a:off x="1471121" y="4062661"/>
            <a:ext cx="2015414" cy="430887"/>
          </a:xfrm>
          <a:prstGeom prst="rect">
            <a:avLst/>
          </a:prstGeom>
          <a:noFill/>
        </p:spPr>
        <p:txBody>
          <a:bodyPr wrap="square" rtlCol="0">
            <a:spAutoFit/>
          </a:bodyPr>
          <a:lstStyle/>
          <a:p>
            <a:pPr algn="ctr"/>
            <a:r>
              <a:rPr lang="en-US" sz="2200" b="1" dirty="0">
                <a:solidFill>
                  <a:srgbClr val="FF0000"/>
                </a:solidFill>
              </a:rPr>
              <a:t>April 5</a:t>
            </a:r>
            <a:r>
              <a:rPr lang="en-US" sz="2200" b="1" baseline="30000" dirty="0">
                <a:solidFill>
                  <a:srgbClr val="FF0000"/>
                </a:solidFill>
              </a:rPr>
              <a:t>th</a:t>
            </a:r>
            <a:r>
              <a:rPr lang="en-US" sz="2200" b="1" dirty="0">
                <a:solidFill>
                  <a:srgbClr val="FF0000"/>
                </a:solidFill>
              </a:rPr>
              <a:t> </a:t>
            </a:r>
          </a:p>
        </p:txBody>
      </p:sp>
      <p:sp>
        <p:nvSpPr>
          <p:cNvPr id="10" name="TextBox 9">
            <a:extLst>
              <a:ext uri="{FF2B5EF4-FFF2-40B4-BE49-F238E27FC236}">
                <a16:creationId xmlns:a16="http://schemas.microsoft.com/office/drawing/2014/main" id="{38B2FAC4-49D5-4CA4-9B03-DE6788D7E8F2}"/>
              </a:ext>
            </a:extLst>
          </p:cNvPr>
          <p:cNvSpPr txBox="1"/>
          <p:nvPr/>
        </p:nvSpPr>
        <p:spPr>
          <a:xfrm>
            <a:off x="5018114" y="4062661"/>
            <a:ext cx="2015414" cy="430887"/>
          </a:xfrm>
          <a:prstGeom prst="rect">
            <a:avLst/>
          </a:prstGeom>
          <a:noFill/>
        </p:spPr>
        <p:txBody>
          <a:bodyPr wrap="square" rtlCol="0">
            <a:spAutoFit/>
          </a:bodyPr>
          <a:lstStyle/>
          <a:p>
            <a:pPr algn="ctr"/>
            <a:r>
              <a:rPr lang="en-US" sz="2200" b="1" dirty="0">
                <a:solidFill>
                  <a:srgbClr val="FF0000"/>
                </a:solidFill>
              </a:rPr>
              <a:t>TBD</a:t>
            </a:r>
          </a:p>
        </p:txBody>
      </p:sp>
      <p:sp>
        <p:nvSpPr>
          <p:cNvPr id="11" name="TextBox 10">
            <a:extLst>
              <a:ext uri="{FF2B5EF4-FFF2-40B4-BE49-F238E27FC236}">
                <a16:creationId xmlns:a16="http://schemas.microsoft.com/office/drawing/2014/main" id="{4810957A-F0A8-4082-B2CE-899CC521994E}"/>
              </a:ext>
            </a:extLst>
          </p:cNvPr>
          <p:cNvSpPr txBox="1"/>
          <p:nvPr/>
        </p:nvSpPr>
        <p:spPr>
          <a:xfrm>
            <a:off x="8543725" y="4062661"/>
            <a:ext cx="2015414" cy="430887"/>
          </a:xfrm>
          <a:prstGeom prst="rect">
            <a:avLst/>
          </a:prstGeom>
          <a:noFill/>
        </p:spPr>
        <p:txBody>
          <a:bodyPr wrap="square" rtlCol="0">
            <a:spAutoFit/>
          </a:bodyPr>
          <a:lstStyle/>
          <a:p>
            <a:pPr algn="ctr"/>
            <a:r>
              <a:rPr lang="en-US" sz="2200" b="1" dirty="0">
                <a:solidFill>
                  <a:srgbClr val="FF0000"/>
                </a:solidFill>
              </a:rPr>
              <a:t>TBD</a:t>
            </a:r>
          </a:p>
        </p:txBody>
      </p:sp>
      <p:sp>
        <p:nvSpPr>
          <p:cNvPr id="12" name="TextBox 11">
            <a:extLst>
              <a:ext uri="{FF2B5EF4-FFF2-40B4-BE49-F238E27FC236}">
                <a16:creationId xmlns:a16="http://schemas.microsoft.com/office/drawing/2014/main" id="{2477C1AB-8F71-4495-8910-4769FD08E031}"/>
              </a:ext>
            </a:extLst>
          </p:cNvPr>
          <p:cNvSpPr txBox="1"/>
          <p:nvPr/>
        </p:nvSpPr>
        <p:spPr>
          <a:xfrm>
            <a:off x="4833252" y="3166116"/>
            <a:ext cx="2547256" cy="769441"/>
          </a:xfrm>
          <a:prstGeom prst="rect">
            <a:avLst/>
          </a:prstGeom>
          <a:noFill/>
        </p:spPr>
        <p:txBody>
          <a:bodyPr wrap="square" rtlCol="0">
            <a:spAutoFit/>
          </a:bodyPr>
          <a:lstStyle/>
          <a:p>
            <a:pPr algn="ctr"/>
            <a:r>
              <a:rPr lang="en-US" sz="2200" b="1" dirty="0"/>
              <a:t>Middle School (Grades 6-8)</a:t>
            </a:r>
          </a:p>
        </p:txBody>
      </p:sp>
      <p:sp>
        <p:nvSpPr>
          <p:cNvPr id="13" name="TextBox 12">
            <a:extLst>
              <a:ext uri="{FF2B5EF4-FFF2-40B4-BE49-F238E27FC236}">
                <a16:creationId xmlns:a16="http://schemas.microsoft.com/office/drawing/2014/main" id="{7F1FC5CB-F8FE-407A-B766-87C6393AB404}"/>
              </a:ext>
            </a:extLst>
          </p:cNvPr>
          <p:cNvSpPr txBox="1"/>
          <p:nvPr/>
        </p:nvSpPr>
        <p:spPr>
          <a:xfrm>
            <a:off x="8277804" y="3166116"/>
            <a:ext cx="2547256" cy="769441"/>
          </a:xfrm>
          <a:prstGeom prst="rect">
            <a:avLst/>
          </a:prstGeom>
          <a:noFill/>
        </p:spPr>
        <p:txBody>
          <a:bodyPr wrap="square" rtlCol="0">
            <a:spAutoFit/>
          </a:bodyPr>
          <a:lstStyle/>
          <a:p>
            <a:pPr algn="ctr"/>
            <a:r>
              <a:rPr lang="en-US" sz="2200" b="1" dirty="0"/>
              <a:t>High School </a:t>
            </a:r>
          </a:p>
          <a:p>
            <a:pPr algn="ctr"/>
            <a:r>
              <a:rPr lang="en-US" sz="2200" b="1" dirty="0"/>
              <a:t>(Grades 9-12)</a:t>
            </a:r>
          </a:p>
        </p:txBody>
      </p:sp>
      <p:sp>
        <p:nvSpPr>
          <p:cNvPr id="14" name="TextBox 13">
            <a:extLst>
              <a:ext uri="{FF2B5EF4-FFF2-40B4-BE49-F238E27FC236}">
                <a16:creationId xmlns:a16="http://schemas.microsoft.com/office/drawing/2014/main" id="{6EA10F59-6BFF-42B6-8FA7-74447F6B9CBC}"/>
              </a:ext>
            </a:extLst>
          </p:cNvPr>
          <p:cNvSpPr txBox="1"/>
          <p:nvPr/>
        </p:nvSpPr>
        <p:spPr>
          <a:xfrm>
            <a:off x="2197353" y="5290456"/>
            <a:ext cx="7819053" cy="769441"/>
          </a:xfrm>
          <a:prstGeom prst="rect">
            <a:avLst/>
          </a:prstGeom>
          <a:solidFill>
            <a:schemeClr val="accent1">
              <a:lumMod val="50000"/>
            </a:schemeClr>
          </a:solidFill>
        </p:spPr>
        <p:txBody>
          <a:bodyPr wrap="square" rtlCol="0">
            <a:spAutoFit/>
          </a:bodyPr>
          <a:lstStyle/>
          <a:p>
            <a:pPr algn="ctr"/>
            <a:r>
              <a:rPr lang="en-US" sz="2200" b="1" dirty="0">
                <a:solidFill>
                  <a:schemeClr val="bg1"/>
                </a:solidFill>
              </a:rPr>
              <a:t> Timeline for subsequent phases will be determined in consultation with medical experts and state health officials</a:t>
            </a:r>
            <a:endParaRPr lang="en-US" sz="2200" b="1" u="sng" dirty="0">
              <a:solidFill>
                <a:schemeClr val="bg1"/>
              </a:solidFill>
            </a:endParaRPr>
          </a:p>
        </p:txBody>
      </p:sp>
      <p:sp>
        <p:nvSpPr>
          <p:cNvPr id="15" name="TextBox 14">
            <a:extLst>
              <a:ext uri="{FF2B5EF4-FFF2-40B4-BE49-F238E27FC236}">
                <a16:creationId xmlns:a16="http://schemas.microsoft.com/office/drawing/2014/main" id="{C826FE4C-8C4A-4944-B018-AC615AE3670C}"/>
              </a:ext>
            </a:extLst>
          </p:cNvPr>
          <p:cNvSpPr txBox="1"/>
          <p:nvPr/>
        </p:nvSpPr>
        <p:spPr>
          <a:xfrm>
            <a:off x="527947" y="1279627"/>
            <a:ext cx="9530453" cy="400110"/>
          </a:xfrm>
          <a:prstGeom prst="rect">
            <a:avLst/>
          </a:prstGeom>
          <a:noFill/>
        </p:spPr>
        <p:txBody>
          <a:bodyPr wrap="square" rtlCol="0">
            <a:spAutoFit/>
          </a:bodyPr>
          <a:lstStyle/>
          <a:p>
            <a:r>
              <a:rPr lang="en-US" sz="2000" b="1" dirty="0"/>
              <a:t>Return to full-time, in-person school five days per week would proceed in three phases</a:t>
            </a:r>
          </a:p>
        </p:txBody>
      </p:sp>
      <p:sp>
        <p:nvSpPr>
          <p:cNvPr id="17" name="Slide Number Placeholder 3">
            <a:extLst>
              <a:ext uri="{FF2B5EF4-FFF2-40B4-BE49-F238E27FC236}">
                <a16:creationId xmlns:a16="http://schemas.microsoft.com/office/drawing/2014/main" id="{AA6FA3E8-A1D3-422D-B948-D62A5B7D7A7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7" name="Title 6">
            <a:extLst>
              <a:ext uri="{FF2B5EF4-FFF2-40B4-BE49-F238E27FC236}">
                <a16:creationId xmlns:a16="http://schemas.microsoft.com/office/drawing/2014/main" id="{BCF51D09-4653-46EE-A709-F3E08A42310E}"/>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sz="2200" b="1" dirty="0">
                <a:solidFill>
                  <a:schemeClr val="accent1"/>
                </a:solidFill>
              </a:rPr>
              <a:t>Recommending Board provide the Commissioner with the authority to shift away from remote and hybrid models, and begin a fuller return to in-person learning</a:t>
            </a:r>
            <a:br>
              <a:rPr lang="en-US" b="1" u="sng" dirty="0">
                <a:solidFill>
                  <a:schemeClr val="accent1"/>
                </a:solidFill>
              </a:rPr>
            </a:br>
            <a:endParaRPr lang="en-US" dirty="0"/>
          </a:p>
        </p:txBody>
      </p:sp>
    </p:spTree>
    <p:extLst>
      <p:ext uri="{BB962C8B-B14F-4D97-AF65-F5344CB8AC3E}">
        <p14:creationId xmlns:p14="http://schemas.microsoft.com/office/powerpoint/2010/main" val="344716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48A76-792C-435D-9494-F3B3FA159E0B}"/>
              </a:ext>
            </a:extLst>
          </p:cNvPr>
          <p:cNvSpPr txBox="1"/>
          <p:nvPr/>
        </p:nvSpPr>
        <p:spPr>
          <a:xfrm>
            <a:off x="521110" y="353961"/>
            <a:ext cx="11086172" cy="861774"/>
          </a:xfrm>
          <a:prstGeom prst="rect">
            <a:avLst/>
          </a:prstGeom>
          <a:noFill/>
        </p:spPr>
        <p:txBody>
          <a:bodyPr wrap="square" rtlCol="0">
            <a:spAutoFit/>
          </a:bodyPr>
          <a:lstStyle/>
          <a:p>
            <a:r>
              <a:rPr lang="en-US" sz="2500" b="1" dirty="0">
                <a:solidFill>
                  <a:schemeClr val="accent1"/>
                </a:solidFill>
              </a:rPr>
              <a:t>Parents will still have a choice for their children to learn remotely through the end of this school year </a:t>
            </a:r>
            <a:endParaRPr lang="en-US" sz="2500" b="1" u="sng" dirty="0">
              <a:solidFill>
                <a:schemeClr val="accent1"/>
              </a:solidFill>
            </a:endParaRPr>
          </a:p>
        </p:txBody>
      </p:sp>
      <p:pic>
        <p:nvPicPr>
          <p:cNvPr id="2" name="Picture 1" descr="Stock photo of tusdent working remotely in front of a computer">
            <a:extLst>
              <a:ext uri="{FF2B5EF4-FFF2-40B4-BE49-F238E27FC236}">
                <a16:creationId xmlns:a16="http://schemas.microsoft.com/office/drawing/2014/main" id="{0079AE91-6935-4484-AB8C-298B525E9729}"/>
              </a:ext>
            </a:extLst>
          </p:cNvPr>
          <p:cNvPicPr>
            <a:picLocks noChangeAspect="1"/>
          </p:cNvPicPr>
          <p:nvPr/>
        </p:nvPicPr>
        <p:blipFill>
          <a:blip r:embed="rId2"/>
          <a:stretch>
            <a:fillRect/>
          </a:stretch>
        </p:blipFill>
        <p:spPr>
          <a:xfrm>
            <a:off x="2897034" y="1604682"/>
            <a:ext cx="6535212" cy="4397812"/>
          </a:xfrm>
          <a:prstGeom prst="rect">
            <a:avLst/>
          </a:prstGeom>
        </p:spPr>
      </p:pic>
      <p:sp>
        <p:nvSpPr>
          <p:cNvPr id="5" name="Slide Number Placeholder 3">
            <a:extLst>
              <a:ext uri="{FF2B5EF4-FFF2-40B4-BE49-F238E27FC236}">
                <a16:creationId xmlns:a16="http://schemas.microsoft.com/office/drawing/2014/main" id="{2D3DE608-F34D-4476-A5E4-43FD7ABC550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3" name="Title 2">
            <a:extLst>
              <a:ext uri="{FF2B5EF4-FFF2-40B4-BE49-F238E27FC236}">
                <a16:creationId xmlns:a16="http://schemas.microsoft.com/office/drawing/2014/main" id="{B0007F23-56AF-40E5-BFA9-A6C07E41D01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2200" b="1" dirty="0">
                <a:solidFill>
                  <a:schemeClr val="accent1"/>
                </a:solidFill>
              </a:rPr>
              <a:t>Parents will still have a choice for their children to learn remotely through the end of this school year </a:t>
            </a:r>
            <a:br>
              <a:rPr lang="en-US" b="1" u="sng" dirty="0">
                <a:solidFill>
                  <a:schemeClr val="accent1"/>
                </a:solidFill>
              </a:rPr>
            </a:br>
            <a:endParaRPr lang="en-US" dirty="0"/>
          </a:p>
        </p:txBody>
      </p:sp>
    </p:spTree>
    <p:extLst>
      <p:ext uri="{BB962C8B-B14F-4D97-AF65-F5344CB8AC3E}">
        <p14:creationId xmlns:p14="http://schemas.microsoft.com/office/powerpoint/2010/main" val="1691176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DESE-231-68749</_dlc_DocId>
    <_dlc_DocIdUrl xmlns="733efe1c-5bbe-4968-87dc-d400e65c879f">
      <Url>https://sharepoint.doemass.org/ese/webteam/cps/_layouts/DocIdRedir.aspx?ID=DESE-231-68749</Url>
      <Description>DESE-231-68749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143BBE00-45EE-4E4B-B1CB-8642274BD0A0}">
  <ds:schemaRefs>
    <ds:schemaRef ds:uri="http://purl.org/dc/dcmitype/"/>
    <ds:schemaRef ds:uri="http://purl.org/dc/elements/1.1/"/>
    <ds:schemaRef ds:uri="http://schemas.microsoft.com/office/2006/metadata/properties"/>
    <ds:schemaRef ds:uri="733efe1c-5bbe-4968-87dc-d400e65c879f"/>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0a4e05da-b9bc-4326-ad73-01ef31b95567"/>
    <ds:schemaRef ds:uri="http://www.w3.org/XML/1998/namespace"/>
  </ds:schemaRefs>
</ds:datastoreItem>
</file>

<file path=customXml/itemProps2.xml><?xml version="1.0" encoding="utf-8"?>
<ds:datastoreItem xmlns:ds="http://schemas.openxmlformats.org/officeDocument/2006/customXml" ds:itemID="{62E9ACE4-9BCF-436C-BBD4-E7EFF83E1D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A5A37-D867-4EBD-9C9F-DAE6061F24CD}">
  <ds:schemaRefs>
    <ds:schemaRef ds:uri="http://schemas.microsoft.com/sharepoint/events"/>
  </ds:schemaRefs>
</ds:datastoreItem>
</file>

<file path=customXml/itemProps4.xml><?xml version="1.0" encoding="utf-8"?>
<ds:datastoreItem xmlns:ds="http://schemas.openxmlformats.org/officeDocument/2006/customXml" ds:itemID="{A39D10F7-6010-488A-86E5-5D6A623320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7918</TotalTime>
  <Words>1816</Words>
  <Application>Microsoft Office PowerPoint</Application>
  <PresentationFormat>Widescreen</PresentationFormat>
  <Paragraphs>133</Paragraphs>
  <Slides>13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Arial</vt:lpstr>
      <vt:lpstr>Calibri</vt:lpstr>
      <vt:lpstr>Calibri Light</vt:lpstr>
      <vt:lpstr>Courier New</vt:lpstr>
      <vt:lpstr>Quattrocento Sans</vt:lpstr>
      <vt:lpstr>Segoe</vt:lpstr>
      <vt:lpstr>Segoe SemiBold</vt:lpstr>
      <vt:lpstr>Segoe UI</vt:lpstr>
      <vt:lpstr>Segoe UI Semibold</vt:lpstr>
      <vt:lpstr>Wingdings</vt:lpstr>
      <vt:lpstr>Office Theme</vt:lpstr>
      <vt:lpstr>ESE​​</vt:lpstr>
      <vt:lpstr>Plan for a Phased Return to In-Person Learning  March 5, 2021   </vt:lpstr>
      <vt:lpstr>Steps taken since crisis began</vt:lpstr>
      <vt:lpstr>Maps of Massachusetts COVID rates</vt:lpstr>
      <vt:lpstr>Daily COVID-19 vaccine doses administered by date</vt:lpstr>
      <vt:lpstr>Excerpts from Commissioner Riley February letter</vt:lpstr>
      <vt:lpstr>DESE’s initial fall guidance referenced a critical study from The Lancet, which noted that risk of infection is similar at 1 meter (~ 3 feet) and 2 meters (~6 feet) in low to intermediate risk settings </vt:lpstr>
      <vt:lpstr>Study of Massachusetts data indicates no substantial difference in cases among students or staff with 3 versus 6 feet of distance since schools re-opened </vt:lpstr>
      <vt:lpstr>Recommending Board provide the Commissioner with the authority to shift away from remote and hybrid models, and begin a fuller return to in-person learning </vt:lpstr>
      <vt:lpstr>Parents will still have a choice for their children to learn remotely through the end of this school year  </vt:lpstr>
      <vt:lpstr>Districts can apply for waivers to address a limited set of circumstances in which they make a compelling case that they must take an incremental approach  </vt:lpstr>
      <vt:lpstr>DESE is committed to supporting districts with the transition to in-person learning </vt:lpstr>
      <vt:lpstr>Looking ahead: Addressing unfinished learning and closing gaps with an equity focus </vt:lpstr>
      <vt:lpstr>Panelists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March 2021 Regular Meeting Item 1a: Final Draft March Board Presentation</dc:title>
  <dc:creator>DESE</dc:creator>
  <cp:lastModifiedBy>Zou, Dong (EOE)</cp:lastModifiedBy>
  <cp:revision>61</cp:revision>
  <cp:lastPrinted>2021-03-05T15:42:15Z</cp:lastPrinted>
  <dcterms:created xsi:type="dcterms:W3CDTF">2021-02-26T21:59:32Z</dcterms:created>
  <dcterms:modified xsi:type="dcterms:W3CDTF">2021-03-05T22:04:56Z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5 2021</vt:lpwstr>
  </property>
</Properties>
</file>