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78" r:id="rId6"/>
    <p:sldId id="307" r:id="rId7"/>
    <p:sldId id="309" r:id="rId8"/>
    <p:sldId id="310" r:id="rId9"/>
    <p:sldId id="311" r:id="rId10"/>
    <p:sldId id="312" r:id="rId11"/>
    <p:sldId id="313" r:id="rId12"/>
    <p:sldId id="308" r:id="rId13"/>
    <p:sldId id="314" r:id="rId14"/>
    <p:sldId id="315" r:id="rId15"/>
    <p:sldId id="316" r:id="rId16"/>
    <p:sldId id="318" r:id="rId17"/>
    <p:sldId id="3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161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8844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33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3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214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3267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9752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28728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009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10658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76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08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21/us/covid-case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ass.gov/info-details/covid-19-response-reporting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ass.gov/info-details/covid-19-response-reporting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wra.com/biobot/biobotdata.htm" TargetMode="External"/><Relationship Id="rId5" Type="http://schemas.openxmlformats.org/officeDocument/2006/relationships/hyperlink" Target="https://www.bostonherald.com/2021/09/15/boston-area-coronavirus-wastewater-tracker-descent-could-be-earliest-sign-of-region-heading-in-right-direction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boston.cbslocal.com/town-by-town-covid-vaccination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5"/>
            <a:ext cx="6678954" cy="1810241"/>
          </a:xfrm>
        </p:spPr>
        <p:txBody>
          <a:bodyPr/>
          <a:lstStyle/>
          <a:p>
            <a:r>
              <a:rPr lang="en-US" sz="3600" dirty="0"/>
              <a:t>Update on COVID-19 Action Steps to Support Schools, Students, and Families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3768436"/>
            <a:ext cx="6659592" cy="593253"/>
          </a:xfrm>
        </p:spPr>
        <p:txBody>
          <a:bodyPr/>
          <a:lstStyle/>
          <a:p>
            <a:r>
              <a:rPr lang="en-US" altLang="zh-CN" sz="1800" dirty="0"/>
              <a:t>September 21,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182536"/>
            <a:ext cx="11370972" cy="865277"/>
          </a:xfrm>
        </p:spPr>
        <p:txBody>
          <a:bodyPr/>
          <a:lstStyle/>
          <a:p>
            <a:r>
              <a:rPr lang="en-US" sz="2800" dirty="0"/>
              <a:t>Continuing robust testing in schools, including new Test and Stay protocol for unvaccinated close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489166"/>
            <a:ext cx="10786057" cy="50497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accent1"/>
                </a:solidFill>
                <a:effectLst/>
              </a:rPr>
              <a:t>The comprehensive COVID-19 testing program available to all K-12 schools in the state – including weekly pooled testing, symptomatic testing, and the test-and-stay protocol for close contacts – is on the national vanguard of using testing to keep students safely in school</a:t>
            </a:r>
          </a:p>
          <a:p>
            <a:pPr marL="0" indent="0">
              <a:buNone/>
            </a:pPr>
            <a:endParaRPr lang="en-US" sz="2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The Test and Stay protocol saved roughly 1,000 in-person school days last week, including 450 on Friday alone</a:t>
            </a:r>
          </a:p>
          <a:p>
            <a:endParaRPr lang="en-US" sz="2600" dirty="0"/>
          </a:p>
          <a:p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08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182536"/>
            <a:ext cx="11370972" cy="865277"/>
          </a:xfrm>
        </p:spPr>
        <p:txBody>
          <a:bodyPr/>
          <a:lstStyle/>
          <a:p>
            <a:r>
              <a:rPr lang="en-US" sz="2700" dirty="0"/>
              <a:t>Last year in review: DESE guidance from June 2020 stated goal of returning students to in-person learning, at physical distance of 3 feet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EFF7B2-161E-4B9D-A548-50979701628C}"/>
              </a:ext>
            </a:extLst>
          </p:cNvPr>
          <p:cNvSpPr/>
          <p:nvPr/>
        </p:nvSpPr>
        <p:spPr>
          <a:xfrm>
            <a:off x="2336155" y="4996274"/>
            <a:ext cx="7350967" cy="765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We are now facing the consequences of hybrid and remote learning, both social emotional and academic</a:t>
            </a:r>
          </a:p>
        </p:txBody>
      </p:sp>
      <p:pic>
        <p:nvPicPr>
          <p:cNvPr id="8" name="Picture 7" descr="Photo of memo from Commissioner Riley on the DESE initial Fall School reopeninig">
            <a:extLst>
              <a:ext uri="{FF2B5EF4-FFF2-40B4-BE49-F238E27FC236}">
                <a16:creationId xmlns:a16="http://schemas.microsoft.com/office/drawing/2014/main" id="{9846AD80-9EEF-43D5-8E0E-EF54F67DF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2" t="16871" r="25612" b="34422"/>
          <a:stretch/>
        </p:blipFill>
        <p:spPr>
          <a:xfrm>
            <a:off x="4982546" y="1479171"/>
            <a:ext cx="6447454" cy="26746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F47D5F-D7FC-4C60-8DA5-5DD247EEC481}"/>
              </a:ext>
            </a:extLst>
          </p:cNvPr>
          <p:cNvSpPr txBox="1"/>
          <p:nvPr/>
        </p:nvSpPr>
        <p:spPr>
          <a:xfrm>
            <a:off x="762000" y="1691025"/>
            <a:ext cx="404326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“DESE is providing initial guidance for school reopening this fall that prioritizes getting our students back to school in person—safely, following a comprehensive set of health and safety requirements. At the same time, DESE is requiring each district and school to also plan for remote learning and a hybrid school model, a combination of in-person and remote learning, should local conditions change this fall or winter.” </a:t>
            </a:r>
          </a:p>
          <a:p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Opening Letter from Commissioner Jeffrey C. Riley</a:t>
            </a:r>
            <a:endParaRPr lang="en-US" sz="1400" i="1" dirty="0"/>
          </a:p>
        </p:txBody>
      </p:sp>
      <p:pic>
        <p:nvPicPr>
          <p:cNvPr id="10" name="Picture 9" descr="MA DESE Starman logo">
            <a:extLst>
              <a:ext uri="{FF2B5EF4-FFF2-40B4-BE49-F238E27FC236}">
                <a16:creationId xmlns:a16="http://schemas.microsoft.com/office/drawing/2014/main" id="{34801775-1359-4D72-8AE7-22508DBCB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122" y="1165039"/>
            <a:ext cx="1374712" cy="669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35B6A9-F526-4D50-904E-BC713231843E}"/>
              </a:ext>
            </a:extLst>
          </p:cNvPr>
          <p:cNvSpPr txBox="1"/>
          <p:nvPr/>
        </p:nvSpPr>
        <p:spPr>
          <a:xfrm>
            <a:off x="245251" y="6161718"/>
            <a:ext cx="10233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Department of Elementary &amp; Secondary Education</a:t>
            </a:r>
            <a:r>
              <a:rPr lang="en-US" sz="1200" dirty="0"/>
              <a:t>: Initial Fall School Reopening Guidance, June 25, 2020</a:t>
            </a:r>
          </a:p>
        </p:txBody>
      </p:sp>
    </p:spTree>
    <p:extLst>
      <p:ext uri="{BB962C8B-B14F-4D97-AF65-F5344CB8AC3E}">
        <p14:creationId xmlns:p14="http://schemas.microsoft.com/office/powerpoint/2010/main" val="154955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182536"/>
            <a:ext cx="11370972" cy="865277"/>
          </a:xfrm>
        </p:spPr>
        <p:txBody>
          <a:bodyPr/>
          <a:lstStyle/>
          <a:p>
            <a:r>
              <a:rPr lang="en-US" sz="2800" u="sng" dirty="0"/>
              <a:t>Social emotional needs</a:t>
            </a:r>
            <a:r>
              <a:rPr lang="en-US" sz="2800" dirty="0"/>
              <a:t>: Pandemic increased anxiety, depression, and suicidal ideation among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FAA3D1-AA1B-4B58-8071-6A66F915B46F}"/>
              </a:ext>
            </a:extLst>
          </p:cNvPr>
          <p:cNvSpPr/>
          <p:nvPr/>
        </p:nvSpPr>
        <p:spPr>
          <a:xfrm>
            <a:off x="1418435" y="2044903"/>
            <a:ext cx="4249984" cy="33143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u="sng" dirty="0"/>
              <a:t>Board voted to implement minimum standards for “live” learning time </a:t>
            </a:r>
            <a:r>
              <a:rPr lang="en-US" sz="2200" b="1" dirty="0"/>
              <a:t>(remote synchronous or in-person) last winter to increase direct interaction between teachers and students, and among students and their peers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68D66-DE49-4E21-ABAE-68E4884688E4}"/>
              </a:ext>
            </a:extLst>
          </p:cNvPr>
          <p:cNvSpPr/>
          <p:nvPr/>
        </p:nvSpPr>
        <p:spPr>
          <a:xfrm>
            <a:off x="6433559" y="2044903"/>
            <a:ext cx="4340005" cy="33143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u="sng" dirty="0"/>
              <a:t>ESSER and SOA funds will support districts in securing additional staffing and interventions</a:t>
            </a:r>
            <a:r>
              <a:rPr lang="en-US" sz="2200" b="1" dirty="0"/>
              <a:t> to support students’ mental health. DESE’s SOA and ESSER guidance highlights this as an evidence based program that districts are encouraged to adopt</a:t>
            </a:r>
          </a:p>
        </p:txBody>
      </p:sp>
    </p:spTree>
    <p:extLst>
      <p:ext uri="{BB962C8B-B14F-4D97-AF65-F5344CB8AC3E}">
        <p14:creationId xmlns:p14="http://schemas.microsoft.com/office/powerpoint/2010/main" val="3482392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182536"/>
            <a:ext cx="11370972" cy="865277"/>
          </a:xfrm>
        </p:spPr>
        <p:txBody>
          <a:bodyPr/>
          <a:lstStyle/>
          <a:p>
            <a:r>
              <a:rPr lang="en-US" sz="2800" u="sng" dirty="0"/>
              <a:t>Academic performance</a:t>
            </a:r>
            <a:r>
              <a:rPr lang="en-US" sz="2800" dirty="0"/>
              <a:t>: The pandemic significantly impacted all students, across racial subgroups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Picture 5" descr="Photos of the cover of the Acceleration Roadmaps ">
            <a:extLst>
              <a:ext uri="{FF2B5EF4-FFF2-40B4-BE49-F238E27FC236}">
                <a16:creationId xmlns:a16="http://schemas.microsoft.com/office/drawing/2014/main" id="{968A961A-FA81-4297-AEFC-5A3707C3C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49" t="17007" r="26607" b="30748"/>
          <a:stretch/>
        </p:blipFill>
        <p:spPr>
          <a:xfrm>
            <a:off x="5212080" y="1548787"/>
            <a:ext cx="5953760" cy="3611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FAACE3-AECE-482A-9656-3741D72E75A2}"/>
              </a:ext>
            </a:extLst>
          </p:cNvPr>
          <p:cNvSpPr/>
          <p:nvPr/>
        </p:nvSpPr>
        <p:spPr>
          <a:xfrm>
            <a:off x="1203649" y="2309326"/>
            <a:ext cx="3424335" cy="2239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/>
              <a:t>DESE has supported districts and schools through the Acceleration Roadmap along with summer learning opportunities such as Acceleration Academies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2506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Reminder: Where the country has been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6" descr="Graph of U.S. Trends in new reported cases by day">
            <a:extLst>
              <a:ext uri="{FF2B5EF4-FFF2-40B4-BE49-F238E27FC236}">
                <a16:creationId xmlns:a16="http://schemas.microsoft.com/office/drawing/2014/main" id="{F384F498-8912-449C-9119-4F8C1FC32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31" t="16755" r="50353" b="32361"/>
          <a:stretch/>
        </p:blipFill>
        <p:spPr>
          <a:xfrm>
            <a:off x="2547260" y="1239971"/>
            <a:ext cx="6802014" cy="4633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CF1DCC-64C4-44CD-98CD-3AEF5DFFAD08}"/>
              </a:ext>
            </a:extLst>
          </p:cNvPr>
          <p:cNvSpPr txBox="1"/>
          <p:nvPr/>
        </p:nvSpPr>
        <p:spPr>
          <a:xfrm>
            <a:off x="276806" y="6085209"/>
            <a:ext cx="11076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The New York Times</a:t>
            </a:r>
            <a:r>
              <a:rPr lang="en-US" sz="1200" dirty="0"/>
              <a:t>: Coronavirus in the U.S.: Latest map and case count. Available at: </a:t>
            </a:r>
            <a:r>
              <a:rPr lang="en-US" sz="1200" dirty="0">
                <a:hlinkClick r:id="rId3"/>
              </a:rPr>
              <a:t>https://www.nytimes.com/interactive/2021/us/covid-cases.html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9365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More favorable trends in the Commonwealth in general through June; now managing the rise of the delta variant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32C05-7305-4B8C-977A-6F4DD90C86A7}"/>
              </a:ext>
            </a:extLst>
          </p:cNvPr>
          <p:cNvSpPr txBox="1"/>
          <p:nvPr/>
        </p:nvSpPr>
        <p:spPr>
          <a:xfrm>
            <a:off x="270587" y="5970765"/>
            <a:ext cx="11159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MA Department of Public Health COVID-19 Dashboard</a:t>
            </a:r>
            <a:r>
              <a:rPr lang="en-US" sz="1200" dirty="0"/>
              <a:t>: Overview Trends. Available at: </a:t>
            </a:r>
            <a:r>
              <a:rPr lang="en-US" sz="1200" dirty="0">
                <a:hlinkClick r:id="rId2"/>
              </a:rPr>
              <a:t>https://www.mass.gov/info-details/covid-19-response-reporting</a:t>
            </a:r>
            <a:r>
              <a:rPr lang="en-US" sz="1200" dirty="0"/>
              <a:t>. </a:t>
            </a:r>
          </a:p>
          <a:p>
            <a:r>
              <a:rPr lang="en-US" sz="1200" dirty="0"/>
              <a:t>Data points (7-day average of cases) on chart: April 20, 2020; January 8, 2021; March 31, 2021; September 13, 2021.</a:t>
            </a:r>
          </a:p>
        </p:txBody>
      </p:sp>
      <p:grpSp>
        <p:nvGrpSpPr>
          <p:cNvPr id="5" name="Group 4" descr="Graph of 7 day average of COVID 19 confirmed cases">
            <a:extLst>
              <a:ext uri="{FF2B5EF4-FFF2-40B4-BE49-F238E27FC236}">
                <a16:creationId xmlns:a16="http://schemas.microsoft.com/office/drawing/2014/main" id="{D198F3A9-F7E2-4A4F-B0F6-9964F24A9A9F}"/>
              </a:ext>
            </a:extLst>
          </p:cNvPr>
          <p:cNvGrpSpPr/>
          <p:nvPr/>
        </p:nvGrpSpPr>
        <p:grpSpPr>
          <a:xfrm>
            <a:off x="1828800" y="1576873"/>
            <a:ext cx="8382621" cy="3704253"/>
            <a:chOff x="1828800" y="1576873"/>
            <a:chExt cx="8382621" cy="37042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7BBF427-4AA4-4691-A422-2E81FF515B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673" t="35007" r="39906" b="31716"/>
            <a:stretch/>
          </p:blipFill>
          <p:spPr>
            <a:xfrm>
              <a:off x="1828800" y="1576873"/>
              <a:ext cx="8197131" cy="3704253"/>
            </a:xfrm>
            <a:prstGeom prst="rect">
              <a:avLst/>
            </a:prstGeom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08695C75-7959-47BC-AC4B-1BA5AAF2A388}"/>
                </a:ext>
              </a:extLst>
            </p:cNvPr>
            <p:cNvSpPr/>
            <p:nvPr/>
          </p:nvSpPr>
          <p:spPr>
            <a:xfrm rot="5400000">
              <a:off x="6860329" y="3575958"/>
              <a:ext cx="685802" cy="391886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7CFA16-E9E2-4B9C-9D59-F8A42F0744AB}"/>
                </a:ext>
              </a:extLst>
            </p:cNvPr>
            <p:cNvSpPr/>
            <p:nvPr/>
          </p:nvSpPr>
          <p:spPr>
            <a:xfrm>
              <a:off x="6835866" y="2604535"/>
              <a:ext cx="2836506" cy="5971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March 5: </a:t>
              </a:r>
              <a:r>
                <a:rPr lang="en-US" sz="1600" dirty="0">
                  <a:solidFill>
                    <a:schemeClr val="accent2"/>
                  </a:solidFill>
                </a:rPr>
                <a:t>Board votes on returning to in-person learning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B6CBC1-5139-4C51-80A3-8B715323A10A}"/>
                </a:ext>
              </a:extLst>
            </p:cNvPr>
            <p:cNvSpPr/>
            <p:nvPr/>
          </p:nvSpPr>
          <p:spPr>
            <a:xfrm>
              <a:off x="8312100" y="3123575"/>
              <a:ext cx="1899321" cy="5971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July</a:t>
              </a:r>
              <a:r>
                <a:rPr lang="en-US" sz="1600" dirty="0">
                  <a:solidFill>
                    <a:schemeClr val="accent2"/>
                  </a:solidFill>
                </a:rPr>
                <a:t>: Rise of the delta variant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5D54BE44-F667-4821-9D24-6C5522BAE31B}"/>
                </a:ext>
              </a:extLst>
            </p:cNvPr>
            <p:cNvSpPr/>
            <p:nvPr/>
          </p:nvSpPr>
          <p:spPr>
            <a:xfrm rot="5400000">
              <a:off x="8148267" y="4010697"/>
              <a:ext cx="825322" cy="391886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D0C53E-108D-4BC9-9CE3-BDA42937192E}"/>
                </a:ext>
              </a:extLst>
            </p:cNvPr>
            <p:cNvSpPr/>
            <p:nvPr/>
          </p:nvSpPr>
          <p:spPr>
            <a:xfrm>
              <a:off x="2192692" y="4935893"/>
              <a:ext cx="550506" cy="34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201D95-C7A6-45BF-AD63-ED757F4E47FB}"/>
                </a:ext>
              </a:extLst>
            </p:cNvPr>
            <p:cNvSpPr/>
            <p:nvPr/>
          </p:nvSpPr>
          <p:spPr>
            <a:xfrm>
              <a:off x="8745027" y="3815020"/>
              <a:ext cx="1156998" cy="34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1,889.3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6EAD5B-8C67-4749-90C8-44F305F8E8AF}"/>
                </a:ext>
              </a:extLst>
            </p:cNvPr>
            <p:cNvSpPr/>
            <p:nvPr/>
          </p:nvSpPr>
          <p:spPr>
            <a:xfrm>
              <a:off x="5561506" y="2497345"/>
              <a:ext cx="970197" cy="34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6,232.1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97E3F7-76BA-404C-BEC8-AA43EE580591}"/>
                </a:ext>
              </a:extLst>
            </p:cNvPr>
            <p:cNvSpPr/>
            <p:nvPr/>
          </p:nvSpPr>
          <p:spPr>
            <a:xfrm>
              <a:off x="3179684" y="3612029"/>
              <a:ext cx="970197" cy="34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2,299.4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295B87D-0EB8-48CE-B095-0F7657C19B86}"/>
                </a:ext>
              </a:extLst>
            </p:cNvPr>
            <p:cNvSpPr/>
            <p:nvPr/>
          </p:nvSpPr>
          <p:spPr>
            <a:xfrm>
              <a:off x="7427354" y="3724321"/>
              <a:ext cx="970197" cy="34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2,039.9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70C626-214C-4B86-9B57-DAEF0076868F}"/>
                </a:ext>
              </a:extLst>
            </p:cNvPr>
            <p:cNvCxnSpPr/>
            <p:nvPr/>
          </p:nvCxnSpPr>
          <p:spPr>
            <a:xfrm flipV="1">
              <a:off x="3636789" y="3906268"/>
              <a:ext cx="0" cy="1206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2D084D-BB6F-4C0F-BD6C-35414D60A51C}"/>
                </a:ext>
              </a:extLst>
            </p:cNvPr>
            <p:cNvCxnSpPr/>
            <p:nvPr/>
          </p:nvCxnSpPr>
          <p:spPr>
            <a:xfrm flipH="1" flipV="1">
              <a:off x="6470507" y="2669962"/>
              <a:ext cx="110591" cy="7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2B260A9-D3C3-4718-849E-AB4F49F515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9135" y="4026919"/>
              <a:ext cx="156195" cy="878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2081D9A-7011-499A-B7C8-09044B9978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7360" y="4114803"/>
              <a:ext cx="159166" cy="664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145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However, hospitalizations are down compared to previous spikes in case rates, due to vaccines and better treatments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1CC35-2233-4EAB-985A-2D92AE5BD07A}"/>
              </a:ext>
            </a:extLst>
          </p:cNvPr>
          <p:cNvSpPr txBox="1"/>
          <p:nvPr/>
        </p:nvSpPr>
        <p:spPr>
          <a:xfrm>
            <a:off x="242595" y="5922744"/>
            <a:ext cx="11476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MA Department of Public Health COVID-19 Dashboard: </a:t>
            </a:r>
            <a:r>
              <a:rPr lang="en-US" sz="1200" dirty="0"/>
              <a:t>Overview Trends. Available at: </a:t>
            </a:r>
            <a:r>
              <a:rPr lang="en-US" sz="1200" dirty="0">
                <a:hlinkClick r:id="rId2"/>
              </a:rPr>
              <a:t>https://www.mass.gov/info-details/covid-19-response-reporting</a:t>
            </a:r>
            <a:r>
              <a:rPr lang="en-US" sz="1200" dirty="0"/>
              <a:t>. Data points (7-day average of cases) on chart: April 27, 2020; January 7, 2021; April 8, 2021; September 19, 2021.</a:t>
            </a:r>
          </a:p>
          <a:p>
            <a:endParaRPr lang="en-US" sz="1200" dirty="0"/>
          </a:p>
        </p:txBody>
      </p:sp>
      <p:grpSp>
        <p:nvGrpSpPr>
          <p:cNvPr id="14" name="Group 13" descr="Graph of 7 day average of hospitalizations">
            <a:extLst>
              <a:ext uri="{FF2B5EF4-FFF2-40B4-BE49-F238E27FC236}">
                <a16:creationId xmlns:a16="http://schemas.microsoft.com/office/drawing/2014/main" id="{911F0793-C56D-4C58-98DC-7B2E46AD190C}"/>
              </a:ext>
            </a:extLst>
          </p:cNvPr>
          <p:cNvGrpSpPr/>
          <p:nvPr/>
        </p:nvGrpSpPr>
        <p:grpSpPr>
          <a:xfrm>
            <a:off x="1959024" y="1649354"/>
            <a:ext cx="8273951" cy="3781062"/>
            <a:chOff x="2242957" y="1416089"/>
            <a:chExt cx="8273951" cy="37810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6BB7F4-4888-487B-BF22-3D5F7C25B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944" t="48215" r="44916" b="21498"/>
            <a:stretch/>
          </p:blipFill>
          <p:spPr>
            <a:xfrm>
              <a:off x="2242957" y="1416089"/>
              <a:ext cx="8020544" cy="378106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4B4420-8AD5-40F5-87D7-0463611187E2}"/>
                </a:ext>
              </a:extLst>
            </p:cNvPr>
            <p:cNvSpPr/>
            <p:nvPr/>
          </p:nvSpPr>
          <p:spPr>
            <a:xfrm>
              <a:off x="8957388" y="3830856"/>
              <a:ext cx="1351929" cy="303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681.6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012CC37-5CB9-4321-954A-D97CE5BF184E}"/>
                </a:ext>
              </a:extLst>
            </p:cNvPr>
            <p:cNvSpPr/>
            <p:nvPr/>
          </p:nvSpPr>
          <p:spPr>
            <a:xfrm>
              <a:off x="6318899" y="3003375"/>
              <a:ext cx="1190168" cy="303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2,346.8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7ED573-A649-440F-BE60-ABD9CE13DBAF}"/>
                </a:ext>
              </a:extLst>
            </p:cNvPr>
            <p:cNvSpPr/>
            <p:nvPr/>
          </p:nvSpPr>
          <p:spPr>
            <a:xfrm>
              <a:off x="3816212" y="2560012"/>
              <a:ext cx="1082351" cy="303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3,874.1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633E581-1397-46AA-8D82-8068CE8739C6}"/>
                </a:ext>
              </a:extLst>
            </p:cNvPr>
            <p:cNvSpPr/>
            <p:nvPr/>
          </p:nvSpPr>
          <p:spPr>
            <a:xfrm>
              <a:off x="7663425" y="3830856"/>
              <a:ext cx="1190168" cy="303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720.0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D35D4BA-86A8-43CA-A3D0-E230F4237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5485" y="4173490"/>
              <a:ext cx="166087" cy="1511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805A277-939A-4200-A90F-A1B1A6321CE1}"/>
                </a:ext>
              </a:extLst>
            </p:cNvPr>
            <p:cNvCxnSpPr>
              <a:cxnSpLocks/>
            </p:cNvCxnSpPr>
            <p:nvPr/>
          </p:nvCxnSpPr>
          <p:spPr>
            <a:xfrm>
              <a:off x="6766766" y="3306620"/>
              <a:ext cx="0" cy="2203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31BED5-2475-43EA-88C5-FD16E7AA2580}"/>
                </a:ext>
              </a:extLst>
            </p:cNvPr>
            <p:cNvSpPr/>
            <p:nvPr/>
          </p:nvSpPr>
          <p:spPr>
            <a:xfrm>
              <a:off x="9164979" y="3851540"/>
              <a:ext cx="1351929" cy="471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681.6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986EF5C-AF33-4E80-9991-6D9D0695D997}"/>
                </a:ext>
              </a:extLst>
            </p:cNvPr>
            <p:cNvSpPr/>
            <p:nvPr/>
          </p:nvSpPr>
          <p:spPr>
            <a:xfrm>
              <a:off x="6331055" y="3034339"/>
              <a:ext cx="1190168" cy="303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2,346.8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5D0BA9D-44B9-41D1-B154-391A2CD4A8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7601" y="2702304"/>
              <a:ext cx="2374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62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Monitoring wastewater data: Potential signs that cases may begin to fall, but recent data is noisy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3" name="Picture 12" descr="Boston Globe new article: ">
            <a:extLst>
              <a:ext uri="{FF2B5EF4-FFF2-40B4-BE49-F238E27FC236}">
                <a16:creationId xmlns:a16="http://schemas.microsoft.com/office/drawing/2014/main" id="{8DB8C470-8527-40FF-8192-657DCCC66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50" t="21037" r="33167" b="37481"/>
          <a:stretch/>
        </p:blipFill>
        <p:spPr>
          <a:xfrm>
            <a:off x="567743" y="1972822"/>
            <a:ext cx="4438734" cy="1969644"/>
          </a:xfrm>
          <a:prstGeom prst="rect">
            <a:avLst/>
          </a:prstGeom>
        </p:spPr>
      </p:pic>
      <p:pic>
        <p:nvPicPr>
          <p:cNvPr id="14" name="Picture 13" descr="Boston Herald">
            <a:extLst>
              <a:ext uri="{FF2B5EF4-FFF2-40B4-BE49-F238E27FC236}">
                <a16:creationId xmlns:a16="http://schemas.microsoft.com/office/drawing/2014/main" id="{167AE2F4-0E39-4415-9F30-21245CE43D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33" t="13011" r="66417" b="78814"/>
          <a:stretch/>
        </p:blipFill>
        <p:spPr>
          <a:xfrm>
            <a:off x="487680" y="1412240"/>
            <a:ext cx="2834640" cy="560582"/>
          </a:xfrm>
          <a:prstGeom prst="rect">
            <a:avLst/>
          </a:prstGeom>
        </p:spPr>
      </p:pic>
      <p:pic>
        <p:nvPicPr>
          <p:cNvPr id="15" name="Picture 14" descr="graph on wastewater covid 19 tracking">
            <a:extLst>
              <a:ext uri="{FF2B5EF4-FFF2-40B4-BE49-F238E27FC236}">
                <a16:creationId xmlns:a16="http://schemas.microsoft.com/office/drawing/2014/main" id="{22D1731E-ADC7-4FC6-9C2F-45C263B1BF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50" t="14074" r="23416" b="20444"/>
          <a:stretch/>
        </p:blipFill>
        <p:spPr>
          <a:xfrm>
            <a:off x="5461000" y="1213777"/>
            <a:ext cx="5892800" cy="44907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963634-5377-4C35-B17C-CD28D7A8B4A6}"/>
              </a:ext>
            </a:extLst>
          </p:cNvPr>
          <p:cNvSpPr txBox="1"/>
          <p:nvPr/>
        </p:nvSpPr>
        <p:spPr>
          <a:xfrm>
            <a:off x="255658" y="5799591"/>
            <a:ext cx="11683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cs typeface="Calibri" panose="020F0502020204030204" pitchFamily="34" charset="0"/>
              </a:rPr>
              <a:t>Source: </a:t>
            </a:r>
            <a:r>
              <a:rPr lang="en-US" sz="1200" i="1" dirty="0">
                <a:cs typeface="Calibri" panose="020F0502020204030204" pitchFamily="34" charset="0"/>
              </a:rPr>
              <a:t>The Boston Herald</a:t>
            </a:r>
            <a:r>
              <a:rPr lang="en-US" sz="1200" dirty="0">
                <a:cs typeface="Calibri" panose="020F0502020204030204" pitchFamily="34" charset="0"/>
              </a:rPr>
              <a:t>.  Available at: </a:t>
            </a:r>
            <a:r>
              <a:rPr lang="en-US" sz="1200" dirty="0">
                <a:cs typeface="Calibri" panose="020F0502020204030204" pitchFamily="34" charset="0"/>
                <a:hlinkClick r:id="rId5"/>
              </a:rPr>
              <a:t>https://www.bostonherald.com/2021/09/15/boston-area-coronavirus-wastewater-tracker-descent-could-be-earliest-sign-of-region-heading-in-right-direction</a:t>
            </a:r>
            <a:r>
              <a:rPr lang="en-US" sz="1200" dirty="0">
                <a:cs typeface="Calibri" panose="020F0502020204030204" pitchFamily="34" charset="0"/>
              </a:rPr>
              <a:t>. Wastewater COVID-19 Tracking</a:t>
            </a:r>
          </a:p>
          <a:p>
            <a:r>
              <a:rPr lang="en-US" sz="1200" i="1" dirty="0">
                <a:cs typeface="Calibri" panose="020F0502020204030204" pitchFamily="34" charset="0"/>
              </a:rPr>
              <a:t>Massachusetts Water Resources Authority</a:t>
            </a:r>
            <a:r>
              <a:rPr lang="en-US" sz="1200" dirty="0">
                <a:cs typeface="Calibri" panose="020F0502020204030204" pitchFamily="34" charset="0"/>
              </a:rPr>
              <a:t>. Available at: </a:t>
            </a:r>
            <a:r>
              <a:rPr lang="en-US" sz="1200" dirty="0">
                <a:cs typeface="Calibri" panose="020F0502020204030204" pitchFamily="34" charset="0"/>
                <a:hlinkClick r:id="rId6"/>
              </a:rPr>
              <a:t>https://www.mwra.com/biobot/biobotdata.htm</a:t>
            </a:r>
            <a:r>
              <a:rPr lang="en-US" sz="1200" dirty="0">
                <a:cs typeface="Calibri" panose="020F0502020204030204" pitchFamily="34" charset="0"/>
              </a:rPr>
              <a:t> (s</a:t>
            </a:r>
            <a:r>
              <a:rPr lang="en-US" sz="1200" i="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amples submitted through 09/17/2021)</a:t>
            </a:r>
            <a:endParaRPr lang="en-US" sz="12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7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Vaccine uptake remains variable across the state and must remain a priority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4F1C8A-174C-4D9E-BF41-CCC439B05F02}"/>
              </a:ext>
            </a:extLst>
          </p:cNvPr>
          <p:cNvSpPr txBox="1"/>
          <p:nvPr/>
        </p:nvSpPr>
        <p:spPr>
          <a:xfrm>
            <a:off x="256794" y="6143586"/>
            <a:ext cx="105395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Massachusetts DPH via WBZ CBS Boston</a:t>
            </a:r>
            <a:r>
              <a:rPr lang="en-US" sz="1200" dirty="0"/>
              <a:t>: Available at: </a:t>
            </a:r>
            <a:r>
              <a:rPr lang="en-US" sz="1200" dirty="0">
                <a:hlinkClick r:id="rId2"/>
              </a:rPr>
              <a:t>https://boston.cbslocal.com/town-by-town-covid-vaccination/</a:t>
            </a:r>
            <a:endParaRPr lang="en-US" sz="1200" dirty="0"/>
          </a:p>
        </p:txBody>
      </p:sp>
      <p:grpSp>
        <p:nvGrpSpPr>
          <p:cNvPr id="3" name="Group 2" descr="graph on vaccination rates of 16-19 year olds">
            <a:extLst>
              <a:ext uri="{FF2B5EF4-FFF2-40B4-BE49-F238E27FC236}">
                <a16:creationId xmlns:a16="http://schemas.microsoft.com/office/drawing/2014/main" id="{211AF6F4-1BA5-4776-B004-C20B8983BAA5}"/>
              </a:ext>
            </a:extLst>
          </p:cNvPr>
          <p:cNvGrpSpPr/>
          <p:nvPr/>
        </p:nvGrpSpPr>
        <p:grpSpPr>
          <a:xfrm>
            <a:off x="1222310" y="1395180"/>
            <a:ext cx="8793792" cy="4534820"/>
            <a:chOff x="1222310" y="1395180"/>
            <a:chExt cx="8793792" cy="4534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D4F5FB-3C7A-4EA4-B055-A6E70B789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087" t="26661" r="36480" b="19484"/>
            <a:stretch/>
          </p:blipFill>
          <p:spPr>
            <a:xfrm>
              <a:off x="3496930" y="2174629"/>
              <a:ext cx="6251988" cy="37553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588AAD-2BC5-4B90-A66B-EEAB44893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087" t="82415" r="58125" b="11496"/>
            <a:stretch/>
          </p:blipFill>
          <p:spPr>
            <a:xfrm>
              <a:off x="3496930" y="5080707"/>
              <a:ext cx="3963988" cy="47160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10082C-A6C1-4471-84A9-ABA415C007C9}"/>
                </a:ext>
              </a:extLst>
            </p:cNvPr>
            <p:cNvSpPr/>
            <p:nvPr/>
          </p:nvSpPr>
          <p:spPr>
            <a:xfrm>
              <a:off x="8836018" y="2636903"/>
              <a:ext cx="1180084" cy="5598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Chelsea: 81%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392B73-2FC3-4367-8D01-EA5D9EB730CC}"/>
                </a:ext>
              </a:extLst>
            </p:cNvPr>
            <p:cNvSpPr/>
            <p:nvPr/>
          </p:nvSpPr>
          <p:spPr>
            <a:xfrm>
              <a:off x="1222310" y="2636903"/>
              <a:ext cx="2073678" cy="9839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Some lower rates in western Mass towns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EB270C1-73C5-42DC-AB9A-090C6F76A34F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3295988" y="3128889"/>
              <a:ext cx="1966477" cy="2989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622CC73-8054-40EE-B814-79DC6396B664}"/>
                </a:ext>
              </a:extLst>
            </p:cNvPr>
            <p:cNvCxnSpPr>
              <a:stCxn id="10" idx="1"/>
            </p:cNvCxnSpPr>
            <p:nvPr/>
          </p:nvCxnSpPr>
          <p:spPr>
            <a:xfrm flipH="1">
              <a:off x="7746690" y="2916822"/>
              <a:ext cx="1089328" cy="3728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5A1AFE8-D8B4-42F9-BE52-1EA3423B15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087" t="11973" r="36480" b="73339"/>
            <a:stretch/>
          </p:blipFill>
          <p:spPr>
            <a:xfrm>
              <a:off x="3051360" y="1395180"/>
              <a:ext cx="6251988" cy="1024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432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This September, 920,000 Massachusetts public school students are back in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3" name="Picture 12" descr="Photo of DESE website">
            <a:extLst>
              <a:ext uri="{FF2B5EF4-FFF2-40B4-BE49-F238E27FC236}">
                <a16:creationId xmlns:a16="http://schemas.microsoft.com/office/drawing/2014/main" id="{FBCD0E54-509F-4910-9EB0-5242B78E1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" t="18915" r="2165" b="16599"/>
          <a:stretch/>
        </p:blipFill>
        <p:spPr>
          <a:xfrm>
            <a:off x="2096277" y="2928743"/>
            <a:ext cx="7999446" cy="2998696"/>
          </a:xfrm>
          <a:prstGeom prst="rect">
            <a:avLst/>
          </a:prstGeom>
        </p:spPr>
      </p:pic>
      <p:pic>
        <p:nvPicPr>
          <p:cNvPr id="14" name="Picture 13" descr="photo exhibiting that MA public schools are ready">
            <a:extLst>
              <a:ext uri="{FF2B5EF4-FFF2-40B4-BE49-F238E27FC236}">
                <a16:creationId xmlns:a16="http://schemas.microsoft.com/office/drawing/2014/main" id="{59B6C410-CE5E-41E1-A5AF-56A3A9837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3" t="25952" r="14927" b="50000"/>
          <a:stretch/>
        </p:blipFill>
        <p:spPr>
          <a:xfrm>
            <a:off x="1414478" y="1263394"/>
            <a:ext cx="9101786" cy="1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6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182536"/>
            <a:ext cx="11370972" cy="865277"/>
          </a:xfrm>
        </p:spPr>
        <p:txBody>
          <a:bodyPr/>
          <a:lstStyle/>
          <a:p>
            <a:r>
              <a:rPr lang="en-US" sz="2700" dirty="0"/>
              <a:t>Districts are providing services for students with medical needs who cannot attend in-person school, including remote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489166"/>
            <a:ext cx="11370972" cy="5049746"/>
          </a:xfrm>
        </p:spPr>
        <p:txBody>
          <a:bodyPr/>
          <a:lstStyle/>
          <a:p>
            <a:r>
              <a:rPr lang="en-US" sz="2600" dirty="0"/>
              <a:t>Districts expected to provide services for students who cannot attend school in-person due to a documented medical need, through home and hospital program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Districts can purchase individual remote courses or a bundle of grade-level courses from Commonwealth of Massachusetts Virtual Schools to supplement local services</a:t>
            </a:r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65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National guard activated to support districts with transportation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Picture 5" descr="Boston Globe article on Gov Baker activating the National Guard to address school transport staffing storage">
            <a:extLst>
              <a:ext uri="{FF2B5EF4-FFF2-40B4-BE49-F238E27FC236}">
                <a16:creationId xmlns:a16="http://schemas.microsoft.com/office/drawing/2014/main" id="{55359492-104D-4326-8D5C-47CF3873D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8" t="19111" r="36082" b="9926"/>
          <a:stretch/>
        </p:blipFill>
        <p:spPr>
          <a:xfrm>
            <a:off x="772160" y="1574800"/>
            <a:ext cx="6827520" cy="4866640"/>
          </a:xfrm>
          <a:prstGeom prst="rect">
            <a:avLst/>
          </a:prstGeom>
        </p:spPr>
      </p:pic>
      <p:pic>
        <p:nvPicPr>
          <p:cNvPr id="7" name="Picture 6" descr="Boston Globe">
            <a:extLst>
              <a:ext uri="{FF2B5EF4-FFF2-40B4-BE49-F238E27FC236}">
                <a16:creationId xmlns:a16="http://schemas.microsoft.com/office/drawing/2014/main" id="{72B6AEA9-900D-4EE1-BFB7-10D3492086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0" t="14963" r="57250" b="75352"/>
          <a:stretch/>
        </p:blipFill>
        <p:spPr>
          <a:xfrm>
            <a:off x="843280" y="1192008"/>
            <a:ext cx="2336800" cy="3827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4078BE-D560-4457-9962-DF26A34E669D}"/>
              </a:ext>
            </a:extLst>
          </p:cNvPr>
          <p:cNvSpPr/>
          <p:nvPr/>
        </p:nvSpPr>
        <p:spPr>
          <a:xfrm>
            <a:off x="8014995" y="2920481"/>
            <a:ext cx="2659225" cy="1502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173 drivers trained and ready for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Currently serving eight communities – </a:t>
            </a:r>
            <a:r>
              <a:rPr lang="en-US" dirty="0">
                <a:solidFill>
                  <a:schemeClr val="accent1"/>
                </a:solidFill>
              </a:rPr>
              <a:t>Chelsea, Lowell, Framingham, Lynn Lawrence, Woburn, Holyoke, and Quincy</a:t>
            </a:r>
          </a:p>
          <a:p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Also working to launch support in several other communities soon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99307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DESE-231-73801</_dlc_DocId>
    <_dlc_DocIdUrl xmlns="733efe1c-5bbe-4968-87dc-d400e65c879f">
      <Url>https://sharepoint.doemass.org/ese/webteam/cps/_layouts/DocIdRedir.aspx?ID=DESE-231-73801</Url>
      <Description>DESE-231-73801</Description>
    </_dlc_DocIdUrl>
  </documentManagement>
</p:properties>
</file>

<file path=customXml/itemProps1.xml><?xml version="1.0" encoding="utf-8"?>
<ds:datastoreItem xmlns:ds="http://schemas.openxmlformats.org/officeDocument/2006/customXml" ds:itemID="{83315671-90C4-4B9A-9E8A-B671DAE7BC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D6A92C-625D-4234-81E1-76DE9CFCCEC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8372EAF-5DA5-45EE-9442-04E4409D570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DBBDB79-CB0D-4FD8-93EE-6BF47EEC687D}">
  <ds:schemaRefs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33efe1c-5bbe-4968-87dc-d400e65c879f"/>
    <ds:schemaRef ds:uri="0a4e05da-b9bc-4326-ad73-01ef31b9556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839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Courier New</vt:lpstr>
      <vt:lpstr>Segoe</vt:lpstr>
      <vt:lpstr>Segoe SemiBold</vt:lpstr>
      <vt:lpstr>Segoe UI</vt:lpstr>
      <vt:lpstr>Segoe UI Semibold</vt:lpstr>
      <vt:lpstr>Times New Roman</vt:lpstr>
      <vt:lpstr>Wingdings</vt:lpstr>
      <vt:lpstr>ESE​​</vt:lpstr>
      <vt:lpstr>Update on COVID-19 Action Steps to Support Schools, Students, and Families</vt:lpstr>
      <vt:lpstr>Reminder: Where the country has been</vt:lpstr>
      <vt:lpstr>More favorable trends in the Commonwealth in general through June; now managing the rise of the delta variant</vt:lpstr>
      <vt:lpstr>However, hospitalizations are down compared to previous spikes in case rates, due to vaccines and better treatments </vt:lpstr>
      <vt:lpstr>Monitoring wastewater data: Potential signs that cases may begin to fall, but recent data is noisy</vt:lpstr>
      <vt:lpstr>Vaccine uptake remains variable across the state and must remain a priority</vt:lpstr>
      <vt:lpstr>This September, 920,000 Massachusetts public school students are back in school</vt:lpstr>
      <vt:lpstr>Districts are providing services for students with medical needs who cannot attend in-person school, including remote learning</vt:lpstr>
      <vt:lpstr>National guard activated to support districts with transportation </vt:lpstr>
      <vt:lpstr>Continuing robust testing in schools, including new Test and Stay protocol for unvaccinated close contacts</vt:lpstr>
      <vt:lpstr>Last year in review: DESE guidance from June 2020 stated goal of returning students to in-person learning, at physical distance of 3 feet</vt:lpstr>
      <vt:lpstr>Social emotional needs: Pandemic increased anxiety, depression, and suicidal ideation among students</vt:lpstr>
      <vt:lpstr>Academic performance: The pandemic significantly impacted all students, across racial subgroups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September 21, 2021 Item 2 Presentation: Update on School Reopening v5 - 6.40am</dc:title>
  <dc:creator>DESE</dc:creator>
  <cp:lastModifiedBy>Zou, Dong (EOE)</cp:lastModifiedBy>
  <cp:revision>14</cp:revision>
  <dcterms:created xsi:type="dcterms:W3CDTF">2021-09-20T14:13:30Z</dcterms:created>
  <dcterms:modified xsi:type="dcterms:W3CDTF">2021-09-21T21:13:30Z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Sep 21 2021</vt:lpwstr>
  </property>
</Properties>
</file>