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77" r:id="rId6"/>
    <p:sldId id="313" r:id="rId7"/>
    <p:sldId id="314" r:id="rId8"/>
    <p:sldId id="317" r:id="rId9"/>
    <p:sldId id="320" r:id="rId10"/>
    <p:sldId id="275" r:id="rId11"/>
    <p:sldId id="282" r:id="rId12"/>
    <p:sldId id="318" r:id="rId13"/>
    <p:sldId id="324" r:id="rId14"/>
    <p:sldId id="319" r:id="rId15"/>
    <p:sldId id="325" r:id="rId16"/>
  </p:sldIdLst>
  <p:sldSz cx="12192000" cy="6858000"/>
  <p:notesSz cx="7102475" cy="93884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13"/>
            <p14:sldId id="314"/>
            <p14:sldId id="317"/>
            <p14:sldId id="320"/>
            <p14:sldId id="275"/>
            <p14:sldId id="282"/>
            <p14:sldId id="318"/>
            <p14:sldId id="324"/>
            <p14:sldId id="319"/>
            <p14:sldId id="32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6B5B98-007D-1F66-F551-3CF3A05072EE}" name="Abbott, Claire (DESE)" initials="AC(" userId="S::Claire.J.Abbott@mass.gov::b80222f3-7abf-41f6-a69e-af06caaffd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phy, Adrienne (DESE)" initials="MA(" lastIdx="5" clrIdx="0">
    <p:extLst>
      <p:ext uri="{19B8F6BF-5375-455C-9EA6-DF929625EA0E}">
        <p15:presenceInfo xmlns:p15="http://schemas.microsoft.com/office/powerpoint/2012/main" userId="S-1-5-21-875326689-928589111-1252796590-22465" providerId="AD"/>
      </p:ext>
    </p:extLst>
  </p:cmAuthor>
  <p:cmAuthor id="2" name="Tarca, Katherine (DESE)" initials="TK(" lastIdx="2" clrIdx="1">
    <p:extLst>
      <p:ext uri="{19B8F6BF-5375-455C-9EA6-DF929625EA0E}">
        <p15:presenceInfo xmlns:p15="http://schemas.microsoft.com/office/powerpoint/2012/main" userId="S::Katherine.Tarca@mass.gov::19130e79-1b78-4f60-a0a5-8511ea9cc8b6" providerId="AD"/>
      </p:ext>
    </p:extLst>
  </p:cmAuthor>
  <p:cmAuthor id="3" name="Peske, Heather (DESE)" initials="PH(" lastIdx="1" clrIdx="2">
    <p:extLst>
      <p:ext uri="{19B8F6BF-5375-455C-9EA6-DF929625EA0E}">
        <p15:presenceInfo xmlns:p15="http://schemas.microsoft.com/office/powerpoint/2012/main" userId="S::Heather.Peske@mass.gov::aa1a1415-1922-45e8-a549-0a842610b4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8BF57-8422-D373-7719-7E314CFD3C2D}" v="52" dt="2021-12-15T17:18:57.945"/>
    <p1510:client id="{6C4BD7A4-EFD1-48B7-A344-11390ABF8A6F}" v="1606" vWet="1608" dt="2021-12-15T17:17:01.954"/>
    <p1510:client id="{72CECDFF-AE88-5337-4329-1C5FEA0A4591}" v="19" dt="2021-12-15T02:22:59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9" autoAdjust="0"/>
  </p:normalViewPr>
  <p:slideViewPr>
    <p:cSldViewPr snapToGrid="0">
      <p:cViewPr varScale="1">
        <p:scale>
          <a:sx n="100" d="100"/>
          <a:sy n="100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50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9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32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sz="1100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66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9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4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spcAft>
                <a:spcPts val="14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62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92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3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等线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20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12/17/2021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7562" y="2224660"/>
            <a:ext cx="8850814" cy="1954525"/>
          </a:xfrm>
        </p:spPr>
        <p:txBody>
          <a:bodyPr/>
          <a:lstStyle/>
          <a:p>
            <a:r>
              <a:rPr lang="en-US" sz="2400" b="1" dirty="0">
                <a:latin typeface="+mj-lt"/>
                <a:cs typeface="Arial"/>
              </a:rPr>
              <a:t>Early Literacy: </a:t>
            </a:r>
            <a:r>
              <a:rPr lang="en-US" sz="2400" b="1" i="1" dirty="0">
                <a:latin typeface="+mj-lt"/>
                <a:cs typeface="Arial"/>
              </a:rPr>
              <a:t>Mass Literacy </a:t>
            </a:r>
            <a:r>
              <a:rPr lang="en-US" sz="2400" b="1" dirty="0">
                <a:latin typeface="+mj-lt"/>
                <a:cs typeface="Arial"/>
              </a:rPr>
              <a:t>Update</a:t>
            </a:r>
            <a:br>
              <a:rPr lang="en-US" sz="2000" b="1" dirty="0">
                <a:latin typeface="+mj-lt"/>
                <a:cs typeface="Arial" panose="020B0604020202020204" pitchFamily="34" charset="0"/>
              </a:rPr>
            </a:br>
            <a:br>
              <a:rPr lang="en-US" sz="2000" b="1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/>
              </a:rPr>
              <a:t>Katherine Tarca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/>
              </a:rPr>
              <a:t>Director, Literacy and Humanities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/>
              </a:rPr>
              <a:t>Heather Peske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/>
              </a:rPr>
              <a:t>Senior Associate Commissioner, Instructional Support</a:t>
            </a:r>
          </a:p>
        </p:txBody>
      </p:sp>
      <p:pic>
        <p:nvPicPr>
          <p:cNvPr id="6" name="Picture 6" descr="Mass Literacy EMPOWERING educators and students in Massachusetts through evidence-based early literacy">
            <a:extLst>
              <a:ext uri="{FF2B5EF4-FFF2-40B4-BE49-F238E27FC236}">
                <a16:creationId xmlns:a16="http://schemas.microsoft.com/office/drawing/2014/main" id="{A2243DFF-F586-4CCF-B294-D6B96BDA2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667464"/>
            <a:ext cx="3695700" cy="2095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3351-2693-49B9-B82E-E1B32C2D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Questions and 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8251-2C1F-4589-A18B-856F6FEF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53278-45F9-4577-8F23-2083AD49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Picture 5" descr="MASS Literacy Empowering educators and students in Massachusetts through evidence-based early literacy">
            <a:extLst>
              <a:ext uri="{FF2B5EF4-FFF2-40B4-BE49-F238E27FC236}">
                <a16:creationId xmlns:a16="http://schemas.microsoft.com/office/drawing/2014/main" id="{D4CDB69B-B71F-443B-A144-1358A209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2332770"/>
            <a:ext cx="5969000" cy="33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AF1A-844C-4BB5-9433-028AA7C2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GLEAM Districts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4496-4675-4A9D-8F88-3EF9702E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57" y="1569503"/>
            <a:ext cx="5460760" cy="39652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latin typeface="Segoe UI"/>
                <a:cs typeface="Segoe UI"/>
              </a:rPr>
              <a:t>Community Day Charter Schools</a:t>
            </a:r>
          </a:p>
          <a:p>
            <a:r>
              <a:rPr lang="en-US" sz="1800">
                <a:latin typeface="Segoe UI"/>
                <a:cs typeface="Segoe UI"/>
              </a:rPr>
              <a:t>Learning First Charter School</a:t>
            </a:r>
          </a:p>
          <a:p>
            <a:r>
              <a:rPr lang="en-US" sz="1800">
                <a:latin typeface="Segoe UI"/>
                <a:cs typeface="Segoe UI"/>
              </a:rPr>
              <a:t>Lynn Public Schools</a:t>
            </a:r>
          </a:p>
          <a:p>
            <a:r>
              <a:rPr lang="en-US" sz="1800">
                <a:latin typeface="Segoe UI"/>
                <a:cs typeface="Segoe UI"/>
              </a:rPr>
              <a:t>New Bedford Public Schools</a:t>
            </a:r>
          </a:p>
          <a:p>
            <a:r>
              <a:rPr lang="en-US" sz="1800">
                <a:latin typeface="Segoe UI"/>
                <a:cs typeface="Segoe UI"/>
              </a:rPr>
              <a:t>Quaboag Regional School District</a:t>
            </a:r>
          </a:p>
          <a:p>
            <a:r>
              <a:rPr lang="en-US" sz="1800">
                <a:latin typeface="Segoe UI"/>
                <a:cs typeface="Segoe UI"/>
              </a:rPr>
              <a:t>Quincy Public Schools</a:t>
            </a:r>
            <a:endParaRPr lang="en-US" sz="1800"/>
          </a:p>
          <a:p>
            <a:r>
              <a:rPr lang="en-US" sz="1800">
                <a:latin typeface="Segoe UI"/>
                <a:cs typeface="Segoe UI"/>
              </a:rPr>
              <a:t>Salem Public Schools</a:t>
            </a:r>
            <a:endParaRPr lang="en-US" sz="1800"/>
          </a:p>
          <a:p>
            <a:r>
              <a:rPr lang="en-US" sz="1800">
                <a:latin typeface="Segoe UI"/>
                <a:cs typeface="Segoe UI"/>
              </a:rPr>
              <a:t>Waltham Public Schools</a:t>
            </a: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CEDF3-7A04-499C-B350-6B7DDF35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E6148-0B84-42D5-AB2F-C69E93D5B8F9}"/>
              </a:ext>
            </a:extLst>
          </p:cNvPr>
          <p:cNvSpPr/>
          <p:nvPr/>
        </p:nvSpPr>
        <p:spPr>
          <a:xfrm>
            <a:off x="615" y="5586452"/>
            <a:ext cx="12194652" cy="126974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ea typeface="+mn-lt"/>
                <a:cs typeface="+mn-lt"/>
              </a:rPr>
              <a:t>$7.5 Million. 20</a:t>
            </a:r>
            <a:r>
              <a:rPr lang="en-US" sz="3600" b="1">
                <a:cs typeface="Segoe UI"/>
              </a:rPr>
              <a:t> Districts. 80+ Schools. </a:t>
            </a:r>
            <a:endParaRPr lang="en-US"/>
          </a:p>
          <a:p>
            <a:pPr algn="ctr"/>
            <a:r>
              <a:rPr lang="en-US" sz="3600" b="1">
                <a:cs typeface="Segoe UI"/>
              </a:rPr>
              <a:t>30,000+ Students.</a:t>
            </a: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F66162-A300-4EEB-A9E7-C93AC641FD70}"/>
              </a:ext>
            </a:extLst>
          </p:cNvPr>
          <p:cNvSpPr>
            <a:spLocks noGrp="1"/>
          </p:cNvSpPr>
          <p:nvPr/>
        </p:nvSpPr>
        <p:spPr>
          <a:xfrm>
            <a:off x="391575" y="1071843"/>
            <a:ext cx="3652105" cy="493088"/>
          </a:xfrm>
          <a:prstGeom prst="rect">
            <a:avLst/>
          </a:prstGeom>
          <a:solidFill>
            <a:srgbClr val="E3852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Segoe UI Semibold"/>
                <a:cs typeface="Segoe UI Semibold"/>
              </a:rPr>
              <a:t>K-5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239511F-CF51-4E08-87EA-E340B74D1F43}"/>
              </a:ext>
            </a:extLst>
          </p:cNvPr>
          <p:cNvSpPr>
            <a:spLocks noGrp="1"/>
          </p:cNvSpPr>
          <p:nvPr/>
        </p:nvSpPr>
        <p:spPr>
          <a:xfrm>
            <a:off x="4392748" y="1065819"/>
            <a:ext cx="3572692" cy="464518"/>
          </a:xfrm>
          <a:prstGeom prst="rect">
            <a:avLst/>
          </a:prstGeom>
          <a:solidFill>
            <a:srgbClr val="E3852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Segoe UI Semibold"/>
                <a:cs typeface="Segoe UI Semibold"/>
              </a:rPr>
              <a:t>6-12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633CAD-D2C5-4683-9C02-92F3BA79F883}"/>
              </a:ext>
            </a:extLst>
          </p:cNvPr>
          <p:cNvSpPr txBox="1">
            <a:spLocks/>
          </p:cNvSpPr>
          <p:nvPr/>
        </p:nvSpPr>
        <p:spPr>
          <a:xfrm>
            <a:off x="4224518" y="1589701"/>
            <a:ext cx="3862842" cy="3962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Segoe UI"/>
                <a:cs typeface="Segoe UI"/>
              </a:rPr>
              <a:t>Boston Day and Evening Academy</a:t>
            </a:r>
          </a:p>
          <a:p>
            <a:r>
              <a:rPr lang="en-US" sz="1800">
                <a:latin typeface="Segoe UI"/>
                <a:cs typeface="Segoe UI"/>
              </a:rPr>
              <a:t>Brockton Public Schools</a:t>
            </a:r>
          </a:p>
          <a:p>
            <a:r>
              <a:rPr lang="en-US" sz="1800">
                <a:latin typeface="Segoe UI"/>
                <a:cs typeface="Segoe UI"/>
              </a:rPr>
              <a:t>Everett Public Schools</a:t>
            </a:r>
          </a:p>
          <a:p>
            <a:r>
              <a:rPr lang="en-US" sz="1800">
                <a:latin typeface="Segoe UI"/>
                <a:cs typeface="Segoe UI"/>
              </a:rPr>
              <a:t>Leominster Public Schools</a:t>
            </a:r>
          </a:p>
          <a:p>
            <a:r>
              <a:rPr lang="en-US" sz="1800">
                <a:latin typeface="Segoe UI"/>
                <a:cs typeface="Segoe UI"/>
              </a:rPr>
              <a:t>Methuen Public Schools</a:t>
            </a:r>
          </a:p>
          <a:p>
            <a:r>
              <a:rPr lang="en-US" sz="1800">
                <a:latin typeface="Segoe UI"/>
                <a:cs typeface="Segoe UI"/>
              </a:rPr>
              <a:t>Randolph Public Schools</a:t>
            </a:r>
          </a:p>
          <a:p>
            <a:r>
              <a:rPr lang="en-US" sz="1800">
                <a:latin typeface="Segoe UI"/>
                <a:cs typeface="Segoe UI"/>
              </a:rPr>
              <a:t>Revere Public Schools</a:t>
            </a:r>
          </a:p>
          <a:p>
            <a:r>
              <a:rPr lang="en-US" sz="1800">
                <a:latin typeface="Segoe UI"/>
                <a:cs typeface="Segoe UI"/>
              </a:rPr>
              <a:t>Spencer-East Brookfield Regional School District</a:t>
            </a:r>
            <a:endParaRPr lang="en-US" sz="1800"/>
          </a:p>
          <a:p>
            <a:r>
              <a:rPr lang="en-US" sz="1800">
                <a:latin typeface="Segoe UI"/>
                <a:cs typeface="Segoe UI"/>
              </a:rPr>
              <a:t>Webster Public Schools</a:t>
            </a:r>
            <a:endParaRPr lang="en-US" sz="1800"/>
          </a:p>
          <a:p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6C649A3-72F6-494B-B2D6-CEA41AF4C991}"/>
              </a:ext>
            </a:extLst>
          </p:cNvPr>
          <p:cNvSpPr>
            <a:spLocks noGrp="1"/>
          </p:cNvSpPr>
          <p:nvPr/>
        </p:nvSpPr>
        <p:spPr>
          <a:xfrm>
            <a:off x="8214775" y="1071843"/>
            <a:ext cx="3652105" cy="493088"/>
          </a:xfrm>
          <a:prstGeom prst="rect">
            <a:avLst/>
          </a:prstGeom>
          <a:solidFill>
            <a:srgbClr val="E3852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Segoe UI Semibold"/>
                <a:cs typeface="Segoe UI Semibold"/>
              </a:rPr>
              <a:t>Preschool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7AA219-7598-450B-8DF4-B632B2B61BD0}"/>
              </a:ext>
            </a:extLst>
          </p:cNvPr>
          <p:cNvSpPr txBox="1">
            <a:spLocks/>
          </p:cNvSpPr>
          <p:nvPr/>
        </p:nvSpPr>
        <p:spPr>
          <a:xfrm>
            <a:off x="8099297" y="1630463"/>
            <a:ext cx="5460760" cy="396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Segoe UI"/>
                <a:cs typeface="Segoe UI"/>
              </a:rPr>
              <a:t>Chicopee Public Schools</a:t>
            </a:r>
          </a:p>
          <a:p>
            <a:r>
              <a:rPr lang="en-US" sz="1800">
                <a:solidFill>
                  <a:schemeClr val="accent2"/>
                </a:solidFill>
                <a:latin typeface="Segoe UI"/>
                <a:cs typeface="Segoe UI"/>
              </a:rPr>
              <a:t>Community Day Charter Schools</a:t>
            </a:r>
          </a:p>
          <a:p>
            <a:r>
              <a:rPr lang="en-US" sz="1800">
                <a:latin typeface="Segoe UI"/>
                <a:cs typeface="Segoe UI"/>
              </a:rPr>
              <a:t>Lowell Public Schools</a:t>
            </a:r>
          </a:p>
          <a:p>
            <a:r>
              <a:rPr lang="en-US" sz="1800">
                <a:solidFill>
                  <a:schemeClr val="accent2"/>
                </a:solidFill>
                <a:latin typeface="Segoe UI"/>
                <a:cs typeface="Segoe UI"/>
              </a:rPr>
              <a:t>New Bedford Public Schools</a:t>
            </a:r>
          </a:p>
          <a:p>
            <a:r>
              <a:rPr lang="en-US" sz="1800">
                <a:solidFill>
                  <a:schemeClr val="accent2"/>
                </a:solidFill>
                <a:latin typeface="Segoe UI"/>
                <a:cs typeface="Segoe UI"/>
              </a:rPr>
              <a:t>Quaboag Regional School District</a:t>
            </a:r>
          </a:p>
          <a:p>
            <a:r>
              <a:rPr lang="en-US" sz="1800">
                <a:solidFill>
                  <a:schemeClr val="accent2"/>
                </a:solidFill>
                <a:latin typeface="Segoe UI"/>
                <a:cs typeface="Segoe UI"/>
              </a:rPr>
              <a:t>Randolph Public Schools</a:t>
            </a:r>
          </a:p>
          <a:p>
            <a:r>
              <a:rPr lang="en-US" sz="1800">
                <a:latin typeface="Segoe UI"/>
                <a:cs typeface="Segoe UI"/>
              </a:rPr>
              <a:t>Somerville Public Schools</a:t>
            </a:r>
            <a:endParaRPr lang="en-US" sz="1800"/>
          </a:p>
          <a:p>
            <a:r>
              <a:rPr lang="en-US" sz="1800">
                <a:solidFill>
                  <a:schemeClr val="accent2"/>
                </a:solidFill>
                <a:latin typeface="Segoe UI"/>
                <a:cs typeface="Segoe UI"/>
              </a:rPr>
              <a:t>Waltham Public Schools</a:t>
            </a:r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9957-F7C3-4C01-B292-087940F2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Third-grade ELA/Literacy achievement: 2021 MCAS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01F35-34BF-483D-89A1-94130940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C52E7-DC95-4ACD-92B7-0962E9CF91C5}"/>
              </a:ext>
            </a:extLst>
          </p:cNvPr>
          <p:cNvSpPr txBox="1"/>
          <p:nvPr/>
        </p:nvSpPr>
        <p:spPr>
          <a:xfrm>
            <a:off x="8615381" y="1787209"/>
            <a:ext cx="337079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/>
              <a:t>Only 50%</a:t>
            </a:r>
            <a:r>
              <a:rPr lang="en-US" sz="2000"/>
              <a:t> of Massachusetts third graders met or exceeded expectations on the 2021 ELA MCAS. </a:t>
            </a:r>
            <a:br>
              <a:rPr lang="en-US" sz="2000"/>
            </a:b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 b="1"/>
              <a:t>32%</a:t>
            </a:r>
            <a:r>
              <a:rPr lang="en-US" sz="2000"/>
              <a:t> of Black students</a:t>
            </a:r>
            <a:endParaRPr lang="en-US" sz="2000">
              <a:cs typeface="Segoe UI"/>
            </a:endParaRPr>
          </a:p>
          <a:p>
            <a:pPr marL="342900" indent="-342900">
              <a:buFontTx/>
              <a:buChar char="-"/>
            </a:pPr>
            <a:r>
              <a:rPr lang="en-US" sz="2000" b="1"/>
              <a:t>28%</a:t>
            </a:r>
            <a:r>
              <a:rPr lang="en-US" sz="2000"/>
              <a:t> of Hispanic/Latino students and students who are currently or formerly English Learners</a:t>
            </a:r>
            <a:endParaRPr lang="en-US"/>
          </a:p>
          <a:p>
            <a:pPr marL="342900" indent="-342900">
              <a:buFontTx/>
              <a:buChar char="-"/>
            </a:pPr>
            <a:r>
              <a:rPr lang="en-US" sz="2000" b="1"/>
              <a:t>22%</a:t>
            </a:r>
            <a:r>
              <a:rPr lang="en-US" sz="2000"/>
              <a:t> of students with disabilities </a:t>
            </a:r>
          </a:p>
        </p:txBody>
      </p:sp>
      <p:pic>
        <p:nvPicPr>
          <p:cNvPr id="3" name="Picture 4" descr="3rd grade ELA/Literacy achievement: 2021 MCAS">
            <a:extLst>
              <a:ext uri="{FF2B5EF4-FFF2-40B4-BE49-F238E27FC236}">
                <a16:creationId xmlns:a16="http://schemas.microsoft.com/office/drawing/2014/main" id="{97E46287-EE60-4EB8-9FF8-28E6A8BAF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2" y="1452185"/>
            <a:ext cx="8122023" cy="44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8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5E75-ECEE-4656-B069-37256CA1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Mass Literacy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7CA1-B8B2-4E47-BFB3-6AD867DFC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59FA-8174-4CCC-81FD-618D59F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Picture 6" descr="Mass Literacy homepage">
            <a:extLst>
              <a:ext uri="{FF2B5EF4-FFF2-40B4-BE49-F238E27FC236}">
                <a16:creationId xmlns:a16="http://schemas.microsoft.com/office/drawing/2014/main" id="{26168370-195C-46ED-AD43-47E7A20E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85" y="1236645"/>
            <a:ext cx="8760124" cy="5039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976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FCE9-2D4B-4D16-B3EF-CD667AC0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to districts, schools, educators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8E505-FB1E-4FB3-85F5-2CEEC698D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000" b="1" i="1" dirty="0">
                <a:solidFill>
                  <a:schemeClr val="accent2"/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GLEAM:</a:t>
            </a:r>
            <a:r>
              <a:rPr lang="en-US" sz="2000" dirty="0">
                <a:solidFill>
                  <a:srgbClr val="333333"/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 "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Growing Literacy Equity Across Massachusetts"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</a:br>
            <a:r>
              <a:rPr lang="en-US" sz="2000" u="none" strike="noStrike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$19 million in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federally funded grants, focused on </a:t>
            </a:r>
            <a:r>
              <a:rPr lang="en-US" sz="2000" u="none" strike="noStrike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literacy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. 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80+ schools in 20 districts</a:t>
            </a:r>
            <a:br>
              <a:rPr lang="en-US" sz="20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</a:br>
            <a:endParaRPr lang="en-US" sz="2000" dirty="0">
              <a:solidFill>
                <a:srgbClr val="333333"/>
              </a:solidFill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000" b="1" i="1" u="none" strike="noStrike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Early Grades Literacy grant</a:t>
            </a:r>
            <a:r>
              <a:rPr lang="en-US" sz="2000" b="1" u="none" strike="noStrike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.</a:t>
            </a:r>
            <a:r>
              <a:rPr lang="en-US" sz="200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 </a:t>
            </a:r>
            <a:r>
              <a:rPr lang="en-US" sz="2000" u="none" strike="noStrike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Grants to school districts for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 two</a:t>
            </a:r>
            <a:r>
              <a:rPr lang="en-US" sz="2000" u="none" strike="noStrike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years</a:t>
            </a:r>
            <a:r>
              <a:rPr lang="en-US" sz="2000" u="none" strike="noStrike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 of intensive professional development in evidence-based early literacy, state funded.</a:t>
            </a:r>
            <a:endParaRPr lang="en-US" sz="20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000" dirty="0">
              <a:highlight>
                <a:srgbClr val="FFFFFF"/>
              </a:highlight>
              <a:latin typeface="Segoe UI"/>
              <a:ea typeface="Times New Roman" panose="02020603050405020304" pitchFamily="18" charset="0"/>
              <a:cs typeface="Segoe UI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000" b="1" i="1" dirty="0">
                <a:solidFill>
                  <a:schemeClr val="accent2"/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Early literacy tutoring for pandemic response</a:t>
            </a:r>
            <a:r>
              <a:rPr lang="en-US" sz="2000" b="1" dirty="0">
                <a:solidFill>
                  <a:schemeClr val="accent2"/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.</a:t>
            </a:r>
            <a:r>
              <a:rPr lang="en-US" sz="2000" dirty="0">
                <a:solidFill>
                  <a:srgbClr val="333333"/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$8.5 million in early literacy tutoring services for Massachusetts students in grades K-3, through GEER funding</a:t>
            </a:r>
            <a:br>
              <a:rPr lang="en-US" sz="20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</a:br>
            <a:endParaRPr lang="en-US" sz="2000" u="none" strike="noStrike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000" b="1" i="1" dirty="0">
                <a:solidFill>
                  <a:schemeClr val="accent2"/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Free professional</a:t>
            </a:r>
            <a:r>
              <a:rPr lang="en-US" sz="2000" b="1" i="1" u="none" strike="noStrike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 development</a:t>
            </a:r>
            <a:r>
              <a:rPr lang="en-US" sz="2000" b="1" u="none" strike="noStrike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.</a:t>
            </a:r>
            <a:r>
              <a:rPr lang="en-US" sz="2000" dirty="0">
                <a:solidFill>
                  <a:schemeClr val="accent2"/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DESE-developed online course</a:t>
            </a:r>
            <a:r>
              <a:rPr lang="en-US" sz="2000" u="none" strike="noStrike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 aligned to the Mass Literacy Guide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Segoe UI"/>
                <a:ea typeface="Times New Roman" panose="02020603050405020304" pitchFamily="18" charset="0"/>
                <a:cs typeface="Segoe UI"/>
              </a:rPr>
              <a:t>; DESE-funded access to quality PD from various providers will begin this spring</a:t>
            </a:r>
            <a:br>
              <a:rPr lang="en-US" sz="2000" u="none" strike="noStrike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</a:br>
            <a:endParaRPr lang="en-US" sz="2000" u="none" strike="noStrike" dirty="0">
              <a:solidFill>
                <a:schemeClr val="tx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endParaRPr lang="en-US" sz="2000" u="none" strike="noStrike" dirty="0">
              <a:solidFill>
                <a:srgbClr val="333333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56468-0762-4C2E-81C0-F4B1E542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7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8A7-9C11-4934-8EF8-C312B11D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Educator's perspective</a:t>
            </a:r>
          </a:p>
        </p:txBody>
      </p:sp>
      <p:sp>
        <p:nvSpPr>
          <p:cNvPr id="3" name="Content Placeholder 2" descr="Photo of Jennifer Hogan, Elementary Literacy Coordinator&#10;  Pentucket Regional School District&#10;">
            <a:extLst>
              <a:ext uri="{FF2B5EF4-FFF2-40B4-BE49-F238E27FC236}">
                <a16:creationId xmlns:a16="http://schemas.microsoft.com/office/drawing/2014/main" id="{647BB54B-E9B9-4285-8BAC-1B5803BA8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Jennifer Hogan, Elementary Literacy Coordinator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Segoe UI"/>
                <a:cs typeface="Segoe UI"/>
              </a:rPr>
              <a:t>  </a:t>
            </a:r>
            <a:r>
              <a:rPr lang="en-US" dirty="0" err="1">
                <a:latin typeface="Segoe UI"/>
                <a:cs typeface="Segoe UI"/>
              </a:rPr>
              <a:t>Pentucket</a:t>
            </a:r>
            <a:r>
              <a:rPr lang="en-US" dirty="0">
                <a:latin typeface="Segoe UI"/>
                <a:cs typeface="Segoe UI"/>
              </a:rPr>
              <a:t> Regional School District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712B0-389C-477C-A107-E3EB33D6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Picture 5" descr="Photo of ">
            <a:extLst>
              <a:ext uri="{FF2B5EF4-FFF2-40B4-BE49-F238E27FC236}">
                <a16:creationId xmlns:a16="http://schemas.microsoft.com/office/drawing/2014/main" id="{48072563-3185-458C-AAEF-1CA45A93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77" y="2628654"/>
            <a:ext cx="4757802" cy="3450129"/>
          </a:xfrm>
          <a:prstGeom prst="rect">
            <a:avLst/>
          </a:prstGeom>
        </p:spPr>
      </p:pic>
      <p:pic>
        <p:nvPicPr>
          <p:cNvPr id="7" name="Picture 7" descr="State of Massachusetts Map">
            <a:extLst>
              <a:ext uri="{FF2B5EF4-FFF2-40B4-BE49-F238E27FC236}">
                <a16:creationId xmlns:a16="http://schemas.microsoft.com/office/drawing/2014/main" id="{131729E8-A599-4EC9-B514-B18634066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" y="2832735"/>
            <a:ext cx="4851400" cy="3034030"/>
          </a:xfrm>
          <a:prstGeom prst="rect">
            <a:avLst/>
          </a:prstGeom>
        </p:spPr>
      </p:pic>
      <p:sp>
        <p:nvSpPr>
          <p:cNvPr id="8" name="Star: 5 Points 7" descr="star on map identifying Pentucket Regional School District&#10;">
            <a:extLst>
              <a:ext uri="{FF2B5EF4-FFF2-40B4-BE49-F238E27FC236}">
                <a16:creationId xmlns:a16="http://schemas.microsoft.com/office/drawing/2014/main" id="{A85A9794-AF99-4A50-8CFA-0D6A0E2F96E0}"/>
              </a:ext>
            </a:extLst>
          </p:cNvPr>
          <p:cNvSpPr/>
          <p:nvPr/>
        </p:nvSpPr>
        <p:spPr>
          <a:xfrm>
            <a:off x="3937000" y="3048000"/>
            <a:ext cx="304800" cy="279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2" y="357819"/>
            <a:ext cx="11536273" cy="552324"/>
          </a:xfrm>
        </p:spPr>
        <p:txBody>
          <a:bodyPr/>
          <a:lstStyle/>
          <a:p>
            <a:r>
              <a:rPr lang="en-US" sz="2600" b="1"/>
              <a:t>The “Simple View” of Implementing a Tiered System for Teaching Literacy</a:t>
            </a:r>
            <a:endParaRPr lang="en-US" sz="260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3" y="1252088"/>
            <a:ext cx="11005008" cy="47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4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PRSD- Literacy Improvements with Tiered Evidence Based Practices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26" name="Picture 2" descr="https://lh4.googleusercontent.com/9x-z26vhwKZfIco_rnl-lV0fM1idZStfTyqhgC_FVVn2xTbbHqcBUrkGEVuQ44nj0rU3FQkQpiJIBQkKbrtcCTkCTNPjN8J9P9xNpj21cO3qjlb8amsE_YzRpCu2OrMlt4Qoo-3MU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/>
          <a:stretch/>
        </p:blipFill>
        <p:spPr bwMode="auto">
          <a:xfrm>
            <a:off x="1204331" y="1300899"/>
            <a:ext cx="9419677" cy="47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7BA9DD-A054-43A5-8886-2B0FA32FB22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4ECF4-A9A8-45F6-A3AC-A15ECF7DB5ED}"/>
              </a:ext>
            </a:extLst>
          </p:cNvPr>
          <p:cNvSpPr txBox="1"/>
          <p:nvPr/>
        </p:nvSpPr>
        <p:spPr>
          <a:xfrm>
            <a:off x="4940208" y="5939304"/>
            <a:ext cx="21751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DIBELS 8 subtests</a:t>
            </a:r>
            <a:endParaRPr lang="en-US" b="1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6DE5-E187-4470-B381-7AE429D2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Educator preparation in early literacy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F66C6-F049-406C-AFDC-F06F9B50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CF953-F302-4581-93F2-42C86036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DESE's goal is that by SY2024-2025, all Early Childhood, Elementary, and Moderate Disabilities teacher candidates in Massachusetts are prepared, through coursework and opportunities for practice and high-quality feedback, in evidence-based early literacy as outlined in the Mass Literacy Guide.</a:t>
            </a:r>
          </a:p>
        </p:txBody>
      </p:sp>
    </p:spTree>
    <p:extLst>
      <p:ext uri="{BB962C8B-B14F-4D97-AF65-F5344CB8AC3E}">
        <p14:creationId xmlns:p14="http://schemas.microsoft.com/office/powerpoint/2010/main" val="224040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25EF-FF29-4272-9E75-770056D0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Educator preparation in early literacy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CDD8B-6473-48CC-992F-A9D91A368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4999"/>
              </a:lnSpc>
              <a:spcBef>
                <a:spcPts val="0"/>
              </a:spcBef>
              <a:buFont typeface="Symbol,Sans-Serif" panose="020B0604020202020204" pitchFamily="34" charset="0"/>
            </a:pPr>
            <a:r>
              <a:rPr lang="en-US">
                <a:latin typeface="Segoe UI"/>
                <a:cs typeface="Segoe UI"/>
              </a:rPr>
              <a:t>Developing literacy-focused expectations for all relevant educator preparation programs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Font typeface="Symbol,Sans-Serif" panose="020B0604020202020204" pitchFamily="34" charset="0"/>
            </a:pPr>
            <a:r>
              <a:rPr lang="en-US">
                <a:latin typeface="Segoe UI"/>
                <a:cs typeface="Segoe UI"/>
              </a:rPr>
              <a:t>Providing guidance and resources to support program improvements/ enhancements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Font typeface="Symbol,Sans-Serif" panose="020B0604020202020204" pitchFamily="34" charset="0"/>
            </a:pPr>
            <a:r>
              <a:rPr lang="en-US">
                <a:latin typeface="Segoe UI"/>
                <a:cs typeface="Segoe UI"/>
              </a:rPr>
              <a:t>Updating licensure assessments (MTEL) aligned to Mass Literacy and MA curriculum frameworks</a:t>
            </a:r>
          </a:p>
          <a:p>
            <a:pPr>
              <a:lnSpc>
                <a:spcPct val="114999"/>
              </a:lnSpc>
              <a:spcBef>
                <a:spcPts val="0"/>
              </a:spcBef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07C7D-E7A1-4975-8C03-7F69C9E3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972922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DESE-231-75555</_dlc_DocId>
    <_dlc_DocIdUrl xmlns="733efe1c-5bbe-4968-87dc-d400e65c879f">
      <Url>https://sharepoint.doemass.org/ese/webteam/cps/_layouts/DocIdRedir.aspx?ID=DESE-231-75555</Url>
      <Description>DESE-231-75555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8D9F34D-1E81-40F6-BCAC-8C79FB6EF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6E4046-41F1-4F38-8A2F-293F60382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CC5831-ED30-4FCD-8283-CEE51B63C1E4}">
  <ds:schemaRefs>
    <ds:schemaRef ds:uri="0128f6a2-0fe6-40ac-973e-bb0bf351512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a12eb2f-f040-4639-9fb2-5a6588dc8035"/>
    <ds:schemaRef ds:uri="http://www.w3.org/XML/1998/namespace"/>
    <ds:schemaRef ds:uri="0a4e05da-b9bc-4326-ad73-01ef31b95567"/>
    <ds:schemaRef ds:uri="733efe1c-5bbe-4968-87dc-d400e65c879f"/>
  </ds:schemaRefs>
</ds:datastoreItem>
</file>

<file path=customXml/itemProps4.xml><?xml version="1.0" encoding="utf-8"?>
<ds:datastoreItem xmlns:ds="http://schemas.openxmlformats.org/officeDocument/2006/customXml" ds:itemID="{5DEF5F89-9222-4DA8-A8C3-D5BE36D85CE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5</TotalTime>
  <Words>456</Words>
  <Application>Microsoft Office PowerPoint</Application>
  <PresentationFormat>Widescreen</PresentationFormat>
  <Paragraphs>78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Symbol</vt:lpstr>
      <vt:lpstr>Symbol,Sans-Serif</vt:lpstr>
      <vt:lpstr>Wingdings</vt:lpstr>
      <vt:lpstr>ESE​​</vt:lpstr>
      <vt:lpstr>Early Literacy: Mass Literacy Update  Katherine Tarca Director, Literacy and Humanities  Heather Peske Senior Associate Commissioner, Instructional Support</vt:lpstr>
      <vt:lpstr>Third-grade ELA/Literacy achievement: 2021 MCAS</vt:lpstr>
      <vt:lpstr>Mass Literacy initiative</vt:lpstr>
      <vt:lpstr>Support to districts, schools, educators</vt:lpstr>
      <vt:lpstr>Educator's perspective</vt:lpstr>
      <vt:lpstr>The “Simple View” of Implementing a Tiered System for Teaching Literacy</vt:lpstr>
      <vt:lpstr>PRSD- Literacy Improvements with Tiered Evidence Based Practices</vt:lpstr>
      <vt:lpstr>Educator preparation in early literacy</vt:lpstr>
      <vt:lpstr>Educator preparation in early literacy</vt:lpstr>
      <vt:lpstr>Questions and Discussion</vt:lpstr>
      <vt:lpstr>GLEAM Districts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December 17, 2021 Item 1 PowerPoint: Early Literacy: Mass Literacy Update</dc:title>
  <dc:creator>DESE</dc:creator>
  <cp:lastModifiedBy>Zou, Dong (EOE)</cp:lastModifiedBy>
  <cp:revision>9</cp:revision>
  <cp:lastPrinted>2020-11-23T22:13:54Z</cp:lastPrinted>
  <dcterms:created xsi:type="dcterms:W3CDTF">2019-06-11T21:14:20Z</dcterms:created>
  <dcterms:modified xsi:type="dcterms:W3CDTF">2021-12-17T20:48:13Z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17 2021</vt:lpwstr>
  </property>
</Properties>
</file>