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77" r:id="rId6"/>
    <p:sldId id="282" r:id="rId7"/>
    <p:sldId id="285" r:id="rId8"/>
    <p:sldId id="284" r:id="rId9"/>
    <p:sldId id="286" r:id="rId1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5"/>
            <p14:sldId id="284"/>
            <p14:sldId id="286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000000"/>
    <a:srgbClr val="203B6A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7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pel, Michol (DESE)" userId="d1044f1d-e774-462e-aad2-87ada66cdb3f" providerId="ADAL" clId="{2E78A4E3-5EC0-48FE-942E-FC436BB9B8DA}"/>
    <pc:docChg chg="undo custSel addSld modSld modSection">
      <pc:chgData name="Stapel, Michol (DESE)" userId="d1044f1d-e774-462e-aad2-87ada66cdb3f" providerId="ADAL" clId="{2E78A4E3-5EC0-48FE-942E-FC436BB9B8DA}" dt="2021-12-13T18:17:04.340" v="703" actId="20577"/>
      <pc:docMkLst>
        <pc:docMk/>
      </pc:docMkLst>
      <pc:sldChg chg="modSp mod">
        <pc:chgData name="Stapel, Michol (DESE)" userId="d1044f1d-e774-462e-aad2-87ada66cdb3f" providerId="ADAL" clId="{2E78A4E3-5EC0-48FE-942E-FC436BB9B8DA}" dt="2021-12-13T18:16:25.431" v="656" actId="20577"/>
        <pc:sldMkLst>
          <pc:docMk/>
          <pc:sldMk cId="0" sldId="277"/>
        </pc:sldMkLst>
        <pc:spChg chg="mod">
          <ac:chgData name="Stapel, Michol (DESE)" userId="d1044f1d-e774-462e-aad2-87ada66cdb3f" providerId="ADAL" clId="{2E78A4E3-5EC0-48FE-942E-FC436BB9B8DA}" dt="2021-12-13T18:16:25.431" v="656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 new mod">
        <pc:chgData name="Stapel, Michol (DESE)" userId="d1044f1d-e774-462e-aad2-87ada66cdb3f" providerId="ADAL" clId="{2E78A4E3-5EC0-48FE-942E-FC436BB9B8DA}" dt="2021-12-13T18:17:04.340" v="703" actId="20577"/>
        <pc:sldMkLst>
          <pc:docMk/>
          <pc:sldMk cId="3228583126" sldId="286"/>
        </pc:sldMkLst>
        <pc:spChg chg="mod">
          <ac:chgData name="Stapel, Michol (DESE)" userId="d1044f1d-e774-462e-aad2-87ada66cdb3f" providerId="ADAL" clId="{2E78A4E3-5EC0-48FE-942E-FC436BB9B8DA}" dt="2021-11-15T14:29:28.054" v="283" actId="20577"/>
          <ac:spMkLst>
            <pc:docMk/>
            <pc:sldMk cId="3228583126" sldId="286"/>
            <ac:spMk id="2" creationId="{9A73E968-148E-4CB2-8DF1-A2BEE12DA997}"/>
          </ac:spMkLst>
        </pc:spChg>
        <pc:spChg chg="mod">
          <ac:chgData name="Stapel, Michol (DESE)" userId="d1044f1d-e774-462e-aad2-87ada66cdb3f" providerId="ADAL" clId="{2E78A4E3-5EC0-48FE-942E-FC436BB9B8DA}" dt="2021-12-13T18:17:04.340" v="703" actId="20577"/>
          <ac:spMkLst>
            <pc:docMk/>
            <pc:sldMk cId="3228583126" sldId="286"/>
            <ac:spMk id="3" creationId="{884EAAFA-B96C-405A-AA9C-C4E49A6B60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12/17/2021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 School MCAS Chemistry and Technology/Engineering Assessments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Board of Elementary and Secondary Education</a:t>
            </a:r>
          </a:p>
          <a:p>
            <a:r>
              <a:rPr lang="en-US" altLang="zh-CN" dirty="0"/>
              <a:t>December 17,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 on MCAS High School Science and Technology/Engineering (STE) Tests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/>
              <a:t>Students in the class of 2010 and </a:t>
            </a:r>
            <a:r>
              <a:rPr lang="en-US" sz="2800"/>
              <a:t>beyond were </a:t>
            </a:r>
            <a:r>
              <a:rPr lang="en-US" sz="2800" dirty="0"/>
              <a:t>the first class required to take and pass an STE test in one of four subject areas</a:t>
            </a:r>
          </a:p>
          <a:p>
            <a:pPr lvl="1"/>
            <a:r>
              <a:rPr lang="en-US" sz="2400" dirty="0"/>
              <a:t>Biology, chemistry, introductory physics, technology/engineering</a:t>
            </a:r>
          </a:p>
          <a:p>
            <a:r>
              <a:rPr lang="en-US" sz="2800" dirty="0"/>
              <a:t>2016 - Adoption of new STE frameworks</a:t>
            </a:r>
          </a:p>
          <a:p>
            <a:pPr lvl="1"/>
            <a:r>
              <a:rPr lang="en-US" sz="2400" dirty="0"/>
              <a:t>DESE begins developing next-generation biology and introductory physics tests and considering future of chemistry and technology/engineering tests due to low and declining participation</a:t>
            </a:r>
          </a:p>
          <a:p>
            <a:r>
              <a:rPr lang="en-US" sz="2800" dirty="0"/>
              <a:t>Spring 2022 – First planned administration of next-generation tests in biology and introductory physics (delayed from 2020 due to COVID)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D797-D650-4B85-B1D8-BDFBF541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MCAS Participation Rates and Course Taking by Subject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88FA-E4A1-4ABF-A766-792AEED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D81CA9-2DF4-4521-821E-EC15F0665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86610"/>
              </p:ext>
            </p:extLst>
          </p:nvPr>
        </p:nvGraphicFramePr>
        <p:xfrm>
          <a:off x="360498" y="1178898"/>
          <a:ext cx="11471004" cy="4710271"/>
        </p:xfrm>
        <a:graphic>
          <a:graphicData uri="http://schemas.openxmlformats.org/drawingml/2006/table">
            <a:tbl>
              <a:tblPr firstRow="1"/>
              <a:tblGrid>
                <a:gridCol w="1060183">
                  <a:extLst>
                    <a:ext uri="{9D8B030D-6E8A-4147-A177-3AD203B41FA5}">
                      <a16:colId xmlns:a16="http://schemas.microsoft.com/office/drawing/2014/main" val="2366263026"/>
                    </a:ext>
                  </a:extLst>
                </a:gridCol>
                <a:gridCol w="1357665">
                  <a:extLst>
                    <a:ext uri="{9D8B030D-6E8A-4147-A177-3AD203B41FA5}">
                      <a16:colId xmlns:a16="http://schemas.microsoft.com/office/drawing/2014/main" val="1706108783"/>
                    </a:ext>
                  </a:extLst>
                </a:gridCol>
                <a:gridCol w="1916427">
                  <a:extLst>
                    <a:ext uri="{9D8B030D-6E8A-4147-A177-3AD203B41FA5}">
                      <a16:colId xmlns:a16="http://schemas.microsoft.com/office/drawing/2014/main" val="1538252764"/>
                    </a:ext>
                  </a:extLst>
                </a:gridCol>
                <a:gridCol w="2078788">
                  <a:extLst>
                    <a:ext uri="{9D8B030D-6E8A-4147-A177-3AD203B41FA5}">
                      <a16:colId xmlns:a16="http://schemas.microsoft.com/office/drawing/2014/main" val="598324088"/>
                    </a:ext>
                  </a:extLst>
                </a:gridCol>
                <a:gridCol w="1652637">
                  <a:extLst>
                    <a:ext uri="{9D8B030D-6E8A-4147-A177-3AD203B41FA5}">
                      <a16:colId xmlns:a16="http://schemas.microsoft.com/office/drawing/2014/main" val="2258047001"/>
                    </a:ext>
                  </a:extLst>
                </a:gridCol>
                <a:gridCol w="1752667">
                  <a:extLst>
                    <a:ext uri="{9D8B030D-6E8A-4147-A177-3AD203B41FA5}">
                      <a16:colId xmlns:a16="http://schemas.microsoft.com/office/drawing/2014/main" val="1406463686"/>
                    </a:ext>
                  </a:extLst>
                </a:gridCol>
                <a:gridCol w="1652637">
                  <a:extLst>
                    <a:ext uri="{9D8B030D-6E8A-4147-A177-3AD203B41FA5}">
                      <a16:colId xmlns:a16="http://schemas.microsoft.com/office/drawing/2014/main" val="341596309"/>
                    </a:ext>
                  </a:extLst>
                </a:gridCol>
              </a:tblGrid>
              <a:tr h="831843">
                <a:tc row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Year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Number of students participating in testing</a:t>
                      </a:r>
                    </a:p>
                  </a:txBody>
                  <a:tcPr marL="148401" marR="148401" marT="74201" marB="74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Course Taking</a:t>
                      </a:r>
                    </a:p>
                  </a:txBody>
                  <a:tcPr marL="148401" marR="148401" marT="74201" marB="742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ase"/>
                      <a:endParaRPr lang="en-US" sz="1800" b="0" i="0" spc="0" baseline="0" dirty="0">
                        <a:effectLst/>
                        <a:latin typeface="+mn-lt"/>
                      </a:endParaRPr>
                    </a:p>
                  </a:txBody>
                  <a:tcPr marL="148401" marR="148401" marT="74201" marB="74201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37862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solidFill>
                            <a:srgbClr val="203B6A"/>
                          </a:solidFill>
                          <a:effectLst/>
                          <a:latin typeface="+mn-lt"/>
                        </a:rPr>
                        <a:t>Biology</a:t>
                      </a:r>
                      <a:endParaRPr lang="en-US" sz="1800" b="0" i="0" spc="0" baseline="0" dirty="0">
                        <a:solidFill>
                          <a:srgbClr val="203B6A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Introductory Physics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Technology/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Engineering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Chemistry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Technology/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Engineering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1" i="0" spc="0" baseline="0" dirty="0">
                          <a:effectLst/>
                          <a:latin typeface="+mn-lt"/>
                        </a:rPr>
                        <a:t>Chemistry</a:t>
                      </a:r>
                      <a:r>
                        <a:rPr lang="en-US" sz="1800" b="0" i="0" spc="0" baseline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21175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48401" marR="148401" marT="74201" marB="7420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51,103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16,061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2,709</a:t>
                      </a:r>
                    </a:p>
                  </a:txBody>
                  <a:tcPr marL="148401" marR="148401" marT="74201" marB="7420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1,168</a:t>
                      </a:r>
                    </a:p>
                  </a:txBody>
                  <a:tcPr marL="148401" marR="148401" marT="74201" marB="7420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 spc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 spc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38247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51,903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15,378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2,807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879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 spc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 spc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85048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53,432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14,178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2,601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70,706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690181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54,391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15,512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2,357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689308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54,490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14,891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1,931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61761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1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No spring STE testing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en-US" sz="1800" b="0" i="0" spc="0" baseline="0" dirty="0">
                        <a:solidFill>
                          <a:srgbClr val="545454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en-US" sz="1800" b="0" i="0" spc="0" baseline="0" dirty="0">
                        <a:solidFill>
                          <a:srgbClr val="545454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ase"/>
                      <a:endParaRPr lang="en-US" sz="1800" b="0" i="0" spc="0" baseline="0" dirty="0">
                        <a:solidFill>
                          <a:srgbClr val="545454"/>
                        </a:solidFill>
                        <a:effectLst/>
                        <a:latin typeface="+mn-lt"/>
                      </a:endParaRP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69,208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369784"/>
                  </a:ext>
                </a:extLst>
              </a:tr>
              <a:tr h="44520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36,440</a:t>
                      </a:r>
                    </a:p>
                  </a:txBody>
                  <a:tcPr marL="148401" marR="148401" marT="74201" marB="742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11,577</a:t>
                      </a:r>
                    </a:p>
                  </a:txBody>
                  <a:tcPr marL="148401" marR="148401" marT="74201" marB="74201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b="0" i="0" spc="0" baseline="0" dirty="0">
                          <a:solidFill>
                            <a:srgbClr val="545454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148401" marR="148401" marT="74201" marB="74201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67,814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759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C29402-0218-4963-9CBE-8D6A37C6A523}"/>
              </a:ext>
            </a:extLst>
          </p:cNvPr>
          <p:cNvSpPr txBox="1"/>
          <p:nvPr/>
        </p:nvSpPr>
        <p:spPr>
          <a:xfrm>
            <a:off x="567743" y="5889169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45454"/>
                </a:solidFill>
              </a:rPr>
              <a:t>Only 9</a:t>
            </a:r>
            <a:r>
              <a:rPr lang="en-US" sz="1400" i="1" baseline="30000" dirty="0">
                <a:solidFill>
                  <a:srgbClr val="545454"/>
                </a:solidFill>
              </a:rPr>
              <a:t>th</a:t>
            </a:r>
            <a:r>
              <a:rPr lang="en-US" sz="1400" i="1" dirty="0">
                <a:solidFill>
                  <a:srgbClr val="545454"/>
                </a:solidFill>
              </a:rPr>
              <a:t> graders needed to participate in 2021</a:t>
            </a:r>
          </a:p>
        </p:txBody>
      </p:sp>
    </p:spTree>
    <p:extLst>
      <p:ext uri="{BB962C8B-B14F-4D97-AF65-F5344CB8AC3E}">
        <p14:creationId xmlns:p14="http://schemas.microsoft.com/office/powerpoint/2010/main" val="5482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615D-964E-4488-A059-488D5F97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Phase-Out Plan and Summary of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76B-247F-4430-B3ED-9C36555E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Continue offering the chemistry and technology/engineering tests for two additional years (spring 2022 and spring 2023)</a:t>
            </a:r>
          </a:p>
          <a:p>
            <a:pPr lvl="1"/>
            <a:r>
              <a:rPr lang="en-US" sz="2000" dirty="0"/>
              <a:t>Class of 2025 (9</a:t>
            </a:r>
            <a:r>
              <a:rPr lang="en-US" sz="2000" baseline="30000" dirty="0"/>
              <a:t>th</a:t>
            </a:r>
            <a:r>
              <a:rPr lang="en-US" sz="2000" dirty="0"/>
              <a:t> graders) may take the tests at the end of 9th or 10th grade</a:t>
            </a:r>
          </a:p>
          <a:p>
            <a:pPr lvl="1"/>
            <a:r>
              <a:rPr lang="en-US" sz="2000" dirty="0"/>
              <a:t>Students in the class of 2025 and earlier may continue to submit performance appeals in chemistry and technology/engineering</a:t>
            </a:r>
          </a:p>
          <a:p>
            <a:pPr lvl="1"/>
            <a:r>
              <a:rPr lang="en-US" sz="2000" dirty="0"/>
              <a:t>High schools are afforded time to adjust their course sequences if needed</a:t>
            </a:r>
          </a:p>
          <a:p>
            <a:r>
              <a:rPr lang="en-US" sz="2400" dirty="0"/>
              <a:t>For students in the class of 2026 and beyond, only tests in biology and introductory physics would be offered.</a:t>
            </a:r>
          </a:p>
          <a:p>
            <a:r>
              <a:rPr lang="en-US" sz="2400" dirty="0"/>
              <a:t>All students will have the opportunity to take biology and introductory physics tests or retests two times per year (February and June) </a:t>
            </a:r>
          </a:p>
          <a:p>
            <a:pPr lvl="1"/>
            <a:r>
              <a:rPr lang="en-US" sz="2000" dirty="0"/>
              <a:t>February introductory physics testing begins in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1672E-8849-4CD9-B7A8-18D37E5A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1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E968-148E-4CB2-8DF1-A2BEE12D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/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EAAFA-B96C-405A-AA9C-C4E49A6B6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December 2021 BESE Meeting: Discussion</a:t>
            </a:r>
          </a:p>
          <a:p>
            <a:r>
              <a:rPr lang="en-US" sz="2800" dirty="0"/>
              <a:t>January 2022 BESE Meeting: Discussion and vote</a:t>
            </a:r>
          </a:p>
          <a:p>
            <a:r>
              <a:rPr lang="en-US" sz="2800"/>
              <a:t>January/February: </a:t>
            </a:r>
            <a:r>
              <a:rPr lang="en-US" sz="2800" dirty="0"/>
              <a:t>Notification to schools and districts</a:t>
            </a:r>
          </a:p>
          <a:p>
            <a:pPr lvl="1"/>
            <a:r>
              <a:rPr lang="en-US" dirty="0"/>
              <a:t>Targeted communications to districts that are most affected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23752-7673-4965-A0AB-DB16DC87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8583126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DESE-231-75557</_dlc_DocId>
    <_dlc_DocIdUrl xmlns="733efe1c-5bbe-4968-87dc-d400e65c879f">
      <Url>https://sharepoint.doemass.org/ese/webteam/cps/_layouts/DocIdRedir.aspx?ID=DESE-231-75557</Url>
      <Description>DESE-231-75557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142FF3-0730-4262-9546-77D9B2B8C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A8ACB1-7E06-4A68-B4FC-592AA528D9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0EB41-56F4-49A6-9D28-8AB934483C23}">
  <ds:schemaRefs>
    <ds:schemaRef ds:uri="0a4e05da-b9bc-4326-ad73-01ef31b95567"/>
    <ds:schemaRef ds:uri="http://purl.org/dc/terms/"/>
    <ds:schemaRef ds:uri="733efe1c-5bbe-4968-87dc-d400e65c879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83E1D38-54AA-4C85-9B40-6810F5C795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452</TotalTime>
  <Words>374</Words>
  <Application>Microsoft Office PowerPoint</Application>
  <PresentationFormat>Widescreen</PresentationFormat>
  <Paragraphs>81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High School MCAS Chemistry and Technology/Engineering Assessments </vt:lpstr>
      <vt:lpstr>Background on MCAS High School Science and Technology/Engineering (STE) Tests</vt:lpstr>
      <vt:lpstr>MCAS Participation Rates and Course Taking by Subject Area</vt:lpstr>
      <vt:lpstr>Proposed Phase-Out Plan and Summary of Recommendations</vt:lpstr>
      <vt:lpstr>Timeline /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17, 2021 Item 6 PowerPoint: High School MCAS Chemistry and Technology/Engineering Assessments</dc:title>
  <dc:creator>DESE</dc:creator>
  <cp:lastModifiedBy>Zou, Dong (EOE)</cp:lastModifiedBy>
  <cp:revision>6</cp:revision>
  <cp:lastPrinted>2017-08-07T14:46:10Z</cp:lastPrinted>
  <dcterms:created xsi:type="dcterms:W3CDTF">2021-11-10T16:26:28Z</dcterms:created>
  <dcterms:modified xsi:type="dcterms:W3CDTF">2021-12-17T20:47:46Z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17 2021</vt:lpwstr>
  </property>
</Properties>
</file>