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6" r:id="rId6"/>
  </p:sldMasterIdLst>
  <p:notesMasterIdLst>
    <p:notesMasterId r:id="rId22"/>
  </p:notesMasterIdLst>
  <p:handoutMasterIdLst>
    <p:handoutMasterId r:id="rId23"/>
  </p:handoutMasterIdLst>
  <p:sldIdLst>
    <p:sldId id="277" r:id="rId7"/>
    <p:sldId id="338" r:id="rId8"/>
    <p:sldId id="312" r:id="rId9"/>
    <p:sldId id="441" r:id="rId10"/>
    <p:sldId id="263" r:id="rId11"/>
    <p:sldId id="772" r:id="rId12"/>
    <p:sldId id="817" r:id="rId13"/>
    <p:sldId id="808" r:id="rId14"/>
    <p:sldId id="818" r:id="rId15"/>
    <p:sldId id="804" r:id="rId16"/>
    <p:sldId id="273" r:id="rId17"/>
    <p:sldId id="807" r:id="rId18"/>
    <p:sldId id="269" r:id="rId19"/>
    <p:sldId id="819" r:id="rId20"/>
    <p:sldId id="773" r:id="rId21"/>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38"/>
            <p14:sldId id="312"/>
            <p14:sldId id="441"/>
            <p14:sldId id="263"/>
            <p14:sldId id="772"/>
            <p14:sldId id="817"/>
            <p14:sldId id="808"/>
            <p14:sldId id="818"/>
            <p14:sldId id="804"/>
            <p14:sldId id="273"/>
            <p14:sldId id="807"/>
            <p14:sldId id="269"/>
            <p14:sldId id="819"/>
            <p14:sldId id="773"/>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38526"/>
    <a:srgbClr val="203B6A"/>
    <a:srgbClr val="C2E0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F1244-3C4F-42E3-83B2-A66B1CF06358}" v="2" dt="2022-02-14T13:49:56.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324" autoAdjust="0"/>
  </p:normalViewPr>
  <p:slideViewPr>
    <p:cSldViewPr snapToGrid="0">
      <p:cViewPr varScale="1">
        <p:scale>
          <a:sx n="56" d="100"/>
          <a:sy n="56" d="100"/>
        </p:scale>
        <p:origin x="84" y="972"/>
      </p:cViewPr>
      <p:guideLst>
        <p:guide orient="horz" pos="2160"/>
        <p:guide pos="3840"/>
      </p:guideLst>
    </p:cSldViewPr>
  </p:slideViewPr>
  <p:outlineViewPr>
    <p:cViewPr>
      <p:scale>
        <a:sx n="33" d="100"/>
        <a:sy n="33" d="100"/>
      </p:scale>
      <p:origin x="0" y="-98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21690309577653E-2"/>
          <c:y val="4.109054231829648E-2"/>
          <c:w val="0.88689415183241338"/>
          <c:h val="0.76740687759650328"/>
        </c:manualLayout>
      </c:layout>
      <c:barChart>
        <c:barDir val="col"/>
        <c:grouping val="stacked"/>
        <c:varyColors val="0"/>
        <c:ser>
          <c:idx val="0"/>
          <c:order val="0"/>
          <c:tx>
            <c:strRef>
              <c:f>Sheet1!$B$1</c:f>
              <c:strCache>
                <c:ptCount val="1"/>
                <c:pt idx="0">
                  <c:v>Level 1</c:v>
                </c:pt>
              </c:strCache>
            </c:strRef>
          </c:tx>
          <c:spPr>
            <a:solidFill>
              <a:srgbClr val="FF0000"/>
            </a:solidFill>
          </c:spPr>
          <c:invertIfNegative val="0"/>
          <c:dPt>
            <c:idx val="0"/>
            <c:invertIfNegative val="0"/>
            <c:bubble3D val="0"/>
            <c:spPr>
              <a:solidFill>
                <a:srgbClr val="FF5050"/>
              </a:solidFill>
            </c:spPr>
            <c:extLst>
              <c:ext xmlns:c16="http://schemas.microsoft.com/office/drawing/2014/chart" uri="{C3380CC4-5D6E-409C-BE32-E72D297353CC}">
                <c16:uniqueId val="{00000007-A420-4B74-A304-7B6E45CFA189}"/>
              </c:ext>
            </c:extLst>
          </c:dPt>
          <c:cat>
            <c:strRef>
              <c:f>Sheet1!$A$2:$A$4</c:f>
              <c:strCache>
                <c:ptCount val="3"/>
                <c:pt idx="0">
                  <c:v>2018 Legacy</c:v>
                </c:pt>
                <c:pt idx="1">
                  <c:v>2019 Next Gen</c:v>
                </c:pt>
                <c:pt idx="2">
                  <c:v>2021 Next Gen</c:v>
                </c:pt>
              </c:strCache>
            </c:strRef>
          </c:cat>
          <c:val>
            <c:numRef>
              <c:f>Sheet1!$B$2:$B$4</c:f>
              <c:numCache>
                <c:formatCode>General</c:formatCode>
                <c:ptCount val="3"/>
                <c:pt idx="0">
                  <c:v>3</c:v>
                </c:pt>
                <c:pt idx="1">
                  <c:v>8</c:v>
                </c:pt>
                <c:pt idx="2">
                  <c:v>9</c:v>
                </c:pt>
              </c:numCache>
            </c:numRef>
          </c:val>
          <c:extLst>
            <c:ext xmlns:c16="http://schemas.microsoft.com/office/drawing/2014/chart" uri="{C3380CC4-5D6E-409C-BE32-E72D297353CC}">
              <c16:uniqueId val="{00000000-ECF8-4AAA-B344-CA1C360829F2}"/>
            </c:ext>
          </c:extLst>
        </c:ser>
        <c:ser>
          <c:idx val="1"/>
          <c:order val="1"/>
          <c:tx>
            <c:strRef>
              <c:f>Sheet1!$C$1</c:f>
              <c:strCache>
                <c:ptCount val="1"/>
                <c:pt idx="0">
                  <c:v>Level 2</c:v>
                </c:pt>
              </c:strCache>
            </c:strRef>
          </c:tx>
          <c:spPr>
            <a:solidFill>
              <a:srgbClr val="FFC000"/>
            </a:solidFill>
          </c:spPr>
          <c:invertIfNegative val="0"/>
          <c:dPt>
            <c:idx val="0"/>
            <c:invertIfNegative val="0"/>
            <c:bubble3D val="0"/>
            <c:spPr>
              <a:solidFill>
                <a:schemeClr val="accent3">
                  <a:lumMod val="60000"/>
                  <a:lumOff val="40000"/>
                </a:schemeClr>
              </a:solidFill>
            </c:spPr>
            <c:extLst>
              <c:ext xmlns:c16="http://schemas.microsoft.com/office/drawing/2014/chart" uri="{C3380CC4-5D6E-409C-BE32-E72D297353CC}">
                <c16:uniqueId val="{00000006-A420-4B74-A304-7B6E45CFA189}"/>
              </c:ext>
            </c:extLst>
          </c:dPt>
          <c:cat>
            <c:strRef>
              <c:f>Sheet1!$A$2:$A$4</c:f>
              <c:strCache>
                <c:ptCount val="3"/>
                <c:pt idx="0">
                  <c:v>2018 Legacy</c:v>
                </c:pt>
                <c:pt idx="1">
                  <c:v>2019 Next Gen</c:v>
                </c:pt>
                <c:pt idx="2">
                  <c:v>2021 Next Gen</c:v>
                </c:pt>
              </c:strCache>
            </c:strRef>
          </c:cat>
          <c:val>
            <c:numRef>
              <c:f>Sheet1!$C$2:$C$4</c:f>
              <c:numCache>
                <c:formatCode>General</c:formatCode>
                <c:ptCount val="3"/>
                <c:pt idx="0">
                  <c:v>6</c:v>
                </c:pt>
                <c:pt idx="1">
                  <c:v>31</c:v>
                </c:pt>
                <c:pt idx="2">
                  <c:v>27</c:v>
                </c:pt>
              </c:numCache>
            </c:numRef>
          </c:val>
          <c:extLst>
            <c:ext xmlns:c16="http://schemas.microsoft.com/office/drawing/2014/chart" uri="{C3380CC4-5D6E-409C-BE32-E72D297353CC}">
              <c16:uniqueId val="{00000001-ECF8-4AAA-B344-CA1C360829F2}"/>
            </c:ext>
          </c:extLst>
        </c:ser>
        <c:ser>
          <c:idx val="2"/>
          <c:order val="2"/>
          <c:tx>
            <c:strRef>
              <c:f>Sheet1!$D$1</c:f>
              <c:strCache>
                <c:ptCount val="1"/>
                <c:pt idx="0">
                  <c:v>Level 3 </c:v>
                </c:pt>
              </c:strCache>
            </c:strRef>
          </c:tx>
          <c:spPr>
            <a:solidFill>
              <a:srgbClr val="92D050"/>
            </a:solidFill>
          </c:spPr>
          <c:invertIfNegative val="0"/>
          <c:dPt>
            <c:idx val="1"/>
            <c:invertIfNegative val="0"/>
            <c:bubble3D val="0"/>
            <c:spPr>
              <a:solidFill>
                <a:srgbClr val="00B050"/>
              </a:solidFill>
            </c:spPr>
            <c:extLst>
              <c:ext xmlns:c16="http://schemas.microsoft.com/office/drawing/2014/chart" uri="{C3380CC4-5D6E-409C-BE32-E72D297353CC}">
                <c16:uniqueId val="{00000003-A420-4B74-A304-7B6E45CFA189}"/>
              </c:ext>
            </c:extLst>
          </c:dPt>
          <c:dPt>
            <c:idx val="2"/>
            <c:invertIfNegative val="0"/>
            <c:bubble3D val="0"/>
            <c:spPr>
              <a:solidFill>
                <a:srgbClr val="00B050"/>
              </a:solidFill>
            </c:spPr>
            <c:extLst>
              <c:ext xmlns:c16="http://schemas.microsoft.com/office/drawing/2014/chart" uri="{C3380CC4-5D6E-409C-BE32-E72D297353CC}">
                <c16:uniqueId val="{00000004-A420-4B74-A304-7B6E45CFA189}"/>
              </c:ext>
            </c:extLst>
          </c:dPt>
          <c:cat>
            <c:strRef>
              <c:f>Sheet1!$A$2:$A$4</c:f>
              <c:strCache>
                <c:ptCount val="3"/>
                <c:pt idx="0">
                  <c:v>2018 Legacy</c:v>
                </c:pt>
                <c:pt idx="1">
                  <c:v>2019 Next Gen</c:v>
                </c:pt>
                <c:pt idx="2">
                  <c:v>2021 Next Gen</c:v>
                </c:pt>
              </c:strCache>
            </c:strRef>
          </c:cat>
          <c:val>
            <c:numRef>
              <c:f>Sheet1!$D$2:$D$4</c:f>
              <c:numCache>
                <c:formatCode>General</c:formatCode>
                <c:ptCount val="3"/>
                <c:pt idx="0">
                  <c:v>40</c:v>
                </c:pt>
                <c:pt idx="1">
                  <c:v>48</c:v>
                </c:pt>
                <c:pt idx="2">
                  <c:v>45</c:v>
                </c:pt>
              </c:numCache>
            </c:numRef>
          </c:val>
          <c:extLst>
            <c:ext xmlns:c16="http://schemas.microsoft.com/office/drawing/2014/chart" uri="{C3380CC4-5D6E-409C-BE32-E72D297353CC}">
              <c16:uniqueId val="{00000002-ECF8-4AAA-B344-CA1C360829F2}"/>
            </c:ext>
          </c:extLst>
        </c:ser>
        <c:ser>
          <c:idx val="3"/>
          <c:order val="3"/>
          <c:tx>
            <c:strRef>
              <c:f>Sheet1!$E$1</c:f>
              <c:strCache>
                <c:ptCount val="1"/>
                <c:pt idx="0">
                  <c:v>Level 4 </c:v>
                </c:pt>
              </c:strCache>
            </c:strRef>
          </c:tx>
          <c:spPr>
            <a:solidFill>
              <a:schemeClr val="accent4">
                <a:lumMod val="20000"/>
                <a:lumOff val="80000"/>
              </a:schemeClr>
            </a:solidFill>
          </c:spPr>
          <c:invertIfNegative val="0"/>
          <c:dPt>
            <c:idx val="1"/>
            <c:invertIfNegative val="0"/>
            <c:bubble3D val="0"/>
            <c:spPr>
              <a:solidFill>
                <a:schemeClr val="accent4">
                  <a:lumMod val="40000"/>
                  <a:lumOff val="60000"/>
                </a:schemeClr>
              </a:solidFill>
            </c:spPr>
            <c:extLst>
              <c:ext xmlns:c16="http://schemas.microsoft.com/office/drawing/2014/chart" uri="{C3380CC4-5D6E-409C-BE32-E72D297353CC}">
                <c16:uniqueId val="{00000001-A420-4B74-A304-7B6E45CFA189}"/>
              </c:ext>
            </c:extLst>
          </c:dPt>
          <c:dPt>
            <c:idx val="2"/>
            <c:invertIfNegative val="0"/>
            <c:bubble3D val="0"/>
            <c:spPr>
              <a:solidFill>
                <a:schemeClr val="accent4">
                  <a:lumMod val="40000"/>
                  <a:lumOff val="60000"/>
                </a:schemeClr>
              </a:solidFill>
            </c:spPr>
            <c:extLst>
              <c:ext xmlns:c16="http://schemas.microsoft.com/office/drawing/2014/chart" uri="{C3380CC4-5D6E-409C-BE32-E72D297353CC}">
                <c16:uniqueId val="{00000002-A420-4B74-A304-7B6E45CFA189}"/>
              </c:ext>
            </c:extLst>
          </c:dPt>
          <c:cat>
            <c:strRef>
              <c:f>Sheet1!$A$2:$A$4</c:f>
              <c:strCache>
                <c:ptCount val="3"/>
                <c:pt idx="0">
                  <c:v>2018 Legacy</c:v>
                </c:pt>
                <c:pt idx="1">
                  <c:v>2019 Next Gen</c:v>
                </c:pt>
                <c:pt idx="2">
                  <c:v>2021 Next Gen</c:v>
                </c:pt>
              </c:strCache>
            </c:strRef>
          </c:cat>
          <c:val>
            <c:numRef>
              <c:f>Sheet1!$E$2:$E$4</c:f>
              <c:numCache>
                <c:formatCode>General</c:formatCode>
                <c:ptCount val="3"/>
                <c:pt idx="0">
                  <c:v>51</c:v>
                </c:pt>
                <c:pt idx="1">
                  <c:v>13</c:v>
                </c:pt>
                <c:pt idx="2">
                  <c:v>19</c:v>
                </c:pt>
              </c:numCache>
            </c:numRef>
          </c:val>
          <c:extLst>
            <c:ext xmlns:c16="http://schemas.microsoft.com/office/drawing/2014/chart" uri="{C3380CC4-5D6E-409C-BE32-E72D297353CC}">
              <c16:uniqueId val="{00000003-ECF8-4AAA-B344-CA1C360829F2}"/>
            </c:ext>
          </c:extLst>
        </c:ser>
        <c:dLbls>
          <c:showLegendKey val="0"/>
          <c:showVal val="0"/>
          <c:showCatName val="0"/>
          <c:showSerName val="0"/>
          <c:showPercent val="0"/>
          <c:showBubbleSize val="0"/>
        </c:dLbls>
        <c:gapWidth val="127"/>
        <c:overlap val="100"/>
        <c:axId val="82470400"/>
        <c:axId val="54731136"/>
      </c:barChart>
      <c:catAx>
        <c:axId val="82470400"/>
        <c:scaling>
          <c:orientation val="minMax"/>
        </c:scaling>
        <c:delete val="0"/>
        <c:axPos val="b"/>
        <c:numFmt formatCode="General" sourceLinked="0"/>
        <c:majorTickMark val="none"/>
        <c:minorTickMark val="none"/>
        <c:tickLblPos val="nextTo"/>
        <c:crossAx val="54731136"/>
        <c:crosses val="autoZero"/>
        <c:auto val="1"/>
        <c:lblAlgn val="ctr"/>
        <c:lblOffset val="100"/>
        <c:noMultiLvlLbl val="0"/>
      </c:catAx>
      <c:valAx>
        <c:axId val="54731136"/>
        <c:scaling>
          <c:orientation val="minMax"/>
          <c:max val="100"/>
        </c:scaling>
        <c:delete val="0"/>
        <c:axPos val="l"/>
        <c:majorGridlines/>
        <c:numFmt formatCode="General" sourceLinked="1"/>
        <c:majorTickMark val="none"/>
        <c:minorTickMark val="none"/>
        <c:tickLblPos val="nextTo"/>
        <c:crossAx val="82470400"/>
        <c:crosses val="autoZero"/>
        <c:crossBetween val="between"/>
        <c:majorUnit val="10"/>
      </c:valAx>
    </c:plotArea>
    <c:legend>
      <c:legendPos val="b"/>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89060081018388"/>
          <c:y val="0.13963878791937365"/>
          <c:w val="0.88689415183241338"/>
          <c:h val="0.68194258016038489"/>
        </c:manualLayout>
      </c:layout>
      <c:barChart>
        <c:barDir val="col"/>
        <c:grouping val="stacked"/>
        <c:varyColors val="0"/>
        <c:ser>
          <c:idx val="0"/>
          <c:order val="0"/>
          <c:tx>
            <c:strRef>
              <c:f>Sheet1!$B$1</c:f>
              <c:strCache>
                <c:ptCount val="1"/>
                <c:pt idx="0">
                  <c:v>Level 1</c:v>
                </c:pt>
              </c:strCache>
            </c:strRef>
          </c:tx>
          <c:spPr>
            <a:solidFill>
              <a:srgbClr val="FF0000"/>
            </a:solidFill>
          </c:spPr>
          <c:invertIfNegative val="0"/>
          <c:cat>
            <c:strRef>
              <c:f>Sheet1!$A$2:$A$4</c:f>
              <c:strCache>
                <c:ptCount val="3"/>
                <c:pt idx="0">
                  <c:v>2018 Math Gr 10</c:v>
                </c:pt>
                <c:pt idx="1">
                  <c:v>Next Gen 2019</c:v>
                </c:pt>
                <c:pt idx="2">
                  <c:v>Next Gen 2021</c:v>
                </c:pt>
              </c:strCache>
            </c:strRef>
          </c:cat>
          <c:val>
            <c:numRef>
              <c:f>Sheet1!$B$2:$B$4</c:f>
              <c:numCache>
                <c:formatCode>General</c:formatCode>
                <c:ptCount val="3"/>
                <c:pt idx="0">
                  <c:v>8</c:v>
                </c:pt>
                <c:pt idx="1">
                  <c:v>9</c:v>
                </c:pt>
                <c:pt idx="2">
                  <c:v>12</c:v>
                </c:pt>
              </c:numCache>
            </c:numRef>
          </c:val>
          <c:extLst>
            <c:ext xmlns:c16="http://schemas.microsoft.com/office/drawing/2014/chart" uri="{C3380CC4-5D6E-409C-BE32-E72D297353CC}">
              <c16:uniqueId val="{00000000-5E29-483F-948E-02AB986EF40E}"/>
            </c:ext>
          </c:extLst>
        </c:ser>
        <c:ser>
          <c:idx val="1"/>
          <c:order val="1"/>
          <c:tx>
            <c:strRef>
              <c:f>Sheet1!$C$1</c:f>
              <c:strCache>
                <c:ptCount val="1"/>
                <c:pt idx="0">
                  <c:v>Level 2</c:v>
                </c:pt>
              </c:strCache>
            </c:strRef>
          </c:tx>
          <c:spPr>
            <a:solidFill>
              <a:srgbClr val="FFC000"/>
            </a:solidFill>
          </c:spPr>
          <c:invertIfNegative val="0"/>
          <c:cat>
            <c:strRef>
              <c:f>Sheet1!$A$2:$A$4</c:f>
              <c:strCache>
                <c:ptCount val="3"/>
                <c:pt idx="0">
                  <c:v>2018 Math Gr 10</c:v>
                </c:pt>
                <c:pt idx="1">
                  <c:v>Next Gen 2019</c:v>
                </c:pt>
                <c:pt idx="2">
                  <c:v>Next Gen 2021</c:v>
                </c:pt>
              </c:strCache>
            </c:strRef>
          </c:cat>
          <c:val>
            <c:numRef>
              <c:f>Sheet1!$C$2:$C$4</c:f>
              <c:numCache>
                <c:formatCode>General</c:formatCode>
                <c:ptCount val="3"/>
                <c:pt idx="0">
                  <c:v>14</c:v>
                </c:pt>
                <c:pt idx="1">
                  <c:v>33</c:v>
                </c:pt>
                <c:pt idx="2">
                  <c:v>36</c:v>
                </c:pt>
              </c:numCache>
            </c:numRef>
          </c:val>
          <c:extLst>
            <c:ext xmlns:c16="http://schemas.microsoft.com/office/drawing/2014/chart" uri="{C3380CC4-5D6E-409C-BE32-E72D297353CC}">
              <c16:uniqueId val="{00000001-5E29-483F-948E-02AB986EF40E}"/>
            </c:ext>
          </c:extLst>
        </c:ser>
        <c:ser>
          <c:idx val="2"/>
          <c:order val="2"/>
          <c:tx>
            <c:strRef>
              <c:f>Sheet1!$D$1</c:f>
              <c:strCache>
                <c:ptCount val="1"/>
                <c:pt idx="0">
                  <c:v>Level 3 </c:v>
                </c:pt>
              </c:strCache>
            </c:strRef>
          </c:tx>
          <c:spPr>
            <a:solidFill>
              <a:srgbClr val="92D050"/>
            </a:solidFill>
          </c:spPr>
          <c:invertIfNegative val="0"/>
          <c:cat>
            <c:strRef>
              <c:f>Sheet1!$A$2:$A$4</c:f>
              <c:strCache>
                <c:ptCount val="3"/>
                <c:pt idx="0">
                  <c:v>2018 Math Gr 10</c:v>
                </c:pt>
                <c:pt idx="1">
                  <c:v>Next Gen 2019</c:v>
                </c:pt>
                <c:pt idx="2">
                  <c:v>Next Gen 2021</c:v>
                </c:pt>
              </c:strCache>
            </c:strRef>
          </c:cat>
          <c:val>
            <c:numRef>
              <c:f>Sheet1!$D$2:$D$4</c:f>
              <c:numCache>
                <c:formatCode>General</c:formatCode>
                <c:ptCount val="3"/>
                <c:pt idx="0">
                  <c:v>27</c:v>
                </c:pt>
                <c:pt idx="1">
                  <c:v>45</c:v>
                </c:pt>
                <c:pt idx="2">
                  <c:v>41</c:v>
                </c:pt>
              </c:numCache>
            </c:numRef>
          </c:val>
          <c:extLst>
            <c:ext xmlns:c16="http://schemas.microsoft.com/office/drawing/2014/chart" uri="{C3380CC4-5D6E-409C-BE32-E72D297353CC}">
              <c16:uniqueId val="{00000002-5E29-483F-948E-02AB986EF40E}"/>
            </c:ext>
          </c:extLst>
        </c:ser>
        <c:ser>
          <c:idx val="3"/>
          <c:order val="3"/>
          <c:tx>
            <c:strRef>
              <c:f>Sheet1!$E$1</c:f>
              <c:strCache>
                <c:ptCount val="1"/>
                <c:pt idx="0">
                  <c:v>Level 4 </c:v>
                </c:pt>
              </c:strCache>
            </c:strRef>
          </c:tx>
          <c:spPr>
            <a:solidFill>
              <a:schemeClr val="accent4">
                <a:lumMod val="20000"/>
                <a:lumOff val="80000"/>
              </a:schemeClr>
            </a:solidFill>
          </c:spPr>
          <c:invertIfNegative val="0"/>
          <c:cat>
            <c:strRef>
              <c:f>Sheet1!$A$2:$A$4</c:f>
              <c:strCache>
                <c:ptCount val="3"/>
                <c:pt idx="0">
                  <c:v>2018 Math Gr 10</c:v>
                </c:pt>
                <c:pt idx="1">
                  <c:v>Next Gen 2019</c:v>
                </c:pt>
                <c:pt idx="2">
                  <c:v>Next Gen 2021</c:v>
                </c:pt>
              </c:strCache>
            </c:strRef>
          </c:cat>
          <c:val>
            <c:numRef>
              <c:f>Sheet1!$E$2:$E$4</c:f>
              <c:numCache>
                <c:formatCode>General</c:formatCode>
                <c:ptCount val="3"/>
                <c:pt idx="0">
                  <c:v>51</c:v>
                </c:pt>
                <c:pt idx="1">
                  <c:v>13</c:v>
                </c:pt>
                <c:pt idx="2">
                  <c:v>11</c:v>
                </c:pt>
              </c:numCache>
            </c:numRef>
          </c:val>
          <c:extLst>
            <c:ext xmlns:c16="http://schemas.microsoft.com/office/drawing/2014/chart" uri="{C3380CC4-5D6E-409C-BE32-E72D297353CC}">
              <c16:uniqueId val="{00000003-5E29-483F-948E-02AB986EF40E}"/>
            </c:ext>
          </c:extLst>
        </c:ser>
        <c:dLbls>
          <c:showLegendKey val="0"/>
          <c:showVal val="0"/>
          <c:showCatName val="0"/>
          <c:showSerName val="0"/>
          <c:showPercent val="0"/>
          <c:showBubbleSize val="0"/>
        </c:dLbls>
        <c:gapWidth val="127"/>
        <c:overlap val="100"/>
        <c:axId val="82470400"/>
        <c:axId val="54731136"/>
      </c:barChart>
      <c:catAx>
        <c:axId val="82470400"/>
        <c:scaling>
          <c:orientation val="minMax"/>
        </c:scaling>
        <c:delete val="0"/>
        <c:axPos val="b"/>
        <c:numFmt formatCode="General" sourceLinked="0"/>
        <c:majorTickMark val="none"/>
        <c:minorTickMark val="none"/>
        <c:tickLblPos val="nextTo"/>
        <c:crossAx val="54731136"/>
        <c:crosses val="autoZero"/>
        <c:auto val="1"/>
        <c:lblAlgn val="ctr"/>
        <c:lblOffset val="100"/>
        <c:noMultiLvlLbl val="0"/>
      </c:catAx>
      <c:valAx>
        <c:axId val="54731136"/>
        <c:scaling>
          <c:orientation val="minMax"/>
          <c:max val="100"/>
        </c:scaling>
        <c:delete val="0"/>
        <c:axPos val="l"/>
        <c:majorGridlines/>
        <c:numFmt formatCode="General" sourceLinked="1"/>
        <c:majorTickMark val="none"/>
        <c:minorTickMark val="none"/>
        <c:tickLblPos val="nextTo"/>
        <c:crossAx val="82470400"/>
        <c:crosses val="autoZero"/>
        <c:crossBetween val="between"/>
        <c:majorUnit val="10"/>
      </c:valAx>
      <c:spPr>
        <a:noFill/>
        <a:ln w="25400">
          <a:noFill/>
        </a:ln>
      </c:spPr>
    </c:plotArea>
    <c:legend>
      <c:legendPos val="b"/>
      <c:layout>
        <c:manualLayout>
          <c:xMode val="edge"/>
          <c:yMode val="edge"/>
          <c:x val="0.19530293742989874"/>
          <c:y val="0.90723793035417732"/>
          <c:w val="0.65867013656282625"/>
          <c:h val="7.1917170391232382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0.66346</cdr:x>
      <cdr:y>0.60727</cdr:y>
    </cdr:from>
    <cdr:to>
      <cdr:x>0.92308</cdr:x>
      <cdr:y>0.68479</cdr:y>
    </cdr:to>
    <cdr:sp macro="" textlink="">
      <cdr:nvSpPr>
        <cdr:cNvPr id="17" name="TextBox 2"/>
        <cdr:cNvSpPr txBox="1"/>
      </cdr:nvSpPr>
      <cdr:spPr>
        <a:xfrm xmlns:a="http://schemas.openxmlformats.org/drawingml/2006/main">
          <a:off x="5257800" y="3581400"/>
          <a:ext cx="20574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endParaRPr lang="en-US" sz="2000" dirty="0"/>
        </a:p>
      </cdr:txBody>
    </cdr:sp>
  </cdr:relSizeAnchor>
  <cdr:relSizeAnchor xmlns:cdr="http://schemas.openxmlformats.org/drawingml/2006/chartDrawing">
    <cdr:from>
      <cdr:x>0.17825</cdr:x>
      <cdr:y>0.18589</cdr:y>
    </cdr:from>
    <cdr:to>
      <cdr:x>0.32671</cdr:x>
      <cdr:y>0.29218</cdr:y>
    </cdr:to>
    <cdr:sp macro="" textlink="">
      <cdr:nvSpPr>
        <cdr:cNvPr id="26" name="TextBox 1"/>
        <cdr:cNvSpPr txBox="1"/>
      </cdr:nvSpPr>
      <cdr:spPr>
        <a:xfrm xmlns:a="http://schemas.openxmlformats.org/drawingml/2006/main">
          <a:off x="1302177" y="975117"/>
          <a:ext cx="1084575" cy="5575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en-US" sz="1200" dirty="0">
              <a:latin typeface="+mn-lt"/>
            </a:rPr>
            <a:t>51% Advanced</a:t>
          </a:r>
        </a:p>
      </cdr:txBody>
    </cdr:sp>
  </cdr:relSizeAnchor>
  <cdr:relSizeAnchor xmlns:cdr="http://schemas.openxmlformats.org/drawingml/2006/chartDrawing">
    <cdr:from>
      <cdr:x>0.18151</cdr:x>
      <cdr:y>0.52459</cdr:y>
    </cdr:from>
    <cdr:to>
      <cdr:x>0.30682</cdr:x>
      <cdr:y>0.63317</cdr:y>
    </cdr:to>
    <cdr:sp macro="" textlink="">
      <cdr:nvSpPr>
        <cdr:cNvPr id="27" name="TextBox 1"/>
        <cdr:cNvSpPr txBox="1"/>
      </cdr:nvSpPr>
      <cdr:spPr>
        <a:xfrm xmlns:a="http://schemas.openxmlformats.org/drawingml/2006/main">
          <a:off x="1326037" y="2751896"/>
          <a:ext cx="915452" cy="5695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en-US" sz="1200" dirty="0">
              <a:latin typeface="+mn-lt"/>
            </a:rPr>
            <a:t>40% Proficient</a:t>
          </a:r>
        </a:p>
      </cdr:txBody>
    </cdr:sp>
  </cdr:relSizeAnchor>
  <cdr:relSizeAnchor xmlns:cdr="http://schemas.openxmlformats.org/drawingml/2006/chartDrawing">
    <cdr:from>
      <cdr:x>0.04838</cdr:x>
      <cdr:y>0.82829</cdr:y>
    </cdr:from>
    <cdr:to>
      <cdr:x>0.14522</cdr:x>
      <cdr:y>0.93182</cdr:y>
    </cdr:to>
    <cdr:sp macro="" textlink="">
      <cdr:nvSpPr>
        <cdr:cNvPr id="29" name="TextBox 1"/>
        <cdr:cNvSpPr txBox="1"/>
      </cdr:nvSpPr>
      <cdr:spPr>
        <a:xfrm xmlns:a="http://schemas.openxmlformats.org/drawingml/2006/main">
          <a:off x="353418" y="4345019"/>
          <a:ext cx="707459" cy="543079"/>
        </a:xfrm>
        <a:prstGeom xmlns:a="http://schemas.openxmlformats.org/drawingml/2006/main" prst="rect">
          <a:avLst/>
        </a:prstGeom>
        <a:ln xmlns:a="http://schemas.openxmlformats.org/drawingml/2006/main">
          <a:solidFill>
            <a:schemeClr val="accent1"/>
          </a:solidFill>
          <a:prstDash val="sysDot"/>
        </a:ln>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en-US" sz="1200" dirty="0">
              <a:latin typeface="+mn-lt"/>
            </a:rPr>
            <a:t>3% Failing</a:t>
          </a:r>
        </a:p>
      </cdr:txBody>
    </cdr:sp>
  </cdr:relSizeAnchor>
  <cdr:relSizeAnchor xmlns:cdr="http://schemas.openxmlformats.org/drawingml/2006/chartDrawing">
    <cdr:from>
      <cdr:x>0.14389</cdr:x>
      <cdr:y>0.8047</cdr:y>
    </cdr:from>
    <cdr:to>
      <cdr:x>0.19875</cdr:x>
      <cdr:y>0.84071</cdr:y>
    </cdr:to>
    <cdr:sp macro="" textlink="">
      <cdr:nvSpPr>
        <cdr:cNvPr id="23" name="Straight Arrow Connector 22"/>
        <cdr:cNvSpPr/>
      </cdr:nvSpPr>
      <cdr:spPr>
        <a:xfrm xmlns:a="http://schemas.openxmlformats.org/drawingml/2006/main" flipV="1">
          <a:off x="1051167" y="4221282"/>
          <a:ext cx="400791" cy="188889"/>
        </a:xfrm>
        <a:prstGeom xmlns:a="http://schemas.openxmlformats.org/drawingml/2006/main" prst="straightConnector1">
          <a:avLst/>
        </a:prstGeom>
        <a:ln xmlns:a="http://schemas.openxmlformats.org/drawingml/2006/main" w="38100">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0.20628</cdr:x>
      <cdr:y>0.73626</cdr:y>
    </cdr:from>
    <cdr:to>
      <cdr:x>0.33727</cdr:x>
      <cdr:y>0.79574</cdr:y>
    </cdr:to>
    <cdr:sp macro="" textlink="">
      <cdr:nvSpPr>
        <cdr:cNvPr id="15" name="TextBox 1"/>
        <cdr:cNvSpPr txBox="1"/>
      </cdr:nvSpPr>
      <cdr:spPr>
        <a:xfrm xmlns:a="http://schemas.openxmlformats.org/drawingml/2006/main">
          <a:off x="1506976" y="3862265"/>
          <a:ext cx="956948" cy="3120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1200" dirty="0">
              <a:latin typeface="+mn-lt"/>
            </a:rPr>
            <a:t>6% NI</a:t>
          </a:r>
        </a:p>
      </cdr:txBody>
    </cdr:sp>
  </cdr:relSizeAnchor>
  <cdr:relSizeAnchor xmlns:cdr="http://schemas.openxmlformats.org/drawingml/2006/chartDrawing">
    <cdr:from>
      <cdr:x>0.30919</cdr:x>
      <cdr:y>0.73841</cdr:y>
    </cdr:from>
    <cdr:to>
      <cdr:x>0.4693</cdr:x>
      <cdr:y>0.73844</cdr:y>
    </cdr:to>
    <cdr:sp macro="" textlink="">
      <cdr:nvSpPr>
        <cdr:cNvPr id="16" name="Straight Arrow Connector 15">
          <a:extLst xmlns:a="http://schemas.openxmlformats.org/drawingml/2006/main">
            <a:ext uri="{FF2B5EF4-FFF2-40B4-BE49-F238E27FC236}">
              <a16:creationId xmlns:a16="http://schemas.microsoft.com/office/drawing/2014/main" id="{39442212-9628-438D-AE63-525957837854}"/>
            </a:ext>
          </a:extLst>
        </cdr:cNvPr>
        <cdr:cNvSpPr/>
      </cdr:nvSpPr>
      <cdr:spPr>
        <a:xfrm xmlns:a="http://schemas.openxmlformats.org/drawingml/2006/main" flipV="1">
          <a:off x="2258817" y="3873534"/>
          <a:ext cx="1169684" cy="158"/>
        </a:xfrm>
        <a:prstGeom xmlns:a="http://schemas.openxmlformats.org/drawingml/2006/main" prst="straightConnector1">
          <a:avLst/>
        </a:prstGeom>
        <a:ln xmlns:a="http://schemas.openxmlformats.org/drawingml/2006/main" w="38100">
          <a:headEnd type="none"/>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0.44895</cdr:x>
      <cdr:y>0.33812</cdr:y>
    </cdr:from>
    <cdr:to>
      <cdr:x>0.65087</cdr:x>
      <cdr:y>0.47211</cdr:y>
    </cdr:to>
    <cdr:sp macro="" textlink="">
      <cdr:nvSpPr>
        <cdr:cNvPr id="9" name="TextBox 8"/>
        <cdr:cNvSpPr txBox="1"/>
      </cdr:nvSpPr>
      <cdr:spPr>
        <a:xfrm xmlns:a="http://schemas.openxmlformats.org/drawingml/2006/main">
          <a:off x="3279780" y="2060053"/>
          <a:ext cx="1475126" cy="8163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t>45% </a:t>
          </a:r>
        </a:p>
        <a:p xmlns:a="http://schemas.openxmlformats.org/drawingml/2006/main">
          <a:pPr algn="ctr"/>
          <a:r>
            <a:rPr lang="en-US" sz="1200" dirty="0"/>
            <a:t>Meeting</a:t>
          </a:r>
        </a:p>
      </cdr:txBody>
    </cdr:sp>
  </cdr:relSizeAnchor>
  <cdr:relSizeAnchor xmlns:cdr="http://schemas.openxmlformats.org/drawingml/2006/chartDrawing">
    <cdr:from>
      <cdr:x>0.66346</cdr:x>
      <cdr:y>0.60727</cdr:y>
    </cdr:from>
    <cdr:to>
      <cdr:x>0.92308</cdr:x>
      <cdr:y>0.68479</cdr:y>
    </cdr:to>
    <cdr:sp macro="" textlink="">
      <cdr:nvSpPr>
        <cdr:cNvPr id="17" name="TextBox 2"/>
        <cdr:cNvSpPr txBox="1"/>
      </cdr:nvSpPr>
      <cdr:spPr>
        <a:xfrm xmlns:a="http://schemas.openxmlformats.org/drawingml/2006/main">
          <a:off x="5257800" y="3581400"/>
          <a:ext cx="20574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endParaRPr lang="en-US" sz="2000" dirty="0"/>
        </a:p>
      </cdr:txBody>
    </cdr:sp>
  </cdr:relSizeAnchor>
  <cdr:relSizeAnchor xmlns:cdr="http://schemas.openxmlformats.org/drawingml/2006/chartDrawing">
    <cdr:from>
      <cdr:x>0.17595</cdr:x>
      <cdr:y>0.27918</cdr:y>
    </cdr:from>
    <cdr:to>
      <cdr:x>0.33941</cdr:x>
      <cdr:y>0.39077</cdr:y>
    </cdr:to>
    <cdr:sp macro="" textlink="">
      <cdr:nvSpPr>
        <cdr:cNvPr id="26" name="TextBox 1"/>
        <cdr:cNvSpPr txBox="1"/>
      </cdr:nvSpPr>
      <cdr:spPr>
        <a:xfrm xmlns:a="http://schemas.openxmlformats.org/drawingml/2006/main">
          <a:off x="1285432" y="1700910"/>
          <a:ext cx="1194157" cy="6799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en-US" sz="1200" dirty="0">
              <a:latin typeface="+mn-lt"/>
            </a:rPr>
            <a:t>51% </a:t>
          </a:r>
          <a:br>
            <a:rPr lang="en-US" sz="1200" dirty="0">
              <a:latin typeface="+mn-lt"/>
            </a:rPr>
          </a:br>
          <a:r>
            <a:rPr lang="en-US" sz="1200" dirty="0">
              <a:latin typeface="+mn-lt"/>
            </a:rPr>
            <a:t>Advanced</a:t>
          </a:r>
        </a:p>
      </cdr:txBody>
    </cdr:sp>
  </cdr:relSizeAnchor>
  <cdr:relSizeAnchor xmlns:cdr="http://schemas.openxmlformats.org/drawingml/2006/chartDrawing">
    <cdr:from>
      <cdr:x>0.19166</cdr:x>
      <cdr:y>0.54488</cdr:y>
    </cdr:from>
    <cdr:to>
      <cdr:x>0.31697</cdr:x>
      <cdr:y>0.74361</cdr:y>
    </cdr:to>
    <cdr:sp macro="" textlink="">
      <cdr:nvSpPr>
        <cdr:cNvPr id="27" name="TextBox 1"/>
        <cdr:cNvSpPr txBox="1"/>
      </cdr:nvSpPr>
      <cdr:spPr>
        <a:xfrm xmlns:a="http://schemas.openxmlformats.org/drawingml/2006/main">
          <a:off x="1400156" y="3319739"/>
          <a:ext cx="915453" cy="12107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en-US" sz="1200" dirty="0">
              <a:latin typeface="+mn-lt"/>
            </a:rPr>
            <a:t>40% </a:t>
          </a:r>
        </a:p>
        <a:p xmlns:a="http://schemas.openxmlformats.org/drawingml/2006/main">
          <a:pPr algn="ctr"/>
          <a:r>
            <a:rPr lang="en-US" sz="1200" dirty="0">
              <a:latin typeface="+mn-lt"/>
            </a:rPr>
            <a:t>Proficient</a:t>
          </a:r>
        </a:p>
      </cdr:txBody>
    </cdr:sp>
  </cdr:relSizeAnchor>
  <cdr:relSizeAnchor xmlns:cdr="http://schemas.openxmlformats.org/drawingml/2006/chartDrawing">
    <cdr:from>
      <cdr:x>0.18286</cdr:x>
      <cdr:y>0.68156</cdr:y>
    </cdr:from>
    <cdr:to>
      <cdr:x>0.33667</cdr:x>
      <cdr:y>0.75908</cdr:y>
    </cdr:to>
    <cdr:sp macro="" textlink="">
      <cdr:nvSpPr>
        <cdr:cNvPr id="28" name="TextBox 1"/>
        <cdr:cNvSpPr txBox="1"/>
      </cdr:nvSpPr>
      <cdr:spPr>
        <a:xfrm xmlns:a="http://schemas.openxmlformats.org/drawingml/2006/main">
          <a:off x="1335848" y="4152481"/>
          <a:ext cx="1123690" cy="4722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r>
            <a:rPr lang="en-US" sz="1200" dirty="0">
              <a:latin typeface="+mn-lt"/>
            </a:rPr>
            <a:t>14% Needs</a:t>
          </a:r>
          <a:br>
            <a:rPr lang="en-US" sz="1200" dirty="0">
              <a:latin typeface="+mn-lt"/>
            </a:rPr>
          </a:br>
          <a:r>
            <a:rPr lang="en-US" sz="1200" dirty="0">
              <a:latin typeface="+mn-lt"/>
            </a:rPr>
            <a:t>Improvement</a:t>
          </a:r>
        </a:p>
      </cdr:txBody>
    </cdr:sp>
  </cdr:relSizeAnchor>
  <cdr:relSizeAnchor xmlns:cdr="http://schemas.openxmlformats.org/drawingml/2006/chartDrawing">
    <cdr:from>
      <cdr:x>0.18612</cdr:x>
      <cdr:y>0.77409</cdr:y>
    </cdr:from>
    <cdr:to>
      <cdr:x>0.33493</cdr:x>
      <cdr:y>0.85161</cdr:y>
    </cdr:to>
    <cdr:sp macro="" textlink="">
      <cdr:nvSpPr>
        <cdr:cNvPr id="29" name="TextBox 1"/>
        <cdr:cNvSpPr txBox="1"/>
      </cdr:nvSpPr>
      <cdr:spPr>
        <a:xfrm xmlns:a="http://schemas.openxmlformats.org/drawingml/2006/main">
          <a:off x="1359718" y="4716242"/>
          <a:ext cx="1087120" cy="4722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ctr"/>
          <a:r>
            <a:rPr lang="en-US" sz="1200" dirty="0">
              <a:solidFill>
                <a:schemeClr val="bg1"/>
              </a:solidFill>
              <a:latin typeface="+mn-lt"/>
            </a:rPr>
            <a:t>8% Failing</a:t>
          </a:r>
        </a:p>
      </cdr:txBody>
    </cdr:sp>
  </cdr:relSizeAnchor>
  <cdr:relSizeAnchor xmlns:cdr="http://schemas.openxmlformats.org/drawingml/2006/chartDrawing">
    <cdr:from>
      <cdr:x>0.77515</cdr:x>
      <cdr:y>0.1338</cdr:y>
    </cdr:from>
    <cdr:to>
      <cdr:x>0.92374</cdr:x>
      <cdr:y>0.20055</cdr:y>
    </cdr:to>
    <cdr:sp macro="" textlink="">
      <cdr:nvSpPr>
        <cdr:cNvPr id="13" name="TextBox 1">
          <a:extLst xmlns:a="http://schemas.openxmlformats.org/drawingml/2006/main">
            <a:ext uri="{FF2B5EF4-FFF2-40B4-BE49-F238E27FC236}">
              <a16:creationId xmlns:a16="http://schemas.microsoft.com/office/drawing/2014/main" id="{C2876CB9-095A-4502-867B-F5896DDD5FF3}"/>
            </a:ext>
          </a:extLst>
        </cdr:cNvPr>
        <cdr:cNvSpPr txBox="1"/>
      </cdr:nvSpPr>
      <cdr:spPr>
        <a:xfrm xmlns:a="http://schemas.openxmlformats.org/drawingml/2006/main">
          <a:off x="5662877" y="815200"/>
          <a:ext cx="1085524" cy="40668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Segoe UI"/>
              <a:ea typeface="+mn-ea"/>
              <a:cs typeface="+mn-cs"/>
            </a:rPr>
            <a:t>11%</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Segoe UI"/>
              <a:ea typeface="+mn-ea"/>
              <a:cs typeface="+mn-cs"/>
            </a:rPr>
            <a:t>Exceeding</a:t>
          </a:r>
        </a:p>
      </cdr:txBody>
    </cdr:sp>
  </cdr:relSizeAnchor>
  <cdr:relSizeAnchor xmlns:cdr="http://schemas.openxmlformats.org/drawingml/2006/chartDrawing">
    <cdr:from>
      <cdr:x>0.78693</cdr:x>
      <cdr:y>0.54757</cdr:y>
    </cdr:from>
    <cdr:to>
      <cdr:x>0.90801</cdr:x>
      <cdr:y>0.65494</cdr:y>
    </cdr:to>
    <cdr:sp macro="" textlink="">
      <cdr:nvSpPr>
        <cdr:cNvPr id="14" name="TextBox 1">
          <a:extLst xmlns:a="http://schemas.openxmlformats.org/drawingml/2006/main">
            <a:ext uri="{FF2B5EF4-FFF2-40B4-BE49-F238E27FC236}">
              <a16:creationId xmlns:a16="http://schemas.microsoft.com/office/drawing/2014/main" id="{11E9EFA1-B31D-4B4D-8182-6C6B23EE8327}"/>
            </a:ext>
          </a:extLst>
        </cdr:cNvPr>
        <cdr:cNvSpPr txBox="1"/>
      </cdr:nvSpPr>
      <cdr:spPr>
        <a:xfrm xmlns:a="http://schemas.openxmlformats.org/drawingml/2006/main">
          <a:off x="5748912" y="3336137"/>
          <a:ext cx="884551" cy="65416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Segoe UI"/>
              <a:ea typeface="+mn-ea"/>
              <a:cs typeface="+mn-cs"/>
            </a:rPr>
            <a:t>36%</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Segoe UI"/>
              <a:ea typeface="+mn-ea"/>
              <a:cs typeface="+mn-cs"/>
            </a:rPr>
            <a:t> Partially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Segoe UI"/>
              <a:ea typeface="+mn-ea"/>
              <a:cs typeface="+mn-cs"/>
            </a:rPr>
            <a:t>Meeting</a:t>
          </a:r>
        </a:p>
      </cdr:txBody>
    </cdr:sp>
  </cdr:relSizeAnchor>
  <cdr:relSizeAnchor xmlns:cdr="http://schemas.openxmlformats.org/drawingml/2006/chartDrawing">
    <cdr:from>
      <cdr:x>0.78897</cdr:x>
      <cdr:y>0.32622</cdr:y>
    </cdr:from>
    <cdr:to>
      <cdr:x>0.90925</cdr:x>
      <cdr:y>0.39298</cdr:y>
    </cdr:to>
    <cdr:sp macro="" textlink="">
      <cdr:nvSpPr>
        <cdr:cNvPr id="12" name="TextBox 1">
          <a:extLst xmlns:a="http://schemas.openxmlformats.org/drawingml/2006/main">
            <a:ext uri="{FF2B5EF4-FFF2-40B4-BE49-F238E27FC236}">
              <a16:creationId xmlns:a16="http://schemas.microsoft.com/office/drawing/2014/main" id="{6F9EE3C7-2E89-41DE-BC33-224F772A79F6}"/>
            </a:ext>
          </a:extLst>
        </cdr:cNvPr>
        <cdr:cNvSpPr txBox="1"/>
      </cdr:nvSpPr>
      <cdr:spPr>
        <a:xfrm xmlns:a="http://schemas.openxmlformats.org/drawingml/2006/main">
          <a:off x="5763833" y="1987540"/>
          <a:ext cx="878729" cy="40670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41% </a:t>
          </a:r>
        </a:p>
        <a:p xmlns:a="http://schemas.openxmlformats.org/drawingml/2006/main">
          <a:pPr algn="ctr"/>
          <a:r>
            <a:rPr lang="en-US" sz="1200" dirty="0"/>
            <a:t>Meeting</a:t>
          </a:r>
        </a:p>
      </cdr:txBody>
    </cdr:sp>
  </cdr:relSizeAnchor>
  <cdr:relSizeAnchor xmlns:cdr="http://schemas.openxmlformats.org/drawingml/2006/chartDrawing">
    <cdr:from>
      <cdr:x>0.49014</cdr:x>
      <cdr:y>0.55285</cdr:y>
    </cdr:from>
    <cdr:to>
      <cdr:x>0.61385</cdr:x>
      <cdr:y>0.66021</cdr:y>
    </cdr:to>
    <cdr:sp macro="" textlink="">
      <cdr:nvSpPr>
        <cdr:cNvPr id="15" name="TextBox 1">
          <a:extLst xmlns:a="http://schemas.openxmlformats.org/drawingml/2006/main">
            <a:ext uri="{FF2B5EF4-FFF2-40B4-BE49-F238E27FC236}">
              <a16:creationId xmlns:a16="http://schemas.microsoft.com/office/drawing/2014/main" id="{82949785-606B-4CD7-A108-6C1C4DEB9227}"/>
            </a:ext>
          </a:extLst>
        </cdr:cNvPr>
        <cdr:cNvSpPr txBox="1"/>
      </cdr:nvSpPr>
      <cdr:spPr>
        <a:xfrm xmlns:a="http://schemas.openxmlformats.org/drawingml/2006/main">
          <a:off x="3580689" y="3368276"/>
          <a:ext cx="903787" cy="65412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Segoe UI"/>
              <a:ea typeface="+mn-ea"/>
              <a:cs typeface="+mn-cs"/>
            </a:rPr>
            <a:t>31%</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Segoe UI"/>
              <a:ea typeface="+mn-ea"/>
              <a:cs typeface="+mn-cs"/>
            </a:rPr>
            <a:t> Partially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Segoe UI"/>
              <a:ea typeface="+mn-ea"/>
              <a:cs typeface="+mn-cs"/>
            </a:rPr>
            <a:t>Meeting</a:t>
          </a:r>
        </a:p>
      </cdr:txBody>
    </cdr:sp>
  </cdr:relSizeAnchor>
  <cdr:relSizeAnchor xmlns:cdr="http://schemas.openxmlformats.org/drawingml/2006/chartDrawing">
    <cdr:from>
      <cdr:x>0.48186</cdr:x>
      <cdr:y>0.76375</cdr:y>
    </cdr:from>
    <cdr:to>
      <cdr:x>0.61815</cdr:x>
      <cdr:y>0.83794</cdr:y>
    </cdr:to>
    <cdr:sp macro="" textlink="">
      <cdr:nvSpPr>
        <cdr:cNvPr id="16" name="TextBox 1">
          <a:extLst xmlns:a="http://schemas.openxmlformats.org/drawingml/2006/main">
            <a:ext uri="{FF2B5EF4-FFF2-40B4-BE49-F238E27FC236}">
              <a16:creationId xmlns:a16="http://schemas.microsoft.com/office/drawing/2014/main" id="{FE6FC2D0-45E5-4A44-B376-8AE2C1DD035C}"/>
            </a:ext>
          </a:extLst>
        </cdr:cNvPr>
        <cdr:cNvSpPr txBox="1"/>
      </cdr:nvSpPr>
      <cdr:spPr>
        <a:xfrm xmlns:a="http://schemas.openxmlformats.org/drawingml/2006/main">
          <a:off x="3520198" y="4653249"/>
          <a:ext cx="995680" cy="45198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80000"/>
            </a:lnSpc>
            <a:spcBef>
              <a:spcPts val="0"/>
            </a:spcBef>
            <a:spcAft>
              <a:spcPts val="0"/>
            </a:spcAft>
            <a:buClrTx/>
            <a:buSzTx/>
            <a:buFontTx/>
            <a:buNone/>
            <a:tabLst/>
            <a:defRPr/>
          </a:pPr>
          <a:r>
            <a:rPr lang="en-US" sz="1200" dirty="0">
              <a:solidFill>
                <a:schemeClr val="bg1"/>
              </a:solidFill>
              <a:latin typeface="Segoe UI"/>
            </a:rPr>
            <a:t>9</a:t>
          </a:r>
          <a:r>
            <a:rPr kumimoji="0" lang="en-US" sz="1200" b="0" i="0" u="none" strike="noStrike" kern="1200" cap="none" spc="0" normalizeH="0" baseline="0" noProof="0" dirty="0">
              <a:ln>
                <a:noFill/>
              </a:ln>
              <a:solidFill>
                <a:schemeClr val="bg1"/>
              </a:solidFill>
              <a:effectLst/>
              <a:uLnTx/>
              <a:uFillTx/>
              <a:latin typeface="Segoe UI"/>
              <a:ea typeface="+mn-ea"/>
              <a:cs typeface="+mn-cs"/>
            </a:rPr>
            <a:t>%  Not Meeting</a:t>
          </a:r>
        </a:p>
      </cdr:txBody>
    </cdr:sp>
  </cdr:relSizeAnchor>
  <cdr:relSizeAnchor xmlns:cdr="http://schemas.openxmlformats.org/drawingml/2006/chartDrawing">
    <cdr:from>
      <cdr:x>0.7811</cdr:x>
      <cdr:y>0.767</cdr:y>
    </cdr:from>
    <cdr:to>
      <cdr:x>0.91739</cdr:x>
      <cdr:y>0.82358</cdr:y>
    </cdr:to>
    <cdr:sp macro="" textlink="">
      <cdr:nvSpPr>
        <cdr:cNvPr id="18" name="TextBox 1">
          <a:extLst xmlns:a="http://schemas.openxmlformats.org/drawingml/2006/main">
            <a:ext uri="{FF2B5EF4-FFF2-40B4-BE49-F238E27FC236}">
              <a16:creationId xmlns:a16="http://schemas.microsoft.com/office/drawing/2014/main" id="{844DA36D-4D22-4CB6-B84D-7E3608DB0357}"/>
            </a:ext>
          </a:extLst>
        </cdr:cNvPr>
        <cdr:cNvSpPr txBox="1"/>
      </cdr:nvSpPr>
      <cdr:spPr>
        <a:xfrm xmlns:a="http://schemas.openxmlformats.org/drawingml/2006/main">
          <a:off x="5706292" y="4673037"/>
          <a:ext cx="995680" cy="34472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a:ea typeface="+mn-ea"/>
              <a:cs typeface="+mn-cs"/>
            </a:rPr>
            <a:t>12%  Not Meeting</a:t>
          </a:r>
        </a:p>
      </cdr:txBody>
    </cdr:sp>
  </cdr:relSizeAnchor>
  <cdr:relSizeAnchor xmlns:cdr="http://schemas.openxmlformats.org/drawingml/2006/chartDrawing">
    <cdr:from>
      <cdr:x>0.31967</cdr:x>
      <cdr:y>0.67257</cdr:y>
    </cdr:from>
    <cdr:to>
      <cdr:x>0.48668</cdr:x>
      <cdr:y>0.6726</cdr:y>
    </cdr:to>
    <cdr:sp macro="" textlink="">
      <cdr:nvSpPr>
        <cdr:cNvPr id="19" name="Straight Arrow Connector 18">
          <a:extLst xmlns:a="http://schemas.openxmlformats.org/drawingml/2006/main">
            <a:ext uri="{FF2B5EF4-FFF2-40B4-BE49-F238E27FC236}">
              <a16:creationId xmlns:a16="http://schemas.microsoft.com/office/drawing/2014/main" id="{99DBC3ED-5125-490A-90D4-6803FD263C08}"/>
            </a:ext>
          </a:extLst>
        </cdr:cNvPr>
        <cdr:cNvSpPr/>
      </cdr:nvSpPr>
      <cdr:spPr>
        <a:xfrm xmlns:a="http://schemas.openxmlformats.org/drawingml/2006/main" flipV="1">
          <a:off x="2335365" y="4097723"/>
          <a:ext cx="1220112" cy="142"/>
        </a:xfrm>
        <a:prstGeom xmlns:a="http://schemas.openxmlformats.org/drawingml/2006/main" prst="straightConnector1">
          <a:avLst/>
        </a:prstGeom>
        <a:ln xmlns:a="http://schemas.openxmlformats.org/drawingml/2006/main" w="38100">
          <a:headEnd type="none"/>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2022/2/16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2022/2/16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51656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92641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
        <p:nvSpPr>
          <p:cNvPr id="6" name="Notes Placeholder 5">
            <a:extLst>
              <a:ext uri="{FF2B5EF4-FFF2-40B4-BE49-F238E27FC236}">
                <a16:creationId xmlns:a16="http://schemas.microsoft.com/office/drawing/2014/main" id="{1BFA04DD-B6C7-4A91-916A-0477C8590E5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5496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
        <p:nvSpPr>
          <p:cNvPr id="6" name="Notes Placeholder 5">
            <a:extLst>
              <a:ext uri="{FF2B5EF4-FFF2-40B4-BE49-F238E27FC236}">
                <a16:creationId xmlns:a16="http://schemas.microsoft.com/office/drawing/2014/main" id="{47C39DBC-DB48-4E51-88B5-6521417027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7568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27977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2865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review and summary of EPP</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92228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929AA8D-8FED-4337-AF83-908EC18AC2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3169AA-B292-4531-BF33-BCB56513C886}" type="slidenum">
              <a:rPr lang="en-US" altLang="en-US"/>
              <a:pPr eaLnBrk="1" hangingPunct="1"/>
              <a:t>10</a:t>
            </a:fld>
            <a:endParaRPr lang="en-US" altLang="en-US"/>
          </a:p>
        </p:txBody>
      </p:sp>
      <p:sp>
        <p:nvSpPr>
          <p:cNvPr id="15363" name="Rectangle 2">
            <a:extLst>
              <a:ext uri="{FF2B5EF4-FFF2-40B4-BE49-F238E27FC236}">
                <a16:creationId xmlns:a16="http://schemas.microsoft.com/office/drawing/2014/main" id="{1FB9049F-A81C-4928-A411-68E62A19F136}"/>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8BFC2A7-5EA9-449B-937A-647BF70B7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panose="020B0604020202020204" pitchFamily="34" charset="0"/>
              </a:rPr>
              <a:t>The number of affected students is small, but still many are prevented…</a:t>
            </a:r>
          </a:p>
          <a:p>
            <a:r>
              <a:rPr lang="en-US" altLang="en-US" sz="1600">
                <a:latin typeface="Arial" panose="020B0604020202020204" pitchFamily="34" charset="0"/>
              </a:rPr>
              <a:t>Alternate assessments are not the answer! They tell us what we already know: the student cannot read</a:t>
            </a:r>
          </a:p>
          <a:p>
            <a:r>
              <a:rPr lang="en-US" altLang="en-US" sz="1600">
                <a:latin typeface="Arial" panose="020B0604020202020204" pitchFamily="34" charset="0"/>
              </a:rPr>
              <a:t>But how well can he or she comprehend what has been provided via the read-aloud</a:t>
            </a:r>
          </a:p>
        </p:txBody>
      </p:sp>
    </p:spTree>
    <p:extLst>
      <p:ext uri="{BB962C8B-B14F-4D97-AF65-F5344CB8AC3E}">
        <p14:creationId xmlns:p14="http://schemas.microsoft.com/office/powerpoint/2010/main" val="378350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CA3CFDB-DCEC-4729-A0E6-948CF651EA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7110E6-3760-424D-AE97-28915A32093D}" type="slidenum">
              <a:rPr lang="en-US" altLang="en-US"/>
              <a:pPr eaLnBrk="1" hangingPunct="1"/>
              <a:t>11</a:t>
            </a:fld>
            <a:endParaRPr lang="en-US" altLang="en-US"/>
          </a:p>
        </p:txBody>
      </p:sp>
      <p:sp>
        <p:nvSpPr>
          <p:cNvPr id="14339" name="Rectangle 2">
            <a:extLst>
              <a:ext uri="{FF2B5EF4-FFF2-40B4-BE49-F238E27FC236}">
                <a16:creationId xmlns:a16="http://schemas.microsoft.com/office/drawing/2014/main" id="{0B256D98-210B-46AF-AE36-365137AF4D0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931774F-A9C9-4C9D-9DB3-0D15670666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panose="020B0604020202020204" pitchFamily="34" charset="0"/>
              </a:rPr>
              <a:t>Students who may not be able to decode text, and therefore take written tests without an accommodation that provides them with access to the information in the text or test questions themselves.</a:t>
            </a:r>
          </a:p>
          <a:p>
            <a:endParaRPr lang="en-US" altLang="en-US" sz="16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929AA8D-8FED-4337-AF83-908EC18AC2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3169AA-B292-4531-BF33-BCB56513C886}" type="slidenum">
              <a:rPr lang="en-US" altLang="en-US"/>
              <a:pPr eaLnBrk="1" hangingPunct="1"/>
              <a:t>12</a:t>
            </a:fld>
            <a:endParaRPr lang="en-US" altLang="en-US"/>
          </a:p>
        </p:txBody>
      </p:sp>
      <p:sp>
        <p:nvSpPr>
          <p:cNvPr id="15363" name="Rectangle 2">
            <a:extLst>
              <a:ext uri="{FF2B5EF4-FFF2-40B4-BE49-F238E27FC236}">
                <a16:creationId xmlns:a16="http://schemas.microsoft.com/office/drawing/2014/main" id="{1FB9049F-A81C-4928-A411-68E62A19F136}"/>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8BFC2A7-5EA9-449B-937A-647BF70B7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panose="020B0604020202020204" pitchFamily="34" charset="0"/>
              </a:rPr>
              <a:t>The number of affected students is small, but still many are prevented…</a:t>
            </a:r>
          </a:p>
          <a:p>
            <a:r>
              <a:rPr lang="en-US" altLang="en-US" sz="1600">
                <a:latin typeface="Arial" panose="020B0604020202020204" pitchFamily="34" charset="0"/>
              </a:rPr>
              <a:t>Alternate assessments are not the answer! They tell us what we already know: the student cannot read</a:t>
            </a:r>
          </a:p>
          <a:p>
            <a:r>
              <a:rPr lang="en-US" altLang="en-US" sz="1600">
                <a:latin typeface="Arial" panose="020B0604020202020204" pitchFamily="34" charset="0"/>
              </a:rPr>
              <a:t>But how well can he or she comprehend what has been provided via the read-aloud</a:t>
            </a:r>
          </a:p>
        </p:txBody>
      </p:sp>
    </p:spTree>
    <p:extLst>
      <p:ext uri="{BB962C8B-B14F-4D97-AF65-F5344CB8AC3E}">
        <p14:creationId xmlns:p14="http://schemas.microsoft.com/office/powerpoint/2010/main" val="376997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399353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20676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77545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006985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4215140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952413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350041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425489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011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56193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06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2/16/2022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2/16/2022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31072767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doe.mass.edu/mcasappeals/filin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assessment/epp/"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Segoe SemiBold" panose="020B0703040204020203" pitchFamily="34" charset="0"/>
              </a:rPr>
              <a:t>Competency Determination Update</a:t>
            </a:r>
            <a:endParaRPr lang="en-US" sz="3600" dirty="0"/>
          </a:p>
        </p:txBody>
      </p:sp>
      <p:sp>
        <p:nvSpPr>
          <p:cNvPr id="3" name="Subtitle 2"/>
          <p:cNvSpPr>
            <a:spLocks noGrp="1"/>
          </p:cNvSpPr>
          <p:nvPr>
            <p:ph type="subTitle" idx="1"/>
          </p:nvPr>
        </p:nvSpPr>
        <p:spPr/>
        <p:txBody>
          <a:bodyPr/>
          <a:lstStyle/>
          <a:p>
            <a:r>
              <a:rPr lang="en-US" altLang="zh-CN" dirty="0"/>
              <a:t>MA Board of Elementary and Secondary Education, February 15,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7B83EADF-3C7A-460C-986E-F5BEFD52CBD5}"/>
              </a:ext>
            </a:extLst>
          </p:cNvPr>
          <p:cNvSpPr>
            <a:spLocks noGrp="1" noChangeArrowheads="1"/>
          </p:cNvSpPr>
          <p:nvPr>
            <p:ph type="body" idx="1"/>
          </p:nvPr>
        </p:nvSpPr>
        <p:spPr>
          <a:xfrm>
            <a:off x="377376" y="1162496"/>
            <a:ext cx="11321137" cy="5060884"/>
          </a:xfrm>
          <a:solidFill>
            <a:schemeClr val="bg1"/>
          </a:solidFill>
        </p:spPr>
        <p:txBody>
          <a:bodyPr>
            <a:noAutofit/>
          </a:bodyPr>
          <a:lstStyle/>
          <a:p>
            <a:pPr marL="347663" indent="-347663">
              <a:spcBef>
                <a:spcPts val="600"/>
              </a:spcBef>
              <a:spcAft>
                <a:spcPts val="600"/>
              </a:spcAft>
            </a:pPr>
            <a:r>
              <a:rPr lang="en-US" altLang="en-US" dirty="0"/>
              <a:t>Ongoing and alternative opportunities for students to earn their CD, if they fail (or miss) their first attempt</a:t>
            </a:r>
          </a:p>
          <a:p>
            <a:pPr marL="1022350" lvl="1" indent="-514350">
              <a:spcBef>
                <a:spcPts val="600"/>
              </a:spcBef>
              <a:spcAft>
                <a:spcPts val="600"/>
              </a:spcAft>
              <a:buFont typeface="+mj-lt"/>
              <a:buAutoNum type="arabicPeriod"/>
            </a:pPr>
            <a:r>
              <a:rPr lang="en-US" altLang="en-US" dirty="0"/>
              <a:t>Retests</a:t>
            </a:r>
          </a:p>
          <a:p>
            <a:pPr marL="1022350" lvl="1" indent="-514350">
              <a:spcBef>
                <a:spcPts val="600"/>
              </a:spcBef>
              <a:spcAft>
                <a:spcPts val="600"/>
              </a:spcAft>
              <a:buFont typeface="+mj-lt"/>
              <a:buAutoNum type="arabicPeriod"/>
            </a:pPr>
            <a:r>
              <a:rPr lang="en-US" altLang="en-US" dirty="0"/>
              <a:t>Cohort appeals</a:t>
            </a:r>
          </a:p>
          <a:p>
            <a:pPr marL="1022350" lvl="1" indent="-514350">
              <a:spcBef>
                <a:spcPts val="600"/>
              </a:spcBef>
              <a:spcAft>
                <a:spcPts val="600"/>
              </a:spcAft>
              <a:buFont typeface="+mj-lt"/>
              <a:buAutoNum type="arabicPeriod"/>
            </a:pPr>
            <a:r>
              <a:rPr lang="en-US" altLang="en-US" dirty="0"/>
              <a:t>Competency portfolio appeals</a:t>
            </a:r>
          </a:p>
          <a:p>
            <a:pPr marL="347663" indent="-347663">
              <a:spcBef>
                <a:spcPts val="600"/>
              </a:spcBef>
              <a:spcAft>
                <a:spcPts val="600"/>
              </a:spcAft>
            </a:pPr>
            <a:r>
              <a:rPr lang="en-US" altLang="en-US" dirty="0"/>
              <a:t>Part of the MCAS program since the adoption of the CD in the early 2000s</a:t>
            </a:r>
          </a:p>
        </p:txBody>
      </p:sp>
      <p:sp>
        <p:nvSpPr>
          <p:cNvPr id="5123" name="Rectangle 2">
            <a:extLst>
              <a:ext uri="{FF2B5EF4-FFF2-40B4-BE49-F238E27FC236}">
                <a16:creationId xmlns:a16="http://schemas.microsoft.com/office/drawing/2014/main" id="{FED874AA-39F6-4AC3-8BD2-BAFB1666569B}"/>
              </a:ext>
            </a:extLst>
          </p:cNvPr>
          <p:cNvSpPr>
            <a:spLocks noGrp="1" noChangeArrowheads="1"/>
          </p:cNvSpPr>
          <p:nvPr>
            <p:ph type="title"/>
          </p:nvPr>
        </p:nvSpPr>
        <p:spPr>
          <a:xfrm>
            <a:off x="493487" y="97968"/>
            <a:ext cx="8839200" cy="914400"/>
          </a:xfrm>
        </p:spPr>
        <p:txBody>
          <a:bodyPr/>
          <a:lstStyle/>
          <a:p>
            <a:r>
              <a:rPr lang="en-US" altLang="en-US" sz="3200" dirty="0"/>
              <a:t>MCAS Retests and Appeals</a:t>
            </a:r>
          </a:p>
        </p:txBody>
      </p:sp>
      <p:sp>
        <p:nvSpPr>
          <p:cNvPr id="5" name="Slide Number Placeholder 3">
            <a:extLst>
              <a:ext uri="{FF2B5EF4-FFF2-40B4-BE49-F238E27FC236}">
                <a16:creationId xmlns:a16="http://schemas.microsoft.com/office/drawing/2014/main" id="{59BD08BF-9FAA-4037-812F-46ADD51F1721}"/>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300088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500F2EE2-E8F3-443C-8344-80AFFA178CA0}"/>
              </a:ext>
            </a:extLst>
          </p:cNvPr>
          <p:cNvSpPr>
            <a:spLocks noGrp="1" noChangeArrowheads="1"/>
          </p:cNvSpPr>
          <p:nvPr>
            <p:ph type="title"/>
          </p:nvPr>
        </p:nvSpPr>
        <p:spPr>
          <a:xfrm>
            <a:off x="533399" y="181429"/>
            <a:ext cx="8991600" cy="914400"/>
          </a:xfrm>
        </p:spPr>
        <p:txBody>
          <a:bodyPr/>
          <a:lstStyle/>
          <a:p>
            <a:r>
              <a:rPr lang="en-US" altLang="en-US" sz="3200" dirty="0"/>
              <a:t>MCAS Appeals: Options</a:t>
            </a:r>
          </a:p>
        </p:txBody>
      </p:sp>
      <p:sp>
        <p:nvSpPr>
          <p:cNvPr id="3076" name="Rectangle 3">
            <a:extLst>
              <a:ext uri="{FF2B5EF4-FFF2-40B4-BE49-F238E27FC236}">
                <a16:creationId xmlns:a16="http://schemas.microsoft.com/office/drawing/2014/main" id="{7691A99E-327C-4DAC-9187-BDC6039F8C05}"/>
              </a:ext>
            </a:extLst>
          </p:cNvPr>
          <p:cNvSpPr>
            <a:spLocks noGrp="1" noChangeArrowheads="1"/>
          </p:cNvSpPr>
          <p:nvPr>
            <p:ph type="body" idx="1"/>
          </p:nvPr>
        </p:nvSpPr>
        <p:spPr>
          <a:xfrm>
            <a:off x="396919" y="1304837"/>
            <a:ext cx="11516407" cy="4979456"/>
          </a:xfrm>
          <a:noFill/>
        </p:spPr>
        <p:txBody>
          <a:bodyPr/>
          <a:lstStyle/>
          <a:p>
            <a:pPr>
              <a:spcBef>
                <a:spcPts val="600"/>
              </a:spcBef>
              <a:spcAft>
                <a:spcPts val="600"/>
              </a:spcAft>
            </a:pPr>
            <a:r>
              <a:rPr lang="en-US" altLang="en-US" sz="2800" b="1" dirty="0">
                <a:solidFill>
                  <a:srgbClr val="0000CC"/>
                </a:solidFill>
              </a:rPr>
              <a:t>MCAS cohort appeal -</a:t>
            </a:r>
            <a:r>
              <a:rPr lang="en-US" altLang="en-US" sz="2800" dirty="0"/>
              <a:t> Comparison of appellant’s </a:t>
            </a:r>
            <a:r>
              <a:rPr lang="en-US" altLang="en-US" sz="2800" b="1" dirty="0"/>
              <a:t>GPA</a:t>
            </a:r>
            <a:r>
              <a:rPr lang="en-US" altLang="en-US" sz="2800" dirty="0"/>
              <a:t> to other students who took the same courses and passed the test in that subject. </a:t>
            </a:r>
          </a:p>
          <a:p>
            <a:pPr lvl="1">
              <a:spcBef>
                <a:spcPts val="600"/>
              </a:spcBef>
              <a:spcAft>
                <a:spcPts val="600"/>
              </a:spcAft>
            </a:pPr>
            <a:r>
              <a:rPr lang="en-US" altLang="en-US" sz="2600" dirty="0"/>
              <a:t>Worksheet must include GPA and test scores of at least 6 other students.</a:t>
            </a:r>
          </a:p>
          <a:p>
            <a:pPr>
              <a:spcBef>
                <a:spcPts val="600"/>
              </a:spcBef>
              <a:spcAft>
                <a:spcPts val="600"/>
              </a:spcAft>
            </a:pPr>
            <a:endParaRPr lang="en-US" altLang="en-US" sz="900" dirty="0">
              <a:solidFill>
                <a:srgbClr val="0000CC"/>
              </a:solidFill>
            </a:endParaRPr>
          </a:p>
          <a:p>
            <a:pPr>
              <a:spcBef>
                <a:spcPts val="600"/>
              </a:spcBef>
              <a:spcAft>
                <a:spcPts val="600"/>
              </a:spcAft>
            </a:pPr>
            <a:r>
              <a:rPr lang="en-US" altLang="en-US" sz="2800" b="1" dirty="0">
                <a:solidFill>
                  <a:srgbClr val="0000CC"/>
                </a:solidFill>
              </a:rPr>
              <a:t>MCAS competency portfolio appeal -</a:t>
            </a:r>
            <a:r>
              <a:rPr lang="en-US" altLang="en-US" sz="2800" dirty="0"/>
              <a:t> For students without a cohort, a “competency portfolio” of work samples may be submitted that documents the achievement of specific learning standards. </a:t>
            </a:r>
          </a:p>
          <a:p>
            <a:pPr lvl="1">
              <a:spcBef>
                <a:spcPts val="600"/>
              </a:spcBef>
              <a:spcAft>
                <a:spcPts val="600"/>
              </a:spcAft>
            </a:pPr>
            <a:r>
              <a:rPr lang="en-US" altLang="en-US" sz="2600" dirty="0"/>
              <a:t>Schools may add work samples to the portfolio each time it is submitted.</a:t>
            </a:r>
          </a:p>
        </p:txBody>
      </p:sp>
      <p:sp>
        <p:nvSpPr>
          <p:cNvPr id="4" name="Slide Number Placeholder 3">
            <a:extLst>
              <a:ext uri="{FF2B5EF4-FFF2-40B4-BE49-F238E27FC236}">
                <a16:creationId xmlns:a16="http://schemas.microsoft.com/office/drawing/2014/main" id="{DDF3ACC5-62EA-46CD-98AE-1CB23CF9BE1B}"/>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11</a:t>
            </a:fld>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7B83EADF-3C7A-460C-986E-F5BEFD52CBD5}"/>
              </a:ext>
            </a:extLst>
          </p:cNvPr>
          <p:cNvSpPr>
            <a:spLocks noGrp="1" noChangeArrowheads="1"/>
          </p:cNvSpPr>
          <p:nvPr>
            <p:ph type="body" idx="1"/>
          </p:nvPr>
        </p:nvSpPr>
        <p:spPr>
          <a:xfrm>
            <a:off x="377376" y="1162496"/>
            <a:ext cx="11321137" cy="5060884"/>
          </a:xfrm>
          <a:solidFill>
            <a:schemeClr val="bg1"/>
          </a:solidFill>
        </p:spPr>
        <p:txBody>
          <a:bodyPr>
            <a:noAutofit/>
          </a:bodyPr>
          <a:lstStyle/>
          <a:p>
            <a:pPr marL="347663" indent="-347663">
              <a:spcBef>
                <a:spcPts val="600"/>
              </a:spcBef>
              <a:spcAft>
                <a:spcPts val="1200"/>
              </a:spcAft>
            </a:pPr>
            <a:r>
              <a:rPr lang="en-US" altLang="en-US" sz="2800" b="1" dirty="0"/>
              <a:t>Transcript appeals </a:t>
            </a:r>
            <a:r>
              <a:rPr lang="en-US" altLang="en-US" sz="2800" dirty="0"/>
              <a:t>for students who arrive in MA schools after final retest opportunity in grade 12.</a:t>
            </a:r>
          </a:p>
          <a:p>
            <a:pPr marL="347663" indent="-347663">
              <a:spcBef>
                <a:spcPts val="600"/>
              </a:spcBef>
              <a:spcAft>
                <a:spcPts val="600"/>
              </a:spcAft>
            </a:pPr>
            <a:r>
              <a:rPr lang="en-US" altLang="en-US" sz="2800" b="1" dirty="0"/>
              <a:t>Students in military families</a:t>
            </a:r>
            <a:r>
              <a:rPr lang="en-US" altLang="en-US" sz="2800" dirty="0"/>
              <a:t> who move to Massachusetts in high school.</a:t>
            </a:r>
          </a:p>
          <a:p>
            <a:pPr marL="855663" lvl="1" indent="-347663">
              <a:spcBef>
                <a:spcPts val="600"/>
              </a:spcBef>
              <a:spcAft>
                <a:spcPts val="600"/>
              </a:spcAft>
            </a:pPr>
            <a:r>
              <a:rPr lang="en-US" altLang="en-US" sz="2400" dirty="0">
                <a:latin typeface="+mn-lt"/>
              </a:rPr>
              <a:t>Transcript of relevant courses taken in current and previous high schools</a:t>
            </a:r>
          </a:p>
          <a:p>
            <a:pPr marL="855663" lvl="1" indent="-347663">
              <a:spcBef>
                <a:spcPts val="600"/>
              </a:spcBef>
              <a:spcAft>
                <a:spcPts val="600"/>
              </a:spcAft>
            </a:pPr>
            <a:r>
              <a:rPr lang="en-US" sz="2400" dirty="0">
                <a:effectLst/>
                <a:latin typeface="+mn-lt"/>
                <a:ea typeface="Times New Roman" panose="02020603050405020304" pitchFamily="18" charset="0"/>
              </a:rPr>
              <a:t>Standardized test scores (e.g., SAT, ACT, state high school assessment, state exit exam)</a:t>
            </a:r>
          </a:p>
          <a:p>
            <a:pPr marL="855663" lvl="1" indent="-347663">
              <a:spcBef>
                <a:spcPts val="600"/>
              </a:spcBef>
              <a:spcAft>
                <a:spcPts val="600"/>
              </a:spcAft>
            </a:pPr>
            <a:r>
              <a:rPr lang="en-US" sz="2400" dirty="0">
                <a:effectLst/>
                <a:latin typeface="+mn-lt"/>
                <a:ea typeface="Times New Roman" panose="02020603050405020304" pitchFamily="18" charset="0"/>
              </a:rPr>
              <a:t>Completed </a:t>
            </a:r>
            <a:r>
              <a:rPr lang="en-US" sz="2400" u="sng" dirty="0">
                <a:solidFill>
                  <a:srgbClr val="0000FF"/>
                </a:solidFill>
                <a:effectLst/>
                <a:latin typeface="+mn-lt"/>
                <a:ea typeface="Times New Roman" panose="02020603050405020304" pitchFamily="18" charset="0"/>
                <a:hlinkClick r:id="rId3"/>
              </a:rPr>
              <a:t>cohort worksheet</a:t>
            </a:r>
            <a:r>
              <a:rPr lang="en-US" sz="2400" u="sng" dirty="0">
                <a:solidFill>
                  <a:srgbClr val="0000FF"/>
                </a:solidFill>
                <a:effectLst/>
                <a:latin typeface="+mn-lt"/>
                <a:ea typeface="Times New Roman" panose="02020603050405020304" pitchFamily="18" charset="0"/>
              </a:rPr>
              <a:t>,</a:t>
            </a:r>
            <a:r>
              <a:rPr lang="en-US" sz="2400" dirty="0">
                <a:effectLst/>
                <a:latin typeface="+mn-lt"/>
                <a:ea typeface="Times New Roman" panose="02020603050405020304" pitchFamily="18" charset="0"/>
              </a:rPr>
              <a:t> if student has taken a high school MCAS test in the subject of the appeal and completed at least two quarters of a relevant course.</a:t>
            </a:r>
          </a:p>
          <a:p>
            <a:pPr marL="855663" lvl="1" indent="-347663">
              <a:spcBef>
                <a:spcPts val="600"/>
              </a:spcBef>
              <a:spcAft>
                <a:spcPts val="600"/>
              </a:spcAft>
            </a:pPr>
            <a:r>
              <a:rPr lang="en-US" sz="2400" dirty="0">
                <a:latin typeface="+mn-lt"/>
                <a:ea typeface="Times New Roman" panose="02020603050405020304" pitchFamily="18" charset="0"/>
              </a:rPr>
              <a:t>C</a:t>
            </a:r>
            <a:r>
              <a:rPr lang="en-US" sz="2400" dirty="0">
                <a:effectLst/>
                <a:latin typeface="+mn-lt"/>
                <a:ea typeface="Times New Roman" panose="02020603050405020304" pitchFamily="18" charset="0"/>
              </a:rPr>
              <a:t>ollege acceptance letters, academic awards, scholarships</a:t>
            </a:r>
            <a:endParaRPr lang="en-US" sz="2400" dirty="0">
              <a:effectLst/>
              <a:latin typeface="+mn-lt"/>
              <a:ea typeface="Calibri" panose="020F0502020204030204" pitchFamily="34" charset="0"/>
            </a:endParaRPr>
          </a:p>
        </p:txBody>
      </p:sp>
      <p:sp>
        <p:nvSpPr>
          <p:cNvPr id="5123" name="Rectangle 2">
            <a:extLst>
              <a:ext uri="{FF2B5EF4-FFF2-40B4-BE49-F238E27FC236}">
                <a16:creationId xmlns:a16="http://schemas.microsoft.com/office/drawing/2014/main" id="{FED874AA-39F6-4AC3-8BD2-BAFB1666569B}"/>
              </a:ext>
            </a:extLst>
          </p:cNvPr>
          <p:cNvSpPr>
            <a:spLocks noGrp="1" noChangeArrowheads="1"/>
          </p:cNvSpPr>
          <p:nvPr>
            <p:ph type="title"/>
          </p:nvPr>
        </p:nvSpPr>
        <p:spPr>
          <a:xfrm>
            <a:off x="493487" y="219456"/>
            <a:ext cx="8839200" cy="792912"/>
          </a:xfrm>
        </p:spPr>
        <p:txBody>
          <a:bodyPr/>
          <a:lstStyle/>
          <a:p>
            <a:r>
              <a:rPr lang="en-US" altLang="en-US" sz="3200" dirty="0"/>
              <a:t>Additional pathways </a:t>
            </a:r>
          </a:p>
        </p:txBody>
      </p:sp>
      <p:sp>
        <p:nvSpPr>
          <p:cNvPr id="1031" name="Rectangle 7" descr="Additional pathways">
            <a:extLst>
              <a:ext uri="{FF2B5EF4-FFF2-40B4-BE49-F238E27FC236}">
                <a16:creationId xmlns:a16="http://schemas.microsoft.com/office/drawing/2014/main" id="{2296C417-5421-4BF2-9990-2726676D12EB}"/>
              </a:ext>
            </a:extLst>
          </p:cNvPr>
          <p:cNvSpPr>
            <a:spLocks noChangeArrowheads="1"/>
          </p:cNvSpPr>
          <p:nvPr/>
        </p:nvSpPr>
        <p:spPr bwMode="auto">
          <a:xfrm>
            <a:off x="9427030" y="6291942"/>
            <a:ext cx="1905000" cy="3810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dirty="0">
              <a:solidFill>
                <a:srgbClr val="0000FF"/>
              </a:solidFill>
              <a:latin typeface="Georgia" panose="02040502050405020303" pitchFamily="18" charset="0"/>
            </a:endParaRPr>
          </a:p>
        </p:txBody>
      </p:sp>
      <p:sp>
        <p:nvSpPr>
          <p:cNvPr id="5" name="Slide Number Placeholder 3">
            <a:extLst>
              <a:ext uri="{FF2B5EF4-FFF2-40B4-BE49-F238E27FC236}">
                <a16:creationId xmlns:a16="http://schemas.microsoft.com/office/drawing/2014/main" id="{8CEA5709-05E3-44F5-90DB-83174295B4E9}"/>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315415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dirty="0"/>
              <a:t>Competency Determination Advisory Committee</a:t>
            </a:r>
          </a:p>
        </p:txBody>
      </p:sp>
      <p:sp>
        <p:nvSpPr>
          <p:cNvPr id="3" name="Content Placeholder 2"/>
          <p:cNvSpPr>
            <a:spLocks noGrp="1"/>
          </p:cNvSpPr>
          <p:nvPr>
            <p:ph idx="1"/>
          </p:nvPr>
        </p:nvSpPr>
        <p:spPr/>
        <p:txBody>
          <a:bodyPr/>
          <a:lstStyle/>
          <a:p>
            <a:pPr>
              <a:lnSpc>
                <a:spcPct val="90000"/>
              </a:lnSpc>
              <a:spcBef>
                <a:spcPts val="600"/>
              </a:spcBef>
              <a:spcAft>
                <a:spcPts val="600"/>
              </a:spcAft>
            </a:pPr>
            <a:r>
              <a:rPr lang="en-US" sz="2400" dirty="0"/>
              <a:t>Composed of 18 educators, administrators, representatives from higher education, and other stakeholders; chaired by Dr. Dana Mohler-Faria</a:t>
            </a:r>
          </a:p>
          <a:p>
            <a:pPr>
              <a:lnSpc>
                <a:spcPct val="90000"/>
              </a:lnSpc>
              <a:spcBef>
                <a:spcPts val="600"/>
              </a:spcBef>
              <a:spcAft>
                <a:spcPts val="600"/>
              </a:spcAft>
            </a:pPr>
            <a:r>
              <a:rPr lang="en-US" sz="2400" dirty="0"/>
              <a:t>Original committee: Met twice in winter 2020 before the pandemic</a:t>
            </a:r>
          </a:p>
          <a:p>
            <a:pPr>
              <a:lnSpc>
                <a:spcPct val="90000"/>
              </a:lnSpc>
              <a:spcBef>
                <a:spcPts val="600"/>
              </a:spcBef>
              <a:spcAft>
                <a:spcPts val="600"/>
              </a:spcAft>
            </a:pPr>
            <a:r>
              <a:rPr lang="en-US" sz="2400" dirty="0"/>
              <a:t>Revived committee: Met three times in 2021-2022 (November, December, January)</a:t>
            </a:r>
          </a:p>
          <a:p>
            <a:pPr>
              <a:lnSpc>
                <a:spcPct val="90000"/>
              </a:lnSpc>
              <a:spcBef>
                <a:spcPts val="600"/>
              </a:spcBef>
              <a:spcAft>
                <a:spcPts val="600"/>
              </a:spcAft>
            </a:pPr>
            <a:r>
              <a:rPr lang="en-US" sz="2400" dirty="0"/>
              <a:t>Charged with providing advice to the Commissioner to inform his recommendation to the Board on updates to policies and regulations related to the competency determination</a:t>
            </a:r>
          </a:p>
          <a:p>
            <a:pPr>
              <a:lnSpc>
                <a:spcPct val="90000"/>
              </a:lnSpc>
              <a:spcBef>
                <a:spcPts val="600"/>
              </a:spcBef>
              <a:spcAft>
                <a:spcPts val="600"/>
              </a:spcAft>
            </a:pPr>
            <a:endParaRPr lang="en-US" sz="2400" dirty="0"/>
          </a:p>
        </p:txBody>
      </p:sp>
      <p:sp>
        <p:nvSpPr>
          <p:cNvPr id="4" name="Slide Number Placeholder 3"/>
          <p:cNvSpPr>
            <a:spLocks noGrp="1"/>
          </p:cNvSpPr>
          <p:nvPr>
            <p:ph type="sldNum" sz="quarter" idx="12"/>
          </p:nvPr>
        </p:nvSpPr>
        <p:spPr/>
        <p:txBody>
          <a:bodyPr/>
          <a:lstStyle/>
          <a:p>
            <a:fld id="{214B7CCE-7409-4A61-9722-4D371620FC2A}" type="slidenum">
              <a:rPr lang="en-US" smtClean="0"/>
              <a:t>13</a:t>
            </a:fld>
            <a:endParaRPr lang="en-US"/>
          </a:p>
        </p:txBody>
      </p:sp>
    </p:spTree>
    <p:extLst>
      <p:ext uri="{BB962C8B-B14F-4D97-AF65-F5344CB8AC3E}">
        <p14:creationId xmlns:p14="http://schemas.microsoft.com/office/powerpoint/2010/main" val="2652824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C6C9-4FF9-40D7-862A-C325FFAC6FCB}"/>
              </a:ext>
            </a:extLst>
          </p:cNvPr>
          <p:cNvSpPr>
            <a:spLocks noGrp="1"/>
          </p:cNvSpPr>
          <p:nvPr>
            <p:ph type="title"/>
          </p:nvPr>
        </p:nvSpPr>
        <p:spPr/>
        <p:txBody>
          <a:bodyPr/>
          <a:lstStyle/>
          <a:p>
            <a:r>
              <a:rPr lang="en-US" dirty="0"/>
              <a:t>Summary of Considerations</a:t>
            </a:r>
          </a:p>
        </p:txBody>
      </p:sp>
      <p:sp>
        <p:nvSpPr>
          <p:cNvPr id="3" name="Content Placeholder 2">
            <a:extLst>
              <a:ext uri="{FF2B5EF4-FFF2-40B4-BE49-F238E27FC236}">
                <a16:creationId xmlns:a16="http://schemas.microsoft.com/office/drawing/2014/main" id="{52CF46B5-DD7F-4846-AEF4-7B39C89FC877}"/>
              </a:ext>
            </a:extLst>
          </p:cNvPr>
          <p:cNvSpPr>
            <a:spLocks noGrp="1"/>
          </p:cNvSpPr>
          <p:nvPr>
            <p:ph idx="1"/>
          </p:nvPr>
        </p:nvSpPr>
        <p:spPr>
          <a:xfrm>
            <a:off x="349644" y="1306604"/>
            <a:ext cx="11492712" cy="5049746"/>
          </a:xfrm>
        </p:spPr>
        <p:txBody>
          <a:bodyPr/>
          <a:lstStyle/>
          <a:p>
            <a:pPr>
              <a:spcBef>
                <a:spcPts val="300"/>
              </a:spcBef>
              <a:spcAft>
                <a:spcPts val="300"/>
              </a:spcAft>
            </a:pPr>
            <a:r>
              <a:rPr lang="en-US" sz="2400" b="0" i="0" u="none" strike="noStrike" dirty="0">
                <a:solidFill>
                  <a:srgbClr val="000000"/>
                </a:solidFill>
                <a:effectLst/>
                <a:latin typeface="+mn-lt"/>
              </a:rPr>
              <a:t>The evidence heard by the committee points to the importance of raising the CD standard beyond the current legacy-equivalent cuts. </a:t>
            </a:r>
          </a:p>
          <a:p>
            <a:pPr>
              <a:spcBef>
                <a:spcPts val="300"/>
              </a:spcBef>
              <a:spcAft>
                <a:spcPts val="300"/>
              </a:spcAft>
            </a:pPr>
            <a:r>
              <a:rPr lang="en-US" sz="2400" b="0" i="0" u="none" strike="noStrike" dirty="0">
                <a:solidFill>
                  <a:srgbClr val="000000"/>
                </a:solidFill>
                <a:effectLst/>
                <a:latin typeface="+mn-lt"/>
              </a:rPr>
              <a:t>At the same time, the Commissioner and the Board must focus on providing support and resources to students and communicating this information clearly and broadly to students, parents, and educators by taking the following steps: </a:t>
            </a:r>
          </a:p>
          <a:p>
            <a:pPr lvl="1">
              <a:spcBef>
                <a:spcPts val="300"/>
              </a:spcBef>
              <a:spcAft>
                <a:spcPts val="300"/>
              </a:spcAft>
            </a:pPr>
            <a:r>
              <a:rPr lang="en-US" sz="2000" i="0" dirty="0">
                <a:solidFill>
                  <a:srgbClr val="000000"/>
                </a:solidFill>
                <a:effectLst/>
                <a:latin typeface="+mn-lt"/>
              </a:rPr>
              <a:t>Creating clear and accurate messaging regarding MCAS achievement and the CD standard</a:t>
            </a:r>
          </a:p>
          <a:p>
            <a:pPr lvl="1">
              <a:spcBef>
                <a:spcPts val="300"/>
              </a:spcBef>
              <a:spcAft>
                <a:spcPts val="300"/>
              </a:spcAft>
            </a:pPr>
            <a:r>
              <a:rPr lang="en-US" sz="2000" i="0" dirty="0">
                <a:solidFill>
                  <a:srgbClr val="000000"/>
                </a:solidFill>
                <a:effectLst/>
                <a:latin typeface="+mn-lt"/>
              </a:rPr>
              <a:t>Providing </a:t>
            </a:r>
            <a:r>
              <a:rPr lang="en-US" sz="2000" i="0" strike="noStrike" dirty="0">
                <a:solidFill>
                  <a:srgbClr val="201F1E"/>
                </a:solidFill>
                <a:effectLst/>
                <a:latin typeface="+mn-lt"/>
              </a:rPr>
              <a:t>better/increased communication to schools, districts, parents, and students to raise awareness of pathways to the CD for students who do not meet the standard on their first attempt</a:t>
            </a:r>
          </a:p>
          <a:p>
            <a:pPr lvl="1">
              <a:spcBef>
                <a:spcPts val="300"/>
              </a:spcBef>
              <a:spcAft>
                <a:spcPts val="300"/>
              </a:spcAft>
            </a:pPr>
            <a:r>
              <a:rPr lang="en-US" sz="2000" i="0" dirty="0">
                <a:solidFill>
                  <a:srgbClr val="000000"/>
                </a:solidFill>
                <a:effectLst/>
                <a:latin typeface="+mn-lt"/>
              </a:rPr>
              <a:t>Improving the implementation of the EPP and other supports for student learning</a:t>
            </a:r>
          </a:p>
          <a:p>
            <a:pPr lvl="1">
              <a:spcBef>
                <a:spcPts val="300"/>
              </a:spcBef>
              <a:spcAft>
                <a:spcPts val="300"/>
              </a:spcAft>
            </a:pPr>
            <a:r>
              <a:rPr lang="en-US" sz="2000" i="0" dirty="0">
                <a:solidFill>
                  <a:srgbClr val="000000"/>
                </a:solidFill>
                <a:effectLst/>
                <a:latin typeface="+mn-lt"/>
              </a:rPr>
              <a:t>Promoting access and opportunity throughout the process of establishing a new standard (e.g., connecting to adult learner programs; continuing to consider the</a:t>
            </a:r>
            <a:r>
              <a:rPr lang="en-US" sz="2000" i="0" strike="noStrike" dirty="0">
                <a:solidFill>
                  <a:srgbClr val="000000"/>
                </a:solidFill>
                <a:effectLst/>
                <a:latin typeface="+mn-lt"/>
              </a:rPr>
              <a:t> impact of the pandemic on students)</a:t>
            </a:r>
            <a:endParaRPr lang="en-US" sz="2000" dirty="0">
              <a:latin typeface="+mn-lt"/>
            </a:endParaRPr>
          </a:p>
        </p:txBody>
      </p:sp>
      <p:sp>
        <p:nvSpPr>
          <p:cNvPr id="4" name="Slide Number Placeholder 3">
            <a:extLst>
              <a:ext uri="{FF2B5EF4-FFF2-40B4-BE49-F238E27FC236}">
                <a16:creationId xmlns:a16="http://schemas.microsoft.com/office/drawing/2014/main" id="{73854560-267D-4188-921D-0E7667812428}"/>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Tree>
    <p:extLst>
      <p:ext uri="{BB962C8B-B14F-4D97-AF65-F5344CB8AC3E}">
        <p14:creationId xmlns:p14="http://schemas.microsoft.com/office/powerpoint/2010/main" val="33062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030C-7521-46DB-A61D-64FE989ABB21}"/>
              </a:ext>
            </a:extLst>
          </p:cNvPr>
          <p:cNvSpPr>
            <a:spLocks noGrp="1"/>
          </p:cNvSpPr>
          <p:nvPr>
            <p:ph type="title"/>
          </p:nvPr>
        </p:nvSpPr>
        <p:spPr/>
        <p:txBody>
          <a:bodyPr/>
          <a:lstStyle/>
          <a:p>
            <a:r>
              <a:rPr lang="en-US" dirty="0"/>
              <a:t>Expected timeline for next steps</a:t>
            </a:r>
          </a:p>
        </p:txBody>
      </p:sp>
      <p:sp>
        <p:nvSpPr>
          <p:cNvPr id="4" name="Slide Number Placeholder 3">
            <a:extLst>
              <a:ext uri="{FF2B5EF4-FFF2-40B4-BE49-F238E27FC236}">
                <a16:creationId xmlns:a16="http://schemas.microsoft.com/office/drawing/2014/main" id="{4346DF09-72E9-4766-BF57-7E953DA151DF}"/>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graphicFrame>
        <p:nvGraphicFramePr>
          <p:cNvPr id="5" name="Table 4">
            <a:extLst>
              <a:ext uri="{FF2B5EF4-FFF2-40B4-BE49-F238E27FC236}">
                <a16:creationId xmlns:a16="http://schemas.microsoft.com/office/drawing/2014/main" id="{3DBCE561-B489-4EBA-AD74-B40764C58759}"/>
              </a:ext>
            </a:extLst>
          </p:cNvPr>
          <p:cNvGraphicFramePr>
            <a:graphicFrameLocks noGrp="1"/>
          </p:cNvGraphicFramePr>
          <p:nvPr>
            <p:extLst>
              <p:ext uri="{D42A27DB-BD31-4B8C-83A1-F6EECF244321}">
                <p14:modId xmlns:p14="http://schemas.microsoft.com/office/powerpoint/2010/main" val="3485904355"/>
              </p:ext>
            </p:extLst>
          </p:nvPr>
        </p:nvGraphicFramePr>
        <p:xfrm>
          <a:off x="567743" y="1397379"/>
          <a:ext cx="10655424" cy="3712063"/>
        </p:xfrm>
        <a:graphic>
          <a:graphicData uri="http://schemas.openxmlformats.org/drawingml/2006/table">
            <a:tbl>
              <a:tblPr firstRow="1" firstCol="1" bandRow="1">
                <a:tableStyleId>{5C22544A-7EE6-4342-B048-85BDC9FD1C3A}</a:tableStyleId>
              </a:tblPr>
              <a:tblGrid>
                <a:gridCol w="3263824">
                  <a:extLst>
                    <a:ext uri="{9D8B030D-6E8A-4147-A177-3AD203B41FA5}">
                      <a16:colId xmlns:a16="http://schemas.microsoft.com/office/drawing/2014/main" val="3647709745"/>
                    </a:ext>
                  </a:extLst>
                </a:gridCol>
                <a:gridCol w="7391600">
                  <a:extLst>
                    <a:ext uri="{9D8B030D-6E8A-4147-A177-3AD203B41FA5}">
                      <a16:colId xmlns:a16="http://schemas.microsoft.com/office/drawing/2014/main" val="4009791312"/>
                    </a:ext>
                  </a:extLst>
                </a:gridCol>
              </a:tblGrid>
              <a:tr h="767791">
                <a:tc gridSpan="2">
                  <a:txBody>
                    <a:bodyPr/>
                    <a:lstStyle/>
                    <a:p>
                      <a:pPr marL="0" marR="0">
                        <a:lnSpc>
                          <a:spcPct val="107000"/>
                        </a:lnSpc>
                        <a:spcBef>
                          <a:spcPts val="0"/>
                        </a:spcBef>
                        <a:spcAft>
                          <a:spcPts val="0"/>
                        </a:spcAft>
                      </a:pPr>
                      <a:r>
                        <a:rPr lang="en-US" sz="3100" b="0" dirty="0">
                          <a:effectLst/>
                          <a:latin typeface="Calibri" panose="020F0502020204030204" pitchFamily="34" charset="0"/>
                          <a:ea typeface="Calibri" panose="020F0502020204030204" pitchFamily="34" charset="0"/>
                          <a:cs typeface="Times New Roman" panose="02020603050405020304" pitchFamily="18" charset="0"/>
                        </a:rPr>
                        <a:t>February-June 2022</a:t>
                      </a:r>
                    </a:p>
                  </a:txBody>
                  <a:tcPr marL="79586" marR="79586" marT="29758" marB="29758" anchor="ct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tc>
                <a:extLst>
                  <a:ext uri="{0D108BD9-81ED-4DB2-BD59-A6C34878D82A}">
                    <a16:rowId xmlns:a16="http://schemas.microsoft.com/office/drawing/2014/main" val="3431335767"/>
                  </a:ext>
                </a:extLst>
              </a:tr>
              <a:tr h="720905">
                <a:tc>
                  <a:txBody>
                    <a:bodyPr/>
                    <a:lstStyle/>
                    <a:p>
                      <a:pPr marL="0" marR="0">
                        <a:lnSpc>
                          <a:spcPct val="107000"/>
                        </a:lnSpc>
                        <a:spcBef>
                          <a:spcPts val="0"/>
                        </a:spcBef>
                        <a:spcAft>
                          <a:spcPts val="0"/>
                        </a:spcAft>
                      </a:pPr>
                      <a:r>
                        <a:rPr lang="en-US" sz="2000" b="0" dirty="0">
                          <a:effectLst/>
                          <a:latin typeface="+mn-lt"/>
                        </a:rPr>
                        <a:t>February 15 BESE meeting</a:t>
                      </a:r>
                      <a:endParaRPr lang="en-US" sz="2000" b="0" dirty="0">
                        <a:effectLst/>
                        <a:latin typeface="+mn-lt"/>
                        <a:ea typeface="Calibri" panose="020F0502020204030204" pitchFamily="34" charset="0"/>
                        <a:cs typeface="Times New Roman" panose="02020603050405020304" pitchFamily="18" charset="0"/>
                      </a:endParaRPr>
                    </a:p>
                  </a:txBody>
                  <a:tcPr marL="79586" marR="79586" marT="29758" marB="29758" anchor="ct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Initial discussion at BESE meeting</a:t>
                      </a:r>
                    </a:p>
                  </a:txBody>
                  <a:tcPr marL="79586" marR="79586" marT="29758" marB="29758" anchor="ctr"/>
                </a:tc>
                <a:extLst>
                  <a:ext uri="{0D108BD9-81ED-4DB2-BD59-A6C34878D82A}">
                    <a16:rowId xmlns:a16="http://schemas.microsoft.com/office/drawing/2014/main" val="3336224223"/>
                  </a:ext>
                </a:extLst>
              </a:tr>
              <a:tr h="675721">
                <a:tc>
                  <a:txBody>
                    <a:bodyPr/>
                    <a:lstStyle/>
                    <a:p>
                      <a:pPr marL="0" marR="0">
                        <a:lnSpc>
                          <a:spcPct val="107000"/>
                        </a:lnSpc>
                        <a:spcBef>
                          <a:spcPts val="0"/>
                        </a:spcBef>
                        <a:spcAft>
                          <a:spcPts val="0"/>
                        </a:spcAft>
                      </a:pPr>
                      <a:r>
                        <a:rPr lang="en-US" sz="2000" b="0">
                          <a:effectLst/>
                          <a:latin typeface="+mn-lt"/>
                        </a:rPr>
                        <a:t>March 22 BESE meeting</a:t>
                      </a:r>
                      <a:endParaRPr lang="en-US" sz="2000" b="0">
                        <a:effectLst/>
                        <a:latin typeface="+mn-lt"/>
                        <a:ea typeface="Calibri" panose="020F0502020204030204" pitchFamily="34" charset="0"/>
                        <a:cs typeface="Times New Roman" panose="02020603050405020304" pitchFamily="18" charset="0"/>
                      </a:endParaRPr>
                    </a:p>
                  </a:txBody>
                  <a:tcPr marL="79586" marR="79586" marT="29758" marB="29758" anchor="ctr"/>
                </a:tc>
                <a:tc>
                  <a:txBody>
                    <a:bodyPr/>
                    <a:lstStyle/>
                    <a:p>
                      <a:pPr marL="0" marR="0">
                        <a:lnSpc>
                          <a:spcPct val="107000"/>
                        </a:lnSpc>
                        <a:spcBef>
                          <a:spcPts val="0"/>
                        </a:spcBef>
                        <a:spcAft>
                          <a:spcPts val="0"/>
                        </a:spcAft>
                      </a:pPr>
                      <a:r>
                        <a:rPr lang="en-US" sz="2000" dirty="0">
                          <a:effectLst/>
                          <a:latin typeface="+mn-lt"/>
                        </a:rPr>
                        <a:t>Board discusses proposed changes to regulations and sends out for public comment </a:t>
                      </a:r>
                      <a:endParaRPr lang="en-US" sz="2000" dirty="0">
                        <a:effectLst/>
                        <a:latin typeface="+mn-lt"/>
                        <a:ea typeface="Calibri" panose="020F0502020204030204" pitchFamily="34" charset="0"/>
                        <a:cs typeface="Times New Roman" panose="02020603050405020304" pitchFamily="18" charset="0"/>
                      </a:endParaRPr>
                    </a:p>
                  </a:txBody>
                  <a:tcPr marL="79586" marR="79586" marT="29758" marB="29758" anchor="ctr"/>
                </a:tc>
                <a:extLst>
                  <a:ext uri="{0D108BD9-81ED-4DB2-BD59-A6C34878D82A}">
                    <a16:rowId xmlns:a16="http://schemas.microsoft.com/office/drawing/2014/main" val="950326562"/>
                  </a:ext>
                </a:extLst>
              </a:tr>
              <a:tr h="767791">
                <a:tc>
                  <a:txBody>
                    <a:bodyPr/>
                    <a:lstStyle/>
                    <a:p>
                      <a:pPr marL="0" marR="0">
                        <a:lnSpc>
                          <a:spcPct val="107000"/>
                        </a:lnSpc>
                        <a:spcBef>
                          <a:spcPts val="0"/>
                        </a:spcBef>
                        <a:spcAft>
                          <a:spcPts val="0"/>
                        </a:spcAft>
                      </a:pPr>
                      <a:r>
                        <a:rPr lang="en-US" sz="2000" b="0" dirty="0">
                          <a:effectLst/>
                          <a:latin typeface="+mn-lt"/>
                        </a:rPr>
                        <a:t>April/May</a:t>
                      </a:r>
                      <a:endParaRPr lang="en-US" sz="2000" b="0" dirty="0">
                        <a:effectLst/>
                        <a:latin typeface="+mn-lt"/>
                        <a:ea typeface="Calibri" panose="020F0502020204030204" pitchFamily="34" charset="0"/>
                        <a:cs typeface="Times New Roman" panose="02020603050405020304" pitchFamily="18" charset="0"/>
                      </a:endParaRPr>
                    </a:p>
                  </a:txBody>
                  <a:tcPr marL="79586" marR="79586" marT="29758" marB="29758" anchor="ctr"/>
                </a:tc>
                <a:tc>
                  <a:txBody>
                    <a:bodyPr/>
                    <a:lstStyle/>
                    <a:p>
                      <a:pPr marL="0" marR="0">
                        <a:lnSpc>
                          <a:spcPct val="107000"/>
                        </a:lnSpc>
                        <a:spcBef>
                          <a:spcPts val="0"/>
                        </a:spcBef>
                        <a:spcAft>
                          <a:spcPts val="0"/>
                        </a:spcAft>
                      </a:pPr>
                      <a:r>
                        <a:rPr lang="en-US" sz="2000" dirty="0">
                          <a:effectLst/>
                          <a:latin typeface="+mn-lt"/>
                        </a:rPr>
                        <a:t>Public comment period; refine proposed regulations as needed</a:t>
                      </a:r>
                      <a:endParaRPr lang="en-US" sz="2000" dirty="0">
                        <a:effectLst/>
                        <a:latin typeface="+mn-lt"/>
                        <a:ea typeface="Calibri" panose="020F0502020204030204" pitchFamily="34" charset="0"/>
                        <a:cs typeface="Times New Roman" panose="02020603050405020304" pitchFamily="18" charset="0"/>
                      </a:endParaRPr>
                    </a:p>
                  </a:txBody>
                  <a:tcPr marL="79586" marR="79586" marT="29758" marB="29758" anchor="ctr"/>
                </a:tc>
                <a:extLst>
                  <a:ext uri="{0D108BD9-81ED-4DB2-BD59-A6C34878D82A}">
                    <a16:rowId xmlns:a16="http://schemas.microsoft.com/office/drawing/2014/main" val="1286216812"/>
                  </a:ext>
                </a:extLst>
              </a:tr>
              <a:tr h="767791">
                <a:tc>
                  <a:txBody>
                    <a:bodyPr/>
                    <a:lstStyle/>
                    <a:p>
                      <a:pPr marL="0" marR="0">
                        <a:lnSpc>
                          <a:spcPct val="107000"/>
                        </a:lnSpc>
                        <a:spcBef>
                          <a:spcPts val="0"/>
                        </a:spcBef>
                        <a:spcAft>
                          <a:spcPts val="0"/>
                        </a:spcAft>
                      </a:pPr>
                      <a:r>
                        <a:rPr lang="en-US" sz="2000" b="0" dirty="0">
                          <a:effectLst/>
                          <a:latin typeface="+mn-lt"/>
                        </a:rPr>
                        <a:t>June 28 BESE meeting</a:t>
                      </a:r>
                      <a:endParaRPr lang="en-US" sz="2000" b="0" dirty="0">
                        <a:effectLst/>
                        <a:latin typeface="+mn-lt"/>
                        <a:ea typeface="Calibri" panose="020F0502020204030204" pitchFamily="34" charset="0"/>
                        <a:cs typeface="Times New Roman" panose="02020603050405020304" pitchFamily="18" charset="0"/>
                      </a:endParaRPr>
                    </a:p>
                  </a:txBody>
                  <a:tcPr marL="79586" marR="79586" marT="29758" marB="29758" anchor="ctr"/>
                </a:tc>
                <a:tc>
                  <a:txBody>
                    <a:bodyPr/>
                    <a:lstStyle/>
                    <a:p>
                      <a:pPr marL="0" marR="0">
                        <a:lnSpc>
                          <a:spcPct val="107000"/>
                        </a:lnSpc>
                        <a:spcBef>
                          <a:spcPts val="0"/>
                        </a:spcBef>
                        <a:spcAft>
                          <a:spcPts val="0"/>
                        </a:spcAft>
                      </a:pPr>
                      <a:r>
                        <a:rPr lang="en-US" sz="2000" dirty="0">
                          <a:effectLst/>
                          <a:latin typeface="+mn-lt"/>
                        </a:rPr>
                        <a:t>Discussion and vote on revisions to regulations</a:t>
                      </a:r>
                      <a:endParaRPr lang="en-US" sz="2000" dirty="0">
                        <a:effectLst/>
                        <a:latin typeface="+mn-lt"/>
                        <a:ea typeface="Calibri" panose="020F0502020204030204" pitchFamily="34" charset="0"/>
                        <a:cs typeface="Times New Roman" panose="02020603050405020304" pitchFamily="18" charset="0"/>
                      </a:endParaRPr>
                    </a:p>
                  </a:txBody>
                  <a:tcPr marL="79586" marR="79586" marT="29758" marB="29758" anchor="ctr"/>
                </a:tc>
                <a:extLst>
                  <a:ext uri="{0D108BD9-81ED-4DB2-BD59-A6C34878D82A}">
                    <a16:rowId xmlns:a16="http://schemas.microsoft.com/office/drawing/2014/main" val="3551681127"/>
                  </a:ext>
                </a:extLst>
              </a:tr>
            </a:tbl>
          </a:graphicData>
        </a:graphic>
      </p:graphicFrame>
    </p:spTree>
    <p:extLst>
      <p:ext uri="{BB962C8B-B14F-4D97-AF65-F5344CB8AC3E}">
        <p14:creationId xmlns:p14="http://schemas.microsoft.com/office/powerpoint/2010/main" val="23869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1FFC-29C2-41DB-8B0F-E84DCE20BCA4}"/>
              </a:ext>
            </a:extLst>
          </p:cNvPr>
          <p:cNvSpPr>
            <a:spLocks noGrp="1"/>
          </p:cNvSpPr>
          <p:nvPr>
            <p:ph type="title"/>
          </p:nvPr>
        </p:nvSpPr>
        <p:spPr/>
        <p:txBody>
          <a:bodyPr/>
          <a:lstStyle/>
          <a:p>
            <a:r>
              <a:rPr lang="en-US" dirty="0"/>
              <a:t>Competency Determination (G.L. c.69, s.ID) </a:t>
            </a:r>
          </a:p>
        </p:txBody>
      </p:sp>
      <p:sp>
        <p:nvSpPr>
          <p:cNvPr id="3" name="Content Placeholder 2">
            <a:extLst>
              <a:ext uri="{FF2B5EF4-FFF2-40B4-BE49-F238E27FC236}">
                <a16:creationId xmlns:a16="http://schemas.microsoft.com/office/drawing/2014/main" id="{E2E6BC61-6421-4037-A587-D0F289377437}"/>
              </a:ext>
            </a:extLst>
          </p:cNvPr>
          <p:cNvSpPr>
            <a:spLocks noGrp="1"/>
          </p:cNvSpPr>
          <p:nvPr>
            <p:ph idx="1"/>
          </p:nvPr>
        </p:nvSpPr>
        <p:spPr>
          <a:xfrm>
            <a:off x="567743" y="1230403"/>
            <a:ext cx="11481382" cy="5049746"/>
          </a:xfrm>
        </p:spPr>
        <p:txBody>
          <a:bodyPr/>
          <a:lstStyle/>
          <a:p>
            <a:r>
              <a:rPr lang="en-US" sz="2400" dirty="0"/>
              <a:t>(1) The “competency determination” </a:t>
            </a:r>
            <a:r>
              <a:rPr lang="en-US" sz="2400" dirty="0">
                <a:solidFill>
                  <a:srgbClr val="FF0000"/>
                </a:solidFill>
              </a:rPr>
              <a:t>shall be based on the academic standards and curriculum frameworks for tenth graders in the areas of mathematics, science and technology, history and social science, foreign languages, and English, and shall represent a determination that a particular student has demonstrated mastery of a common core of skills, competencies and knowledge in these areas, as measured by the assessment instruments </a:t>
            </a:r>
            <a:r>
              <a:rPr lang="en-US" sz="2400" dirty="0"/>
              <a:t>described in section one I. Satisfaction of the requirements of the competency determination shall be a condition for high school graduation. If the particular student's assessment results for the tenth grade do not demonstrate the required level of competency, the student shall have the right to participate in the assessment program the following year or years. Students who fail to satisfy the requirements of the competency determination may be eligible to receive an educational assistance plan designed within the confines of the foundation budget to impart the skills, competencies and knowledge required to attain the required level of mastery . . . . </a:t>
            </a:r>
          </a:p>
        </p:txBody>
      </p:sp>
      <p:sp>
        <p:nvSpPr>
          <p:cNvPr id="4" name="Slide Number Placeholder 3">
            <a:extLst>
              <a:ext uri="{FF2B5EF4-FFF2-40B4-BE49-F238E27FC236}">
                <a16:creationId xmlns:a16="http://schemas.microsoft.com/office/drawing/2014/main" id="{1A3FE55E-E59B-4174-A7FC-F86F4C22D530}"/>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extLst>
      <p:ext uri="{BB962C8B-B14F-4D97-AF65-F5344CB8AC3E}">
        <p14:creationId xmlns:p14="http://schemas.microsoft.com/office/powerpoint/2010/main" val="38179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9754-76B3-4DF1-9568-3F9B23182496}"/>
              </a:ext>
            </a:extLst>
          </p:cNvPr>
          <p:cNvSpPr>
            <a:spLocks noGrp="1"/>
          </p:cNvSpPr>
          <p:nvPr>
            <p:ph type="title"/>
          </p:nvPr>
        </p:nvSpPr>
        <p:spPr/>
        <p:txBody>
          <a:bodyPr/>
          <a:lstStyle/>
          <a:p>
            <a:r>
              <a:rPr lang="en-US" dirty="0"/>
              <a:t>Historical Timeline of the CD – Milestones </a:t>
            </a:r>
          </a:p>
        </p:txBody>
      </p:sp>
      <p:graphicFrame>
        <p:nvGraphicFramePr>
          <p:cNvPr id="5" name="Table 5">
            <a:extLst>
              <a:ext uri="{FF2B5EF4-FFF2-40B4-BE49-F238E27FC236}">
                <a16:creationId xmlns:a16="http://schemas.microsoft.com/office/drawing/2014/main" id="{847EFA1A-665E-4CD7-9396-FA3101BF05AF}"/>
              </a:ext>
            </a:extLst>
          </p:cNvPr>
          <p:cNvGraphicFramePr>
            <a:graphicFrameLocks noGrp="1"/>
          </p:cNvGraphicFramePr>
          <p:nvPr>
            <p:ph idx="1"/>
            <p:extLst>
              <p:ext uri="{D42A27DB-BD31-4B8C-83A1-F6EECF244321}">
                <p14:modId xmlns:p14="http://schemas.microsoft.com/office/powerpoint/2010/main" val="1899591117"/>
              </p:ext>
            </p:extLst>
          </p:nvPr>
        </p:nvGraphicFramePr>
        <p:xfrm>
          <a:off x="411163" y="1160466"/>
          <a:ext cx="11369674" cy="4629312"/>
        </p:xfrm>
        <a:graphic>
          <a:graphicData uri="http://schemas.openxmlformats.org/drawingml/2006/table">
            <a:tbl>
              <a:tblPr firstRow="1" bandRow="1">
                <a:tableStyleId>{5C22544A-7EE6-4342-B048-85BDC9FD1C3A}</a:tableStyleId>
              </a:tblPr>
              <a:tblGrid>
                <a:gridCol w="1562016">
                  <a:extLst>
                    <a:ext uri="{9D8B030D-6E8A-4147-A177-3AD203B41FA5}">
                      <a16:colId xmlns:a16="http://schemas.microsoft.com/office/drawing/2014/main" val="550521252"/>
                    </a:ext>
                  </a:extLst>
                </a:gridCol>
                <a:gridCol w="9807658">
                  <a:extLst>
                    <a:ext uri="{9D8B030D-6E8A-4147-A177-3AD203B41FA5}">
                      <a16:colId xmlns:a16="http://schemas.microsoft.com/office/drawing/2014/main" val="2745745302"/>
                    </a:ext>
                  </a:extLst>
                </a:gridCol>
              </a:tblGrid>
              <a:tr h="375312">
                <a:tc>
                  <a:txBody>
                    <a:bodyPr/>
                    <a:lstStyle/>
                    <a:p>
                      <a:r>
                        <a:rPr lang="en-US" sz="1800" dirty="0"/>
                        <a:t>1993</a:t>
                      </a:r>
                    </a:p>
                  </a:txBody>
                  <a:tcPr/>
                </a:tc>
                <a:tc>
                  <a:txBody>
                    <a:bodyPr/>
                    <a:lstStyle/>
                    <a:p>
                      <a:r>
                        <a:rPr lang="en-US" sz="1800" dirty="0"/>
                        <a:t>Competency Determination established by the Education Reform Act </a:t>
                      </a:r>
                    </a:p>
                  </a:txBody>
                  <a:tcPr/>
                </a:tc>
                <a:extLst>
                  <a:ext uri="{0D108BD9-81ED-4DB2-BD59-A6C34878D82A}">
                    <a16:rowId xmlns:a16="http://schemas.microsoft.com/office/drawing/2014/main" val="1296309829"/>
                  </a:ext>
                </a:extLst>
              </a:tr>
              <a:tr h="375312">
                <a:tc>
                  <a:txBody>
                    <a:bodyPr/>
                    <a:lstStyle/>
                    <a:p>
                      <a:r>
                        <a:rPr lang="en-US" sz="1800" dirty="0"/>
                        <a:t>1998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First MCAS tests given</a:t>
                      </a:r>
                    </a:p>
                  </a:txBody>
                  <a:tcPr/>
                </a:tc>
                <a:extLst>
                  <a:ext uri="{0D108BD9-81ED-4DB2-BD59-A6C34878D82A}">
                    <a16:rowId xmlns:a16="http://schemas.microsoft.com/office/drawing/2014/main" val="3147801"/>
                  </a:ext>
                </a:extLst>
              </a:tr>
              <a:tr h="842270">
                <a:tc>
                  <a:txBody>
                    <a:bodyPr/>
                    <a:lstStyle/>
                    <a:p>
                      <a:r>
                        <a:rPr lang="en-US" sz="1800" dirty="0"/>
                        <a:t>Jan 2000</a:t>
                      </a:r>
                    </a:p>
                  </a:txBody>
                  <a:tcPr/>
                </a:tc>
                <a:tc>
                  <a:txBody>
                    <a:bodyPr/>
                    <a:lstStyle/>
                    <a:p>
                      <a:r>
                        <a:rPr lang="en-US" sz="1800" dirty="0"/>
                        <a:t>Initial CD standard adopted by the Board</a:t>
                      </a:r>
                    </a:p>
                    <a:p>
                      <a:pPr marL="285750" indent="-285750">
                        <a:buFont typeface="Arial" panose="020B0604020202020204" pitchFamily="34" charset="0"/>
                        <a:buChar char="•"/>
                      </a:pPr>
                      <a:r>
                        <a:rPr lang="en-US" sz="1800" dirty="0">
                          <a:solidFill>
                            <a:srgbClr val="203B6A"/>
                          </a:solidFill>
                        </a:rPr>
                        <a:t>Students in the class of 2003 were required to score </a:t>
                      </a:r>
                      <a:r>
                        <a:rPr lang="en-US" sz="1800" i="1" dirty="0">
                          <a:solidFill>
                            <a:srgbClr val="203B6A"/>
                          </a:solidFill>
                        </a:rPr>
                        <a:t>Needs Improvement</a:t>
                      </a:r>
                      <a:r>
                        <a:rPr lang="en-US" sz="1800" dirty="0">
                          <a:solidFill>
                            <a:srgbClr val="203B6A"/>
                          </a:solidFill>
                        </a:rPr>
                        <a:t> (220) or higher on the grade 10 ELA and mathematics tests</a:t>
                      </a:r>
                    </a:p>
                  </a:txBody>
                  <a:tcPr/>
                </a:tc>
                <a:extLst>
                  <a:ext uri="{0D108BD9-81ED-4DB2-BD59-A6C34878D82A}">
                    <a16:rowId xmlns:a16="http://schemas.microsoft.com/office/drawing/2014/main" val="291534678"/>
                  </a:ext>
                </a:extLst>
              </a:tr>
              <a:tr h="375312">
                <a:tc>
                  <a:txBody>
                    <a:bodyPr/>
                    <a:lstStyle/>
                    <a:p>
                      <a:r>
                        <a:rPr lang="en-US" sz="1800" dirty="0"/>
                        <a:t>2001</a:t>
                      </a:r>
                    </a:p>
                  </a:txBody>
                  <a:tcPr/>
                </a:tc>
                <a:tc>
                  <a:txBody>
                    <a:bodyPr/>
                    <a:lstStyle/>
                    <a:p>
                      <a:r>
                        <a:rPr lang="en-US" sz="1800" dirty="0"/>
                        <a:t>Grade 10 students take the first test with the CD in effect</a:t>
                      </a:r>
                    </a:p>
                  </a:txBody>
                  <a:tcPr/>
                </a:tc>
                <a:extLst>
                  <a:ext uri="{0D108BD9-81ED-4DB2-BD59-A6C34878D82A}">
                    <a16:rowId xmlns:a16="http://schemas.microsoft.com/office/drawing/2014/main" val="3158857168"/>
                  </a:ext>
                </a:extLst>
              </a:tr>
              <a:tr h="375312">
                <a:tc>
                  <a:txBody>
                    <a:bodyPr/>
                    <a:lstStyle/>
                    <a:p>
                      <a:r>
                        <a:rPr lang="en-US" sz="1800" b="1" dirty="0"/>
                        <a:t>2003</a:t>
                      </a:r>
                    </a:p>
                  </a:txBody>
                  <a:tcPr/>
                </a:tc>
                <a:tc>
                  <a:txBody>
                    <a:bodyPr/>
                    <a:lstStyle/>
                    <a:p>
                      <a:r>
                        <a:rPr lang="en-US" sz="1800" b="1" dirty="0"/>
                        <a:t>First graduating class held to the CD</a:t>
                      </a:r>
                    </a:p>
                  </a:txBody>
                  <a:tcPr/>
                </a:tc>
                <a:extLst>
                  <a:ext uri="{0D108BD9-81ED-4DB2-BD59-A6C34878D82A}">
                    <a16:rowId xmlns:a16="http://schemas.microsoft.com/office/drawing/2014/main" val="3628474361"/>
                  </a:ext>
                </a:extLst>
              </a:tr>
              <a:tr h="1350618">
                <a:tc>
                  <a:txBody>
                    <a:bodyPr/>
                    <a:lstStyle/>
                    <a:p>
                      <a:r>
                        <a:rPr lang="en-US" sz="1800" b="1" dirty="0"/>
                        <a:t>2006</a:t>
                      </a:r>
                    </a:p>
                  </a:txBody>
                  <a:tcPr/>
                </a:tc>
                <a:tc>
                  <a:txBody>
                    <a:bodyPr/>
                    <a:lstStyle/>
                    <a:p>
                      <a:r>
                        <a:rPr lang="en-US" sz="1800" b="1" dirty="0"/>
                        <a:t>Revisions to the CD standard adopted</a:t>
                      </a:r>
                    </a:p>
                    <a:p>
                      <a:r>
                        <a:rPr lang="en-US" sz="1800" dirty="0">
                          <a:solidFill>
                            <a:srgbClr val="203B6A"/>
                          </a:solidFill>
                        </a:rPr>
                        <a:t>Students in the class of 2010 required to: </a:t>
                      </a:r>
                    </a:p>
                    <a:p>
                      <a:pPr marL="742950" lvl="1" indent="-285750">
                        <a:buFont typeface="Arial" panose="020B0604020202020204" pitchFamily="34" charset="0"/>
                        <a:buChar char="•"/>
                      </a:pPr>
                      <a:r>
                        <a:rPr lang="en-US" sz="1800" dirty="0">
                          <a:solidFill>
                            <a:srgbClr val="203B6A"/>
                          </a:solidFill>
                        </a:rPr>
                        <a:t>Pass one of the four high school science and technology/engineering tests</a:t>
                      </a:r>
                    </a:p>
                    <a:p>
                      <a:pPr marL="742950" lvl="1" indent="-285750">
                        <a:buFont typeface="Arial" panose="020B0604020202020204" pitchFamily="34" charset="0"/>
                        <a:buChar char="•"/>
                      </a:pPr>
                      <a:r>
                        <a:rPr lang="en-US" sz="1800" dirty="0">
                          <a:solidFill>
                            <a:srgbClr val="203B6A"/>
                          </a:solidFill>
                        </a:rPr>
                        <a:t>Meet the requirements of an Educational Proficiency Plan (EPP) if they score below </a:t>
                      </a:r>
                      <a:r>
                        <a:rPr lang="en-US" sz="1800" i="1" dirty="0">
                          <a:solidFill>
                            <a:srgbClr val="203B6A"/>
                          </a:solidFill>
                        </a:rPr>
                        <a:t>Proficient </a:t>
                      </a:r>
                      <a:r>
                        <a:rPr lang="en-US" sz="1800" dirty="0">
                          <a:solidFill>
                            <a:srgbClr val="203B6A"/>
                          </a:solidFill>
                        </a:rPr>
                        <a:t>(240) on the ELA or math tests</a:t>
                      </a:r>
                    </a:p>
                  </a:txBody>
                  <a:tcPr/>
                </a:tc>
                <a:extLst>
                  <a:ext uri="{0D108BD9-81ED-4DB2-BD59-A6C34878D82A}">
                    <a16:rowId xmlns:a16="http://schemas.microsoft.com/office/drawing/2014/main" val="3869734947"/>
                  </a:ext>
                </a:extLst>
              </a:tr>
              <a:tr h="375312">
                <a:tc>
                  <a:txBody>
                    <a:bodyPr/>
                    <a:lstStyle/>
                    <a:p>
                      <a:r>
                        <a:rPr lang="en-US" sz="1800" b="1" dirty="0"/>
                        <a:t>Feb. 2018</a:t>
                      </a:r>
                    </a:p>
                  </a:txBody>
                  <a:tcPr/>
                </a:tc>
                <a:tc>
                  <a:txBody>
                    <a:bodyPr/>
                    <a:lstStyle/>
                    <a:p>
                      <a:r>
                        <a:rPr lang="en-US" sz="1800" b="1" dirty="0"/>
                        <a:t>Board adopts interim standard for classes of 2021 and 2022</a:t>
                      </a:r>
                    </a:p>
                  </a:txBody>
                  <a:tcPr/>
                </a:tc>
                <a:extLst>
                  <a:ext uri="{0D108BD9-81ED-4DB2-BD59-A6C34878D82A}">
                    <a16:rowId xmlns:a16="http://schemas.microsoft.com/office/drawing/2014/main" val="1988172698"/>
                  </a:ext>
                </a:extLst>
              </a:tr>
              <a:tr h="375312">
                <a:tc>
                  <a:txBody>
                    <a:bodyPr/>
                    <a:lstStyle/>
                    <a:p>
                      <a:r>
                        <a:rPr lang="en-US" sz="1800" b="1" dirty="0"/>
                        <a:t>Spring 2019</a:t>
                      </a:r>
                    </a:p>
                  </a:txBody>
                  <a:tcPr/>
                </a:tc>
                <a:tc>
                  <a:txBody>
                    <a:bodyPr/>
                    <a:lstStyle/>
                    <a:p>
                      <a:r>
                        <a:rPr lang="en-US" sz="1800" b="1" dirty="0"/>
                        <a:t>First administration of grade 10 next-generation tests in ELA and math</a:t>
                      </a:r>
                    </a:p>
                  </a:txBody>
                  <a:tcPr/>
                </a:tc>
                <a:extLst>
                  <a:ext uri="{0D108BD9-81ED-4DB2-BD59-A6C34878D82A}">
                    <a16:rowId xmlns:a16="http://schemas.microsoft.com/office/drawing/2014/main" val="2622921691"/>
                  </a:ext>
                </a:extLst>
              </a:tr>
            </a:tbl>
          </a:graphicData>
        </a:graphic>
      </p:graphicFrame>
      <p:sp>
        <p:nvSpPr>
          <p:cNvPr id="4" name="Slide Number Placeholder 3">
            <a:extLst>
              <a:ext uri="{FF2B5EF4-FFF2-40B4-BE49-F238E27FC236}">
                <a16:creationId xmlns:a16="http://schemas.microsoft.com/office/drawing/2014/main" id="{CDD7D6B7-45E2-4B50-A607-E7F41CA57F46}"/>
              </a:ext>
            </a:extLst>
          </p:cNvPr>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10452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7A0548-3C85-494E-9067-AF9EEA8144FF}"/>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graphicFrame>
        <p:nvGraphicFramePr>
          <p:cNvPr id="5" name="Table 5">
            <a:extLst>
              <a:ext uri="{FF2B5EF4-FFF2-40B4-BE49-F238E27FC236}">
                <a16:creationId xmlns:a16="http://schemas.microsoft.com/office/drawing/2014/main" id="{899C6C7B-A360-42F3-920C-778DBC4C43F7}"/>
              </a:ext>
            </a:extLst>
          </p:cNvPr>
          <p:cNvGraphicFramePr>
            <a:graphicFrameLocks noGrp="1"/>
          </p:cNvGraphicFramePr>
          <p:nvPr>
            <p:ph idx="1"/>
            <p:extLst>
              <p:ext uri="{D42A27DB-BD31-4B8C-83A1-F6EECF244321}">
                <p14:modId xmlns:p14="http://schemas.microsoft.com/office/powerpoint/2010/main" val="3165855891"/>
              </p:ext>
            </p:extLst>
          </p:nvPr>
        </p:nvGraphicFramePr>
        <p:xfrm>
          <a:off x="411163" y="1443495"/>
          <a:ext cx="11369674" cy="3128064"/>
        </p:xfrm>
        <a:graphic>
          <a:graphicData uri="http://schemas.openxmlformats.org/drawingml/2006/table">
            <a:tbl>
              <a:tblPr firstRow="1" bandRow="1">
                <a:tableStyleId>{5C22544A-7EE6-4342-B048-85BDC9FD1C3A}</a:tableStyleId>
              </a:tblPr>
              <a:tblGrid>
                <a:gridCol w="1377921">
                  <a:extLst>
                    <a:ext uri="{9D8B030D-6E8A-4147-A177-3AD203B41FA5}">
                      <a16:colId xmlns:a16="http://schemas.microsoft.com/office/drawing/2014/main" val="550521252"/>
                    </a:ext>
                  </a:extLst>
                </a:gridCol>
                <a:gridCol w="9991753">
                  <a:extLst>
                    <a:ext uri="{9D8B030D-6E8A-4147-A177-3AD203B41FA5}">
                      <a16:colId xmlns:a16="http://schemas.microsoft.com/office/drawing/2014/main" val="2745745302"/>
                    </a:ext>
                  </a:extLst>
                </a:gridCol>
              </a:tblGrid>
              <a:tr h="375312">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115436801"/>
                  </a:ext>
                </a:extLst>
              </a:tr>
              <a:tr h="375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Winter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Board extends interim standard to the class of 2023; advisory committee begins meeting</a:t>
                      </a:r>
                    </a:p>
                  </a:txBody>
                  <a:tcPr/>
                </a:tc>
                <a:extLst>
                  <a:ext uri="{0D108BD9-81ED-4DB2-BD59-A6C34878D82A}">
                    <a16:rowId xmlns:a16="http://schemas.microsoft.com/office/drawing/2014/main" val="853784277"/>
                  </a:ext>
                </a:extLst>
              </a:tr>
              <a:tr h="375312">
                <a:tc>
                  <a:txBody>
                    <a:bodyPr/>
                    <a:lstStyle/>
                    <a:p>
                      <a:r>
                        <a:rPr lang="en-US" sz="1800" dirty="0"/>
                        <a:t>April 2020-April 2021</a:t>
                      </a:r>
                    </a:p>
                  </a:txBody>
                  <a:tcPr/>
                </a:tc>
                <a:tc>
                  <a:txBody>
                    <a:bodyPr/>
                    <a:lstStyle/>
                    <a:p>
                      <a:r>
                        <a:rPr lang="en-US" sz="1800" dirty="0"/>
                        <a:t>Board takes a series of votes to allow students in certain classes to earn their CD through a modified process, in recognition of missed MCAS testing opportunities over the course of the pandemic.</a:t>
                      </a:r>
                    </a:p>
                    <a:p>
                      <a:r>
                        <a:rPr lang="en-US" sz="1800" dirty="0">
                          <a:solidFill>
                            <a:srgbClr val="203B6A"/>
                          </a:solidFill>
                        </a:rPr>
                        <a:t>The modified CD is in effect for:</a:t>
                      </a:r>
                    </a:p>
                    <a:p>
                      <a:pPr marL="742950" lvl="1" indent="-285750">
                        <a:buFont typeface="Arial" panose="020B0604020202020204" pitchFamily="34" charset="0"/>
                        <a:buChar char="•"/>
                      </a:pPr>
                      <a:r>
                        <a:rPr lang="en-US" sz="1800" dirty="0">
                          <a:solidFill>
                            <a:srgbClr val="203B6A"/>
                          </a:solidFill>
                        </a:rPr>
                        <a:t>Classes of 2020-2022 for ELA and mathematics</a:t>
                      </a:r>
                    </a:p>
                    <a:p>
                      <a:pPr marL="742950" lvl="1" indent="-285750">
                        <a:buFont typeface="Arial" panose="020B0604020202020204" pitchFamily="34" charset="0"/>
                        <a:buChar char="•"/>
                      </a:pPr>
                      <a:r>
                        <a:rPr lang="en-US" sz="1800" dirty="0">
                          <a:solidFill>
                            <a:srgbClr val="203B6A"/>
                          </a:solidFill>
                        </a:rPr>
                        <a:t>Classes of 2020-2023 for STE</a:t>
                      </a:r>
                    </a:p>
                  </a:txBody>
                  <a:tcPr/>
                </a:tc>
                <a:extLst>
                  <a:ext uri="{0D108BD9-81ED-4DB2-BD59-A6C34878D82A}">
                    <a16:rowId xmlns:a16="http://schemas.microsoft.com/office/drawing/2014/main" val="1537592708"/>
                  </a:ext>
                </a:extLst>
              </a:tr>
              <a:tr h="375312">
                <a:tc>
                  <a:txBody>
                    <a:bodyPr/>
                    <a:lstStyle/>
                    <a:p>
                      <a:r>
                        <a:rPr lang="en-US" sz="1800" b="1" dirty="0"/>
                        <a:t>Sept 2021</a:t>
                      </a:r>
                    </a:p>
                  </a:txBody>
                  <a:tcPr/>
                </a:tc>
                <a:tc>
                  <a:txBody>
                    <a:bodyPr/>
                    <a:lstStyle/>
                    <a:p>
                      <a:r>
                        <a:rPr lang="en-US" sz="1800" b="1" dirty="0"/>
                        <a:t>Board extends interim CD standard to the classes of 2024 and 2025</a:t>
                      </a:r>
                    </a:p>
                  </a:txBody>
                  <a:tcPr/>
                </a:tc>
                <a:extLst>
                  <a:ext uri="{0D108BD9-81ED-4DB2-BD59-A6C34878D82A}">
                    <a16:rowId xmlns:a16="http://schemas.microsoft.com/office/drawing/2014/main" val="118180593"/>
                  </a:ext>
                </a:extLst>
              </a:tr>
            </a:tbl>
          </a:graphicData>
        </a:graphic>
      </p:graphicFrame>
      <p:sp>
        <p:nvSpPr>
          <p:cNvPr id="6" name="Title 1">
            <a:extLst>
              <a:ext uri="{FF2B5EF4-FFF2-40B4-BE49-F238E27FC236}">
                <a16:creationId xmlns:a16="http://schemas.microsoft.com/office/drawing/2014/main" id="{A4380E2C-6548-48DE-A146-42A597A6C5E0}"/>
              </a:ext>
            </a:extLst>
          </p:cNvPr>
          <p:cNvSpPr>
            <a:spLocks noGrp="1"/>
          </p:cNvSpPr>
          <p:nvPr>
            <p:ph type="title"/>
          </p:nvPr>
        </p:nvSpPr>
        <p:spPr>
          <a:xfrm>
            <a:off x="568325" y="288925"/>
            <a:ext cx="11369675" cy="679450"/>
          </a:xfrm>
        </p:spPr>
        <p:txBody>
          <a:bodyPr/>
          <a:lstStyle/>
          <a:p>
            <a:r>
              <a:rPr lang="en-US" dirty="0"/>
              <a:t>Historical Timeline of the CD – Milestones (continued) </a:t>
            </a:r>
          </a:p>
        </p:txBody>
      </p:sp>
    </p:spTree>
    <p:extLst>
      <p:ext uri="{BB962C8B-B14F-4D97-AF65-F5344CB8AC3E}">
        <p14:creationId xmlns:p14="http://schemas.microsoft.com/office/powerpoint/2010/main" val="148185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CD Requirements for the Classes of 2024 and 2025</a:t>
            </a:r>
          </a:p>
        </p:txBody>
      </p:sp>
      <p:sp>
        <p:nvSpPr>
          <p:cNvPr id="3" name="Content Placeholder 2"/>
          <p:cNvSpPr>
            <a:spLocks noGrp="1"/>
          </p:cNvSpPr>
          <p:nvPr>
            <p:ph idx="1"/>
          </p:nvPr>
        </p:nvSpPr>
        <p:spPr/>
        <p:txBody>
          <a:bodyPr>
            <a:normAutofit/>
          </a:bodyPr>
          <a:lstStyle/>
          <a:p>
            <a:r>
              <a:rPr lang="en-US" sz="2800" b="1" dirty="0"/>
              <a:t>English language arts and mathematics</a:t>
            </a:r>
          </a:p>
          <a:p>
            <a:pPr lvl="1"/>
            <a:r>
              <a:rPr lang="en-US" sz="2400" dirty="0"/>
              <a:t>Equivalent of former 220 (Needs Improvement) on next-generation test </a:t>
            </a:r>
            <a:r>
              <a:rPr lang="en-US" sz="2400" b="1" dirty="0"/>
              <a:t>and </a:t>
            </a:r>
            <a:r>
              <a:rPr lang="en-US" sz="2400" dirty="0"/>
              <a:t>complete an EPP</a:t>
            </a:r>
          </a:p>
          <a:p>
            <a:pPr marL="0" indent="0">
              <a:buNone/>
            </a:pPr>
            <a:r>
              <a:rPr lang="en-US" sz="2800" dirty="0"/>
              <a:t>	</a:t>
            </a:r>
            <a:r>
              <a:rPr lang="en-US" sz="2800" b="1" dirty="0"/>
              <a:t>OR</a:t>
            </a:r>
          </a:p>
          <a:p>
            <a:pPr lvl="1"/>
            <a:r>
              <a:rPr lang="en-US" sz="2400" dirty="0"/>
              <a:t>Equivalent of former 240 (Proficient)</a:t>
            </a:r>
          </a:p>
          <a:p>
            <a:r>
              <a:rPr lang="en-US" sz="2800" b="1" dirty="0"/>
              <a:t>Science and Technology/Engineering</a:t>
            </a:r>
          </a:p>
          <a:p>
            <a:pPr lvl="1"/>
            <a:r>
              <a:rPr lang="en-US" sz="2400" dirty="0"/>
              <a:t>220 or next-gen equivalent (TBD following spring 2022 administration)</a:t>
            </a:r>
          </a:p>
          <a:p>
            <a:pPr marL="0" indent="-50800">
              <a:buNone/>
            </a:pPr>
            <a:endParaRPr lang="en-US" sz="2800" b="1" dirty="0"/>
          </a:p>
          <a:p>
            <a:pPr marL="0" indent="-50800">
              <a:buNone/>
            </a:pPr>
            <a:r>
              <a:rPr lang="en-US" sz="2400" dirty="0">
                <a:solidFill>
                  <a:srgbClr val="FF0000"/>
                </a:solidFill>
              </a:rPr>
              <a:t>There is no requirement in place yet for the class of 2026 (current 8</a:t>
            </a:r>
            <a:r>
              <a:rPr lang="en-US" sz="2400" baseline="30000" dirty="0">
                <a:solidFill>
                  <a:srgbClr val="FF0000"/>
                </a:solidFill>
              </a:rPr>
              <a:t>th</a:t>
            </a:r>
            <a:r>
              <a:rPr lang="en-US" sz="2400" dirty="0">
                <a:solidFill>
                  <a:srgbClr val="FF0000"/>
                </a:solidFill>
              </a:rPr>
              <a:t> graders). </a:t>
            </a:r>
          </a:p>
        </p:txBody>
      </p:sp>
      <p:sp>
        <p:nvSpPr>
          <p:cNvPr id="4" name="Slide Number Placeholder 3"/>
          <p:cNvSpPr>
            <a:spLocks noGrp="1"/>
          </p:cNvSpPr>
          <p:nvPr>
            <p:ph type="sldNum" sz="quarter" idx="12"/>
          </p:nvPr>
        </p:nvSpPr>
        <p:spPr/>
        <p:txBody>
          <a:bodyPr/>
          <a:lstStyle/>
          <a:p>
            <a:fld id="{214B7CCE-7409-4A61-9722-4D371620FC2A}" type="slidenum">
              <a:rPr lang="en-US" smtClean="0"/>
              <a:t>5</a:t>
            </a:fld>
            <a:endParaRPr lang="en-US"/>
          </a:p>
        </p:txBody>
      </p:sp>
    </p:spTree>
    <p:extLst>
      <p:ext uri="{BB962C8B-B14F-4D97-AF65-F5344CB8AC3E}">
        <p14:creationId xmlns:p14="http://schemas.microsoft.com/office/powerpoint/2010/main" val="425138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Standard - Grade 10 ELA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graphicFrame>
        <p:nvGraphicFramePr>
          <p:cNvPr id="5" name="Content Placeholder 7" descr="Interim Standard - Grade 10 ELA graph "/>
          <p:cNvGraphicFramePr>
            <a:graphicFrameLocks noGrp="1"/>
          </p:cNvGraphicFramePr>
          <p:nvPr>
            <p:ph idx="1"/>
            <p:extLst>
              <p:ext uri="{D42A27DB-BD31-4B8C-83A1-F6EECF244321}">
                <p14:modId xmlns:p14="http://schemas.microsoft.com/office/powerpoint/2010/main" val="1470542787"/>
              </p:ext>
            </p:extLst>
          </p:nvPr>
        </p:nvGraphicFramePr>
        <p:xfrm>
          <a:off x="1847423" y="1284102"/>
          <a:ext cx="7305502" cy="5245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893834" y="3117392"/>
            <a:ext cx="18159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B6A"/>
                </a:solidFill>
                <a:effectLst/>
                <a:uLnTx/>
                <a:uFillTx/>
                <a:latin typeface="Segoe UI"/>
                <a:ea typeface="+mn-ea"/>
                <a:cs typeface="+mn-cs"/>
              </a:rPr>
              <a:t>% of students</a:t>
            </a:r>
          </a:p>
        </p:txBody>
      </p:sp>
      <p:sp>
        <p:nvSpPr>
          <p:cNvPr id="6" name="TextBox 1"/>
          <p:cNvSpPr txBox="1"/>
          <p:nvPr/>
        </p:nvSpPr>
        <p:spPr>
          <a:xfrm>
            <a:off x="5323064" y="2855884"/>
            <a:ext cx="990299" cy="4067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Meeting</a:t>
            </a:r>
          </a:p>
        </p:txBody>
      </p:sp>
      <p:sp>
        <p:nvSpPr>
          <p:cNvPr id="19" name="Straight Arrow Connector 18">
            <a:extLst>
              <a:ext uri="{FF2B5EF4-FFF2-40B4-BE49-F238E27FC236}">
                <a16:creationId xmlns:a16="http://schemas.microsoft.com/office/drawing/2014/main" id="{39442212-9628-438D-AE63-525957837854}"/>
              </a:ext>
              <a:ext uri="{C183D7F6-B498-43B3-948B-1728B52AA6E4}">
                <adec:decorative xmlns:adec="http://schemas.microsoft.com/office/drawing/2017/decorative" val="1"/>
              </a:ext>
            </a:extLst>
          </p:cNvPr>
          <p:cNvSpPr/>
          <p:nvPr/>
        </p:nvSpPr>
        <p:spPr>
          <a:xfrm flipV="1">
            <a:off x="4121855" y="5408220"/>
            <a:ext cx="1169638" cy="143"/>
          </a:xfrm>
          <a:prstGeom prst="straightConnector1">
            <a:avLst/>
          </a:prstGeom>
          <a:ln w="38100">
            <a:headEnd type="none"/>
            <a:tailEnd type="triangle"/>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3" name="TextBox 1">
            <a:extLst>
              <a:ext uri="{FF2B5EF4-FFF2-40B4-BE49-F238E27FC236}">
                <a16:creationId xmlns:a16="http://schemas.microsoft.com/office/drawing/2014/main" id="{E815C94A-8741-4AF5-9741-3FE204088D5C}"/>
              </a:ext>
            </a:extLst>
          </p:cNvPr>
          <p:cNvSpPr txBox="1"/>
          <p:nvPr/>
        </p:nvSpPr>
        <p:spPr>
          <a:xfrm>
            <a:off x="7484738" y="2965620"/>
            <a:ext cx="990299" cy="4067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Meeting</a:t>
            </a:r>
          </a:p>
        </p:txBody>
      </p:sp>
      <p:sp>
        <p:nvSpPr>
          <p:cNvPr id="14" name="TextBox 1">
            <a:extLst>
              <a:ext uri="{FF2B5EF4-FFF2-40B4-BE49-F238E27FC236}">
                <a16:creationId xmlns:a16="http://schemas.microsoft.com/office/drawing/2014/main" id="{8290ABB3-6FD7-473A-A501-A82AB8356CCA}"/>
              </a:ext>
            </a:extLst>
          </p:cNvPr>
          <p:cNvSpPr txBox="1"/>
          <p:nvPr/>
        </p:nvSpPr>
        <p:spPr>
          <a:xfrm>
            <a:off x="7484739" y="4286868"/>
            <a:ext cx="990299" cy="4067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Partially Meeting</a:t>
            </a:r>
          </a:p>
        </p:txBody>
      </p:sp>
      <p:sp>
        <p:nvSpPr>
          <p:cNvPr id="24" name="TextBox 1">
            <a:extLst>
              <a:ext uri="{FF2B5EF4-FFF2-40B4-BE49-F238E27FC236}">
                <a16:creationId xmlns:a16="http://schemas.microsoft.com/office/drawing/2014/main" id="{C31B6326-D144-4912-AB94-5936A5E4BDA6}"/>
              </a:ext>
            </a:extLst>
          </p:cNvPr>
          <p:cNvSpPr txBox="1"/>
          <p:nvPr/>
        </p:nvSpPr>
        <p:spPr>
          <a:xfrm>
            <a:off x="5291493" y="1537206"/>
            <a:ext cx="990299" cy="4067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Exceeding</a:t>
            </a:r>
          </a:p>
        </p:txBody>
      </p:sp>
      <p:sp>
        <p:nvSpPr>
          <p:cNvPr id="25" name="TextBox 1">
            <a:extLst>
              <a:ext uri="{FF2B5EF4-FFF2-40B4-BE49-F238E27FC236}">
                <a16:creationId xmlns:a16="http://schemas.microsoft.com/office/drawing/2014/main" id="{309091CB-1BA6-489D-B64E-0024B59E9EFC}"/>
              </a:ext>
            </a:extLst>
          </p:cNvPr>
          <p:cNvSpPr txBox="1"/>
          <p:nvPr/>
        </p:nvSpPr>
        <p:spPr>
          <a:xfrm>
            <a:off x="7431589" y="1620039"/>
            <a:ext cx="990299" cy="4067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Exceeding</a:t>
            </a:r>
          </a:p>
        </p:txBody>
      </p:sp>
      <p:sp>
        <p:nvSpPr>
          <p:cNvPr id="26" name="TextBox 1">
            <a:extLst>
              <a:ext uri="{FF2B5EF4-FFF2-40B4-BE49-F238E27FC236}">
                <a16:creationId xmlns:a16="http://schemas.microsoft.com/office/drawing/2014/main" id="{EB0B010A-9B99-44A9-B4AA-04B69AD4B7A8}"/>
              </a:ext>
            </a:extLst>
          </p:cNvPr>
          <p:cNvSpPr txBox="1"/>
          <p:nvPr/>
        </p:nvSpPr>
        <p:spPr>
          <a:xfrm>
            <a:off x="5275878" y="4182468"/>
            <a:ext cx="990299" cy="8080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ea typeface="Tahoma" panose="020B0604030504040204" pitchFamily="34" charset="0"/>
                <a:cs typeface="Tahoma" panose="020B0604030504040204" pitchFamily="34" charset="0"/>
              </a:rPr>
              <a:t>Partially Meeting</a:t>
            </a:r>
          </a:p>
        </p:txBody>
      </p:sp>
      <p:sp>
        <p:nvSpPr>
          <p:cNvPr id="27" name="TextBox 1">
            <a:extLst>
              <a:ext uri="{FF2B5EF4-FFF2-40B4-BE49-F238E27FC236}">
                <a16:creationId xmlns:a16="http://schemas.microsoft.com/office/drawing/2014/main" id="{FCF72DB7-A7A3-4D53-BED4-F8678A79E8A6}"/>
              </a:ext>
            </a:extLst>
          </p:cNvPr>
          <p:cNvSpPr txBox="1"/>
          <p:nvPr/>
        </p:nvSpPr>
        <p:spPr>
          <a:xfrm>
            <a:off x="5107235" y="5178839"/>
            <a:ext cx="1358814" cy="2839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white"/>
                </a:solidFill>
                <a:effectLst/>
                <a:uLnTx/>
                <a:uFillTx/>
                <a:ea typeface="Tahoma" panose="020B0604030504040204" pitchFamily="34" charset="0"/>
                <a:cs typeface="Tahoma" panose="020B0604030504040204" pitchFamily="34" charset="0"/>
              </a:rPr>
              <a:t>8% Not Meeting</a:t>
            </a:r>
          </a:p>
        </p:txBody>
      </p:sp>
      <p:sp>
        <p:nvSpPr>
          <p:cNvPr id="28" name="TextBox 1">
            <a:extLst>
              <a:ext uri="{FF2B5EF4-FFF2-40B4-BE49-F238E27FC236}">
                <a16:creationId xmlns:a16="http://schemas.microsoft.com/office/drawing/2014/main" id="{8ED8BC65-F26A-4FEF-B062-D2AA81C2E527}"/>
              </a:ext>
            </a:extLst>
          </p:cNvPr>
          <p:cNvSpPr txBox="1"/>
          <p:nvPr/>
        </p:nvSpPr>
        <p:spPr>
          <a:xfrm>
            <a:off x="7290828" y="5157636"/>
            <a:ext cx="1358814" cy="2839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white"/>
                </a:solidFill>
                <a:effectLst/>
                <a:uLnTx/>
                <a:uFillTx/>
                <a:ea typeface="Tahoma" panose="020B0604030504040204" pitchFamily="34" charset="0"/>
                <a:cs typeface="Tahoma" panose="020B0604030504040204" pitchFamily="34" charset="0"/>
              </a:rPr>
              <a:t>9% Not Meeting</a:t>
            </a:r>
          </a:p>
        </p:txBody>
      </p:sp>
      <p:cxnSp>
        <p:nvCxnSpPr>
          <p:cNvPr id="11" name="Straight Connector 10">
            <a:extLst>
              <a:ext uri="{FF2B5EF4-FFF2-40B4-BE49-F238E27FC236}">
                <a16:creationId xmlns:a16="http://schemas.microsoft.com/office/drawing/2014/main" id="{AD75BE5A-7F1E-49FD-9A43-E2206EBB2BAD}"/>
              </a:ext>
              <a:ext uri="{C183D7F6-B498-43B3-948B-1728B52AA6E4}">
                <adec:decorative xmlns:adec="http://schemas.microsoft.com/office/drawing/2017/decorative" val="1"/>
              </a:ext>
            </a:extLst>
          </p:cNvPr>
          <p:cNvCxnSpPr/>
          <p:nvPr/>
        </p:nvCxnSpPr>
        <p:spPr>
          <a:xfrm>
            <a:off x="3149600" y="5408220"/>
            <a:ext cx="95664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7C7992-C2C5-4049-ADA0-703784174F83}"/>
              </a:ext>
              <a:ext uri="{C183D7F6-B498-43B3-948B-1728B52AA6E4}">
                <adec:decorative xmlns:adec="http://schemas.microsoft.com/office/drawing/2017/decorative" val="1"/>
              </a:ext>
            </a:extLst>
          </p:cNvPr>
          <p:cNvCxnSpPr>
            <a:cxnSpLocks/>
          </p:cNvCxnSpPr>
          <p:nvPr/>
        </p:nvCxnSpPr>
        <p:spPr>
          <a:xfrm>
            <a:off x="5309537" y="5408220"/>
            <a:ext cx="3212163"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5E01A7-7E90-4CBC-95BF-CE72B060370C}"/>
              </a:ext>
              <a:ext uri="{C183D7F6-B498-43B3-948B-1728B52AA6E4}">
                <adec:decorative xmlns:adec="http://schemas.microsoft.com/office/drawing/2017/decorative" val="1"/>
              </a:ext>
            </a:extLst>
          </p:cNvPr>
          <p:cNvCxnSpPr/>
          <p:nvPr/>
        </p:nvCxnSpPr>
        <p:spPr>
          <a:xfrm>
            <a:off x="3149600" y="5157636"/>
            <a:ext cx="95664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7E77E2-7D75-4586-A5BF-813E261DF762}"/>
              </a:ext>
              <a:ext uri="{C183D7F6-B498-43B3-948B-1728B52AA6E4}">
                <adec:decorative xmlns:adec="http://schemas.microsoft.com/office/drawing/2017/decorative" val="1"/>
              </a:ext>
            </a:extLst>
          </p:cNvPr>
          <p:cNvCxnSpPr>
            <a:cxnSpLocks/>
          </p:cNvCxnSpPr>
          <p:nvPr/>
        </p:nvCxnSpPr>
        <p:spPr>
          <a:xfrm>
            <a:off x="5291493" y="5159473"/>
            <a:ext cx="3212163"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EDB8EA4-D236-4DC0-983F-411B6737CE3A}"/>
              </a:ext>
            </a:extLst>
          </p:cNvPr>
          <p:cNvSpPr txBox="1"/>
          <p:nvPr/>
        </p:nvSpPr>
        <p:spPr>
          <a:xfrm>
            <a:off x="4345524" y="5327428"/>
            <a:ext cx="752689" cy="161583"/>
          </a:xfrm>
          <a:prstGeom prst="rect">
            <a:avLst/>
          </a:prstGeom>
          <a:solidFill>
            <a:schemeClr val="bg1"/>
          </a:solidFill>
        </p:spPr>
        <p:txBody>
          <a:bodyPr wrap="square" lIns="45720" tIns="0" rIns="45720" bIns="0" rtlCol="0">
            <a:spAutoFit/>
          </a:bodyPr>
          <a:lstStyle/>
          <a:p>
            <a:r>
              <a:rPr lang="en-US" sz="1050" b="1" dirty="0">
                <a:solidFill>
                  <a:srgbClr val="FF0000"/>
                </a:solidFill>
              </a:rPr>
              <a:t>455 + EPP</a:t>
            </a:r>
          </a:p>
        </p:txBody>
      </p:sp>
      <p:sp>
        <p:nvSpPr>
          <p:cNvPr id="21" name="TextBox 20">
            <a:extLst>
              <a:ext uri="{FF2B5EF4-FFF2-40B4-BE49-F238E27FC236}">
                <a16:creationId xmlns:a16="http://schemas.microsoft.com/office/drawing/2014/main" id="{A7103C32-8EE8-4956-9D6F-47E5637FF996}"/>
              </a:ext>
            </a:extLst>
          </p:cNvPr>
          <p:cNvSpPr txBox="1"/>
          <p:nvPr/>
        </p:nvSpPr>
        <p:spPr>
          <a:xfrm>
            <a:off x="4543140" y="5089001"/>
            <a:ext cx="327067" cy="161583"/>
          </a:xfrm>
          <a:prstGeom prst="rect">
            <a:avLst/>
          </a:prstGeom>
          <a:solidFill>
            <a:schemeClr val="bg1"/>
          </a:solidFill>
        </p:spPr>
        <p:txBody>
          <a:bodyPr wrap="square" lIns="45720" tIns="0" rIns="45720" bIns="0" rtlCol="0">
            <a:spAutoFit/>
          </a:bodyPr>
          <a:lstStyle/>
          <a:p>
            <a:pPr algn="ctr"/>
            <a:r>
              <a:rPr lang="en-US" sz="1050" b="1" dirty="0">
                <a:solidFill>
                  <a:srgbClr val="FF0000"/>
                </a:solidFill>
              </a:rPr>
              <a:t>472</a:t>
            </a:r>
          </a:p>
        </p:txBody>
      </p:sp>
    </p:spTree>
    <p:extLst>
      <p:ext uri="{BB962C8B-B14F-4D97-AF65-F5344CB8AC3E}">
        <p14:creationId xmlns:p14="http://schemas.microsoft.com/office/powerpoint/2010/main" val="136912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07A3-5218-4606-B65C-0DFA830F1381}"/>
              </a:ext>
            </a:extLst>
          </p:cNvPr>
          <p:cNvSpPr>
            <a:spLocks noGrp="1"/>
          </p:cNvSpPr>
          <p:nvPr>
            <p:ph type="title"/>
          </p:nvPr>
        </p:nvSpPr>
        <p:spPr/>
        <p:txBody>
          <a:bodyPr/>
          <a:lstStyle/>
          <a:p>
            <a:r>
              <a:rPr lang="en-US" dirty="0"/>
              <a:t>Interim Standard – Grade 10 Mathematics</a:t>
            </a:r>
          </a:p>
        </p:txBody>
      </p:sp>
      <p:sp>
        <p:nvSpPr>
          <p:cNvPr id="4" name="Slide Number Placeholder 3">
            <a:extLst>
              <a:ext uri="{FF2B5EF4-FFF2-40B4-BE49-F238E27FC236}">
                <a16:creationId xmlns:a16="http://schemas.microsoft.com/office/drawing/2014/main" id="{2800ED26-1451-425F-B17A-7E18D86D35B7}"/>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graphicFrame>
        <p:nvGraphicFramePr>
          <p:cNvPr id="6" name="Content Placeholder 7" descr="Interim Standard - Grade 10 Mathematics graph">
            <a:extLst>
              <a:ext uri="{FF2B5EF4-FFF2-40B4-BE49-F238E27FC236}">
                <a16:creationId xmlns:a16="http://schemas.microsoft.com/office/drawing/2014/main" id="{CE1D5390-FA63-459D-8FAA-C39F4191D72C}"/>
              </a:ext>
            </a:extLst>
          </p:cNvPr>
          <p:cNvGraphicFramePr>
            <a:graphicFrameLocks/>
          </p:cNvGraphicFramePr>
          <p:nvPr>
            <p:extLst>
              <p:ext uri="{D42A27DB-BD31-4B8C-83A1-F6EECF244321}">
                <p14:modId xmlns:p14="http://schemas.microsoft.com/office/powerpoint/2010/main" val="1746479361"/>
              </p:ext>
            </p:extLst>
          </p:nvPr>
        </p:nvGraphicFramePr>
        <p:xfrm>
          <a:off x="1617162" y="616291"/>
          <a:ext cx="7305502" cy="609259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39C7C883-A83E-4DD2-A82F-46D586CA0386}"/>
              </a:ext>
            </a:extLst>
          </p:cNvPr>
          <p:cNvSpPr txBox="1"/>
          <p:nvPr/>
        </p:nvSpPr>
        <p:spPr>
          <a:xfrm>
            <a:off x="5106971" y="1507668"/>
            <a:ext cx="1085549" cy="4067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Segoe UI"/>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03B6A"/>
                </a:solidFill>
                <a:effectLst/>
                <a:uLnTx/>
                <a:uFillTx/>
                <a:latin typeface="Segoe UI"/>
                <a:ea typeface="+mn-ea"/>
                <a:cs typeface="+mn-cs"/>
              </a:rPr>
              <a:t>Exceeding</a:t>
            </a:r>
          </a:p>
        </p:txBody>
      </p:sp>
      <p:sp>
        <p:nvSpPr>
          <p:cNvPr id="16" name="Straight Arrow Connector 15">
            <a:extLst>
              <a:ext uri="{FF2B5EF4-FFF2-40B4-BE49-F238E27FC236}">
                <a16:creationId xmlns:a16="http://schemas.microsoft.com/office/drawing/2014/main" id="{99DBC3ED-5125-490A-90D4-6803FD263C08}"/>
              </a:ext>
              <a:ext uri="{C183D7F6-B498-43B3-948B-1728B52AA6E4}">
                <adec:decorative xmlns:adec="http://schemas.microsoft.com/office/drawing/2017/decorative" val="1"/>
              </a:ext>
            </a:extLst>
          </p:cNvPr>
          <p:cNvSpPr/>
          <p:nvPr/>
        </p:nvSpPr>
        <p:spPr>
          <a:xfrm>
            <a:off x="3937333" y="5290807"/>
            <a:ext cx="1235306" cy="0"/>
          </a:xfrm>
          <a:prstGeom prst="straightConnector1">
            <a:avLst/>
          </a:prstGeom>
          <a:ln w="38100">
            <a:headEnd type="none"/>
            <a:tailEnd type="triangle"/>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cxnSp>
        <p:nvCxnSpPr>
          <p:cNvPr id="17" name="Straight Connector 16">
            <a:extLst>
              <a:ext uri="{FF2B5EF4-FFF2-40B4-BE49-F238E27FC236}">
                <a16:creationId xmlns:a16="http://schemas.microsoft.com/office/drawing/2014/main" id="{192158AC-79FB-45B0-86DC-99FCC1A71438}"/>
              </a:ext>
              <a:ext uri="{C183D7F6-B498-43B3-948B-1728B52AA6E4}">
                <adec:decorative xmlns:adec="http://schemas.microsoft.com/office/drawing/2017/decorative" val="1"/>
              </a:ext>
            </a:extLst>
          </p:cNvPr>
          <p:cNvCxnSpPr/>
          <p:nvPr/>
        </p:nvCxnSpPr>
        <p:spPr>
          <a:xfrm>
            <a:off x="2980693" y="5290807"/>
            <a:ext cx="95664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72F84A-8723-4C52-B3C0-C84BA23F80BA}"/>
              </a:ext>
              <a:ext uri="{C183D7F6-B498-43B3-948B-1728B52AA6E4}">
                <adec:decorative xmlns:adec="http://schemas.microsoft.com/office/drawing/2017/decorative" val="1"/>
              </a:ext>
            </a:extLst>
          </p:cNvPr>
          <p:cNvCxnSpPr>
            <a:cxnSpLocks/>
          </p:cNvCxnSpPr>
          <p:nvPr/>
        </p:nvCxnSpPr>
        <p:spPr>
          <a:xfrm>
            <a:off x="5172640" y="5269541"/>
            <a:ext cx="3212163"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B5AEA3-216D-4970-8F4A-D51210C89317}"/>
              </a:ext>
              <a:ext uri="{C183D7F6-B498-43B3-948B-1728B52AA6E4}">
                <adec:decorative xmlns:adec="http://schemas.microsoft.com/office/drawing/2017/decorative" val="1"/>
              </a:ext>
            </a:extLst>
          </p:cNvPr>
          <p:cNvCxnSpPr/>
          <p:nvPr/>
        </p:nvCxnSpPr>
        <p:spPr>
          <a:xfrm>
            <a:off x="2980693" y="4714157"/>
            <a:ext cx="95664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2F8205-4958-4864-B9E8-AB1B12053681}"/>
              </a:ext>
              <a:ext uri="{C183D7F6-B498-43B3-948B-1728B52AA6E4}">
                <adec:decorative xmlns:adec="http://schemas.microsoft.com/office/drawing/2017/decorative" val="1"/>
              </a:ext>
            </a:extLst>
          </p:cNvPr>
          <p:cNvCxnSpPr>
            <a:cxnSpLocks/>
          </p:cNvCxnSpPr>
          <p:nvPr/>
        </p:nvCxnSpPr>
        <p:spPr>
          <a:xfrm>
            <a:off x="5172639" y="4714156"/>
            <a:ext cx="3212163"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CAABB6-1AE1-45A6-AA66-C0866CF647AD}"/>
              </a:ext>
            </a:extLst>
          </p:cNvPr>
          <p:cNvSpPr txBox="1"/>
          <p:nvPr/>
        </p:nvSpPr>
        <p:spPr>
          <a:xfrm>
            <a:off x="4178641" y="5210015"/>
            <a:ext cx="752689" cy="161583"/>
          </a:xfrm>
          <a:prstGeom prst="rect">
            <a:avLst/>
          </a:prstGeom>
          <a:solidFill>
            <a:schemeClr val="bg1"/>
          </a:solidFill>
        </p:spPr>
        <p:txBody>
          <a:bodyPr wrap="square" lIns="45720" tIns="0" rIns="45720" bIns="0" rtlCol="0">
            <a:spAutoFit/>
          </a:bodyPr>
          <a:lstStyle/>
          <a:p>
            <a:r>
              <a:rPr lang="en-US" sz="1050" b="1" dirty="0">
                <a:solidFill>
                  <a:srgbClr val="FF0000"/>
                </a:solidFill>
              </a:rPr>
              <a:t>469 + EPP</a:t>
            </a:r>
          </a:p>
        </p:txBody>
      </p:sp>
      <p:sp>
        <p:nvSpPr>
          <p:cNvPr id="22" name="TextBox 21">
            <a:extLst>
              <a:ext uri="{FF2B5EF4-FFF2-40B4-BE49-F238E27FC236}">
                <a16:creationId xmlns:a16="http://schemas.microsoft.com/office/drawing/2014/main" id="{CEEFD947-3B61-452F-A524-28FD170A58B8}"/>
              </a:ext>
            </a:extLst>
          </p:cNvPr>
          <p:cNvSpPr txBox="1"/>
          <p:nvPr/>
        </p:nvSpPr>
        <p:spPr>
          <a:xfrm>
            <a:off x="4339907" y="4633365"/>
            <a:ext cx="327067" cy="161583"/>
          </a:xfrm>
          <a:prstGeom prst="rect">
            <a:avLst/>
          </a:prstGeom>
          <a:solidFill>
            <a:schemeClr val="bg1"/>
          </a:solidFill>
        </p:spPr>
        <p:txBody>
          <a:bodyPr wrap="square" lIns="45720" tIns="0" rIns="45720" bIns="0" rtlCol="0">
            <a:spAutoFit/>
          </a:bodyPr>
          <a:lstStyle/>
          <a:p>
            <a:pPr algn="ctr"/>
            <a:r>
              <a:rPr lang="en-US" sz="1050" b="1" dirty="0">
                <a:solidFill>
                  <a:srgbClr val="FF0000"/>
                </a:solidFill>
              </a:rPr>
              <a:t>486</a:t>
            </a:r>
          </a:p>
        </p:txBody>
      </p:sp>
    </p:spTree>
    <p:extLst>
      <p:ext uri="{BB962C8B-B14F-4D97-AF65-F5344CB8AC3E}">
        <p14:creationId xmlns:p14="http://schemas.microsoft.com/office/powerpoint/2010/main" val="112385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3533-DBA8-4498-9917-3A2B21474364}"/>
              </a:ext>
            </a:extLst>
          </p:cNvPr>
          <p:cNvSpPr>
            <a:spLocks noGrp="1"/>
          </p:cNvSpPr>
          <p:nvPr>
            <p:ph type="title"/>
          </p:nvPr>
        </p:nvSpPr>
        <p:spPr/>
        <p:txBody>
          <a:bodyPr/>
          <a:lstStyle/>
          <a:p>
            <a:r>
              <a:rPr lang="en-US" dirty="0"/>
              <a:t>Educational Proficiency Plans (EPP)</a:t>
            </a:r>
          </a:p>
        </p:txBody>
      </p:sp>
      <p:sp>
        <p:nvSpPr>
          <p:cNvPr id="3" name="Content Placeholder 2">
            <a:extLst>
              <a:ext uri="{FF2B5EF4-FFF2-40B4-BE49-F238E27FC236}">
                <a16:creationId xmlns:a16="http://schemas.microsoft.com/office/drawing/2014/main" id="{01B474DD-E07B-4782-AB8B-642A3F42EEAC}"/>
              </a:ext>
            </a:extLst>
          </p:cNvPr>
          <p:cNvSpPr>
            <a:spLocks noGrp="1"/>
          </p:cNvSpPr>
          <p:nvPr>
            <p:ph idx="1"/>
          </p:nvPr>
        </p:nvSpPr>
        <p:spPr>
          <a:xfrm>
            <a:off x="567743" y="1101855"/>
            <a:ext cx="11205157" cy="5413246"/>
          </a:xfrm>
          <a:noFill/>
        </p:spPr>
        <p:txBody>
          <a:bodyPr/>
          <a:lstStyle/>
          <a:p>
            <a:r>
              <a:rPr lang="en-US" sz="2800" b="0" i="0" dirty="0">
                <a:solidFill>
                  <a:srgbClr val="222222"/>
                </a:solidFill>
                <a:effectLst/>
                <a:latin typeface="-apple-system"/>
              </a:rPr>
              <a:t>An </a:t>
            </a:r>
            <a:r>
              <a:rPr lang="en-US" sz="2800" b="0" i="0" u="none" strike="noStrike" dirty="0">
                <a:solidFill>
                  <a:srgbClr val="0060C7"/>
                </a:solidFill>
                <a:effectLst/>
                <a:latin typeface="-apple-system"/>
                <a:hlinkClick r:id="rId3"/>
              </a:rPr>
              <a:t>EPP</a:t>
            </a:r>
            <a:r>
              <a:rPr lang="en-US" sz="2800" b="0" i="0" dirty="0">
                <a:solidFill>
                  <a:srgbClr val="222222"/>
                </a:solidFill>
                <a:effectLst/>
                <a:latin typeface="-apple-system"/>
              </a:rPr>
              <a:t> should be developed for any student who does not meet or exceed a minimum scaled score of 240 (or next-gen equivalent) on grade 10 ELA and/or Mathematics tests. STE is not part of the EPP requirement.</a:t>
            </a:r>
          </a:p>
          <a:p>
            <a:pPr algn="l"/>
            <a:r>
              <a:rPr lang="en-US" sz="2800" b="0" i="0" dirty="0">
                <a:solidFill>
                  <a:srgbClr val="222222"/>
                </a:solidFill>
                <a:effectLst/>
                <a:latin typeface="-apple-system"/>
              </a:rPr>
              <a:t>Each EPP includes, at a minimum:</a:t>
            </a:r>
          </a:p>
          <a:p>
            <a:pPr lvl="1">
              <a:buFont typeface="Arial" panose="020B0604020202020204" pitchFamily="34" charset="0"/>
              <a:buChar char="•"/>
            </a:pPr>
            <a:r>
              <a:rPr lang="en-US" sz="2400" b="0" i="0" dirty="0">
                <a:solidFill>
                  <a:srgbClr val="212529"/>
                </a:solidFill>
                <a:effectLst/>
                <a:latin typeface="-apple-system"/>
              </a:rPr>
              <a:t>a review of student's strengths and weaknesses, based on MCAS and other assessment results, coursework, grades, and teacher input</a:t>
            </a:r>
          </a:p>
          <a:p>
            <a:pPr lvl="1">
              <a:buFont typeface="Arial" panose="020B0604020202020204" pitchFamily="34" charset="0"/>
              <a:buChar char="•"/>
            </a:pPr>
            <a:r>
              <a:rPr lang="en-US" sz="2400" b="0" i="0" dirty="0">
                <a:solidFill>
                  <a:srgbClr val="212529"/>
                </a:solidFill>
                <a:effectLst/>
                <a:latin typeface="-apple-system"/>
              </a:rPr>
              <a:t>courses the student will take and successfully complete in grades 11 and 12</a:t>
            </a:r>
          </a:p>
          <a:p>
            <a:pPr lvl="1">
              <a:buFont typeface="Arial" panose="020B0604020202020204" pitchFamily="34" charset="0"/>
              <a:buChar char="•"/>
            </a:pPr>
            <a:r>
              <a:rPr lang="en-US" sz="2400" b="0" i="0" dirty="0">
                <a:solidFill>
                  <a:srgbClr val="212529"/>
                </a:solidFill>
                <a:effectLst/>
                <a:latin typeface="-apple-system"/>
              </a:rPr>
              <a:t>a description of assessments the school will administer to determine whether the student is moving toward proficiency</a:t>
            </a:r>
          </a:p>
          <a:p>
            <a:pPr algn="l"/>
            <a:r>
              <a:rPr lang="en-US" sz="2800" b="0" i="0" dirty="0">
                <a:solidFill>
                  <a:srgbClr val="222222"/>
                </a:solidFill>
                <a:effectLst/>
                <a:latin typeface="-apple-system"/>
              </a:rPr>
              <a:t>The EPP is not required for students in the classes of 2020–2022, who are eligible for the modified CD. It is required in school year 2021–2022 for students in subsequent classes.</a:t>
            </a:r>
          </a:p>
          <a:p>
            <a:endParaRPr lang="en-US" sz="2800" dirty="0"/>
          </a:p>
        </p:txBody>
      </p:sp>
      <p:sp>
        <p:nvSpPr>
          <p:cNvPr id="4" name="Slide Number Placeholder 3">
            <a:extLst>
              <a:ext uri="{FF2B5EF4-FFF2-40B4-BE49-F238E27FC236}">
                <a16:creationId xmlns:a16="http://schemas.microsoft.com/office/drawing/2014/main" id="{FD7C41BE-2C4D-4D57-A881-CD5B922A8811}"/>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50120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B858B3-6206-4FE7-B21B-7984B2F17A51}"/>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5" name="Rectangle 4" descr="There is substantial variation in earnings at each MCAS score point. &#10;&#10;MCAS scores explain about 13% of the variation in earnings. &#10;">
            <a:extLst>
              <a:ext uri="{FF2B5EF4-FFF2-40B4-BE49-F238E27FC236}">
                <a16:creationId xmlns:a16="http://schemas.microsoft.com/office/drawing/2014/main" id="{44A1B14E-18E5-43DE-873A-C9AC396D2A58}"/>
              </a:ext>
            </a:extLst>
          </p:cNvPr>
          <p:cNvSpPr/>
          <p:nvPr/>
        </p:nvSpPr>
        <p:spPr>
          <a:xfrm>
            <a:off x="7250526" y="1435609"/>
            <a:ext cx="3324499" cy="4459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6" name="Picture 5" descr="Total 2019 Earning by MCAS percentile">
            <a:extLst>
              <a:ext uri="{FF2B5EF4-FFF2-40B4-BE49-F238E27FC236}">
                <a16:creationId xmlns:a16="http://schemas.microsoft.com/office/drawing/2014/main" id="{7D22E3C6-8B84-4447-A750-8C24780F10B2}"/>
              </a:ext>
            </a:extLst>
          </p:cNvPr>
          <p:cNvPicPr>
            <a:picLocks noChangeAspect="1"/>
          </p:cNvPicPr>
          <p:nvPr/>
        </p:nvPicPr>
        <p:blipFill>
          <a:blip r:embed="rId2"/>
          <a:stretch>
            <a:fillRect/>
          </a:stretch>
        </p:blipFill>
        <p:spPr>
          <a:xfrm>
            <a:off x="933449" y="1435608"/>
            <a:ext cx="7000603" cy="4581144"/>
          </a:xfrm>
          <a:prstGeom prst="rect">
            <a:avLst/>
          </a:prstGeom>
        </p:spPr>
      </p:pic>
      <p:sp>
        <p:nvSpPr>
          <p:cNvPr id="7" name="TextBox 6">
            <a:extLst>
              <a:ext uri="{FF2B5EF4-FFF2-40B4-BE49-F238E27FC236}">
                <a16:creationId xmlns:a16="http://schemas.microsoft.com/office/drawing/2014/main" id="{7C6F80CC-A1FB-4F29-98C6-6CB0FBC7334F}"/>
              </a:ext>
            </a:extLst>
          </p:cNvPr>
          <p:cNvSpPr txBox="1"/>
          <p:nvPr/>
        </p:nvSpPr>
        <p:spPr>
          <a:xfrm>
            <a:off x="7900939" y="5369361"/>
            <a:ext cx="4037061" cy="830997"/>
          </a:xfrm>
          <a:prstGeom prst="rect">
            <a:avLst/>
          </a:prstGeom>
          <a:solidFill>
            <a:schemeClr val="bg1"/>
          </a:solidFill>
        </p:spPr>
        <p:txBody>
          <a:bodyPr wrap="square" rtlCol="0">
            <a:spAutoFit/>
          </a:bodyPr>
          <a:lstStyle/>
          <a:p>
            <a:r>
              <a:rPr lang="en-US" sz="1200" dirty="0">
                <a:solidFill>
                  <a:srgbClr val="ACCBF9">
                    <a:lumMod val="10000"/>
                  </a:srgbClr>
                </a:solidFill>
                <a:latin typeface="Calibri"/>
              </a:rPr>
              <a:t>NOTE: We only observe in-state earnings reported to the UI system. This excludes self-employed individuals or those who work for the federal government or military. Living Wage from MIT estimates for two working parents with two children.  </a:t>
            </a:r>
          </a:p>
        </p:txBody>
      </p:sp>
      <p:sp>
        <p:nvSpPr>
          <p:cNvPr id="8" name="TextBox 7">
            <a:extLst>
              <a:ext uri="{FF2B5EF4-FFF2-40B4-BE49-F238E27FC236}">
                <a16:creationId xmlns:a16="http://schemas.microsoft.com/office/drawing/2014/main" id="{9EC11855-B9E6-44DC-B9AF-E500B1576026}"/>
              </a:ext>
            </a:extLst>
          </p:cNvPr>
          <p:cNvSpPr txBox="1"/>
          <p:nvPr/>
        </p:nvSpPr>
        <p:spPr>
          <a:xfrm>
            <a:off x="7928376" y="1435608"/>
            <a:ext cx="2619882" cy="1969770"/>
          </a:xfrm>
          <a:prstGeom prst="rect">
            <a:avLst/>
          </a:prstGeom>
          <a:noFill/>
        </p:spPr>
        <p:txBody>
          <a:bodyPr wrap="square" rtlCol="0">
            <a:spAutoFit/>
          </a:bodyPr>
          <a:lstStyle/>
          <a:p>
            <a:pPr marL="173831" indent="-173831">
              <a:buClr>
                <a:srgbClr val="242852"/>
              </a:buClr>
              <a:buSzPct val="130000"/>
              <a:buFont typeface="Wingdings" panose="05000000000000000000" pitchFamily="2" charset="2"/>
              <a:buChar char="§"/>
            </a:pPr>
            <a:r>
              <a:rPr lang="en-US" dirty="0">
                <a:solidFill>
                  <a:prstClr val="black"/>
                </a:solidFill>
                <a:latin typeface="Calibri"/>
                <a:cs typeface="Arial" panose="020B0604020202020204" pitchFamily="34" charset="0"/>
              </a:rPr>
              <a:t>There is substantial variation in earnings at each MCAS score point. </a:t>
            </a:r>
          </a:p>
          <a:p>
            <a:pPr marL="173831" indent="-173831">
              <a:buClr>
                <a:srgbClr val="242852"/>
              </a:buClr>
              <a:buSzPct val="130000"/>
              <a:buFont typeface="Wingdings" panose="05000000000000000000" pitchFamily="2" charset="2"/>
              <a:buChar char="§"/>
            </a:pPr>
            <a:endParaRPr lang="en-US" sz="1400" dirty="0">
              <a:solidFill>
                <a:prstClr val="black"/>
              </a:solidFill>
              <a:latin typeface="Calibri"/>
              <a:cs typeface="Arial" panose="020B0604020202020204" pitchFamily="34" charset="0"/>
            </a:endParaRPr>
          </a:p>
          <a:p>
            <a:pPr marL="173831" indent="-173831">
              <a:buClr>
                <a:srgbClr val="242852"/>
              </a:buClr>
              <a:buSzPct val="130000"/>
              <a:buFont typeface="Wingdings" panose="05000000000000000000" pitchFamily="2" charset="2"/>
              <a:buChar char="§"/>
            </a:pPr>
            <a:r>
              <a:rPr lang="en-US" dirty="0">
                <a:solidFill>
                  <a:prstClr val="black"/>
                </a:solidFill>
                <a:latin typeface="Calibri"/>
                <a:cs typeface="Arial" panose="020B0604020202020204" pitchFamily="34" charset="0"/>
              </a:rPr>
              <a:t>MCAS scores explain about 13% of the variation in earnings. </a:t>
            </a:r>
          </a:p>
        </p:txBody>
      </p:sp>
      <p:sp>
        <p:nvSpPr>
          <p:cNvPr id="9" name="Title 1">
            <a:extLst>
              <a:ext uri="{FF2B5EF4-FFF2-40B4-BE49-F238E27FC236}">
                <a16:creationId xmlns:a16="http://schemas.microsoft.com/office/drawing/2014/main" id="{2D32DEAD-F4D7-4420-AAC3-E32EC52B413B}"/>
              </a:ext>
            </a:extLst>
          </p:cNvPr>
          <p:cNvSpPr>
            <a:spLocks noGrp="1"/>
          </p:cNvSpPr>
          <p:nvPr>
            <p:ph type="title"/>
          </p:nvPr>
        </p:nvSpPr>
        <p:spPr>
          <a:xfrm>
            <a:off x="568325" y="288925"/>
            <a:ext cx="11369675" cy="679450"/>
          </a:xfrm>
        </p:spPr>
        <p:txBody>
          <a:bodyPr>
            <a:noAutofit/>
          </a:bodyPr>
          <a:lstStyle/>
          <a:p>
            <a:pPr defTabSz="672013">
              <a:buClr>
                <a:schemeClr val="tx2"/>
              </a:buClr>
              <a:buSzPts val="2000"/>
            </a:pPr>
            <a:r>
              <a:rPr lang="en-US" sz="2800" dirty="0"/>
              <a:t>MCAS scores </a:t>
            </a:r>
            <a:r>
              <a:rPr lang="en-US" sz="2800" dirty="0">
                <a:cs typeface="Arial" pitchFamily="34" charset="0"/>
              </a:rPr>
              <a:t>reflect academic skills that pay off in the labor market</a:t>
            </a:r>
          </a:p>
        </p:txBody>
      </p:sp>
      <p:sp>
        <p:nvSpPr>
          <p:cNvPr id="2" name="TextBox 1">
            <a:extLst>
              <a:ext uri="{FF2B5EF4-FFF2-40B4-BE49-F238E27FC236}">
                <a16:creationId xmlns:a16="http://schemas.microsoft.com/office/drawing/2014/main" id="{320E8DE5-9C60-4D31-9905-257608225292}"/>
              </a:ext>
            </a:extLst>
          </p:cNvPr>
          <p:cNvSpPr txBox="1"/>
          <p:nvPr/>
        </p:nvSpPr>
        <p:spPr>
          <a:xfrm>
            <a:off x="259882" y="6202461"/>
            <a:ext cx="9837019" cy="261610"/>
          </a:xfrm>
          <a:prstGeom prst="rect">
            <a:avLst/>
          </a:prstGeom>
          <a:noFill/>
        </p:spPr>
        <p:txBody>
          <a:bodyPr wrap="square" rtlCol="0">
            <a:spAutoFit/>
          </a:bodyPr>
          <a:lstStyle/>
          <a:p>
            <a:r>
              <a:rPr lang="en-US" sz="1100" i="1" dirty="0"/>
              <a:t>Source: John Papay, Brown University; Presentation to the MA Board of Elementary and Secondary Education, January 2020 </a:t>
            </a:r>
          </a:p>
        </p:txBody>
      </p:sp>
    </p:spTree>
    <p:extLst>
      <p:ext uri="{BB962C8B-B14F-4D97-AF65-F5344CB8AC3E}">
        <p14:creationId xmlns:p14="http://schemas.microsoft.com/office/powerpoint/2010/main" val="2992876411"/>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2021.potx  -  Read-Only" id="{F8841664-056A-4F73-A8A5-998F083450B6}" vid="{3034F793-1FE1-452D-9C7D-64A8C0E8CC6C}"/>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DESE-231-76651</_dlc_DocId>
    <_dlc_DocIdUrl xmlns="733efe1c-5bbe-4968-87dc-d400e65c879f">
      <Url>https://sharepoint.doemass.org/ese/webteam/cps/_layouts/DocIdRedir.aspx?ID=DESE-231-76651</Url>
      <Description>DESE-231-76651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F5FB1F64-4BDB-4FAF-AEDC-1BDF23EAB8D9}">
  <ds:schemaRefs>
    <ds:schemaRef ds:uri="http://schemas.microsoft.com/sharepoint/events"/>
  </ds:schemaRefs>
</ds:datastoreItem>
</file>

<file path=customXml/itemProps2.xml><?xml version="1.0" encoding="utf-8"?>
<ds:datastoreItem xmlns:ds="http://schemas.openxmlformats.org/officeDocument/2006/customXml" ds:itemID="{91AB842A-4468-42B5-8A58-DFA32813A10B}">
  <ds:schemaRefs>
    <ds:schemaRef ds:uri="http://schemas.microsoft.com/office/2006/documentManagement/types"/>
    <ds:schemaRef ds:uri="http://schemas.microsoft.com/office/infopath/2007/PartnerControls"/>
    <ds:schemaRef ds:uri="http://purl.org/dc/terms/"/>
    <ds:schemaRef ds:uri="http://purl.org/dc/dcmitype/"/>
    <ds:schemaRef ds:uri="0a4e05da-b9bc-4326-ad73-01ef31b95567"/>
    <ds:schemaRef ds:uri="http://schemas.openxmlformats.org/package/2006/metadata/core-properties"/>
    <ds:schemaRef ds:uri="http://purl.org/dc/elements/1.1/"/>
    <ds:schemaRef ds:uri="733efe1c-5bbe-4968-87dc-d400e65c879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67C0FC0-25F2-4E17-A48C-D91E3A2F8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9385B95-4DD7-4814-B369-D21E1B810B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2445</TotalTime>
  <Words>1570</Words>
  <Application>Microsoft Office PowerPoint</Application>
  <PresentationFormat>Widescreen</PresentationFormat>
  <Paragraphs>176</Paragraphs>
  <Slides>15</Slides>
  <Notes>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等线</vt:lpstr>
      <vt:lpstr>-apple-system</vt:lpstr>
      <vt:lpstr>Arial</vt:lpstr>
      <vt:lpstr>Calibri</vt:lpstr>
      <vt:lpstr>Courier New</vt:lpstr>
      <vt:lpstr>Georgia</vt:lpstr>
      <vt:lpstr>Segoe</vt:lpstr>
      <vt:lpstr>Segoe SemiBold</vt:lpstr>
      <vt:lpstr>Segoe UI</vt:lpstr>
      <vt:lpstr>Segoe UI Semibold</vt:lpstr>
      <vt:lpstr>Tahoma</vt:lpstr>
      <vt:lpstr>Wingdings</vt:lpstr>
      <vt:lpstr>ESE​​</vt:lpstr>
      <vt:lpstr>1_ESE​​</vt:lpstr>
      <vt:lpstr>Competency Determination Update</vt:lpstr>
      <vt:lpstr>Competency Determination (G.L. c.69, s.ID) </vt:lpstr>
      <vt:lpstr>Historical Timeline of the CD – Milestones </vt:lpstr>
      <vt:lpstr>Historical Timeline of the CD – Milestones (continued) </vt:lpstr>
      <vt:lpstr>Current CD Requirements for the Classes of 2024 and 2025</vt:lpstr>
      <vt:lpstr>Interim Standard - Grade 10 ELA</vt:lpstr>
      <vt:lpstr>Interim Standard – Grade 10 Mathematics</vt:lpstr>
      <vt:lpstr>Educational Proficiency Plans (EPP)</vt:lpstr>
      <vt:lpstr>MCAS scores reflect academic skills that pay off in the labor market</vt:lpstr>
      <vt:lpstr>MCAS Retests and Appeals</vt:lpstr>
      <vt:lpstr>MCAS Appeals: Options</vt:lpstr>
      <vt:lpstr>Additional pathways </vt:lpstr>
      <vt:lpstr>Competency Determination Advisory Committee</vt:lpstr>
      <vt:lpstr>Summary of Considerations</vt:lpstr>
      <vt:lpstr>Expected timeline for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February 15, 2022 Item 2 PowerPoint: Competency Determination Update</dc:title>
  <dc:creator>DESE</dc:creator>
  <cp:lastModifiedBy>Zou, Dong (EOE)</cp:lastModifiedBy>
  <cp:revision>64</cp:revision>
  <cp:lastPrinted>2020-01-31T14:01:25Z</cp:lastPrinted>
  <dcterms:created xsi:type="dcterms:W3CDTF">2020-01-27T19:46:36Z</dcterms:created>
  <dcterms:modified xsi:type="dcterms:W3CDTF">2022-02-16T16:15:46Z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16 2022</vt:lpwstr>
  </property>
</Properties>
</file>