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7" r:id="rId6"/>
    <p:sldId id="282" r:id="rId7"/>
    <p:sldId id="274" r:id="rId8"/>
    <p:sldId id="283" r:id="rId9"/>
    <p:sldId id="286" r:id="rId10"/>
    <p:sldId id="285" r:id="rId11"/>
    <p:sldId id="287" r:id="rId12"/>
    <p:sldId id="284" r:id="rId1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  <p14:sldId id="274"/>
            <p14:sldId id="283"/>
            <p14:sldId id="286"/>
            <p14:sldId id="285"/>
            <p14:sldId id="287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2/16/2022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8954" cy="1317664"/>
          </a:xfrm>
        </p:spPr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Plans for 2022 Accountability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275860"/>
            <a:ext cx="6659592" cy="1201249"/>
          </a:xfrm>
        </p:spPr>
        <p:txBody>
          <a:bodyPr/>
          <a:lstStyle/>
          <a:p>
            <a:r>
              <a:rPr lang="en-US" altLang="zh-CN" dirty="0"/>
              <a:t>Presentation to the Board of Elementary and Secondary Education</a:t>
            </a:r>
          </a:p>
          <a:p>
            <a:r>
              <a:rPr lang="en-US" altLang="zh-CN" sz="1800" dirty="0"/>
              <a:t>February 15, 2022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400" dirty="0"/>
              <a:t>Due to the pandemic, Massachusetts received federal accountability waivers in the 2019-20 and 2020-21 school years, and an assessment waiver in the 2019-20 school year</a:t>
            </a:r>
          </a:p>
          <a:p>
            <a:pPr lvl="1"/>
            <a:r>
              <a:rPr lang="en-US" sz="2000" dirty="0"/>
              <a:t>The last time DESE issued accountability determinations for districts and schools was in fall 2019</a:t>
            </a:r>
          </a:p>
          <a:p>
            <a:r>
              <a:rPr lang="en-US" sz="2400" dirty="0"/>
              <a:t>The U.S. Department of Education invited states to request certain one-year changes to their accountability systems for the 2021-22 school year</a:t>
            </a:r>
          </a:p>
          <a:p>
            <a:r>
              <a:rPr lang="en-US" sz="2400" dirty="0"/>
              <a:t>DESE intends to submit a request for flexibility around certain federal accountability reporting requirements</a:t>
            </a:r>
          </a:p>
          <a:p>
            <a:pPr lvl="1"/>
            <a:r>
              <a:rPr lang="en-US" sz="2000" dirty="0"/>
              <a:t>If approved, state accountability regulations will need to be aligned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35429" y="2189408"/>
            <a:ext cx="3390123" cy="379926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Every Student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Succeeds Act (ESSA)</a:t>
            </a:r>
          </a:p>
          <a:p>
            <a:r>
              <a:rPr lang="en-US" sz="2000" dirty="0"/>
              <a:t>Describes the measures that must be included in state accountability systems</a:t>
            </a:r>
          </a:p>
          <a:p>
            <a:r>
              <a:rPr lang="en-US" sz="2000" dirty="0"/>
              <a:t>Requires the identification of schools with specific types of low performance (“federal designations”)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400938" y="2189408"/>
            <a:ext cx="3390123" cy="3799266"/>
          </a:xfrm>
          <a:ln>
            <a:noFill/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State regulations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(603 CMR 2.00)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Describes the district and school accountability system and the assistance provided by DESE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Approved by the Board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429" y="1336505"/>
            <a:ext cx="3390123" cy="7767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Federal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Requirements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4400938" y="1336505"/>
            <a:ext cx="3390123" cy="7767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State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Requirements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Requirements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BEE4BD9-8356-4114-98CD-C9B0D8F8BF95}"/>
              </a:ext>
            </a:extLst>
          </p:cNvPr>
          <p:cNvSpPr txBox="1">
            <a:spLocks/>
          </p:cNvSpPr>
          <p:nvPr/>
        </p:nvSpPr>
        <p:spPr>
          <a:xfrm>
            <a:off x="8366448" y="1336505"/>
            <a:ext cx="3390123" cy="776702"/>
          </a:xfrm>
          <a:prstGeom prst="rect">
            <a:avLst/>
          </a:prstGeom>
          <a:solidFill>
            <a:srgbClr val="E3852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Commissioner and Board Authority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A26A2CF-CDBD-4E2A-898B-6AC687A24096}"/>
              </a:ext>
            </a:extLst>
          </p:cNvPr>
          <p:cNvSpPr txBox="1">
            <a:spLocks/>
          </p:cNvSpPr>
          <p:nvPr/>
        </p:nvSpPr>
        <p:spPr>
          <a:xfrm>
            <a:off x="8366448" y="2189408"/>
            <a:ext cx="3390123" cy="37992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State law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(M.G.L. c. 69, s. 1J-K)</a:t>
            </a:r>
          </a:p>
          <a:p>
            <a:r>
              <a:rPr lang="en-US" sz="2000" dirty="0"/>
              <a:t>Describes the Commissioner’s authority to designate a school </a:t>
            </a:r>
            <a:r>
              <a:rPr lang="en-US" sz="2000" i="1" dirty="0"/>
              <a:t>Underperforming</a:t>
            </a:r>
            <a:r>
              <a:rPr lang="en-US" sz="2000" dirty="0"/>
              <a:t> or </a:t>
            </a:r>
            <a:r>
              <a:rPr lang="en-US" sz="2000" i="1" dirty="0"/>
              <a:t>Chronically Underperforming </a:t>
            </a:r>
          </a:p>
          <a:p>
            <a:r>
              <a:rPr lang="en-US" sz="2000" dirty="0"/>
              <a:t>Describes the Board’s authority to designate a district </a:t>
            </a:r>
            <a:r>
              <a:rPr lang="en-US" sz="2000" i="1" dirty="0"/>
              <a:t>Chronically Underperforming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Federal Requirements – Proposed Plan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137717"/>
            <a:ext cx="11370972" cy="5049746"/>
          </a:xfrm>
        </p:spPr>
        <p:txBody>
          <a:bodyPr/>
          <a:lstStyle/>
          <a:p>
            <a:r>
              <a:rPr lang="en-US" sz="2800" dirty="0"/>
              <a:t>Meet minimum federal reporting requirements by issuing updated federal designations</a:t>
            </a:r>
            <a:r>
              <a:rPr lang="en-US" sz="2800" dirty="0">
                <a:solidFill>
                  <a:schemeClr val="accent2"/>
                </a:solidFill>
              </a:rPr>
              <a:t>*</a:t>
            </a:r>
            <a:r>
              <a:rPr lang="en-US" sz="2800" dirty="0"/>
              <a:t> in fall 2022, using data from the 2021-22 school year:	</a:t>
            </a:r>
          </a:p>
          <a:p>
            <a:pPr lvl="1"/>
            <a:r>
              <a:rPr lang="en-US" sz="2400" i="1" dirty="0"/>
              <a:t>Comprehensive Support and Improvement (CSI): </a:t>
            </a:r>
            <a:r>
              <a:rPr lang="en-US" sz="2400" dirty="0"/>
              <a:t>The lowest performing 5 percent of Title I schools statewide, and any high school with a graduation rate below 66.7 percent</a:t>
            </a:r>
          </a:p>
          <a:p>
            <a:pPr lvl="1"/>
            <a:r>
              <a:rPr lang="en-US" sz="2400" i="1" dirty="0"/>
              <a:t>Targeted Support and Improvement (TSI): </a:t>
            </a:r>
            <a:r>
              <a:rPr lang="en-US" sz="2400" dirty="0"/>
              <a:t>Any school with one or more student groups that are among the lowest performing 5 percent of student groups statewide for two consecutive years</a:t>
            </a:r>
          </a:p>
          <a:p>
            <a:pPr lvl="1"/>
            <a:r>
              <a:rPr lang="en-US" sz="2400" i="1" dirty="0"/>
              <a:t>Additional Targeted Support and Improvement (ATSI): </a:t>
            </a:r>
            <a:r>
              <a:rPr lang="en-US" sz="2400" dirty="0"/>
              <a:t>Any TSI school with one or more identified student groups demonstrating performance below that of the 5</a:t>
            </a:r>
            <a:r>
              <a:rPr lang="en-US" sz="2400" baseline="30000" dirty="0"/>
              <a:t>th</a:t>
            </a:r>
            <a:r>
              <a:rPr lang="en-US" sz="2400" dirty="0"/>
              <a:t> percentile Title I school</a:t>
            </a:r>
            <a:endParaRPr lang="en-US" dirty="0"/>
          </a:p>
          <a:p>
            <a:pPr marL="457200" lvl="1" indent="0">
              <a:buNone/>
            </a:pPr>
            <a:r>
              <a:rPr lang="en-US" sz="1400" dirty="0"/>
              <a:t>							</a:t>
            </a:r>
            <a:r>
              <a:rPr lang="en-US" sz="1600" dirty="0">
                <a:solidFill>
                  <a:schemeClr val="accent2"/>
                </a:solidFill>
              </a:rPr>
              <a:t>*</a:t>
            </a:r>
            <a:r>
              <a:rPr lang="en-US" sz="1600" dirty="0"/>
              <a:t>DESE began issuing federal designations in 2018</a:t>
            </a:r>
            <a:endParaRPr lang="en-US" sz="14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506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563-6ACC-465A-97AA-E981790F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Requirements – Proposed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33BB-5D4E-4823-A6A2-F25894ABE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Process and timeline:</a:t>
            </a:r>
          </a:p>
          <a:p>
            <a:pPr lvl="1"/>
            <a:r>
              <a:rPr lang="en-US" sz="2400" b="1" dirty="0"/>
              <a:t>February 15: </a:t>
            </a:r>
            <a:r>
              <a:rPr lang="en-US" sz="2400" dirty="0"/>
              <a:t>Initial Board discussion of plans for 2022 accountability reporting</a:t>
            </a:r>
          </a:p>
          <a:p>
            <a:pPr lvl="1"/>
            <a:r>
              <a:rPr lang="en-US" sz="2400" b="1" dirty="0"/>
              <a:t>February 15 - March 1: </a:t>
            </a:r>
            <a:r>
              <a:rPr lang="en-US" sz="2400" dirty="0"/>
              <a:t>Public comment period for the </a:t>
            </a:r>
            <a:r>
              <a:rPr lang="en-US" sz="2400" i="1" dirty="0"/>
              <a:t>2021-2022 Addendum for the Consolidated State Plan </a:t>
            </a:r>
          </a:p>
          <a:p>
            <a:pPr lvl="1"/>
            <a:r>
              <a:rPr lang="en-US" sz="2400" b="1" dirty="0"/>
              <a:t>March 2: </a:t>
            </a:r>
            <a:r>
              <a:rPr lang="en-US" sz="2400" dirty="0"/>
              <a:t>Initial discussion of plans for 2022 accountability reporting with the Board’s Accountability and Assistance Advisory Council (AAAC)</a:t>
            </a:r>
          </a:p>
          <a:p>
            <a:pPr lvl="1"/>
            <a:r>
              <a:rPr lang="en-US" sz="2400" b="1" dirty="0"/>
              <a:t>March 7: </a:t>
            </a:r>
            <a:r>
              <a:rPr lang="en-US" sz="2400" dirty="0"/>
              <a:t>Deadline for submitting the </a:t>
            </a:r>
            <a:r>
              <a:rPr lang="en-US" sz="2400" i="1" dirty="0"/>
              <a:t>2021-2022 Addendum for the Consolidated State Plan </a:t>
            </a:r>
            <a:r>
              <a:rPr lang="en-US" sz="2400" dirty="0"/>
              <a:t>to ED</a:t>
            </a:r>
            <a:r>
              <a:rPr lang="en-US" sz="2400" i="1" dirty="0"/>
              <a:t> 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DF1A1-1F4E-49AB-8459-F83D873B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948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State Requirements – Proposed Plan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/>
              <a:t>Proposed plan:</a:t>
            </a:r>
          </a:p>
          <a:p>
            <a:pPr lvl="1"/>
            <a:r>
              <a:rPr lang="en-US" dirty="0"/>
              <a:t>Reset the baseline for future accountability reporting using data from the 2021-22 school year as the new baseline</a:t>
            </a:r>
          </a:p>
          <a:p>
            <a:pPr lvl="1"/>
            <a:r>
              <a:rPr lang="en-US" dirty="0"/>
              <a:t>Run an “accountability lite” model in fall 2022</a:t>
            </a:r>
          </a:p>
          <a:p>
            <a:pPr lvl="2"/>
            <a:r>
              <a:rPr lang="en-US" dirty="0"/>
              <a:t>Publish district, school, and student group-level performance data for each of the approved accountability indicators, as well as certain normative measures (e.g., school percentiles)</a:t>
            </a:r>
          </a:p>
          <a:p>
            <a:pPr lvl="1"/>
            <a:r>
              <a:rPr lang="en-US" dirty="0"/>
              <a:t>Update state accountability regulations to reflect these changes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026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CE04-5AEE-4031-80BD-287762D3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Requirements – Process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B7A39-34D9-4A56-8CF7-9E0F8D5E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Process and timeline:</a:t>
            </a:r>
          </a:p>
          <a:p>
            <a:pPr lvl="1"/>
            <a:r>
              <a:rPr lang="en-US" sz="2400" b="1" dirty="0"/>
              <a:t>March 22: </a:t>
            </a:r>
            <a:r>
              <a:rPr lang="en-US" sz="2400" dirty="0"/>
              <a:t>Board discussion of plans for 2022 accountability reporting and vote to solicit public comment on proposed amendment to state accountability regulations</a:t>
            </a:r>
          </a:p>
          <a:p>
            <a:pPr lvl="1"/>
            <a:r>
              <a:rPr lang="en-US" sz="2400" b="1" dirty="0"/>
              <a:t>April - May: </a:t>
            </a:r>
            <a:r>
              <a:rPr lang="en-US" sz="2400" dirty="0"/>
              <a:t>Public comment period for proposed amendment to state accountability regulations</a:t>
            </a:r>
            <a:r>
              <a:rPr lang="en-US" sz="2400" i="1" dirty="0"/>
              <a:t>; </a:t>
            </a:r>
            <a:r>
              <a:rPr lang="en-US" sz="2400" dirty="0"/>
              <a:t>discussion of regulations with the AAAC (date TBD)</a:t>
            </a:r>
          </a:p>
          <a:p>
            <a:pPr lvl="1"/>
            <a:r>
              <a:rPr lang="en-US" sz="2400" b="1" dirty="0"/>
              <a:t>June 28: </a:t>
            </a:r>
            <a:r>
              <a:rPr lang="en-US" sz="2400" dirty="0"/>
              <a:t>Board discussion and vote to approve proposed amendment to state accountability regulations</a:t>
            </a:r>
          </a:p>
          <a:p>
            <a:pPr lvl="1"/>
            <a:r>
              <a:rPr lang="en-US" sz="2400" b="1" dirty="0"/>
              <a:t>Fall 2022: </a:t>
            </a:r>
            <a:r>
              <a:rPr lang="en-US" sz="2400" dirty="0"/>
              <a:t>Official district and school “accountability lite” results released to the public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D3284-108F-4DED-8015-0BC11CA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087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Commissioner and Board Authority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800" dirty="0"/>
              <a:t>Proposed plan:</a:t>
            </a:r>
          </a:p>
          <a:p>
            <a:pPr lvl="1"/>
            <a:r>
              <a:rPr lang="en-US" sz="2400" dirty="0"/>
              <a:t>No changes to statutory authority of Commissioner or Board</a:t>
            </a:r>
          </a:p>
          <a:p>
            <a:r>
              <a:rPr lang="en-US" sz="2800" dirty="0"/>
              <a:t>Process and timeline:</a:t>
            </a:r>
          </a:p>
          <a:p>
            <a:pPr lvl="1"/>
            <a:r>
              <a:rPr lang="en-US" sz="2400" dirty="0"/>
              <a:t>The decision to name new and/or exit existing </a:t>
            </a:r>
            <a:r>
              <a:rPr lang="en-US" sz="2400" i="1" dirty="0"/>
              <a:t>Underperforming </a:t>
            </a:r>
            <a:r>
              <a:rPr lang="en-US" sz="2400" dirty="0"/>
              <a:t>or </a:t>
            </a:r>
            <a:r>
              <a:rPr lang="en-US" sz="2400" i="1" dirty="0"/>
              <a:t>Chronically Underperforming</a:t>
            </a:r>
            <a:r>
              <a:rPr lang="en-US" sz="2400" dirty="0"/>
              <a:t> schools or </a:t>
            </a:r>
            <a:r>
              <a:rPr lang="en-US" sz="2400" i="1" dirty="0"/>
              <a:t>Chronically Underperforming</a:t>
            </a:r>
            <a:r>
              <a:rPr lang="en-US" sz="2400" dirty="0"/>
              <a:t> districts is not impacted by the proposed changes to federal and state accountability reporting for the 2021-22 school year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3977704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  -  Read-Only" id="{F8841664-056A-4F73-A8A5-998F083450B6}" vid="{3034F793-1FE1-452D-9C7D-64A8C0E8CC6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DESE-231-76654</_dlc_DocId>
    <_dlc_DocIdUrl xmlns="733efe1c-5bbe-4968-87dc-d400e65c879f">
      <Url>https://sharepoint.doemass.org/ese/webteam/cps/_layouts/DocIdRedir.aspx?ID=DESE-231-76654</Url>
      <Description>DESE-231-76654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D696BE05-BA26-46B6-BF28-36DB7D7256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F6FBE8-04F1-4184-A0FC-37FB89A73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185149-63E1-475F-A35A-2E7EC71D3C0B}">
  <ds:schemaRefs>
    <ds:schemaRef ds:uri="http://purl.org/dc/terms/"/>
    <ds:schemaRef ds:uri="733efe1c-5bbe-4968-87dc-d400e65c879f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0a4e05da-b9bc-4326-ad73-01ef31b9556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7821646-8863-41E6-A364-17AE6FEB60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3251</TotalTime>
  <Words>656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Plans for 2022 Accountability Reporting</vt:lpstr>
      <vt:lpstr>Background</vt:lpstr>
      <vt:lpstr>Accountability Requirements</vt:lpstr>
      <vt:lpstr>Federal Requirements – Proposed Plan</vt:lpstr>
      <vt:lpstr>Federal Requirements – Proposed Timeline</vt:lpstr>
      <vt:lpstr>State Requirements – Proposed Plan</vt:lpstr>
      <vt:lpstr>State Requirements – Process and Timeline</vt:lpstr>
      <vt:lpstr>Commissioner and Board Authority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February 15, 2022 Item 3 PowerPoint: Plans for 2022 Accountability Reporting</dc:title>
  <dc:creator>DESE</dc:creator>
  <cp:lastModifiedBy>Zou, Dong (EOE)</cp:lastModifiedBy>
  <cp:revision>5</cp:revision>
  <cp:lastPrinted>2017-08-07T14:46:10Z</cp:lastPrinted>
  <dcterms:created xsi:type="dcterms:W3CDTF">2022-02-11T16:15:50Z</dcterms:created>
  <dcterms:modified xsi:type="dcterms:W3CDTF">2022-02-16T16:23:09Z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16 2022</vt:lpwstr>
  </property>
</Properties>
</file>