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48" r:id="rId1"/>
    <p:sldMasterId id="2147483663" r:id="rId2"/>
    <p:sldMasterId id="2147483678" r:id="rId3"/>
  </p:sldMasterIdLst>
  <p:notesMasterIdLst>
    <p:notesMasterId r:id="rId1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7099300" cy="93853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3" roundtripDataSignature="AMtx7mgoCp/TV5WP897Hloc3DE5Bgq3LR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lleen Curra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4F9A5F6-F6A5-46A8-AB73-56EB3A922B12}">
  <a:tblStyle styleId="{A4F9A5F6-F6A5-46A8-AB73-56EB3A922B1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585E10B8-CBD2-4E11-B86D-23E46404D12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FC86A6D-BF8B-4FE4-A85A-2753D602AAEB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FD71653-4AA1-4A14-ADAF-3AD2FEAAE703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2" autoAdjust="0"/>
    <p:restoredTop sz="93324" autoAdjust="0"/>
  </p:normalViewPr>
  <p:slideViewPr>
    <p:cSldViewPr snapToGrid="0">
      <p:cViewPr varScale="1">
        <p:scale>
          <a:sx n="110" d="100"/>
          <a:sy n="110" d="100"/>
        </p:scale>
        <p:origin x="1566" y="138"/>
      </p:cViewPr>
      <p:guideLst>
        <p:guide orient="horz" pos="21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2541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84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83" Type="http://customschemas.google.com/relationships/presentationmetadata" Target="metadata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8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86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4" y="1"/>
            <a:ext cx="3077006" cy="46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0690" y="1"/>
            <a:ext cx="3077006" cy="46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1738" y="703263"/>
            <a:ext cx="4695825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574" y="4458661"/>
            <a:ext cx="5678154" cy="4223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4" y="8914112"/>
            <a:ext cx="3077006" cy="46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0690" y="8914112"/>
            <a:ext cx="3077006" cy="46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1e51884798_2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1738" y="703263"/>
            <a:ext cx="4695825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g11e51884798_2_96:notes"/>
          <p:cNvSpPr txBox="1">
            <a:spLocks noGrp="1"/>
          </p:cNvSpPr>
          <p:nvPr>
            <p:ph type="body" idx="1"/>
          </p:nvPr>
        </p:nvSpPr>
        <p:spPr>
          <a:xfrm>
            <a:off x="710574" y="4458661"/>
            <a:ext cx="5678154" cy="4223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g11e51884798_2_96:notes"/>
          <p:cNvSpPr txBox="1">
            <a:spLocks noGrp="1"/>
          </p:cNvSpPr>
          <p:nvPr>
            <p:ph type="sldNum" idx="12"/>
          </p:nvPr>
        </p:nvSpPr>
        <p:spPr>
          <a:xfrm>
            <a:off x="4020690" y="8914112"/>
            <a:ext cx="3077006" cy="46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0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1e51884798_2_215:notes"/>
          <p:cNvSpPr txBox="1">
            <a:spLocks noGrp="1"/>
          </p:cNvSpPr>
          <p:nvPr>
            <p:ph type="body" idx="1"/>
          </p:nvPr>
        </p:nvSpPr>
        <p:spPr>
          <a:xfrm>
            <a:off x="710574" y="4458661"/>
            <a:ext cx="5678154" cy="4223066"/>
          </a:xfrm>
          <a:prstGeom prst="rect">
            <a:avLst/>
          </a:prstGeom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6" name="Google Shape;426;g11e51884798_2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1738" y="703263"/>
            <a:ext cx="4695825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11e51884798_2_229:notes"/>
          <p:cNvSpPr txBox="1">
            <a:spLocks noGrp="1"/>
          </p:cNvSpPr>
          <p:nvPr>
            <p:ph type="body" idx="1"/>
          </p:nvPr>
        </p:nvSpPr>
        <p:spPr>
          <a:xfrm>
            <a:off x="710574" y="4458661"/>
            <a:ext cx="5678154" cy="4223066"/>
          </a:xfrm>
          <a:prstGeom prst="rect">
            <a:avLst/>
          </a:prstGeom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1" name="Google Shape;441;g11e51884798_2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1738" y="703263"/>
            <a:ext cx="4695825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11e5188479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1738" y="703263"/>
            <a:ext cx="4695825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6" name="Google Shape;456;g11e51884798_0_1:notes"/>
          <p:cNvSpPr txBox="1">
            <a:spLocks noGrp="1"/>
          </p:cNvSpPr>
          <p:nvPr>
            <p:ph type="body" idx="1"/>
          </p:nvPr>
        </p:nvSpPr>
        <p:spPr>
          <a:xfrm>
            <a:off x="710574" y="4458661"/>
            <a:ext cx="5678100" cy="42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57" name="Google Shape;457;g11e51884798_0_1:notes"/>
          <p:cNvSpPr txBox="1">
            <a:spLocks noGrp="1"/>
          </p:cNvSpPr>
          <p:nvPr>
            <p:ph type="sldNum" idx="12"/>
          </p:nvPr>
        </p:nvSpPr>
        <p:spPr>
          <a:xfrm>
            <a:off x="4020690" y="8914112"/>
            <a:ext cx="30771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11e5188479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1738" y="703263"/>
            <a:ext cx="4695825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5" name="Google Shape;465;g11e51884798_0_15:notes"/>
          <p:cNvSpPr txBox="1">
            <a:spLocks noGrp="1"/>
          </p:cNvSpPr>
          <p:nvPr>
            <p:ph type="body" idx="1"/>
          </p:nvPr>
        </p:nvSpPr>
        <p:spPr>
          <a:xfrm>
            <a:off x="710574" y="4458661"/>
            <a:ext cx="5678100" cy="42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1e51884798_2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1738" y="703263"/>
            <a:ext cx="4695825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g11e51884798_2_108:notes"/>
          <p:cNvSpPr txBox="1">
            <a:spLocks noGrp="1"/>
          </p:cNvSpPr>
          <p:nvPr>
            <p:ph type="body" idx="1"/>
          </p:nvPr>
        </p:nvSpPr>
        <p:spPr>
          <a:xfrm>
            <a:off x="710574" y="4458661"/>
            <a:ext cx="5678154" cy="4223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12" name="Google Shape;312;g11e51884798_2_108:notes"/>
          <p:cNvSpPr txBox="1">
            <a:spLocks noGrp="1"/>
          </p:cNvSpPr>
          <p:nvPr>
            <p:ph type="sldNum" idx="12"/>
          </p:nvPr>
        </p:nvSpPr>
        <p:spPr>
          <a:xfrm>
            <a:off x="4020690" y="8914112"/>
            <a:ext cx="3077006" cy="46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1e51884798_2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1738" y="703263"/>
            <a:ext cx="4695825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g11e51884798_2_115:notes"/>
          <p:cNvSpPr txBox="1">
            <a:spLocks noGrp="1"/>
          </p:cNvSpPr>
          <p:nvPr>
            <p:ph type="body" idx="1"/>
          </p:nvPr>
        </p:nvSpPr>
        <p:spPr>
          <a:xfrm>
            <a:off x="710574" y="4458661"/>
            <a:ext cx="5678100" cy="42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 </a:t>
            </a:r>
            <a:endParaRPr dirty="0"/>
          </a:p>
        </p:txBody>
      </p:sp>
      <p:sp>
        <p:nvSpPr>
          <p:cNvPr id="320" name="Google Shape;320;g11e51884798_2_115:notes"/>
          <p:cNvSpPr txBox="1">
            <a:spLocks noGrp="1"/>
          </p:cNvSpPr>
          <p:nvPr>
            <p:ph type="sldNum" idx="12"/>
          </p:nvPr>
        </p:nvSpPr>
        <p:spPr>
          <a:xfrm>
            <a:off x="4020690" y="8914112"/>
            <a:ext cx="30771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1e51884798_2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1738" y="703263"/>
            <a:ext cx="4695825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g11e51884798_2_123:notes"/>
          <p:cNvSpPr txBox="1">
            <a:spLocks noGrp="1"/>
          </p:cNvSpPr>
          <p:nvPr>
            <p:ph type="body" idx="1"/>
          </p:nvPr>
        </p:nvSpPr>
        <p:spPr>
          <a:xfrm>
            <a:off x="710574" y="4458661"/>
            <a:ext cx="5678100" cy="42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29" name="Google Shape;329;g11e51884798_2_123:notes"/>
          <p:cNvSpPr txBox="1">
            <a:spLocks noGrp="1"/>
          </p:cNvSpPr>
          <p:nvPr>
            <p:ph type="sldNum" idx="12"/>
          </p:nvPr>
        </p:nvSpPr>
        <p:spPr>
          <a:xfrm>
            <a:off x="4020690" y="8914112"/>
            <a:ext cx="30771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1e51884798_2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1738" y="703263"/>
            <a:ext cx="4695825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g11e51884798_2_133:notes"/>
          <p:cNvSpPr txBox="1">
            <a:spLocks noGrp="1"/>
          </p:cNvSpPr>
          <p:nvPr>
            <p:ph type="body" idx="1"/>
          </p:nvPr>
        </p:nvSpPr>
        <p:spPr>
          <a:xfrm>
            <a:off x="710574" y="4458661"/>
            <a:ext cx="5678100" cy="42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40" name="Google Shape;340;g11e51884798_2_133:notes"/>
          <p:cNvSpPr txBox="1">
            <a:spLocks noGrp="1"/>
          </p:cNvSpPr>
          <p:nvPr>
            <p:ph type="sldNum" idx="12"/>
          </p:nvPr>
        </p:nvSpPr>
        <p:spPr>
          <a:xfrm>
            <a:off x="4020690" y="8914112"/>
            <a:ext cx="30771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1e51884798_2_149:notes"/>
          <p:cNvSpPr txBox="1">
            <a:spLocks noGrp="1"/>
          </p:cNvSpPr>
          <p:nvPr>
            <p:ph type="body" idx="1"/>
          </p:nvPr>
        </p:nvSpPr>
        <p:spPr>
          <a:xfrm>
            <a:off x="710574" y="4458661"/>
            <a:ext cx="5678154" cy="4223066"/>
          </a:xfrm>
          <a:prstGeom prst="rect">
            <a:avLst/>
          </a:prstGeom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  <p:sp>
        <p:nvSpPr>
          <p:cNvPr id="356" name="Google Shape;356;g11e51884798_2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1738" y="703263"/>
            <a:ext cx="4695825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1e51884798_2_173:notes"/>
          <p:cNvSpPr txBox="1">
            <a:spLocks noGrp="1"/>
          </p:cNvSpPr>
          <p:nvPr>
            <p:ph type="body" idx="1"/>
          </p:nvPr>
        </p:nvSpPr>
        <p:spPr>
          <a:xfrm>
            <a:off x="710574" y="4458661"/>
            <a:ext cx="5678154" cy="4223066"/>
          </a:xfrm>
          <a:prstGeom prst="rect">
            <a:avLst/>
          </a:prstGeom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  <p:sp>
        <p:nvSpPr>
          <p:cNvPr id="381" name="Google Shape;381;g11e51884798_2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1738" y="703263"/>
            <a:ext cx="4695825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1e51884798_2_187:notes"/>
          <p:cNvSpPr txBox="1">
            <a:spLocks noGrp="1"/>
          </p:cNvSpPr>
          <p:nvPr>
            <p:ph type="body" idx="1"/>
          </p:nvPr>
        </p:nvSpPr>
        <p:spPr>
          <a:xfrm>
            <a:off x="710574" y="4458661"/>
            <a:ext cx="5678154" cy="4223066"/>
          </a:xfrm>
          <a:prstGeom prst="rect">
            <a:avLst/>
          </a:prstGeom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6" name="Google Shape;396;g11e51884798_2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1738" y="703263"/>
            <a:ext cx="4695825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1e51884798_2_200:notes"/>
          <p:cNvSpPr txBox="1">
            <a:spLocks noGrp="1"/>
          </p:cNvSpPr>
          <p:nvPr>
            <p:ph type="body" idx="1"/>
          </p:nvPr>
        </p:nvSpPr>
        <p:spPr>
          <a:xfrm>
            <a:off x="710574" y="4458661"/>
            <a:ext cx="5678154" cy="4223066"/>
          </a:xfrm>
          <a:prstGeom prst="rect">
            <a:avLst/>
          </a:prstGeom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0" name="Google Shape;410;g11e51884798_2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1738" y="703263"/>
            <a:ext cx="4695825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spcBef>
                <a:spcPts val="32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sldNum" idx="12"/>
          </p:nvPr>
        </p:nvSpPr>
        <p:spPr>
          <a:xfrm>
            <a:off x="6934200" y="6324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8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body" idx="1"/>
          </p:nvPr>
        </p:nvSpPr>
        <p:spPr>
          <a:xfrm rot="5400000">
            <a:off x="2306638" y="-249237"/>
            <a:ext cx="453072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1pPr>
            <a:lvl2pPr marL="914400" lvl="1" indent="-314325" algn="l">
              <a:spcBef>
                <a:spcPts val="360"/>
              </a:spcBef>
              <a:spcAft>
                <a:spcPts val="0"/>
              </a:spcAft>
              <a:buSzPts val="1350"/>
              <a:buChar char="−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🞐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sldNum" idx="12"/>
          </p:nvPr>
        </p:nvSpPr>
        <p:spPr>
          <a:xfrm>
            <a:off x="6934200" y="6324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9"/>
          <p:cNvSpPr txBox="1">
            <a:spLocks noGrp="1"/>
          </p:cNvSpPr>
          <p:nvPr>
            <p:ph type="title"/>
          </p:nvPr>
        </p:nvSpPr>
        <p:spPr>
          <a:xfrm rot="5400000">
            <a:off x="4731544" y="2175669"/>
            <a:ext cx="585311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body" idx="1"/>
          </p:nvPr>
        </p:nvSpPr>
        <p:spPr>
          <a:xfrm rot="5400000">
            <a:off x="540544" y="194469"/>
            <a:ext cx="585311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1pPr>
            <a:lvl2pPr marL="914400" lvl="1" indent="-314325" algn="l">
              <a:spcBef>
                <a:spcPts val="360"/>
              </a:spcBef>
              <a:spcAft>
                <a:spcPts val="0"/>
              </a:spcAft>
              <a:buSzPts val="1350"/>
              <a:buChar char="−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🞐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9"/>
          <p:cNvSpPr txBox="1">
            <a:spLocks noGrp="1"/>
          </p:cNvSpPr>
          <p:nvPr>
            <p:ph type="sldNum" idx="12"/>
          </p:nvPr>
        </p:nvSpPr>
        <p:spPr>
          <a:xfrm>
            <a:off x="6934200" y="6324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0"/>
          <p:cNvSpPr txBox="1">
            <a:spLocks noGrp="1"/>
          </p:cNvSpPr>
          <p:nvPr>
            <p:ph type="body" idx="1"/>
          </p:nvPr>
        </p:nvSpPr>
        <p:spPr>
          <a:xfrm>
            <a:off x="457200" y="277813"/>
            <a:ext cx="8229600" cy="585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1pPr>
            <a:lvl2pPr marL="914400" lvl="1" indent="-314325" algn="l">
              <a:spcBef>
                <a:spcPts val="360"/>
              </a:spcBef>
              <a:spcAft>
                <a:spcPts val="0"/>
              </a:spcAft>
              <a:buSzPts val="1350"/>
              <a:buChar char="−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🞐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0"/>
          <p:cNvSpPr txBox="1">
            <a:spLocks noGrp="1"/>
          </p:cNvSpPr>
          <p:nvPr>
            <p:ph type="sldNum" idx="12"/>
          </p:nvPr>
        </p:nvSpPr>
        <p:spPr>
          <a:xfrm>
            <a:off x="6934200" y="6324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hart" type="txAndChart">
  <p:cSld name="TEXT_AND_CHAR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1"/>
          <p:cNvSpPr txBox="1">
            <a:spLocks noGrp="1"/>
          </p:cNvSpPr>
          <p:nvPr>
            <p:ph type="title"/>
          </p:nvPr>
        </p:nvSpPr>
        <p:spPr>
          <a:xfrm>
            <a:off x="1905000" y="277813"/>
            <a:ext cx="5334000" cy="71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1pPr>
            <a:lvl2pPr marL="914400" lvl="1" indent="-314325" algn="l">
              <a:spcBef>
                <a:spcPts val="360"/>
              </a:spcBef>
              <a:spcAft>
                <a:spcPts val="0"/>
              </a:spcAft>
              <a:buSzPts val="1350"/>
              <a:buChar char="−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🞐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>
            <a:spLocks noGrp="1"/>
          </p:cNvSpPr>
          <p:nvPr>
            <p:ph type="chart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alibri"/>
              <a:buChar char="−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🞐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1"/>
          <p:cNvSpPr txBox="1">
            <a:spLocks noGrp="1"/>
          </p:cNvSpPr>
          <p:nvPr>
            <p:ph type="sldNum" idx="12"/>
          </p:nvPr>
        </p:nvSpPr>
        <p:spPr>
          <a:xfrm>
            <a:off x="6934200" y="6324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hart" type="chart">
  <p:cSld name="CHAR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2"/>
          <p:cNvSpPr txBox="1">
            <a:spLocks noGrp="1"/>
          </p:cNvSpPr>
          <p:nvPr>
            <p:ph type="title"/>
          </p:nvPr>
        </p:nvSpPr>
        <p:spPr>
          <a:xfrm>
            <a:off x="838200" y="342900"/>
            <a:ext cx="7772400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2"/>
          <p:cNvSpPr>
            <a:spLocks noGrp="1"/>
          </p:cNvSpPr>
          <p:nvPr>
            <p:ph type="chart" idx="2"/>
          </p:nvPr>
        </p:nvSpPr>
        <p:spPr>
          <a:xfrm>
            <a:off x="838200" y="17526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alibri"/>
              <a:buChar char="−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🞐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2" name="Google Shape;102;p32"/>
          <p:cNvSpPr txBox="1">
            <a:spLocks noGrp="1"/>
          </p:cNvSpPr>
          <p:nvPr>
            <p:ph type="dt" idx="10"/>
          </p:nvPr>
        </p:nvSpPr>
        <p:spPr>
          <a:xfrm>
            <a:off x="381000" y="63230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2"/>
          <p:cNvSpPr txBox="1">
            <a:spLocks noGrp="1"/>
          </p:cNvSpPr>
          <p:nvPr>
            <p:ph type="ftr" idx="11"/>
          </p:nvPr>
        </p:nvSpPr>
        <p:spPr>
          <a:xfrm>
            <a:off x="3124200" y="6323013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2"/>
          <p:cNvSpPr txBox="1">
            <a:spLocks noGrp="1"/>
          </p:cNvSpPr>
          <p:nvPr>
            <p:ph type="sldNum" idx="12"/>
          </p:nvPr>
        </p:nvSpPr>
        <p:spPr>
          <a:xfrm>
            <a:off x="6858000" y="63230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1e12fad704_1_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11e12fad704_1_1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spcBef>
                <a:spcPts val="32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g11e12fad704_1_1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g11e12fad704_1_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11e12fad704_1_11"/>
          <p:cNvSpPr txBox="1">
            <a:spLocks noGrp="1"/>
          </p:cNvSpPr>
          <p:nvPr>
            <p:ph type="sldNum" idx="12"/>
          </p:nvPr>
        </p:nvSpPr>
        <p:spPr>
          <a:xfrm>
            <a:off x="6934200" y="6324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1e12fad704_1_3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g11e12fad704_1_3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5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35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9pPr>
          </a:lstStyle>
          <a:p>
            <a:endParaRPr/>
          </a:p>
        </p:txBody>
      </p:sp>
      <p:sp>
        <p:nvSpPr>
          <p:cNvPr id="138" name="Google Shape;138;g11e12fad704_1_3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11e12fad704_1_3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g11e12fad704_1_30"/>
          <p:cNvSpPr txBox="1">
            <a:spLocks noGrp="1"/>
          </p:cNvSpPr>
          <p:nvPr>
            <p:ph type="sldNum" idx="12"/>
          </p:nvPr>
        </p:nvSpPr>
        <p:spPr>
          <a:xfrm>
            <a:off x="6934200" y="6324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1e12fad704_1_36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g11e12fad704_1_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spcBef>
                <a:spcPts val="560"/>
              </a:spcBef>
              <a:spcAft>
                <a:spcPts val="0"/>
              </a:spcAft>
              <a:buSzPts val="2100"/>
              <a:buChar char="•"/>
              <a:defRPr sz="2800"/>
            </a:lvl1pPr>
            <a:lvl2pPr marL="914400" lvl="1" indent="-342900" algn="l">
              <a:spcBef>
                <a:spcPts val="480"/>
              </a:spcBef>
              <a:spcAft>
                <a:spcPts val="0"/>
              </a:spcAft>
              <a:buSzPts val="1800"/>
              <a:buChar char="−"/>
              <a:defRPr sz="2400"/>
            </a:lvl2pPr>
            <a:lvl3pPr marL="1371600" lvl="2" indent="-311150" algn="l">
              <a:spcBef>
                <a:spcPts val="400"/>
              </a:spcBef>
              <a:spcAft>
                <a:spcPts val="0"/>
              </a:spcAft>
              <a:buSzPts val="1300"/>
              <a:buChar char="🞐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9pPr>
          </a:lstStyle>
          <a:p>
            <a:endParaRPr/>
          </a:p>
        </p:txBody>
      </p:sp>
      <p:sp>
        <p:nvSpPr>
          <p:cNvPr id="144" name="Google Shape;144;g11e12fad704_1_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spcBef>
                <a:spcPts val="560"/>
              </a:spcBef>
              <a:spcAft>
                <a:spcPts val="0"/>
              </a:spcAft>
              <a:buSzPts val="2100"/>
              <a:buChar char="•"/>
              <a:defRPr sz="2800"/>
            </a:lvl1pPr>
            <a:lvl2pPr marL="914400" lvl="1" indent="-342900" algn="l">
              <a:spcBef>
                <a:spcPts val="480"/>
              </a:spcBef>
              <a:spcAft>
                <a:spcPts val="0"/>
              </a:spcAft>
              <a:buSzPts val="1800"/>
              <a:buChar char="−"/>
              <a:defRPr sz="2400"/>
            </a:lvl2pPr>
            <a:lvl3pPr marL="1371600" lvl="2" indent="-311150" algn="l">
              <a:spcBef>
                <a:spcPts val="400"/>
              </a:spcBef>
              <a:spcAft>
                <a:spcPts val="0"/>
              </a:spcAft>
              <a:buSzPts val="1300"/>
              <a:buChar char="🞐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9pPr>
          </a:lstStyle>
          <a:p>
            <a:endParaRPr/>
          </a:p>
        </p:txBody>
      </p:sp>
      <p:sp>
        <p:nvSpPr>
          <p:cNvPr id="145" name="Google Shape;145;g11e12fad704_1_3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11e12fad704_1_3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11e12fad704_1_36"/>
          <p:cNvSpPr txBox="1">
            <a:spLocks noGrp="1"/>
          </p:cNvSpPr>
          <p:nvPr>
            <p:ph type="sldNum" idx="12"/>
          </p:nvPr>
        </p:nvSpPr>
        <p:spPr>
          <a:xfrm>
            <a:off x="6934200" y="6324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1e12fad704_1_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g11e12fad704_1_4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8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5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51" name="Google Shape;151;g11e12fad704_1_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2400"/>
            </a:lvl1pPr>
            <a:lvl2pPr marL="914400" lvl="1" indent="-323850" algn="l">
              <a:spcBef>
                <a:spcPts val="400"/>
              </a:spcBef>
              <a:spcAft>
                <a:spcPts val="0"/>
              </a:spcAft>
              <a:buSzPts val="1500"/>
              <a:buChar char="−"/>
              <a:defRPr sz="2000"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🞐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09879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5pPr>
            <a:lvl6pPr marL="2743200" lvl="5" indent="-309879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6pPr>
            <a:lvl7pPr marL="3200400" lvl="6" indent="-309879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7pPr>
            <a:lvl8pPr marL="3657600" lvl="7" indent="-309879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8pPr>
            <a:lvl9pPr marL="4114800" lvl="8" indent="-309879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9pPr>
          </a:lstStyle>
          <a:p>
            <a:endParaRPr/>
          </a:p>
        </p:txBody>
      </p:sp>
      <p:sp>
        <p:nvSpPr>
          <p:cNvPr id="152" name="Google Shape;152;g11e12fad704_1_4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8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5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53" name="Google Shape;153;g11e12fad704_1_4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2400"/>
            </a:lvl1pPr>
            <a:lvl2pPr marL="914400" lvl="1" indent="-323850" algn="l">
              <a:spcBef>
                <a:spcPts val="400"/>
              </a:spcBef>
              <a:spcAft>
                <a:spcPts val="0"/>
              </a:spcAft>
              <a:buSzPts val="1500"/>
              <a:buChar char="−"/>
              <a:defRPr sz="2000"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🞐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09879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5pPr>
            <a:lvl6pPr marL="2743200" lvl="5" indent="-309879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6pPr>
            <a:lvl7pPr marL="3200400" lvl="6" indent="-309879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7pPr>
            <a:lvl8pPr marL="3657600" lvl="7" indent="-309879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8pPr>
            <a:lvl9pPr marL="4114800" lvl="8" indent="-309879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9pPr>
          </a:lstStyle>
          <a:p>
            <a:endParaRPr/>
          </a:p>
        </p:txBody>
      </p:sp>
      <p:sp>
        <p:nvSpPr>
          <p:cNvPr id="154" name="Google Shape;154;g11e12fad704_1_4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11e12fad704_1_4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g11e12fad704_1_43"/>
          <p:cNvSpPr txBox="1">
            <a:spLocks noGrp="1"/>
          </p:cNvSpPr>
          <p:nvPr>
            <p:ph type="sldNum" idx="12"/>
          </p:nvPr>
        </p:nvSpPr>
        <p:spPr>
          <a:xfrm>
            <a:off x="6934200" y="6324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1e12fad704_1_5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g11e12fad704_1_5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640"/>
              </a:spcBef>
              <a:spcAft>
                <a:spcPts val="0"/>
              </a:spcAft>
              <a:buSzPts val="2400"/>
              <a:buChar char="•"/>
              <a:defRPr sz="3200"/>
            </a:lvl1pPr>
            <a:lvl2pPr marL="914400" lvl="1" indent="-361950" algn="l">
              <a:spcBef>
                <a:spcPts val="560"/>
              </a:spcBef>
              <a:spcAft>
                <a:spcPts val="0"/>
              </a:spcAft>
              <a:buSzPts val="2100"/>
              <a:buChar char="−"/>
              <a:defRPr sz="2800"/>
            </a:lvl2pPr>
            <a:lvl3pPr marL="1371600" lvl="2" indent="-327660" algn="l">
              <a:spcBef>
                <a:spcPts val="480"/>
              </a:spcBef>
              <a:spcAft>
                <a:spcPts val="0"/>
              </a:spcAft>
              <a:buSzPts val="1560"/>
              <a:buChar char="🞐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5pPr>
            <a:lvl6pPr marL="2743200" lvl="5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6pPr>
            <a:lvl7pPr marL="3200400" lvl="6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7pPr>
            <a:lvl8pPr marL="3657600" lvl="7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8pPr>
            <a:lvl9pPr marL="4114800" lvl="8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9pPr>
          </a:lstStyle>
          <a:p>
            <a:endParaRPr/>
          </a:p>
        </p:txBody>
      </p:sp>
      <p:sp>
        <p:nvSpPr>
          <p:cNvPr id="160" name="Google Shape;160;g11e12fad704_1_5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9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61" name="Google Shape;161;g11e12fad704_1_5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g11e12fad704_1_5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g11e12fad704_1_52"/>
          <p:cNvSpPr txBox="1">
            <a:spLocks noGrp="1"/>
          </p:cNvSpPr>
          <p:nvPr>
            <p:ph type="sldNum" idx="12"/>
          </p:nvPr>
        </p:nvSpPr>
        <p:spPr>
          <a:xfrm>
            <a:off x="6934200" y="6324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sldNum" idx="12"/>
          </p:nvPr>
        </p:nvSpPr>
        <p:spPr>
          <a:xfrm>
            <a:off x="6934200" y="6324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1e12fad704_1_5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g11e12fad704_1_5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g11e12fad704_1_5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9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68" name="Google Shape;168;g11e12fad704_1_5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g11e12fad704_1_5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g11e12fad704_1_59"/>
          <p:cNvSpPr txBox="1">
            <a:spLocks noGrp="1"/>
          </p:cNvSpPr>
          <p:nvPr>
            <p:ph type="sldNum" idx="12"/>
          </p:nvPr>
        </p:nvSpPr>
        <p:spPr>
          <a:xfrm>
            <a:off x="6934200" y="6324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1e12fad704_1_66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g11e12fad704_1_66"/>
          <p:cNvSpPr txBox="1">
            <a:spLocks noGrp="1"/>
          </p:cNvSpPr>
          <p:nvPr>
            <p:ph type="body" idx="1"/>
          </p:nvPr>
        </p:nvSpPr>
        <p:spPr>
          <a:xfrm rot="5400000">
            <a:off x="2306638" y="-249237"/>
            <a:ext cx="453072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1pPr>
            <a:lvl2pPr marL="914400" lvl="1" indent="-314325" algn="l">
              <a:spcBef>
                <a:spcPts val="360"/>
              </a:spcBef>
              <a:spcAft>
                <a:spcPts val="0"/>
              </a:spcAft>
              <a:buSzPts val="1350"/>
              <a:buChar char="−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🞐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174" name="Google Shape;174;g11e12fad704_1_6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g11e12fad704_1_6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g11e12fad704_1_66"/>
          <p:cNvSpPr txBox="1">
            <a:spLocks noGrp="1"/>
          </p:cNvSpPr>
          <p:nvPr>
            <p:ph type="sldNum" idx="12"/>
          </p:nvPr>
        </p:nvSpPr>
        <p:spPr>
          <a:xfrm>
            <a:off x="6934200" y="6324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e12fad704_1_72"/>
          <p:cNvSpPr txBox="1">
            <a:spLocks noGrp="1"/>
          </p:cNvSpPr>
          <p:nvPr>
            <p:ph type="title"/>
          </p:nvPr>
        </p:nvSpPr>
        <p:spPr>
          <a:xfrm rot="5400000">
            <a:off x="4731544" y="2175669"/>
            <a:ext cx="585311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g11e12fad704_1_72"/>
          <p:cNvSpPr txBox="1">
            <a:spLocks noGrp="1"/>
          </p:cNvSpPr>
          <p:nvPr>
            <p:ph type="body" idx="1"/>
          </p:nvPr>
        </p:nvSpPr>
        <p:spPr>
          <a:xfrm rot="5400000">
            <a:off x="540544" y="194469"/>
            <a:ext cx="585311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1pPr>
            <a:lvl2pPr marL="914400" lvl="1" indent="-314325" algn="l">
              <a:spcBef>
                <a:spcPts val="360"/>
              </a:spcBef>
              <a:spcAft>
                <a:spcPts val="0"/>
              </a:spcAft>
              <a:buSzPts val="1350"/>
              <a:buChar char="−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🞐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180" name="Google Shape;180;g11e12fad704_1_7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g11e12fad704_1_7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g11e12fad704_1_72"/>
          <p:cNvSpPr txBox="1">
            <a:spLocks noGrp="1"/>
          </p:cNvSpPr>
          <p:nvPr>
            <p:ph type="sldNum" idx="12"/>
          </p:nvPr>
        </p:nvSpPr>
        <p:spPr>
          <a:xfrm>
            <a:off x="6934200" y="6324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1e12fad704_1_78"/>
          <p:cNvSpPr txBox="1">
            <a:spLocks noGrp="1"/>
          </p:cNvSpPr>
          <p:nvPr>
            <p:ph type="body" idx="1"/>
          </p:nvPr>
        </p:nvSpPr>
        <p:spPr>
          <a:xfrm>
            <a:off x="457200" y="277813"/>
            <a:ext cx="8229600" cy="585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1pPr>
            <a:lvl2pPr marL="914400" lvl="1" indent="-314325" algn="l">
              <a:spcBef>
                <a:spcPts val="360"/>
              </a:spcBef>
              <a:spcAft>
                <a:spcPts val="0"/>
              </a:spcAft>
              <a:buSzPts val="1350"/>
              <a:buChar char="−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🞐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185" name="Google Shape;185;g11e12fad704_1_7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g11e12fad704_1_7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g11e12fad704_1_78"/>
          <p:cNvSpPr txBox="1">
            <a:spLocks noGrp="1"/>
          </p:cNvSpPr>
          <p:nvPr>
            <p:ph type="sldNum" idx="12"/>
          </p:nvPr>
        </p:nvSpPr>
        <p:spPr>
          <a:xfrm>
            <a:off x="6934200" y="6324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hart" type="txAndChart">
  <p:cSld name="TEXT_AND_CHAR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1e12fad704_1_83"/>
          <p:cNvSpPr txBox="1">
            <a:spLocks noGrp="1"/>
          </p:cNvSpPr>
          <p:nvPr>
            <p:ph type="title"/>
          </p:nvPr>
        </p:nvSpPr>
        <p:spPr>
          <a:xfrm>
            <a:off x="1905000" y="277813"/>
            <a:ext cx="5334000" cy="71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g11e12fad704_1_8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1pPr>
            <a:lvl2pPr marL="914400" lvl="1" indent="-314325" algn="l">
              <a:spcBef>
                <a:spcPts val="360"/>
              </a:spcBef>
              <a:spcAft>
                <a:spcPts val="0"/>
              </a:spcAft>
              <a:buSzPts val="1350"/>
              <a:buChar char="−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🞐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191" name="Google Shape;191;g11e12fad704_1_83"/>
          <p:cNvSpPr>
            <a:spLocks noGrp="1"/>
          </p:cNvSpPr>
          <p:nvPr>
            <p:ph type="chart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alibri"/>
              <a:buChar char="−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🞐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92" name="Google Shape;192;g11e12fad704_1_8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g11e12fad704_1_8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g11e12fad704_1_83"/>
          <p:cNvSpPr txBox="1">
            <a:spLocks noGrp="1"/>
          </p:cNvSpPr>
          <p:nvPr>
            <p:ph type="sldNum" idx="12"/>
          </p:nvPr>
        </p:nvSpPr>
        <p:spPr>
          <a:xfrm>
            <a:off x="6934200" y="6324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hart" type="chart">
  <p:cSld name="CHAR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1e12fad704_1_90"/>
          <p:cNvSpPr txBox="1">
            <a:spLocks noGrp="1"/>
          </p:cNvSpPr>
          <p:nvPr>
            <p:ph type="title"/>
          </p:nvPr>
        </p:nvSpPr>
        <p:spPr>
          <a:xfrm>
            <a:off x="838200" y="342900"/>
            <a:ext cx="7772400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g11e12fad704_1_90"/>
          <p:cNvSpPr>
            <a:spLocks noGrp="1"/>
          </p:cNvSpPr>
          <p:nvPr>
            <p:ph type="chart" idx="2"/>
          </p:nvPr>
        </p:nvSpPr>
        <p:spPr>
          <a:xfrm>
            <a:off x="838200" y="17526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alibri"/>
              <a:buChar char="−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🞐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98" name="Google Shape;198;g11e12fad704_1_90"/>
          <p:cNvSpPr txBox="1">
            <a:spLocks noGrp="1"/>
          </p:cNvSpPr>
          <p:nvPr>
            <p:ph type="dt" idx="10"/>
          </p:nvPr>
        </p:nvSpPr>
        <p:spPr>
          <a:xfrm>
            <a:off x="381000" y="63230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g11e12fad704_1_90"/>
          <p:cNvSpPr txBox="1">
            <a:spLocks noGrp="1"/>
          </p:cNvSpPr>
          <p:nvPr>
            <p:ph type="ftr" idx="11"/>
          </p:nvPr>
        </p:nvSpPr>
        <p:spPr>
          <a:xfrm>
            <a:off x="3124200" y="6323013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g11e12fad704_1_90"/>
          <p:cNvSpPr txBox="1">
            <a:spLocks noGrp="1"/>
          </p:cNvSpPr>
          <p:nvPr>
            <p:ph type="sldNum" idx="12"/>
          </p:nvPr>
        </p:nvSpPr>
        <p:spPr>
          <a:xfrm>
            <a:off x="6858000" y="63230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1e51884798_2_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g11e51884798_2_1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g11e51884798_2_1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g11e51884798_2_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g11e51884798_2_11"/>
          <p:cNvSpPr txBox="1">
            <a:spLocks noGrp="1"/>
          </p:cNvSpPr>
          <p:nvPr>
            <p:ph type="sldNum" idx="12"/>
          </p:nvPr>
        </p:nvSpPr>
        <p:spPr>
          <a:xfrm>
            <a:off x="6934200" y="6324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1e51884798_2_1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g11e51884798_2_1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g11e51884798_2_17"/>
          <p:cNvSpPr txBox="1">
            <a:spLocks noGrp="1"/>
          </p:cNvSpPr>
          <p:nvPr>
            <p:ph type="sldNum" idx="12"/>
          </p:nvPr>
        </p:nvSpPr>
        <p:spPr>
          <a:xfrm>
            <a:off x="6934200" y="6324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1e51884798_2_21"/>
          <p:cNvSpPr txBox="1">
            <a:spLocks noGrp="1"/>
          </p:cNvSpPr>
          <p:nvPr>
            <p:ph type="title"/>
          </p:nvPr>
        </p:nvSpPr>
        <p:spPr>
          <a:xfrm>
            <a:off x="457200" y="250517"/>
            <a:ext cx="8229600" cy="71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g11e51884798_2_21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1pPr>
            <a:lvl2pPr marL="914400" lvl="1" indent="-30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−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463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040"/>
              <a:buFont typeface="Verdana"/>
              <a:buChar char="−"/>
              <a:defRPr sz="16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225" name="Google Shape;225;g11e51884798_2_21"/>
          <p:cNvSpPr txBox="1">
            <a:spLocks noGrp="1"/>
          </p:cNvSpPr>
          <p:nvPr>
            <p:ph type="sldNum" idx="12"/>
          </p:nvPr>
        </p:nvSpPr>
        <p:spPr>
          <a:xfrm>
            <a:off x="8610600" y="63246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1e51884798_2_25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g11e51884798_2_2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g11e51884798_2_2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g11e51884798_2_25"/>
          <p:cNvSpPr txBox="1">
            <a:spLocks noGrp="1"/>
          </p:cNvSpPr>
          <p:nvPr>
            <p:ph type="sldNum" idx="12"/>
          </p:nvPr>
        </p:nvSpPr>
        <p:spPr>
          <a:xfrm>
            <a:off x="6934200" y="6324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ldNum" idx="12"/>
          </p:nvPr>
        </p:nvSpPr>
        <p:spPr>
          <a:xfrm>
            <a:off x="6934200" y="6324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1e51884798_2_3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g11e51884798_2_3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9pPr>
          </a:lstStyle>
          <a:p>
            <a:endParaRPr/>
          </a:p>
        </p:txBody>
      </p:sp>
      <p:sp>
        <p:nvSpPr>
          <p:cNvPr id="234" name="Google Shape;234;g11e51884798_2_3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g11e51884798_2_3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g11e51884798_2_30"/>
          <p:cNvSpPr txBox="1">
            <a:spLocks noGrp="1"/>
          </p:cNvSpPr>
          <p:nvPr>
            <p:ph type="sldNum" idx="12"/>
          </p:nvPr>
        </p:nvSpPr>
        <p:spPr>
          <a:xfrm>
            <a:off x="6934200" y="6324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1e51884798_2_36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g11e51884798_2_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Char char="•"/>
              <a:defRPr sz="2800"/>
            </a:lvl1pPr>
            <a:lvl2pPr marL="91440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−"/>
              <a:defRPr sz="2400"/>
            </a:lvl2pPr>
            <a:lvl3pPr marL="1371600" lvl="2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?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7pPr>
            <a:lvl8pPr marL="365760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8pPr>
            <a:lvl9pPr marL="411480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9pPr>
          </a:lstStyle>
          <a:p>
            <a:endParaRPr/>
          </a:p>
        </p:txBody>
      </p:sp>
      <p:sp>
        <p:nvSpPr>
          <p:cNvPr id="240" name="Google Shape;240;g11e51884798_2_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Char char="•"/>
              <a:defRPr sz="2800"/>
            </a:lvl1pPr>
            <a:lvl2pPr marL="91440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−"/>
              <a:defRPr sz="2400"/>
            </a:lvl2pPr>
            <a:lvl3pPr marL="1371600" lvl="2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?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7pPr>
            <a:lvl8pPr marL="365760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8pPr>
            <a:lvl9pPr marL="411480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9pPr>
          </a:lstStyle>
          <a:p>
            <a:endParaRPr/>
          </a:p>
        </p:txBody>
      </p:sp>
      <p:sp>
        <p:nvSpPr>
          <p:cNvPr id="241" name="Google Shape;241;g11e51884798_2_3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g11e51884798_2_3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g11e51884798_2_36"/>
          <p:cNvSpPr txBox="1">
            <a:spLocks noGrp="1"/>
          </p:cNvSpPr>
          <p:nvPr>
            <p:ph type="sldNum" idx="12"/>
          </p:nvPr>
        </p:nvSpPr>
        <p:spPr>
          <a:xfrm>
            <a:off x="6934200" y="6324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1e51884798_2_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g11e51884798_2_4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47" name="Google Shape;247;g11e51884798_2_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2400"/>
            </a:lvl1pPr>
            <a:lvl2pPr marL="914400" lvl="1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−"/>
              <a:defRPr sz="2000"/>
            </a:lvl2pPr>
            <a:lvl3pPr marL="1371600" lvl="2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?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5pPr>
            <a:lvl6pPr marL="2743200" lvl="5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6pPr>
            <a:lvl7pPr marL="3200400" lvl="6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7pPr>
            <a:lvl8pPr marL="3657600" lvl="7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8pPr>
            <a:lvl9pPr marL="4114800" lvl="8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9pPr>
          </a:lstStyle>
          <a:p>
            <a:endParaRPr/>
          </a:p>
        </p:txBody>
      </p:sp>
      <p:sp>
        <p:nvSpPr>
          <p:cNvPr id="248" name="Google Shape;248;g11e51884798_2_4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49" name="Google Shape;249;g11e51884798_2_4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2400"/>
            </a:lvl1pPr>
            <a:lvl2pPr marL="914400" lvl="1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−"/>
              <a:defRPr sz="2000"/>
            </a:lvl2pPr>
            <a:lvl3pPr marL="1371600" lvl="2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?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5pPr>
            <a:lvl6pPr marL="2743200" lvl="5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6pPr>
            <a:lvl7pPr marL="3200400" lvl="6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7pPr>
            <a:lvl8pPr marL="3657600" lvl="7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8pPr>
            <a:lvl9pPr marL="4114800" lvl="8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9pPr>
          </a:lstStyle>
          <a:p>
            <a:endParaRPr/>
          </a:p>
        </p:txBody>
      </p:sp>
      <p:sp>
        <p:nvSpPr>
          <p:cNvPr id="250" name="Google Shape;250;g11e51884798_2_4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g11e51884798_2_4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g11e51884798_2_43"/>
          <p:cNvSpPr txBox="1">
            <a:spLocks noGrp="1"/>
          </p:cNvSpPr>
          <p:nvPr>
            <p:ph type="sldNum" idx="12"/>
          </p:nvPr>
        </p:nvSpPr>
        <p:spPr>
          <a:xfrm>
            <a:off x="6934200" y="6324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1e51884798_2_5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g11e51884798_2_5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Char char="•"/>
              <a:defRPr sz="3200"/>
            </a:lvl1pPr>
            <a:lvl2pPr marL="914400" lvl="1" indent="-36195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Char char="−"/>
              <a:defRPr sz="2800"/>
            </a:lvl2pPr>
            <a:lvl3pPr marL="1371600" lvl="2" indent="-32766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560"/>
              <a:buChar char="?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5pPr>
            <a:lvl6pPr marL="2743200" lvl="5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6pPr>
            <a:lvl7pPr marL="3200400" lvl="6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7pPr>
            <a:lvl8pPr marL="3657600" lvl="7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8pPr>
            <a:lvl9pPr marL="4114800" lvl="8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9pPr>
          </a:lstStyle>
          <a:p>
            <a:endParaRPr/>
          </a:p>
        </p:txBody>
      </p:sp>
      <p:sp>
        <p:nvSpPr>
          <p:cNvPr id="256" name="Google Shape;256;g11e51884798_2_5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57" name="Google Shape;257;g11e51884798_2_5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g11e51884798_2_5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g11e51884798_2_52"/>
          <p:cNvSpPr txBox="1">
            <a:spLocks noGrp="1"/>
          </p:cNvSpPr>
          <p:nvPr>
            <p:ph type="sldNum" idx="12"/>
          </p:nvPr>
        </p:nvSpPr>
        <p:spPr>
          <a:xfrm>
            <a:off x="6934200" y="6324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1e51884798_2_5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g11e51884798_2_5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63" name="Google Shape;263;g11e51884798_2_5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64" name="Google Shape;264;g11e51884798_2_5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g11e51884798_2_5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g11e51884798_2_59"/>
          <p:cNvSpPr txBox="1">
            <a:spLocks noGrp="1"/>
          </p:cNvSpPr>
          <p:nvPr>
            <p:ph type="sldNum" idx="12"/>
          </p:nvPr>
        </p:nvSpPr>
        <p:spPr>
          <a:xfrm>
            <a:off x="6934200" y="6324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1e51884798_2_66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g11e51884798_2_66"/>
          <p:cNvSpPr txBox="1">
            <a:spLocks noGrp="1"/>
          </p:cNvSpPr>
          <p:nvPr>
            <p:ph type="body" idx="1"/>
          </p:nvPr>
        </p:nvSpPr>
        <p:spPr>
          <a:xfrm rot="5400000">
            <a:off x="2306638" y="-249237"/>
            <a:ext cx="453072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1pPr>
            <a:lvl2pPr marL="914400" lvl="1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−"/>
              <a:defRPr/>
            </a:lvl2pPr>
            <a:lvl3pPr marL="1371600" lvl="2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270" name="Google Shape;270;g11e51884798_2_6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g11e51884798_2_6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g11e51884798_2_66"/>
          <p:cNvSpPr txBox="1">
            <a:spLocks noGrp="1"/>
          </p:cNvSpPr>
          <p:nvPr>
            <p:ph type="sldNum" idx="12"/>
          </p:nvPr>
        </p:nvSpPr>
        <p:spPr>
          <a:xfrm>
            <a:off x="6934200" y="6324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1e51884798_2_72"/>
          <p:cNvSpPr txBox="1">
            <a:spLocks noGrp="1"/>
          </p:cNvSpPr>
          <p:nvPr>
            <p:ph type="title"/>
          </p:nvPr>
        </p:nvSpPr>
        <p:spPr>
          <a:xfrm rot="5400000">
            <a:off x="4731544" y="2175669"/>
            <a:ext cx="585311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g11e51884798_2_72"/>
          <p:cNvSpPr txBox="1">
            <a:spLocks noGrp="1"/>
          </p:cNvSpPr>
          <p:nvPr>
            <p:ph type="body" idx="1"/>
          </p:nvPr>
        </p:nvSpPr>
        <p:spPr>
          <a:xfrm rot="5400000">
            <a:off x="540544" y="194469"/>
            <a:ext cx="585311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1pPr>
            <a:lvl2pPr marL="914400" lvl="1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−"/>
              <a:defRPr/>
            </a:lvl2pPr>
            <a:lvl3pPr marL="1371600" lvl="2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276" name="Google Shape;276;g11e51884798_2_7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g11e51884798_2_7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g11e51884798_2_72"/>
          <p:cNvSpPr txBox="1">
            <a:spLocks noGrp="1"/>
          </p:cNvSpPr>
          <p:nvPr>
            <p:ph type="sldNum" idx="12"/>
          </p:nvPr>
        </p:nvSpPr>
        <p:spPr>
          <a:xfrm>
            <a:off x="6934200" y="6324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1e51884798_2_78"/>
          <p:cNvSpPr txBox="1">
            <a:spLocks noGrp="1"/>
          </p:cNvSpPr>
          <p:nvPr>
            <p:ph type="body" idx="1"/>
          </p:nvPr>
        </p:nvSpPr>
        <p:spPr>
          <a:xfrm>
            <a:off x="457200" y="277813"/>
            <a:ext cx="8229600" cy="585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1pPr>
            <a:lvl2pPr marL="914400" lvl="1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−"/>
              <a:defRPr/>
            </a:lvl2pPr>
            <a:lvl3pPr marL="1371600" lvl="2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281" name="Google Shape;281;g11e51884798_2_7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g11e51884798_2_7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g11e51884798_2_78"/>
          <p:cNvSpPr txBox="1">
            <a:spLocks noGrp="1"/>
          </p:cNvSpPr>
          <p:nvPr>
            <p:ph type="sldNum" idx="12"/>
          </p:nvPr>
        </p:nvSpPr>
        <p:spPr>
          <a:xfrm>
            <a:off x="6934200" y="6324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hart" type="txAndChart">
  <p:cSld name="TEXT_AND_CHAR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1e51884798_2_83"/>
          <p:cNvSpPr txBox="1">
            <a:spLocks noGrp="1"/>
          </p:cNvSpPr>
          <p:nvPr>
            <p:ph type="title"/>
          </p:nvPr>
        </p:nvSpPr>
        <p:spPr>
          <a:xfrm>
            <a:off x="1905000" y="277813"/>
            <a:ext cx="5334000" cy="71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g11e51884798_2_8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1pPr>
            <a:lvl2pPr marL="914400" lvl="1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−"/>
              <a:defRPr/>
            </a:lvl2pPr>
            <a:lvl3pPr marL="1371600" lvl="2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287" name="Google Shape;287;g11e51884798_2_83"/>
          <p:cNvSpPr>
            <a:spLocks noGrp="1"/>
          </p:cNvSpPr>
          <p:nvPr>
            <p:ph type="chart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alibri"/>
              <a:buChar char="−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🞐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88" name="Google Shape;288;g11e51884798_2_8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g11e51884798_2_8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g11e51884798_2_83"/>
          <p:cNvSpPr txBox="1">
            <a:spLocks noGrp="1"/>
          </p:cNvSpPr>
          <p:nvPr>
            <p:ph type="sldNum" idx="12"/>
          </p:nvPr>
        </p:nvSpPr>
        <p:spPr>
          <a:xfrm>
            <a:off x="6934200" y="6324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hart" type="chart">
  <p:cSld name="CHART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1e51884798_2_90"/>
          <p:cNvSpPr txBox="1">
            <a:spLocks noGrp="1"/>
          </p:cNvSpPr>
          <p:nvPr>
            <p:ph type="title"/>
          </p:nvPr>
        </p:nvSpPr>
        <p:spPr>
          <a:xfrm>
            <a:off x="838200" y="342900"/>
            <a:ext cx="7772400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g11e51884798_2_90"/>
          <p:cNvSpPr>
            <a:spLocks noGrp="1"/>
          </p:cNvSpPr>
          <p:nvPr>
            <p:ph type="chart" idx="2"/>
          </p:nvPr>
        </p:nvSpPr>
        <p:spPr>
          <a:xfrm>
            <a:off x="838200" y="17526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alibri"/>
              <a:buChar char="−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🞐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94" name="Google Shape;294;g11e51884798_2_90"/>
          <p:cNvSpPr txBox="1">
            <a:spLocks noGrp="1"/>
          </p:cNvSpPr>
          <p:nvPr>
            <p:ph type="dt" idx="10"/>
          </p:nvPr>
        </p:nvSpPr>
        <p:spPr>
          <a:xfrm>
            <a:off x="381000" y="63230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g11e51884798_2_90"/>
          <p:cNvSpPr txBox="1">
            <a:spLocks noGrp="1"/>
          </p:cNvSpPr>
          <p:nvPr>
            <p:ph type="ftr" idx="11"/>
          </p:nvPr>
        </p:nvSpPr>
        <p:spPr>
          <a:xfrm>
            <a:off x="3124200" y="6323013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g11e51884798_2_90"/>
          <p:cNvSpPr txBox="1">
            <a:spLocks noGrp="1"/>
          </p:cNvSpPr>
          <p:nvPr>
            <p:ph type="sldNum" idx="12"/>
          </p:nvPr>
        </p:nvSpPr>
        <p:spPr>
          <a:xfrm>
            <a:off x="6858000" y="63230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title"/>
          </p:nvPr>
        </p:nvSpPr>
        <p:spPr>
          <a:xfrm>
            <a:off x="457200" y="250517"/>
            <a:ext cx="8229600" cy="71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1pPr>
            <a:lvl2pPr marL="914400" lvl="1" indent="-304800" algn="l">
              <a:spcBef>
                <a:spcPts val="320"/>
              </a:spcBef>
              <a:spcAft>
                <a:spcPts val="0"/>
              </a:spcAft>
              <a:buSzPts val="1200"/>
              <a:buChar char="−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4639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040"/>
              <a:buFont typeface="Verdana"/>
              <a:buChar char="−"/>
              <a:defRPr sz="16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09879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sldNum" idx="12"/>
          </p:nvPr>
        </p:nvSpPr>
        <p:spPr>
          <a:xfrm>
            <a:off x="8610600" y="63246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5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35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ldNum" idx="12"/>
          </p:nvPr>
        </p:nvSpPr>
        <p:spPr>
          <a:xfrm>
            <a:off x="6934200" y="6324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spcBef>
                <a:spcPts val="560"/>
              </a:spcBef>
              <a:spcAft>
                <a:spcPts val="0"/>
              </a:spcAft>
              <a:buSzPts val="2100"/>
              <a:buChar char="•"/>
              <a:defRPr sz="2800"/>
            </a:lvl1pPr>
            <a:lvl2pPr marL="914400" lvl="1" indent="-342900" algn="l">
              <a:spcBef>
                <a:spcPts val="480"/>
              </a:spcBef>
              <a:spcAft>
                <a:spcPts val="0"/>
              </a:spcAft>
              <a:buSzPts val="1800"/>
              <a:buChar char="−"/>
              <a:defRPr sz="2400"/>
            </a:lvl2pPr>
            <a:lvl3pPr marL="1371600" lvl="2" indent="-311150" algn="l">
              <a:spcBef>
                <a:spcPts val="400"/>
              </a:spcBef>
              <a:spcAft>
                <a:spcPts val="0"/>
              </a:spcAft>
              <a:buSzPts val="1300"/>
              <a:buChar char="🞐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spcBef>
                <a:spcPts val="560"/>
              </a:spcBef>
              <a:spcAft>
                <a:spcPts val="0"/>
              </a:spcAft>
              <a:buSzPts val="2100"/>
              <a:buChar char="•"/>
              <a:defRPr sz="2800"/>
            </a:lvl1pPr>
            <a:lvl2pPr marL="914400" lvl="1" indent="-342900" algn="l">
              <a:spcBef>
                <a:spcPts val="480"/>
              </a:spcBef>
              <a:spcAft>
                <a:spcPts val="0"/>
              </a:spcAft>
              <a:buSzPts val="1800"/>
              <a:buChar char="−"/>
              <a:defRPr sz="2400"/>
            </a:lvl2pPr>
            <a:lvl3pPr marL="1371600" lvl="2" indent="-311150" algn="l">
              <a:spcBef>
                <a:spcPts val="400"/>
              </a:spcBef>
              <a:spcAft>
                <a:spcPts val="0"/>
              </a:spcAft>
              <a:buSzPts val="1300"/>
              <a:buChar char="🞐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sldNum" idx="12"/>
          </p:nvPr>
        </p:nvSpPr>
        <p:spPr>
          <a:xfrm>
            <a:off x="6934200" y="6324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8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5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2400"/>
            </a:lvl1pPr>
            <a:lvl2pPr marL="914400" lvl="1" indent="-323850" algn="l">
              <a:spcBef>
                <a:spcPts val="400"/>
              </a:spcBef>
              <a:spcAft>
                <a:spcPts val="0"/>
              </a:spcAft>
              <a:buSzPts val="1500"/>
              <a:buChar char="−"/>
              <a:defRPr sz="2000"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🞐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09879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5pPr>
            <a:lvl6pPr marL="2743200" lvl="5" indent="-309879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6pPr>
            <a:lvl7pPr marL="3200400" lvl="6" indent="-309879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7pPr>
            <a:lvl8pPr marL="3657600" lvl="7" indent="-309879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8pPr>
            <a:lvl9pPr marL="4114800" lvl="8" indent="-309879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8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5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2400"/>
            </a:lvl1pPr>
            <a:lvl2pPr marL="914400" lvl="1" indent="-323850" algn="l">
              <a:spcBef>
                <a:spcPts val="400"/>
              </a:spcBef>
              <a:spcAft>
                <a:spcPts val="0"/>
              </a:spcAft>
              <a:buSzPts val="1500"/>
              <a:buChar char="−"/>
              <a:defRPr sz="2000"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🞐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09879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5pPr>
            <a:lvl6pPr marL="2743200" lvl="5" indent="-309879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6pPr>
            <a:lvl7pPr marL="3200400" lvl="6" indent="-309879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7pPr>
            <a:lvl8pPr marL="3657600" lvl="7" indent="-309879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8pPr>
            <a:lvl9pPr marL="4114800" lvl="8" indent="-309879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6934200" y="6324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640"/>
              </a:spcBef>
              <a:spcAft>
                <a:spcPts val="0"/>
              </a:spcAft>
              <a:buSzPts val="2400"/>
              <a:buChar char="•"/>
              <a:defRPr sz="3200"/>
            </a:lvl1pPr>
            <a:lvl2pPr marL="914400" lvl="1" indent="-361950" algn="l">
              <a:spcBef>
                <a:spcPts val="560"/>
              </a:spcBef>
              <a:spcAft>
                <a:spcPts val="0"/>
              </a:spcAft>
              <a:buSzPts val="2100"/>
              <a:buChar char="−"/>
              <a:defRPr sz="2800"/>
            </a:lvl2pPr>
            <a:lvl3pPr marL="1371600" lvl="2" indent="-327660" algn="l">
              <a:spcBef>
                <a:spcPts val="480"/>
              </a:spcBef>
              <a:spcAft>
                <a:spcPts val="0"/>
              </a:spcAft>
              <a:buSzPts val="1560"/>
              <a:buChar char="🞐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5pPr>
            <a:lvl6pPr marL="2743200" lvl="5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6pPr>
            <a:lvl7pPr marL="3200400" lvl="6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7pPr>
            <a:lvl8pPr marL="3657600" lvl="7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8pPr>
            <a:lvl9pPr marL="4114800" lvl="8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9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6934200" y="6324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2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9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sldNum" idx="12"/>
          </p:nvPr>
        </p:nvSpPr>
        <p:spPr>
          <a:xfrm>
            <a:off x="6934200" y="6324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048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alibri"/>
              <a:buChar char="−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11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🞐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6934200" y="6324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8"/>
          <p:cNvSpPr/>
          <p:nvPr/>
        </p:nvSpPr>
        <p:spPr>
          <a:xfrm rot="5400000">
            <a:off x="1447800" y="5187288"/>
            <a:ext cx="228600" cy="3124200"/>
          </a:xfrm>
          <a:prstGeom prst="rect">
            <a:avLst/>
          </a:prstGeom>
          <a:solidFill>
            <a:srgbClr val="84C5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" name="Google Shape;16;p18"/>
          <p:cNvSpPr/>
          <p:nvPr/>
        </p:nvSpPr>
        <p:spPr>
          <a:xfrm rot="5400000">
            <a:off x="4492383" y="5183873"/>
            <a:ext cx="228601" cy="3131032"/>
          </a:xfrm>
          <a:prstGeom prst="rect">
            <a:avLst/>
          </a:prstGeom>
          <a:solidFill>
            <a:srgbClr val="79D5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Google Shape;17;p18"/>
          <p:cNvSpPr/>
          <p:nvPr/>
        </p:nvSpPr>
        <p:spPr>
          <a:xfrm rot="5400000">
            <a:off x="7510816" y="5230504"/>
            <a:ext cx="228600" cy="303776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" name="Google Shape;18;p18"/>
          <p:cNvSpPr/>
          <p:nvPr/>
        </p:nvSpPr>
        <p:spPr>
          <a:xfrm rot="5400000">
            <a:off x="4533899" y="-3543298"/>
            <a:ext cx="76202" cy="9144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" name="Google Shape;19;p18"/>
          <p:cNvSpPr/>
          <p:nvPr/>
        </p:nvSpPr>
        <p:spPr>
          <a:xfrm rot="5400000">
            <a:off x="4549140" y="-3491480"/>
            <a:ext cx="45720" cy="9144000"/>
          </a:xfrm>
          <a:prstGeom prst="rect">
            <a:avLst/>
          </a:prstGeom>
          <a:solidFill>
            <a:srgbClr val="84C5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1e12fad704_1_0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g11e12fad704_1_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048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alibri"/>
              <a:buChar char="−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11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🞐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8" name="Google Shape;108;g11e12fad704_1_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g11e12fad704_1_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g11e12fad704_1_0"/>
          <p:cNvSpPr txBox="1">
            <a:spLocks noGrp="1"/>
          </p:cNvSpPr>
          <p:nvPr>
            <p:ph type="sldNum" idx="12"/>
          </p:nvPr>
        </p:nvSpPr>
        <p:spPr>
          <a:xfrm>
            <a:off x="6934200" y="6324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" name="Google Shape;111;g11e12fad704_1_0"/>
          <p:cNvSpPr/>
          <p:nvPr/>
        </p:nvSpPr>
        <p:spPr>
          <a:xfrm rot="5400000">
            <a:off x="1447800" y="5187288"/>
            <a:ext cx="228600" cy="3124200"/>
          </a:xfrm>
          <a:prstGeom prst="rect">
            <a:avLst/>
          </a:prstGeom>
          <a:solidFill>
            <a:srgbClr val="84C5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g11e12fad704_1_0"/>
          <p:cNvSpPr/>
          <p:nvPr/>
        </p:nvSpPr>
        <p:spPr>
          <a:xfrm rot="5400000">
            <a:off x="4492383" y="5183873"/>
            <a:ext cx="228601" cy="3131032"/>
          </a:xfrm>
          <a:prstGeom prst="rect">
            <a:avLst/>
          </a:prstGeom>
          <a:solidFill>
            <a:srgbClr val="79D5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g11e12fad704_1_0"/>
          <p:cNvSpPr/>
          <p:nvPr/>
        </p:nvSpPr>
        <p:spPr>
          <a:xfrm rot="5400000">
            <a:off x="7510816" y="5230504"/>
            <a:ext cx="228600" cy="303776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g11e12fad704_1_0"/>
          <p:cNvSpPr/>
          <p:nvPr/>
        </p:nvSpPr>
        <p:spPr>
          <a:xfrm rot="5400000">
            <a:off x="4533899" y="-3543298"/>
            <a:ext cx="76202" cy="9144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g11e12fad704_1_0"/>
          <p:cNvSpPr/>
          <p:nvPr/>
        </p:nvSpPr>
        <p:spPr>
          <a:xfrm rot="5400000">
            <a:off x="4549140" y="-3491480"/>
            <a:ext cx="45720" cy="9144000"/>
          </a:xfrm>
          <a:prstGeom prst="rect">
            <a:avLst/>
          </a:prstGeom>
          <a:solidFill>
            <a:srgbClr val="84C5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1e51884798_2_0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g11e51884798_2_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alibri"/>
              <a:buChar char="−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🞐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4" name="Google Shape;204;g11e51884798_2_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Google Shape;205;g11e51884798_2_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Google Shape;206;g11e51884798_2_0"/>
          <p:cNvSpPr txBox="1">
            <a:spLocks noGrp="1"/>
          </p:cNvSpPr>
          <p:nvPr>
            <p:ph type="sldNum" idx="12"/>
          </p:nvPr>
        </p:nvSpPr>
        <p:spPr>
          <a:xfrm>
            <a:off x="6934200" y="6324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7" name="Google Shape;207;g11e51884798_2_0"/>
          <p:cNvSpPr/>
          <p:nvPr/>
        </p:nvSpPr>
        <p:spPr>
          <a:xfrm rot="5400000">
            <a:off x="1447800" y="5187288"/>
            <a:ext cx="228600" cy="3124200"/>
          </a:xfrm>
          <a:prstGeom prst="rect">
            <a:avLst/>
          </a:prstGeom>
          <a:solidFill>
            <a:srgbClr val="84C5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g11e51884798_2_0"/>
          <p:cNvSpPr/>
          <p:nvPr/>
        </p:nvSpPr>
        <p:spPr>
          <a:xfrm rot="5400000">
            <a:off x="4492383" y="5183873"/>
            <a:ext cx="228601" cy="3131032"/>
          </a:xfrm>
          <a:prstGeom prst="rect">
            <a:avLst/>
          </a:prstGeom>
          <a:solidFill>
            <a:srgbClr val="79D5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g11e51884798_2_0"/>
          <p:cNvSpPr/>
          <p:nvPr/>
        </p:nvSpPr>
        <p:spPr>
          <a:xfrm rot="5400000">
            <a:off x="7510816" y="5230504"/>
            <a:ext cx="228600" cy="303776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g11e51884798_2_0"/>
          <p:cNvSpPr/>
          <p:nvPr/>
        </p:nvSpPr>
        <p:spPr>
          <a:xfrm rot="5400000">
            <a:off x="4533899" y="-3543298"/>
            <a:ext cx="76202" cy="9144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g11e51884798_2_0"/>
          <p:cNvSpPr/>
          <p:nvPr/>
        </p:nvSpPr>
        <p:spPr>
          <a:xfrm rot="5400000">
            <a:off x="4549140" y="-3491480"/>
            <a:ext cx="45720" cy="9144000"/>
          </a:xfrm>
          <a:prstGeom prst="rect">
            <a:avLst/>
          </a:prstGeom>
          <a:solidFill>
            <a:srgbClr val="84C5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brunell@springfieldempowerment.or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3.jpg"/><Relationship Id="rId5" Type="http://schemas.openxmlformats.org/officeDocument/2006/relationships/image" Target="../media/image22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1e51884798_2_96" descr="MARCH 22, 2022 Presentation to the BESE title page"/>
          <p:cNvSpPr/>
          <p:nvPr/>
        </p:nvSpPr>
        <p:spPr>
          <a:xfrm>
            <a:off x="669018" y="2920586"/>
            <a:ext cx="7805963" cy="196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g11e51884798_2_9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0800" y="5286674"/>
            <a:ext cx="9144000" cy="481014"/>
          </a:xfrm>
          <a:prstGeom prst="rect">
            <a:avLst/>
          </a:prstGeom>
          <a:solidFill>
            <a:srgbClr val="84C5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g11e51884798_2_96"/>
          <p:cNvSpPr/>
          <p:nvPr/>
        </p:nvSpPr>
        <p:spPr>
          <a:xfrm>
            <a:off x="390586" y="4772764"/>
            <a:ext cx="8362824" cy="1878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March 22, 2022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Presentation for the Massachusetts 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Board of Elementary and Secondary Education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Colleen Curran and Matt Brunell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Co-Executive Directors, SEZP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g11e51884798_2_96" descr="Image result for springfield ma public schools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5479" y="352481"/>
            <a:ext cx="717324" cy="717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11e51884798_2_96" descr="Image result for springfield empowerment zone"/>
          <p:cNvPicPr preferRelativeResize="0"/>
          <p:nvPr/>
        </p:nvPicPr>
        <p:blipFill rotWithShape="1">
          <a:blip r:embed="rId4">
            <a:alphaModFix/>
          </a:blip>
          <a:srcRect l="1664" t="4232" r="45946" b="7235"/>
          <a:stretch/>
        </p:blipFill>
        <p:spPr>
          <a:xfrm>
            <a:off x="3047271" y="1497435"/>
            <a:ext cx="3049455" cy="1778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g11e51884798_2_96" descr="Springfield Education Association logo"/>
          <p:cNvPicPr preferRelativeResize="0"/>
          <p:nvPr/>
        </p:nvPicPr>
        <p:blipFill rotWithShape="1">
          <a:blip r:embed="rId5">
            <a:alphaModFix/>
          </a:blip>
          <a:srcRect l="11700" t="8653" r="71947" b="82374"/>
          <a:stretch/>
        </p:blipFill>
        <p:spPr>
          <a:xfrm>
            <a:off x="7041036" y="444380"/>
            <a:ext cx="1433945" cy="442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g11e51884798_2_96" descr="Mass DESE School Reopening Information for LBOHs and School Committees -  MAHB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76765" y="352481"/>
            <a:ext cx="1287995" cy="6263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827273-D1D2-4CA8-BB80-5EC3B873EB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1470025"/>
            <a:ext cx="7772400" cy="1470025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dirty="0"/>
              <a:t>Title page: March 22, 2022 Presentation for the MA Board of Elementary and Secondary Education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11e51884798_2_215"/>
          <p:cNvSpPr txBox="1">
            <a:spLocks noGrp="1"/>
          </p:cNvSpPr>
          <p:nvPr>
            <p:ph type="sldNum" idx="12"/>
          </p:nvPr>
        </p:nvSpPr>
        <p:spPr>
          <a:xfrm>
            <a:off x="6934200" y="6324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429" name="Google Shape;429;g11e51884798_2_215"/>
          <p:cNvSpPr txBox="1"/>
          <p:nvPr/>
        </p:nvSpPr>
        <p:spPr>
          <a:xfrm>
            <a:off x="205481" y="71027"/>
            <a:ext cx="832206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SEZP: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 Partnership Lifting Exceptional Learners</a:t>
            </a: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g11e51884798_2_215"/>
          <p:cNvSpPr txBox="1"/>
          <p:nvPr/>
        </p:nvSpPr>
        <p:spPr>
          <a:xfrm>
            <a:off x="400692" y="2965542"/>
            <a:ext cx="8303886" cy="2354491"/>
          </a:xfrm>
          <a:prstGeom prst="rect">
            <a:avLst/>
          </a:prstGeom>
          <a:noFill/>
          <a:ln w="5715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Launch of Multi-Year Exceptional Learner Initiative in 2021-22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Build Teacher Capacity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Strengthen School-to-School Transitions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Guarantee Access to High-Quality, Standards-Aligned Curriculum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Engage in Holistic Development of IEPs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g11e51884798_2_215"/>
          <p:cNvSpPr txBox="1"/>
          <p:nvPr/>
        </p:nvSpPr>
        <p:spPr>
          <a:xfrm>
            <a:off x="132910" y="1196547"/>
            <a:ext cx="1474341" cy="1200329"/>
          </a:xfrm>
          <a:prstGeom prst="rect">
            <a:avLst/>
          </a:prstGeom>
          <a:solidFill>
            <a:srgbClr val="FFBFBF"/>
          </a:solidFill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Covid Chronic Attendance Analysis</a:t>
            </a:r>
            <a:endParaRPr/>
          </a:p>
        </p:txBody>
      </p:sp>
      <p:sp>
        <p:nvSpPr>
          <p:cNvPr id="432" name="Google Shape;432;g11e51884798_2_215"/>
          <p:cNvSpPr txBox="1"/>
          <p:nvPr/>
        </p:nvSpPr>
        <p:spPr>
          <a:xfrm>
            <a:off x="1837566" y="1199012"/>
            <a:ext cx="1474341" cy="1197864"/>
          </a:xfrm>
          <a:prstGeom prst="rect">
            <a:avLst/>
          </a:prstGeom>
          <a:solidFill>
            <a:srgbClr val="FFBFBF"/>
          </a:solidFill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State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Monitoring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/>
          </a:p>
        </p:txBody>
      </p:sp>
      <p:sp>
        <p:nvSpPr>
          <p:cNvPr id="433" name="Google Shape;433;g11e51884798_2_2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9832" y="2527443"/>
            <a:ext cx="8466420" cy="302600"/>
          </a:xfrm>
          <a:prstGeom prst="flowChartMerge">
            <a:avLst/>
          </a:prstGeom>
          <a:solidFill>
            <a:schemeClr val="accent2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g11e51884798_2_215"/>
          <p:cNvSpPr txBox="1"/>
          <p:nvPr/>
        </p:nvSpPr>
        <p:spPr>
          <a:xfrm>
            <a:off x="3542222" y="1196547"/>
            <a:ext cx="1474341" cy="1197864"/>
          </a:xfrm>
          <a:prstGeom prst="rect">
            <a:avLst/>
          </a:prstGeom>
          <a:solidFill>
            <a:srgbClr val="FFBFBF"/>
          </a:solidFill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Graduation Rates</a:t>
            </a:r>
            <a:endParaRPr/>
          </a:p>
        </p:txBody>
      </p:sp>
      <p:sp>
        <p:nvSpPr>
          <p:cNvPr id="435" name="Google Shape;435;g11e51884798_2_2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4337069" y="5371135"/>
            <a:ext cx="369277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g11e51884798_2_215"/>
          <p:cNvSpPr txBox="1"/>
          <p:nvPr/>
        </p:nvSpPr>
        <p:spPr>
          <a:xfrm>
            <a:off x="2249385" y="5893631"/>
            <a:ext cx="4769149" cy="646331"/>
          </a:xfrm>
          <a:prstGeom prst="rect">
            <a:avLst/>
          </a:prstGeom>
          <a:noFill/>
          <a:ln w="5715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Goal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Exceptional Learners will find measurable,  longitudinal success.</a:t>
            </a:r>
            <a:endParaRPr/>
          </a:p>
        </p:txBody>
      </p:sp>
      <p:sp>
        <p:nvSpPr>
          <p:cNvPr id="437" name="Google Shape;437;g11e51884798_2_215"/>
          <p:cNvSpPr txBox="1"/>
          <p:nvPr/>
        </p:nvSpPr>
        <p:spPr>
          <a:xfrm>
            <a:off x="5295266" y="1194082"/>
            <a:ext cx="1598694" cy="1200329"/>
          </a:xfrm>
          <a:prstGeom prst="rect">
            <a:avLst/>
          </a:prstGeom>
          <a:solidFill>
            <a:srgbClr val="FFBFBF"/>
          </a:solidFill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College Matriculation &amp; Persistence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Rates</a:t>
            </a:r>
            <a:endParaRPr/>
          </a:p>
        </p:txBody>
      </p:sp>
      <p:sp>
        <p:nvSpPr>
          <p:cNvPr id="438" name="Google Shape;438;g11e51884798_2_215"/>
          <p:cNvSpPr txBox="1"/>
          <p:nvPr/>
        </p:nvSpPr>
        <p:spPr>
          <a:xfrm>
            <a:off x="7105884" y="1194080"/>
            <a:ext cx="1598694" cy="1197864"/>
          </a:xfrm>
          <a:prstGeom prst="rect">
            <a:avLst/>
          </a:prstGeom>
          <a:solidFill>
            <a:srgbClr val="FFBFBF"/>
          </a:solidFill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Lifetime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Earnings</a:t>
            </a: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AFBA3D-06A3-4097-9B9A-93172868EF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712787"/>
            <a:ext cx="8229600" cy="712787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dirty="0"/>
              <a:t>A Partnership Lifting Exceptional Learners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11e51884798_2_229"/>
          <p:cNvSpPr txBox="1">
            <a:spLocks noGrp="1"/>
          </p:cNvSpPr>
          <p:nvPr>
            <p:ph type="sldNum" idx="12"/>
          </p:nvPr>
        </p:nvSpPr>
        <p:spPr>
          <a:xfrm>
            <a:off x="6934200" y="6324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444" name="Google Shape;444;g11e51884798_2_229"/>
          <p:cNvSpPr txBox="1"/>
          <p:nvPr/>
        </p:nvSpPr>
        <p:spPr>
          <a:xfrm>
            <a:off x="205481" y="71027"/>
            <a:ext cx="832206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SEZP: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 Partnership Lifting Early College</a:t>
            </a: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5" name="Google Shape;445;g11e51884798_2_229" descr="Graph of lifetime earning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148" y="1625036"/>
            <a:ext cx="1923834" cy="125425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46" name="Google Shape;446;g11e51884798_2_229"/>
          <p:cNvSpPr txBox="1"/>
          <p:nvPr/>
        </p:nvSpPr>
        <p:spPr>
          <a:xfrm>
            <a:off x="360880" y="1178215"/>
            <a:ext cx="1608000" cy="307800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Lifetime Earnings</a:t>
            </a:r>
            <a:endParaRPr/>
          </a:p>
        </p:txBody>
      </p:sp>
      <p:pic>
        <p:nvPicPr>
          <p:cNvPr id="447" name="Google Shape;447;g11e51884798_2_229" descr="college enrollment of the Commerce class of 20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777" y="3494136"/>
            <a:ext cx="2234878" cy="1287462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g11e51884798_2_229"/>
          <p:cNvSpPr txBox="1"/>
          <p:nvPr/>
        </p:nvSpPr>
        <p:spPr>
          <a:xfrm>
            <a:off x="205481" y="3038301"/>
            <a:ext cx="1864500" cy="307800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College Persistence</a:t>
            </a:r>
            <a:endParaRPr/>
          </a:p>
        </p:txBody>
      </p:sp>
      <p:sp>
        <p:nvSpPr>
          <p:cNvPr id="449" name="Google Shape;449;g11e51884798_2_229"/>
          <p:cNvSpPr txBox="1"/>
          <p:nvPr/>
        </p:nvSpPr>
        <p:spPr>
          <a:xfrm>
            <a:off x="3199115" y="1376513"/>
            <a:ext cx="5695737" cy="1862048"/>
          </a:xfrm>
          <a:prstGeom prst="rect">
            <a:avLst/>
          </a:prstGeom>
          <a:noFill/>
          <a:ln w="5715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Early College at Greater Scale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a handful (pre-SEZP) to now a hundred stude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nts </a:t>
            </a:r>
            <a:endParaRPr lang="en-US" dirty="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</a:ext>
              </a:extLst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a programmatic afterthought to strategic courses for seniors to credit-bearing classes for 10-12 to 5</a:t>
            </a:r>
            <a:r>
              <a:rPr lang="en-US" sz="1400" b="0" i="0" u="none" strike="noStrike" cap="none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year program to launch of a wall-to-wall/associate’s degree in 4-years model (DHS)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Potential for more Early College experience with ASOST-R grant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g11e51884798_2_2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79011" y="3330995"/>
            <a:ext cx="3651299" cy="331583"/>
          </a:xfrm>
          <a:prstGeom prst="flowChartMerge">
            <a:avLst/>
          </a:prstGeom>
          <a:solidFill>
            <a:srgbClr val="00B05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g11e51884798_2_2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92291">
            <a:off x="2336650" y="1751367"/>
            <a:ext cx="798155" cy="7037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g11e51884798_2_2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2903078">
            <a:off x="2328874" y="2758385"/>
            <a:ext cx="862600" cy="7037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3" name="Google Shape;453;g11e51884798_2_2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00260" y="3841887"/>
            <a:ext cx="5408800" cy="2709647"/>
          </a:xfrm>
          <a:prstGeom prst="rect">
            <a:avLst/>
          </a:prstGeom>
          <a:noFill/>
          <a:ln w="5715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8DF971-BBD3-44B4-8CBD-7721D55487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712787"/>
            <a:ext cx="8229600" cy="712787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dirty="0"/>
              <a:t>A Partnership Lifting Early College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11e51884798_0_1"/>
          <p:cNvSpPr txBox="1">
            <a:spLocks noGrp="1"/>
          </p:cNvSpPr>
          <p:nvPr>
            <p:ph type="sldNum" idx="12"/>
          </p:nvPr>
        </p:nvSpPr>
        <p:spPr>
          <a:xfrm>
            <a:off x="6934200" y="6324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460" name="Google Shape;460;g11e51884798_0_1"/>
          <p:cNvSpPr txBox="1"/>
          <p:nvPr/>
        </p:nvSpPr>
        <p:spPr>
          <a:xfrm>
            <a:off x="590175" y="21000"/>
            <a:ext cx="8009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SEZP: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Seven Years Into Our Partnership</a:t>
            </a: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g11e51884798_0_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2325" y="1586800"/>
            <a:ext cx="768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g11e51884798_0_1"/>
          <p:cNvSpPr txBox="1"/>
          <p:nvPr/>
        </p:nvSpPr>
        <p:spPr>
          <a:xfrm>
            <a:off x="179175" y="1051507"/>
            <a:ext cx="8831100" cy="55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Our Partnership is…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b="0" i="0" u="none" strike="noStrike" cap="none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500"/>
              <a:buFont typeface="Calibri"/>
              <a:buChar char="●"/>
            </a:pPr>
            <a:r>
              <a:rPr lang="en-US" sz="22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Proving to be an impactful and </a:t>
            </a:r>
            <a:r>
              <a:rPr lang="en-US" sz="2400" b="1" i="0" u="none" strike="noStrike" cap="none">
                <a:solidFill>
                  <a:srgbClr val="7030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productive</a:t>
            </a:r>
            <a:r>
              <a:rPr lang="en-US" sz="2400" b="1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approach for Springfield,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500"/>
              <a:buFont typeface="Calibri"/>
              <a:buNone/>
            </a:pPr>
            <a:endParaRPr sz="2200" b="0" i="0" u="none" strike="noStrike" cap="none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500"/>
              <a:buFont typeface="Calibri"/>
              <a:buChar char="●"/>
            </a:pPr>
            <a:r>
              <a:rPr lang="en-US" sz="22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Promoting </a:t>
            </a:r>
            <a:r>
              <a:rPr lang="en-US" sz="2200" b="1" i="0" u="none" strike="noStrike" cap="none">
                <a:solidFill>
                  <a:srgbClr val="7030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schoo</a:t>
            </a:r>
            <a:r>
              <a:rPr lang="en-US" sz="2400" b="1" i="0" u="none" strike="noStrike" cap="none">
                <a:solidFill>
                  <a:srgbClr val="7030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l-level autonomy</a:t>
            </a:r>
            <a:r>
              <a:rPr lang="en-US" sz="2200" b="1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2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informed by </a:t>
            </a:r>
            <a:r>
              <a:rPr lang="en-US" sz="2600" b="1" i="0" u="none" strike="noStrike" cap="none">
                <a:solidFill>
                  <a:srgbClr val="7030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teacher voice</a:t>
            </a:r>
            <a:r>
              <a:rPr lang="en-US" sz="2200" b="1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500"/>
              <a:buFont typeface="Calibri"/>
              <a:buNone/>
            </a:pPr>
            <a:endParaRPr sz="2200" b="0" i="0" u="none" strike="noStrike" cap="none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500"/>
              <a:buFont typeface="Calibri"/>
              <a:buChar char="●"/>
            </a:pPr>
            <a:r>
              <a:rPr lang="en-US" sz="22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Pushing </a:t>
            </a:r>
            <a:r>
              <a:rPr lang="en-US" sz="2500" b="1" i="0" u="none" strike="noStrike" cap="none">
                <a:solidFill>
                  <a:srgbClr val="7030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high levels of innovation</a:t>
            </a:r>
            <a:r>
              <a:rPr lang="en-US" sz="2200" b="1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endParaRPr/>
          </a:p>
          <a:p>
            <a:pPr marL="698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i="0" u="none" strike="noStrike" cap="none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500"/>
              <a:buFont typeface="Calibri"/>
              <a:buChar char="●"/>
            </a:pPr>
            <a:r>
              <a:rPr lang="en-US" sz="22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Elevating</a:t>
            </a:r>
            <a:r>
              <a:rPr lang="en-US" sz="2200" b="1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new approaches to </a:t>
            </a:r>
            <a:r>
              <a:rPr lang="en-US" sz="2500" b="1" i="0" u="none" strike="noStrike" cap="none">
                <a:solidFill>
                  <a:srgbClr val="7030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transparent benchmarking</a:t>
            </a:r>
            <a:r>
              <a:rPr lang="en-US" sz="22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</a:t>
            </a:r>
            <a:endParaRPr sz="2200" b="0" i="0" u="none" strike="noStrike" cap="none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500"/>
              <a:buFont typeface="Calibri"/>
              <a:buNone/>
            </a:pPr>
            <a:endParaRPr sz="2200" b="0" i="0" u="none" strike="noStrike" cap="none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500"/>
              <a:buFont typeface="Calibri"/>
              <a:buChar char="●"/>
            </a:pPr>
            <a:r>
              <a:rPr lang="en-US" sz="22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Evidencing </a:t>
            </a:r>
            <a:r>
              <a:rPr lang="en-US" sz="2400" b="1" i="0" u="none" strike="noStrike" cap="none">
                <a:solidFill>
                  <a:srgbClr val="7030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important gains</a:t>
            </a:r>
            <a:r>
              <a:rPr lang="en-US" sz="2200" b="0" i="0" u="none" strike="noStrike" cap="none">
                <a:solidFill>
                  <a:srgbClr val="7030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at some schools pre-pandemic, and showing promising </a:t>
            </a:r>
            <a:r>
              <a:rPr lang="en-US" sz="2500" b="1" i="0" u="none" strike="noStrike" cap="none">
                <a:solidFill>
                  <a:srgbClr val="7030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bounce-back</a:t>
            </a:r>
            <a:r>
              <a:rPr lang="en-US" sz="2200" b="0" i="0" u="none" strike="noStrike" cap="none">
                <a:solidFill>
                  <a:srgbClr val="7030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this year,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500"/>
              <a:buFont typeface="Calibri"/>
              <a:buNone/>
            </a:pPr>
            <a:endParaRPr sz="2200" b="0" i="0" u="none" strike="noStrike" cap="none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500"/>
              <a:buFont typeface="Calibri"/>
              <a:buChar char="●"/>
            </a:pPr>
            <a:r>
              <a:rPr lang="en-US" sz="22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Lifting critical initiatives, like </a:t>
            </a:r>
            <a:r>
              <a:rPr lang="en-US" sz="2400" b="1" i="0" u="none" strike="noStrike" cap="none">
                <a:solidFill>
                  <a:srgbClr val="7030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diversification</a:t>
            </a:r>
            <a:r>
              <a:rPr lang="en-US" sz="24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of educators and leaders, </a:t>
            </a:r>
            <a:r>
              <a:rPr lang="en-US" sz="2400" b="1" i="0" u="none" strike="noStrike" cap="none">
                <a:solidFill>
                  <a:srgbClr val="7030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early college</a:t>
            </a:r>
            <a:r>
              <a:rPr lang="en-US" sz="2200" b="1" i="0" u="none" strike="noStrike" cap="none">
                <a:solidFill>
                  <a:srgbClr val="7030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and stronger outcomes for </a:t>
            </a:r>
            <a:r>
              <a:rPr lang="en-US" sz="2400" b="1" i="0" u="none" strike="noStrike" cap="none">
                <a:solidFill>
                  <a:srgbClr val="7030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exceptional learners</a:t>
            </a:r>
            <a:endParaRPr sz="2400" b="1" i="0" u="none" strike="noStrike" cap="none">
              <a:solidFill>
                <a:srgbClr val="7030A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706F3A-411C-4C36-9CF5-3699560E86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712787"/>
            <a:ext cx="8229600" cy="712787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dirty="0"/>
              <a:t>Seven Years Into Our Partnership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11e51884798_0_15"/>
          <p:cNvSpPr txBox="1">
            <a:spLocks noGrp="1"/>
          </p:cNvSpPr>
          <p:nvPr>
            <p:ph type="ctrTitle"/>
          </p:nvPr>
        </p:nvSpPr>
        <p:spPr>
          <a:xfrm>
            <a:off x="911710" y="3472092"/>
            <a:ext cx="7772400" cy="24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latin typeface="Arial"/>
                <a:ea typeface="Arial"/>
                <a:cs typeface="Arial"/>
                <a:sym typeface="Arial"/>
              </a:rPr>
              <a:t>Questions/Comments/Follow-Up: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latin typeface="Arial"/>
                <a:ea typeface="Arial"/>
                <a:cs typeface="Arial"/>
                <a:sym typeface="Arial"/>
              </a:rPr>
              <a:t>Colleen Curran &amp; Matt Brunell</a:t>
            </a:r>
            <a:br>
              <a:rPr lang="en-US" sz="2400"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latin typeface="Arial"/>
                <a:ea typeface="Arial"/>
                <a:cs typeface="Arial"/>
                <a:sym typeface="Arial"/>
              </a:rPr>
              <a:t>Co-Executive Directors, SEZP </a:t>
            </a:r>
            <a:br>
              <a:rPr lang="en-US" sz="2400">
                <a:latin typeface="Arial"/>
                <a:ea typeface="Arial"/>
                <a:cs typeface="Arial"/>
                <a:sym typeface="Arial"/>
              </a:rPr>
            </a:br>
            <a:r>
              <a:rPr lang="en-US" b="0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ccurran@</a:t>
            </a:r>
            <a:r>
              <a:rPr lang="en-US" b="0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springfieldempowerment.org</a:t>
            </a:r>
            <a:br>
              <a:rPr lang="en-US" b="0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mbrunell@springfieldempowerment.org</a:t>
            </a:r>
            <a:br>
              <a:rPr lang="en-US" sz="2400" b="0" u="sng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400">
                <a:latin typeface="Arial"/>
                <a:ea typeface="Arial"/>
                <a:cs typeface="Arial"/>
                <a:sym typeface="Arial"/>
              </a:rPr>
            </a:br>
            <a:endParaRPr sz="19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1e51884798_2_108"/>
          <p:cNvSpPr txBox="1">
            <a:spLocks noGrp="1"/>
          </p:cNvSpPr>
          <p:nvPr>
            <p:ph type="sldNum" idx="12"/>
          </p:nvPr>
        </p:nvSpPr>
        <p:spPr>
          <a:xfrm>
            <a:off x="6934200" y="6324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315" name="Google Shape;315;g11e51884798_2_108"/>
          <p:cNvSpPr txBox="1"/>
          <p:nvPr/>
        </p:nvSpPr>
        <p:spPr>
          <a:xfrm>
            <a:off x="324661" y="994847"/>
            <a:ext cx="8700600" cy="57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Springfield Empowerment Zone Partnership (SEZP) –</a:t>
            </a:r>
            <a:r>
              <a:rPr lang="en-US" sz="23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independently governed non-profit </a:t>
            </a:r>
            <a:r>
              <a:rPr lang="en-US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established in 2015 as a </a:t>
            </a:r>
            <a:r>
              <a:rPr lang="en-US" sz="39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partnership</a:t>
            </a:r>
            <a:r>
              <a:rPr lang="en-US" sz="23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among </a:t>
            </a:r>
            <a:r>
              <a:rPr lang="en-US"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Springfield Public Schools, the Massachusetts Department of Elementary and Secondary Education, and the Springfield Education Association</a:t>
            </a:r>
            <a:r>
              <a:rPr lang="en-US" sz="23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– seeks to improve the longitudinal life outcomes of its 5,100 students, in the 14 middle and high schools that it exclusively manages and operates. </a:t>
            </a:r>
            <a:r>
              <a:rPr lang="en-US" sz="2300" i="0" u="none" strike="noStrike" cap="none">
                <a:solidFill>
                  <a:schemeClr val="dk1"/>
                </a:solidFill>
              </a:rPr>
              <a:t> </a:t>
            </a:r>
            <a:endParaRPr sz="2300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3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all of its work, SEZP is in pursuit of </a:t>
            </a:r>
            <a:r>
              <a:rPr lang="en-US" sz="3900" b="1" i="0" u="none" strike="noStrike" cap="none">
                <a:solidFill>
                  <a:srgbClr val="674EA7"/>
                </a:solidFill>
                <a:latin typeface="Calibri"/>
                <a:ea typeface="Calibri"/>
                <a:cs typeface="Calibri"/>
                <a:sym typeface="Calibri"/>
              </a:rPr>
              <a:t>equity</a:t>
            </a:r>
            <a:r>
              <a:rPr lang="en-US" sz="23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and anti-racism – </a:t>
            </a:r>
            <a:r>
              <a:rPr lang="en-US" sz="23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acknowledging the systemic oppression our students and families encounter daily and working to disrupt these provision gaps urgently and courageously.  </a:t>
            </a:r>
            <a:endParaRPr sz="23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g11e51884798_2_108"/>
          <p:cNvSpPr txBox="1"/>
          <p:nvPr/>
        </p:nvSpPr>
        <p:spPr>
          <a:xfrm>
            <a:off x="72668" y="163858"/>
            <a:ext cx="8832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SEZP: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Partnership in Pursuit of Equity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BC276F-E782-4854-AA94-5D7E1BA8306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712787"/>
            <a:ext cx="8229600" cy="712787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dirty="0"/>
              <a:t>SEZP A partnership in pursuit of equity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1e51884798_2_115"/>
          <p:cNvSpPr txBox="1">
            <a:spLocks noGrp="1"/>
          </p:cNvSpPr>
          <p:nvPr>
            <p:ph type="sldNum" idx="12"/>
          </p:nvPr>
        </p:nvSpPr>
        <p:spPr>
          <a:xfrm>
            <a:off x="6934200" y="6324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323" name="Google Shape;323;g11e51884798_2_115"/>
          <p:cNvSpPr txBox="1"/>
          <p:nvPr/>
        </p:nvSpPr>
        <p:spPr>
          <a:xfrm>
            <a:off x="590175" y="97200"/>
            <a:ext cx="8009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SEZP: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Seven Years Into Our Partnership</a:t>
            </a: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g11e51884798_2_1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2325" y="1586800"/>
            <a:ext cx="768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g11e51884798_2_115"/>
          <p:cNvSpPr txBox="1"/>
          <p:nvPr/>
        </p:nvSpPr>
        <p:spPr>
          <a:xfrm>
            <a:off x="179175" y="1051507"/>
            <a:ext cx="8831100" cy="55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Our Partnership is…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b="0" i="0" u="none" strike="noStrike" cap="none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500"/>
              <a:buFont typeface="Calibri"/>
              <a:buChar char="●"/>
            </a:pPr>
            <a:r>
              <a:rPr lang="en-US" sz="22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Proving to be an impactful and </a:t>
            </a:r>
            <a:r>
              <a:rPr lang="en-US" sz="2400" b="1" i="0" u="none" strike="noStrike" cap="none">
                <a:solidFill>
                  <a:srgbClr val="7030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productive</a:t>
            </a:r>
            <a:r>
              <a:rPr lang="en-US" sz="2400" b="1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approach for Springfield,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500"/>
              <a:buFont typeface="Calibri"/>
              <a:buNone/>
            </a:pPr>
            <a:endParaRPr sz="2200" b="0" i="0" u="none" strike="noStrike" cap="none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500"/>
              <a:buFont typeface="Calibri"/>
              <a:buChar char="●"/>
            </a:pPr>
            <a:r>
              <a:rPr lang="en-US" sz="22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Promoting </a:t>
            </a:r>
            <a:r>
              <a:rPr lang="en-US" sz="2200" b="1" i="0" u="none" strike="noStrike" cap="none">
                <a:solidFill>
                  <a:srgbClr val="7030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schoo</a:t>
            </a:r>
            <a:r>
              <a:rPr lang="en-US" sz="2400" b="1" i="0" u="none" strike="noStrike" cap="none">
                <a:solidFill>
                  <a:srgbClr val="7030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l-level autonomy</a:t>
            </a:r>
            <a:r>
              <a:rPr lang="en-US" sz="2200" b="1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2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informed by </a:t>
            </a:r>
            <a:r>
              <a:rPr lang="en-US" sz="2600" b="1" i="0" u="none" strike="noStrike" cap="none">
                <a:solidFill>
                  <a:srgbClr val="7030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teacher voice</a:t>
            </a:r>
            <a:r>
              <a:rPr lang="en-US" sz="2200" b="1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500"/>
              <a:buFont typeface="Calibri"/>
              <a:buNone/>
            </a:pPr>
            <a:endParaRPr sz="2200" b="0" i="0" u="none" strike="noStrike" cap="none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500"/>
              <a:buFont typeface="Calibri"/>
              <a:buChar char="●"/>
            </a:pPr>
            <a:r>
              <a:rPr lang="en-US" sz="22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Pushing </a:t>
            </a:r>
            <a:r>
              <a:rPr lang="en-US" sz="2500" b="1" i="0" u="none" strike="noStrike" cap="none">
                <a:solidFill>
                  <a:srgbClr val="7030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high levels of innovation</a:t>
            </a:r>
            <a:r>
              <a:rPr lang="en-US" sz="2200" b="1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endParaRPr/>
          </a:p>
          <a:p>
            <a:pPr marL="698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i="0" u="none" strike="noStrike" cap="none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500"/>
              <a:buFont typeface="Calibri"/>
              <a:buChar char="●"/>
            </a:pPr>
            <a:r>
              <a:rPr lang="en-US" sz="22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Elevating</a:t>
            </a:r>
            <a:r>
              <a:rPr lang="en-US" sz="2200" b="1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new approaches to </a:t>
            </a:r>
            <a:r>
              <a:rPr lang="en-US" sz="2500" b="1" i="0" u="none" strike="noStrike" cap="none">
                <a:solidFill>
                  <a:srgbClr val="7030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transparent benchmarking</a:t>
            </a:r>
            <a:r>
              <a:rPr lang="en-US" sz="22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</a:t>
            </a:r>
            <a:endParaRPr sz="2200" b="0" i="0" u="none" strike="noStrike" cap="none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500"/>
              <a:buFont typeface="Calibri"/>
              <a:buNone/>
            </a:pPr>
            <a:endParaRPr sz="2200" b="0" i="0" u="none" strike="noStrike" cap="none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500"/>
              <a:buFont typeface="Calibri"/>
              <a:buChar char="●"/>
            </a:pPr>
            <a:r>
              <a:rPr lang="en-US" sz="22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Evidencing </a:t>
            </a:r>
            <a:r>
              <a:rPr lang="en-US" sz="2400" b="1" i="0" u="none" strike="noStrike" cap="none">
                <a:solidFill>
                  <a:srgbClr val="7030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important gains</a:t>
            </a:r>
            <a:r>
              <a:rPr lang="en-US" sz="2200" b="0" i="0" u="none" strike="noStrike" cap="none">
                <a:solidFill>
                  <a:srgbClr val="7030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at some schools pre-pandemic, and showing promising </a:t>
            </a:r>
            <a:r>
              <a:rPr lang="en-US" sz="2500" b="1" i="0" u="none" strike="noStrike" cap="none">
                <a:solidFill>
                  <a:srgbClr val="7030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bounce-back</a:t>
            </a:r>
            <a:r>
              <a:rPr lang="en-US" sz="2200" b="0" i="0" u="none" strike="noStrike" cap="none">
                <a:solidFill>
                  <a:srgbClr val="7030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this year,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500"/>
              <a:buFont typeface="Calibri"/>
              <a:buNone/>
            </a:pPr>
            <a:endParaRPr sz="2200" b="0" i="0" u="none" strike="noStrike" cap="none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500"/>
              <a:buFont typeface="Calibri"/>
              <a:buChar char="●"/>
            </a:pPr>
            <a:r>
              <a:rPr lang="en-US" sz="22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Lifting critical initiatives, like </a:t>
            </a:r>
            <a:r>
              <a:rPr lang="en-US" sz="2400" b="1" i="0" u="none" strike="noStrike" cap="none">
                <a:solidFill>
                  <a:srgbClr val="7030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diversification</a:t>
            </a:r>
            <a:r>
              <a:rPr lang="en-US" sz="24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of educators and leaders, </a:t>
            </a:r>
            <a:r>
              <a:rPr lang="en-US" sz="2400" b="1" i="0" u="none" strike="noStrike" cap="none">
                <a:solidFill>
                  <a:srgbClr val="7030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early college</a:t>
            </a:r>
            <a:r>
              <a:rPr lang="en-US" sz="2200" b="1" i="0" u="none" strike="noStrike" cap="none">
                <a:solidFill>
                  <a:srgbClr val="7030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and stronger outcomes for </a:t>
            </a:r>
            <a:r>
              <a:rPr lang="en-US" sz="2400" b="1" i="0" u="none" strike="noStrike" cap="none">
                <a:solidFill>
                  <a:srgbClr val="7030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exceptional learners</a:t>
            </a:r>
            <a:endParaRPr sz="2400" b="1" i="0" u="none" strike="noStrike" cap="none">
              <a:solidFill>
                <a:srgbClr val="7030A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8C2E62-7E4C-4A91-9157-69A8CD7628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712787"/>
            <a:ext cx="8229600" cy="712787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dirty="0"/>
              <a:t>SEZP 7 years into our Partnership. Our partnership is….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1e51884798_2_123"/>
          <p:cNvSpPr txBox="1">
            <a:spLocks noGrp="1"/>
          </p:cNvSpPr>
          <p:nvPr>
            <p:ph type="sldNum" idx="12"/>
          </p:nvPr>
        </p:nvSpPr>
        <p:spPr>
          <a:xfrm>
            <a:off x="6934200" y="6324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332" name="Google Shape;332;g11e51884798_2_123"/>
          <p:cNvSpPr txBox="1"/>
          <p:nvPr/>
        </p:nvSpPr>
        <p:spPr>
          <a:xfrm>
            <a:off x="590175" y="97200"/>
            <a:ext cx="8009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Springfield Empowerment Zone Partnership: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 Partnership Making a Productive Impact</a:t>
            </a: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11e51884798_2_1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2325" y="1586800"/>
            <a:ext cx="768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g11e51884798_2_123"/>
          <p:cNvSpPr txBox="1"/>
          <p:nvPr/>
        </p:nvSpPr>
        <p:spPr>
          <a:xfrm>
            <a:off x="430476" y="1527735"/>
            <a:ext cx="5754600" cy="4556100"/>
          </a:xfrm>
          <a:prstGeom prst="rect">
            <a:avLst/>
          </a:prstGeom>
          <a:noFill/>
          <a:ln w="762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Describe the </a:t>
            </a:r>
            <a:r>
              <a:rPr lang="en-US" sz="24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Productive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Impact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the Partnership on the “City of Firsts”: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en-US"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Mayor Domenic J. Sarno – City of Springfield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en-US"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Superintendent Daniel J. Warwick – Superintendent of Springfield Public Schools </a:t>
            </a:r>
            <a:endParaRPr/>
          </a:p>
          <a:p>
            <a:pPr marL="28575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g11e51884798_2_123" descr="Springfield Massachusetts [OC][3000x2000] | Springfield city, Springfield  massachusetts, Springfiel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1369" y="1742509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g11e51884798_2_123" descr="Naismith Memorial Basketball Hall of Fame - Gwathmey Siegel Kaufman  Architect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42806" y="3902091"/>
            <a:ext cx="2476500" cy="18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999B34-9BDD-477B-834F-84A30A74AB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712787"/>
            <a:ext cx="8229600" cy="712787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dirty="0"/>
              <a:t>Partnership Making a Productive Impact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1e51884798_2_133"/>
          <p:cNvSpPr txBox="1">
            <a:spLocks noGrp="1"/>
          </p:cNvSpPr>
          <p:nvPr>
            <p:ph type="sldNum" idx="12"/>
          </p:nvPr>
        </p:nvSpPr>
        <p:spPr>
          <a:xfrm>
            <a:off x="6934200" y="6324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343" name="Google Shape;343;g11e51884798_2_133"/>
          <p:cNvSpPr txBox="1"/>
          <p:nvPr/>
        </p:nvSpPr>
        <p:spPr>
          <a:xfrm>
            <a:off x="-523982" y="97200"/>
            <a:ext cx="9899151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SEZP: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 Partnership Promoting School-Based Autonomy</a:t>
            </a:r>
            <a:endParaRPr sz="2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g11e51884798_2_133"/>
          <p:cNvSpPr txBox="1"/>
          <p:nvPr/>
        </p:nvSpPr>
        <p:spPr>
          <a:xfrm>
            <a:off x="143838" y="1256028"/>
            <a:ext cx="8876872" cy="1292631"/>
          </a:xfrm>
          <a:prstGeom prst="rect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School-Based Autonomy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45" name="Google Shape;345;g11e51884798_2_133"/>
          <p:cNvSpPr txBox="1"/>
          <p:nvPr/>
        </p:nvSpPr>
        <p:spPr>
          <a:xfrm>
            <a:off x="306516" y="1775554"/>
            <a:ext cx="1597630" cy="4001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Curriculum</a:t>
            </a:r>
            <a:endParaRPr/>
          </a:p>
        </p:txBody>
      </p:sp>
      <p:sp>
        <p:nvSpPr>
          <p:cNvPr id="346" name="Google Shape;346;g11e51884798_2_133"/>
          <p:cNvSpPr txBox="1"/>
          <p:nvPr/>
        </p:nvSpPr>
        <p:spPr>
          <a:xfrm>
            <a:off x="2184630" y="1765006"/>
            <a:ext cx="1186666" cy="400110"/>
          </a:xfrm>
          <a:prstGeom prst="rect">
            <a:avLst/>
          </a:prstGeom>
          <a:solidFill>
            <a:srgbClr val="538CD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Staffing</a:t>
            </a:r>
            <a:endParaRPr/>
          </a:p>
        </p:txBody>
      </p:sp>
      <p:sp>
        <p:nvSpPr>
          <p:cNvPr id="347" name="Google Shape;347;g11e51884798_2_133"/>
          <p:cNvSpPr txBox="1"/>
          <p:nvPr/>
        </p:nvSpPr>
        <p:spPr>
          <a:xfrm>
            <a:off x="5144100" y="1775554"/>
            <a:ext cx="2552273" cy="400110"/>
          </a:xfrm>
          <a:prstGeom prst="rect">
            <a:avLst/>
          </a:prstGeom>
          <a:solidFill>
            <a:srgbClr val="3995A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Schedule/Calendar</a:t>
            </a:r>
            <a:endParaRPr/>
          </a:p>
        </p:txBody>
      </p:sp>
      <p:sp>
        <p:nvSpPr>
          <p:cNvPr id="348" name="Google Shape;348;g11e51884798_2_133"/>
          <p:cNvSpPr txBox="1"/>
          <p:nvPr/>
        </p:nvSpPr>
        <p:spPr>
          <a:xfrm>
            <a:off x="3764797" y="1766881"/>
            <a:ext cx="1143856" cy="40011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Budget</a:t>
            </a:r>
            <a:endParaRPr/>
          </a:p>
        </p:txBody>
      </p:sp>
      <p:sp>
        <p:nvSpPr>
          <p:cNvPr id="349" name="Google Shape;349;g11e51884798_2_133"/>
          <p:cNvSpPr txBox="1"/>
          <p:nvPr/>
        </p:nvSpPr>
        <p:spPr>
          <a:xfrm>
            <a:off x="7842953" y="1775554"/>
            <a:ext cx="1094198" cy="4001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Culture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g11e51884798_2_1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2887037" y="2766698"/>
            <a:ext cx="3287731" cy="585627"/>
          </a:xfrm>
          <a:prstGeom prst="flowChartMerge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g11e51884798_2_133"/>
          <p:cNvSpPr txBox="1"/>
          <p:nvPr/>
        </p:nvSpPr>
        <p:spPr>
          <a:xfrm>
            <a:off x="2778731" y="3565324"/>
            <a:ext cx="3504344" cy="2523768"/>
          </a:xfrm>
          <a:prstGeom prst="rect">
            <a:avLst/>
          </a:prstGeom>
          <a:noFill/>
          <a:ln w="5715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Teacher Leadership Teams deciding…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Educator Working Conditions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 the School Level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2" name="Google Shape;352;g11e51884798_2_133" descr="A red circle with black text saying &quot;No lip service to teacher voice&quot;&#10;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025" y="3110584"/>
            <a:ext cx="2556126" cy="2124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g11e51884798_2_133" descr="Circle with a bar going through it with the word Fauxtonomy &#10;&#10;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850" y="3110584"/>
            <a:ext cx="2473931" cy="21799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B2A6A4-7284-4A07-B2ED-9B426324ED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712787"/>
            <a:ext cx="8229600" cy="712787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dirty="0"/>
              <a:t>Partnership Promoting School-bases Autonomy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1e51884798_2_149"/>
          <p:cNvSpPr txBox="1"/>
          <p:nvPr/>
        </p:nvSpPr>
        <p:spPr>
          <a:xfrm>
            <a:off x="107211" y="4245852"/>
            <a:ext cx="8929577" cy="2139047"/>
          </a:xfrm>
          <a:prstGeom prst="rect">
            <a:avLst/>
          </a:prstGeom>
          <a:noFill/>
          <a:ln w="5715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Leveraging Leadership to Serve Multiple Campuses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Proven Executive Principals Managing Multiple Schools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g11e51884798_2_149" descr="school  campus logos"/>
          <p:cNvSpPr/>
          <p:nvPr/>
        </p:nvSpPr>
        <p:spPr>
          <a:xfrm rot="10800000" flipH="1">
            <a:off x="4769568" y="4894960"/>
            <a:ext cx="4154034" cy="1330403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g11e51884798_2_149" descr="school campus logos"/>
          <p:cNvSpPr/>
          <p:nvPr/>
        </p:nvSpPr>
        <p:spPr>
          <a:xfrm rot="10800000" flipH="1">
            <a:off x="220398" y="4892712"/>
            <a:ext cx="4272285" cy="1332651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1" name="Google Shape;361;g11e51884798_2_149" descr="Home - John F. Kennedy Middle Scho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1728" y="5167119"/>
            <a:ext cx="783835" cy="783835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62" name="Google Shape;362;g11e51884798_2_149" descr="Students and Families - THE ACADEMY AT KILE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90617" y="5175387"/>
            <a:ext cx="706786" cy="706786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63" name="Google Shape;363;g11e51884798_2_149"/>
          <p:cNvSpPr txBox="1"/>
          <p:nvPr/>
        </p:nvSpPr>
        <p:spPr>
          <a:xfrm>
            <a:off x="107210" y="1229325"/>
            <a:ext cx="8929500" cy="2770500"/>
          </a:xfrm>
          <a:prstGeom prst="rect">
            <a:avLst/>
          </a:prstGeom>
          <a:noFill/>
          <a:ln w="5715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Launching Nine New Schools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8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Smaller Learning Communities</a:t>
            </a:r>
            <a:endParaRPr/>
          </a:p>
          <a:p>
            <a:pPr marL="285750" marR="0" lvl="6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6-12 Strategy </a:t>
            </a:r>
            <a:endParaRPr/>
          </a:p>
          <a:p>
            <a:pPr marL="285750" marR="0" lvl="6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Diversity of Models (Dual Language, </a:t>
            </a:r>
            <a:endParaRPr/>
          </a:p>
          <a:p>
            <a: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Career Pathways, Newcomers)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g11e51884798_2_149"/>
          <p:cNvSpPr txBox="1">
            <a:spLocks noGrp="1"/>
          </p:cNvSpPr>
          <p:nvPr>
            <p:ph type="sldNum" idx="12"/>
          </p:nvPr>
        </p:nvSpPr>
        <p:spPr>
          <a:xfrm>
            <a:off x="6934200" y="6324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365" name="Google Shape;365;g11e51884798_2_149"/>
          <p:cNvSpPr txBox="1"/>
          <p:nvPr/>
        </p:nvSpPr>
        <p:spPr>
          <a:xfrm>
            <a:off x="467473" y="146753"/>
            <a:ext cx="832206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SEZP: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 Partnership Promoting Innovation</a:t>
            </a: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6" name="Google Shape;366;g11e51884798_2_149" descr="How to Reach Springfield Honors Academy - Springfield Honors Academ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6033" y="2639065"/>
            <a:ext cx="1659439" cy="115358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67" name="Google Shape;367;g11e51884798_2_149" descr="Emergence Academy - Springfield Public Schools - Home | Facebook"/>
          <p:cNvPicPr preferRelativeResize="0"/>
          <p:nvPr/>
        </p:nvPicPr>
        <p:blipFill rotWithShape="1">
          <a:blip r:embed="rId6">
            <a:alphaModFix/>
          </a:blip>
          <a:srcRect l="18352" t="3677" r="6977" b="-1"/>
          <a:stretch/>
        </p:blipFill>
        <p:spPr>
          <a:xfrm>
            <a:off x="381690" y="1384477"/>
            <a:ext cx="1991114" cy="1001641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68" name="Google Shape;368;g11e51884798_2_149" descr="Discovery High School Commercial - YouTube"/>
          <p:cNvPicPr preferRelativeResize="0"/>
          <p:nvPr/>
        </p:nvPicPr>
        <p:blipFill rotWithShape="1">
          <a:blip r:embed="rId7">
            <a:alphaModFix/>
          </a:blip>
          <a:srcRect t="13721" r="3828" b="14115"/>
          <a:stretch/>
        </p:blipFill>
        <p:spPr>
          <a:xfrm>
            <a:off x="4211828" y="2742279"/>
            <a:ext cx="1882988" cy="1058350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69" name="Google Shape;369;g11e51884798_2_149" descr="Home | Rise Academy &amp; Rise Prep | Springfield, MA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28279" y="2846785"/>
            <a:ext cx="1551544" cy="806803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70" name="Google Shape;370;g11e51884798_2_149" descr="Impact Prep Middle School - Home | Facebook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14616" y="5275343"/>
            <a:ext cx="581207" cy="578624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71" name="Google Shape;371;g11e51884798_2_149" descr="Chestnut Talented and Gifted Middle School | Facebook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842202" y="5172860"/>
            <a:ext cx="783590" cy="783590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72" name="Google Shape;372;g11e51884798_2_149" descr="Home - Duggan Academy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485009" y="5104148"/>
            <a:ext cx="909776" cy="909776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73" name="Google Shape;373;g11e51884798_2_149" descr="Discovery High School Commercial - YouTube"/>
          <p:cNvPicPr preferRelativeResize="0"/>
          <p:nvPr/>
        </p:nvPicPr>
        <p:blipFill rotWithShape="1">
          <a:blip r:embed="rId7">
            <a:alphaModFix/>
          </a:blip>
          <a:srcRect t="13721" r="3828" b="14115"/>
          <a:stretch/>
        </p:blipFill>
        <p:spPr>
          <a:xfrm>
            <a:off x="2913433" y="5231508"/>
            <a:ext cx="1057798" cy="594545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74" name="Google Shape;374;g11e51884798_2_149" descr="Impact Prep Middle School - Home | Facebook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940201" y="1384640"/>
            <a:ext cx="940734" cy="936553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75" name="Google Shape;375;g11e51884798_2_149" descr="Students and Families - THE ACADEMY AT KILE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95564" y="1337910"/>
            <a:ext cx="901691" cy="901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g11e51884798_2_149" descr="Kiley Prep Middle School - Home | Facebook"/>
          <p:cNvPicPr preferRelativeResize="0"/>
          <p:nvPr/>
        </p:nvPicPr>
        <p:blipFill rotWithShape="1">
          <a:blip r:embed="rId12">
            <a:alphaModFix/>
          </a:blip>
          <a:srcRect l="14300" t="15808" r="23529" b="19404"/>
          <a:stretch/>
        </p:blipFill>
        <p:spPr>
          <a:xfrm>
            <a:off x="6511829" y="3303036"/>
            <a:ext cx="1269162" cy="535820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77" name="Google Shape;377;g11e51884798_2_149" descr="Springfield Lyceum College Prep – 355 Plainfield St, Springfield, MA 0110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001000" y="2631828"/>
            <a:ext cx="849339" cy="849339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78" name="Google Shape;378;g11e51884798_2_149" descr="Springfield Realization Academy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329174" y="2365389"/>
            <a:ext cx="1363780" cy="744696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4731D4-2972-4D42-932B-D9CF05F711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712787"/>
            <a:ext cx="8229600" cy="712787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dirty="0"/>
              <a:t>A Partnership Promoting Innovation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1e51884798_2_173"/>
          <p:cNvSpPr txBox="1">
            <a:spLocks noGrp="1"/>
          </p:cNvSpPr>
          <p:nvPr>
            <p:ph type="sldNum" idx="12"/>
          </p:nvPr>
        </p:nvSpPr>
        <p:spPr>
          <a:xfrm>
            <a:off x="6672209" y="617784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384" name="Google Shape;384;g11e51884798_2_173"/>
          <p:cNvSpPr txBox="1"/>
          <p:nvPr/>
        </p:nvSpPr>
        <p:spPr>
          <a:xfrm>
            <a:off x="205481" y="71027"/>
            <a:ext cx="832206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SEZP: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 Partnership Elevating Transparent Benchmarking</a:t>
            </a: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5" name="Google Shape;385;g11e51884798_2_173" descr="Roadmap for Student Success &#10;&#10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5555" y="1962629"/>
            <a:ext cx="3466801" cy="161877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86" name="Google Shape;386;g11e51884798_2_17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3942691" y="2229700"/>
            <a:ext cx="1067545" cy="797247"/>
          </a:xfrm>
          <a:prstGeom prst="flowChartMerge">
            <a:avLst/>
          </a:prstGeom>
          <a:solidFill>
            <a:srgbClr val="00B05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87" name="Google Shape;387;g11e51884798_2_173"/>
          <p:cNvGraphicFramePr/>
          <p:nvPr>
            <p:extLst>
              <p:ext uri="{D42A27DB-BD31-4B8C-83A1-F6EECF244321}">
                <p14:modId xmlns:p14="http://schemas.microsoft.com/office/powerpoint/2010/main" val="2532127131"/>
              </p:ext>
            </p:extLst>
          </p:nvPr>
        </p:nvGraphicFramePr>
        <p:xfrm>
          <a:off x="4777486" y="4153355"/>
          <a:ext cx="4278425" cy="2302375"/>
        </p:xfrm>
        <a:graphic>
          <a:graphicData uri="http://schemas.openxmlformats.org/drawingml/2006/table">
            <a:tbl>
              <a:tblPr firstRow="1">
                <a:noFill/>
                <a:tableStyleId>{A4F9A5F6-F6A5-46A8-AB73-56EB3A922B12}</a:tableStyleId>
              </a:tblPr>
              <a:tblGrid>
                <a:gridCol w="427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9125"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“The Four Core Questions” </a:t>
                      </a:r>
                      <a:endParaRPr sz="15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(To Be Answered by Roadmap 2.0)</a:t>
                      </a:r>
                      <a:endParaRPr sz="15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400">
                <a:tc>
                  <a:txBody>
                    <a:bodyPr/>
                    <a:lstStyle/>
                    <a:p>
                      <a:pPr marL="45720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I. Are We Readying Our Students, </a:t>
                      </a:r>
                      <a:r>
                        <a:rPr lang="en-US" sz="13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 Need of Academic Support</a:t>
                      </a:r>
                      <a:r>
                        <a:rPr lang="en-US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for High School/College &amp; Career?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2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525">
                <a:tc>
                  <a:txBody>
                    <a:bodyPr/>
                    <a:lstStyle/>
                    <a:p>
                      <a:pPr marL="457200" marR="0" lvl="1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II. Are We Readying Our </a:t>
                      </a:r>
                      <a:r>
                        <a:rPr lang="en-US" sz="13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Emerging Bilingual and Exceptional Learners </a:t>
                      </a:r>
                      <a:r>
                        <a:rPr lang="en-US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 High School/College &amp; Career?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2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400">
                <a:tc>
                  <a:txBody>
                    <a:bodyPr/>
                    <a:lstStyle/>
                    <a:p>
                      <a:pPr marL="457200" marR="0" lvl="1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III. Are We Readying Our Students, </a:t>
                      </a:r>
                      <a:r>
                        <a:rPr lang="en-US" sz="13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 Need of Engagement</a:t>
                      </a:r>
                      <a:r>
                        <a:rPr lang="en-US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for High School/College &amp; Career?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2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925">
                <a:tc>
                  <a:txBody>
                    <a:bodyPr/>
                    <a:lstStyle/>
                    <a:p>
                      <a:pPr marL="457200" marR="0" lvl="1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3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IV. Are We Readying </a:t>
                      </a:r>
                      <a:r>
                        <a:rPr lang="en-US" sz="13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</a:t>
                      </a:r>
                      <a:r>
                        <a:rPr lang="en-US" sz="13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Students for High School/College &amp; Career?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2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88" name="Google Shape;388;g11e51884798_2_17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85502" y="3584764"/>
            <a:ext cx="3539446" cy="389278"/>
          </a:xfrm>
          <a:prstGeom prst="flowChartMerge">
            <a:avLst/>
          </a:prstGeom>
          <a:solidFill>
            <a:schemeClr val="accent2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g11e51884798_2_173"/>
          <p:cNvSpPr txBox="1"/>
          <p:nvPr/>
        </p:nvSpPr>
        <p:spPr>
          <a:xfrm>
            <a:off x="5121942" y="2034435"/>
            <a:ext cx="3616503" cy="1238801"/>
          </a:xfrm>
          <a:prstGeom prst="rect">
            <a:avLst/>
          </a:prstGeom>
          <a:noFill/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Emerging Needs: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F96F23"/>
                </a:solidFill>
                <a:latin typeface="Calibri"/>
                <a:ea typeface="Calibri"/>
                <a:cs typeface="Calibri"/>
                <a:sym typeface="Calibri"/>
              </a:rPr>
              <a:t>Student learning </a:t>
            </a: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the wake of Covid 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Prioritize </a:t>
            </a:r>
            <a:r>
              <a:rPr lang="en-US" sz="1400" b="0" i="0" u="none" strike="noStrike" cap="non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equity and anti-racism.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Emphasize </a:t>
            </a:r>
            <a:r>
              <a:rPr lang="en-US" sz="16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longitudinal life outcomes</a:t>
            </a:r>
            <a:endParaRPr/>
          </a:p>
        </p:txBody>
      </p:sp>
      <p:sp>
        <p:nvSpPr>
          <p:cNvPr id="390" name="Google Shape;390;g11e51884798_2_173"/>
          <p:cNvSpPr txBox="1"/>
          <p:nvPr/>
        </p:nvSpPr>
        <p:spPr>
          <a:xfrm>
            <a:off x="1366369" y="1251424"/>
            <a:ext cx="1623600" cy="523200"/>
          </a:xfrm>
          <a:prstGeom prst="rect">
            <a:avLst/>
          </a:prstGeom>
          <a:noFill/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“Roadmap 1.0”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(2018 – Present)</a:t>
            </a:r>
            <a:endParaRPr/>
          </a:p>
        </p:txBody>
      </p:sp>
      <p:sp>
        <p:nvSpPr>
          <p:cNvPr id="391" name="Google Shape;391;g11e51884798_2_173"/>
          <p:cNvSpPr txBox="1"/>
          <p:nvPr/>
        </p:nvSpPr>
        <p:spPr>
          <a:xfrm>
            <a:off x="5940400" y="1248300"/>
            <a:ext cx="1846200" cy="523200"/>
          </a:xfrm>
          <a:prstGeom prst="rect">
            <a:avLst/>
          </a:prstGeom>
          <a:noFill/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“Roadmap 2.0”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(In Development)</a:t>
            </a:r>
            <a:endParaRPr/>
          </a:p>
        </p:txBody>
      </p:sp>
      <p:sp>
        <p:nvSpPr>
          <p:cNvPr id="392" name="Google Shape;392;g11e51884798_2_17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3253337" y="5057467"/>
            <a:ext cx="1934680" cy="494157"/>
          </a:xfrm>
          <a:prstGeom prst="flowChartMerge">
            <a:avLst/>
          </a:prstGeom>
          <a:solidFill>
            <a:srgbClr val="FFC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g11e51884798_2_173"/>
          <p:cNvSpPr txBox="1"/>
          <p:nvPr/>
        </p:nvSpPr>
        <p:spPr>
          <a:xfrm>
            <a:off x="277384" y="4354626"/>
            <a:ext cx="3466803" cy="2047484"/>
          </a:xfrm>
          <a:prstGeom prst="rect">
            <a:avLst/>
          </a:prstGeom>
          <a:noFill/>
          <a:ln w="5715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017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Metrics Under Consideration</a:t>
            </a:r>
            <a:endParaRPr/>
          </a:p>
          <a:p>
            <a:pPr marL="13017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70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% of FAFSA completion by May 15</a:t>
            </a:r>
            <a:r>
              <a:rPr lang="en-US" sz="12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70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% of senior with specific post-graduation plans</a:t>
            </a:r>
            <a:endParaRPr/>
          </a:p>
          <a:p>
            <a:pPr marL="457200" marR="0" lvl="0" indent="-3270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Gap in student/staff diversification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70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% of Emerging Bilinguals and/or Exceptional Learners, who passed dual-enrollment</a:t>
            </a:r>
            <a:endParaRPr/>
          </a:p>
          <a:p>
            <a:pPr marL="130175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8702F4-467B-4407-9918-A3B5C56C710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712787"/>
            <a:ext cx="8229600" cy="712787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dirty="0"/>
              <a:t>A Partnership Elevating Transparent Benchmarking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1e51884798_2_187"/>
          <p:cNvSpPr txBox="1">
            <a:spLocks noGrp="1"/>
          </p:cNvSpPr>
          <p:nvPr>
            <p:ph type="sldNum" idx="12"/>
          </p:nvPr>
        </p:nvSpPr>
        <p:spPr>
          <a:xfrm>
            <a:off x="6934200" y="6324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399" name="Google Shape;399;g11e51884798_2_187"/>
          <p:cNvSpPr txBox="1"/>
          <p:nvPr/>
        </p:nvSpPr>
        <p:spPr>
          <a:xfrm>
            <a:off x="205481" y="71027"/>
            <a:ext cx="8322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SEZP: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 Partnership That Showed &amp; Now Shows (Again) Promise</a:t>
            </a: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g11e51884798_2_187"/>
          <p:cNvSpPr txBox="1"/>
          <p:nvPr/>
        </p:nvSpPr>
        <p:spPr>
          <a:xfrm>
            <a:off x="205475" y="1270000"/>
            <a:ext cx="2560800" cy="5125500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2015 - 2019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Academic Results: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 schools exited turnaround status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Strong gains at two other schools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Structural Changes: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Launched a small college prep high school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Reconfigured two middle schools into smaller learning communities</a:t>
            </a:r>
            <a:endParaRPr/>
          </a:p>
        </p:txBody>
      </p:sp>
      <p:pic>
        <p:nvPicPr>
          <p:cNvPr id="401" name="Google Shape;401;g11e51884798_2_187" descr="Home - Duggan Academ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3836" y="2018691"/>
            <a:ext cx="832207" cy="832207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02" name="Google Shape;402;g11e51884798_2_187"/>
          <p:cNvSpPr txBox="1"/>
          <p:nvPr/>
        </p:nvSpPr>
        <p:spPr>
          <a:xfrm>
            <a:off x="2932416" y="1269992"/>
            <a:ext cx="2997600" cy="5156400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2020 – 2021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Academic Results:</a:t>
            </a:r>
            <a:endParaRPr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Significant learning disruption</a:t>
            </a:r>
            <a:endParaRPr/>
          </a:p>
          <a:p>
            <a:pPr marL="28575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40% increase in graduation rate at Commerce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Structural Changes: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Launched a dual language school and a school for newcomers/SLIFE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Reconfigured one large middle school into two smaller schools communities</a:t>
            </a:r>
            <a:endParaRPr/>
          </a:p>
        </p:txBody>
      </p:sp>
      <p:sp>
        <p:nvSpPr>
          <p:cNvPr id="403" name="Google Shape;403;g11e51884798_2_187"/>
          <p:cNvSpPr txBox="1"/>
          <p:nvPr/>
        </p:nvSpPr>
        <p:spPr>
          <a:xfrm>
            <a:off x="6096113" y="1269991"/>
            <a:ext cx="2892900" cy="5125500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2021 – Present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Academic Results:</a:t>
            </a:r>
            <a:endParaRPr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Promising mid-year data (above 2019 Levels)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Structural Changes: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Launched a second dual language school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Launched a wall-to-wall early college high school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pic>
        <p:nvPicPr>
          <p:cNvPr id="404" name="Google Shape;404;g11e51884798_2_187" descr="Chestnut Talented and Gifted Middle School | Faceboo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2747" y="2018691"/>
            <a:ext cx="783590" cy="783590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05" name="Google Shape;405;g11e51884798_2_187" descr="COVID-19 Information | Amador Count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82939" y="2018691"/>
            <a:ext cx="1905161" cy="874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g11e51884798_2_187" descr="Discovery High School Commercial - YouTube"/>
          <p:cNvPicPr preferRelativeResize="0"/>
          <p:nvPr/>
        </p:nvPicPr>
        <p:blipFill rotWithShape="1">
          <a:blip r:embed="rId6">
            <a:alphaModFix/>
          </a:blip>
          <a:srcRect t="13721" r="3828" b="14115"/>
          <a:stretch/>
        </p:blipFill>
        <p:spPr>
          <a:xfrm>
            <a:off x="7688941" y="2478524"/>
            <a:ext cx="1057798" cy="594545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07" name="Google Shape;407;g11e51884798_2_187" descr="Springfield Realization Academ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81669" y="1818250"/>
            <a:ext cx="1363780" cy="744696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A230F1-F0DD-43DF-82FB-6228984D2C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712787"/>
            <a:ext cx="8229600" cy="712787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dirty="0"/>
              <a:t>A Partnership that Showed &amp; Now Shows (AGAIN) Promise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1e51884798_2_200"/>
          <p:cNvSpPr txBox="1">
            <a:spLocks noGrp="1"/>
          </p:cNvSpPr>
          <p:nvPr>
            <p:ph type="sldNum" idx="12"/>
          </p:nvPr>
        </p:nvSpPr>
        <p:spPr>
          <a:xfrm>
            <a:off x="6934200" y="6324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413" name="Google Shape;413;g11e51884798_2_200"/>
          <p:cNvSpPr txBox="1"/>
          <p:nvPr/>
        </p:nvSpPr>
        <p:spPr>
          <a:xfrm>
            <a:off x="205481" y="71027"/>
            <a:ext cx="832206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SEZP: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 Partnership Lifting Diversification Efforts </a:t>
            </a: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g11e51884798_2_200"/>
          <p:cNvSpPr txBox="1"/>
          <p:nvPr/>
        </p:nvSpPr>
        <p:spPr>
          <a:xfrm>
            <a:off x="2551029" y="1274318"/>
            <a:ext cx="4546200" cy="2031900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yet…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A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Need in SEZP for </a:t>
            </a:r>
            <a:r>
              <a:rPr lang="en-US" sz="2400" i="0" u="none" strike="noStrike" cap="none">
                <a:solidFill>
                  <a:srgbClr val="000000"/>
                </a:solidFill>
              </a:rPr>
              <a:t>More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“Mirrors and Windows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Gap with LatinX Educators/Leaders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Variability Between Schools </a:t>
            </a:r>
            <a:endParaRPr/>
          </a:p>
        </p:txBody>
      </p:sp>
      <p:sp>
        <p:nvSpPr>
          <p:cNvPr id="415" name="Google Shape;415;g11e51884798_2_200"/>
          <p:cNvSpPr txBox="1"/>
          <p:nvPr/>
        </p:nvSpPr>
        <p:spPr>
          <a:xfrm>
            <a:off x="127774" y="1197258"/>
            <a:ext cx="1474341" cy="1123384"/>
          </a:xfrm>
          <a:prstGeom prst="rect">
            <a:avLst/>
          </a:prstGeom>
          <a:solidFill>
            <a:srgbClr val="D9D2E9"/>
          </a:solidFill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</a:rPr>
              <a:t>54%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In Educators of Color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(in last 5 Years)</a:t>
            </a:r>
            <a:endParaRPr/>
          </a:p>
        </p:txBody>
      </p:sp>
      <p:sp>
        <p:nvSpPr>
          <p:cNvPr id="416" name="Google Shape;416;g11e51884798_2_20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7470" y="1248471"/>
            <a:ext cx="287676" cy="251717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g11e51884798_2_200"/>
          <p:cNvSpPr txBox="1"/>
          <p:nvPr/>
        </p:nvSpPr>
        <p:spPr>
          <a:xfrm>
            <a:off x="127779" y="2447496"/>
            <a:ext cx="1474200" cy="1123500"/>
          </a:xfrm>
          <a:prstGeom prst="rect">
            <a:avLst/>
          </a:prstGeom>
          <a:solidFill>
            <a:srgbClr val="D9D2E9"/>
          </a:solidFill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</a:rPr>
              <a:t>160%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In Leaders of Color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(in last 5 Years)</a:t>
            </a:r>
            <a:endParaRPr/>
          </a:p>
        </p:txBody>
      </p:sp>
      <p:sp>
        <p:nvSpPr>
          <p:cNvPr id="418" name="Google Shape;418;g11e51884798_2_20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889733" y="2109572"/>
            <a:ext cx="2308142" cy="504328"/>
          </a:xfrm>
          <a:prstGeom prst="flowChartMerge">
            <a:avLst/>
          </a:prstGeom>
          <a:solidFill>
            <a:srgbClr val="7030A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g11e51884798_2_20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1083" y="2510917"/>
            <a:ext cx="287676" cy="251717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0" name="Google Shape;420;g11e51884798_2_200" descr="AI Customer Success Stories | Microsoft A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2267" y="1317826"/>
            <a:ext cx="1623959" cy="909417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g11e51884798_2_20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55646" y="3450275"/>
            <a:ext cx="4876315" cy="522943"/>
          </a:xfrm>
          <a:prstGeom prst="flowChartMerge">
            <a:avLst/>
          </a:prstGeom>
          <a:solidFill>
            <a:srgbClr val="7030A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2" name="Google Shape;422;g11e51884798_2_200" descr="SEZP Equitable Pathways to Leadership Program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33669" y="4048439"/>
            <a:ext cx="5577459" cy="243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g11e51884798_2_200" descr="Man looking into mirror Images, Stock Photos &amp; Vectors | Shutterstock"/>
          <p:cNvPicPr preferRelativeResize="0"/>
          <p:nvPr/>
        </p:nvPicPr>
        <p:blipFill rotWithShape="1">
          <a:blip r:embed="rId5">
            <a:alphaModFix/>
          </a:blip>
          <a:srcRect t="2958" r="5062" b="9606"/>
          <a:stretch/>
        </p:blipFill>
        <p:spPr>
          <a:xfrm>
            <a:off x="7423175" y="2310925"/>
            <a:ext cx="1623950" cy="10723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825D81-7B6F-4FEB-8ADB-C4C077C2EA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712787"/>
            <a:ext cx="8229600" cy="712787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dirty="0"/>
              <a:t>A Partnership Lifting Diversification Efforts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LP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0000"/>
      </a:accent2>
      <a:accent3>
        <a:srgbClr val="DBEEF3"/>
      </a:accent3>
      <a:accent4>
        <a:srgbClr val="95B3D7"/>
      </a:accent4>
      <a:accent5>
        <a:srgbClr val="BFBFBF"/>
      </a:accent5>
      <a:accent6>
        <a:srgbClr val="FFFF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Theme">
  <a:themeElements>
    <a:clrScheme name="LP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0000"/>
      </a:accent2>
      <a:accent3>
        <a:srgbClr val="DBEEF3"/>
      </a:accent3>
      <a:accent4>
        <a:srgbClr val="95B3D7"/>
      </a:accent4>
      <a:accent5>
        <a:srgbClr val="BFBFBF"/>
      </a:accent5>
      <a:accent6>
        <a:srgbClr val="FFFF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Theme">
  <a:themeElements>
    <a:clrScheme name="LP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0000"/>
      </a:accent2>
      <a:accent3>
        <a:srgbClr val="DBEEF3"/>
      </a:accent3>
      <a:accent4>
        <a:srgbClr val="95B3D7"/>
      </a:accent4>
      <a:accent5>
        <a:srgbClr val="BFBFBF"/>
      </a:accent5>
      <a:accent6>
        <a:srgbClr val="FFFF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1015</Words>
  <Application>Microsoft Office PowerPoint</Application>
  <PresentationFormat>On-screen Show (4:3)</PresentationFormat>
  <Paragraphs>245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Noto Sans Symbols</vt:lpstr>
      <vt:lpstr>Times New Roman</vt:lpstr>
      <vt:lpstr>Arial</vt:lpstr>
      <vt:lpstr>Verdana</vt:lpstr>
      <vt:lpstr>Calibri</vt:lpstr>
      <vt:lpstr>Default Theme</vt:lpstr>
      <vt:lpstr>Default Theme</vt:lpstr>
      <vt:lpstr>Default Theme</vt:lpstr>
      <vt:lpstr>Title page: March 22, 2022 Presentation for the MA Board of Elementary and Secondary Education</vt:lpstr>
      <vt:lpstr>SEZP A partnership in pursuit of equity</vt:lpstr>
      <vt:lpstr>SEZP 7 years into our Partnership. Our partnership is….</vt:lpstr>
      <vt:lpstr>Partnership Making a Productive Impact</vt:lpstr>
      <vt:lpstr>Partnership Promoting School-bases Autonomy</vt:lpstr>
      <vt:lpstr>A Partnership Promoting Innovation</vt:lpstr>
      <vt:lpstr>A Partnership Elevating Transparent Benchmarking</vt:lpstr>
      <vt:lpstr>A Partnership that Showed &amp; Now Shows (AGAIN) Promise</vt:lpstr>
      <vt:lpstr>A Partnership Lifting Diversification Efforts</vt:lpstr>
      <vt:lpstr>A Partnership Lifting Exceptional Learners</vt:lpstr>
      <vt:lpstr>A Partnership Lifting Early College</vt:lpstr>
      <vt:lpstr>Seven Years Into Our Partnership</vt:lpstr>
      <vt:lpstr>Questions/Comments/Follow-Up:  Colleen Curran &amp; Matt Brunell Co-Executive Directors, SEZP  ccurran@ springfieldempowerment.org mbrunell@springfieldempowerment.org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 March 22, 2022 Item 2 PowerPoint: Springfield Empowerment Zone Update</dc:title>
  <dc:creator>DESE</dc:creator>
  <cp:lastModifiedBy>Zou, Dong (EOE)</cp:lastModifiedBy>
  <cp:revision>6</cp:revision>
  <dcterms:created xsi:type="dcterms:W3CDTF">2012-06-20T15:56:15Z</dcterms:created>
  <dcterms:modified xsi:type="dcterms:W3CDTF">2022-04-05T17:29:35Z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Apr 5 2022</vt:lpwstr>
  </property>
</Properties>
</file>