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svg" ContentType="image/svg+xml"/>
  <Default Extension="vml" ContentType="application/vnd.openxmlformats-officedocument.vmlDrawing"/>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heme/theme3.xml" ContentType="application/vnd.openxmlformats-officedocument.theme+xml"/>
  <Override PartName="/ppt/tags/tag7.xml" ContentType="application/vnd.openxmlformats-officedocument.presentationml.tags+xml"/>
  <Override PartName="/ppt/tags/tag8.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ags/tag11.xml" ContentType="application/vnd.openxmlformats-officedocument.presentationml.tags+xml"/>
  <Override PartName="/ppt/tags/tag12.xml" ContentType="application/vnd.openxmlformats-officedocument.presentationml.tags+xml"/>
  <Override PartName="/ppt/notesSlides/notesSlide8.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 id="2147483696" r:id="rId5"/>
  </p:sldMasterIdLst>
  <p:notesMasterIdLst>
    <p:notesMasterId r:id="rId43"/>
  </p:notesMasterIdLst>
  <p:sldIdLst>
    <p:sldId id="468" r:id="rId6"/>
    <p:sldId id="3886" r:id="rId7"/>
    <p:sldId id="3887" r:id="rId8"/>
    <p:sldId id="662" r:id="rId9"/>
    <p:sldId id="646" r:id="rId10"/>
    <p:sldId id="3935" r:id="rId11"/>
    <p:sldId id="661" r:id="rId12"/>
    <p:sldId id="4027" r:id="rId13"/>
    <p:sldId id="4028" r:id="rId14"/>
    <p:sldId id="3924" r:id="rId15"/>
    <p:sldId id="4029" r:id="rId16"/>
    <p:sldId id="3983" r:id="rId17"/>
    <p:sldId id="4023" r:id="rId18"/>
    <p:sldId id="3992" r:id="rId19"/>
    <p:sldId id="4032" r:id="rId20"/>
    <p:sldId id="3941" r:id="rId21"/>
    <p:sldId id="3943" r:id="rId22"/>
    <p:sldId id="3942" r:id="rId23"/>
    <p:sldId id="3945" r:id="rId24"/>
    <p:sldId id="3946" r:id="rId25"/>
    <p:sldId id="3899" r:id="rId26"/>
    <p:sldId id="3910" r:id="rId27"/>
    <p:sldId id="3911" r:id="rId28"/>
    <p:sldId id="4031" r:id="rId29"/>
    <p:sldId id="658" r:id="rId30"/>
    <p:sldId id="3932" r:id="rId31"/>
    <p:sldId id="3918" r:id="rId32"/>
    <p:sldId id="3919" r:id="rId33"/>
    <p:sldId id="3931" r:id="rId34"/>
    <p:sldId id="3907" r:id="rId35"/>
    <p:sldId id="4022" r:id="rId36"/>
    <p:sldId id="3934" r:id="rId37"/>
    <p:sldId id="3898" r:id="rId38"/>
    <p:sldId id="3993" r:id="rId39"/>
    <p:sldId id="3999" r:id="rId40"/>
    <p:sldId id="3998" r:id="rId41"/>
    <p:sldId id="4020" r:id="rId42"/>
  </p:sldIdLst>
  <p:sldSz cx="9144000" cy="6858000" type="screen4x3"/>
  <p:notesSz cx="7077075" cy="9363075"/>
  <p:custDataLst>
    <p:tags r:id="rId4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D Determination and Long-Run Outcomes in Massachusetts: Educational Opportunity in Massachusettts" id="{5CE1AC40-38C1-41A3-8E20-61DCCEBBAD87}">
          <p14:sldIdLst>
            <p14:sldId id="468"/>
            <p14:sldId id="3886"/>
            <p14:sldId id="3887"/>
            <p14:sldId id="662"/>
            <p14:sldId id="646"/>
            <p14:sldId id="3935"/>
            <p14:sldId id="661"/>
            <p14:sldId id="4027"/>
            <p14:sldId id="4028"/>
            <p14:sldId id="3924"/>
            <p14:sldId id="4029"/>
            <p14:sldId id="3983"/>
            <p14:sldId id="4023"/>
            <p14:sldId id="3992"/>
            <p14:sldId id="4032"/>
            <p14:sldId id="3941"/>
            <p14:sldId id="3943"/>
            <p14:sldId id="3942"/>
            <p14:sldId id="3945"/>
            <p14:sldId id="3946"/>
            <p14:sldId id="3899"/>
            <p14:sldId id="3910"/>
            <p14:sldId id="3911"/>
            <p14:sldId id="4031"/>
            <p14:sldId id="658"/>
            <p14:sldId id="3932"/>
            <p14:sldId id="3918"/>
            <p14:sldId id="3919"/>
            <p14:sldId id="3931"/>
            <p14:sldId id="3907"/>
            <p14:sldId id="4022"/>
            <p14:sldId id="3934"/>
            <p14:sldId id="3898"/>
            <p14:sldId id="3993"/>
            <p14:sldId id="3999"/>
            <p14:sldId id="3998"/>
            <p14:sldId id="402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49" userDrawn="1">
          <p15:clr>
            <a:srgbClr val="A4A3A4"/>
          </p15:clr>
        </p15:guide>
        <p15:guide id="2" pos="222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swmaint" initials="s" lastIdx="14" clrIdx="6">
    <p:extLst>
      <p:ext uri="{19B8F6BF-5375-455C-9EA6-DF929625EA0E}">
        <p15:presenceInfo xmlns:p15="http://schemas.microsoft.com/office/powerpoint/2012/main" userId="swmaint" providerId="None"/>
      </p:ext>
    </p:extLst>
  </p:cmAuthor>
  <p:cmAuthor id="1" name="Aimee Guidera" initials="AG" lastIdx="50" clrIdx="0">
    <p:extLst>
      <p:ext uri="{19B8F6BF-5375-455C-9EA6-DF929625EA0E}">
        <p15:presenceInfo xmlns:p15="http://schemas.microsoft.com/office/powerpoint/2012/main" userId="S-1-5-21-2334193392-2155568568-3501009113-1171" providerId="AD"/>
      </p:ext>
    </p:extLst>
  </p:cmAuthor>
  <p:cmAuthor id="8" name="Papay, John" initials="PJ" lastIdx="25" clrIdx="7">
    <p:extLst>
      <p:ext uri="{19B8F6BF-5375-455C-9EA6-DF929625EA0E}">
        <p15:presenceInfo xmlns:p15="http://schemas.microsoft.com/office/powerpoint/2012/main" userId="S-1-5-21-117609710-602162358-682003330-104034" providerId="AD"/>
      </p:ext>
    </p:extLst>
  </p:cmAuthor>
  <p:cmAuthor id="2" name="Kate Mosle" initials="KM" lastIdx="1" clrIdx="1">
    <p:extLst>
      <p:ext uri="{19B8F6BF-5375-455C-9EA6-DF929625EA0E}">
        <p15:presenceInfo xmlns:p15="http://schemas.microsoft.com/office/powerpoint/2012/main" userId="S-1-5-21-3706588737-1542337370-3363940798-2607" providerId="AD"/>
      </p:ext>
    </p:extLst>
  </p:cmAuthor>
  <p:cmAuthor id="9" name="McDonough, Aubrey" initials="MA" lastIdx="12" clrIdx="8">
    <p:extLst>
      <p:ext uri="{19B8F6BF-5375-455C-9EA6-DF929625EA0E}">
        <p15:presenceInfo xmlns:p15="http://schemas.microsoft.com/office/powerpoint/2012/main" userId="S-1-5-21-117609710-602162358-682003330-273329" providerId="AD"/>
      </p:ext>
    </p:extLst>
  </p:cmAuthor>
  <p:cmAuthor id="3" name="Aimee Guidera" initials="AG [2]" lastIdx="2" clrIdx="2">
    <p:extLst>
      <p:ext uri="{19B8F6BF-5375-455C-9EA6-DF929625EA0E}">
        <p15:presenceInfo xmlns:p15="http://schemas.microsoft.com/office/powerpoint/2012/main" userId="S::aimee@guiderastrategy.com::c0858eed-1d58-4c0c-bcc9-2d1f3eb9624a" providerId="AD"/>
      </p:ext>
    </p:extLst>
  </p:cmAuthor>
  <p:cmAuthor id="10" name="Lee, Robert" initials="RL" lastIdx="15" clrIdx="9">
    <p:extLst>
      <p:ext uri="{19B8F6BF-5375-455C-9EA6-DF929625EA0E}">
        <p15:presenceInfo xmlns:p15="http://schemas.microsoft.com/office/powerpoint/2012/main" userId="Lee, Robert" providerId="None"/>
      </p:ext>
    </p:extLst>
  </p:cmAuthor>
  <p:cmAuthor id="4" name="Peyser, Jim (EOE)" initials="PJ(" lastIdx="9" clrIdx="3">
    <p:extLst>
      <p:ext uri="{19B8F6BF-5375-455C-9EA6-DF929625EA0E}">
        <p15:presenceInfo xmlns:p15="http://schemas.microsoft.com/office/powerpoint/2012/main" userId="S::jim.peyser@mass.gov::2a1d455b-bc64-4d5c-b7e7-f367cd295398" providerId="AD"/>
      </p:ext>
    </p:extLst>
  </p:cmAuthor>
  <p:cmAuthor id="11" name="Zorfass, Emma" initials="ZE" lastIdx="42" clrIdx="10">
    <p:extLst>
      <p:ext uri="{19B8F6BF-5375-455C-9EA6-DF929625EA0E}">
        <p15:presenceInfo xmlns:p15="http://schemas.microsoft.com/office/powerpoint/2012/main" userId="S-1-5-21-117609710-602162358-682003330-308365" providerId="AD"/>
      </p:ext>
    </p:extLst>
  </p:cmAuthor>
  <p:cmAuthor id="5" name="Aimee Guidera" initials="AG [3]" lastIdx="1" clrIdx="4">
    <p:extLst>
      <p:ext uri="{19B8F6BF-5375-455C-9EA6-DF929625EA0E}">
        <p15:presenceInfo xmlns:p15="http://schemas.microsoft.com/office/powerpoint/2012/main" userId="Aimee Guidera" providerId="None"/>
      </p:ext>
    </p:extLst>
  </p:cmAuthor>
  <p:cmAuthor id="6" name="Shannon Magner" initials="SM" lastIdx="2" clrIdx="5">
    <p:extLst>
      <p:ext uri="{19B8F6BF-5375-455C-9EA6-DF929625EA0E}">
        <p15:presenceInfo xmlns:p15="http://schemas.microsoft.com/office/powerpoint/2012/main" userId="S-1-5-21-3706588737-1542337370-3363940798-261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D670"/>
    <a:srgbClr val="FF9900"/>
    <a:srgbClr val="6E6171"/>
    <a:srgbClr val="FFFFFF"/>
    <a:srgbClr val="F2E4D6"/>
    <a:srgbClr val="FFFAE5"/>
    <a:srgbClr val="FFF2E5"/>
    <a:srgbClr val="FFFFA3"/>
    <a:srgbClr val="D2ECB6"/>
    <a:srgbClr val="FFC1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73" autoAdjust="0"/>
    <p:restoredTop sz="86377" autoAdjust="0"/>
  </p:normalViewPr>
  <p:slideViewPr>
    <p:cSldViewPr snapToGrid="0">
      <p:cViewPr varScale="1">
        <p:scale>
          <a:sx n="95" d="100"/>
          <a:sy n="95" d="100"/>
        </p:scale>
        <p:origin x="1584" y="66"/>
      </p:cViewPr>
      <p:guideLst>
        <p:guide orient="horz" pos="2160"/>
        <p:guide pos="2880"/>
      </p:guideLst>
    </p:cSldViewPr>
  </p:slideViewPr>
  <p:outlineViewPr>
    <p:cViewPr>
      <p:scale>
        <a:sx n="33" d="100"/>
        <a:sy n="33" d="100"/>
      </p:scale>
      <p:origin x="0" y="0"/>
    </p:cViewPr>
  </p:outlineViewPr>
  <p:notesTextViewPr>
    <p:cViewPr>
      <p:scale>
        <a:sx n="20" d="100"/>
        <a:sy n="20" d="100"/>
      </p:scale>
      <p:origin x="0" y="0"/>
    </p:cViewPr>
  </p:notesTextViewPr>
  <p:sorterViewPr>
    <p:cViewPr>
      <p:scale>
        <a:sx n="80" d="100"/>
        <a:sy n="80" d="100"/>
      </p:scale>
      <p:origin x="0" y="0"/>
    </p:cViewPr>
  </p:sorterViewPr>
  <p:notesViewPr>
    <p:cSldViewPr snapToGrid="0" snapToObjects="1">
      <p:cViewPr varScale="1">
        <p:scale>
          <a:sx n="98" d="100"/>
          <a:sy n="98" d="100"/>
        </p:scale>
        <p:origin x="-4152" y="-112"/>
      </p:cViewPr>
      <p:guideLst>
        <p:guide orient="horz" pos="2949"/>
        <p:guide pos="222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3.xml"/></Relationships>
</file>

<file path=ppt/charts/_rels/chart1.xml.rels><?xml version="1.0" encoding="UTF-8" standalone="yes"?>
<Relationships xmlns="http://schemas.openxmlformats.org/package/2006/relationships"><Relationship Id="rId3" Type="http://schemas.openxmlformats.org/officeDocument/2006/relationships/oleObject" Target="file:///C:\Users\Ellen%20Viruleg\Downloads\Policy%20report%20Section%202.2%20Figure%204.%20Updated%205.8.2020.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ezorfass\Dropbox%20(Brown)\MA%20Competency%20Determination\CD%20Advisory%20Meeting%20Dec%202021\output\failmathela_barchart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ezorfass\Dropbox%20(Brown)\MA%20Competency%20Determination\CD%20Advisory%20Meeting%20Dec%202021\output\failmathela_barcharts.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735337372372689"/>
          <c:y val="3.2128510361732067E-2"/>
          <c:w val="0.79187843476669972"/>
          <c:h val="0.80020942177190701"/>
        </c:manualLayout>
      </c:layout>
      <c:lineChart>
        <c:grouping val="standard"/>
        <c:varyColors val="0"/>
        <c:ser>
          <c:idx val="0"/>
          <c:order val="0"/>
          <c:spPr>
            <a:ln w="28575" cap="rnd">
              <a:solidFill>
                <a:schemeClr val="accent4"/>
              </a:solidFill>
              <a:round/>
            </a:ln>
            <a:effectLst/>
          </c:spPr>
          <c:marker>
            <c:symbol val="none"/>
          </c:marker>
          <c:cat>
            <c:numRef>
              <c:f>Sheet1!$L$3:$L$101</c:f>
              <c:numCache>
                <c:formatCode>General</c:formatCode>
                <c:ptCount val="99"/>
                <c:pt idx="24">
                  <c:v>25</c:v>
                </c:pt>
                <c:pt idx="49">
                  <c:v>50</c:v>
                </c:pt>
                <c:pt idx="74">
                  <c:v>75</c:v>
                </c:pt>
                <c:pt idx="98">
                  <c:v>99</c:v>
                </c:pt>
              </c:numCache>
            </c:numRef>
          </c:cat>
          <c:val>
            <c:numRef>
              <c:f>Sheet1!$O$3:$O$101</c:f>
              <c:numCache>
                <c:formatCode>General</c:formatCode>
                <c:ptCount val="99"/>
                <c:pt idx="0">
                  <c:v>20283.22193101529</c:v>
                </c:pt>
                <c:pt idx="1">
                  <c:v>21798.688020819049</c:v>
                </c:pt>
                <c:pt idx="2">
                  <c:v>22187.789898274837</c:v>
                </c:pt>
                <c:pt idx="3">
                  <c:v>22503.471456703839</c:v>
                </c:pt>
                <c:pt idx="4">
                  <c:v>22724.109496182395</c:v>
                </c:pt>
                <c:pt idx="5">
                  <c:v>22873.952558882287</c:v>
                </c:pt>
                <c:pt idx="6">
                  <c:v>23089.981894114411</c:v>
                </c:pt>
                <c:pt idx="7">
                  <c:v>23148.413471669413</c:v>
                </c:pt>
                <c:pt idx="8">
                  <c:v>23345.921151337185</c:v>
                </c:pt>
                <c:pt idx="9">
                  <c:v>23507.718769447118</c:v>
                </c:pt>
                <c:pt idx="10">
                  <c:v>23711.133149999576</c:v>
                </c:pt>
                <c:pt idx="11">
                  <c:v>23730.958120469702</c:v>
                </c:pt>
                <c:pt idx="12">
                  <c:v>23912.114083356846</c:v>
                </c:pt>
                <c:pt idx="13">
                  <c:v>23946.940368107807</c:v>
                </c:pt>
                <c:pt idx="14">
                  <c:v>24111.609982977519</c:v>
                </c:pt>
                <c:pt idx="15">
                  <c:v>24294.994721188941</c:v>
                </c:pt>
                <c:pt idx="16">
                  <c:v>24310.595470194748</c:v>
                </c:pt>
                <c:pt idx="17">
                  <c:v>24482.646143880273</c:v>
                </c:pt>
                <c:pt idx="18">
                  <c:v>24530.197991645622</c:v>
                </c:pt>
                <c:pt idx="19">
                  <c:v>24711.135457845161</c:v>
                </c:pt>
                <c:pt idx="20">
                  <c:v>24726.489148456589</c:v>
                </c:pt>
                <c:pt idx="21">
                  <c:v>24914.821703569021</c:v>
                </c:pt>
                <c:pt idx="22">
                  <c:v>24925.369006938981</c:v>
                </c:pt>
                <c:pt idx="23">
                  <c:v>25122.264308498998</c:v>
                </c:pt>
                <c:pt idx="24">
                  <c:v>25127.878608575706</c:v>
                </c:pt>
                <c:pt idx="25">
                  <c:v>25334.619248480853</c:v>
                </c:pt>
                <c:pt idx="26">
                  <c:v>25335.091924360848</c:v>
                </c:pt>
                <c:pt idx="27">
                  <c:v>25548.117212127316</c:v>
                </c:pt>
                <c:pt idx="28">
                  <c:v>25553.080130660706</c:v>
                </c:pt>
                <c:pt idx="29">
                  <c:v>25768.101293946023</c:v>
                </c:pt>
                <c:pt idx="30">
                  <c:v>25778.883033804708</c:v>
                </c:pt>
                <c:pt idx="31">
                  <c:v>25996.22979794097</c:v>
                </c:pt>
                <c:pt idx="32">
                  <c:v>26013.307110843554</c:v>
                </c:pt>
                <c:pt idx="33">
                  <c:v>26233.732549267377</c:v>
                </c:pt>
                <c:pt idx="34">
                  <c:v>26257.680430154411</c:v>
                </c:pt>
                <c:pt idx="35">
                  <c:v>26341.535761217532</c:v>
                </c:pt>
                <c:pt idx="36">
                  <c:v>26513.383415727461</c:v>
                </c:pt>
                <c:pt idx="37">
                  <c:v>26585.687489417491</c:v>
                </c:pt>
                <c:pt idx="38">
                  <c:v>26781.852741238308</c:v>
                </c:pt>
                <c:pt idx="39">
                  <c:v>26841.505703072784</c:v>
                </c:pt>
                <c:pt idx="40">
                  <c:v>27015.514415123867</c:v>
                </c:pt>
                <c:pt idx="41">
                  <c:v>27110.254880885095</c:v>
                </c:pt>
                <c:pt idx="42">
                  <c:v>27303.820267700205</c:v>
                </c:pt>
                <c:pt idx="43">
                  <c:v>27363.163554776358</c:v>
                </c:pt>
                <c:pt idx="44">
                  <c:v>27608.450838734778</c:v>
                </c:pt>
                <c:pt idx="45">
                  <c:v>27679.222666708574</c:v>
                </c:pt>
                <c:pt idx="46">
                  <c:v>27691.889537330822</c:v>
                </c:pt>
                <c:pt idx="47">
                  <c:v>28007.606205715583</c:v>
                </c:pt>
                <c:pt idx="48">
                  <c:v>28014.499107348474</c:v>
                </c:pt>
                <c:pt idx="49">
                  <c:v>28273.136860564315</c:v>
                </c:pt>
                <c:pt idx="50">
                  <c:v>28341.930460042684</c:v>
                </c:pt>
                <c:pt idx="51">
                  <c:v>28636.63581540899</c:v>
                </c:pt>
                <c:pt idx="52">
                  <c:v>28696.469716942447</c:v>
                </c:pt>
                <c:pt idx="53">
                  <c:v>28750.123983420031</c:v>
                </c:pt>
                <c:pt idx="54">
                  <c:v>29023.36777755633</c:v>
                </c:pt>
                <c:pt idx="55">
                  <c:v>29154.457270089464</c:v>
                </c:pt>
                <c:pt idx="56">
                  <c:v>29435.318639173813</c:v>
                </c:pt>
                <c:pt idx="57">
                  <c:v>29473.090775926728</c:v>
                </c:pt>
                <c:pt idx="58">
                  <c:v>29586.004867251493</c:v>
                </c:pt>
                <c:pt idx="59">
                  <c:v>29898.884275756038</c:v>
                </c:pt>
                <c:pt idx="60">
                  <c:v>30047.093848349945</c:v>
                </c:pt>
                <c:pt idx="61">
                  <c:v>30343.47927658122</c:v>
                </c:pt>
                <c:pt idx="62">
                  <c:v>30352.340030887848</c:v>
                </c:pt>
              </c:numCache>
            </c:numRef>
          </c:val>
          <c:smooth val="0"/>
          <c:extLst>
            <c:ext xmlns:c16="http://schemas.microsoft.com/office/drawing/2014/chart" uri="{C3380CC4-5D6E-409C-BE32-E72D297353CC}">
              <c16:uniqueId val="{00000000-4565-4764-B821-1E7074047C7C}"/>
            </c:ext>
          </c:extLst>
        </c:ser>
        <c:ser>
          <c:idx val="1"/>
          <c:order val="1"/>
          <c:tx>
            <c:v>Terminal High School Graduates</c:v>
          </c:tx>
          <c:spPr>
            <a:ln w="28575" cap="rnd">
              <a:solidFill>
                <a:schemeClr val="accent2"/>
              </a:solidFill>
              <a:round/>
            </a:ln>
            <a:effectLst/>
          </c:spPr>
          <c:marker>
            <c:symbol val="none"/>
          </c:marker>
          <c:cat>
            <c:numRef>
              <c:f>Sheet1!$L$3:$L$101</c:f>
              <c:numCache>
                <c:formatCode>General</c:formatCode>
                <c:ptCount val="99"/>
                <c:pt idx="24">
                  <c:v>25</c:v>
                </c:pt>
                <c:pt idx="49">
                  <c:v>50</c:v>
                </c:pt>
                <c:pt idx="74">
                  <c:v>75</c:v>
                </c:pt>
                <c:pt idx="98">
                  <c:v>99</c:v>
                </c:pt>
              </c:numCache>
            </c:numRef>
          </c:cat>
          <c:val>
            <c:numRef>
              <c:f>Sheet1!$P$3:$P$101</c:f>
              <c:numCache>
                <c:formatCode>General</c:formatCode>
                <c:ptCount val="99"/>
                <c:pt idx="3">
                  <c:v>31472.389580789193</c:v>
                </c:pt>
                <c:pt idx="4">
                  <c:v>31941.33097192943</c:v>
                </c:pt>
                <c:pt idx="5">
                  <c:v>32258.759180736462</c:v>
                </c:pt>
                <c:pt idx="6">
                  <c:v>32714.455549767925</c:v>
                </c:pt>
                <c:pt idx="7">
                  <c:v>32837.250772927473</c:v>
                </c:pt>
                <c:pt idx="8">
                  <c:v>33250.626499495222</c:v>
                </c:pt>
                <c:pt idx="9">
                  <c:v>33587.083988208942</c:v>
                </c:pt>
                <c:pt idx="10">
                  <c:v>34006.921392047516</c:v>
                </c:pt>
                <c:pt idx="11">
                  <c:v>34047.636730402839</c:v>
                </c:pt>
                <c:pt idx="12">
                  <c:v>34417.91259029034</c:v>
                </c:pt>
                <c:pt idx="13">
                  <c:v>34488.719195673388</c:v>
                </c:pt>
                <c:pt idx="14">
                  <c:v>34821.803872022479</c:v>
                </c:pt>
                <c:pt idx="15">
                  <c:v>35189.33264598505</c:v>
                </c:pt>
                <c:pt idx="16">
                  <c:v>35220.430160990778</c:v>
                </c:pt>
                <c:pt idx="17">
                  <c:v>35561.623904787062</c:v>
                </c:pt>
                <c:pt idx="18">
                  <c:v>35655.356197223962</c:v>
                </c:pt>
                <c:pt idx="19">
                  <c:v>36009.7982111975</c:v>
                </c:pt>
                <c:pt idx="20">
                  <c:v>36039.715810870184</c:v>
                </c:pt>
                <c:pt idx="21">
                  <c:v>36404.734398858214</c:v>
                </c:pt>
                <c:pt idx="22">
                  <c:v>36425.072091240807</c:v>
                </c:pt>
                <c:pt idx="23">
                  <c:v>36802.797108470651</c:v>
                </c:pt>
                <c:pt idx="24">
                  <c:v>36813.515449788363</c:v>
                </c:pt>
                <c:pt idx="25">
                  <c:v>37206.331285065178</c:v>
                </c:pt>
                <c:pt idx="26">
                  <c:v>37207.225375071728</c:v>
                </c:pt>
                <c:pt idx="27">
                  <c:v>37608.47227142183</c:v>
                </c:pt>
                <c:pt idx="28">
                  <c:v>37617.781847815248</c:v>
                </c:pt>
                <c:pt idx="29">
                  <c:v>38019.625216226967</c:v>
                </c:pt>
                <c:pt idx="30">
                  <c:v>38039.702476357881</c:v>
                </c:pt>
                <c:pt idx="31">
                  <c:v>38443.15259276815</c:v>
                </c:pt>
                <c:pt idx="32">
                  <c:v>38474.756953808457</c:v>
                </c:pt>
                <c:pt idx="33">
                  <c:v>38881.632952194901</c:v>
                </c:pt>
                <c:pt idx="34">
                  <c:v>38925.730996357488</c:v>
                </c:pt>
                <c:pt idx="35">
                  <c:v>39080.000730623629</c:v>
                </c:pt>
                <c:pt idx="36">
                  <c:v>39395.540280561225</c:v>
                </c:pt>
                <c:pt idx="37">
                  <c:v>39528.094257774646</c:v>
                </c:pt>
                <c:pt idx="38">
                  <c:v>39887.240168004137</c:v>
                </c:pt>
                <c:pt idx="39">
                  <c:v>39996.343078096768</c:v>
                </c:pt>
                <c:pt idx="40">
                  <c:v>40314.388813145553</c:v>
                </c:pt>
                <c:pt idx="41">
                  <c:v>40487.458763124865</c:v>
                </c:pt>
                <c:pt idx="42">
                  <c:v>40840.964516070868</c:v>
                </c:pt>
                <c:pt idx="43">
                  <c:v>40949.336277621922</c:v>
                </c:pt>
                <c:pt idx="44">
                  <c:v>41397.370462795574</c:v>
                </c:pt>
                <c:pt idx="45">
                  <c:v>41526.693396428025</c:v>
                </c:pt>
                <c:pt idx="46">
                  <c:v>41549.84332337846</c:v>
                </c:pt>
                <c:pt idx="47">
                  <c:v>42127.285924527234</c:v>
                </c:pt>
                <c:pt idx="48">
                  <c:v>42139.904049203513</c:v>
                </c:pt>
                <c:pt idx="49">
                  <c:v>42613.784969616594</c:v>
                </c:pt>
                <c:pt idx="50">
                  <c:v>42739.9800948091</c:v>
                </c:pt>
                <c:pt idx="51">
                  <c:v>43281.400013380015</c:v>
                </c:pt>
                <c:pt idx="52">
                  <c:v>43391.496268796705</c:v>
                </c:pt>
                <c:pt idx="53">
                  <c:v>43490.273964408319</c:v>
                </c:pt>
                <c:pt idx="54">
                  <c:v>43994.115082102318</c:v>
                </c:pt>
                <c:pt idx="55">
                  <c:v>44236.328670578157</c:v>
                </c:pt>
                <c:pt idx="56">
                  <c:v>44756.411047070396</c:v>
                </c:pt>
                <c:pt idx="57">
                  <c:v>44826.47663216458</c:v>
                </c:pt>
                <c:pt idx="58">
                  <c:v>45036.102527220683</c:v>
                </c:pt>
                <c:pt idx="59">
                  <c:v>45618.36566402125</c:v>
                </c:pt>
                <c:pt idx="60">
                  <c:v>45894.913630338233</c:v>
                </c:pt>
                <c:pt idx="61">
                  <c:v>46449.387873691259</c:v>
                </c:pt>
                <c:pt idx="62">
                  <c:v>46465.994327444692</c:v>
                </c:pt>
                <c:pt idx="63">
                  <c:v>47374.416470128781</c:v>
                </c:pt>
                <c:pt idx="64">
                  <c:v>47390.868573348722</c:v>
                </c:pt>
                <c:pt idx="65">
                  <c:v>47813.142183181015</c:v>
                </c:pt>
                <c:pt idx="66">
                  <c:v>48349.097050572069</c:v>
                </c:pt>
                <c:pt idx="67">
                  <c:v>48885.582015490712</c:v>
                </c:pt>
                <c:pt idx="68">
                  <c:v>49395.963570826731</c:v>
                </c:pt>
                <c:pt idx="69">
                  <c:v>49494.296848044978</c:v>
                </c:pt>
                <c:pt idx="70">
                  <c:v>50043.236693881852</c:v>
                </c:pt>
                <c:pt idx="71">
                  <c:v>50521.455955592464</c:v>
                </c:pt>
                <c:pt idx="72">
                  <c:v>51294.212657974378</c:v>
                </c:pt>
                <c:pt idx="73">
                  <c:v>51732.599253140019</c:v>
                </c:pt>
                <c:pt idx="74">
                  <c:v>51938.877433152833</c:v>
                </c:pt>
                <c:pt idx="75">
                  <c:v>53037.069207123786</c:v>
                </c:pt>
                <c:pt idx="76">
                  <c:v>53309.347563386931</c:v>
                </c:pt>
                <c:pt idx="77">
                  <c:v>54112.616015717169</c:v>
                </c:pt>
                <c:pt idx="78">
                  <c:v>54443.274820589701</c:v>
                </c:pt>
                <c:pt idx="79">
                  <c:v>55700.648183817109</c:v>
                </c:pt>
                <c:pt idx="80">
                  <c:v>55960.452535936915</c:v>
                </c:pt>
                <c:pt idx="81">
                  <c:v>56394.363094644425</c:v>
                </c:pt>
                <c:pt idx="82">
                  <c:v>57598.756256353721</c:v>
                </c:pt>
                <c:pt idx="83">
                  <c:v>58131.004249788493</c:v>
                </c:pt>
                <c:pt idx="84">
                  <c:v>59294.339996670358</c:v>
                </c:pt>
                <c:pt idx="85">
                  <c:v>60013.775679011691</c:v>
                </c:pt>
                <c:pt idx="86">
                  <c:v>61284.805646036286</c:v>
                </c:pt>
                <c:pt idx="87">
                  <c:v>61328.030483037503</c:v>
                </c:pt>
              </c:numCache>
            </c:numRef>
          </c:val>
          <c:smooth val="0"/>
          <c:extLst>
            <c:ext xmlns:c16="http://schemas.microsoft.com/office/drawing/2014/chart" uri="{C3380CC4-5D6E-409C-BE32-E72D297353CC}">
              <c16:uniqueId val="{00000001-4565-4764-B821-1E7074047C7C}"/>
            </c:ext>
          </c:extLst>
        </c:ser>
        <c:ser>
          <c:idx val="2"/>
          <c:order val="2"/>
          <c:tx>
            <c:v>4-Year College Graduates</c:v>
          </c:tx>
          <c:spPr>
            <a:ln w="28575" cap="rnd">
              <a:solidFill>
                <a:schemeClr val="tx2"/>
              </a:solidFill>
              <a:round/>
            </a:ln>
            <a:effectLst/>
          </c:spPr>
          <c:marker>
            <c:symbol val="none"/>
          </c:marker>
          <c:cat>
            <c:numRef>
              <c:f>Sheet1!$L$3:$L$101</c:f>
              <c:numCache>
                <c:formatCode>General</c:formatCode>
                <c:ptCount val="99"/>
                <c:pt idx="24">
                  <c:v>25</c:v>
                </c:pt>
                <c:pt idx="49">
                  <c:v>50</c:v>
                </c:pt>
                <c:pt idx="74">
                  <c:v>75</c:v>
                </c:pt>
                <c:pt idx="98">
                  <c:v>99</c:v>
                </c:pt>
              </c:numCache>
            </c:numRef>
          </c:cat>
          <c:val>
            <c:numRef>
              <c:f>Sheet1!$Q$3:$Q$101</c:f>
              <c:numCache>
                <c:formatCode>General</c:formatCode>
                <c:ptCount val="99"/>
                <c:pt idx="27">
                  <c:v>59385.889375171457</c:v>
                </c:pt>
                <c:pt idx="28">
                  <c:v>59396.70354284456</c:v>
                </c:pt>
                <c:pt idx="29">
                  <c:v>59863.162287303414</c:v>
                </c:pt>
                <c:pt idx="30">
                  <c:v>59886.428037430487</c:v>
                </c:pt>
                <c:pt idx="31">
                  <c:v>60352.320952787864</c:v>
                </c:pt>
                <c:pt idx="32">
                  <c:v>60388.652097028978</c:v>
                </c:pt>
                <c:pt idx="33">
                  <c:v>60853.516162939428</c:v>
                </c:pt>
                <c:pt idx="34">
                  <c:v>60903.538412955102</c:v>
                </c:pt>
                <c:pt idx="35">
                  <c:v>61077.905429174694</c:v>
                </c:pt>
                <c:pt idx="36">
                  <c:v>61431.25429302745</c:v>
                </c:pt>
                <c:pt idx="37">
                  <c:v>61578.262783568374</c:v>
                </c:pt>
                <c:pt idx="38">
                  <c:v>61971.969400849295</c:v>
                </c:pt>
                <c:pt idx="39">
                  <c:v>62090.177287503109</c:v>
                </c:pt>
                <c:pt idx="40">
                  <c:v>62430.884857374571</c:v>
                </c:pt>
                <c:pt idx="41">
                  <c:v>62613.796378572064</c:v>
                </c:pt>
                <c:pt idx="42">
                  <c:v>62981.810849745954</c:v>
                </c:pt>
                <c:pt idx="43">
                  <c:v>63093.107827469044</c:v>
                </c:pt>
                <c:pt idx="44">
                  <c:v>63545.585357804266</c:v>
                </c:pt>
                <c:pt idx="45">
                  <c:v>63673.896545997719</c:v>
                </c:pt>
                <c:pt idx="46">
                  <c:v>63696.757074917703</c:v>
                </c:pt>
                <c:pt idx="47">
                  <c:v>64256.410999270076</c:v>
                </c:pt>
                <c:pt idx="48">
                  <c:v>64268.415199345174</c:v>
                </c:pt>
                <c:pt idx="49">
                  <c:v>64712.387954091464</c:v>
                </c:pt>
                <c:pt idx="50">
                  <c:v>64828.395795227305</c:v>
                </c:pt>
                <c:pt idx="51">
                  <c:v>65315.77830360271</c:v>
                </c:pt>
                <c:pt idx="52">
                  <c:v>65412.877274820763</c:v>
                </c:pt>
                <c:pt idx="53">
                  <c:v>65499.427915648819</c:v>
                </c:pt>
                <c:pt idx="54">
                  <c:v>65932.745080815075</c:v>
                </c:pt>
                <c:pt idx="55">
                  <c:v>66136.324165813567</c:v>
                </c:pt>
                <c:pt idx="56">
                  <c:v>66563.478862764139</c:v>
                </c:pt>
                <c:pt idx="57">
                  <c:v>66620.013174450374</c:v>
                </c:pt>
                <c:pt idx="58">
                  <c:v>66787.758220450953</c:v>
                </c:pt>
                <c:pt idx="59">
                  <c:v>67243.017123303405</c:v>
                </c:pt>
                <c:pt idx="60">
                  <c:v>67453.941807758223</c:v>
                </c:pt>
                <c:pt idx="61">
                  <c:v>67867.042229243671</c:v>
                </c:pt>
                <c:pt idx="62">
                  <c:v>67879.218647698872</c:v>
                </c:pt>
                <c:pt idx="63">
                  <c:v>68528.802499221623</c:v>
                </c:pt>
                <c:pt idx="64">
                  <c:v>68540.277510427943</c:v>
                </c:pt>
                <c:pt idx="65">
                  <c:v>68831.439792014397</c:v>
                </c:pt>
                <c:pt idx="66">
                  <c:v>69191.957288948135</c:v>
                </c:pt>
                <c:pt idx="67">
                  <c:v>69543.205780445787</c:v>
                </c:pt>
                <c:pt idx="68">
                  <c:v>69868.876524407227</c:v>
                </c:pt>
                <c:pt idx="69">
                  <c:v>69930.706101149728</c:v>
                </c:pt>
                <c:pt idx="70">
                  <c:v>70270.624380941939</c:v>
                </c:pt>
                <c:pt idx="71">
                  <c:v>70559.754604300339</c:v>
                </c:pt>
                <c:pt idx="72">
                  <c:v>71013.934776539798</c:v>
                </c:pt>
                <c:pt idx="73">
                  <c:v>71264.79285662224</c:v>
                </c:pt>
                <c:pt idx="74">
                  <c:v>71381.198774545104</c:v>
                </c:pt>
                <c:pt idx="75">
                  <c:v>71984.195574474448</c:v>
                </c:pt>
                <c:pt idx="76">
                  <c:v>72129.53096542116</c:v>
                </c:pt>
                <c:pt idx="77">
                  <c:v>72549.210040368387</c:v>
                </c:pt>
                <c:pt idx="78">
                  <c:v>72718.171032599421</c:v>
                </c:pt>
                <c:pt idx="79">
                  <c:v>73341.676645308617</c:v>
                </c:pt>
                <c:pt idx="80">
                  <c:v>73466.93263147668</c:v>
                </c:pt>
                <c:pt idx="81">
                  <c:v>73673.528350350811</c:v>
                </c:pt>
                <c:pt idx="82">
                  <c:v>74230.692180427228</c:v>
                </c:pt>
                <c:pt idx="83">
                  <c:v>74469.672772806734</c:v>
                </c:pt>
                <c:pt idx="84">
                  <c:v>74977.557079560473</c:v>
                </c:pt>
                <c:pt idx="85">
                  <c:v>75282.238495362282</c:v>
                </c:pt>
                <c:pt idx="86">
                  <c:v>75804.10766471659</c:v>
                </c:pt>
                <c:pt idx="87">
                  <c:v>75821.502189370512</c:v>
                </c:pt>
                <c:pt idx="88">
                  <c:v>76614.207172433904</c:v>
                </c:pt>
                <c:pt idx="89">
                  <c:v>76683.161243683149</c:v>
                </c:pt>
                <c:pt idx="90">
                  <c:v>76957.666366979654</c:v>
                </c:pt>
                <c:pt idx="91">
                  <c:v>77562.789589408247</c:v>
                </c:pt>
                <c:pt idx="92">
                  <c:v>77821.033522846395</c:v>
                </c:pt>
                <c:pt idx="93">
                  <c:v>78460.683757436855</c:v>
                </c:pt>
                <c:pt idx="94">
                  <c:v>78701.872066228942</c:v>
                </c:pt>
                <c:pt idx="95">
                  <c:v>79377.133711371513</c:v>
                </c:pt>
                <c:pt idx="96">
                  <c:v>80016.091935849778</c:v>
                </c:pt>
                <c:pt idx="97">
                  <c:v>80516.987064759174</c:v>
                </c:pt>
              </c:numCache>
            </c:numRef>
          </c:val>
          <c:smooth val="1"/>
          <c:extLst>
            <c:ext xmlns:c16="http://schemas.microsoft.com/office/drawing/2014/chart" uri="{C3380CC4-5D6E-409C-BE32-E72D297353CC}">
              <c16:uniqueId val="{00000002-4565-4764-B821-1E7074047C7C}"/>
            </c:ext>
          </c:extLst>
        </c:ser>
        <c:dLbls>
          <c:showLegendKey val="0"/>
          <c:showVal val="0"/>
          <c:showCatName val="0"/>
          <c:showSerName val="0"/>
          <c:showPercent val="0"/>
          <c:showBubbleSize val="0"/>
        </c:dLbls>
        <c:smooth val="0"/>
        <c:axId val="347848624"/>
        <c:axId val="347855512"/>
      </c:lineChart>
      <c:catAx>
        <c:axId val="347848624"/>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panose="020B0504020202020204" pitchFamily="34" charset="0"/>
                    <a:ea typeface="+mn-ea"/>
                    <a:cs typeface="+mn-cs"/>
                  </a:defRPr>
                </a:pPr>
                <a:r>
                  <a:rPr lang="en-US"/>
                  <a:t>2003-05 10th Grade MCAS Math Score Percentile</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panose="020B0504020202020204" pitchFamily="34" charset="0"/>
                  <a:ea typeface="+mn-ea"/>
                  <a:cs typeface="+mn-cs"/>
                </a:defRPr>
              </a:pPr>
              <a:endParaRPr lang="en-US"/>
            </a:p>
          </c:txPr>
        </c:title>
        <c:numFmt formatCode="General" sourceLinked="1"/>
        <c:majorTickMark val="none"/>
        <c:minorTickMark val="none"/>
        <c:tickLblPos val="nextTo"/>
        <c:spPr>
          <a:noFill/>
          <a:ln w="9525" cap="flat" cmpd="sng" algn="ctr">
            <a:solidFill>
              <a:schemeClr val="bg1"/>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Nova" panose="020B0504020202020204" pitchFamily="34" charset="0"/>
                <a:ea typeface="+mn-ea"/>
                <a:cs typeface="+mn-cs"/>
              </a:defRPr>
            </a:pPr>
            <a:endParaRPr lang="en-US"/>
          </a:p>
        </c:txPr>
        <c:crossAx val="347855512"/>
        <c:crosses val="autoZero"/>
        <c:auto val="1"/>
        <c:lblAlgn val="ctr"/>
        <c:lblOffset val="100"/>
        <c:noMultiLvlLbl val="0"/>
      </c:catAx>
      <c:valAx>
        <c:axId val="347855512"/>
        <c:scaling>
          <c:orientation val="minMax"/>
        </c:scaling>
        <c:delete val="0"/>
        <c:axPos val="l"/>
        <c:majorGridlines>
          <c:spPr>
            <a:ln w="9525" cap="flat" cmpd="sng" algn="ctr">
              <a:solidFill>
                <a:schemeClr val="bg1"/>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Arial Nova" panose="020B0504020202020204" pitchFamily="34" charset="0"/>
                    <a:ea typeface="+mn-ea"/>
                    <a:cs typeface="+mn-cs"/>
                  </a:defRPr>
                </a:pPr>
                <a:r>
                  <a:rPr lang="en-US"/>
                  <a:t>2019 Earnings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Arial Nova" panose="020B0504020202020204" pitchFamily="34" charset="0"/>
                  <a:ea typeface="+mn-ea"/>
                  <a:cs typeface="+mn-cs"/>
                </a:defRPr>
              </a:pPr>
              <a:endParaRPr lang="en-US"/>
            </a:p>
          </c:txPr>
        </c:title>
        <c:numFmt formatCode="&quot;$&quot;#,##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Nova" panose="020B0504020202020204" pitchFamily="34" charset="0"/>
                <a:ea typeface="+mn-ea"/>
                <a:cs typeface="+mn-cs"/>
              </a:defRPr>
            </a:pPr>
            <a:endParaRPr lang="en-US"/>
          </a:p>
        </c:txPr>
        <c:crossAx val="347848624"/>
        <c:crosses val="autoZero"/>
        <c:crossBetween val="between"/>
      </c:valAx>
      <c:spPr>
        <a:noFill/>
        <a:ln w="25400">
          <a:noFill/>
        </a:ln>
        <a:effectLst/>
      </c:spPr>
    </c:plotArea>
    <c:plotVisOnly val="1"/>
    <c:dispBlanksAs val="gap"/>
    <c:showDLblsOverMax val="0"/>
  </c:chart>
  <c:spPr>
    <a:noFill/>
    <a:ln>
      <a:noFill/>
    </a:ln>
    <a:effectLst/>
  </c:spPr>
  <c:txPr>
    <a:bodyPr/>
    <a:lstStyle/>
    <a:p>
      <a:pPr>
        <a:defRPr sz="1000">
          <a:latin typeface="Arial Nova" panose="020B0504020202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Share of students</a:t>
            </a:r>
            <a:r>
              <a:rPr lang="en-US" baseline="0" dirty="0"/>
              <a:t> failing math on first attempt</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Math!$A$2</c:f>
              <c:strCache>
                <c:ptCount val="1"/>
                <c:pt idx="0">
                  <c:v>2003-05</c:v>
                </c:pt>
              </c:strCache>
            </c:strRef>
          </c:tx>
          <c:spPr>
            <a:solidFill>
              <a:schemeClr val="accent1"/>
            </a:solidFill>
            <a:ln>
              <a:noFill/>
            </a:ln>
            <a:effectLst/>
          </c:spPr>
          <c:invertIfNegative val="0"/>
          <c:cat>
            <c:strRef>
              <c:f>Math!$B$1:$F$1</c:f>
              <c:strCache>
                <c:ptCount val="5"/>
                <c:pt idx="0">
                  <c:v>ELL</c:v>
                </c:pt>
                <c:pt idx="1">
                  <c:v>SPED</c:v>
                </c:pt>
                <c:pt idx="2">
                  <c:v>Female</c:v>
                </c:pt>
                <c:pt idx="3">
                  <c:v>Urban</c:v>
                </c:pt>
                <c:pt idx="4">
                  <c:v>Low-Income</c:v>
                </c:pt>
              </c:strCache>
            </c:strRef>
          </c:cat>
          <c:val>
            <c:numRef>
              <c:f>Math!$B$2:$F$2</c:f>
              <c:numCache>
                <c:formatCode>General</c:formatCode>
                <c:ptCount val="5"/>
                <c:pt idx="0">
                  <c:v>0.10141762999999999</c:v>
                </c:pt>
                <c:pt idx="1">
                  <c:v>0.39183646</c:v>
                </c:pt>
                <c:pt idx="2">
                  <c:v>0.48297244</c:v>
                </c:pt>
                <c:pt idx="3">
                  <c:v>0.48048371000000001</c:v>
                </c:pt>
                <c:pt idx="4">
                  <c:v>0.45175499000000002</c:v>
                </c:pt>
              </c:numCache>
            </c:numRef>
          </c:val>
          <c:extLst>
            <c:ext xmlns:c16="http://schemas.microsoft.com/office/drawing/2014/chart" uri="{C3380CC4-5D6E-409C-BE32-E72D297353CC}">
              <c16:uniqueId val="{00000000-7D9C-4A8D-98E6-E4602D43A6BE}"/>
            </c:ext>
          </c:extLst>
        </c:ser>
        <c:ser>
          <c:idx val="1"/>
          <c:order val="1"/>
          <c:tx>
            <c:strRef>
              <c:f>Math!$A$3</c:f>
              <c:strCache>
                <c:ptCount val="1"/>
                <c:pt idx="0">
                  <c:v>2010-12</c:v>
                </c:pt>
              </c:strCache>
            </c:strRef>
          </c:tx>
          <c:spPr>
            <a:solidFill>
              <a:schemeClr val="accent5"/>
            </a:solidFill>
            <a:ln>
              <a:noFill/>
            </a:ln>
            <a:effectLst/>
          </c:spPr>
          <c:invertIfNegative val="0"/>
          <c:cat>
            <c:strRef>
              <c:f>Math!$B$1:$F$1</c:f>
              <c:strCache>
                <c:ptCount val="5"/>
                <c:pt idx="0">
                  <c:v>ELL</c:v>
                </c:pt>
                <c:pt idx="1">
                  <c:v>SPED</c:v>
                </c:pt>
                <c:pt idx="2">
                  <c:v>Female</c:v>
                </c:pt>
                <c:pt idx="3">
                  <c:v>Urban</c:v>
                </c:pt>
                <c:pt idx="4">
                  <c:v>Low-Income</c:v>
                </c:pt>
              </c:strCache>
            </c:strRef>
          </c:cat>
          <c:val>
            <c:numRef>
              <c:f>Math!$B$3:$F$3</c:f>
              <c:numCache>
                <c:formatCode>General</c:formatCode>
                <c:ptCount val="5"/>
                <c:pt idx="0">
                  <c:v>0.20319999999999999</c:v>
                </c:pt>
                <c:pt idx="1">
                  <c:v>0.56248891000000001</c:v>
                </c:pt>
                <c:pt idx="2">
                  <c:v>0.43200000999999999</c:v>
                </c:pt>
                <c:pt idx="3">
                  <c:v>0.54293334000000004</c:v>
                </c:pt>
                <c:pt idx="4">
                  <c:v>0.66862220000000006</c:v>
                </c:pt>
              </c:numCache>
            </c:numRef>
          </c:val>
          <c:extLst>
            <c:ext xmlns:c16="http://schemas.microsoft.com/office/drawing/2014/chart" uri="{C3380CC4-5D6E-409C-BE32-E72D297353CC}">
              <c16:uniqueId val="{00000001-7D9C-4A8D-98E6-E4602D43A6BE}"/>
            </c:ext>
          </c:extLst>
        </c:ser>
        <c:ser>
          <c:idx val="2"/>
          <c:order val="2"/>
          <c:tx>
            <c:strRef>
              <c:f>Math!$A$4</c:f>
              <c:strCache>
                <c:ptCount val="1"/>
                <c:pt idx="0">
                  <c:v>2017-19</c:v>
                </c:pt>
              </c:strCache>
            </c:strRef>
          </c:tx>
          <c:spPr>
            <a:solidFill>
              <a:srgbClr val="FFC000"/>
            </a:solidFill>
            <a:ln>
              <a:noFill/>
            </a:ln>
            <a:effectLst/>
          </c:spPr>
          <c:invertIfNegative val="0"/>
          <c:cat>
            <c:strRef>
              <c:f>Math!$B$1:$F$1</c:f>
              <c:strCache>
                <c:ptCount val="5"/>
                <c:pt idx="0">
                  <c:v>ELL</c:v>
                </c:pt>
                <c:pt idx="1">
                  <c:v>SPED</c:v>
                </c:pt>
                <c:pt idx="2">
                  <c:v>Female</c:v>
                </c:pt>
                <c:pt idx="3">
                  <c:v>Urban</c:v>
                </c:pt>
                <c:pt idx="4">
                  <c:v>Low-Income</c:v>
                </c:pt>
              </c:strCache>
            </c:strRef>
          </c:cat>
          <c:val>
            <c:numRef>
              <c:f>Math!$B$4:$F$4</c:f>
              <c:numCache>
                <c:formatCode>General</c:formatCode>
                <c:ptCount val="5"/>
                <c:pt idx="0">
                  <c:v>0.31288477999999997</c:v>
                </c:pt>
                <c:pt idx="1">
                  <c:v>0.56035619999999997</c:v>
                </c:pt>
                <c:pt idx="2">
                  <c:v>0.41823380999999998</c:v>
                </c:pt>
                <c:pt idx="3">
                  <c:v>0.55332017</c:v>
                </c:pt>
                <c:pt idx="4">
                  <c:v>0.65006596000000005</c:v>
                </c:pt>
              </c:numCache>
            </c:numRef>
          </c:val>
          <c:extLst>
            <c:ext xmlns:c16="http://schemas.microsoft.com/office/drawing/2014/chart" uri="{C3380CC4-5D6E-409C-BE32-E72D297353CC}">
              <c16:uniqueId val="{00000002-7D9C-4A8D-98E6-E4602D43A6BE}"/>
            </c:ext>
          </c:extLst>
        </c:ser>
        <c:dLbls>
          <c:showLegendKey val="0"/>
          <c:showVal val="0"/>
          <c:showCatName val="0"/>
          <c:showSerName val="0"/>
          <c:showPercent val="0"/>
          <c:showBubbleSize val="0"/>
        </c:dLbls>
        <c:gapWidth val="219"/>
        <c:overlap val="-27"/>
        <c:axId val="454232096"/>
        <c:axId val="454230784"/>
      </c:barChart>
      <c:catAx>
        <c:axId val="4542320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54230784"/>
        <c:crosses val="autoZero"/>
        <c:auto val="1"/>
        <c:lblAlgn val="ctr"/>
        <c:lblOffset val="100"/>
        <c:noMultiLvlLbl val="0"/>
      </c:catAx>
      <c:valAx>
        <c:axId val="45423078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Proportion of those failing</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542320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Share</a:t>
            </a:r>
            <a:r>
              <a:rPr lang="en-US" baseline="0" dirty="0"/>
              <a:t> of st</a:t>
            </a:r>
            <a:r>
              <a:rPr lang="en-US" dirty="0"/>
              <a:t>udents</a:t>
            </a:r>
            <a:r>
              <a:rPr lang="en-US" baseline="0" dirty="0"/>
              <a:t> failing ELA on first attempt</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ELA!$A$2</c:f>
              <c:strCache>
                <c:ptCount val="1"/>
                <c:pt idx="0">
                  <c:v>2003-05</c:v>
                </c:pt>
              </c:strCache>
            </c:strRef>
          </c:tx>
          <c:spPr>
            <a:solidFill>
              <a:schemeClr val="accent1"/>
            </a:solidFill>
            <a:ln>
              <a:noFill/>
            </a:ln>
            <a:effectLst/>
          </c:spPr>
          <c:invertIfNegative val="0"/>
          <c:cat>
            <c:strRef>
              <c:f>ELA!$B$1:$F$1</c:f>
              <c:strCache>
                <c:ptCount val="5"/>
                <c:pt idx="0">
                  <c:v>ELL</c:v>
                </c:pt>
                <c:pt idx="1">
                  <c:v>SPED</c:v>
                </c:pt>
                <c:pt idx="2">
                  <c:v>Female</c:v>
                </c:pt>
                <c:pt idx="3">
                  <c:v>Urban</c:v>
                </c:pt>
                <c:pt idx="4">
                  <c:v>Low-Income</c:v>
                </c:pt>
              </c:strCache>
            </c:strRef>
          </c:cat>
          <c:val>
            <c:numRef>
              <c:f>ELA!$B$2:$F$2</c:f>
              <c:numCache>
                <c:formatCode>General</c:formatCode>
                <c:ptCount val="5"/>
                <c:pt idx="0">
                  <c:v>0.21538025</c:v>
                </c:pt>
                <c:pt idx="1">
                  <c:v>0.47556818000000001</c:v>
                </c:pt>
                <c:pt idx="2">
                  <c:v>0.48297244</c:v>
                </c:pt>
                <c:pt idx="3">
                  <c:v>0.54037796999999999</c:v>
                </c:pt>
                <c:pt idx="4">
                  <c:v>0.54800587999999995</c:v>
                </c:pt>
              </c:numCache>
            </c:numRef>
          </c:val>
          <c:extLst>
            <c:ext xmlns:c16="http://schemas.microsoft.com/office/drawing/2014/chart" uri="{C3380CC4-5D6E-409C-BE32-E72D297353CC}">
              <c16:uniqueId val="{00000000-2050-4075-B1AD-8115337FC8C2}"/>
            </c:ext>
          </c:extLst>
        </c:ser>
        <c:ser>
          <c:idx val="1"/>
          <c:order val="1"/>
          <c:tx>
            <c:strRef>
              <c:f>ELA!$A$3</c:f>
              <c:strCache>
                <c:ptCount val="1"/>
                <c:pt idx="0">
                  <c:v>2010-12</c:v>
                </c:pt>
              </c:strCache>
            </c:strRef>
          </c:tx>
          <c:spPr>
            <a:solidFill>
              <a:schemeClr val="accent5"/>
            </a:solidFill>
            <a:ln>
              <a:noFill/>
            </a:ln>
            <a:effectLst/>
          </c:spPr>
          <c:invertIfNegative val="0"/>
          <c:cat>
            <c:strRef>
              <c:f>ELA!$B$1:$F$1</c:f>
              <c:strCache>
                <c:ptCount val="5"/>
                <c:pt idx="0">
                  <c:v>ELL</c:v>
                </c:pt>
                <c:pt idx="1">
                  <c:v>SPED</c:v>
                </c:pt>
                <c:pt idx="2">
                  <c:v>Female</c:v>
                </c:pt>
                <c:pt idx="3">
                  <c:v>Urban</c:v>
                </c:pt>
                <c:pt idx="4">
                  <c:v>Low-Income</c:v>
                </c:pt>
              </c:strCache>
            </c:strRef>
          </c:cat>
          <c:val>
            <c:numRef>
              <c:f>ELA!$B$3:$F$3</c:f>
              <c:numCache>
                <c:formatCode>General</c:formatCode>
                <c:ptCount val="5"/>
                <c:pt idx="0">
                  <c:v>0.36270269999999999</c:v>
                </c:pt>
                <c:pt idx="1">
                  <c:v>0.62135136000000002</c:v>
                </c:pt>
                <c:pt idx="2">
                  <c:v>0.43200000999999999</c:v>
                </c:pt>
                <c:pt idx="3">
                  <c:v>0.58702701000000002</c:v>
                </c:pt>
                <c:pt idx="4">
                  <c:v>0.72108108000000004</c:v>
                </c:pt>
              </c:numCache>
            </c:numRef>
          </c:val>
          <c:extLst>
            <c:ext xmlns:c16="http://schemas.microsoft.com/office/drawing/2014/chart" uri="{C3380CC4-5D6E-409C-BE32-E72D297353CC}">
              <c16:uniqueId val="{00000001-2050-4075-B1AD-8115337FC8C2}"/>
            </c:ext>
          </c:extLst>
        </c:ser>
        <c:ser>
          <c:idx val="2"/>
          <c:order val="2"/>
          <c:tx>
            <c:strRef>
              <c:f>ELA!$A$4</c:f>
              <c:strCache>
                <c:ptCount val="1"/>
                <c:pt idx="0">
                  <c:v>2017-19</c:v>
                </c:pt>
              </c:strCache>
            </c:strRef>
          </c:tx>
          <c:spPr>
            <a:solidFill>
              <a:srgbClr val="FFC000"/>
            </a:solidFill>
            <a:ln>
              <a:noFill/>
            </a:ln>
            <a:effectLst/>
          </c:spPr>
          <c:invertIfNegative val="0"/>
          <c:cat>
            <c:strRef>
              <c:f>ELA!$B$1:$F$1</c:f>
              <c:strCache>
                <c:ptCount val="5"/>
                <c:pt idx="0">
                  <c:v>ELL</c:v>
                </c:pt>
                <c:pt idx="1">
                  <c:v>SPED</c:v>
                </c:pt>
                <c:pt idx="2">
                  <c:v>Female</c:v>
                </c:pt>
                <c:pt idx="3">
                  <c:v>Urban</c:v>
                </c:pt>
                <c:pt idx="4">
                  <c:v>Low-Income</c:v>
                </c:pt>
              </c:strCache>
            </c:strRef>
          </c:cat>
          <c:val>
            <c:numRef>
              <c:f>ELA!$B$4:$F$4</c:f>
              <c:numCache>
                <c:formatCode>General</c:formatCode>
                <c:ptCount val="5"/>
                <c:pt idx="0">
                  <c:v>0.59048820000000002</c:v>
                </c:pt>
                <c:pt idx="1">
                  <c:v>0.45664983999999997</c:v>
                </c:pt>
                <c:pt idx="2">
                  <c:v>0.41823380999999998</c:v>
                </c:pt>
                <c:pt idx="3">
                  <c:v>0.64141417000000001</c:v>
                </c:pt>
                <c:pt idx="4">
                  <c:v>0.69949496</c:v>
                </c:pt>
              </c:numCache>
            </c:numRef>
          </c:val>
          <c:extLst>
            <c:ext xmlns:c16="http://schemas.microsoft.com/office/drawing/2014/chart" uri="{C3380CC4-5D6E-409C-BE32-E72D297353CC}">
              <c16:uniqueId val="{00000002-2050-4075-B1AD-8115337FC8C2}"/>
            </c:ext>
          </c:extLst>
        </c:ser>
        <c:dLbls>
          <c:showLegendKey val="0"/>
          <c:showVal val="0"/>
          <c:showCatName val="0"/>
          <c:showSerName val="0"/>
          <c:showPercent val="0"/>
          <c:showBubbleSize val="0"/>
        </c:dLbls>
        <c:gapWidth val="219"/>
        <c:overlap val="-27"/>
        <c:axId val="364029280"/>
        <c:axId val="364024688"/>
      </c:barChart>
      <c:catAx>
        <c:axId val="3640292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64024688"/>
        <c:crosses val="autoZero"/>
        <c:auto val="1"/>
        <c:lblAlgn val="ctr"/>
        <c:lblOffset val="100"/>
        <c:noMultiLvlLbl val="0"/>
      </c:catAx>
      <c:valAx>
        <c:axId val="364024688"/>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3640292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3067040" cy="467534"/>
          </a:xfrm>
          <a:prstGeom prst="rect">
            <a:avLst/>
          </a:prstGeom>
        </p:spPr>
        <p:txBody>
          <a:bodyPr vert="horz" lIns="88850" tIns="44425" rIns="88850" bIns="44425" rtlCol="0"/>
          <a:lstStyle>
            <a:lvl1pPr algn="l">
              <a:defRPr sz="1200"/>
            </a:lvl1pPr>
          </a:lstStyle>
          <a:p>
            <a:endParaRPr lang="en-US" dirty="0"/>
          </a:p>
        </p:txBody>
      </p:sp>
      <p:sp>
        <p:nvSpPr>
          <p:cNvPr id="3" name="Date Placeholder 2"/>
          <p:cNvSpPr>
            <a:spLocks noGrp="1"/>
          </p:cNvSpPr>
          <p:nvPr>
            <p:ph type="dt" idx="1"/>
          </p:nvPr>
        </p:nvSpPr>
        <p:spPr>
          <a:xfrm>
            <a:off x="4008500" y="3"/>
            <a:ext cx="3067040" cy="467534"/>
          </a:xfrm>
          <a:prstGeom prst="rect">
            <a:avLst/>
          </a:prstGeom>
        </p:spPr>
        <p:txBody>
          <a:bodyPr vert="horz" lIns="88850" tIns="44425" rIns="88850" bIns="44425" rtlCol="0"/>
          <a:lstStyle>
            <a:lvl1pPr algn="r">
              <a:defRPr sz="1200"/>
            </a:lvl1pPr>
          </a:lstStyle>
          <a:p>
            <a:fld id="{FBFB43D2-2D1F-7545-8E97-21BEDB61BB12}" type="datetimeFigureOut">
              <a:rPr lang="en-US" smtClean="0"/>
              <a:t>4/27/2022</a:t>
            </a:fld>
            <a:endParaRPr lang="en-US" dirty="0"/>
          </a:p>
        </p:txBody>
      </p:sp>
      <p:sp>
        <p:nvSpPr>
          <p:cNvPr id="4" name="Slide Image Placeholder 3"/>
          <p:cNvSpPr>
            <a:spLocks noGrp="1" noRot="1" noChangeAspect="1"/>
          </p:cNvSpPr>
          <p:nvPr>
            <p:ph type="sldImg" idx="2"/>
          </p:nvPr>
        </p:nvSpPr>
        <p:spPr>
          <a:xfrm>
            <a:off x="1196975" y="703263"/>
            <a:ext cx="4683125" cy="3511550"/>
          </a:xfrm>
          <a:prstGeom prst="rect">
            <a:avLst/>
          </a:prstGeom>
          <a:noFill/>
          <a:ln w="12700">
            <a:solidFill>
              <a:prstClr val="black"/>
            </a:solidFill>
          </a:ln>
        </p:spPr>
        <p:txBody>
          <a:bodyPr vert="horz" lIns="88850" tIns="44425" rIns="88850" bIns="44425" rtlCol="0" anchor="ctr"/>
          <a:lstStyle/>
          <a:p>
            <a:endParaRPr lang="en-US" dirty="0"/>
          </a:p>
        </p:txBody>
      </p:sp>
      <p:sp>
        <p:nvSpPr>
          <p:cNvPr id="5" name="Notes Placeholder 4"/>
          <p:cNvSpPr>
            <a:spLocks noGrp="1"/>
          </p:cNvSpPr>
          <p:nvPr>
            <p:ph type="body" sz="quarter" idx="3"/>
          </p:nvPr>
        </p:nvSpPr>
        <p:spPr>
          <a:xfrm>
            <a:off x="708016" y="4447773"/>
            <a:ext cx="5661045" cy="4212454"/>
          </a:xfrm>
          <a:prstGeom prst="rect">
            <a:avLst/>
          </a:prstGeom>
        </p:spPr>
        <p:txBody>
          <a:bodyPr vert="horz" lIns="88850" tIns="44425" rIns="88850" bIns="4442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93994"/>
            <a:ext cx="3067040" cy="467534"/>
          </a:xfrm>
          <a:prstGeom prst="rect">
            <a:avLst/>
          </a:prstGeom>
        </p:spPr>
        <p:txBody>
          <a:bodyPr vert="horz" lIns="88850" tIns="44425" rIns="88850" bIns="44425"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08500" y="8893994"/>
            <a:ext cx="3067040" cy="467534"/>
          </a:xfrm>
          <a:prstGeom prst="rect">
            <a:avLst/>
          </a:prstGeom>
        </p:spPr>
        <p:txBody>
          <a:bodyPr vert="horz" lIns="88850" tIns="44425" rIns="88850" bIns="44425" rtlCol="0" anchor="b"/>
          <a:lstStyle>
            <a:lvl1pPr algn="r">
              <a:defRPr sz="1200"/>
            </a:lvl1pPr>
          </a:lstStyle>
          <a:p>
            <a:fld id="{01516C04-7573-9240-93A7-6BDE2CB08E22}" type="slidenum">
              <a:rPr lang="en-US" smtClean="0"/>
              <a:t>‹#›</a:t>
            </a:fld>
            <a:endParaRPr lang="en-US" dirty="0"/>
          </a:p>
        </p:txBody>
      </p:sp>
    </p:spTree>
    <p:extLst>
      <p:ext uri="{BB962C8B-B14F-4D97-AF65-F5344CB8AC3E}">
        <p14:creationId xmlns:p14="http://schemas.microsoft.com/office/powerpoint/2010/main" val="132514501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Today’s goals are to briefly </a:t>
            </a:r>
            <a:r>
              <a:rPr lang="en-US" sz="1200" dirty="0"/>
              <a:t>Review evidence from December 2021 presentation to CD Advisory Committee and earlier Board presentation</a:t>
            </a:r>
          </a:p>
          <a:p>
            <a:endParaRPr lang="en-US" dirty="0"/>
          </a:p>
        </p:txBody>
      </p:sp>
      <p:sp>
        <p:nvSpPr>
          <p:cNvPr id="4" name="Slide Number Placeholder 3"/>
          <p:cNvSpPr>
            <a:spLocks noGrp="1"/>
          </p:cNvSpPr>
          <p:nvPr>
            <p:ph type="sldNum" sz="quarter" idx="5"/>
          </p:nvPr>
        </p:nvSpPr>
        <p:spPr/>
        <p:txBody>
          <a:bodyPr/>
          <a:lstStyle/>
          <a:p>
            <a:fld id="{01516C04-7573-9240-93A7-6BDE2CB08E22}" type="slidenum">
              <a:rPr lang="en-US" smtClean="0"/>
              <a:t>1</a:t>
            </a:fld>
            <a:endParaRPr lang="en-US" dirty="0"/>
          </a:p>
        </p:txBody>
      </p:sp>
    </p:spTree>
    <p:extLst>
      <p:ext uri="{BB962C8B-B14F-4D97-AF65-F5344CB8AC3E}">
        <p14:creationId xmlns:p14="http://schemas.microsoft.com/office/powerpoint/2010/main" val="386817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CCD5AF-71CD-4C88-AC55-E7BE057B2D3C}" type="slidenum">
              <a:rPr lang="zh-CN" altLang="en-US" smtClean="0"/>
              <a:pPr/>
              <a:t>5</a:t>
            </a:fld>
            <a:endParaRPr lang="zh-CN" altLang="en-US"/>
          </a:p>
        </p:txBody>
      </p:sp>
    </p:spTree>
    <p:extLst>
      <p:ext uri="{BB962C8B-B14F-4D97-AF65-F5344CB8AC3E}">
        <p14:creationId xmlns:p14="http://schemas.microsoft.com/office/powerpoint/2010/main" val="37843114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8563" y="703263"/>
            <a:ext cx="3133725" cy="2351087"/>
          </a:xfrm>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We see the same pattern for 2-year college graduates. We tend to focus on 4-year colleges in the report because of the large returns to a bachelor’s degree, although we are actively engaged in some research looking at the experiences of students in Massachusetts two-year colleges because they are the most common form of post-secondary education for low-income students. </a:t>
            </a:r>
          </a:p>
        </p:txBody>
      </p:sp>
      <p:sp>
        <p:nvSpPr>
          <p:cNvPr id="4" name="Slide Number Placeholder 3"/>
          <p:cNvSpPr>
            <a:spLocks noGrp="1"/>
          </p:cNvSpPr>
          <p:nvPr>
            <p:ph type="sldNum" sz="quarter" idx="10"/>
          </p:nvPr>
        </p:nvSpPr>
        <p:spPr/>
        <p:txBody>
          <a:bodyPr/>
          <a:lstStyle/>
          <a:p>
            <a:fld id="{ADCCD5AF-71CD-4C88-AC55-E7BE057B2D3C}" type="slidenum">
              <a:rPr lang="zh-CN" altLang="en-US" smtClean="0"/>
              <a:pPr/>
              <a:t>6</a:t>
            </a:fld>
            <a:endParaRPr lang="zh-CN" altLang="en-US"/>
          </a:p>
        </p:txBody>
      </p:sp>
    </p:spTree>
    <p:extLst>
      <p:ext uri="{BB962C8B-B14F-4D97-AF65-F5344CB8AC3E}">
        <p14:creationId xmlns:p14="http://schemas.microsoft.com/office/powerpoint/2010/main" val="12460541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CCD5AF-71CD-4C88-AC55-E7BE057B2D3C}" type="slidenum">
              <a:rPr lang="zh-CN" altLang="en-US" smtClean="0"/>
              <a:pPr/>
              <a:t>9</a:t>
            </a:fld>
            <a:endParaRPr lang="zh-CN" altLang="en-US"/>
          </a:p>
        </p:txBody>
      </p:sp>
    </p:spTree>
    <p:extLst>
      <p:ext uri="{BB962C8B-B14F-4D97-AF65-F5344CB8AC3E}">
        <p14:creationId xmlns:p14="http://schemas.microsoft.com/office/powerpoint/2010/main" val="15425708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516C04-7573-9240-93A7-6BDE2CB08E22}" type="slidenum">
              <a:rPr lang="en-US" smtClean="0"/>
              <a:t>10</a:t>
            </a:fld>
            <a:endParaRPr lang="en-US" dirty="0"/>
          </a:p>
        </p:txBody>
      </p:sp>
    </p:spTree>
    <p:extLst>
      <p:ext uri="{BB962C8B-B14F-4D97-AF65-F5344CB8AC3E}">
        <p14:creationId xmlns:p14="http://schemas.microsoft.com/office/powerpoint/2010/main" val="12370562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516C04-7573-9240-93A7-6BDE2CB08E22}" type="slidenum">
              <a:rPr lang="en-US" smtClean="0"/>
              <a:t>31</a:t>
            </a:fld>
            <a:endParaRPr lang="en-US" dirty="0"/>
          </a:p>
        </p:txBody>
      </p:sp>
    </p:spTree>
    <p:extLst>
      <p:ext uri="{BB962C8B-B14F-4D97-AF65-F5344CB8AC3E}">
        <p14:creationId xmlns:p14="http://schemas.microsoft.com/office/powerpoint/2010/main" val="22072744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516C04-7573-9240-93A7-6BDE2CB08E22}" type="slidenum">
              <a:rPr lang="en-US" smtClean="0"/>
              <a:t>33</a:t>
            </a:fld>
            <a:endParaRPr lang="en-US" dirty="0"/>
          </a:p>
        </p:txBody>
      </p:sp>
    </p:spTree>
    <p:extLst>
      <p:ext uri="{BB962C8B-B14F-4D97-AF65-F5344CB8AC3E}">
        <p14:creationId xmlns:p14="http://schemas.microsoft.com/office/powerpoint/2010/main" val="41222159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6975" y="703263"/>
            <a:ext cx="4683125" cy="351155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C33B2E9-4DDF-495F-AAD2-1316D725AC3D}" type="slidenum">
              <a:rPr lang="en-US" smtClean="0"/>
              <a:t>36</a:t>
            </a:fld>
            <a:endParaRPr lang="en-US"/>
          </a:p>
        </p:txBody>
      </p:sp>
    </p:spTree>
    <p:extLst>
      <p:ext uri="{BB962C8B-B14F-4D97-AF65-F5344CB8AC3E}">
        <p14:creationId xmlns:p14="http://schemas.microsoft.com/office/powerpoint/2010/main" val="16545915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6975" y="703263"/>
            <a:ext cx="4683125" cy="351155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C33B2E9-4DDF-495F-AAD2-1316D725AC3D}" type="slidenum">
              <a:rPr lang="en-US" smtClean="0"/>
              <a:t>37</a:t>
            </a:fld>
            <a:endParaRPr lang="en-US"/>
          </a:p>
        </p:txBody>
      </p:sp>
    </p:spTree>
    <p:extLst>
      <p:ext uri="{BB962C8B-B14F-4D97-AF65-F5344CB8AC3E}">
        <p14:creationId xmlns:p14="http://schemas.microsoft.com/office/powerpoint/2010/main" val="2821196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6.xml"/><Relationship Id="rId1" Type="http://schemas.openxmlformats.org/officeDocument/2006/relationships/vmlDrawing" Target="../drawings/vmlDrawing4.vml"/><Relationship Id="rId5" Type="http://schemas.openxmlformats.org/officeDocument/2006/relationships/image" Target="../media/image2.emf"/><Relationship Id="rId4" Type="http://schemas.openxmlformats.org/officeDocument/2006/relationships/oleObject" Target="../embeddings/oleObject4.bin"/></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0100" y="758952"/>
            <a:ext cx="7543800" cy="3566160"/>
          </a:xfrm>
          <a:prstGeom prst="rect">
            <a:avLst/>
          </a:prstGeom>
        </p:spPr>
        <p:txBody>
          <a:bodyPr anchor="b">
            <a:normAutofit/>
          </a:bodyPr>
          <a:lstStyle>
            <a:lvl1pPr algn="l">
              <a:lnSpc>
                <a:spcPct val="85000"/>
              </a:lnSpc>
              <a:defRPr sz="4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00100" y="4455621"/>
            <a:ext cx="7543800" cy="1143000"/>
          </a:xfrm>
          <a:prstGeom prst="rect">
            <a:avLst/>
          </a:prstGeom>
        </p:spPr>
        <p:txBody>
          <a:bodyPr lIns="91440" rIns="91440">
            <a:normAutofit/>
          </a:bodyPr>
          <a:lstStyle>
            <a:lvl1pPr marL="0" indent="0" algn="l">
              <a:buNone/>
              <a:defRPr sz="2400" cap="all" spc="200" baseline="0">
                <a:solidFill>
                  <a:schemeClr val="accent2">
                    <a:lumMod val="75000"/>
                  </a:schemeClr>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p:cNvCxnSpPr/>
          <p:nvPr/>
        </p:nvCxnSpPr>
        <p:spPr>
          <a:xfrm>
            <a:off x="868680" y="4343400"/>
            <a:ext cx="7406640" cy="0"/>
          </a:xfrm>
          <a:prstGeom prst="line">
            <a:avLst/>
          </a:prstGeom>
          <a:ln w="63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655109" y="6598692"/>
            <a:ext cx="3930555" cy="2183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cap="small" dirty="0">
                <a:solidFill>
                  <a:prstClr val="white"/>
                </a:solidFill>
                <a:latin typeface="Times New Roman" panose="02020603050405020304" pitchFamily="18" charset="0"/>
              </a:rPr>
              <a:t>Strategic Grant Partners</a:t>
            </a:r>
          </a:p>
        </p:txBody>
      </p:sp>
      <p:sp>
        <p:nvSpPr>
          <p:cNvPr id="12" name="Rectangle 11"/>
          <p:cNvSpPr/>
          <p:nvPr/>
        </p:nvSpPr>
        <p:spPr>
          <a:xfrm>
            <a:off x="0" y="6471054"/>
            <a:ext cx="9144001" cy="3869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4" name="Rectangle 13"/>
          <p:cNvSpPr/>
          <p:nvPr/>
        </p:nvSpPr>
        <p:spPr>
          <a:xfrm>
            <a:off x="0" y="6414576"/>
            <a:ext cx="9144001" cy="45720"/>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5" name="Slide Number Placeholder 5"/>
          <p:cNvSpPr txBox="1">
            <a:spLocks/>
          </p:cNvSpPr>
          <p:nvPr/>
        </p:nvSpPr>
        <p:spPr>
          <a:xfrm>
            <a:off x="7596794" y="6561564"/>
            <a:ext cx="984019" cy="182880"/>
          </a:xfrm>
          <a:prstGeom prst="rect">
            <a:avLst/>
          </a:prstGeom>
        </p:spPr>
        <p:txBody>
          <a:bodyPr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7F3E119-1ED0-445A-88F2-71EA0EAD89F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098250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86854" y="286605"/>
            <a:ext cx="7997588" cy="712016"/>
          </a:xfrm>
          <a:prstGeom prst="rect">
            <a:avLst/>
          </a:prstGeom>
        </p:spPr>
        <p:txBody>
          <a:bodyPr>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86855" y="1093341"/>
            <a:ext cx="7997588" cy="5274607"/>
          </a:xfrm>
          <a:prstGeom prst="rect">
            <a:avLst/>
          </a:prstGeom>
        </p:spPr>
        <p:txBody>
          <a:bodyPr vert="eaVert" lIns="45720" tIns="0" rIns="45720" bIns="0"/>
          <a:lstStyle>
            <a:lvl1pPr>
              <a:buClrTx/>
              <a:defRPr/>
            </a:lvl1pPr>
            <a:lvl2pPr marL="384048" indent="-182880">
              <a:buClrTx/>
              <a:buFont typeface="Calibri" panose="020F0502020204030204" pitchFamily="34" charset="0"/>
              <a:buChar char="−"/>
              <a:defRPr/>
            </a:lvl2pPr>
            <a:lvl3pPr>
              <a:buClrTx/>
              <a:defRPr/>
            </a:lvl3pPr>
            <a:lvl4pPr>
              <a:buClrTx/>
              <a:defRPr/>
            </a:lvl4pPr>
            <a:lvl5pPr>
              <a:buClrTx/>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18195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412302"/>
            <a:ext cx="1971675" cy="5759898"/>
          </a:xfrm>
          <a:prstGeom prst="rect">
            <a:avLst/>
          </a:prstGeom>
        </p:spPr>
        <p:txBody>
          <a:bodyPr vert="eaVert">
            <a:normAutofit/>
          </a:bodyPr>
          <a:lstStyle>
            <a:lvl1pPr>
              <a:defRPr sz="26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a:prstGeom prst="rect">
            <a:avLst/>
          </a:prstGeom>
        </p:spPr>
        <p:txBody>
          <a:bodyPr vert="eaVert" lIns="45720" tIns="0" rIns="45720" bIns="0"/>
          <a:lstStyle>
            <a:lvl1pPr>
              <a:buClrTx/>
              <a:defRPr/>
            </a:lvl1pPr>
            <a:lvl2pPr marL="384048" indent="-182880">
              <a:buClrTx/>
              <a:buFont typeface="Calibri" panose="020F0502020204030204" pitchFamily="34" charset="0"/>
              <a:buChar char="−"/>
              <a:defRPr/>
            </a:lvl2pPr>
            <a:lvl3pPr>
              <a:buClrTx/>
              <a:defRPr/>
            </a:lvl3pPr>
            <a:lvl4pPr>
              <a:buClrTx/>
              <a:defRPr/>
            </a:lvl4pPr>
            <a:lvl5pPr>
              <a:buClrTx/>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Rectangle 11"/>
          <p:cNvSpPr/>
          <p:nvPr/>
        </p:nvSpPr>
        <p:spPr>
          <a:xfrm>
            <a:off x="-655109" y="6598692"/>
            <a:ext cx="3930555" cy="2183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cap="small" dirty="0">
                <a:solidFill>
                  <a:prstClr val="white"/>
                </a:solidFill>
                <a:latin typeface="Times New Roman" panose="02020603050405020304" pitchFamily="18" charset="0"/>
              </a:rPr>
              <a:t>Strategic Grant Partners</a:t>
            </a:r>
          </a:p>
        </p:txBody>
      </p:sp>
      <p:sp>
        <p:nvSpPr>
          <p:cNvPr id="8" name="Rectangle 7"/>
          <p:cNvSpPr/>
          <p:nvPr/>
        </p:nvSpPr>
        <p:spPr>
          <a:xfrm>
            <a:off x="0" y="6471054"/>
            <a:ext cx="9144001" cy="3869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1" name="Rectangle 10"/>
          <p:cNvSpPr/>
          <p:nvPr/>
        </p:nvSpPr>
        <p:spPr>
          <a:xfrm>
            <a:off x="0" y="6414576"/>
            <a:ext cx="9144001" cy="45720"/>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4" name="Slide Number Placeholder 5"/>
          <p:cNvSpPr txBox="1">
            <a:spLocks/>
          </p:cNvSpPr>
          <p:nvPr/>
        </p:nvSpPr>
        <p:spPr>
          <a:xfrm>
            <a:off x="7596794" y="6561564"/>
            <a:ext cx="984019" cy="182880"/>
          </a:xfrm>
          <a:prstGeom prst="rect">
            <a:avLst/>
          </a:prstGeom>
        </p:spPr>
        <p:txBody>
          <a:bodyPr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7F3E119-1ED0-445A-88F2-71EA0EAD89F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0438408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 Title Only">
    <p:spTree>
      <p:nvGrpSpPr>
        <p:cNvPr id="1" name=""/>
        <p:cNvGrpSpPr/>
        <p:nvPr/>
      </p:nvGrpSpPr>
      <p:grpSpPr>
        <a:xfrm>
          <a:off x="0" y="0"/>
          <a:ext cx="0" cy="0"/>
          <a:chOff x="0" y="0"/>
          <a:chExt cx="0" cy="0"/>
        </a:xfrm>
      </p:grpSpPr>
      <p:sp>
        <p:nvSpPr>
          <p:cNvPr id="57" name="Date Placeholder 56"/>
          <p:cNvSpPr>
            <a:spLocks noGrp="1"/>
          </p:cNvSpPr>
          <p:nvPr>
            <p:ph type="dt" sz="half" idx="14"/>
          </p:nvPr>
        </p:nvSpPr>
        <p:spPr/>
        <p:txBody>
          <a:bodyPr/>
          <a:lstStyle>
            <a:lvl1pPr>
              <a:defRPr>
                <a:solidFill>
                  <a:schemeClr val="bg1">
                    <a:lumMod val="50000"/>
                  </a:schemeClr>
                </a:solidFill>
                <a:latin typeface="+mn-lt"/>
                <a:sym typeface="Trebuchet MS" panose="020B0603020202020204" pitchFamily="34" charset="0"/>
              </a:defRPr>
            </a:lvl1pPr>
          </a:lstStyle>
          <a:p>
            <a:endParaRPr lang="en-US" dirty="0"/>
          </a:p>
        </p:txBody>
      </p:sp>
      <p:sp>
        <p:nvSpPr>
          <p:cNvPr id="7" name="Copyright"/>
          <p:cNvSpPr txBox="1"/>
          <p:nvPr userDrawn="1"/>
        </p:nvSpPr>
        <p:spPr>
          <a:xfrm rot="16200000">
            <a:off x="6473429" y="3934616"/>
            <a:ext cx="5133975" cy="72712"/>
          </a:xfrm>
          <a:prstGeom prst="rect">
            <a:avLst/>
          </a:prstGeom>
          <a:noFill/>
        </p:spPr>
        <p:txBody>
          <a:bodyPr wrap="square" lIns="0" tIns="0" rIns="0" bIns="0" rtlCol="0" anchor="t">
            <a:spAutoFit/>
          </a:bodyPr>
          <a:lstStyle/>
          <a:p>
            <a:pPr>
              <a:lnSpc>
                <a:spcPct val="90000"/>
              </a:lnSpc>
              <a:spcAft>
                <a:spcPts val="450"/>
              </a:spcAft>
            </a:pPr>
            <a:r>
              <a:rPr lang="en-US" sz="525" dirty="0">
                <a:solidFill>
                  <a:schemeClr val="bg1">
                    <a:lumMod val="50000"/>
                  </a:schemeClr>
                </a:solidFill>
                <a:latin typeface="+mn-lt"/>
                <a:sym typeface="Trebuchet MS" panose="020B0603020202020204" pitchFamily="34" charset="0"/>
              </a:rPr>
              <a:t>Copyright © 2017 by The Boston Consulting Group, Inc. All rights reserved.</a:t>
            </a:r>
          </a:p>
        </p:txBody>
      </p:sp>
      <p:sp>
        <p:nvSpPr>
          <p:cNvPr id="8" name="Title 7"/>
          <p:cNvSpPr>
            <a:spLocks noGrp="1"/>
          </p:cNvSpPr>
          <p:nvPr>
            <p:ph type="title" hasCustomPrompt="1"/>
          </p:nvPr>
        </p:nvSpPr>
        <p:spPr>
          <a:xfrm>
            <a:off x="472500" y="622801"/>
            <a:ext cx="8200013" cy="332399"/>
          </a:xfrm>
        </p:spPr>
        <p:txBody>
          <a:bodyPr/>
          <a:lstStyle>
            <a:lvl1pPr>
              <a:defRPr>
                <a:latin typeface="+mj-lt"/>
                <a:sym typeface="Trebuchet MS" panose="020B0603020202020204" pitchFamily="34" charset="0"/>
              </a:defRPr>
            </a:lvl1pPr>
          </a:lstStyle>
          <a:p>
            <a:r>
              <a:rPr lang="en-US" dirty="0"/>
              <a:t>Click to add title</a:t>
            </a:r>
          </a:p>
        </p:txBody>
      </p:sp>
      <p:sp>
        <p:nvSpPr>
          <p:cNvPr id="10" name="FooterSimple" hidden="1"/>
          <p:cNvSpPr txBox="1"/>
          <p:nvPr userDrawn="1">
            <p:custDataLst>
              <p:tags r:id="rId1"/>
            </p:custDataLst>
          </p:nvPr>
        </p:nvSpPr>
        <p:spPr>
          <a:xfrm rot="16200000">
            <a:off x="7578090" y="5130004"/>
            <a:ext cx="2743200" cy="72712"/>
          </a:xfrm>
          <a:prstGeom prst="rect">
            <a:avLst/>
          </a:prstGeom>
          <a:noFill/>
        </p:spPr>
        <p:txBody>
          <a:bodyPr wrap="square" lIns="0" tIns="0" rIns="0" bIns="0" rtlCol="0" anchor="b">
            <a:spAutoFit/>
          </a:bodyPr>
          <a:lstStyle/>
          <a:p>
            <a:pPr>
              <a:lnSpc>
                <a:spcPct val="90000"/>
              </a:lnSpc>
              <a:spcAft>
                <a:spcPts val="450"/>
              </a:spcAft>
            </a:pPr>
            <a:r>
              <a:rPr lang="en-US" sz="525" dirty="0">
                <a:solidFill>
                  <a:schemeClr val="bg1">
                    <a:lumMod val="50000"/>
                  </a:schemeClr>
                </a:solidFill>
                <a:latin typeface="+mn-lt"/>
                <a:sym typeface="Trebuchet MS" panose="020B0603020202020204" pitchFamily="34" charset="0"/>
              </a:rPr>
              <a:t>Slide examples_Killer slides_Final.pptx</a:t>
            </a:r>
          </a:p>
        </p:txBody>
      </p:sp>
    </p:spTree>
    <p:extLst>
      <p:ext uri="{BB962C8B-B14F-4D97-AF65-F5344CB8AC3E}">
        <p14:creationId xmlns:p14="http://schemas.microsoft.com/office/powerpoint/2010/main" val="344357874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432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0100" y="758952"/>
            <a:ext cx="7543800" cy="3566160"/>
          </a:xfrm>
          <a:prstGeom prst="rect">
            <a:avLst/>
          </a:prstGeom>
        </p:spPr>
        <p:txBody>
          <a:bodyPr anchor="b">
            <a:normAutofit/>
          </a:bodyPr>
          <a:lstStyle>
            <a:lvl1pPr algn="l">
              <a:lnSpc>
                <a:spcPct val="85000"/>
              </a:lnSpc>
              <a:defRPr sz="4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00100" y="4455621"/>
            <a:ext cx="7543800" cy="1143000"/>
          </a:xfrm>
          <a:prstGeom prst="rect">
            <a:avLst/>
          </a:prstGeom>
        </p:spPr>
        <p:txBody>
          <a:bodyPr lIns="91440" rIns="91440">
            <a:normAutofit/>
          </a:bodyPr>
          <a:lstStyle>
            <a:lvl1pPr marL="0" indent="0" algn="l">
              <a:buNone/>
              <a:defRPr sz="2400" cap="all" spc="200" baseline="0">
                <a:solidFill>
                  <a:schemeClr val="accent2">
                    <a:lumMod val="75000"/>
                  </a:schemeClr>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p:cNvCxnSpPr/>
          <p:nvPr/>
        </p:nvCxnSpPr>
        <p:spPr>
          <a:xfrm>
            <a:off x="868680" y="4343400"/>
            <a:ext cx="7406640" cy="0"/>
          </a:xfrm>
          <a:prstGeom prst="line">
            <a:avLst/>
          </a:prstGeom>
          <a:ln w="63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655109" y="6598692"/>
            <a:ext cx="3930555" cy="2183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cap="small" dirty="0">
                <a:solidFill>
                  <a:prstClr val="white"/>
                </a:solidFill>
                <a:latin typeface="Times New Roman" panose="02020603050405020304" pitchFamily="18" charset="0"/>
              </a:rPr>
              <a:t>Strategic Grant Partners</a:t>
            </a:r>
          </a:p>
        </p:txBody>
      </p:sp>
      <p:sp>
        <p:nvSpPr>
          <p:cNvPr id="12" name="Rectangle 11"/>
          <p:cNvSpPr/>
          <p:nvPr/>
        </p:nvSpPr>
        <p:spPr>
          <a:xfrm>
            <a:off x="0" y="6471054"/>
            <a:ext cx="9144001" cy="3869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4" name="Rectangle 13"/>
          <p:cNvSpPr/>
          <p:nvPr/>
        </p:nvSpPr>
        <p:spPr>
          <a:xfrm>
            <a:off x="0" y="6414576"/>
            <a:ext cx="9144001" cy="45720"/>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5" name="Slide Number Placeholder 5"/>
          <p:cNvSpPr txBox="1">
            <a:spLocks/>
          </p:cNvSpPr>
          <p:nvPr/>
        </p:nvSpPr>
        <p:spPr>
          <a:xfrm>
            <a:off x="7596794" y="6561564"/>
            <a:ext cx="984019" cy="182880"/>
          </a:xfrm>
          <a:prstGeom prst="rect">
            <a:avLst/>
          </a:prstGeom>
        </p:spPr>
        <p:txBody>
          <a:bodyPr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7F3E119-1ED0-445A-88F2-71EA0EAD89F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5843150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2"/>
            </p:custDataLst>
            <p:extLst>
              <p:ext uri="{D42A27DB-BD31-4B8C-83A1-F6EECF244321}">
                <p14:modId xmlns:p14="http://schemas.microsoft.com/office/powerpoint/2010/main" val="1726228859"/>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107" name="think-cell Slide" r:id="rId4" imgW="360" imgH="360" progId="TCLayout.ActiveDocument.1">
                  <p:embed/>
                </p:oleObj>
              </mc:Choice>
              <mc:Fallback>
                <p:oleObj name="think-cell Slide" r:id="rId4" imgW="360" imgH="360" progId="TCLayout.ActiveDocument.1">
                  <p:embed/>
                  <p:pic>
                    <p:nvPicPr>
                      <p:cNvPr id="4" name="Object 3"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a:xfrm>
            <a:off x="573206" y="286605"/>
            <a:ext cx="7997588" cy="772174"/>
          </a:xfrm>
          <a:prstGeom prst="rect">
            <a:avLst/>
          </a:prstGeom>
        </p:spPr>
        <p:txBody>
          <a:bodyPr anchor="b">
            <a:normAutofit/>
          </a:bodyPr>
          <a:lstStyle>
            <a:lvl1pPr>
              <a:defRPr sz="2600"/>
            </a:lvl1pPr>
          </a:lstStyle>
          <a:p>
            <a:r>
              <a:rPr lang="en-US"/>
              <a:t>Click to edit Master title style</a:t>
            </a:r>
            <a:endParaRPr lang="en-US" dirty="0"/>
          </a:p>
        </p:txBody>
      </p:sp>
      <p:sp>
        <p:nvSpPr>
          <p:cNvPr id="3" name="Content Placeholder 2"/>
          <p:cNvSpPr>
            <a:spLocks noGrp="1"/>
          </p:cNvSpPr>
          <p:nvPr>
            <p:ph idx="1"/>
          </p:nvPr>
        </p:nvSpPr>
        <p:spPr>
          <a:xfrm>
            <a:off x="573206" y="1150491"/>
            <a:ext cx="7997588" cy="5196521"/>
          </a:xfrm>
          <a:prstGeom prst="rect">
            <a:avLst/>
          </a:prstGeom>
        </p:spPr>
        <p:txBody>
          <a:bodyPr/>
          <a:lstStyle>
            <a:lvl1pPr>
              <a:buClr>
                <a:schemeClr val="tx1"/>
              </a:buClr>
              <a:defRPr/>
            </a:lvl1pPr>
            <a:lvl2pPr marL="384048" indent="-182880">
              <a:buClr>
                <a:schemeClr val="tx1"/>
              </a:buClr>
              <a:buFont typeface="Calibri" panose="020F0502020204030204" pitchFamily="34" charset="0"/>
              <a:buChar char="−"/>
              <a:defRPr/>
            </a:lvl2pPr>
            <a:lvl3pPr>
              <a:buClr>
                <a:schemeClr val="tx1"/>
              </a:buClr>
              <a:defRPr/>
            </a:lvl3pPr>
            <a:lvl4pPr>
              <a:buClr>
                <a:schemeClr val="tx1"/>
              </a:buClr>
              <a:defRPr/>
            </a:lvl4pPr>
            <a:lvl5pPr>
              <a:buClr>
                <a:schemeClr val="tx1"/>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6726961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00100" y="758952"/>
            <a:ext cx="7543800" cy="3566160"/>
          </a:xfrm>
          <a:prstGeom prst="rect">
            <a:avLst/>
          </a:prstGeom>
        </p:spPr>
        <p:txBody>
          <a:bodyPr anchor="b" anchorCtr="0">
            <a:normAutofit/>
          </a:bodyPr>
          <a:lstStyle>
            <a:lvl1pPr>
              <a:lnSpc>
                <a:spcPct val="85000"/>
              </a:lnSpc>
              <a:defRPr sz="4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00100" y="4453128"/>
            <a:ext cx="7543800" cy="1143000"/>
          </a:xfrm>
          <a:prstGeom prst="rect">
            <a:avLst/>
          </a:prstGeom>
        </p:spPr>
        <p:txBody>
          <a:bodyPr lIns="91440" rIns="91440" anchor="t" anchorCtr="0">
            <a:normAutofit/>
          </a:bodyPr>
          <a:lstStyle>
            <a:lvl1pPr marL="0" indent="0">
              <a:buNone/>
              <a:defRPr sz="2400" cap="all" spc="200" baseline="0">
                <a:solidFill>
                  <a:schemeClr val="accent2">
                    <a:lumMod val="75000"/>
                  </a:schemeClr>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cxnSp>
        <p:nvCxnSpPr>
          <p:cNvPr id="9" name="Straight Connector 8"/>
          <p:cNvCxnSpPr/>
          <p:nvPr/>
        </p:nvCxnSpPr>
        <p:spPr>
          <a:xfrm>
            <a:off x="868680" y="4343400"/>
            <a:ext cx="7406640" cy="0"/>
          </a:xfrm>
          <a:prstGeom prst="line">
            <a:avLst/>
          </a:prstGeom>
          <a:ln w="63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655109" y="6598692"/>
            <a:ext cx="3930555" cy="2183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cap="small" dirty="0">
                <a:solidFill>
                  <a:prstClr val="white"/>
                </a:solidFill>
                <a:latin typeface="Times New Roman" panose="02020603050405020304" pitchFamily="18" charset="0"/>
              </a:rPr>
              <a:t>Strategic Grant Partners</a:t>
            </a:r>
          </a:p>
        </p:txBody>
      </p:sp>
      <p:sp>
        <p:nvSpPr>
          <p:cNvPr id="12" name="Rectangle 11"/>
          <p:cNvSpPr/>
          <p:nvPr/>
        </p:nvSpPr>
        <p:spPr>
          <a:xfrm>
            <a:off x="0" y="6471054"/>
            <a:ext cx="9144001" cy="3869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5" name="Rectangle 14"/>
          <p:cNvSpPr/>
          <p:nvPr/>
        </p:nvSpPr>
        <p:spPr>
          <a:xfrm>
            <a:off x="0" y="6414576"/>
            <a:ext cx="9144001" cy="45720"/>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6" name="Slide Number Placeholder 5"/>
          <p:cNvSpPr txBox="1">
            <a:spLocks/>
          </p:cNvSpPr>
          <p:nvPr/>
        </p:nvSpPr>
        <p:spPr>
          <a:xfrm>
            <a:off x="7596794" y="6561564"/>
            <a:ext cx="984019" cy="182880"/>
          </a:xfrm>
          <a:prstGeom prst="rect">
            <a:avLst/>
          </a:prstGeom>
        </p:spPr>
        <p:txBody>
          <a:bodyPr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7F3E119-1ED0-445A-88F2-71EA0EAD89F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1951343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565484" y="274573"/>
            <a:ext cx="8013032" cy="784206"/>
          </a:xfrm>
          <a:prstGeom prst="rect">
            <a:avLst/>
          </a:prstGeom>
        </p:spPr>
        <p:txBody>
          <a:bodyPr anchor="b">
            <a:normAutofit/>
          </a:bodyPr>
          <a:lstStyle>
            <a:lvl1pPr>
              <a:defRPr sz="2600"/>
            </a:lvl1pPr>
          </a:lstStyle>
          <a:p>
            <a:r>
              <a:rPr lang="en-US"/>
              <a:t>Click to edit Master title style</a:t>
            </a:r>
            <a:endParaRPr lang="en-US" dirty="0"/>
          </a:p>
        </p:txBody>
      </p:sp>
      <p:sp>
        <p:nvSpPr>
          <p:cNvPr id="3" name="Content Placeholder 2"/>
          <p:cNvSpPr>
            <a:spLocks noGrp="1"/>
          </p:cNvSpPr>
          <p:nvPr>
            <p:ph sz="half" idx="1"/>
          </p:nvPr>
        </p:nvSpPr>
        <p:spPr>
          <a:xfrm>
            <a:off x="565484" y="1167062"/>
            <a:ext cx="3960796" cy="4702032"/>
          </a:xfrm>
          <a:prstGeom prst="rect">
            <a:avLst/>
          </a:prstGeom>
        </p:spPr>
        <p:txBody>
          <a:bodyPr/>
          <a:lstStyle>
            <a:lvl1pPr>
              <a:buClrTx/>
              <a:defRPr/>
            </a:lvl1pPr>
            <a:lvl2pPr marL="384048" indent="-182880">
              <a:buClrTx/>
              <a:buFont typeface="Calibri" panose="020F0502020204030204" pitchFamily="34" charset="0"/>
              <a:buChar char="−"/>
              <a:defRPr/>
            </a:lvl2pPr>
            <a:lvl3pPr>
              <a:buClrTx/>
              <a:defRPr/>
            </a:lvl3pPr>
            <a:lvl4pPr>
              <a:buClrTx/>
              <a:defRPr/>
            </a:lvl4pPr>
            <a:lvl5pPr>
              <a:buClrTx/>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167063"/>
            <a:ext cx="3915076" cy="4702032"/>
          </a:xfrm>
          <a:prstGeom prst="rect">
            <a:avLst/>
          </a:prstGeom>
        </p:spPr>
        <p:txBody>
          <a:bodyPr/>
          <a:lstStyle>
            <a:lvl1pPr>
              <a:buClrTx/>
              <a:defRPr/>
            </a:lvl1pPr>
            <a:lvl2pPr marL="384048" indent="-182880">
              <a:buClrTx/>
              <a:buFont typeface="Calibri" panose="020F0502020204030204" pitchFamily="34" charset="0"/>
              <a:buChar char="−"/>
              <a:defRPr/>
            </a:lvl2pPr>
            <a:lvl3pPr>
              <a:buClrTx/>
              <a:defRPr/>
            </a:lvl3pPr>
            <a:lvl4pPr>
              <a:buClrTx/>
              <a:defRPr/>
            </a:lvl4pPr>
            <a:lvl5pPr>
              <a:buClrTx/>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1973877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589547" y="286605"/>
            <a:ext cx="7976937" cy="760142"/>
          </a:xfrm>
          <a:prstGeom prst="rect">
            <a:avLst/>
          </a:prstGeom>
        </p:spPr>
        <p:txBody>
          <a:bodyPr anchor="b">
            <a:normAutofit/>
          </a:bodyPr>
          <a:lstStyle>
            <a:lvl1pPr>
              <a:defRPr sz="2600"/>
            </a:lvl1pPr>
          </a:lstStyle>
          <a:p>
            <a:r>
              <a:rPr lang="en-US"/>
              <a:t>Click to edit Master title style</a:t>
            </a:r>
            <a:endParaRPr lang="en-US" dirty="0"/>
          </a:p>
        </p:txBody>
      </p:sp>
      <p:sp>
        <p:nvSpPr>
          <p:cNvPr id="3" name="Text Placeholder 2"/>
          <p:cNvSpPr>
            <a:spLocks noGrp="1"/>
          </p:cNvSpPr>
          <p:nvPr>
            <p:ph type="body" idx="1"/>
          </p:nvPr>
        </p:nvSpPr>
        <p:spPr>
          <a:xfrm>
            <a:off x="589547" y="1146660"/>
            <a:ext cx="3936733" cy="736282"/>
          </a:xfrm>
          <a:prstGeom prst="rect">
            <a:avLst/>
          </a:prstGeom>
        </p:spPr>
        <p:txBody>
          <a:bodyPr lIns="91440" rIns="91440" anchor="ctr">
            <a:normAutofit/>
          </a:bodyPr>
          <a:lstStyle>
            <a:lvl1pPr marL="0" indent="0">
              <a:buNone/>
              <a:defRPr sz="2000" b="0" cap="all"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9547" y="1982855"/>
            <a:ext cx="3936733" cy="3977679"/>
          </a:xfrm>
          <a:prstGeom prst="rect">
            <a:avLst/>
          </a:prstGeom>
        </p:spPr>
        <p:txBody>
          <a:bodyPr/>
          <a:lstStyle>
            <a:lvl1pPr>
              <a:buClr>
                <a:schemeClr val="tx1"/>
              </a:buClr>
              <a:defRPr/>
            </a:lvl1pPr>
            <a:lvl2pPr marL="384048" indent="-182880">
              <a:buClr>
                <a:schemeClr val="tx1"/>
              </a:buClr>
              <a:buFont typeface="Calibri" panose="020F0502020204030204" pitchFamily="34" charset="0"/>
              <a:buChar char="−"/>
              <a:defRPr/>
            </a:lvl2pPr>
            <a:lvl3pPr>
              <a:buClr>
                <a:schemeClr val="tx1"/>
              </a:buClr>
              <a:defRPr/>
            </a:lvl3pPr>
            <a:lvl4pPr>
              <a:buClr>
                <a:schemeClr val="tx1"/>
              </a:buClr>
              <a:defRPr/>
            </a:lvl4pPr>
            <a:lvl5pPr>
              <a:buClr>
                <a:schemeClr val="tx1"/>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146660"/>
            <a:ext cx="3903044" cy="736282"/>
          </a:xfrm>
          <a:prstGeom prst="rect">
            <a:avLst/>
          </a:prstGeom>
        </p:spPr>
        <p:txBody>
          <a:bodyPr lIns="91440" rIns="91440" anchor="ctr">
            <a:normAutofit/>
          </a:bodyPr>
          <a:lstStyle>
            <a:lvl1pPr marL="0" indent="0">
              <a:buNone/>
              <a:defRPr sz="2000" b="0" cap="all"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1982855"/>
            <a:ext cx="3903044" cy="3977679"/>
          </a:xfrm>
          <a:prstGeom prst="rect">
            <a:avLst/>
          </a:prstGeom>
        </p:spPr>
        <p:txBody>
          <a:bodyPr/>
          <a:lstStyle>
            <a:lvl1pPr>
              <a:buClr>
                <a:schemeClr val="tx1"/>
              </a:buClr>
              <a:defRPr/>
            </a:lvl1pPr>
            <a:lvl2pPr marL="384048" indent="-182880">
              <a:buClr>
                <a:schemeClr val="tx1"/>
              </a:buClr>
              <a:buFont typeface="Calibri" panose="020F0502020204030204" pitchFamily="34" charset="0"/>
              <a:buChar char="−"/>
              <a:defRPr/>
            </a:lvl2pPr>
            <a:lvl3pPr>
              <a:buClr>
                <a:schemeClr val="tx1"/>
              </a:buClr>
              <a:defRPr/>
            </a:lvl3pPr>
            <a:lvl4pPr>
              <a:buClr>
                <a:schemeClr val="tx1"/>
              </a:buClr>
              <a:defRPr/>
            </a:lvl4pPr>
            <a:lvl5pPr>
              <a:buClr>
                <a:schemeClr val="tx1"/>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8025542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73206" y="286605"/>
            <a:ext cx="7997588" cy="760142"/>
          </a:xfrm>
          <a:prstGeom prst="rect">
            <a:avLst/>
          </a:prstGeom>
        </p:spPr>
        <p:txBody>
          <a:bodyPr anchor="b"/>
          <a:lstStyle>
            <a:lvl1pPr>
              <a:defRPr sz="2600" baseline="0"/>
            </a:lvl1pPr>
          </a:lstStyle>
          <a:p>
            <a:r>
              <a:rPr lang="en-US"/>
              <a:t>Click to edit Master title style</a:t>
            </a:r>
            <a:endParaRPr lang="en-US" dirty="0"/>
          </a:p>
        </p:txBody>
      </p:sp>
    </p:spTree>
    <p:extLst>
      <p:ext uri="{BB962C8B-B14F-4D97-AF65-F5344CB8AC3E}">
        <p14:creationId xmlns:p14="http://schemas.microsoft.com/office/powerpoint/2010/main" val="2325523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6" name="Rectangle 5"/>
          <p:cNvSpPr/>
          <p:nvPr/>
        </p:nvSpPr>
        <p:spPr>
          <a:xfrm>
            <a:off x="0" y="6471054"/>
            <a:ext cx="9144001" cy="3869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7" name="Rectangle 6"/>
          <p:cNvSpPr/>
          <p:nvPr/>
        </p:nvSpPr>
        <p:spPr>
          <a:xfrm>
            <a:off x="0" y="6414576"/>
            <a:ext cx="9144001" cy="45720"/>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8" name="Slide Number Placeholder 5"/>
          <p:cNvSpPr txBox="1">
            <a:spLocks/>
          </p:cNvSpPr>
          <p:nvPr/>
        </p:nvSpPr>
        <p:spPr>
          <a:xfrm>
            <a:off x="7596794" y="6561564"/>
            <a:ext cx="984019" cy="182880"/>
          </a:xfrm>
          <a:prstGeom prst="rect">
            <a:avLst/>
          </a:prstGeom>
        </p:spPr>
        <p:txBody>
          <a:bodyPr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7F3E119-1ED0-445A-88F2-71EA0EAD89F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414653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2"/>
            </p:custDataLst>
            <p:extLst>
              <p:ext uri="{D42A27DB-BD31-4B8C-83A1-F6EECF244321}">
                <p14:modId xmlns:p14="http://schemas.microsoft.com/office/powerpoint/2010/main" val="4000123974"/>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059" name="think-cell Slide" r:id="rId4" imgW="360" imgH="360" progId="TCLayout.ActiveDocument.1">
                  <p:embed/>
                </p:oleObj>
              </mc:Choice>
              <mc:Fallback>
                <p:oleObj name="think-cell Slide" r:id="rId4" imgW="360" imgH="360" progId="TCLayout.ActiveDocument.1">
                  <p:embed/>
                  <p:pic>
                    <p:nvPicPr>
                      <p:cNvPr id="4" name="Object 3"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a:xfrm>
            <a:off x="573206" y="286605"/>
            <a:ext cx="7997588" cy="772174"/>
          </a:xfrm>
          <a:prstGeom prst="rect">
            <a:avLst/>
          </a:prstGeom>
        </p:spPr>
        <p:txBody>
          <a:bodyPr anchor="b">
            <a:normAutofit/>
          </a:bodyPr>
          <a:lstStyle>
            <a:lvl1pPr>
              <a:defRPr sz="2600"/>
            </a:lvl1pPr>
          </a:lstStyle>
          <a:p>
            <a:r>
              <a:rPr lang="en-US"/>
              <a:t>Click to edit Master title style</a:t>
            </a:r>
            <a:endParaRPr lang="en-US" dirty="0"/>
          </a:p>
        </p:txBody>
      </p:sp>
      <p:sp>
        <p:nvSpPr>
          <p:cNvPr id="3" name="Content Placeholder 2"/>
          <p:cNvSpPr>
            <a:spLocks noGrp="1"/>
          </p:cNvSpPr>
          <p:nvPr>
            <p:ph idx="1"/>
          </p:nvPr>
        </p:nvSpPr>
        <p:spPr>
          <a:xfrm>
            <a:off x="573206" y="1150491"/>
            <a:ext cx="7997588" cy="5196521"/>
          </a:xfrm>
          <a:prstGeom prst="rect">
            <a:avLst/>
          </a:prstGeom>
        </p:spPr>
        <p:txBody>
          <a:bodyPr/>
          <a:lstStyle>
            <a:lvl1pPr>
              <a:buClr>
                <a:schemeClr val="tx1"/>
              </a:buClr>
              <a:defRPr/>
            </a:lvl1pPr>
            <a:lvl2pPr marL="384048" indent="-182880">
              <a:buClr>
                <a:schemeClr val="tx1"/>
              </a:buClr>
              <a:buFont typeface="Calibri" panose="020F0502020204030204" pitchFamily="34" charset="0"/>
              <a:buChar char="−"/>
              <a:defRPr/>
            </a:lvl2pPr>
            <a:lvl3pPr>
              <a:buClr>
                <a:schemeClr val="tx1"/>
              </a:buClr>
              <a:defRPr/>
            </a:lvl3pPr>
            <a:lvl4pPr>
              <a:buClr>
                <a:schemeClr val="tx1"/>
              </a:buClr>
              <a:defRPr/>
            </a:lvl4pPr>
            <a:lvl5pPr>
              <a:buClr>
                <a:schemeClr val="tx1"/>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032063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9" name="Rectangle 8"/>
          <p:cNvSpPr/>
          <p:nvPr/>
        </p:nvSpPr>
        <p:spPr>
          <a:xfrm>
            <a:off x="3054117" y="0"/>
            <a:ext cx="48006" cy="6858000"/>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p:cNvSpPr>
            <a:spLocks noGrp="1"/>
          </p:cNvSpPr>
          <p:nvPr>
            <p:ph type="title"/>
          </p:nvPr>
        </p:nvSpPr>
        <p:spPr>
          <a:xfrm>
            <a:off x="342900" y="594359"/>
            <a:ext cx="2400300" cy="2286000"/>
          </a:xfrm>
          <a:prstGeom prst="rect">
            <a:avLst/>
          </a:prstGeo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a:prstGeom prst="rect">
            <a:avLst/>
          </a:prstGeom>
        </p:spPr>
        <p:txBody>
          <a:bodyPr/>
          <a:lstStyle>
            <a:lvl1pPr>
              <a:buClrTx/>
              <a:defRPr/>
            </a:lvl1pPr>
            <a:lvl2pPr marL="384048" indent="-182880">
              <a:buClrTx/>
              <a:buFont typeface="Calibri" panose="020F0502020204030204" pitchFamily="34" charset="0"/>
              <a:buChar char="−"/>
              <a:defRPr/>
            </a:lvl2pPr>
            <a:lvl3pPr>
              <a:buClrTx/>
              <a:defRPr/>
            </a:lvl3pPr>
            <a:lvl4pPr>
              <a:buClrTx/>
              <a:defRPr/>
            </a:lvl4pPr>
            <a:lvl5pPr>
              <a:buClrTx/>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a:prstGeom prst="rect">
            <a:avLst/>
          </a:prstGeo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Slide Number Placeholder 5"/>
          <p:cNvSpPr txBox="1">
            <a:spLocks/>
          </p:cNvSpPr>
          <p:nvPr/>
        </p:nvSpPr>
        <p:spPr>
          <a:xfrm>
            <a:off x="7596794" y="6607874"/>
            <a:ext cx="984019" cy="182880"/>
          </a:xfrm>
          <a:prstGeom prst="rect">
            <a:avLst/>
          </a:prstGeom>
        </p:spPr>
        <p:txBody>
          <a:bodyPr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7F3E119-1ED0-445A-88F2-71EA0EAD89F4}"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3511249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9" name="Rectangle 8"/>
          <p:cNvSpPr/>
          <p:nvPr/>
        </p:nvSpPr>
        <p:spPr>
          <a:xfrm>
            <a:off x="12" y="4915076"/>
            <a:ext cx="9141619" cy="64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p:cNvSpPr>
            <a:spLocks noGrp="1"/>
          </p:cNvSpPr>
          <p:nvPr>
            <p:ph type="title"/>
          </p:nvPr>
        </p:nvSpPr>
        <p:spPr>
          <a:xfrm>
            <a:off x="822960" y="5074920"/>
            <a:ext cx="7585234" cy="822960"/>
          </a:xfrm>
          <a:prstGeom prst="rect">
            <a:avLst/>
          </a:prstGeo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prstGeom prst="rect">
            <a:avLst/>
          </a:prstGeo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22960" y="5907024"/>
            <a:ext cx="7589520" cy="594360"/>
          </a:xfrm>
          <a:prstGeom prst="rect">
            <a:avLst/>
          </a:prstGeo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Slide Number Placeholder 5"/>
          <p:cNvSpPr txBox="1">
            <a:spLocks/>
          </p:cNvSpPr>
          <p:nvPr/>
        </p:nvSpPr>
        <p:spPr>
          <a:xfrm>
            <a:off x="7596794" y="6607874"/>
            <a:ext cx="984019" cy="182880"/>
          </a:xfrm>
          <a:prstGeom prst="rect">
            <a:avLst/>
          </a:prstGeom>
        </p:spPr>
        <p:txBody>
          <a:bodyPr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7F3E119-1ED0-445A-88F2-71EA0EAD89F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618725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86854" y="286605"/>
            <a:ext cx="7997588" cy="712016"/>
          </a:xfrm>
          <a:prstGeom prst="rect">
            <a:avLst/>
          </a:prstGeom>
        </p:spPr>
        <p:txBody>
          <a:bodyPr>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86855" y="1093341"/>
            <a:ext cx="7997588" cy="5274607"/>
          </a:xfrm>
          <a:prstGeom prst="rect">
            <a:avLst/>
          </a:prstGeom>
        </p:spPr>
        <p:txBody>
          <a:bodyPr vert="eaVert" lIns="45720" tIns="0" rIns="45720" bIns="0"/>
          <a:lstStyle>
            <a:lvl1pPr>
              <a:buClrTx/>
              <a:defRPr/>
            </a:lvl1pPr>
            <a:lvl2pPr marL="384048" indent="-182880">
              <a:buClrTx/>
              <a:buFont typeface="Calibri" panose="020F0502020204030204" pitchFamily="34" charset="0"/>
              <a:buChar char="−"/>
              <a:defRPr/>
            </a:lvl2pPr>
            <a:lvl3pPr>
              <a:buClrTx/>
              <a:defRPr/>
            </a:lvl3pPr>
            <a:lvl4pPr>
              <a:buClrTx/>
              <a:defRPr/>
            </a:lvl4pPr>
            <a:lvl5pPr>
              <a:buClrTx/>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530851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412302"/>
            <a:ext cx="1971675" cy="5759898"/>
          </a:xfrm>
          <a:prstGeom prst="rect">
            <a:avLst/>
          </a:prstGeom>
        </p:spPr>
        <p:txBody>
          <a:bodyPr vert="eaVert">
            <a:normAutofit/>
          </a:bodyPr>
          <a:lstStyle>
            <a:lvl1pPr>
              <a:defRPr sz="26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a:prstGeom prst="rect">
            <a:avLst/>
          </a:prstGeom>
        </p:spPr>
        <p:txBody>
          <a:bodyPr vert="eaVert" lIns="45720" tIns="0" rIns="45720" bIns="0"/>
          <a:lstStyle>
            <a:lvl1pPr>
              <a:buClrTx/>
              <a:defRPr/>
            </a:lvl1pPr>
            <a:lvl2pPr marL="384048" indent="-182880">
              <a:buClrTx/>
              <a:buFont typeface="Calibri" panose="020F0502020204030204" pitchFamily="34" charset="0"/>
              <a:buChar char="−"/>
              <a:defRPr/>
            </a:lvl2pPr>
            <a:lvl3pPr>
              <a:buClrTx/>
              <a:defRPr/>
            </a:lvl3pPr>
            <a:lvl4pPr>
              <a:buClrTx/>
              <a:defRPr/>
            </a:lvl4pPr>
            <a:lvl5pPr>
              <a:buClrTx/>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Rectangle 11"/>
          <p:cNvSpPr/>
          <p:nvPr/>
        </p:nvSpPr>
        <p:spPr>
          <a:xfrm>
            <a:off x="-655109" y="6598692"/>
            <a:ext cx="3930555" cy="2183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cap="small" dirty="0">
                <a:solidFill>
                  <a:prstClr val="white"/>
                </a:solidFill>
                <a:latin typeface="Times New Roman" panose="02020603050405020304" pitchFamily="18" charset="0"/>
              </a:rPr>
              <a:t>Strategic Grant Partners</a:t>
            </a:r>
          </a:p>
        </p:txBody>
      </p:sp>
      <p:sp>
        <p:nvSpPr>
          <p:cNvPr id="8" name="Rectangle 7"/>
          <p:cNvSpPr/>
          <p:nvPr/>
        </p:nvSpPr>
        <p:spPr>
          <a:xfrm>
            <a:off x="0" y="6471054"/>
            <a:ext cx="9144001" cy="3869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1" name="Rectangle 10"/>
          <p:cNvSpPr/>
          <p:nvPr/>
        </p:nvSpPr>
        <p:spPr>
          <a:xfrm>
            <a:off x="0" y="6414576"/>
            <a:ext cx="9144001" cy="45720"/>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4" name="Slide Number Placeholder 5"/>
          <p:cNvSpPr txBox="1">
            <a:spLocks/>
          </p:cNvSpPr>
          <p:nvPr/>
        </p:nvSpPr>
        <p:spPr>
          <a:xfrm>
            <a:off x="7596794" y="6561564"/>
            <a:ext cx="984019" cy="182880"/>
          </a:xfrm>
          <a:prstGeom prst="rect">
            <a:avLst/>
          </a:prstGeom>
        </p:spPr>
        <p:txBody>
          <a:bodyPr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7F3E119-1ED0-445A-88F2-71EA0EAD89F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82275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00100" y="758952"/>
            <a:ext cx="7543800" cy="3566160"/>
          </a:xfrm>
          <a:prstGeom prst="rect">
            <a:avLst/>
          </a:prstGeom>
        </p:spPr>
        <p:txBody>
          <a:bodyPr anchor="b" anchorCtr="0">
            <a:normAutofit/>
          </a:bodyPr>
          <a:lstStyle>
            <a:lvl1pPr>
              <a:lnSpc>
                <a:spcPct val="85000"/>
              </a:lnSpc>
              <a:defRPr sz="4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00100" y="4453128"/>
            <a:ext cx="7543800" cy="1143000"/>
          </a:xfrm>
          <a:prstGeom prst="rect">
            <a:avLst/>
          </a:prstGeom>
        </p:spPr>
        <p:txBody>
          <a:bodyPr lIns="91440" rIns="91440" anchor="t" anchorCtr="0">
            <a:normAutofit/>
          </a:bodyPr>
          <a:lstStyle>
            <a:lvl1pPr marL="0" indent="0">
              <a:buNone/>
              <a:defRPr sz="2400" cap="all" spc="200" baseline="0">
                <a:solidFill>
                  <a:schemeClr val="accent2">
                    <a:lumMod val="75000"/>
                  </a:schemeClr>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cxnSp>
        <p:nvCxnSpPr>
          <p:cNvPr id="9" name="Straight Connector 8"/>
          <p:cNvCxnSpPr/>
          <p:nvPr/>
        </p:nvCxnSpPr>
        <p:spPr>
          <a:xfrm>
            <a:off x="868680" y="4343400"/>
            <a:ext cx="7406640" cy="0"/>
          </a:xfrm>
          <a:prstGeom prst="line">
            <a:avLst/>
          </a:prstGeom>
          <a:ln w="63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655109" y="6598692"/>
            <a:ext cx="3930555" cy="2183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cap="small" dirty="0">
                <a:solidFill>
                  <a:prstClr val="white"/>
                </a:solidFill>
                <a:latin typeface="Times New Roman" panose="02020603050405020304" pitchFamily="18" charset="0"/>
              </a:rPr>
              <a:t>Strategic Grant Partners</a:t>
            </a:r>
          </a:p>
        </p:txBody>
      </p:sp>
      <p:sp>
        <p:nvSpPr>
          <p:cNvPr id="12" name="Rectangle 11"/>
          <p:cNvSpPr/>
          <p:nvPr/>
        </p:nvSpPr>
        <p:spPr>
          <a:xfrm>
            <a:off x="0" y="6471054"/>
            <a:ext cx="9144001" cy="3869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5" name="Rectangle 14"/>
          <p:cNvSpPr/>
          <p:nvPr/>
        </p:nvSpPr>
        <p:spPr>
          <a:xfrm>
            <a:off x="0" y="6414576"/>
            <a:ext cx="9144001" cy="45720"/>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6" name="Slide Number Placeholder 5"/>
          <p:cNvSpPr txBox="1">
            <a:spLocks/>
          </p:cNvSpPr>
          <p:nvPr/>
        </p:nvSpPr>
        <p:spPr>
          <a:xfrm>
            <a:off x="7596794" y="6561564"/>
            <a:ext cx="984019" cy="182880"/>
          </a:xfrm>
          <a:prstGeom prst="rect">
            <a:avLst/>
          </a:prstGeom>
        </p:spPr>
        <p:txBody>
          <a:bodyPr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7F3E119-1ED0-445A-88F2-71EA0EAD89F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939144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565484" y="274573"/>
            <a:ext cx="8013032" cy="784206"/>
          </a:xfrm>
          <a:prstGeom prst="rect">
            <a:avLst/>
          </a:prstGeom>
        </p:spPr>
        <p:txBody>
          <a:bodyPr anchor="b">
            <a:normAutofit/>
          </a:bodyPr>
          <a:lstStyle>
            <a:lvl1pPr>
              <a:defRPr sz="2600"/>
            </a:lvl1pPr>
          </a:lstStyle>
          <a:p>
            <a:r>
              <a:rPr lang="en-US"/>
              <a:t>Click to edit Master title style</a:t>
            </a:r>
            <a:endParaRPr lang="en-US" dirty="0"/>
          </a:p>
        </p:txBody>
      </p:sp>
      <p:sp>
        <p:nvSpPr>
          <p:cNvPr id="3" name="Content Placeholder 2"/>
          <p:cNvSpPr>
            <a:spLocks noGrp="1"/>
          </p:cNvSpPr>
          <p:nvPr>
            <p:ph sz="half" idx="1"/>
          </p:nvPr>
        </p:nvSpPr>
        <p:spPr>
          <a:xfrm>
            <a:off x="565484" y="1167062"/>
            <a:ext cx="3960796" cy="4702032"/>
          </a:xfrm>
          <a:prstGeom prst="rect">
            <a:avLst/>
          </a:prstGeom>
        </p:spPr>
        <p:txBody>
          <a:bodyPr/>
          <a:lstStyle>
            <a:lvl1pPr>
              <a:buClrTx/>
              <a:defRPr/>
            </a:lvl1pPr>
            <a:lvl2pPr marL="384048" indent="-182880">
              <a:buClrTx/>
              <a:buFont typeface="Calibri" panose="020F0502020204030204" pitchFamily="34" charset="0"/>
              <a:buChar char="−"/>
              <a:defRPr/>
            </a:lvl2pPr>
            <a:lvl3pPr>
              <a:buClrTx/>
              <a:defRPr/>
            </a:lvl3pPr>
            <a:lvl4pPr>
              <a:buClrTx/>
              <a:defRPr/>
            </a:lvl4pPr>
            <a:lvl5pPr>
              <a:buClrTx/>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167063"/>
            <a:ext cx="3915076" cy="4702032"/>
          </a:xfrm>
          <a:prstGeom prst="rect">
            <a:avLst/>
          </a:prstGeom>
        </p:spPr>
        <p:txBody>
          <a:bodyPr/>
          <a:lstStyle>
            <a:lvl1pPr>
              <a:buClrTx/>
              <a:defRPr/>
            </a:lvl1pPr>
            <a:lvl2pPr marL="384048" indent="-182880">
              <a:buClrTx/>
              <a:buFont typeface="Calibri" panose="020F0502020204030204" pitchFamily="34" charset="0"/>
              <a:buChar char="−"/>
              <a:defRPr/>
            </a:lvl2pPr>
            <a:lvl3pPr>
              <a:buClrTx/>
              <a:defRPr/>
            </a:lvl3pPr>
            <a:lvl4pPr>
              <a:buClrTx/>
              <a:defRPr/>
            </a:lvl4pPr>
            <a:lvl5pPr>
              <a:buClrTx/>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641048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589547" y="286605"/>
            <a:ext cx="7976937" cy="760142"/>
          </a:xfrm>
          <a:prstGeom prst="rect">
            <a:avLst/>
          </a:prstGeom>
        </p:spPr>
        <p:txBody>
          <a:bodyPr anchor="b">
            <a:normAutofit/>
          </a:bodyPr>
          <a:lstStyle>
            <a:lvl1pPr>
              <a:defRPr sz="2600"/>
            </a:lvl1pPr>
          </a:lstStyle>
          <a:p>
            <a:r>
              <a:rPr lang="en-US"/>
              <a:t>Click to edit Master title style</a:t>
            </a:r>
            <a:endParaRPr lang="en-US" dirty="0"/>
          </a:p>
        </p:txBody>
      </p:sp>
      <p:sp>
        <p:nvSpPr>
          <p:cNvPr id="3" name="Text Placeholder 2"/>
          <p:cNvSpPr>
            <a:spLocks noGrp="1"/>
          </p:cNvSpPr>
          <p:nvPr>
            <p:ph type="body" idx="1"/>
          </p:nvPr>
        </p:nvSpPr>
        <p:spPr>
          <a:xfrm>
            <a:off x="589547" y="1146660"/>
            <a:ext cx="3936733" cy="736282"/>
          </a:xfrm>
          <a:prstGeom prst="rect">
            <a:avLst/>
          </a:prstGeom>
        </p:spPr>
        <p:txBody>
          <a:bodyPr lIns="91440" rIns="91440" anchor="ctr">
            <a:normAutofit/>
          </a:bodyPr>
          <a:lstStyle>
            <a:lvl1pPr marL="0" indent="0">
              <a:buNone/>
              <a:defRPr sz="2000" b="0" cap="all"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9547" y="1982855"/>
            <a:ext cx="3936733" cy="3977679"/>
          </a:xfrm>
          <a:prstGeom prst="rect">
            <a:avLst/>
          </a:prstGeom>
        </p:spPr>
        <p:txBody>
          <a:bodyPr/>
          <a:lstStyle>
            <a:lvl1pPr>
              <a:buClr>
                <a:schemeClr val="tx1"/>
              </a:buClr>
              <a:defRPr/>
            </a:lvl1pPr>
            <a:lvl2pPr marL="384048" indent="-182880">
              <a:buClr>
                <a:schemeClr val="tx1"/>
              </a:buClr>
              <a:buFont typeface="Calibri" panose="020F0502020204030204" pitchFamily="34" charset="0"/>
              <a:buChar char="−"/>
              <a:defRPr/>
            </a:lvl2pPr>
            <a:lvl3pPr>
              <a:buClr>
                <a:schemeClr val="tx1"/>
              </a:buClr>
              <a:defRPr/>
            </a:lvl3pPr>
            <a:lvl4pPr>
              <a:buClr>
                <a:schemeClr val="tx1"/>
              </a:buClr>
              <a:defRPr/>
            </a:lvl4pPr>
            <a:lvl5pPr>
              <a:buClr>
                <a:schemeClr val="tx1"/>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146660"/>
            <a:ext cx="3903044" cy="736282"/>
          </a:xfrm>
          <a:prstGeom prst="rect">
            <a:avLst/>
          </a:prstGeom>
        </p:spPr>
        <p:txBody>
          <a:bodyPr lIns="91440" rIns="91440" anchor="ctr">
            <a:normAutofit/>
          </a:bodyPr>
          <a:lstStyle>
            <a:lvl1pPr marL="0" indent="0">
              <a:buNone/>
              <a:defRPr sz="2000" b="0" cap="all"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1982855"/>
            <a:ext cx="3903044" cy="3977679"/>
          </a:xfrm>
          <a:prstGeom prst="rect">
            <a:avLst/>
          </a:prstGeom>
        </p:spPr>
        <p:txBody>
          <a:bodyPr/>
          <a:lstStyle>
            <a:lvl1pPr>
              <a:buClr>
                <a:schemeClr val="tx1"/>
              </a:buClr>
              <a:defRPr/>
            </a:lvl1pPr>
            <a:lvl2pPr marL="384048" indent="-182880">
              <a:buClr>
                <a:schemeClr val="tx1"/>
              </a:buClr>
              <a:buFont typeface="Calibri" panose="020F0502020204030204" pitchFamily="34" charset="0"/>
              <a:buChar char="−"/>
              <a:defRPr/>
            </a:lvl2pPr>
            <a:lvl3pPr>
              <a:buClr>
                <a:schemeClr val="tx1"/>
              </a:buClr>
              <a:defRPr/>
            </a:lvl3pPr>
            <a:lvl4pPr>
              <a:buClr>
                <a:schemeClr val="tx1"/>
              </a:buClr>
              <a:defRPr/>
            </a:lvl4pPr>
            <a:lvl5pPr>
              <a:buClr>
                <a:schemeClr val="tx1"/>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84736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73206" y="286605"/>
            <a:ext cx="7997588" cy="760142"/>
          </a:xfrm>
          <a:prstGeom prst="rect">
            <a:avLst/>
          </a:prstGeom>
        </p:spPr>
        <p:txBody>
          <a:bodyPr anchor="b"/>
          <a:lstStyle>
            <a:lvl1pPr>
              <a:defRPr sz="2600" baseline="0"/>
            </a:lvl1pPr>
          </a:lstStyle>
          <a:p>
            <a:r>
              <a:rPr lang="en-US"/>
              <a:t>Click to edit Master title style</a:t>
            </a:r>
            <a:endParaRPr lang="en-US" dirty="0"/>
          </a:p>
        </p:txBody>
      </p:sp>
    </p:spTree>
    <p:extLst>
      <p:ext uri="{BB962C8B-B14F-4D97-AF65-F5344CB8AC3E}">
        <p14:creationId xmlns:p14="http://schemas.microsoft.com/office/powerpoint/2010/main" val="2820525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6" name="Rectangle 5"/>
          <p:cNvSpPr/>
          <p:nvPr/>
        </p:nvSpPr>
        <p:spPr>
          <a:xfrm>
            <a:off x="0" y="6471054"/>
            <a:ext cx="9144001" cy="3869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7" name="Rectangle 6"/>
          <p:cNvSpPr/>
          <p:nvPr/>
        </p:nvSpPr>
        <p:spPr>
          <a:xfrm>
            <a:off x="0" y="6414576"/>
            <a:ext cx="9144001" cy="45720"/>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8" name="Slide Number Placeholder 5"/>
          <p:cNvSpPr txBox="1">
            <a:spLocks/>
          </p:cNvSpPr>
          <p:nvPr/>
        </p:nvSpPr>
        <p:spPr>
          <a:xfrm>
            <a:off x="7596794" y="6561564"/>
            <a:ext cx="984019" cy="182880"/>
          </a:xfrm>
          <a:prstGeom prst="rect">
            <a:avLst/>
          </a:prstGeom>
        </p:spPr>
        <p:txBody>
          <a:bodyPr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7F3E119-1ED0-445A-88F2-71EA0EAD89F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952974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9" name="Rectangle 8"/>
          <p:cNvSpPr/>
          <p:nvPr/>
        </p:nvSpPr>
        <p:spPr>
          <a:xfrm>
            <a:off x="3054117" y="0"/>
            <a:ext cx="48006" cy="6858000"/>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p:cNvSpPr>
            <a:spLocks noGrp="1"/>
          </p:cNvSpPr>
          <p:nvPr>
            <p:ph type="title"/>
          </p:nvPr>
        </p:nvSpPr>
        <p:spPr>
          <a:xfrm>
            <a:off x="342900" y="594359"/>
            <a:ext cx="2400300" cy="2286000"/>
          </a:xfrm>
          <a:prstGeom prst="rect">
            <a:avLst/>
          </a:prstGeo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a:prstGeom prst="rect">
            <a:avLst/>
          </a:prstGeom>
        </p:spPr>
        <p:txBody>
          <a:bodyPr/>
          <a:lstStyle>
            <a:lvl1pPr>
              <a:buClrTx/>
              <a:defRPr/>
            </a:lvl1pPr>
            <a:lvl2pPr marL="384048" indent="-182880">
              <a:buClrTx/>
              <a:buFont typeface="Calibri" panose="020F0502020204030204" pitchFamily="34" charset="0"/>
              <a:buChar char="−"/>
              <a:defRPr/>
            </a:lvl2pPr>
            <a:lvl3pPr>
              <a:buClrTx/>
              <a:defRPr/>
            </a:lvl3pPr>
            <a:lvl4pPr>
              <a:buClrTx/>
              <a:defRPr/>
            </a:lvl4pPr>
            <a:lvl5pPr>
              <a:buClrTx/>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a:prstGeom prst="rect">
            <a:avLst/>
          </a:prstGeo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Slide Number Placeholder 5"/>
          <p:cNvSpPr txBox="1">
            <a:spLocks/>
          </p:cNvSpPr>
          <p:nvPr/>
        </p:nvSpPr>
        <p:spPr>
          <a:xfrm>
            <a:off x="7596794" y="6607874"/>
            <a:ext cx="984019" cy="182880"/>
          </a:xfrm>
          <a:prstGeom prst="rect">
            <a:avLst/>
          </a:prstGeom>
        </p:spPr>
        <p:txBody>
          <a:bodyPr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7F3E119-1ED0-445A-88F2-71EA0EAD89F4}"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745146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9" name="Rectangle 8"/>
          <p:cNvSpPr/>
          <p:nvPr/>
        </p:nvSpPr>
        <p:spPr>
          <a:xfrm>
            <a:off x="12" y="4915076"/>
            <a:ext cx="9141619" cy="64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p:cNvSpPr>
            <a:spLocks noGrp="1"/>
          </p:cNvSpPr>
          <p:nvPr>
            <p:ph type="title"/>
          </p:nvPr>
        </p:nvSpPr>
        <p:spPr>
          <a:xfrm>
            <a:off x="822960" y="5074920"/>
            <a:ext cx="7585234" cy="822960"/>
          </a:xfrm>
          <a:prstGeom prst="rect">
            <a:avLst/>
          </a:prstGeo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prstGeom prst="rect">
            <a:avLst/>
          </a:prstGeo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22960" y="5907024"/>
            <a:ext cx="7589520" cy="594360"/>
          </a:xfrm>
          <a:prstGeom prst="rect">
            <a:avLst/>
          </a:prstGeo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Slide Number Placeholder 5"/>
          <p:cNvSpPr txBox="1">
            <a:spLocks/>
          </p:cNvSpPr>
          <p:nvPr/>
        </p:nvSpPr>
        <p:spPr>
          <a:xfrm>
            <a:off x="7596794" y="6607874"/>
            <a:ext cx="984019" cy="182880"/>
          </a:xfrm>
          <a:prstGeom prst="rect">
            <a:avLst/>
          </a:prstGeom>
        </p:spPr>
        <p:txBody>
          <a:bodyPr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7F3E119-1ED0-445A-88F2-71EA0EAD89F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416784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2.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vmlDrawing" Target="../drawings/vmlDrawing1.v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vmlDrawing" Target="../drawings/vmlDrawing3.v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6" Type="http://schemas.openxmlformats.org/officeDocument/2006/relationships/image" Target="../media/image1.emf"/><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oleObject" Target="../embeddings/oleObject3.bin"/><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ags" Target="../tags/tag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71054"/>
            <a:ext cx="9144001" cy="3869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solidFill>
                <a:prstClr val="white"/>
              </a:solidFill>
            </a:endParaRPr>
          </a:p>
        </p:txBody>
      </p:sp>
      <p:sp>
        <p:nvSpPr>
          <p:cNvPr id="9" name="Rectangle 8"/>
          <p:cNvSpPr/>
          <p:nvPr/>
        </p:nvSpPr>
        <p:spPr>
          <a:xfrm>
            <a:off x="0" y="6414576"/>
            <a:ext cx="9144001" cy="45720"/>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solidFill>
                <a:prstClr val="white"/>
              </a:solidFill>
            </a:endParaRPr>
          </a:p>
        </p:txBody>
      </p:sp>
      <p:cxnSp>
        <p:nvCxnSpPr>
          <p:cNvPr id="10" name="Straight Connector 9"/>
          <p:cNvCxnSpPr/>
          <p:nvPr/>
        </p:nvCxnSpPr>
        <p:spPr>
          <a:xfrm>
            <a:off x="573206" y="1059329"/>
            <a:ext cx="7997588" cy="0"/>
          </a:xfrm>
          <a:prstGeom prst="line">
            <a:avLst/>
          </a:prstGeom>
          <a:ln w="12700" cmpd="sng">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11" name="Object 10" hidden="1"/>
          <p:cNvGraphicFramePr>
            <a:graphicFrameLocks noChangeAspect="1"/>
          </p:cNvGraphicFramePr>
          <p:nvPr>
            <p:custDataLst>
              <p:tags r:id="rId15"/>
            </p:custDataLst>
            <p:extLst>
              <p:ext uri="{D42A27DB-BD31-4B8C-83A1-F6EECF244321}">
                <p14:modId xmlns:p14="http://schemas.microsoft.com/office/powerpoint/2010/main" val="2158162662"/>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35" name="think-cell Slide" r:id="rId16" imgW="270" imgH="270" progId="TCLayout.ActiveDocument.1">
                  <p:embed/>
                </p:oleObj>
              </mc:Choice>
              <mc:Fallback>
                <p:oleObj name="think-cell Slide" r:id="rId16" imgW="270" imgH="270" progId="TCLayout.ActiveDocument.1">
                  <p:embed/>
                  <p:pic>
                    <p:nvPicPr>
                      <p:cNvPr id="11" name="Object 10" hidden="1"/>
                      <p:cNvPicPr/>
                      <p:nvPr/>
                    </p:nvPicPr>
                    <p:blipFill>
                      <a:blip r:embed="rId17"/>
                      <a:stretch>
                        <a:fillRect/>
                      </a:stretch>
                    </p:blipFill>
                    <p:spPr>
                      <a:xfrm>
                        <a:off x="1588" y="1588"/>
                        <a:ext cx="1587" cy="1587"/>
                      </a:xfrm>
                      <a:prstGeom prst="rect">
                        <a:avLst/>
                      </a:prstGeom>
                    </p:spPr>
                  </p:pic>
                </p:oleObj>
              </mc:Fallback>
            </mc:AlternateContent>
          </a:graphicData>
        </a:graphic>
      </p:graphicFrame>
      <p:sp>
        <p:nvSpPr>
          <p:cNvPr id="21" name="Slide Number Placeholder 5"/>
          <p:cNvSpPr txBox="1">
            <a:spLocks/>
          </p:cNvSpPr>
          <p:nvPr/>
        </p:nvSpPr>
        <p:spPr>
          <a:xfrm>
            <a:off x="7596794" y="6561564"/>
            <a:ext cx="984019" cy="182880"/>
          </a:xfrm>
          <a:prstGeom prst="rect">
            <a:avLst/>
          </a:prstGeom>
        </p:spPr>
        <p:txBody>
          <a:bodyPr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7F3E119-1ED0-445A-88F2-71EA0EAD89F4}" type="slidenum">
              <a:rPr lang="en-US" smtClean="0">
                <a:solidFill>
                  <a:prstClr val="white"/>
                </a:solidFill>
              </a:rPr>
              <a:pPr/>
              <a:t>‹#›</a:t>
            </a:fld>
            <a:endParaRPr lang="en-US" dirty="0">
              <a:solidFill>
                <a:prstClr val="white"/>
              </a:solidFill>
            </a:endParaRPr>
          </a:p>
        </p:txBody>
      </p:sp>
      <p:sp>
        <p:nvSpPr>
          <p:cNvPr id="2" name="Text Placeholder 1">
            <a:extLst>
              <a:ext uri="{FF2B5EF4-FFF2-40B4-BE49-F238E27FC236}">
                <a16:creationId xmlns:a16="http://schemas.microsoft.com/office/drawing/2014/main" id="{F56E2B7D-E41F-4446-BB49-E6652BC38BE3}"/>
              </a:ext>
            </a:extLst>
          </p:cNvPr>
          <p:cNvSpPr>
            <a:spLocks noGrp="1"/>
          </p:cNvSpPr>
          <p:nvPr>
            <p:ph type="body" idx="1"/>
          </p:nvPr>
        </p:nvSpPr>
        <p:spPr>
          <a:xfrm>
            <a:off x="628650" y="1825625"/>
            <a:ext cx="7886700" cy="1343958"/>
          </a:xfrm>
          <a:prstGeom prst="rect">
            <a:avLst/>
          </a:prstGeom>
        </p:spPr>
        <p:txBody>
          <a:bodyPr vert="horz" lIns="91440" tIns="45720" rIns="91440" bIns="4572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3256181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709" r:id="rId12"/>
  </p:sldLayoutIdLst>
  <p:hf hdr="0" ftr="0" dt="0"/>
  <p:txStyles>
    <p:titleStyle>
      <a:lvl1pPr algn="l" defTabSz="914400" rtl="0" eaLnBrk="1" latinLnBrk="0" hangingPunct="1">
        <a:lnSpc>
          <a:spcPct val="85000"/>
        </a:lnSpc>
        <a:spcBef>
          <a:spcPct val="0"/>
        </a:spcBef>
        <a:buNone/>
        <a:defRPr sz="2400" kern="1200" spc="-50" baseline="0">
          <a:solidFill>
            <a:schemeClr val="tx1">
              <a:lumMod val="75000"/>
              <a:lumOff val="25000"/>
            </a:schemeClr>
          </a:solidFill>
          <a:latin typeface="+mj-lt"/>
          <a:ea typeface="+mj-ea"/>
          <a:cs typeface="+mj-cs"/>
        </a:defRPr>
      </a:lvl1pPr>
    </p:titleStyle>
    <p:bodyStyle>
      <a:lvl1pPr marL="171450" indent="-17145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14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71054"/>
            <a:ext cx="9144001" cy="3869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solidFill>
                <a:prstClr val="white"/>
              </a:solidFill>
            </a:endParaRPr>
          </a:p>
        </p:txBody>
      </p:sp>
      <p:sp>
        <p:nvSpPr>
          <p:cNvPr id="9" name="Rectangle 8"/>
          <p:cNvSpPr/>
          <p:nvPr/>
        </p:nvSpPr>
        <p:spPr>
          <a:xfrm>
            <a:off x="0" y="6414576"/>
            <a:ext cx="9144001" cy="45720"/>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solidFill>
                <a:prstClr val="white"/>
              </a:solidFill>
            </a:endParaRPr>
          </a:p>
        </p:txBody>
      </p:sp>
      <p:cxnSp>
        <p:nvCxnSpPr>
          <p:cNvPr id="10" name="Straight Connector 9"/>
          <p:cNvCxnSpPr/>
          <p:nvPr/>
        </p:nvCxnSpPr>
        <p:spPr>
          <a:xfrm>
            <a:off x="573206" y="1059329"/>
            <a:ext cx="7997588" cy="0"/>
          </a:xfrm>
          <a:prstGeom prst="line">
            <a:avLst/>
          </a:prstGeom>
          <a:ln w="12700" cmpd="sng">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11" name="Object 10" hidden="1"/>
          <p:cNvGraphicFramePr>
            <a:graphicFrameLocks noChangeAspect="1"/>
          </p:cNvGraphicFramePr>
          <p:nvPr>
            <p:custDataLst>
              <p:tags r:id="rId14"/>
            </p:custDataLst>
            <p:extLst>
              <p:ext uri="{D42A27DB-BD31-4B8C-83A1-F6EECF244321}">
                <p14:modId xmlns:p14="http://schemas.microsoft.com/office/powerpoint/2010/main" val="4002200854"/>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083" name="think-cell Slide" r:id="rId15" imgW="270" imgH="270" progId="TCLayout.ActiveDocument.1">
                  <p:embed/>
                </p:oleObj>
              </mc:Choice>
              <mc:Fallback>
                <p:oleObj name="think-cell Slide" r:id="rId15" imgW="270" imgH="270" progId="TCLayout.ActiveDocument.1">
                  <p:embed/>
                  <p:pic>
                    <p:nvPicPr>
                      <p:cNvPr id="11" name="Object 10" hidden="1"/>
                      <p:cNvPicPr/>
                      <p:nvPr/>
                    </p:nvPicPr>
                    <p:blipFill>
                      <a:blip r:embed="rId16"/>
                      <a:stretch>
                        <a:fillRect/>
                      </a:stretch>
                    </p:blipFill>
                    <p:spPr>
                      <a:xfrm>
                        <a:off x="1588" y="1588"/>
                        <a:ext cx="1587" cy="1587"/>
                      </a:xfrm>
                      <a:prstGeom prst="rect">
                        <a:avLst/>
                      </a:prstGeom>
                    </p:spPr>
                  </p:pic>
                </p:oleObj>
              </mc:Fallback>
            </mc:AlternateContent>
          </a:graphicData>
        </a:graphic>
      </p:graphicFrame>
      <p:sp>
        <p:nvSpPr>
          <p:cNvPr id="21" name="Slide Number Placeholder 5"/>
          <p:cNvSpPr txBox="1">
            <a:spLocks/>
          </p:cNvSpPr>
          <p:nvPr/>
        </p:nvSpPr>
        <p:spPr>
          <a:xfrm>
            <a:off x="7596794" y="6561564"/>
            <a:ext cx="984019" cy="182880"/>
          </a:xfrm>
          <a:prstGeom prst="rect">
            <a:avLst/>
          </a:prstGeom>
        </p:spPr>
        <p:txBody>
          <a:bodyPr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7F3E119-1ED0-445A-88F2-71EA0EAD89F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26238953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85000"/>
        </a:lnSpc>
        <a:spcBef>
          <a:spcPct val="0"/>
        </a:spcBef>
        <a:buNone/>
        <a:defRPr sz="2400" kern="1200" spc="-50" baseline="0">
          <a:solidFill>
            <a:schemeClr val="tx1">
              <a:lumMod val="75000"/>
              <a:lumOff val="25000"/>
            </a:schemeClr>
          </a:solidFill>
          <a:latin typeface="+mj-lt"/>
          <a:ea typeface="+mj-ea"/>
          <a:cs typeface="+mj-cs"/>
        </a:defRPr>
      </a:lvl1pPr>
    </p:titleStyle>
    <p:bodyStyle>
      <a:lvl1pPr marL="171450" indent="-17145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8.xml"/><Relationship Id="rId7" Type="http://schemas.openxmlformats.org/officeDocument/2006/relationships/image" Target="../media/image3.emf"/><Relationship Id="rId2" Type="http://schemas.openxmlformats.org/officeDocument/2006/relationships/tags" Target="../tags/tag7.xml"/><Relationship Id="rId1" Type="http://schemas.openxmlformats.org/officeDocument/2006/relationships/vmlDrawing" Target="../drawings/vmlDrawing5.vml"/><Relationship Id="rId6" Type="http://schemas.openxmlformats.org/officeDocument/2006/relationships/oleObject" Target="../embeddings/oleObject5.bin"/><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35.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tags" Target="../tags/tag12.xml"/><Relationship Id="rId7" Type="http://schemas.openxmlformats.org/officeDocument/2006/relationships/image" Target="../media/image5.emf"/><Relationship Id="rId2" Type="http://schemas.openxmlformats.org/officeDocument/2006/relationships/tags" Target="../tags/tag11.xml"/><Relationship Id="rId1" Type="http://schemas.openxmlformats.org/officeDocument/2006/relationships/vmlDrawing" Target="../drawings/vmlDrawing7.vml"/><Relationship Id="rId6" Type="http://schemas.openxmlformats.org/officeDocument/2006/relationships/oleObject" Target="../embeddings/oleObject7.bin"/><Relationship Id="rId5" Type="http://schemas.openxmlformats.org/officeDocument/2006/relationships/notesSlide" Target="../notesSlides/notesSlide8.xml"/><Relationship Id="rId4"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tags" Target="../tags/tag14.xml"/><Relationship Id="rId7" Type="http://schemas.openxmlformats.org/officeDocument/2006/relationships/image" Target="../media/image5.emf"/><Relationship Id="rId2" Type="http://schemas.openxmlformats.org/officeDocument/2006/relationships/tags" Target="../tags/tag13.xml"/><Relationship Id="rId1" Type="http://schemas.openxmlformats.org/officeDocument/2006/relationships/vmlDrawing" Target="../drawings/vmlDrawing8.vml"/><Relationship Id="rId6" Type="http://schemas.openxmlformats.org/officeDocument/2006/relationships/oleObject" Target="../embeddings/oleObject8.bin"/><Relationship Id="rId5" Type="http://schemas.openxmlformats.org/officeDocument/2006/relationships/notesSlide" Target="../notesSlides/notesSlide9.xml"/><Relationship Id="rId4"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tags" Target="../tags/tag10.xml"/><Relationship Id="rId7" Type="http://schemas.openxmlformats.org/officeDocument/2006/relationships/image" Target="../media/image5.emf"/><Relationship Id="rId2" Type="http://schemas.openxmlformats.org/officeDocument/2006/relationships/tags" Target="../tags/tag9.xml"/><Relationship Id="rId1" Type="http://schemas.openxmlformats.org/officeDocument/2006/relationships/vmlDrawing" Target="../drawings/vmlDrawing6.vml"/><Relationship Id="rId6" Type="http://schemas.openxmlformats.org/officeDocument/2006/relationships/oleObject" Target="../embeddings/oleObject6.bin"/><Relationship Id="rId5" Type="http://schemas.openxmlformats.org/officeDocument/2006/relationships/notesSlide" Target="../notesSlides/notesSlide3.xml"/><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descr="Title page: " hidden="1"/>
          <p:cNvGraphicFramePr>
            <a:graphicFrameLocks noChangeAspect="1"/>
          </p:cNvGraphicFramePr>
          <p:nvPr>
            <p:custDataLst>
              <p:tags r:id="rId2"/>
            </p:custDataLst>
            <p:extLst>
              <p:ext uri="{D42A27DB-BD31-4B8C-83A1-F6EECF244321}">
                <p14:modId xmlns:p14="http://schemas.microsoft.com/office/powerpoint/2010/main" val="22799789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131" name="think-cell Slide" r:id="rId6" imgW="353" imgH="353" progId="TCLayout.ActiveDocument.1">
                  <p:embed/>
                </p:oleObj>
              </mc:Choice>
              <mc:Fallback>
                <p:oleObj name="think-cell Slide" r:id="rId6" imgW="353" imgH="353" progId="TCLayout.ActiveDocument.1">
                  <p:embed/>
                  <p:pic>
                    <p:nvPicPr>
                      <p:cNvPr id="5" name="Object 4"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4" name="Rectangle 3" descr="Title page&#10;Competency Determination and Long-Run Outcomes in Massachusetts&#10;&#10;Educational Opportunity in Massachusetts Brown University &#10;April 22" hidden="1"/>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en-US" sz="4000" i="1" dirty="0">
              <a:latin typeface="Calibri Light" panose="020F0302020204030204" pitchFamily="34" charset="0"/>
              <a:ea typeface="+mj-ea"/>
              <a:cs typeface="+mj-cs"/>
              <a:sym typeface="Calibri Light" panose="020F0302020204030204" pitchFamily="34" charset="0"/>
            </a:endParaRPr>
          </a:p>
        </p:txBody>
      </p:sp>
      <p:sp>
        <p:nvSpPr>
          <p:cNvPr id="2" name="Title 1"/>
          <p:cNvSpPr>
            <a:spLocks noGrp="1"/>
          </p:cNvSpPr>
          <p:nvPr>
            <p:ph type="ctrTitle"/>
          </p:nvPr>
        </p:nvSpPr>
        <p:spPr>
          <a:xfrm>
            <a:off x="800100" y="779972"/>
            <a:ext cx="7543800" cy="3566160"/>
          </a:xfrm>
        </p:spPr>
        <p:txBody>
          <a:bodyPr/>
          <a:lstStyle/>
          <a:p>
            <a:pPr algn="ctr"/>
            <a:r>
              <a:rPr lang="en-US" dirty="0"/>
              <a:t>Competency Determination and Long-Run Outcomes in Massachusetts</a:t>
            </a:r>
          </a:p>
        </p:txBody>
      </p:sp>
      <p:sp>
        <p:nvSpPr>
          <p:cNvPr id="3" name="Subtitle 2"/>
          <p:cNvSpPr>
            <a:spLocks noGrp="1"/>
          </p:cNvSpPr>
          <p:nvPr>
            <p:ph type="subTitle" idx="1"/>
          </p:nvPr>
        </p:nvSpPr>
        <p:spPr>
          <a:xfrm>
            <a:off x="800099" y="4455621"/>
            <a:ext cx="7933997" cy="1619358"/>
          </a:xfrm>
        </p:spPr>
        <p:txBody>
          <a:bodyPr>
            <a:normAutofit/>
          </a:bodyPr>
          <a:lstStyle/>
          <a:p>
            <a:r>
              <a:rPr lang="en-US" sz="2000" dirty="0"/>
              <a:t>Educational Opportunity in Massachusetts</a:t>
            </a:r>
          </a:p>
          <a:p>
            <a:r>
              <a:rPr lang="en-US" sz="2000" dirty="0"/>
              <a:t>Brown university</a:t>
            </a:r>
          </a:p>
          <a:p>
            <a:r>
              <a:rPr lang="en-US" sz="2000" dirty="0"/>
              <a:t>April 2022</a:t>
            </a:r>
          </a:p>
        </p:txBody>
      </p:sp>
    </p:spTree>
    <p:extLst>
      <p:ext uri="{BB962C8B-B14F-4D97-AF65-F5344CB8AC3E}">
        <p14:creationId xmlns:p14="http://schemas.microsoft.com/office/powerpoint/2010/main" val="19979595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Students near the Math passing cutoff are very unlikely to graduate from a four-year college</a:t>
            </a:r>
          </a:p>
        </p:txBody>
      </p:sp>
      <p:sp>
        <p:nvSpPr>
          <p:cNvPr id="9" name="TextBox 8"/>
          <p:cNvSpPr txBox="1"/>
          <p:nvPr/>
        </p:nvSpPr>
        <p:spPr>
          <a:xfrm>
            <a:off x="231767" y="4774673"/>
            <a:ext cx="8912233" cy="461665"/>
          </a:xfrm>
          <a:prstGeom prst="rect">
            <a:avLst/>
          </a:prstGeom>
          <a:solidFill>
            <a:schemeClr val="bg1"/>
          </a:solidFill>
        </p:spPr>
        <p:txBody>
          <a:bodyPr wrap="square" rtlCol="0">
            <a:spAutoFit/>
          </a:bodyPr>
          <a:lstStyle/>
          <a:p>
            <a:r>
              <a:rPr lang="en-US" sz="1200" dirty="0">
                <a:solidFill>
                  <a:schemeClr val="tx1">
                    <a:lumMod val="75000"/>
                    <a:lumOff val="25000"/>
                  </a:schemeClr>
                </a:solidFill>
              </a:rPr>
              <a:t>NOTE: We measure HS graduation within 3 years of taking the 10</a:t>
            </a:r>
            <a:r>
              <a:rPr lang="en-US" sz="1200" baseline="30000" dirty="0">
                <a:solidFill>
                  <a:schemeClr val="tx1">
                    <a:lumMod val="75000"/>
                    <a:lumOff val="25000"/>
                  </a:schemeClr>
                </a:solidFill>
              </a:rPr>
              <a:t>th</a:t>
            </a:r>
            <a:r>
              <a:rPr lang="en-US" sz="1200" dirty="0">
                <a:solidFill>
                  <a:schemeClr val="tx1">
                    <a:lumMod val="75000"/>
                    <a:lumOff val="25000"/>
                  </a:schemeClr>
                </a:solidFill>
              </a:rPr>
              <a:t> grade test, college attendance within 4 years, and college graduation within 7 years. </a:t>
            </a:r>
          </a:p>
        </p:txBody>
      </p:sp>
      <p:graphicFrame>
        <p:nvGraphicFramePr>
          <p:cNvPr id="4" name="Table 3">
            <a:extLst>
              <a:ext uri="{FF2B5EF4-FFF2-40B4-BE49-F238E27FC236}">
                <a16:creationId xmlns:a16="http://schemas.microsoft.com/office/drawing/2014/main" id="{D4DE7825-5D4F-47B0-B543-7712CF844DAE}"/>
              </a:ext>
            </a:extLst>
          </p:cNvPr>
          <p:cNvGraphicFramePr>
            <a:graphicFrameLocks noGrp="1"/>
          </p:cNvGraphicFramePr>
          <p:nvPr>
            <p:extLst>
              <p:ext uri="{D42A27DB-BD31-4B8C-83A1-F6EECF244321}">
                <p14:modId xmlns:p14="http://schemas.microsoft.com/office/powerpoint/2010/main" val="202260414"/>
              </p:ext>
            </p:extLst>
          </p:nvPr>
        </p:nvGraphicFramePr>
        <p:xfrm>
          <a:off x="688156" y="1651057"/>
          <a:ext cx="7527306" cy="3097225"/>
        </p:xfrm>
        <a:graphic>
          <a:graphicData uri="http://schemas.openxmlformats.org/drawingml/2006/table">
            <a:tbl>
              <a:tblPr firstRow="1" bandRow="1">
                <a:tableStyleId>{5C22544A-7EE6-4342-B048-85BDC9FD1C3A}</a:tableStyleId>
              </a:tblPr>
              <a:tblGrid>
                <a:gridCol w="2817890">
                  <a:extLst>
                    <a:ext uri="{9D8B030D-6E8A-4147-A177-3AD203B41FA5}">
                      <a16:colId xmlns:a16="http://schemas.microsoft.com/office/drawing/2014/main" val="3303128143"/>
                    </a:ext>
                  </a:extLst>
                </a:gridCol>
                <a:gridCol w="1177354">
                  <a:extLst>
                    <a:ext uri="{9D8B030D-6E8A-4147-A177-3AD203B41FA5}">
                      <a16:colId xmlns:a16="http://schemas.microsoft.com/office/drawing/2014/main" val="2026676544"/>
                    </a:ext>
                  </a:extLst>
                </a:gridCol>
                <a:gridCol w="1177354">
                  <a:extLst>
                    <a:ext uri="{9D8B030D-6E8A-4147-A177-3AD203B41FA5}">
                      <a16:colId xmlns:a16="http://schemas.microsoft.com/office/drawing/2014/main" val="2923363393"/>
                    </a:ext>
                  </a:extLst>
                </a:gridCol>
                <a:gridCol w="1177354">
                  <a:extLst>
                    <a:ext uri="{9D8B030D-6E8A-4147-A177-3AD203B41FA5}">
                      <a16:colId xmlns:a16="http://schemas.microsoft.com/office/drawing/2014/main" val="2879495173"/>
                    </a:ext>
                  </a:extLst>
                </a:gridCol>
                <a:gridCol w="1177354">
                  <a:extLst>
                    <a:ext uri="{9D8B030D-6E8A-4147-A177-3AD203B41FA5}">
                      <a16:colId xmlns:a16="http://schemas.microsoft.com/office/drawing/2014/main" val="4183834116"/>
                    </a:ext>
                  </a:extLst>
                </a:gridCol>
              </a:tblGrid>
              <a:tr h="491429">
                <a:tc>
                  <a:txBody>
                    <a:bodyPr/>
                    <a:lstStyle/>
                    <a:p>
                      <a:endParaRPr lang="en-US" dirty="0"/>
                    </a:p>
                  </a:txBody>
                  <a:tcPr/>
                </a:tc>
                <a:tc>
                  <a:txBody>
                    <a:bodyPr/>
                    <a:lstStyle/>
                    <a:p>
                      <a:pPr algn="ctr"/>
                      <a:r>
                        <a:rPr lang="en-US" dirty="0"/>
                        <a:t>8</a:t>
                      </a:r>
                      <a:r>
                        <a:rPr lang="en-US" baseline="30000" dirty="0"/>
                        <a:t>th</a:t>
                      </a:r>
                    </a:p>
                    <a:p>
                      <a:pPr algn="ctr"/>
                      <a:r>
                        <a:rPr lang="en-US" baseline="0" dirty="0"/>
                        <a:t>P/F</a:t>
                      </a:r>
                    </a:p>
                  </a:txBody>
                  <a:tcPr anchor="ctr"/>
                </a:tc>
                <a:tc>
                  <a:txBody>
                    <a:bodyPr/>
                    <a:lstStyle/>
                    <a:p>
                      <a:pPr algn="ctr"/>
                      <a:r>
                        <a:rPr lang="en-US" dirty="0"/>
                        <a:t>22</a:t>
                      </a:r>
                      <a:r>
                        <a:rPr lang="en-US" baseline="30000" dirty="0"/>
                        <a:t>nd</a:t>
                      </a:r>
                      <a:r>
                        <a:rPr lang="en-US" dirty="0"/>
                        <a:t> </a:t>
                      </a:r>
                    </a:p>
                    <a:p>
                      <a:pPr algn="ctr"/>
                      <a:r>
                        <a:rPr lang="en-US" dirty="0"/>
                        <a:t>P/NI</a:t>
                      </a:r>
                    </a:p>
                  </a:txBody>
                  <a:tcPr anchor="ctr"/>
                </a:tc>
                <a:tc>
                  <a:txBody>
                    <a:bodyPr/>
                    <a:lstStyle/>
                    <a:p>
                      <a:pPr algn="ctr"/>
                      <a:r>
                        <a:rPr lang="en-US" dirty="0"/>
                        <a:t>39</a:t>
                      </a:r>
                      <a:r>
                        <a:rPr lang="en-US" baseline="30000" dirty="0"/>
                        <a:t>th</a:t>
                      </a:r>
                    </a:p>
                    <a:p>
                      <a:pPr algn="ctr"/>
                      <a:r>
                        <a:rPr lang="en-US" baseline="0" dirty="0"/>
                        <a:t>M/PM</a:t>
                      </a:r>
                    </a:p>
                  </a:txBody>
                  <a:tcPr anchor="ctr"/>
                </a:tc>
                <a:tc>
                  <a:txBody>
                    <a:bodyPr/>
                    <a:lstStyle/>
                    <a:p>
                      <a:pPr algn="ctr"/>
                      <a:r>
                        <a:rPr lang="en-US" dirty="0"/>
                        <a:t>State Avg</a:t>
                      </a:r>
                    </a:p>
                  </a:txBody>
                  <a:tcPr anchor="ctr"/>
                </a:tc>
                <a:extLst>
                  <a:ext uri="{0D108BD9-81ED-4DB2-BD59-A6C34878D82A}">
                    <a16:rowId xmlns:a16="http://schemas.microsoft.com/office/drawing/2014/main" val="3029091923"/>
                  </a:ext>
                </a:extLst>
              </a:tr>
              <a:tr h="491429">
                <a:tc>
                  <a:txBody>
                    <a:bodyPr/>
                    <a:lstStyle/>
                    <a:p>
                      <a:r>
                        <a:rPr lang="en-US" dirty="0">
                          <a:solidFill>
                            <a:schemeClr val="tx1">
                              <a:lumMod val="75000"/>
                              <a:lumOff val="25000"/>
                            </a:schemeClr>
                          </a:solidFill>
                        </a:rPr>
                        <a:t>HS Graduation</a:t>
                      </a:r>
                    </a:p>
                  </a:txBody>
                  <a:tcPr/>
                </a:tc>
                <a:tc>
                  <a:txBody>
                    <a:bodyPr/>
                    <a:lstStyle/>
                    <a:p>
                      <a:pPr algn="ctr"/>
                      <a:r>
                        <a:rPr lang="en-US" dirty="0">
                          <a:solidFill>
                            <a:schemeClr val="tx1">
                              <a:lumMod val="75000"/>
                              <a:lumOff val="25000"/>
                            </a:schemeClr>
                          </a:solidFill>
                        </a:rPr>
                        <a:t>79%</a:t>
                      </a:r>
                    </a:p>
                  </a:txBody>
                  <a:tcPr anchor="ctr"/>
                </a:tc>
                <a:tc>
                  <a:txBody>
                    <a:bodyPr/>
                    <a:lstStyle/>
                    <a:p>
                      <a:pPr algn="ctr"/>
                      <a:r>
                        <a:rPr lang="en-US" dirty="0">
                          <a:solidFill>
                            <a:schemeClr val="tx1">
                              <a:lumMod val="75000"/>
                              <a:lumOff val="25000"/>
                            </a:schemeClr>
                          </a:solidFill>
                        </a:rPr>
                        <a:t>89%</a:t>
                      </a:r>
                    </a:p>
                  </a:txBody>
                  <a:tcPr anchor="ctr"/>
                </a:tc>
                <a:tc>
                  <a:txBody>
                    <a:bodyPr/>
                    <a:lstStyle/>
                    <a:p>
                      <a:pPr algn="ctr"/>
                      <a:r>
                        <a:rPr lang="en-US" dirty="0">
                          <a:solidFill>
                            <a:schemeClr val="tx1">
                              <a:lumMod val="75000"/>
                              <a:lumOff val="25000"/>
                            </a:schemeClr>
                          </a:solidFill>
                        </a:rPr>
                        <a:t>93%</a:t>
                      </a:r>
                    </a:p>
                  </a:txBody>
                  <a:tcPr anchor="ctr"/>
                </a:tc>
                <a:tc>
                  <a:txBody>
                    <a:bodyPr/>
                    <a:lstStyle/>
                    <a:p>
                      <a:pPr algn="ctr"/>
                      <a:r>
                        <a:rPr lang="en-US" dirty="0">
                          <a:solidFill>
                            <a:schemeClr val="tx1">
                              <a:lumMod val="75000"/>
                              <a:lumOff val="25000"/>
                            </a:schemeClr>
                          </a:solidFill>
                        </a:rPr>
                        <a:t>91%</a:t>
                      </a:r>
                    </a:p>
                  </a:txBody>
                  <a:tcPr anchor="ctr"/>
                </a:tc>
                <a:extLst>
                  <a:ext uri="{0D108BD9-81ED-4DB2-BD59-A6C34878D82A}">
                    <a16:rowId xmlns:a16="http://schemas.microsoft.com/office/drawing/2014/main" val="1242620328"/>
                  </a:ext>
                </a:extLst>
              </a:tr>
              <a:tr h="491429">
                <a:tc>
                  <a:txBody>
                    <a:bodyPr/>
                    <a:lstStyle/>
                    <a:p>
                      <a:r>
                        <a:rPr lang="en-US" dirty="0">
                          <a:solidFill>
                            <a:schemeClr val="tx1">
                              <a:lumMod val="75000"/>
                              <a:lumOff val="25000"/>
                            </a:schemeClr>
                          </a:solidFill>
                        </a:rPr>
                        <a:t>Any College Enroll</a:t>
                      </a:r>
                    </a:p>
                  </a:txBody>
                  <a:tcPr/>
                </a:tc>
                <a:tc>
                  <a:txBody>
                    <a:bodyPr/>
                    <a:lstStyle/>
                    <a:p>
                      <a:pPr algn="ctr"/>
                      <a:r>
                        <a:rPr lang="en-US" dirty="0">
                          <a:solidFill>
                            <a:schemeClr val="tx1">
                              <a:lumMod val="75000"/>
                              <a:lumOff val="25000"/>
                            </a:schemeClr>
                          </a:solidFill>
                        </a:rPr>
                        <a:t>45%</a:t>
                      </a:r>
                    </a:p>
                  </a:txBody>
                  <a:tcPr anchor="ctr"/>
                </a:tc>
                <a:tc>
                  <a:txBody>
                    <a:bodyPr/>
                    <a:lstStyle/>
                    <a:p>
                      <a:pPr algn="ctr"/>
                      <a:r>
                        <a:rPr lang="en-US" dirty="0">
                          <a:solidFill>
                            <a:schemeClr val="tx1">
                              <a:lumMod val="75000"/>
                              <a:lumOff val="25000"/>
                            </a:schemeClr>
                          </a:solidFill>
                        </a:rPr>
                        <a:t>61%</a:t>
                      </a:r>
                    </a:p>
                  </a:txBody>
                  <a:tcPr anchor="ctr"/>
                </a:tc>
                <a:tc>
                  <a:txBody>
                    <a:bodyPr/>
                    <a:lstStyle/>
                    <a:p>
                      <a:pPr algn="ctr"/>
                      <a:r>
                        <a:rPr lang="en-US" dirty="0">
                          <a:solidFill>
                            <a:schemeClr val="tx1">
                              <a:lumMod val="75000"/>
                              <a:lumOff val="25000"/>
                            </a:schemeClr>
                          </a:solidFill>
                        </a:rPr>
                        <a:t>74%</a:t>
                      </a:r>
                    </a:p>
                  </a:txBody>
                  <a:tcPr anchor="ctr"/>
                </a:tc>
                <a:tc>
                  <a:txBody>
                    <a:bodyPr/>
                    <a:lstStyle/>
                    <a:p>
                      <a:pPr algn="ctr"/>
                      <a:r>
                        <a:rPr lang="en-US" dirty="0">
                          <a:solidFill>
                            <a:schemeClr val="tx1">
                              <a:lumMod val="75000"/>
                              <a:lumOff val="25000"/>
                            </a:schemeClr>
                          </a:solidFill>
                        </a:rPr>
                        <a:t>74%</a:t>
                      </a:r>
                    </a:p>
                  </a:txBody>
                  <a:tcPr anchor="ctr"/>
                </a:tc>
                <a:extLst>
                  <a:ext uri="{0D108BD9-81ED-4DB2-BD59-A6C34878D82A}">
                    <a16:rowId xmlns:a16="http://schemas.microsoft.com/office/drawing/2014/main" val="1462604452"/>
                  </a:ext>
                </a:extLst>
              </a:tr>
              <a:tr h="491429">
                <a:tc>
                  <a:txBody>
                    <a:bodyPr/>
                    <a:lstStyle/>
                    <a:p>
                      <a:r>
                        <a:rPr lang="en-US" dirty="0">
                          <a:solidFill>
                            <a:schemeClr val="tx1">
                              <a:lumMod val="75000"/>
                              <a:lumOff val="25000"/>
                            </a:schemeClr>
                          </a:solidFill>
                        </a:rPr>
                        <a:t>4-yr College Enroll</a:t>
                      </a:r>
                    </a:p>
                  </a:txBody>
                  <a:tcPr/>
                </a:tc>
                <a:tc>
                  <a:txBody>
                    <a:bodyPr/>
                    <a:lstStyle/>
                    <a:p>
                      <a:pPr algn="ctr"/>
                      <a:r>
                        <a:rPr lang="en-US" dirty="0">
                          <a:solidFill>
                            <a:schemeClr val="tx1">
                              <a:lumMod val="75000"/>
                              <a:lumOff val="25000"/>
                            </a:schemeClr>
                          </a:solidFill>
                        </a:rPr>
                        <a:t>11%</a:t>
                      </a:r>
                    </a:p>
                  </a:txBody>
                  <a:tcPr anchor="ctr"/>
                </a:tc>
                <a:tc>
                  <a:txBody>
                    <a:bodyPr/>
                    <a:lstStyle/>
                    <a:p>
                      <a:pPr algn="ctr"/>
                      <a:r>
                        <a:rPr lang="en-US" dirty="0">
                          <a:solidFill>
                            <a:schemeClr val="tx1">
                              <a:lumMod val="75000"/>
                              <a:lumOff val="25000"/>
                            </a:schemeClr>
                          </a:solidFill>
                        </a:rPr>
                        <a:t>28%</a:t>
                      </a:r>
                    </a:p>
                  </a:txBody>
                  <a:tcPr anchor="ctr"/>
                </a:tc>
                <a:tc>
                  <a:txBody>
                    <a:bodyPr/>
                    <a:lstStyle/>
                    <a:p>
                      <a:pPr algn="ctr"/>
                      <a:r>
                        <a:rPr lang="en-US" dirty="0">
                          <a:solidFill>
                            <a:schemeClr val="tx1">
                              <a:lumMod val="75000"/>
                              <a:lumOff val="25000"/>
                            </a:schemeClr>
                          </a:solidFill>
                        </a:rPr>
                        <a:t>48%</a:t>
                      </a:r>
                    </a:p>
                  </a:txBody>
                  <a:tcPr anchor="ctr"/>
                </a:tc>
                <a:tc>
                  <a:txBody>
                    <a:bodyPr/>
                    <a:lstStyle/>
                    <a:p>
                      <a:pPr algn="ctr"/>
                      <a:r>
                        <a:rPr lang="en-US" dirty="0">
                          <a:solidFill>
                            <a:schemeClr val="tx1">
                              <a:lumMod val="75000"/>
                              <a:lumOff val="25000"/>
                            </a:schemeClr>
                          </a:solidFill>
                        </a:rPr>
                        <a:t>55%</a:t>
                      </a:r>
                    </a:p>
                  </a:txBody>
                  <a:tcPr anchor="ctr"/>
                </a:tc>
                <a:extLst>
                  <a:ext uri="{0D108BD9-81ED-4DB2-BD59-A6C34878D82A}">
                    <a16:rowId xmlns:a16="http://schemas.microsoft.com/office/drawing/2014/main" val="52877019"/>
                  </a:ext>
                </a:extLst>
              </a:tr>
              <a:tr h="491429">
                <a:tc>
                  <a:txBody>
                    <a:bodyPr/>
                    <a:lstStyle/>
                    <a:p>
                      <a:r>
                        <a:rPr lang="en-US" dirty="0">
                          <a:solidFill>
                            <a:schemeClr val="tx1">
                              <a:lumMod val="75000"/>
                              <a:lumOff val="25000"/>
                            </a:schemeClr>
                          </a:solidFill>
                        </a:rPr>
                        <a:t>Any College Grad</a:t>
                      </a:r>
                    </a:p>
                  </a:txBody>
                  <a:tcPr/>
                </a:tc>
                <a:tc>
                  <a:txBody>
                    <a:bodyPr/>
                    <a:lstStyle/>
                    <a:p>
                      <a:pPr algn="ctr"/>
                      <a:r>
                        <a:rPr lang="en-US" dirty="0">
                          <a:solidFill>
                            <a:schemeClr val="tx1">
                              <a:lumMod val="75000"/>
                              <a:lumOff val="25000"/>
                            </a:schemeClr>
                          </a:solidFill>
                        </a:rPr>
                        <a:t>12%</a:t>
                      </a:r>
                    </a:p>
                  </a:txBody>
                  <a:tcPr anchor="ctr"/>
                </a:tc>
                <a:tc>
                  <a:txBody>
                    <a:bodyPr/>
                    <a:lstStyle/>
                    <a:p>
                      <a:pPr algn="ctr"/>
                      <a:r>
                        <a:rPr lang="en-US" dirty="0">
                          <a:solidFill>
                            <a:schemeClr val="tx1">
                              <a:lumMod val="75000"/>
                              <a:lumOff val="25000"/>
                            </a:schemeClr>
                          </a:solidFill>
                        </a:rPr>
                        <a:t>23%</a:t>
                      </a:r>
                    </a:p>
                  </a:txBody>
                  <a:tcPr anchor="ctr"/>
                </a:tc>
                <a:tc>
                  <a:txBody>
                    <a:bodyPr/>
                    <a:lstStyle/>
                    <a:p>
                      <a:pPr algn="ctr"/>
                      <a:r>
                        <a:rPr lang="en-US" dirty="0">
                          <a:solidFill>
                            <a:schemeClr val="tx1">
                              <a:lumMod val="75000"/>
                              <a:lumOff val="25000"/>
                            </a:schemeClr>
                          </a:solidFill>
                        </a:rPr>
                        <a:t>40%</a:t>
                      </a:r>
                    </a:p>
                  </a:txBody>
                  <a:tcPr anchor="ctr"/>
                </a:tc>
                <a:tc>
                  <a:txBody>
                    <a:bodyPr/>
                    <a:lstStyle/>
                    <a:p>
                      <a:pPr algn="ctr"/>
                      <a:r>
                        <a:rPr lang="en-US" dirty="0">
                          <a:solidFill>
                            <a:schemeClr val="tx1">
                              <a:lumMod val="75000"/>
                              <a:lumOff val="25000"/>
                            </a:schemeClr>
                          </a:solidFill>
                        </a:rPr>
                        <a:t>47%</a:t>
                      </a:r>
                    </a:p>
                  </a:txBody>
                  <a:tcPr anchor="ctr"/>
                </a:tc>
                <a:extLst>
                  <a:ext uri="{0D108BD9-81ED-4DB2-BD59-A6C34878D82A}">
                    <a16:rowId xmlns:a16="http://schemas.microsoft.com/office/drawing/2014/main" val="2167644256"/>
                  </a:ext>
                </a:extLst>
              </a:tr>
              <a:tr h="491429">
                <a:tc>
                  <a:txBody>
                    <a:bodyPr/>
                    <a:lstStyle/>
                    <a:p>
                      <a:r>
                        <a:rPr lang="en-US" dirty="0">
                          <a:solidFill>
                            <a:schemeClr val="tx1">
                              <a:lumMod val="75000"/>
                              <a:lumOff val="25000"/>
                            </a:schemeClr>
                          </a:solidFill>
                        </a:rPr>
                        <a:t>4-yr College Grad</a:t>
                      </a:r>
                    </a:p>
                  </a:txBody>
                  <a:tcPr/>
                </a:tc>
                <a:tc>
                  <a:txBody>
                    <a:bodyPr/>
                    <a:lstStyle/>
                    <a:p>
                      <a:pPr algn="ctr"/>
                      <a:r>
                        <a:rPr lang="en-US" dirty="0">
                          <a:solidFill>
                            <a:schemeClr val="tx1">
                              <a:lumMod val="75000"/>
                              <a:lumOff val="25000"/>
                            </a:schemeClr>
                          </a:solidFill>
                        </a:rPr>
                        <a:t>5%</a:t>
                      </a:r>
                    </a:p>
                  </a:txBody>
                  <a:tcPr anchor="ctr"/>
                </a:tc>
                <a:tc>
                  <a:txBody>
                    <a:bodyPr/>
                    <a:lstStyle/>
                    <a:p>
                      <a:pPr algn="ctr"/>
                      <a:r>
                        <a:rPr lang="en-US" dirty="0">
                          <a:solidFill>
                            <a:schemeClr val="tx1">
                              <a:lumMod val="75000"/>
                              <a:lumOff val="25000"/>
                            </a:schemeClr>
                          </a:solidFill>
                        </a:rPr>
                        <a:t>17%</a:t>
                      </a:r>
                    </a:p>
                  </a:txBody>
                  <a:tcPr anchor="ctr"/>
                </a:tc>
                <a:tc>
                  <a:txBody>
                    <a:bodyPr/>
                    <a:lstStyle/>
                    <a:p>
                      <a:pPr algn="ctr"/>
                      <a:r>
                        <a:rPr lang="en-US" dirty="0">
                          <a:solidFill>
                            <a:schemeClr val="tx1">
                              <a:lumMod val="75000"/>
                              <a:lumOff val="25000"/>
                            </a:schemeClr>
                          </a:solidFill>
                        </a:rPr>
                        <a:t>32%</a:t>
                      </a:r>
                    </a:p>
                  </a:txBody>
                  <a:tcPr anchor="ctr"/>
                </a:tc>
                <a:tc>
                  <a:txBody>
                    <a:bodyPr/>
                    <a:lstStyle/>
                    <a:p>
                      <a:pPr algn="ctr"/>
                      <a:r>
                        <a:rPr lang="en-US" dirty="0">
                          <a:solidFill>
                            <a:schemeClr val="tx1">
                              <a:lumMod val="75000"/>
                              <a:lumOff val="25000"/>
                            </a:schemeClr>
                          </a:solidFill>
                        </a:rPr>
                        <a:t>42%</a:t>
                      </a:r>
                    </a:p>
                  </a:txBody>
                  <a:tcPr anchor="ctr"/>
                </a:tc>
                <a:extLst>
                  <a:ext uri="{0D108BD9-81ED-4DB2-BD59-A6C34878D82A}">
                    <a16:rowId xmlns:a16="http://schemas.microsoft.com/office/drawing/2014/main" val="3741373692"/>
                  </a:ext>
                </a:extLst>
              </a:tr>
            </a:tbl>
          </a:graphicData>
        </a:graphic>
      </p:graphicFrame>
      <p:sp>
        <p:nvSpPr>
          <p:cNvPr id="6" name="Rectangle 148">
            <a:extLst>
              <a:ext uri="{FF2B5EF4-FFF2-40B4-BE49-F238E27FC236}">
                <a16:creationId xmlns:a16="http://schemas.microsoft.com/office/drawing/2014/main" id="{239E17C5-B0A9-49AE-A3B7-AA65CF91895A}"/>
              </a:ext>
            </a:extLst>
          </p:cNvPr>
          <p:cNvSpPr>
            <a:spLocks noChangeArrowheads="1"/>
          </p:cNvSpPr>
          <p:nvPr/>
        </p:nvSpPr>
        <p:spPr bwMode="auto">
          <a:xfrm>
            <a:off x="278090" y="1381870"/>
            <a:ext cx="5486951"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1500" dirty="0">
                <a:solidFill>
                  <a:schemeClr val="tx1">
                    <a:lumMod val="75000"/>
                    <a:lumOff val="25000"/>
                  </a:schemeClr>
                </a:solidFill>
                <a:latin typeface="+mn-lt"/>
              </a:rPr>
              <a:t>Educational attainments for 2011 Math test-takers at select percentiles</a:t>
            </a:r>
          </a:p>
        </p:txBody>
      </p:sp>
    </p:spTree>
    <p:extLst>
      <p:ext uri="{BB962C8B-B14F-4D97-AF65-F5344CB8AC3E}">
        <p14:creationId xmlns:p14="http://schemas.microsoft.com/office/powerpoint/2010/main" val="2302533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98179" y="2538277"/>
            <a:ext cx="7136524" cy="1569660"/>
          </a:xfrm>
          <a:prstGeom prst="rect">
            <a:avLst/>
          </a:prstGeom>
        </p:spPr>
        <p:txBody>
          <a:bodyPr wrap="square">
            <a:spAutoFit/>
          </a:bodyPr>
          <a:lstStyle/>
          <a:p>
            <a:pPr algn="ctr" defTabSz="672013">
              <a:buClr>
                <a:schemeClr val="tx2"/>
              </a:buClr>
              <a:buSzPts val="2000"/>
            </a:pPr>
            <a:r>
              <a:rPr lang="en-US" sz="3200" dirty="0">
                <a:solidFill>
                  <a:schemeClr val="tx1">
                    <a:lumMod val="75000"/>
                    <a:lumOff val="25000"/>
                  </a:schemeClr>
                </a:solidFill>
              </a:rPr>
              <a:t>Most students who fail do retest and pass; barely passing does improve longer-term educational attainments</a:t>
            </a:r>
          </a:p>
        </p:txBody>
      </p:sp>
      <p:sp>
        <p:nvSpPr>
          <p:cNvPr id="2" name="Title 1">
            <a:extLst>
              <a:ext uri="{FF2B5EF4-FFF2-40B4-BE49-F238E27FC236}">
                <a16:creationId xmlns:a16="http://schemas.microsoft.com/office/drawing/2014/main" id="{AA3C7596-F52E-48F0-97EE-2F29A33149D5}"/>
              </a:ext>
            </a:extLst>
          </p:cNvPr>
          <p:cNvSpPr>
            <a:spLocks noGrp="1"/>
          </p:cNvSpPr>
          <p:nvPr>
            <p:ph type="title" idx="4294967295"/>
          </p:nvPr>
        </p:nvSpPr>
        <p:spPr>
          <a:xfrm>
            <a:off x="628650" y="-1325563"/>
            <a:ext cx="7886700" cy="1325563"/>
          </a:xfrm>
          <a:prstGeom prst="rect">
            <a:avLst/>
          </a:prstGeom>
        </p:spPr>
        <p:txBody>
          <a:bodyPr anchor="b"/>
          <a:lstStyle/>
          <a:p>
            <a:r>
              <a:rPr lang="en-US" dirty="0"/>
              <a:t>Most students who fail do retest and pass</a:t>
            </a:r>
          </a:p>
        </p:txBody>
      </p:sp>
    </p:spTree>
    <p:extLst>
      <p:ext uri="{BB962C8B-B14F-4D97-AF65-F5344CB8AC3E}">
        <p14:creationId xmlns:p14="http://schemas.microsoft.com/office/powerpoint/2010/main" val="16191594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017A8-0AA1-4551-9E3C-0129F5CEDD3A}"/>
              </a:ext>
            </a:extLst>
          </p:cNvPr>
          <p:cNvSpPr>
            <a:spLocks noGrp="1"/>
          </p:cNvSpPr>
          <p:nvPr>
            <p:ph type="title"/>
          </p:nvPr>
        </p:nvSpPr>
        <p:spPr>
          <a:xfrm>
            <a:off x="573206" y="286605"/>
            <a:ext cx="8222923" cy="772174"/>
          </a:xfrm>
        </p:spPr>
        <p:txBody>
          <a:bodyPr/>
          <a:lstStyle/>
          <a:p>
            <a:r>
              <a:rPr lang="en-US" dirty="0"/>
              <a:t>Raising graduation requirements can influence students in several ways</a:t>
            </a:r>
          </a:p>
        </p:txBody>
      </p:sp>
      <p:sp>
        <p:nvSpPr>
          <p:cNvPr id="3" name="Content Placeholder 2">
            <a:extLst>
              <a:ext uri="{FF2B5EF4-FFF2-40B4-BE49-F238E27FC236}">
                <a16:creationId xmlns:a16="http://schemas.microsoft.com/office/drawing/2014/main" id="{9B6111AF-2B8A-497F-B82B-A6A6F41B0ED6}"/>
              </a:ext>
            </a:extLst>
          </p:cNvPr>
          <p:cNvSpPr>
            <a:spLocks noGrp="1"/>
          </p:cNvSpPr>
          <p:nvPr>
            <p:ph idx="1"/>
          </p:nvPr>
        </p:nvSpPr>
        <p:spPr>
          <a:xfrm>
            <a:off x="573207" y="1150492"/>
            <a:ext cx="7997588" cy="5664628"/>
          </a:xfrm>
        </p:spPr>
        <p:txBody>
          <a:bodyPr/>
          <a:lstStyle/>
          <a:p>
            <a:r>
              <a:rPr lang="en-US" sz="2000" dirty="0"/>
              <a:t>Overall impact of increasing standards on schools, teachers, and students</a:t>
            </a:r>
          </a:p>
          <a:p>
            <a:pPr lvl="1"/>
            <a:r>
              <a:rPr lang="en-US" sz="1800" dirty="0"/>
              <a:t>e.g., improved instruction, narrowing curriculum, increased motivation</a:t>
            </a:r>
          </a:p>
          <a:p>
            <a:pPr lvl="1"/>
            <a:r>
              <a:rPr lang="en-US" sz="1800" dirty="0"/>
              <a:t>This is hard to study empirically without a good comparison group</a:t>
            </a:r>
          </a:p>
          <a:p>
            <a:pPr marL="384048" lvl="2" indent="0">
              <a:buNone/>
            </a:pPr>
            <a:endParaRPr lang="en-US" sz="900" dirty="0">
              <a:solidFill>
                <a:srgbClr val="C00000"/>
              </a:solidFill>
            </a:endParaRPr>
          </a:p>
          <a:p>
            <a:r>
              <a:rPr lang="en-US" sz="2000" dirty="0"/>
              <a:t>Impact on students </a:t>
            </a:r>
            <a:r>
              <a:rPr lang="en-US" sz="2000" b="1" dirty="0"/>
              <a:t>directly affected by the policy </a:t>
            </a:r>
            <a:r>
              <a:rPr lang="en-US" sz="2000" dirty="0"/>
              <a:t>because they fell on one side of the cutoff or the other. </a:t>
            </a:r>
          </a:p>
          <a:p>
            <a:pPr lvl="1"/>
            <a:r>
              <a:rPr lang="en-US" sz="1800" dirty="0"/>
              <a:t>e.g., students scoring below 220 must re-test; those scoring 220-240 after 2010 must satisfy EPP</a:t>
            </a:r>
          </a:p>
          <a:p>
            <a:pPr lvl="1"/>
            <a:r>
              <a:rPr lang="en-US" sz="1800" dirty="0"/>
              <a:t>Compare students with similar scores, on either side of these cutoffs, over time</a:t>
            </a:r>
          </a:p>
          <a:p>
            <a:pPr lvl="1"/>
            <a:endParaRPr lang="en-US" sz="900" dirty="0"/>
          </a:p>
          <a:p>
            <a:r>
              <a:rPr lang="en-US" sz="2000" dirty="0"/>
              <a:t>We are interested in two types of equity issues:</a:t>
            </a:r>
          </a:p>
          <a:p>
            <a:pPr lvl="1"/>
            <a:r>
              <a:rPr lang="en-US" sz="1800" dirty="0"/>
              <a:t>Equity across groups: Did the policy have a disproportionate effect on students with special challenges stemming from poverty?</a:t>
            </a:r>
          </a:p>
          <a:p>
            <a:pPr lvl="1"/>
            <a:r>
              <a:rPr lang="en-US" sz="1800" dirty="0"/>
              <a:t>Equity within groups: By specifying minimum score cutoffs, the policy inevitably treats differently students with essentially equal proficiency whose scores fall just on either side of the cutoff. Does this difference in requirements translate to differences in outcomes for students with similar skills?</a:t>
            </a:r>
          </a:p>
          <a:p>
            <a:endParaRPr lang="en-US" sz="2000" dirty="0"/>
          </a:p>
        </p:txBody>
      </p:sp>
    </p:spTree>
    <p:extLst>
      <p:ext uri="{BB962C8B-B14F-4D97-AF65-F5344CB8AC3E}">
        <p14:creationId xmlns:p14="http://schemas.microsoft.com/office/powerpoint/2010/main" val="3275296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2BBB6-2735-4B96-BC96-B6340134F305}"/>
              </a:ext>
            </a:extLst>
          </p:cNvPr>
          <p:cNvSpPr>
            <a:spLocks noGrp="1"/>
          </p:cNvSpPr>
          <p:nvPr>
            <p:ph type="title"/>
          </p:nvPr>
        </p:nvSpPr>
        <p:spPr/>
        <p:txBody>
          <a:bodyPr>
            <a:normAutofit fontScale="90000"/>
          </a:bodyPr>
          <a:lstStyle/>
          <a:p>
            <a:r>
              <a:rPr lang="en-US" dirty="0"/>
              <a:t>Despite introduction of CD requirement, educational attainments have increased over time, particularly for low-income students</a:t>
            </a:r>
          </a:p>
        </p:txBody>
      </p:sp>
      <p:sp>
        <p:nvSpPr>
          <p:cNvPr id="6" name="TextBox 5">
            <a:extLst>
              <a:ext uri="{FF2B5EF4-FFF2-40B4-BE49-F238E27FC236}">
                <a16:creationId xmlns:a16="http://schemas.microsoft.com/office/drawing/2014/main" id="{46DDB314-FF9D-4B20-AB66-58953AD5E48E}"/>
              </a:ext>
            </a:extLst>
          </p:cNvPr>
          <p:cNvSpPr txBox="1"/>
          <p:nvPr/>
        </p:nvSpPr>
        <p:spPr>
          <a:xfrm>
            <a:off x="112025" y="5894685"/>
            <a:ext cx="8912233" cy="461665"/>
          </a:xfrm>
          <a:prstGeom prst="rect">
            <a:avLst/>
          </a:prstGeom>
          <a:solidFill>
            <a:schemeClr val="bg1"/>
          </a:solidFill>
        </p:spPr>
        <p:txBody>
          <a:bodyPr wrap="square" rtlCol="0">
            <a:spAutoFit/>
          </a:bodyPr>
          <a:lstStyle/>
          <a:p>
            <a:r>
              <a:rPr lang="en-US" sz="1200" dirty="0">
                <a:solidFill>
                  <a:schemeClr val="tx1">
                    <a:lumMod val="75000"/>
                    <a:lumOff val="25000"/>
                  </a:schemeClr>
                </a:solidFill>
              </a:rPr>
              <a:t>NOTE: We measure HS graduation within 3 years of taking the 10</a:t>
            </a:r>
            <a:r>
              <a:rPr lang="en-US" sz="1200" baseline="30000" dirty="0">
                <a:solidFill>
                  <a:schemeClr val="tx1">
                    <a:lumMod val="75000"/>
                    <a:lumOff val="25000"/>
                  </a:schemeClr>
                </a:solidFill>
              </a:rPr>
              <a:t>th</a:t>
            </a:r>
            <a:r>
              <a:rPr lang="en-US" sz="1200" dirty="0">
                <a:solidFill>
                  <a:schemeClr val="tx1">
                    <a:lumMod val="75000"/>
                    <a:lumOff val="25000"/>
                  </a:schemeClr>
                </a:solidFill>
              </a:rPr>
              <a:t> grade test, college attendance within 4 years, and college graduation within 7 years. </a:t>
            </a:r>
          </a:p>
        </p:txBody>
      </p:sp>
      <p:pic>
        <p:nvPicPr>
          <p:cNvPr id="12" name="Picture 11" descr="Educational Attainments over time - low income and NLI students graph">
            <a:extLst>
              <a:ext uri="{FF2B5EF4-FFF2-40B4-BE49-F238E27FC236}">
                <a16:creationId xmlns:a16="http://schemas.microsoft.com/office/drawing/2014/main" id="{42AE514F-32A1-424E-A8BE-5FBA2E440B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0208" y="1094085"/>
            <a:ext cx="6600825" cy="4800600"/>
          </a:xfrm>
          <a:prstGeom prst="rect">
            <a:avLst/>
          </a:prstGeom>
        </p:spPr>
      </p:pic>
      <p:sp>
        <p:nvSpPr>
          <p:cNvPr id="7" name="Rectangle 6" descr="We do not have similar data pre-2003 test-takers, but other sources do not show large drops when the CD policy was introduced.&#10;&#10;NOTE: the transition to ecodis complicates comparisons over time after 2014 &#10;">
            <a:extLst>
              <a:ext uri="{FF2B5EF4-FFF2-40B4-BE49-F238E27FC236}">
                <a16:creationId xmlns:a16="http://schemas.microsoft.com/office/drawing/2014/main" id="{79286463-D0D0-49A4-9A89-B01DC704B40E}"/>
              </a:ext>
            </a:extLst>
          </p:cNvPr>
          <p:cNvSpPr/>
          <p:nvPr/>
        </p:nvSpPr>
        <p:spPr>
          <a:xfrm>
            <a:off x="6805636" y="1279508"/>
            <a:ext cx="2264792" cy="3899162"/>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DC624610-D6A3-423E-918E-7FA273871927}"/>
              </a:ext>
            </a:extLst>
          </p:cNvPr>
          <p:cNvSpPr txBox="1"/>
          <p:nvPr/>
        </p:nvSpPr>
        <p:spPr>
          <a:xfrm>
            <a:off x="6759466" y="1279508"/>
            <a:ext cx="2264792" cy="3046988"/>
          </a:xfrm>
          <a:prstGeom prst="rect">
            <a:avLst/>
          </a:prstGeom>
          <a:noFill/>
        </p:spPr>
        <p:txBody>
          <a:bodyPr wrap="square" rtlCol="0">
            <a:spAutoFit/>
          </a:bodyPr>
          <a:lstStyle/>
          <a:p>
            <a:pPr marL="130373" indent="-130373">
              <a:buClr>
                <a:schemeClr val="tx2"/>
              </a:buClr>
              <a:buSzPct val="130000"/>
              <a:buFont typeface="Wingdings" panose="05000000000000000000" pitchFamily="2" charset="2"/>
              <a:buChar char="§"/>
            </a:pPr>
            <a:r>
              <a:rPr lang="en-US" sz="1600" dirty="0">
                <a:solidFill>
                  <a:schemeClr val="tx1">
                    <a:lumMod val="75000"/>
                    <a:lumOff val="25000"/>
                  </a:schemeClr>
                </a:solidFill>
                <a:cs typeface="Arial" panose="020B0604020202020204" pitchFamily="34" charset="0"/>
              </a:rPr>
              <a:t>We do not have similar data pre-2003 test-takers, but other sources do not show large drops when the CD policy was introduced.</a:t>
            </a:r>
          </a:p>
          <a:p>
            <a:pPr marL="130373" indent="-130373">
              <a:buClr>
                <a:schemeClr val="tx2"/>
              </a:buClr>
              <a:buSzPct val="130000"/>
              <a:buFont typeface="Wingdings" panose="05000000000000000000" pitchFamily="2" charset="2"/>
              <a:buChar char="§"/>
            </a:pPr>
            <a:endParaRPr lang="en-US" sz="1600" dirty="0">
              <a:solidFill>
                <a:schemeClr val="tx1">
                  <a:lumMod val="75000"/>
                  <a:lumOff val="25000"/>
                </a:schemeClr>
              </a:solidFill>
              <a:cs typeface="Arial" panose="020B0604020202020204" pitchFamily="34" charset="0"/>
            </a:endParaRPr>
          </a:p>
          <a:p>
            <a:pPr marL="130373" indent="-130373">
              <a:buClr>
                <a:schemeClr val="tx2"/>
              </a:buClr>
              <a:buSzPct val="130000"/>
              <a:buFont typeface="Wingdings" panose="05000000000000000000" pitchFamily="2" charset="2"/>
              <a:buChar char="§"/>
            </a:pPr>
            <a:r>
              <a:rPr lang="en-US" sz="1600" dirty="0">
                <a:solidFill>
                  <a:schemeClr val="tx1">
                    <a:lumMod val="75000"/>
                    <a:lumOff val="25000"/>
                  </a:schemeClr>
                </a:solidFill>
                <a:cs typeface="Arial" panose="020B0604020202020204" pitchFamily="34" charset="0"/>
              </a:rPr>
              <a:t>NOTE: the transition to </a:t>
            </a:r>
            <a:r>
              <a:rPr lang="en-US" sz="1600" dirty="0" err="1">
                <a:solidFill>
                  <a:schemeClr val="tx1">
                    <a:lumMod val="75000"/>
                    <a:lumOff val="25000"/>
                  </a:schemeClr>
                </a:solidFill>
                <a:cs typeface="Arial" panose="020B0604020202020204" pitchFamily="34" charset="0"/>
              </a:rPr>
              <a:t>ecodis</a:t>
            </a:r>
            <a:r>
              <a:rPr lang="en-US" sz="1600" dirty="0">
                <a:solidFill>
                  <a:schemeClr val="tx1">
                    <a:lumMod val="75000"/>
                    <a:lumOff val="25000"/>
                  </a:schemeClr>
                </a:solidFill>
                <a:cs typeface="Arial" panose="020B0604020202020204" pitchFamily="34" charset="0"/>
              </a:rPr>
              <a:t> complicates comparisons over time after 2014 </a:t>
            </a:r>
          </a:p>
        </p:txBody>
      </p:sp>
    </p:spTree>
    <p:extLst>
      <p:ext uri="{BB962C8B-B14F-4D97-AF65-F5344CB8AC3E}">
        <p14:creationId xmlns:p14="http://schemas.microsoft.com/office/powerpoint/2010/main" val="32222479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Many fewer students are failing the examinations on their first attempt</a:t>
            </a:r>
          </a:p>
        </p:txBody>
      </p:sp>
      <p:pic>
        <p:nvPicPr>
          <p:cNvPr id="5" name="Picture 4" descr="Percent of 1st time test-takers who failed graph">
            <a:extLst>
              <a:ext uri="{FF2B5EF4-FFF2-40B4-BE49-F238E27FC236}">
                <a16:creationId xmlns:a16="http://schemas.microsoft.com/office/drawing/2014/main" id="{CCFDE612-7F25-42D4-9E40-EA7C0D21A1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67728" y="1097280"/>
            <a:ext cx="6600825" cy="4800600"/>
          </a:xfrm>
          <a:prstGeom prst="rect">
            <a:avLst/>
          </a:prstGeom>
        </p:spPr>
      </p:pic>
      <p:sp>
        <p:nvSpPr>
          <p:cNvPr id="9" name="TextBox 8">
            <a:extLst>
              <a:ext uri="{FF2B5EF4-FFF2-40B4-BE49-F238E27FC236}">
                <a16:creationId xmlns:a16="http://schemas.microsoft.com/office/drawing/2014/main" id="{0576FD43-0AB1-4914-BBB2-63B9B12ED84B}"/>
              </a:ext>
            </a:extLst>
          </p:cNvPr>
          <p:cNvSpPr txBox="1"/>
          <p:nvPr/>
        </p:nvSpPr>
        <p:spPr>
          <a:xfrm>
            <a:off x="112023" y="6104021"/>
            <a:ext cx="8912233" cy="276999"/>
          </a:xfrm>
          <a:prstGeom prst="rect">
            <a:avLst/>
          </a:prstGeom>
          <a:solidFill>
            <a:schemeClr val="bg1"/>
          </a:solidFill>
        </p:spPr>
        <p:txBody>
          <a:bodyPr wrap="square" rtlCol="0">
            <a:spAutoFit/>
          </a:bodyPr>
          <a:lstStyle/>
          <a:p>
            <a:r>
              <a:rPr lang="en-US" sz="1200" dirty="0">
                <a:solidFill>
                  <a:schemeClr val="tx1">
                    <a:lumMod val="75000"/>
                    <a:lumOff val="25000"/>
                  </a:schemeClr>
                </a:solidFill>
              </a:rPr>
              <a:t>NOTE: We measure failing the first test with scaled scores less than 220. </a:t>
            </a:r>
          </a:p>
        </p:txBody>
      </p:sp>
    </p:spTree>
    <p:extLst>
      <p:ext uri="{BB962C8B-B14F-4D97-AF65-F5344CB8AC3E}">
        <p14:creationId xmlns:p14="http://schemas.microsoft.com/office/powerpoint/2010/main" val="10803326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32DB3-F8C8-41C1-92E3-32FEEF1A69BC}"/>
              </a:ext>
            </a:extLst>
          </p:cNvPr>
          <p:cNvSpPr>
            <a:spLocks noGrp="1"/>
          </p:cNvSpPr>
          <p:nvPr>
            <p:ph type="title"/>
          </p:nvPr>
        </p:nvSpPr>
        <p:spPr/>
        <p:txBody>
          <a:bodyPr/>
          <a:lstStyle/>
          <a:p>
            <a:r>
              <a:rPr lang="en-US" dirty="0"/>
              <a:t>Most students who fail go on to retest (and pass)</a:t>
            </a:r>
          </a:p>
        </p:txBody>
      </p:sp>
      <p:sp>
        <p:nvSpPr>
          <p:cNvPr id="3" name="Content Placeholder 2">
            <a:extLst>
              <a:ext uri="{FF2B5EF4-FFF2-40B4-BE49-F238E27FC236}">
                <a16:creationId xmlns:a16="http://schemas.microsoft.com/office/drawing/2014/main" id="{B38C0A26-0655-4869-A586-70A2A651219B}"/>
              </a:ext>
            </a:extLst>
          </p:cNvPr>
          <p:cNvSpPr>
            <a:spLocks noGrp="1"/>
          </p:cNvSpPr>
          <p:nvPr>
            <p:ph idx="1"/>
          </p:nvPr>
        </p:nvSpPr>
        <p:spPr>
          <a:xfrm>
            <a:off x="573206" y="1150491"/>
            <a:ext cx="7997588" cy="2763834"/>
          </a:xfrm>
        </p:spPr>
        <p:txBody>
          <a:bodyPr/>
          <a:lstStyle/>
          <a:p>
            <a:r>
              <a:rPr lang="en-US" sz="2200" dirty="0"/>
              <a:t>More than 90% of students who fail go on to retest at least once, most at the first retest opportunity.</a:t>
            </a:r>
          </a:p>
          <a:p>
            <a:r>
              <a:rPr lang="en-US" sz="2200" dirty="0"/>
              <a:t>Those who fail their first retest tend to persist and continue to retest. </a:t>
            </a:r>
          </a:p>
          <a:p>
            <a:r>
              <a:rPr lang="en-US" sz="2200" dirty="0">
                <a:cs typeface="Arial" panose="020B0604020202020204" pitchFamily="34" charset="0"/>
              </a:rPr>
              <a:t>Three-quarters of students who retest eventually pass. </a:t>
            </a:r>
          </a:p>
          <a:p>
            <a:r>
              <a:rPr lang="en-US" sz="2200" dirty="0">
                <a:cs typeface="Arial" panose="020B0604020202020204" pitchFamily="34" charset="0"/>
              </a:rPr>
              <a:t>Few students appeal, but for those who do the success rate on appeals is about 75%. </a:t>
            </a:r>
          </a:p>
        </p:txBody>
      </p:sp>
    </p:spTree>
    <p:extLst>
      <p:ext uri="{BB962C8B-B14F-4D97-AF65-F5344CB8AC3E}">
        <p14:creationId xmlns:p14="http://schemas.microsoft.com/office/powerpoint/2010/main" val="6750301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A2672-FE19-46A8-B8BC-D2A3BD420822}"/>
              </a:ext>
            </a:extLst>
          </p:cNvPr>
          <p:cNvSpPr>
            <a:spLocks noGrp="1"/>
          </p:cNvSpPr>
          <p:nvPr>
            <p:ph type="title"/>
          </p:nvPr>
        </p:nvSpPr>
        <p:spPr/>
        <p:txBody>
          <a:bodyPr/>
          <a:lstStyle/>
          <a:p>
            <a:r>
              <a:rPr lang="en-US" dirty="0">
                <a:solidFill>
                  <a:schemeClr val="tx2"/>
                </a:solidFill>
              </a:rPr>
              <a:t>Barely passing/failing the exam does affect student outcomes</a:t>
            </a:r>
          </a:p>
        </p:txBody>
      </p:sp>
      <p:sp>
        <p:nvSpPr>
          <p:cNvPr id="3" name="Content Placeholder 2">
            <a:extLst>
              <a:ext uri="{FF2B5EF4-FFF2-40B4-BE49-F238E27FC236}">
                <a16:creationId xmlns:a16="http://schemas.microsoft.com/office/drawing/2014/main" id="{C5140E8B-6880-45B1-8302-D8FADB7DE6D3}"/>
              </a:ext>
            </a:extLst>
          </p:cNvPr>
          <p:cNvSpPr>
            <a:spLocks noGrp="1"/>
          </p:cNvSpPr>
          <p:nvPr>
            <p:ph idx="1"/>
          </p:nvPr>
        </p:nvSpPr>
        <p:spPr>
          <a:xfrm>
            <a:off x="573207" y="1150492"/>
            <a:ext cx="7997588" cy="4717189"/>
          </a:xfrm>
        </p:spPr>
        <p:txBody>
          <a:bodyPr/>
          <a:lstStyle/>
          <a:p>
            <a:r>
              <a:rPr lang="en-US" sz="2200" dirty="0"/>
              <a:t>We compare students who barely pass the exam to those who barely fail. These students have similar academic skills, so any differences in outcomes are the impact of passing vs. failing.</a:t>
            </a:r>
          </a:p>
          <a:p>
            <a:endParaRPr lang="en-US" sz="100" dirty="0"/>
          </a:p>
          <a:p>
            <a:r>
              <a:rPr lang="en-US" sz="2200" dirty="0"/>
              <a:t>We focus on first-time 10</a:t>
            </a:r>
            <a:r>
              <a:rPr lang="en-US" sz="2200" baseline="30000" dirty="0"/>
              <a:t>th</a:t>
            </a:r>
            <a:r>
              <a:rPr lang="en-US" sz="2200" dirty="0"/>
              <a:t> grade test-takers from 2003 to 2007.</a:t>
            </a:r>
          </a:p>
          <a:p>
            <a:endParaRPr lang="en-US" sz="100" dirty="0"/>
          </a:p>
          <a:p>
            <a:r>
              <a:rPr lang="en-US" sz="2200" dirty="0"/>
              <a:t>Barely failing the math exit exam affects student outcomes:</a:t>
            </a:r>
          </a:p>
          <a:p>
            <a:pPr lvl="1"/>
            <a:r>
              <a:rPr lang="en-US" sz="2000" dirty="0"/>
              <a:t>Reduces the probability of graduating from high school for low-income students (by 3% points) but not higher-income students</a:t>
            </a:r>
          </a:p>
          <a:p>
            <a:pPr lvl="1"/>
            <a:r>
              <a:rPr lang="en-US" sz="2000" dirty="0"/>
              <a:t>Reduces the probability of graduating from a 4-year college for </a:t>
            </a:r>
            <a:r>
              <a:rPr lang="en-US" sz="2000" b="1" i="1" dirty="0"/>
              <a:t>higher-income</a:t>
            </a:r>
            <a:r>
              <a:rPr lang="en-US" sz="2000" dirty="0"/>
              <a:t> students (by 2% points), but not low-income students. </a:t>
            </a:r>
            <a:endParaRPr lang="en-US" sz="2200" dirty="0"/>
          </a:p>
          <a:p>
            <a:r>
              <a:rPr lang="en-US" sz="2200" dirty="0"/>
              <a:t>This could be a positive impact of passing (e.g., encouragement) or a negative impact of failing (e.g., discouragement). We find suggestive evidence of the former. </a:t>
            </a:r>
          </a:p>
        </p:txBody>
      </p:sp>
    </p:spTree>
    <p:extLst>
      <p:ext uri="{BB962C8B-B14F-4D97-AF65-F5344CB8AC3E}">
        <p14:creationId xmlns:p14="http://schemas.microsoft.com/office/powerpoint/2010/main" val="4068929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6CA07-F146-4752-8785-1D64982A5864}"/>
              </a:ext>
            </a:extLst>
          </p:cNvPr>
          <p:cNvSpPr>
            <a:spLocks noGrp="1"/>
          </p:cNvSpPr>
          <p:nvPr>
            <p:ph type="title"/>
          </p:nvPr>
        </p:nvSpPr>
        <p:spPr/>
        <p:txBody>
          <a:bodyPr/>
          <a:lstStyle/>
          <a:p>
            <a:r>
              <a:rPr lang="en-US" dirty="0">
                <a:solidFill>
                  <a:schemeClr val="tx2"/>
                </a:solidFill>
              </a:rPr>
              <a:t>We use a regression-discontinuity design</a:t>
            </a:r>
          </a:p>
        </p:txBody>
      </p:sp>
      <p:pic>
        <p:nvPicPr>
          <p:cNvPr id="4" name="Picture 3" descr="Estimated impact of passing (vs. failing) the exam graph">
            <a:extLst>
              <a:ext uri="{FF2B5EF4-FFF2-40B4-BE49-F238E27FC236}">
                <a16:creationId xmlns:a16="http://schemas.microsoft.com/office/drawing/2014/main" id="{FFAC26E4-47AE-4A37-8935-628EEC1D5E7A}"/>
              </a:ext>
            </a:extLst>
          </p:cNvPr>
          <p:cNvPicPr>
            <a:picLocks noChangeAspect="1"/>
          </p:cNvPicPr>
          <p:nvPr/>
        </p:nvPicPr>
        <p:blipFill rotWithShape="1">
          <a:blip r:embed="rId2"/>
          <a:srcRect l="19769" t="22264" r="65078" b="33244"/>
          <a:stretch/>
        </p:blipFill>
        <p:spPr>
          <a:xfrm>
            <a:off x="2009554" y="1250165"/>
            <a:ext cx="3211032" cy="4810393"/>
          </a:xfrm>
          <a:prstGeom prst="rect">
            <a:avLst/>
          </a:prstGeom>
        </p:spPr>
      </p:pic>
      <p:cxnSp>
        <p:nvCxnSpPr>
          <p:cNvPr id="5" name="Straight Connector 4">
            <a:extLst>
              <a:ext uri="{FF2B5EF4-FFF2-40B4-BE49-F238E27FC236}">
                <a16:creationId xmlns:a16="http://schemas.microsoft.com/office/drawing/2014/main" id="{CFBF568F-50C4-4874-80AE-7615D2C9BB75}"/>
              </a:ext>
              <a:ext uri="{C183D7F6-B498-43B3-948B-1728B52AA6E4}">
                <adec:decorative xmlns:adec="http://schemas.microsoft.com/office/drawing/2017/decorative" val="1"/>
              </a:ext>
            </a:extLst>
          </p:cNvPr>
          <p:cNvCxnSpPr/>
          <p:nvPr/>
        </p:nvCxnSpPr>
        <p:spPr>
          <a:xfrm flipV="1">
            <a:off x="2009554" y="4253023"/>
            <a:ext cx="1626781" cy="82934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A399C1A7-2870-44D7-8EB3-AFAEB6669873}"/>
              </a:ext>
              <a:ext uri="{C183D7F6-B498-43B3-948B-1728B52AA6E4}">
                <adec:decorative xmlns:adec="http://schemas.microsoft.com/office/drawing/2017/decorative" val="1"/>
              </a:ext>
            </a:extLst>
          </p:cNvPr>
          <p:cNvCxnSpPr>
            <a:cxnSpLocks/>
          </p:cNvCxnSpPr>
          <p:nvPr/>
        </p:nvCxnSpPr>
        <p:spPr>
          <a:xfrm>
            <a:off x="3615071" y="3655361"/>
            <a:ext cx="1626781"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2C7BA97C-F5FF-4DC6-823D-40E63FFE8BBA}"/>
              </a:ext>
            </a:extLst>
          </p:cNvPr>
          <p:cNvSpPr/>
          <p:nvPr/>
        </p:nvSpPr>
        <p:spPr>
          <a:xfrm>
            <a:off x="286128" y="2020186"/>
            <a:ext cx="2308216" cy="1169582"/>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Arial Nova" panose="020B0504020202020204" pitchFamily="34" charset="0"/>
              </a:rPr>
              <a:t>Estimated impact of passing (vs. failing) the exam </a:t>
            </a:r>
          </a:p>
        </p:txBody>
      </p:sp>
      <p:sp>
        <p:nvSpPr>
          <p:cNvPr id="9" name="Left Brace 8">
            <a:extLst>
              <a:ext uri="{FF2B5EF4-FFF2-40B4-BE49-F238E27FC236}">
                <a16:creationId xmlns:a16="http://schemas.microsoft.com/office/drawing/2014/main" id="{7BD2000C-84C2-4D55-8395-1A2EF5F3DC05}"/>
              </a:ext>
              <a:ext uri="{C183D7F6-B498-43B3-948B-1728B52AA6E4}">
                <adec:decorative xmlns:adec="http://schemas.microsoft.com/office/drawing/2017/decorative" val="1"/>
              </a:ext>
            </a:extLst>
          </p:cNvPr>
          <p:cNvSpPr/>
          <p:nvPr/>
        </p:nvSpPr>
        <p:spPr>
          <a:xfrm>
            <a:off x="3211033" y="3655361"/>
            <a:ext cx="223283" cy="597660"/>
          </a:xfrm>
          <a:prstGeom prst="leftBrac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1" name="Straight Arrow Connector 10">
            <a:extLst>
              <a:ext uri="{FF2B5EF4-FFF2-40B4-BE49-F238E27FC236}">
                <a16:creationId xmlns:a16="http://schemas.microsoft.com/office/drawing/2014/main" id="{0695B8D5-E426-4566-9730-20A7ACD8198B}"/>
              </a:ext>
              <a:ext uri="{C183D7F6-B498-43B3-948B-1728B52AA6E4}">
                <adec:decorative xmlns:adec="http://schemas.microsoft.com/office/drawing/2017/decorative" val="1"/>
              </a:ext>
            </a:extLst>
          </p:cNvPr>
          <p:cNvCxnSpPr>
            <a:endCxn id="9" idx="1"/>
          </p:cNvCxnSpPr>
          <p:nvPr/>
        </p:nvCxnSpPr>
        <p:spPr>
          <a:xfrm>
            <a:off x="2594344" y="3189768"/>
            <a:ext cx="616689" cy="764423"/>
          </a:xfrm>
          <a:prstGeom prst="straightConnector1">
            <a:avLst/>
          </a:prstGeom>
          <a:ln w="3810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19702E7C-10BB-49A3-A7D4-5E3E0D6424A0}"/>
              </a:ext>
            </a:extLst>
          </p:cNvPr>
          <p:cNvSpPr txBox="1"/>
          <p:nvPr/>
        </p:nvSpPr>
        <p:spPr>
          <a:xfrm>
            <a:off x="6255678" y="1195882"/>
            <a:ext cx="2602194" cy="3785652"/>
          </a:xfrm>
          <a:prstGeom prst="rect">
            <a:avLst/>
          </a:prstGeom>
          <a:noFill/>
        </p:spPr>
        <p:txBody>
          <a:bodyPr wrap="square" rtlCol="0">
            <a:spAutoFit/>
          </a:bodyPr>
          <a:lstStyle/>
          <a:p>
            <a:pPr>
              <a:buClr>
                <a:schemeClr val="tx2"/>
              </a:buClr>
              <a:buSzPct val="130000"/>
            </a:pPr>
            <a:r>
              <a:rPr lang="en-US" sz="2000" dirty="0">
                <a:solidFill>
                  <a:schemeClr val="tx1">
                    <a:lumMod val="75000"/>
                    <a:lumOff val="25000"/>
                  </a:schemeClr>
                </a:solidFill>
                <a:cs typeface="Arial" panose="020B0604020202020204" pitchFamily="34" charset="0"/>
              </a:rPr>
              <a:t>We zoom in near the cutoff and estimate what outcomes would have been for students who failed had they scored at the cutoff (but still failed).</a:t>
            </a:r>
          </a:p>
          <a:p>
            <a:pPr>
              <a:buClr>
                <a:schemeClr val="tx2"/>
              </a:buClr>
              <a:buSzPct val="130000"/>
            </a:pPr>
            <a:endParaRPr lang="en-US" sz="2000" dirty="0">
              <a:solidFill>
                <a:schemeClr val="tx1">
                  <a:lumMod val="75000"/>
                  <a:lumOff val="25000"/>
                </a:schemeClr>
              </a:solidFill>
              <a:cs typeface="Arial" panose="020B0604020202020204" pitchFamily="34" charset="0"/>
            </a:endParaRPr>
          </a:p>
          <a:p>
            <a:pPr>
              <a:buClr>
                <a:schemeClr val="tx2"/>
              </a:buClr>
              <a:buSzPct val="130000"/>
            </a:pPr>
            <a:r>
              <a:rPr lang="en-US" sz="2000" dirty="0">
                <a:solidFill>
                  <a:schemeClr val="tx1">
                    <a:lumMod val="75000"/>
                    <a:lumOff val="25000"/>
                  </a:schemeClr>
                </a:solidFill>
                <a:cs typeface="Arial" panose="020B0604020202020204" pitchFamily="34" charset="0"/>
              </a:rPr>
              <a:t>Compare that to outcomes for students who scored at the cutoff and passed. </a:t>
            </a:r>
          </a:p>
        </p:txBody>
      </p:sp>
    </p:spTree>
    <p:extLst>
      <p:ext uri="{BB962C8B-B14F-4D97-AF65-F5344CB8AC3E}">
        <p14:creationId xmlns:p14="http://schemas.microsoft.com/office/powerpoint/2010/main" val="722719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descr="High School graduation within three years of taking math test, 2003-07 by income graph">
            <a:extLst>
              <a:ext uri="{FF2B5EF4-FFF2-40B4-BE49-F238E27FC236}">
                <a16:creationId xmlns:a16="http://schemas.microsoft.com/office/drawing/2014/main" id="{DDABDBC4-752C-4957-B081-562AF07D8051}"/>
              </a:ext>
            </a:extLst>
          </p:cNvPr>
          <p:cNvSpPr/>
          <p:nvPr/>
        </p:nvSpPr>
        <p:spPr>
          <a:xfrm>
            <a:off x="573206" y="5316718"/>
            <a:ext cx="8156448" cy="1008351"/>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A46CA07-F146-4752-8785-1D64982A5864}"/>
              </a:ext>
            </a:extLst>
          </p:cNvPr>
          <p:cNvSpPr>
            <a:spLocks noGrp="1"/>
          </p:cNvSpPr>
          <p:nvPr>
            <p:ph type="title"/>
          </p:nvPr>
        </p:nvSpPr>
        <p:spPr/>
        <p:txBody>
          <a:bodyPr>
            <a:normAutofit/>
          </a:bodyPr>
          <a:lstStyle/>
          <a:p>
            <a:r>
              <a:rPr lang="en-US" dirty="0">
                <a:solidFill>
                  <a:schemeClr val="tx2"/>
                </a:solidFill>
              </a:rPr>
              <a:t>Barely passing the math exam increases the probability of HS graduation for low-income students at the cutoff</a:t>
            </a:r>
          </a:p>
        </p:txBody>
      </p:sp>
      <p:sp>
        <p:nvSpPr>
          <p:cNvPr id="6" name="TextBox 5">
            <a:extLst>
              <a:ext uri="{FF2B5EF4-FFF2-40B4-BE49-F238E27FC236}">
                <a16:creationId xmlns:a16="http://schemas.microsoft.com/office/drawing/2014/main" id="{673C6F7A-798D-49AE-9128-F0345DA4BCCB}"/>
              </a:ext>
            </a:extLst>
          </p:cNvPr>
          <p:cNvSpPr txBox="1"/>
          <p:nvPr/>
        </p:nvSpPr>
        <p:spPr>
          <a:xfrm>
            <a:off x="573207" y="5401739"/>
            <a:ext cx="8337472" cy="923330"/>
          </a:xfrm>
          <a:prstGeom prst="rect">
            <a:avLst/>
          </a:prstGeom>
          <a:noFill/>
        </p:spPr>
        <p:txBody>
          <a:bodyPr wrap="square" rtlCol="0">
            <a:spAutoFit/>
          </a:bodyPr>
          <a:lstStyle/>
          <a:p>
            <a:r>
              <a:rPr lang="en-US" dirty="0">
                <a:solidFill>
                  <a:schemeClr val="tx1">
                    <a:lumMod val="75000"/>
                    <a:lumOff val="25000"/>
                  </a:schemeClr>
                </a:solidFill>
              </a:rPr>
              <a:t>For </a:t>
            </a:r>
            <a:r>
              <a:rPr lang="en-US" b="1" dirty="0">
                <a:solidFill>
                  <a:schemeClr val="tx1">
                    <a:lumMod val="75000"/>
                    <a:lumOff val="25000"/>
                  </a:schemeClr>
                </a:solidFill>
              </a:rPr>
              <a:t>low-income</a:t>
            </a:r>
            <a:r>
              <a:rPr lang="en-US" dirty="0">
                <a:solidFill>
                  <a:schemeClr val="tx1">
                    <a:lumMod val="75000"/>
                    <a:lumOff val="25000"/>
                  </a:schemeClr>
                </a:solidFill>
              </a:rPr>
              <a:t> students near the cutoff, just passing the MCAS math exam increases the probability of graduating from high school by three percentage points. No impact for higher-income students. </a:t>
            </a:r>
          </a:p>
        </p:txBody>
      </p:sp>
      <p:pic>
        <p:nvPicPr>
          <p:cNvPr id="8" name="Picture 7" descr="graph of high school graduation within three years of taking math test, 2003-07 by income ">
            <a:extLst>
              <a:ext uri="{FF2B5EF4-FFF2-40B4-BE49-F238E27FC236}">
                <a16:creationId xmlns:a16="http://schemas.microsoft.com/office/drawing/2014/main" id="{1F9D940A-FC42-4F81-A9BB-ED94988A86E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93776" y="1136276"/>
            <a:ext cx="8156448" cy="4078224"/>
          </a:xfrm>
          <a:prstGeom prst="rect">
            <a:avLst/>
          </a:prstGeom>
          <a:noFill/>
          <a:ln>
            <a:noFill/>
          </a:ln>
        </p:spPr>
      </p:pic>
      <p:cxnSp>
        <p:nvCxnSpPr>
          <p:cNvPr id="9" name="Straight Arrow Connector 8">
            <a:extLst>
              <a:ext uri="{FF2B5EF4-FFF2-40B4-BE49-F238E27FC236}">
                <a16:creationId xmlns:a16="http://schemas.microsoft.com/office/drawing/2014/main" id="{29A5BAC7-6249-4ABE-8D96-C7B7FF618437}"/>
              </a:ext>
              <a:ext uri="{C183D7F6-B498-43B3-948B-1728B52AA6E4}">
                <adec:decorative xmlns:adec="http://schemas.microsoft.com/office/drawing/2017/decorative" val="1"/>
              </a:ext>
            </a:extLst>
          </p:cNvPr>
          <p:cNvCxnSpPr>
            <a:cxnSpLocks/>
          </p:cNvCxnSpPr>
          <p:nvPr/>
        </p:nvCxnSpPr>
        <p:spPr>
          <a:xfrm>
            <a:off x="1762812" y="3007151"/>
            <a:ext cx="801279" cy="4242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03531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descr="Graph of graduated from a four year college within seven years of taking math test, 2003-07 by income">
            <a:extLst>
              <a:ext uri="{FF2B5EF4-FFF2-40B4-BE49-F238E27FC236}">
                <a16:creationId xmlns:a16="http://schemas.microsoft.com/office/drawing/2014/main" id="{DC09B45E-22C5-4952-9012-662B85B8154B}"/>
              </a:ext>
            </a:extLst>
          </p:cNvPr>
          <p:cNvSpPr/>
          <p:nvPr/>
        </p:nvSpPr>
        <p:spPr>
          <a:xfrm>
            <a:off x="573206" y="5335570"/>
            <a:ext cx="8156448" cy="1008351"/>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A46CA07-F146-4752-8785-1D64982A5864}"/>
              </a:ext>
            </a:extLst>
          </p:cNvPr>
          <p:cNvSpPr>
            <a:spLocks noGrp="1"/>
          </p:cNvSpPr>
          <p:nvPr>
            <p:ph type="title"/>
          </p:nvPr>
        </p:nvSpPr>
        <p:spPr>
          <a:xfrm>
            <a:off x="573206" y="286605"/>
            <a:ext cx="8156123" cy="772174"/>
          </a:xfrm>
        </p:spPr>
        <p:txBody>
          <a:bodyPr>
            <a:normAutofit/>
          </a:bodyPr>
          <a:lstStyle/>
          <a:p>
            <a:r>
              <a:rPr lang="en-US" dirty="0">
                <a:solidFill>
                  <a:schemeClr val="tx2"/>
                </a:solidFill>
              </a:rPr>
              <a:t>Barely passing the math exam increases the probability of graduating from a 4-year college for </a:t>
            </a:r>
            <a:r>
              <a:rPr lang="en-US" i="1" dirty="0">
                <a:solidFill>
                  <a:schemeClr val="tx2"/>
                </a:solidFill>
              </a:rPr>
              <a:t>higher</a:t>
            </a:r>
            <a:r>
              <a:rPr lang="en-US" dirty="0">
                <a:solidFill>
                  <a:schemeClr val="tx2"/>
                </a:solidFill>
              </a:rPr>
              <a:t>-income students</a:t>
            </a:r>
          </a:p>
        </p:txBody>
      </p:sp>
      <p:sp>
        <p:nvSpPr>
          <p:cNvPr id="6" name="TextBox 5">
            <a:extLst>
              <a:ext uri="{FF2B5EF4-FFF2-40B4-BE49-F238E27FC236}">
                <a16:creationId xmlns:a16="http://schemas.microsoft.com/office/drawing/2014/main" id="{673C6F7A-798D-49AE-9128-F0345DA4BCCB}"/>
              </a:ext>
            </a:extLst>
          </p:cNvPr>
          <p:cNvSpPr txBox="1"/>
          <p:nvPr/>
        </p:nvSpPr>
        <p:spPr>
          <a:xfrm>
            <a:off x="573207" y="5401739"/>
            <a:ext cx="8337472" cy="923330"/>
          </a:xfrm>
          <a:prstGeom prst="rect">
            <a:avLst/>
          </a:prstGeom>
          <a:noFill/>
        </p:spPr>
        <p:txBody>
          <a:bodyPr wrap="square" rtlCol="0">
            <a:spAutoFit/>
          </a:bodyPr>
          <a:lstStyle/>
          <a:p>
            <a:r>
              <a:rPr lang="en-US" dirty="0">
                <a:solidFill>
                  <a:schemeClr val="tx1">
                    <a:lumMod val="75000"/>
                    <a:lumOff val="25000"/>
                  </a:schemeClr>
                </a:solidFill>
              </a:rPr>
              <a:t>For </a:t>
            </a:r>
            <a:r>
              <a:rPr lang="en-US" b="1" dirty="0">
                <a:solidFill>
                  <a:schemeClr val="tx1">
                    <a:lumMod val="75000"/>
                    <a:lumOff val="25000"/>
                  </a:schemeClr>
                </a:solidFill>
              </a:rPr>
              <a:t>higher-income </a:t>
            </a:r>
            <a:r>
              <a:rPr lang="en-US" dirty="0">
                <a:solidFill>
                  <a:schemeClr val="tx1">
                    <a:lumMod val="75000"/>
                    <a:lumOff val="25000"/>
                  </a:schemeClr>
                </a:solidFill>
              </a:rPr>
              <a:t>students near the cutoff, just passing the MCAS math exam increases the probability of graduating from a 4-year college by two percentage points (about 20%). No impact for lower-income students. </a:t>
            </a:r>
          </a:p>
        </p:txBody>
      </p:sp>
      <p:pic>
        <p:nvPicPr>
          <p:cNvPr id="7" name="Picture 6" descr="Graph of graduated from a four year college within seven years of taking math test, 2003-07 by income">
            <a:extLst>
              <a:ext uri="{FF2B5EF4-FFF2-40B4-BE49-F238E27FC236}">
                <a16:creationId xmlns:a16="http://schemas.microsoft.com/office/drawing/2014/main" id="{0DBDCDBA-37FC-45CB-8224-CEBF394F6FF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93776" y="1191147"/>
            <a:ext cx="8156448" cy="4078224"/>
          </a:xfrm>
          <a:prstGeom prst="rect">
            <a:avLst/>
          </a:prstGeom>
          <a:noFill/>
          <a:ln>
            <a:noFill/>
          </a:ln>
        </p:spPr>
      </p:pic>
      <p:cxnSp>
        <p:nvCxnSpPr>
          <p:cNvPr id="9" name="Straight Arrow Connector 8">
            <a:extLst>
              <a:ext uri="{FF2B5EF4-FFF2-40B4-BE49-F238E27FC236}">
                <a16:creationId xmlns:a16="http://schemas.microsoft.com/office/drawing/2014/main" id="{643BD4F1-8D44-4365-848B-DF2FB62FCC91}"/>
              </a:ext>
              <a:ext uri="{C183D7F6-B498-43B3-948B-1728B52AA6E4}">
                <adec:decorative xmlns:adec="http://schemas.microsoft.com/office/drawing/2017/decorative" val="1"/>
              </a:ext>
            </a:extLst>
          </p:cNvPr>
          <p:cNvCxnSpPr>
            <a:cxnSpLocks/>
          </p:cNvCxnSpPr>
          <p:nvPr/>
        </p:nvCxnSpPr>
        <p:spPr>
          <a:xfrm>
            <a:off x="5726783" y="3685881"/>
            <a:ext cx="801279" cy="4242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4307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Study motivation and background</a:t>
            </a:r>
          </a:p>
        </p:txBody>
      </p:sp>
      <p:sp>
        <p:nvSpPr>
          <p:cNvPr id="3" name="Content Placeholder 2"/>
          <p:cNvSpPr>
            <a:spLocks noGrp="1"/>
          </p:cNvSpPr>
          <p:nvPr>
            <p:ph idx="1"/>
          </p:nvPr>
        </p:nvSpPr>
        <p:spPr>
          <a:xfrm>
            <a:off x="573206" y="1150491"/>
            <a:ext cx="7997588" cy="5283498"/>
          </a:xfrm>
        </p:spPr>
        <p:txBody>
          <a:bodyPr/>
          <a:lstStyle/>
          <a:p>
            <a:r>
              <a:rPr lang="en-US" sz="2200" dirty="0"/>
              <a:t>How can evidence from nearly 2 decades of MCAS high-school assessments inform next steps for Massachusetts education policy?</a:t>
            </a:r>
          </a:p>
          <a:p>
            <a:pPr marL="0" indent="0">
              <a:lnSpc>
                <a:spcPct val="100000"/>
              </a:lnSpc>
              <a:spcBef>
                <a:spcPts val="0"/>
              </a:spcBef>
              <a:spcAft>
                <a:spcPts val="0"/>
              </a:spcAft>
              <a:buNone/>
            </a:pPr>
            <a:endParaRPr lang="en-US" sz="1100" dirty="0"/>
          </a:p>
          <a:p>
            <a:r>
              <a:rPr lang="en-US" sz="2200" dirty="0"/>
              <a:t>Our partnership addresses three broad questions relevant to discussions of the CD policy:</a:t>
            </a:r>
          </a:p>
          <a:p>
            <a:pPr lvl="1"/>
            <a:r>
              <a:rPr lang="en-US" sz="2200" dirty="0"/>
              <a:t> </a:t>
            </a:r>
            <a:r>
              <a:rPr lang="en-US" sz="2000" dirty="0"/>
              <a:t>How do MCAS scores relate to long-run outcomes?</a:t>
            </a:r>
          </a:p>
          <a:p>
            <a:pPr lvl="1"/>
            <a:r>
              <a:rPr lang="en-US" sz="2000" dirty="0"/>
              <a:t> Are students scoring at different MCAS levels college-/career-ready?</a:t>
            </a:r>
          </a:p>
          <a:p>
            <a:pPr lvl="1"/>
            <a:r>
              <a:rPr lang="en-US" sz="2000" dirty="0"/>
              <a:t> How do students affected by the policy fare?</a:t>
            </a:r>
          </a:p>
          <a:p>
            <a:endParaRPr lang="en-US" sz="600" dirty="0"/>
          </a:p>
          <a:p>
            <a:r>
              <a:rPr lang="en-US" sz="2200" dirty="0"/>
              <a:t>We use longitudinal data that tracks students through MA public schools to college and the workforce</a:t>
            </a:r>
          </a:p>
          <a:p>
            <a:pPr marL="498348" lvl="1" indent="-285750"/>
            <a:r>
              <a:rPr lang="en-US" sz="2000" dirty="0"/>
              <a:t>We focus on first-time 10</a:t>
            </a:r>
            <a:r>
              <a:rPr lang="en-US" sz="2000" baseline="30000" dirty="0"/>
              <a:t>th</a:t>
            </a:r>
            <a:r>
              <a:rPr lang="en-US" sz="2000" dirty="0"/>
              <a:t> grade test-takers.</a:t>
            </a:r>
          </a:p>
          <a:p>
            <a:pPr marL="498348" lvl="1" indent="-285750"/>
            <a:r>
              <a:rPr lang="en-US" sz="2000" dirty="0"/>
              <a:t>Long-run outcomes are for earlier test-taking cohorts (although we see quite similar patterns with more recent cohorts)</a:t>
            </a:r>
          </a:p>
          <a:p>
            <a:pPr marL="498348" lvl="1" indent="-285750"/>
            <a:r>
              <a:rPr lang="en-US" sz="2000" dirty="0"/>
              <a:t>We use 2019 earnings to avoid pandemic-related issues</a:t>
            </a:r>
          </a:p>
        </p:txBody>
      </p:sp>
    </p:spTree>
    <p:extLst>
      <p:ext uri="{BB962C8B-B14F-4D97-AF65-F5344CB8AC3E}">
        <p14:creationId xmlns:p14="http://schemas.microsoft.com/office/powerpoint/2010/main" val="1663102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A2672-FE19-46A8-B8BC-D2A3BD420822}"/>
              </a:ext>
            </a:extLst>
          </p:cNvPr>
          <p:cNvSpPr>
            <a:spLocks noGrp="1"/>
          </p:cNvSpPr>
          <p:nvPr>
            <p:ph type="title"/>
          </p:nvPr>
        </p:nvSpPr>
        <p:spPr/>
        <p:txBody>
          <a:bodyPr/>
          <a:lstStyle/>
          <a:p>
            <a:r>
              <a:rPr lang="en-US" dirty="0">
                <a:solidFill>
                  <a:schemeClr val="tx2"/>
                </a:solidFill>
              </a:rPr>
              <a:t>What to make of this evidence?</a:t>
            </a:r>
          </a:p>
        </p:txBody>
      </p:sp>
      <p:sp>
        <p:nvSpPr>
          <p:cNvPr id="3" name="Content Placeholder 2">
            <a:extLst>
              <a:ext uri="{FF2B5EF4-FFF2-40B4-BE49-F238E27FC236}">
                <a16:creationId xmlns:a16="http://schemas.microsoft.com/office/drawing/2014/main" id="{C5140E8B-6880-45B1-8302-D8FADB7DE6D3}"/>
              </a:ext>
            </a:extLst>
          </p:cNvPr>
          <p:cNvSpPr>
            <a:spLocks noGrp="1"/>
          </p:cNvSpPr>
          <p:nvPr>
            <p:ph idx="1"/>
          </p:nvPr>
        </p:nvSpPr>
        <p:spPr>
          <a:xfrm>
            <a:off x="573207" y="1150492"/>
            <a:ext cx="7997588" cy="4516108"/>
          </a:xfrm>
        </p:spPr>
        <p:txBody>
          <a:bodyPr/>
          <a:lstStyle/>
          <a:p>
            <a:r>
              <a:rPr lang="en-US" sz="2200" dirty="0"/>
              <a:t>First, we do not know whether these impacts reflect the encouragement of passing or the discouragement of failing.</a:t>
            </a:r>
          </a:p>
          <a:p>
            <a:pPr lvl="1"/>
            <a:r>
              <a:rPr lang="en-US" sz="2200" dirty="0"/>
              <a:t>Suggestive evidence of encouragement based on students’ 8</a:t>
            </a:r>
            <a:r>
              <a:rPr lang="en-US" sz="2200" baseline="30000" dirty="0"/>
              <a:t>th</a:t>
            </a:r>
            <a:r>
              <a:rPr lang="en-US" sz="2200" dirty="0"/>
              <a:t> grade scores, but not conclusive. </a:t>
            </a:r>
          </a:p>
          <a:p>
            <a:endParaRPr lang="en-US" sz="2200" dirty="0"/>
          </a:p>
          <a:p>
            <a:r>
              <a:rPr lang="en-US" sz="2200" dirty="0"/>
              <a:t>Second, barely passing (vs. failing) the MCAS math exam appears to operate on different margins for these two groups. It is not a barrier to high-school graduation for higher-income students, but it does affect their college outcomes. </a:t>
            </a:r>
          </a:p>
          <a:p>
            <a:pPr lvl="1"/>
            <a:r>
              <a:rPr lang="en-US" sz="2200" dirty="0"/>
              <a:t>Passing the MCAS math exam appears to affect the types of post-secondary institutions in which students enroll. </a:t>
            </a:r>
          </a:p>
          <a:p>
            <a:endParaRPr lang="en-US" sz="2000" dirty="0"/>
          </a:p>
        </p:txBody>
      </p:sp>
    </p:spTree>
    <p:extLst>
      <p:ext uri="{BB962C8B-B14F-4D97-AF65-F5344CB8AC3E}">
        <p14:creationId xmlns:p14="http://schemas.microsoft.com/office/powerpoint/2010/main" val="41076785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2000" y="2644170"/>
            <a:ext cx="7620000" cy="1569660"/>
          </a:xfrm>
          <a:prstGeom prst="rect">
            <a:avLst/>
          </a:prstGeom>
        </p:spPr>
        <p:txBody>
          <a:bodyPr wrap="square">
            <a:spAutoFit/>
          </a:bodyPr>
          <a:lstStyle/>
          <a:p>
            <a:pPr algn="ctr">
              <a:spcAft>
                <a:spcPts val="1200"/>
              </a:spcAft>
            </a:pPr>
            <a:r>
              <a:rPr lang="en-US" sz="3200" dirty="0">
                <a:solidFill>
                  <a:schemeClr val="tx1">
                    <a:lumMod val="75000"/>
                    <a:lumOff val="25000"/>
                  </a:schemeClr>
                </a:solidFill>
              </a:rPr>
              <a:t>Students who earn their CD on retest or appeal have similar outcomes to students who barely passed their first try</a:t>
            </a:r>
          </a:p>
        </p:txBody>
      </p:sp>
      <p:sp>
        <p:nvSpPr>
          <p:cNvPr id="2" name="Title 1">
            <a:extLst>
              <a:ext uri="{FF2B5EF4-FFF2-40B4-BE49-F238E27FC236}">
                <a16:creationId xmlns:a16="http://schemas.microsoft.com/office/drawing/2014/main" id="{88251BB3-AEF3-4E63-8D19-B874797F2B83}"/>
              </a:ext>
            </a:extLst>
          </p:cNvPr>
          <p:cNvSpPr>
            <a:spLocks noGrp="1"/>
          </p:cNvSpPr>
          <p:nvPr>
            <p:ph type="title" idx="4294967295"/>
          </p:nvPr>
        </p:nvSpPr>
        <p:spPr>
          <a:xfrm>
            <a:off x="628650" y="-1325563"/>
            <a:ext cx="7886700" cy="1325563"/>
          </a:xfrm>
          <a:prstGeom prst="rect">
            <a:avLst/>
          </a:prstGeom>
        </p:spPr>
        <p:txBody>
          <a:bodyPr anchor="b"/>
          <a:lstStyle/>
          <a:p>
            <a:r>
              <a:rPr lang="en-US" dirty="0"/>
              <a:t>Students who earn their CD on retest or appeal</a:t>
            </a:r>
          </a:p>
        </p:txBody>
      </p:sp>
    </p:spTree>
    <p:extLst>
      <p:ext uri="{BB962C8B-B14F-4D97-AF65-F5344CB8AC3E}">
        <p14:creationId xmlns:p14="http://schemas.microsoft.com/office/powerpoint/2010/main" val="13814308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Students who pass on retest or appeal graduate from high school at similar rates to students who pass with 220</a:t>
            </a:r>
          </a:p>
        </p:txBody>
      </p:sp>
      <p:sp>
        <p:nvSpPr>
          <p:cNvPr id="6" name="TextBox 5" descr="We compare outcomes for students who (a) pass with a 220 on their first attempt; (b) pass on retest; or (c) satisfy the CD on appeal. &#10;&#10;&#10;Students who appeal are somewhat more likely to graduate from high school (as expected).&#10;"/>
          <p:cNvSpPr txBox="1"/>
          <p:nvPr/>
        </p:nvSpPr>
        <p:spPr>
          <a:xfrm>
            <a:off x="6404376" y="1435608"/>
            <a:ext cx="2619882" cy="369332"/>
          </a:xfrm>
          <a:prstGeom prst="rect">
            <a:avLst/>
          </a:prstGeom>
          <a:noFill/>
        </p:spPr>
        <p:txBody>
          <a:bodyPr wrap="square" rtlCol="0">
            <a:spAutoFit/>
          </a:bodyPr>
          <a:lstStyle/>
          <a:p>
            <a:pPr marL="130373" indent="-130373">
              <a:buClr>
                <a:schemeClr val="tx2"/>
              </a:buClr>
              <a:buSzPct val="130000"/>
              <a:buFont typeface="Wingdings" panose="05000000000000000000" pitchFamily="2" charset="2"/>
              <a:buChar char="§"/>
            </a:pPr>
            <a:r>
              <a:rPr lang="en-US" dirty="0">
                <a:cs typeface="Arial" panose="020B0604020202020204" pitchFamily="34" charset="0"/>
              </a:rPr>
              <a:t> </a:t>
            </a:r>
          </a:p>
        </p:txBody>
      </p:sp>
      <p:sp>
        <p:nvSpPr>
          <p:cNvPr id="9" name="Rectangle 8" descr="We compare outcomes for students who (a) pass with a 220 on their first attempt; (b) pass on retest; or (c) satisfy the CD on appeal. &#10;&#10;&#10;Students who appeal are somewhat more likely to graduate from high school (as expected).&#10;"/>
          <p:cNvSpPr/>
          <p:nvPr/>
        </p:nvSpPr>
        <p:spPr>
          <a:xfrm>
            <a:off x="6412348" y="1435608"/>
            <a:ext cx="2658080" cy="4459077"/>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404376" y="1429438"/>
            <a:ext cx="2658080" cy="3970318"/>
          </a:xfrm>
          <a:prstGeom prst="rect">
            <a:avLst/>
          </a:prstGeom>
          <a:noFill/>
        </p:spPr>
        <p:txBody>
          <a:bodyPr wrap="square" rtlCol="0">
            <a:spAutoFit/>
          </a:bodyPr>
          <a:lstStyle/>
          <a:p>
            <a:pPr marL="173831" indent="-173831">
              <a:buClr>
                <a:schemeClr val="tx2"/>
              </a:buClr>
              <a:buSzPct val="130000"/>
              <a:buFont typeface="Wingdings" panose="05000000000000000000" pitchFamily="2" charset="2"/>
              <a:buChar char="§"/>
            </a:pPr>
            <a:r>
              <a:rPr lang="en-US" dirty="0">
                <a:solidFill>
                  <a:schemeClr val="tx1">
                    <a:lumMod val="75000"/>
                    <a:lumOff val="25000"/>
                  </a:schemeClr>
                </a:solidFill>
                <a:cs typeface="Arial" panose="020B0604020202020204" pitchFamily="34" charset="0"/>
              </a:rPr>
              <a:t>We compare outcomes for students who (a) pass with a 220 on their first attempt; (b) pass on retest; or (c) satisfy the CD on appeal. </a:t>
            </a:r>
          </a:p>
          <a:p>
            <a:pPr marL="173831" indent="-173831">
              <a:buClr>
                <a:schemeClr val="tx2"/>
              </a:buClr>
              <a:buSzPct val="130000"/>
              <a:buFont typeface="Wingdings" panose="05000000000000000000" pitchFamily="2" charset="2"/>
              <a:buChar char="§"/>
            </a:pPr>
            <a:endParaRPr lang="en-US" dirty="0">
              <a:solidFill>
                <a:schemeClr val="tx1">
                  <a:lumMod val="75000"/>
                  <a:lumOff val="25000"/>
                </a:schemeClr>
              </a:solidFill>
              <a:cs typeface="Arial" panose="020B0604020202020204" pitchFamily="34" charset="0"/>
            </a:endParaRPr>
          </a:p>
          <a:p>
            <a:pPr marL="173831" indent="-173831">
              <a:buClr>
                <a:schemeClr val="tx2"/>
              </a:buClr>
              <a:buSzPct val="130000"/>
              <a:buFont typeface="Wingdings" panose="05000000000000000000" pitchFamily="2" charset="2"/>
              <a:buChar char="§"/>
            </a:pPr>
            <a:endParaRPr lang="en-US" dirty="0">
              <a:solidFill>
                <a:schemeClr val="tx1">
                  <a:lumMod val="75000"/>
                  <a:lumOff val="25000"/>
                </a:schemeClr>
              </a:solidFill>
              <a:cs typeface="Arial" panose="020B0604020202020204" pitchFamily="34" charset="0"/>
            </a:endParaRPr>
          </a:p>
          <a:p>
            <a:pPr marL="173831" indent="-173831">
              <a:buClr>
                <a:schemeClr val="tx2"/>
              </a:buClr>
              <a:buSzPct val="130000"/>
              <a:buFont typeface="Wingdings" panose="05000000000000000000" pitchFamily="2" charset="2"/>
              <a:buChar char="§"/>
            </a:pPr>
            <a:r>
              <a:rPr lang="en-US" dirty="0">
                <a:solidFill>
                  <a:schemeClr val="tx1">
                    <a:lumMod val="75000"/>
                    <a:lumOff val="25000"/>
                  </a:schemeClr>
                </a:solidFill>
                <a:cs typeface="Arial" panose="020B0604020202020204" pitchFamily="34" charset="0"/>
              </a:rPr>
              <a:t>Students who appeal are somewhat more likely to graduate from high school (as expected).</a:t>
            </a:r>
          </a:p>
          <a:p>
            <a:pPr marL="173831" indent="-173831">
              <a:buClr>
                <a:schemeClr val="tx2"/>
              </a:buClr>
              <a:buSzPct val="130000"/>
              <a:buFont typeface="Wingdings" panose="05000000000000000000" pitchFamily="2" charset="2"/>
              <a:buChar char="§"/>
            </a:pPr>
            <a:endParaRPr lang="en-US" dirty="0">
              <a:solidFill>
                <a:schemeClr val="tx1">
                  <a:lumMod val="75000"/>
                  <a:lumOff val="25000"/>
                </a:schemeClr>
              </a:solidFill>
              <a:cs typeface="Arial" panose="020B0604020202020204" pitchFamily="34" charset="0"/>
            </a:endParaRPr>
          </a:p>
        </p:txBody>
      </p:sp>
      <p:pic>
        <p:nvPicPr>
          <p:cNvPr id="5" name="Picture 4" descr="High school graduation by math test outcom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5812" y="1429438"/>
            <a:ext cx="6142394" cy="4471416"/>
          </a:xfrm>
          <a:prstGeom prst="rect">
            <a:avLst/>
          </a:prstGeom>
        </p:spPr>
      </p:pic>
      <p:sp>
        <p:nvSpPr>
          <p:cNvPr id="12" name="TextBox 11">
            <a:extLst>
              <a:ext uri="{FF2B5EF4-FFF2-40B4-BE49-F238E27FC236}">
                <a16:creationId xmlns:a16="http://schemas.microsoft.com/office/drawing/2014/main" id="{8FBA91CA-0F82-4C24-B12B-6D486A363B55}"/>
              </a:ext>
            </a:extLst>
          </p:cNvPr>
          <p:cNvSpPr txBox="1"/>
          <p:nvPr/>
        </p:nvSpPr>
        <p:spPr>
          <a:xfrm>
            <a:off x="4883084" y="1871220"/>
            <a:ext cx="1313949" cy="307777"/>
          </a:xfrm>
          <a:prstGeom prst="rect">
            <a:avLst/>
          </a:prstGeom>
          <a:noFill/>
        </p:spPr>
        <p:txBody>
          <a:bodyPr wrap="none" rtlCol="0">
            <a:spAutoFit/>
          </a:bodyPr>
          <a:lstStyle/>
          <a:p>
            <a:r>
              <a:rPr lang="en-US" sz="1400" dirty="0">
                <a:solidFill>
                  <a:srgbClr val="00B050"/>
                </a:solidFill>
              </a:rPr>
              <a:t>Granted appeal</a:t>
            </a:r>
          </a:p>
        </p:txBody>
      </p:sp>
      <p:sp>
        <p:nvSpPr>
          <p:cNvPr id="13" name="TextBox 12">
            <a:extLst>
              <a:ext uri="{FF2B5EF4-FFF2-40B4-BE49-F238E27FC236}">
                <a16:creationId xmlns:a16="http://schemas.microsoft.com/office/drawing/2014/main" id="{0AF5F744-5BEA-4BD7-906D-4D1F55C2597A}"/>
              </a:ext>
            </a:extLst>
          </p:cNvPr>
          <p:cNvSpPr txBox="1"/>
          <p:nvPr/>
        </p:nvSpPr>
        <p:spPr>
          <a:xfrm>
            <a:off x="4922363" y="2358271"/>
            <a:ext cx="1153008" cy="307777"/>
          </a:xfrm>
          <a:prstGeom prst="rect">
            <a:avLst/>
          </a:prstGeom>
          <a:noFill/>
        </p:spPr>
        <p:txBody>
          <a:bodyPr wrap="none" rtlCol="0">
            <a:spAutoFit/>
          </a:bodyPr>
          <a:lstStyle/>
          <a:p>
            <a:r>
              <a:rPr lang="en-US" sz="1400" dirty="0">
                <a:solidFill>
                  <a:srgbClr val="C00000"/>
                </a:solidFill>
              </a:rPr>
              <a:t>Passed retest</a:t>
            </a:r>
          </a:p>
        </p:txBody>
      </p:sp>
      <p:sp>
        <p:nvSpPr>
          <p:cNvPr id="14" name="TextBox 13">
            <a:extLst>
              <a:ext uri="{FF2B5EF4-FFF2-40B4-BE49-F238E27FC236}">
                <a16:creationId xmlns:a16="http://schemas.microsoft.com/office/drawing/2014/main" id="{BAF88D31-B008-4BD5-A2E8-8C54FF2F31DC}"/>
              </a:ext>
            </a:extLst>
          </p:cNvPr>
          <p:cNvSpPr txBox="1"/>
          <p:nvPr/>
        </p:nvSpPr>
        <p:spPr>
          <a:xfrm>
            <a:off x="4930163" y="2553714"/>
            <a:ext cx="1456361" cy="307777"/>
          </a:xfrm>
          <a:prstGeom prst="rect">
            <a:avLst/>
          </a:prstGeom>
          <a:noFill/>
        </p:spPr>
        <p:txBody>
          <a:bodyPr wrap="none" rtlCol="0">
            <a:spAutoFit/>
          </a:bodyPr>
          <a:lstStyle/>
          <a:p>
            <a:r>
              <a:rPr lang="en-US" sz="1400" dirty="0">
                <a:solidFill>
                  <a:srgbClr val="0070C0"/>
                </a:solidFill>
              </a:rPr>
              <a:t>Scored 220 1</a:t>
            </a:r>
            <a:r>
              <a:rPr lang="en-US" sz="1400" baseline="30000" dirty="0">
                <a:solidFill>
                  <a:srgbClr val="0070C0"/>
                </a:solidFill>
              </a:rPr>
              <a:t>st</a:t>
            </a:r>
            <a:r>
              <a:rPr lang="en-US" sz="1400" dirty="0">
                <a:solidFill>
                  <a:srgbClr val="0070C0"/>
                </a:solidFill>
              </a:rPr>
              <a:t> try</a:t>
            </a:r>
          </a:p>
        </p:txBody>
      </p:sp>
    </p:spTree>
    <p:extLst>
      <p:ext uri="{BB962C8B-B14F-4D97-AF65-F5344CB8AC3E}">
        <p14:creationId xmlns:p14="http://schemas.microsoft.com/office/powerpoint/2010/main" val="19184412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 see generally similar patterns for college attendance and college graduation. </a:t>
            </a:r>
          </a:p>
        </p:txBody>
      </p:sp>
      <p:pic>
        <p:nvPicPr>
          <p:cNvPr id="3" name="Picture 2" descr="graph on any college attendance by math test outcom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6660" y="2833253"/>
            <a:ext cx="4240390" cy="3086833"/>
          </a:xfrm>
          <a:prstGeom prst="rect">
            <a:avLst/>
          </a:prstGeom>
        </p:spPr>
      </p:pic>
      <p:pic>
        <p:nvPicPr>
          <p:cNvPr id="6" name="Picture 5" descr="graph 4-year college graduation by math test outcome">
            <a:extLst>
              <a:ext uri="{FF2B5EF4-FFF2-40B4-BE49-F238E27FC236}">
                <a16:creationId xmlns:a16="http://schemas.microsoft.com/office/drawing/2014/main" id="{ED3BA2CB-0873-44BB-815D-E8BC8000E95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85326" y="2833253"/>
            <a:ext cx="4249674" cy="3090672"/>
          </a:xfrm>
          <a:prstGeom prst="rect">
            <a:avLst/>
          </a:prstGeom>
        </p:spPr>
      </p:pic>
      <p:sp>
        <p:nvSpPr>
          <p:cNvPr id="5" name="Rectangle 4" descr="Students who pass on the first try have somewhat better four-year college graduation outcomes, but rates are quite low in general for this group of students scoring near the pass/fail cutoff. &#10;">
            <a:extLst>
              <a:ext uri="{FF2B5EF4-FFF2-40B4-BE49-F238E27FC236}">
                <a16:creationId xmlns:a16="http://schemas.microsoft.com/office/drawing/2014/main" id="{67C2969A-679F-41B1-8EF3-D5957D951E0C}"/>
              </a:ext>
            </a:extLst>
          </p:cNvPr>
          <p:cNvSpPr/>
          <p:nvPr/>
        </p:nvSpPr>
        <p:spPr>
          <a:xfrm>
            <a:off x="460459" y="1435609"/>
            <a:ext cx="8609969" cy="9588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2ED9C3D8-F0CF-407E-9CC9-0552512A6F66}"/>
              </a:ext>
            </a:extLst>
          </p:cNvPr>
          <p:cNvSpPr txBox="1"/>
          <p:nvPr/>
        </p:nvSpPr>
        <p:spPr>
          <a:xfrm>
            <a:off x="452487" y="1429438"/>
            <a:ext cx="8609969" cy="923330"/>
          </a:xfrm>
          <a:prstGeom prst="rect">
            <a:avLst/>
          </a:prstGeom>
          <a:noFill/>
        </p:spPr>
        <p:txBody>
          <a:bodyPr wrap="square" rtlCol="0">
            <a:spAutoFit/>
          </a:bodyPr>
          <a:lstStyle/>
          <a:p>
            <a:pPr marL="173831" indent="-173831">
              <a:buClr>
                <a:schemeClr val="tx2"/>
              </a:buClr>
              <a:buSzPct val="130000"/>
              <a:buFont typeface="Wingdings" panose="05000000000000000000" pitchFamily="2" charset="2"/>
              <a:buChar char="§"/>
            </a:pPr>
            <a:r>
              <a:rPr lang="en-US" dirty="0">
                <a:solidFill>
                  <a:schemeClr val="tx1">
                    <a:lumMod val="75000"/>
                    <a:lumOff val="25000"/>
                  </a:schemeClr>
                </a:solidFill>
                <a:cs typeface="Arial" panose="020B0604020202020204" pitchFamily="34" charset="0"/>
              </a:rPr>
              <a:t>Students who pass on the first try have somewhat better four-year college graduation outcomes, but rates are quite low in general for this group of students scoring near the pass/fail cutoff. </a:t>
            </a:r>
          </a:p>
        </p:txBody>
      </p:sp>
    </p:spTree>
    <p:extLst>
      <p:ext uri="{BB962C8B-B14F-4D97-AF65-F5344CB8AC3E}">
        <p14:creationId xmlns:p14="http://schemas.microsoft.com/office/powerpoint/2010/main" val="39455591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2000" y="1267857"/>
            <a:ext cx="7620000" cy="2523768"/>
          </a:xfrm>
          <a:prstGeom prst="rect">
            <a:avLst/>
          </a:prstGeom>
        </p:spPr>
        <p:txBody>
          <a:bodyPr wrap="square">
            <a:spAutoFit/>
          </a:bodyPr>
          <a:lstStyle/>
          <a:p>
            <a:pPr algn="ctr">
              <a:spcAft>
                <a:spcPts val="1200"/>
              </a:spcAft>
            </a:pPr>
            <a:endParaRPr lang="en-US" sz="3200" dirty="0">
              <a:solidFill>
                <a:schemeClr val="tx1">
                  <a:lumMod val="75000"/>
                  <a:lumOff val="25000"/>
                </a:schemeClr>
              </a:solidFill>
            </a:endParaRPr>
          </a:p>
          <a:p>
            <a:pPr algn="ctr">
              <a:spcAft>
                <a:spcPts val="1200"/>
              </a:spcAft>
            </a:pPr>
            <a:r>
              <a:rPr lang="en-US" sz="3200" dirty="0">
                <a:solidFill>
                  <a:schemeClr val="tx1">
                    <a:lumMod val="75000"/>
                    <a:lumOff val="25000"/>
                  </a:schemeClr>
                </a:solidFill>
              </a:rPr>
              <a:t>Questions?</a:t>
            </a:r>
          </a:p>
          <a:p>
            <a:pPr algn="ctr">
              <a:spcAft>
                <a:spcPts val="1200"/>
              </a:spcAft>
            </a:pPr>
            <a:endParaRPr lang="en-US" sz="3200" dirty="0">
              <a:solidFill>
                <a:schemeClr val="tx1">
                  <a:lumMod val="75000"/>
                  <a:lumOff val="25000"/>
                </a:schemeClr>
              </a:solidFill>
            </a:endParaRPr>
          </a:p>
          <a:p>
            <a:pPr algn="ctr">
              <a:spcAft>
                <a:spcPts val="1200"/>
              </a:spcAft>
            </a:pPr>
            <a:r>
              <a:rPr lang="en-US" sz="3200" dirty="0">
                <a:solidFill>
                  <a:schemeClr val="tx1">
                    <a:lumMod val="75000"/>
                    <a:lumOff val="25000"/>
                  </a:schemeClr>
                </a:solidFill>
              </a:rPr>
              <a:t>john_papay@brown.edu </a:t>
            </a:r>
          </a:p>
        </p:txBody>
      </p:sp>
      <p:sp>
        <p:nvSpPr>
          <p:cNvPr id="2" name="Title 1">
            <a:extLst>
              <a:ext uri="{FF2B5EF4-FFF2-40B4-BE49-F238E27FC236}">
                <a16:creationId xmlns:a16="http://schemas.microsoft.com/office/drawing/2014/main" id="{2C216D91-3A78-4EBA-9C0D-39957909DD75}"/>
              </a:ext>
            </a:extLst>
          </p:cNvPr>
          <p:cNvSpPr>
            <a:spLocks noGrp="1"/>
          </p:cNvSpPr>
          <p:nvPr>
            <p:ph type="title" idx="4294967295"/>
          </p:nvPr>
        </p:nvSpPr>
        <p:spPr>
          <a:xfrm>
            <a:off x="628650" y="-1325563"/>
            <a:ext cx="7886700" cy="1325563"/>
          </a:xfrm>
          <a:prstGeom prst="rect">
            <a:avLst/>
          </a:prstGeom>
        </p:spPr>
        <p:txBody>
          <a:bodyPr anchor="b"/>
          <a:lstStyle/>
          <a:p>
            <a:r>
              <a:rPr lang="en-US" dirty="0"/>
              <a:t>Questions?</a:t>
            </a:r>
          </a:p>
        </p:txBody>
      </p:sp>
    </p:spTree>
    <p:extLst>
      <p:ext uri="{BB962C8B-B14F-4D97-AF65-F5344CB8AC3E}">
        <p14:creationId xmlns:p14="http://schemas.microsoft.com/office/powerpoint/2010/main" val="8694546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Appendix</a:t>
            </a:r>
          </a:p>
        </p:txBody>
      </p:sp>
    </p:spTree>
    <p:extLst>
      <p:ext uri="{BB962C8B-B14F-4D97-AF65-F5344CB8AC3E}">
        <p14:creationId xmlns:p14="http://schemas.microsoft.com/office/powerpoint/2010/main" val="10675688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Students who fail are disproportionately students of color, low-income students, and students with disabilities</a:t>
            </a:r>
          </a:p>
        </p:txBody>
      </p:sp>
      <p:graphicFrame>
        <p:nvGraphicFramePr>
          <p:cNvPr id="6" name="Table 5"/>
          <p:cNvGraphicFramePr>
            <a:graphicFrameLocks noGrp="1"/>
          </p:cNvGraphicFramePr>
          <p:nvPr>
            <p:extLst>
              <p:ext uri="{D42A27DB-BD31-4B8C-83A1-F6EECF244321}">
                <p14:modId xmlns:p14="http://schemas.microsoft.com/office/powerpoint/2010/main" val="207299198"/>
              </p:ext>
            </p:extLst>
          </p:nvPr>
        </p:nvGraphicFramePr>
        <p:xfrm>
          <a:off x="573203" y="1514585"/>
          <a:ext cx="7997591" cy="3868684"/>
        </p:xfrm>
        <a:graphic>
          <a:graphicData uri="http://schemas.openxmlformats.org/drawingml/2006/table">
            <a:tbl>
              <a:tblPr firstRow="1" bandRow="1">
                <a:tableStyleId>{5C22544A-7EE6-4342-B048-85BDC9FD1C3A}</a:tableStyleId>
              </a:tblPr>
              <a:tblGrid>
                <a:gridCol w="2169995">
                  <a:extLst>
                    <a:ext uri="{9D8B030D-6E8A-4147-A177-3AD203B41FA5}">
                      <a16:colId xmlns:a16="http://schemas.microsoft.com/office/drawing/2014/main" val="1894802863"/>
                    </a:ext>
                  </a:extLst>
                </a:gridCol>
                <a:gridCol w="1456899">
                  <a:extLst>
                    <a:ext uri="{9D8B030D-6E8A-4147-A177-3AD203B41FA5}">
                      <a16:colId xmlns:a16="http://schemas.microsoft.com/office/drawing/2014/main" val="4113237506"/>
                    </a:ext>
                  </a:extLst>
                </a:gridCol>
                <a:gridCol w="1456899">
                  <a:extLst>
                    <a:ext uri="{9D8B030D-6E8A-4147-A177-3AD203B41FA5}">
                      <a16:colId xmlns:a16="http://schemas.microsoft.com/office/drawing/2014/main" val="2348019537"/>
                    </a:ext>
                  </a:extLst>
                </a:gridCol>
                <a:gridCol w="1456899">
                  <a:extLst>
                    <a:ext uri="{9D8B030D-6E8A-4147-A177-3AD203B41FA5}">
                      <a16:colId xmlns:a16="http://schemas.microsoft.com/office/drawing/2014/main" val="1143973505"/>
                    </a:ext>
                  </a:extLst>
                </a:gridCol>
                <a:gridCol w="1456899">
                  <a:extLst>
                    <a:ext uri="{9D8B030D-6E8A-4147-A177-3AD203B41FA5}">
                      <a16:colId xmlns:a16="http://schemas.microsoft.com/office/drawing/2014/main" val="438882244"/>
                    </a:ext>
                  </a:extLst>
                </a:gridCol>
              </a:tblGrid>
              <a:tr h="864280">
                <a:tc>
                  <a:txBody>
                    <a:bodyPr/>
                    <a:lstStyle/>
                    <a:p>
                      <a:endParaRPr lang="en-US" dirty="0"/>
                    </a:p>
                  </a:txBody>
                  <a:tcPr/>
                </a:tc>
                <a:tc>
                  <a:txBody>
                    <a:bodyPr/>
                    <a:lstStyle/>
                    <a:p>
                      <a:pPr algn="ctr"/>
                      <a:r>
                        <a:rPr lang="en-US" dirty="0"/>
                        <a:t>All</a:t>
                      </a:r>
                      <a:r>
                        <a:rPr lang="en-US" baseline="0" dirty="0"/>
                        <a:t> 2018 </a:t>
                      </a:r>
                    </a:p>
                    <a:p>
                      <a:pPr algn="ctr"/>
                      <a:r>
                        <a:rPr lang="en-US" baseline="0" dirty="0"/>
                        <a:t>Test-Takers</a:t>
                      </a:r>
                      <a:endParaRPr lang="en-US" dirty="0"/>
                    </a:p>
                  </a:txBody>
                  <a:tcPr/>
                </a:tc>
                <a:tc>
                  <a:txBody>
                    <a:bodyPr/>
                    <a:lstStyle/>
                    <a:p>
                      <a:pPr algn="ctr"/>
                      <a:r>
                        <a:rPr lang="en-US" dirty="0"/>
                        <a:t>Fail Math</a:t>
                      </a:r>
                    </a:p>
                  </a:txBody>
                  <a:tcPr/>
                </a:tc>
                <a:tc>
                  <a:txBody>
                    <a:bodyPr/>
                    <a:lstStyle/>
                    <a:p>
                      <a:pPr algn="ctr"/>
                      <a:r>
                        <a:rPr lang="en-US" dirty="0"/>
                        <a:t>Fail ELA</a:t>
                      </a:r>
                    </a:p>
                  </a:txBody>
                  <a:tcPr/>
                </a:tc>
                <a:tc>
                  <a:txBody>
                    <a:bodyPr/>
                    <a:lstStyle/>
                    <a:p>
                      <a:pPr algn="ctr"/>
                      <a:r>
                        <a:rPr lang="en-US" dirty="0"/>
                        <a:t>Fail Science</a:t>
                      </a:r>
                    </a:p>
                  </a:txBody>
                  <a:tcPr/>
                </a:tc>
                <a:extLst>
                  <a:ext uri="{0D108BD9-81ED-4DB2-BD59-A6C34878D82A}">
                    <a16:rowId xmlns:a16="http://schemas.microsoft.com/office/drawing/2014/main" val="131192340"/>
                  </a:ext>
                </a:extLst>
              </a:tr>
              <a:tr h="500734">
                <a:tc>
                  <a:txBody>
                    <a:bodyPr/>
                    <a:lstStyle/>
                    <a:p>
                      <a:r>
                        <a:rPr lang="en-US" dirty="0">
                          <a:solidFill>
                            <a:schemeClr val="tx1">
                              <a:lumMod val="75000"/>
                              <a:lumOff val="25000"/>
                            </a:schemeClr>
                          </a:solidFill>
                        </a:rPr>
                        <a:t>White</a:t>
                      </a:r>
                    </a:p>
                  </a:txBody>
                  <a:tcPr anchor="ctr"/>
                </a:tc>
                <a:tc>
                  <a:txBody>
                    <a:bodyPr/>
                    <a:lstStyle/>
                    <a:p>
                      <a:pPr algn="ctr"/>
                      <a:r>
                        <a:rPr lang="en-US" dirty="0">
                          <a:solidFill>
                            <a:schemeClr val="tx1">
                              <a:lumMod val="75000"/>
                              <a:lumOff val="25000"/>
                            </a:schemeClr>
                          </a:solidFill>
                        </a:rPr>
                        <a:t>63%</a:t>
                      </a:r>
                    </a:p>
                  </a:txBody>
                  <a:tcPr anchor="ctr"/>
                </a:tc>
                <a:tc>
                  <a:txBody>
                    <a:bodyPr/>
                    <a:lstStyle/>
                    <a:p>
                      <a:pPr algn="ctr"/>
                      <a:r>
                        <a:rPr lang="en-US" dirty="0">
                          <a:solidFill>
                            <a:schemeClr val="tx1">
                              <a:lumMod val="75000"/>
                              <a:lumOff val="25000"/>
                            </a:schemeClr>
                          </a:solidFill>
                        </a:rPr>
                        <a:t>32%</a:t>
                      </a:r>
                    </a:p>
                  </a:txBody>
                  <a:tcPr anchor="ctr"/>
                </a:tc>
                <a:tc>
                  <a:txBody>
                    <a:bodyPr/>
                    <a:lstStyle/>
                    <a:p>
                      <a:pPr algn="ctr"/>
                      <a:r>
                        <a:rPr lang="en-US" dirty="0">
                          <a:solidFill>
                            <a:schemeClr val="tx1">
                              <a:lumMod val="75000"/>
                              <a:lumOff val="25000"/>
                            </a:schemeClr>
                          </a:solidFill>
                        </a:rPr>
                        <a:t>22%</a:t>
                      </a:r>
                    </a:p>
                  </a:txBody>
                  <a:tcPr anchor="ctr"/>
                </a:tc>
                <a:tc>
                  <a:txBody>
                    <a:bodyPr/>
                    <a:lstStyle/>
                    <a:p>
                      <a:pPr algn="ctr"/>
                      <a:r>
                        <a:rPr lang="en-US" dirty="0">
                          <a:solidFill>
                            <a:schemeClr val="tx1">
                              <a:lumMod val="75000"/>
                              <a:lumOff val="25000"/>
                            </a:schemeClr>
                          </a:solidFill>
                        </a:rPr>
                        <a:t>26%</a:t>
                      </a:r>
                    </a:p>
                  </a:txBody>
                  <a:tcPr anchor="ctr"/>
                </a:tc>
                <a:extLst>
                  <a:ext uri="{0D108BD9-81ED-4DB2-BD59-A6C34878D82A}">
                    <a16:rowId xmlns:a16="http://schemas.microsoft.com/office/drawing/2014/main" val="989586183"/>
                  </a:ext>
                </a:extLst>
              </a:tr>
              <a:tr h="500734">
                <a:tc>
                  <a:txBody>
                    <a:bodyPr/>
                    <a:lstStyle/>
                    <a:p>
                      <a:r>
                        <a:rPr lang="en-US" dirty="0">
                          <a:solidFill>
                            <a:schemeClr val="tx1">
                              <a:lumMod val="75000"/>
                              <a:lumOff val="25000"/>
                            </a:schemeClr>
                          </a:solidFill>
                        </a:rPr>
                        <a:t>Black</a:t>
                      </a:r>
                    </a:p>
                  </a:txBody>
                  <a:tcPr anchor="ctr"/>
                </a:tc>
                <a:tc>
                  <a:txBody>
                    <a:bodyPr/>
                    <a:lstStyle/>
                    <a:p>
                      <a:pPr algn="ctr"/>
                      <a:r>
                        <a:rPr lang="en-US" dirty="0">
                          <a:solidFill>
                            <a:schemeClr val="tx1">
                              <a:lumMod val="75000"/>
                              <a:lumOff val="25000"/>
                            </a:schemeClr>
                          </a:solidFill>
                        </a:rPr>
                        <a:t>9%</a:t>
                      </a:r>
                    </a:p>
                  </a:txBody>
                  <a:tcPr anchor="ctr"/>
                </a:tc>
                <a:tc>
                  <a:txBody>
                    <a:bodyPr/>
                    <a:lstStyle/>
                    <a:p>
                      <a:pPr algn="ctr"/>
                      <a:r>
                        <a:rPr lang="en-US" dirty="0">
                          <a:solidFill>
                            <a:schemeClr val="tx1">
                              <a:lumMod val="75000"/>
                              <a:lumOff val="25000"/>
                            </a:schemeClr>
                          </a:solidFill>
                        </a:rPr>
                        <a:t>17%</a:t>
                      </a:r>
                    </a:p>
                  </a:txBody>
                  <a:tcPr anchor="ctr"/>
                </a:tc>
                <a:tc>
                  <a:txBody>
                    <a:bodyPr/>
                    <a:lstStyle/>
                    <a:p>
                      <a:pPr algn="ctr"/>
                      <a:r>
                        <a:rPr lang="en-US" dirty="0">
                          <a:solidFill>
                            <a:schemeClr val="tx1">
                              <a:lumMod val="75000"/>
                              <a:lumOff val="25000"/>
                            </a:schemeClr>
                          </a:solidFill>
                        </a:rPr>
                        <a:t>14%</a:t>
                      </a:r>
                    </a:p>
                  </a:txBody>
                  <a:tcPr anchor="ctr"/>
                </a:tc>
                <a:tc>
                  <a:txBody>
                    <a:bodyPr/>
                    <a:lstStyle/>
                    <a:p>
                      <a:pPr algn="ctr"/>
                      <a:r>
                        <a:rPr lang="en-US" dirty="0">
                          <a:solidFill>
                            <a:schemeClr val="tx1">
                              <a:lumMod val="75000"/>
                              <a:lumOff val="25000"/>
                            </a:schemeClr>
                          </a:solidFill>
                        </a:rPr>
                        <a:t>17%</a:t>
                      </a:r>
                    </a:p>
                  </a:txBody>
                  <a:tcPr anchor="ctr"/>
                </a:tc>
                <a:extLst>
                  <a:ext uri="{0D108BD9-81ED-4DB2-BD59-A6C34878D82A}">
                    <a16:rowId xmlns:a16="http://schemas.microsoft.com/office/drawing/2014/main" val="2550204785"/>
                  </a:ext>
                </a:extLst>
              </a:tr>
              <a:tr h="500734">
                <a:tc>
                  <a:txBody>
                    <a:bodyPr/>
                    <a:lstStyle/>
                    <a:p>
                      <a:r>
                        <a:rPr lang="en-US" dirty="0">
                          <a:solidFill>
                            <a:schemeClr val="tx1">
                              <a:lumMod val="75000"/>
                              <a:lumOff val="25000"/>
                            </a:schemeClr>
                          </a:solidFill>
                        </a:rPr>
                        <a:t>Hispanic</a:t>
                      </a:r>
                    </a:p>
                  </a:txBody>
                  <a:tcPr anchor="ctr"/>
                </a:tc>
                <a:tc>
                  <a:txBody>
                    <a:bodyPr/>
                    <a:lstStyle/>
                    <a:p>
                      <a:pPr algn="ctr"/>
                      <a:r>
                        <a:rPr lang="en-US" dirty="0">
                          <a:solidFill>
                            <a:schemeClr val="tx1">
                              <a:lumMod val="75000"/>
                              <a:lumOff val="25000"/>
                            </a:schemeClr>
                          </a:solidFill>
                        </a:rPr>
                        <a:t>18%</a:t>
                      </a:r>
                    </a:p>
                  </a:txBody>
                  <a:tcPr anchor="ctr"/>
                </a:tc>
                <a:tc>
                  <a:txBody>
                    <a:bodyPr/>
                    <a:lstStyle/>
                    <a:p>
                      <a:pPr algn="ctr"/>
                      <a:r>
                        <a:rPr lang="en-US" dirty="0">
                          <a:solidFill>
                            <a:schemeClr val="tx1">
                              <a:lumMod val="75000"/>
                              <a:lumOff val="25000"/>
                            </a:schemeClr>
                          </a:solidFill>
                        </a:rPr>
                        <a:t>46%</a:t>
                      </a:r>
                    </a:p>
                  </a:txBody>
                  <a:tcPr anchor="ctr"/>
                </a:tc>
                <a:tc>
                  <a:txBody>
                    <a:bodyPr/>
                    <a:lstStyle/>
                    <a:p>
                      <a:pPr algn="ctr"/>
                      <a:r>
                        <a:rPr lang="en-US" dirty="0">
                          <a:solidFill>
                            <a:schemeClr val="tx1">
                              <a:lumMod val="75000"/>
                              <a:lumOff val="25000"/>
                            </a:schemeClr>
                          </a:solidFill>
                        </a:rPr>
                        <a:t>59%</a:t>
                      </a:r>
                    </a:p>
                  </a:txBody>
                  <a:tcPr anchor="ctr"/>
                </a:tc>
                <a:tc>
                  <a:txBody>
                    <a:bodyPr/>
                    <a:lstStyle/>
                    <a:p>
                      <a:pPr algn="ctr"/>
                      <a:r>
                        <a:rPr lang="en-US" dirty="0">
                          <a:solidFill>
                            <a:schemeClr val="tx1">
                              <a:lumMod val="75000"/>
                              <a:lumOff val="25000"/>
                            </a:schemeClr>
                          </a:solidFill>
                        </a:rPr>
                        <a:t>51%</a:t>
                      </a:r>
                    </a:p>
                  </a:txBody>
                  <a:tcPr anchor="ctr"/>
                </a:tc>
                <a:extLst>
                  <a:ext uri="{0D108BD9-81ED-4DB2-BD59-A6C34878D82A}">
                    <a16:rowId xmlns:a16="http://schemas.microsoft.com/office/drawing/2014/main" val="2782915950"/>
                  </a:ext>
                </a:extLst>
              </a:tr>
              <a:tr h="500734">
                <a:tc>
                  <a:txBody>
                    <a:bodyPr/>
                    <a:lstStyle/>
                    <a:p>
                      <a:r>
                        <a:rPr lang="en-US" dirty="0">
                          <a:solidFill>
                            <a:schemeClr val="tx1">
                              <a:lumMod val="75000"/>
                              <a:lumOff val="25000"/>
                            </a:schemeClr>
                          </a:solidFill>
                        </a:rPr>
                        <a:t>Low-Income</a:t>
                      </a:r>
                    </a:p>
                  </a:txBody>
                  <a:tcPr anchor="ctr"/>
                </a:tc>
                <a:tc>
                  <a:txBody>
                    <a:bodyPr/>
                    <a:lstStyle/>
                    <a:p>
                      <a:pPr algn="ctr"/>
                      <a:r>
                        <a:rPr lang="en-US" dirty="0">
                          <a:solidFill>
                            <a:schemeClr val="tx1">
                              <a:lumMod val="75000"/>
                              <a:lumOff val="25000"/>
                            </a:schemeClr>
                          </a:solidFill>
                        </a:rPr>
                        <a:t>30%</a:t>
                      </a:r>
                    </a:p>
                  </a:txBody>
                  <a:tcPr anchor="ctr"/>
                </a:tc>
                <a:tc>
                  <a:txBody>
                    <a:bodyPr/>
                    <a:lstStyle/>
                    <a:p>
                      <a:pPr algn="ctr"/>
                      <a:r>
                        <a:rPr lang="en-US" dirty="0">
                          <a:solidFill>
                            <a:schemeClr val="tx1">
                              <a:lumMod val="75000"/>
                              <a:lumOff val="25000"/>
                            </a:schemeClr>
                          </a:solidFill>
                        </a:rPr>
                        <a:t>65%</a:t>
                      </a:r>
                    </a:p>
                  </a:txBody>
                  <a:tcPr anchor="ctr"/>
                </a:tc>
                <a:tc>
                  <a:txBody>
                    <a:bodyPr/>
                    <a:lstStyle/>
                    <a:p>
                      <a:pPr algn="ctr"/>
                      <a:r>
                        <a:rPr lang="en-US" dirty="0">
                          <a:solidFill>
                            <a:schemeClr val="tx1">
                              <a:lumMod val="75000"/>
                              <a:lumOff val="25000"/>
                            </a:schemeClr>
                          </a:solidFill>
                        </a:rPr>
                        <a:t>70%</a:t>
                      </a:r>
                    </a:p>
                  </a:txBody>
                  <a:tcPr anchor="ctr"/>
                </a:tc>
                <a:tc>
                  <a:txBody>
                    <a:bodyPr/>
                    <a:lstStyle/>
                    <a:p>
                      <a:pPr algn="ctr"/>
                      <a:r>
                        <a:rPr lang="en-US" dirty="0">
                          <a:solidFill>
                            <a:schemeClr val="tx1">
                              <a:lumMod val="75000"/>
                              <a:lumOff val="25000"/>
                            </a:schemeClr>
                          </a:solidFill>
                        </a:rPr>
                        <a:t>69%</a:t>
                      </a:r>
                    </a:p>
                  </a:txBody>
                  <a:tcPr anchor="ctr"/>
                </a:tc>
                <a:extLst>
                  <a:ext uri="{0D108BD9-81ED-4DB2-BD59-A6C34878D82A}">
                    <a16:rowId xmlns:a16="http://schemas.microsoft.com/office/drawing/2014/main" val="2959772477"/>
                  </a:ext>
                </a:extLst>
              </a:tr>
              <a:tr h="500734">
                <a:tc>
                  <a:txBody>
                    <a:bodyPr/>
                    <a:lstStyle/>
                    <a:p>
                      <a:r>
                        <a:rPr lang="en-US" dirty="0">
                          <a:solidFill>
                            <a:schemeClr val="tx1">
                              <a:lumMod val="75000"/>
                              <a:lumOff val="25000"/>
                            </a:schemeClr>
                          </a:solidFill>
                        </a:rPr>
                        <a:t>Student</a:t>
                      </a:r>
                      <a:r>
                        <a:rPr lang="en-US" baseline="0" dirty="0">
                          <a:solidFill>
                            <a:schemeClr val="tx1">
                              <a:lumMod val="75000"/>
                              <a:lumOff val="25000"/>
                            </a:schemeClr>
                          </a:solidFill>
                        </a:rPr>
                        <a:t> w/ disability</a:t>
                      </a:r>
                      <a:endParaRPr lang="en-US" dirty="0">
                        <a:solidFill>
                          <a:schemeClr val="tx1">
                            <a:lumMod val="75000"/>
                            <a:lumOff val="25000"/>
                          </a:schemeClr>
                        </a:solidFill>
                      </a:endParaRPr>
                    </a:p>
                  </a:txBody>
                  <a:tcPr anchor="ctr"/>
                </a:tc>
                <a:tc>
                  <a:txBody>
                    <a:bodyPr/>
                    <a:lstStyle/>
                    <a:p>
                      <a:pPr algn="ctr"/>
                      <a:r>
                        <a:rPr lang="en-US" dirty="0">
                          <a:solidFill>
                            <a:schemeClr val="tx1">
                              <a:lumMod val="75000"/>
                              <a:lumOff val="25000"/>
                            </a:schemeClr>
                          </a:solidFill>
                        </a:rPr>
                        <a:t>17%</a:t>
                      </a:r>
                    </a:p>
                  </a:txBody>
                  <a:tcPr anchor="ctr"/>
                </a:tc>
                <a:tc>
                  <a:txBody>
                    <a:bodyPr/>
                    <a:lstStyle/>
                    <a:p>
                      <a:pPr algn="ctr"/>
                      <a:r>
                        <a:rPr lang="en-US" dirty="0">
                          <a:solidFill>
                            <a:schemeClr val="tx1">
                              <a:lumMod val="75000"/>
                              <a:lumOff val="25000"/>
                            </a:schemeClr>
                          </a:solidFill>
                        </a:rPr>
                        <a:t>51%</a:t>
                      </a:r>
                    </a:p>
                  </a:txBody>
                  <a:tcPr anchor="ctr"/>
                </a:tc>
                <a:tc>
                  <a:txBody>
                    <a:bodyPr/>
                    <a:lstStyle/>
                    <a:p>
                      <a:pPr algn="ctr"/>
                      <a:r>
                        <a:rPr lang="en-US" dirty="0">
                          <a:solidFill>
                            <a:schemeClr val="tx1">
                              <a:lumMod val="75000"/>
                              <a:lumOff val="25000"/>
                            </a:schemeClr>
                          </a:solidFill>
                        </a:rPr>
                        <a:t>38%</a:t>
                      </a:r>
                    </a:p>
                  </a:txBody>
                  <a:tcPr anchor="ctr"/>
                </a:tc>
                <a:tc>
                  <a:txBody>
                    <a:bodyPr/>
                    <a:lstStyle/>
                    <a:p>
                      <a:pPr algn="ctr"/>
                      <a:r>
                        <a:rPr lang="en-US" dirty="0">
                          <a:solidFill>
                            <a:schemeClr val="tx1">
                              <a:lumMod val="75000"/>
                              <a:lumOff val="25000"/>
                            </a:schemeClr>
                          </a:solidFill>
                        </a:rPr>
                        <a:t>43%</a:t>
                      </a:r>
                    </a:p>
                  </a:txBody>
                  <a:tcPr anchor="ctr"/>
                </a:tc>
                <a:extLst>
                  <a:ext uri="{0D108BD9-81ED-4DB2-BD59-A6C34878D82A}">
                    <a16:rowId xmlns:a16="http://schemas.microsoft.com/office/drawing/2014/main" val="1768963315"/>
                  </a:ext>
                </a:extLst>
              </a:tr>
              <a:tr h="500734">
                <a:tc>
                  <a:txBody>
                    <a:bodyPr/>
                    <a:lstStyle/>
                    <a:p>
                      <a:r>
                        <a:rPr lang="en-US" dirty="0">
                          <a:solidFill>
                            <a:schemeClr val="tx1">
                              <a:lumMod val="75000"/>
                              <a:lumOff val="25000"/>
                            </a:schemeClr>
                          </a:solidFill>
                        </a:rPr>
                        <a:t>English</a:t>
                      </a:r>
                      <a:r>
                        <a:rPr lang="en-US" baseline="0" dirty="0">
                          <a:solidFill>
                            <a:schemeClr val="tx1">
                              <a:lumMod val="75000"/>
                              <a:lumOff val="25000"/>
                            </a:schemeClr>
                          </a:solidFill>
                        </a:rPr>
                        <a:t> learner</a:t>
                      </a:r>
                      <a:endParaRPr lang="en-US" dirty="0">
                        <a:solidFill>
                          <a:schemeClr val="tx1">
                            <a:lumMod val="75000"/>
                            <a:lumOff val="25000"/>
                          </a:schemeClr>
                        </a:solidFill>
                      </a:endParaRPr>
                    </a:p>
                  </a:txBody>
                  <a:tcPr anchor="ctr"/>
                </a:tc>
                <a:tc>
                  <a:txBody>
                    <a:bodyPr/>
                    <a:lstStyle/>
                    <a:p>
                      <a:pPr algn="ctr"/>
                      <a:r>
                        <a:rPr lang="en-US" dirty="0">
                          <a:solidFill>
                            <a:schemeClr val="tx1">
                              <a:lumMod val="75000"/>
                              <a:lumOff val="25000"/>
                            </a:schemeClr>
                          </a:solidFill>
                        </a:rPr>
                        <a:t>7%</a:t>
                      </a:r>
                    </a:p>
                  </a:txBody>
                  <a:tcPr anchor="ctr"/>
                </a:tc>
                <a:tc>
                  <a:txBody>
                    <a:bodyPr/>
                    <a:lstStyle/>
                    <a:p>
                      <a:pPr algn="ctr"/>
                      <a:r>
                        <a:rPr lang="en-US" dirty="0">
                          <a:solidFill>
                            <a:schemeClr val="tx1">
                              <a:lumMod val="75000"/>
                              <a:lumOff val="25000"/>
                            </a:schemeClr>
                          </a:solidFill>
                        </a:rPr>
                        <a:t>37%</a:t>
                      </a:r>
                    </a:p>
                  </a:txBody>
                  <a:tcPr anchor="ctr"/>
                </a:tc>
                <a:tc>
                  <a:txBody>
                    <a:bodyPr/>
                    <a:lstStyle/>
                    <a:p>
                      <a:pPr algn="ctr"/>
                      <a:r>
                        <a:rPr lang="en-US" dirty="0">
                          <a:solidFill>
                            <a:schemeClr val="tx1">
                              <a:lumMod val="75000"/>
                              <a:lumOff val="25000"/>
                            </a:schemeClr>
                          </a:solidFill>
                        </a:rPr>
                        <a:t>64%</a:t>
                      </a:r>
                    </a:p>
                  </a:txBody>
                  <a:tcPr anchor="ctr"/>
                </a:tc>
                <a:tc>
                  <a:txBody>
                    <a:bodyPr/>
                    <a:lstStyle/>
                    <a:p>
                      <a:pPr algn="ctr"/>
                      <a:r>
                        <a:rPr lang="en-US" dirty="0">
                          <a:solidFill>
                            <a:schemeClr val="tx1">
                              <a:lumMod val="75000"/>
                              <a:lumOff val="25000"/>
                            </a:schemeClr>
                          </a:solidFill>
                        </a:rPr>
                        <a:t>44%</a:t>
                      </a:r>
                    </a:p>
                  </a:txBody>
                  <a:tcPr anchor="ctr"/>
                </a:tc>
                <a:extLst>
                  <a:ext uri="{0D108BD9-81ED-4DB2-BD59-A6C34878D82A}">
                    <a16:rowId xmlns:a16="http://schemas.microsoft.com/office/drawing/2014/main" val="1018612859"/>
                  </a:ext>
                </a:extLst>
              </a:tr>
            </a:tbl>
          </a:graphicData>
        </a:graphic>
      </p:graphicFrame>
    </p:spTree>
    <p:extLst>
      <p:ext uri="{BB962C8B-B14F-4D97-AF65-F5344CB8AC3E}">
        <p14:creationId xmlns:p14="http://schemas.microsoft.com/office/powerpoint/2010/main" val="10922496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Demographics of failing vs all test-takers, 2011 </a:t>
            </a:r>
          </a:p>
        </p:txBody>
      </p:sp>
      <p:graphicFrame>
        <p:nvGraphicFramePr>
          <p:cNvPr id="6" name="Table 5"/>
          <p:cNvGraphicFramePr>
            <a:graphicFrameLocks noGrp="1"/>
          </p:cNvGraphicFramePr>
          <p:nvPr>
            <p:extLst>
              <p:ext uri="{D42A27DB-BD31-4B8C-83A1-F6EECF244321}">
                <p14:modId xmlns:p14="http://schemas.microsoft.com/office/powerpoint/2010/main" val="1177095385"/>
              </p:ext>
            </p:extLst>
          </p:nvPr>
        </p:nvGraphicFramePr>
        <p:xfrm>
          <a:off x="573206" y="1533635"/>
          <a:ext cx="7997591" cy="3868684"/>
        </p:xfrm>
        <a:graphic>
          <a:graphicData uri="http://schemas.openxmlformats.org/drawingml/2006/table">
            <a:tbl>
              <a:tblPr firstRow="1" bandRow="1">
                <a:tableStyleId>{5C22544A-7EE6-4342-B048-85BDC9FD1C3A}</a:tableStyleId>
              </a:tblPr>
              <a:tblGrid>
                <a:gridCol w="2169995">
                  <a:extLst>
                    <a:ext uri="{9D8B030D-6E8A-4147-A177-3AD203B41FA5}">
                      <a16:colId xmlns:a16="http://schemas.microsoft.com/office/drawing/2014/main" val="1894802863"/>
                    </a:ext>
                  </a:extLst>
                </a:gridCol>
                <a:gridCol w="1456899">
                  <a:extLst>
                    <a:ext uri="{9D8B030D-6E8A-4147-A177-3AD203B41FA5}">
                      <a16:colId xmlns:a16="http://schemas.microsoft.com/office/drawing/2014/main" val="4113237506"/>
                    </a:ext>
                  </a:extLst>
                </a:gridCol>
                <a:gridCol w="1456899">
                  <a:extLst>
                    <a:ext uri="{9D8B030D-6E8A-4147-A177-3AD203B41FA5}">
                      <a16:colId xmlns:a16="http://schemas.microsoft.com/office/drawing/2014/main" val="2348019537"/>
                    </a:ext>
                  </a:extLst>
                </a:gridCol>
                <a:gridCol w="1456899">
                  <a:extLst>
                    <a:ext uri="{9D8B030D-6E8A-4147-A177-3AD203B41FA5}">
                      <a16:colId xmlns:a16="http://schemas.microsoft.com/office/drawing/2014/main" val="1143973505"/>
                    </a:ext>
                  </a:extLst>
                </a:gridCol>
                <a:gridCol w="1456899">
                  <a:extLst>
                    <a:ext uri="{9D8B030D-6E8A-4147-A177-3AD203B41FA5}">
                      <a16:colId xmlns:a16="http://schemas.microsoft.com/office/drawing/2014/main" val="438882244"/>
                    </a:ext>
                  </a:extLst>
                </a:gridCol>
              </a:tblGrid>
              <a:tr h="864280">
                <a:tc>
                  <a:txBody>
                    <a:bodyPr/>
                    <a:lstStyle/>
                    <a:p>
                      <a:endParaRPr lang="en-US" dirty="0"/>
                    </a:p>
                  </a:txBody>
                  <a:tcPr/>
                </a:tc>
                <a:tc>
                  <a:txBody>
                    <a:bodyPr/>
                    <a:lstStyle/>
                    <a:p>
                      <a:pPr algn="ctr"/>
                      <a:r>
                        <a:rPr lang="en-US" dirty="0"/>
                        <a:t>All</a:t>
                      </a:r>
                      <a:r>
                        <a:rPr lang="en-US" baseline="0" dirty="0"/>
                        <a:t> 2011 </a:t>
                      </a:r>
                    </a:p>
                    <a:p>
                      <a:pPr algn="ctr"/>
                      <a:r>
                        <a:rPr lang="en-US" baseline="0" dirty="0"/>
                        <a:t>Test-Takers</a:t>
                      </a:r>
                      <a:endParaRPr lang="en-US" dirty="0"/>
                    </a:p>
                  </a:txBody>
                  <a:tcPr/>
                </a:tc>
                <a:tc>
                  <a:txBody>
                    <a:bodyPr/>
                    <a:lstStyle/>
                    <a:p>
                      <a:pPr algn="ctr"/>
                      <a:r>
                        <a:rPr lang="en-US" dirty="0"/>
                        <a:t>Fail Math</a:t>
                      </a:r>
                    </a:p>
                  </a:txBody>
                  <a:tcPr/>
                </a:tc>
                <a:tc>
                  <a:txBody>
                    <a:bodyPr/>
                    <a:lstStyle/>
                    <a:p>
                      <a:pPr algn="ctr"/>
                      <a:r>
                        <a:rPr lang="en-US" dirty="0"/>
                        <a:t>Fail ELA</a:t>
                      </a:r>
                    </a:p>
                  </a:txBody>
                  <a:tcPr/>
                </a:tc>
                <a:tc>
                  <a:txBody>
                    <a:bodyPr/>
                    <a:lstStyle/>
                    <a:p>
                      <a:pPr algn="ctr"/>
                      <a:r>
                        <a:rPr lang="en-US" dirty="0"/>
                        <a:t>Fail Science</a:t>
                      </a:r>
                    </a:p>
                  </a:txBody>
                  <a:tcPr/>
                </a:tc>
                <a:extLst>
                  <a:ext uri="{0D108BD9-81ED-4DB2-BD59-A6C34878D82A}">
                    <a16:rowId xmlns:a16="http://schemas.microsoft.com/office/drawing/2014/main" val="131192340"/>
                  </a:ext>
                </a:extLst>
              </a:tr>
              <a:tr h="500734">
                <a:tc>
                  <a:txBody>
                    <a:bodyPr/>
                    <a:lstStyle/>
                    <a:p>
                      <a:r>
                        <a:rPr lang="en-US" dirty="0">
                          <a:solidFill>
                            <a:schemeClr val="tx1">
                              <a:lumMod val="75000"/>
                              <a:lumOff val="25000"/>
                            </a:schemeClr>
                          </a:solidFill>
                        </a:rPr>
                        <a:t>White</a:t>
                      </a:r>
                    </a:p>
                  </a:txBody>
                  <a:tcPr anchor="ctr"/>
                </a:tc>
                <a:tc>
                  <a:txBody>
                    <a:bodyPr/>
                    <a:lstStyle/>
                    <a:p>
                      <a:pPr algn="ctr"/>
                      <a:r>
                        <a:rPr lang="en-US" dirty="0">
                          <a:solidFill>
                            <a:schemeClr val="tx1">
                              <a:lumMod val="75000"/>
                              <a:lumOff val="25000"/>
                            </a:schemeClr>
                          </a:solidFill>
                        </a:rPr>
                        <a:t>71%</a:t>
                      </a:r>
                    </a:p>
                  </a:txBody>
                  <a:tcPr anchor="ctr"/>
                </a:tc>
                <a:tc>
                  <a:txBody>
                    <a:bodyPr/>
                    <a:lstStyle/>
                    <a:p>
                      <a:pPr algn="ctr"/>
                      <a:r>
                        <a:rPr lang="en-US" dirty="0">
                          <a:solidFill>
                            <a:schemeClr val="tx1">
                              <a:lumMod val="75000"/>
                              <a:lumOff val="25000"/>
                            </a:schemeClr>
                          </a:solidFill>
                        </a:rPr>
                        <a:t>38%</a:t>
                      </a:r>
                    </a:p>
                  </a:txBody>
                  <a:tcPr anchor="ctr"/>
                </a:tc>
                <a:tc>
                  <a:txBody>
                    <a:bodyPr/>
                    <a:lstStyle/>
                    <a:p>
                      <a:pPr algn="ctr"/>
                      <a:r>
                        <a:rPr lang="en-US" dirty="0">
                          <a:solidFill>
                            <a:schemeClr val="tx1">
                              <a:lumMod val="75000"/>
                              <a:lumOff val="25000"/>
                            </a:schemeClr>
                          </a:solidFill>
                        </a:rPr>
                        <a:t>33%</a:t>
                      </a:r>
                    </a:p>
                  </a:txBody>
                  <a:tcPr anchor="ctr"/>
                </a:tc>
                <a:tc>
                  <a:txBody>
                    <a:bodyPr/>
                    <a:lstStyle/>
                    <a:p>
                      <a:pPr algn="ctr"/>
                      <a:r>
                        <a:rPr lang="en-US" dirty="0">
                          <a:solidFill>
                            <a:schemeClr val="tx1">
                              <a:lumMod val="75000"/>
                              <a:lumOff val="25000"/>
                            </a:schemeClr>
                          </a:solidFill>
                        </a:rPr>
                        <a:t>33%</a:t>
                      </a:r>
                    </a:p>
                  </a:txBody>
                  <a:tcPr anchor="ctr"/>
                </a:tc>
                <a:extLst>
                  <a:ext uri="{0D108BD9-81ED-4DB2-BD59-A6C34878D82A}">
                    <a16:rowId xmlns:a16="http://schemas.microsoft.com/office/drawing/2014/main" val="989586183"/>
                  </a:ext>
                </a:extLst>
              </a:tr>
              <a:tr h="500734">
                <a:tc>
                  <a:txBody>
                    <a:bodyPr/>
                    <a:lstStyle/>
                    <a:p>
                      <a:r>
                        <a:rPr lang="en-US" dirty="0">
                          <a:solidFill>
                            <a:schemeClr val="tx1">
                              <a:lumMod val="75000"/>
                              <a:lumOff val="25000"/>
                            </a:schemeClr>
                          </a:solidFill>
                        </a:rPr>
                        <a:t>Black</a:t>
                      </a:r>
                    </a:p>
                  </a:txBody>
                  <a:tcPr anchor="ctr"/>
                </a:tc>
                <a:tc>
                  <a:txBody>
                    <a:bodyPr/>
                    <a:lstStyle/>
                    <a:p>
                      <a:pPr algn="ctr"/>
                      <a:r>
                        <a:rPr lang="en-US" dirty="0">
                          <a:solidFill>
                            <a:schemeClr val="tx1">
                              <a:lumMod val="75000"/>
                              <a:lumOff val="25000"/>
                            </a:schemeClr>
                          </a:solidFill>
                        </a:rPr>
                        <a:t>9%</a:t>
                      </a:r>
                    </a:p>
                  </a:txBody>
                  <a:tcPr anchor="ctr"/>
                </a:tc>
                <a:tc>
                  <a:txBody>
                    <a:bodyPr/>
                    <a:lstStyle/>
                    <a:p>
                      <a:pPr algn="ctr"/>
                      <a:r>
                        <a:rPr lang="en-US" dirty="0">
                          <a:solidFill>
                            <a:schemeClr val="tx1">
                              <a:lumMod val="75000"/>
                              <a:lumOff val="25000"/>
                            </a:schemeClr>
                          </a:solidFill>
                        </a:rPr>
                        <a:t>20%</a:t>
                      </a:r>
                    </a:p>
                  </a:txBody>
                  <a:tcPr anchor="ctr"/>
                </a:tc>
                <a:tc>
                  <a:txBody>
                    <a:bodyPr/>
                    <a:lstStyle/>
                    <a:p>
                      <a:pPr algn="ctr"/>
                      <a:r>
                        <a:rPr lang="en-US" dirty="0">
                          <a:solidFill>
                            <a:schemeClr val="tx1">
                              <a:lumMod val="75000"/>
                              <a:lumOff val="25000"/>
                            </a:schemeClr>
                          </a:solidFill>
                        </a:rPr>
                        <a:t>19%</a:t>
                      </a:r>
                    </a:p>
                  </a:txBody>
                  <a:tcPr anchor="ctr"/>
                </a:tc>
                <a:tc>
                  <a:txBody>
                    <a:bodyPr/>
                    <a:lstStyle/>
                    <a:p>
                      <a:pPr algn="ctr"/>
                      <a:r>
                        <a:rPr lang="en-US" dirty="0">
                          <a:solidFill>
                            <a:schemeClr val="tx1">
                              <a:lumMod val="75000"/>
                              <a:lumOff val="25000"/>
                            </a:schemeClr>
                          </a:solidFill>
                        </a:rPr>
                        <a:t>19%</a:t>
                      </a:r>
                    </a:p>
                  </a:txBody>
                  <a:tcPr anchor="ctr"/>
                </a:tc>
                <a:extLst>
                  <a:ext uri="{0D108BD9-81ED-4DB2-BD59-A6C34878D82A}">
                    <a16:rowId xmlns:a16="http://schemas.microsoft.com/office/drawing/2014/main" val="2550204785"/>
                  </a:ext>
                </a:extLst>
              </a:tr>
              <a:tr h="500734">
                <a:tc>
                  <a:txBody>
                    <a:bodyPr/>
                    <a:lstStyle/>
                    <a:p>
                      <a:r>
                        <a:rPr lang="en-US" dirty="0">
                          <a:solidFill>
                            <a:schemeClr val="tx1">
                              <a:lumMod val="75000"/>
                              <a:lumOff val="25000"/>
                            </a:schemeClr>
                          </a:solidFill>
                        </a:rPr>
                        <a:t>Hispanic</a:t>
                      </a:r>
                    </a:p>
                  </a:txBody>
                  <a:tcPr anchor="ctr"/>
                </a:tc>
                <a:tc>
                  <a:txBody>
                    <a:bodyPr/>
                    <a:lstStyle/>
                    <a:p>
                      <a:pPr algn="ctr"/>
                      <a:r>
                        <a:rPr lang="en-US" dirty="0">
                          <a:solidFill>
                            <a:schemeClr val="tx1">
                              <a:lumMod val="75000"/>
                              <a:lumOff val="25000"/>
                            </a:schemeClr>
                          </a:solidFill>
                        </a:rPr>
                        <a:t>13%</a:t>
                      </a:r>
                    </a:p>
                  </a:txBody>
                  <a:tcPr anchor="ctr"/>
                </a:tc>
                <a:tc>
                  <a:txBody>
                    <a:bodyPr/>
                    <a:lstStyle/>
                    <a:p>
                      <a:pPr algn="ctr"/>
                      <a:r>
                        <a:rPr lang="en-US" dirty="0">
                          <a:solidFill>
                            <a:schemeClr val="tx1">
                              <a:lumMod val="75000"/>
                              <a:lumOff val="25000"/>
                            </a:schemeClr>
                          </a:solidFill>
                        </a:rPr>
                        <a:t>36%</a:t>
                      </a:r>
                    </a:p>
                  </a:txBody>
                  <a:tcPr anchor="ctr"/>
                </a:tc>
                <a:tc>
                  <a:txBody>
                    <a:bodyPr/>
                    <a:lstStyle/>
                    <a:p>
                      <a:pPr algn="ctr"/>
                      <a:r>
                        <a:rPr lang="en-US" dirty="0">
                          <a:solidFill>
                            <a:schemeClr val="tx1">
                              <a:lumMod val="75000"/>
                              <a:lumOff val="25000"/>
                            </a:schemeClr>
                          </a:solidFill>
                        </a:rPr>
                        <a:t>41%</a:t>
                      </a:r>
                    </a:p>
                  </a:txBody>
                  <a:tcPr anchor="ctr"/>
                </a:tc>
                <a:tc>
                  <a:txBody>
                    <a:bodyPr/>
                    <a:lstStyle/>
                    <a:p>
                      <a:pPr algn="ctr"/>
                      <a:r>
                        <a:rPr lang="en-US" dirty="0">
                          <a:solidFill>
                            <a:schemeClr val="tx1">
                              <a:lumMod val="75000"/>
                              <a:lumOff val="25000"/>
                            </a:schemeClr>
                          </a:solidFill>
                        </a:rPr>
                        <a:t>41%</a:t>
                      </a:r>
                    </a:p>
                  </a:txBody>
                  <a:tcPr anchor="ctr"/>
                </a:tc>
                <a:extLst>
                  <a:ext uri="{0D108BD9-81ED-4DB2-BD59-A6C34878D82A}">
                    <a16:rowId xmlns:a16="http://schemas.microsoft.com/office/drawing/2014/main" val="2782915950"/>
                  </a:ext>
                </a:extLst>
              </a:tr>
              <a:tr h="500734">
                <a:tc>
                  <a:txBody>
                    <a:bodyPr/>
                    <a:lstStyle/>
                    <a:p>
                      <a:r>
                        <a:rPr lang="en-US" dirty="0">
                          <a:solidFill>
                            <a:schemeClr val="tx1">
                              <a:lumMod val="75000"/>
                              <a:lumOff val="25000"/>
                            </a:schemeClr>
                          </a:solidFill>
                        </a:rPr>
                        <a:t>Low-Income</a:t>
                      </a:r>
                    </a:p>
                  </a:txBody>
                  <a:tcPr anchor="ctr"/>
                </a:tc>
                <a:tc>
                  <a:txBody>
                    <a:bodyPr/>
                    <a:lstStyle/>
                    <a:p>
                      <a:pPr algn="ctr"/>
                      <a:r>
                        <a:rPr lang="en-US" dirty="0">
                          <a:solidFill>
                            <a:schemeClr val="tx1">
                              <a:lumMod val="75000"/>
                              <a:lumOff val="25000"/>
                            </a:schemeClr>
                          </a:solidFill>
                        </a:rPr>
                        <a:t>31%</a:t>
                      </a:r>
                    </a:p>
                  </a:txBody>
                  <a:tcPr anchor="ctr"/>
                </a:tc>
                <a:tc>
                  <a:txBody>
                    <a:bodyPr/>
                    <a:lstStyle/>
                    <a:p>
                      <a:pPr algn="ctr"/>
                      <a:r>
                        <a:rPr lang="en-US" dirty="0">
                          <a:solidFill>
                            <a:schemeClr val="tx1">
                              <a:lumMod val="75000"/>
                              <a:lumOff val="25000"/>
                            </a:schemeClr>
                          </a:solidFill>
                        </a:rPr>
                        <a:t>67%</a:t>
                      </a:r>
                    </a:p>
                  </a:txBody>
                  <a:tcPr anchor="ctr"/>
                </a:tc>
                <a:tc>
                  <a:txBody>
                    <a:bodyPr/>
                    <a:lstStyle/>
                    <a:p>
                      <a:pPr algn="ctr"/>
                      <a:r>
                        <a:rPr lang="en-US" dirty="0">
                          <a:solidFill>
                            <a:schemeClr val="tx1">
                              <a:lumMod val="75000"/>
                              <a:lumOff val="25000"/>
                            </a:schemeClr>
                          </a:solidFill>
                        </a:rPr>
                        <a:t>73%</a:t>
                      </a:r>
                    </a:p>
                  </a:txBody>
                  <a:tcPr anchor="ctr"/>
                </a:tc>
                <a:tc>
                  <a:txBody>
                    <a:bodyPr/>
                    <a:lstStyle/>
                    <a:p>
                      <a:pPr algn="ctr"/>
                      <a:r>
                        <a:rPr lang="en-US" dirty="0">
                          <a:solidFill>
                            <a:schemeClr val="tx1">
                              <a:lumMod val="75000"/>
                              <a:lumOff val="25000"/>
                            </a:schemeClr>
                          </a:solidFill>
                        </a:rPr>
                        <a:t>71%</a:t>
                      </a:r>
                    </a:p>
                  </a:txBody>
                  <a:tcPr anchor="ctr"/>
                </a:tc>
                <a:extLst>
                  <a:ext uri="{0D108BD9-81ED-4DB2-BD59-A6C34878D82A}">
                    <a16:rowId xmlns:a16="http://schemas.microsoft.com/office/drawing/2014/main" val="2959772477"/>
                  </a:ext>
                </a:extLst>
              </a:tr>
              <a:tr h="500734">
                <a:tc>
                  <a:txBody>
                    <a:bodyPr/>
                    <a:lstStyle/>
                    <a:p>
                      <a:r>
                        <a:rPr lang="en-US" dirty="0">
                          <a:solidFill>
                            <a:schemeClr val="tx1">
                              <a:lumMod val="75000"/>
                              <a:lumOff val="25000"/>
                            </a:schemeClr>
                          </a:solidFill>
                        </a:rPr>
                        <a:t>Student</a:t>
                      </a:r>
                      <a:r>
                        <a:rPr lang="en-US" baseline="0" dirty="0">
                          <a:solidFill>
                            <a:schemeClr val="tx1">
                              <a:lumMod val="75000"/>
                              <a:lumOff val="25000"/>
                            </a:schemeClr>
                          </a:solidFill>
                        </a:rPr>
                        <a:t> w/ disability</a:t>
                      </a:r>
                      <a:endParaRPr lang="en-US" dirty="0">
                        <a:solidFill>
                          <a:schemeClr val="tx1">
                            <a:lumMod val="75000"/>
                            <a:lumOff val="25000"/>
                          </a:schemeClr>
                        </a:solidFill>
                      </a:endParaRPr>
                    </a:p>
                  </a:txBody>
                  <a:tcPr anchor="ctr"/>
                </a:tc>
                <a:tc>
                  <a:txBody>
                    <a:bodyPr/>
                    <a:lstStyle/>
                    <a:p>
                      <a:pPr algn="ctr"/>
                      <a:r>
                        <a:rPr lang="en-US" dirty="0">
                          <a:solidFill>
                            <a:schemeClr val="tx1">
                              <a:lumMod val="75000"/>
                              <a:lumOff val="25000"/>
                            </a:schemeClr>
                          </a:solidFill>
                        </a:rPr>
                        <a:t>16%</a:t>
                      </a:r>
                    </a:p>
                  </a:txBody>
                  <a:tcPr anchor="ctr"/>
                </a:tc>
                <a:tc>
                  <a:txBody>
                    <a:bodyPr/>
                    <a:lstStyle/>
                    <a:p>
                      <a:pPr algn="ctr"/>
                      <a:r>
                        <a:rPr lang="en-US" dirty="0">
                          <a:solidFill>
                            <a:schemeClr val="tx1">
                              <a:lumMod val="75000"/>
                              <a:lumOff val="25000"/>
                            </a:schemeClr>
                          </a:solidFill>
                        </a:rPr>
                        <a:t>56%</a:t>
                      </a:r>
                    </a:p>
                  </a:txBody>
                  <a:tcPr anchor="ctr"/>
                </a:tc>
                <a:tc>
                  <a:txBody>
                    <a:bodyPr/>
                    <a:lstStyle/>
                    <a:p>
                      <a:pPr algn="ctr"/>
                      <a:r>
                        <a:rPr lang="en-US" dirty="0">
                          <a:solidFill>
                            <a:schemeClr val="tx1">
                              <a:lumMod val="75000"/>
                              <a:lumOff val="25000"/>
                            </a:schemeClr>
                          </a:solidFill>
                        </a:rPr>
                        <a:t>58%</a:t>
                      </a:r>
                    </a:p>
                  </a:txBody>
                  <a:tcPr anchor="ctr"/>
                </a:tc>
                <a:tc>
                  <a:txBody>
                    <a:bodyPr/>
                    <a:lstStyle/>
                    <a:p>
                      <a:pPr algn="ctr"/>
                      <a:r>
                        <a:rPr lang="en-US" dirty="0">
                          <a:solidFill>
                            <a:schemeClr val="tx1">
                              <a:lumMod val="75000"/>
                              <a:lumOff val="25000"/>
                            </a:schemeClr>
                          </a:solidFill>
                        </a:rPr>
                        <a:t>45%</a:t>
                      </a:r>
                    </a:p>
                  </a:txBody>
                  <a:tcPr anchor="ctr"/>
                </a:tc>
                <a:extLst>
                  <a:ext uri="{0D108BD9-81ED-4DB2-BD59-A6C34878D82A}">
                    <a16:rowId xmlns:a16="http://schemas.microsoft.com/office/drawing/2014/main" val="1768963315"/>
                  </a:ext>
                </a:extLst>
              </a:tr>
              <a:tr h="500734">
                <a:tc>
                  <a:txBody>
                    <a:bodyPr/>
                    <a:lstStyle/>
                    <a:p>
                      <a:r>
                        <a:rPr lang="en-US" dirty="0">
                          <a:solidFill>
                            <a:schemeClr val="tx1">
                              <a:lumMod val="75000"/>
                              <a:lumOff val="25000"/>
                            </a:schemeClr>
                          </a:solidFill>
                        </a:rPr>
                        <a:t>English</a:t>
                      </a:r>
                      <a:r>
                        <a:rPr lang="en-US" baseline="0" dirty="0">
                          <a:solidFill>
                            <a:schemeClr val="tx1">
                              <a:lumMod val="75000"/>
                              <a:lumOff val="25000"/>
                            </a:schemeClr>
                          </a:solidFill>
                        </a:rPr>
                        <a:t> learner</a:t>
                      </a:r>
                      <a:endParaRPr lang="en-US" dirty="0">
                        <a:solidFill>
                          <a:schemeClr val="tx1">
                            <a:lumMod val="75000"/>
                            <a:lumOff val="25000"/>
                          </a:schemeClr>
                        </a:solidFill>
                      </a:endParaRPr>
                    </a:p>
                  </a:txBody>
                  <a:tcPr anchor="ctr"/>
                </a:tc>
                <a:tc>
                  <a:txBody>
                    <a:bodyPr/>
                    <a:lstStyle/>
                    <a:p>
                      <a:pPr algn="ctr"/>
                      <a:r>
                        <a:rPr lang="en-US" dirty="0">
                          <a:solidFill>
                            <a:schemeClr val="tx1">
                              <a:lumMod val="75000"/>
                              <a:lumOff val="25000"/>
                            </a:schemeClr>
                          </a:solidFill>
                        </a:rPr>
                        <a:t>4%</a:t>
                      </a:r>
                    </a:p>
                  </a:txBody>
                  <a:tcPr anchor="ctr"/>
                </a:tc>
                <a:tc>
                  <a:txBody>
                    <a:bodyPr/>
                    <a:lstStyle/>
                    <a:p>
                      <a:pPr algn="ctr"/>
                      <a:r>
                        <a:rPr lang="en-US" dirty="0">
                          <a:solidFill>
                            <a:schemeClr val="tx1">
                              <a:lumMod val="75000"/>
                              <a:lumOff val="25000"/>
                            </a:schemeClr>
                          </a:solidFill>
                        </a:rPr>
                        <a:t>22%</a:t>
                      </a:r>
                    </a:p>
                  </a:txBody>
                  <a:tcPr anchor="ctr"/>
                </a:tc>
                <a:tc>
                  <a:txBody>
                    <a:bodyPr/>
                    <a:lstStyle/>
                    <a:p>
                      <a:pPr algn="ctr"/>
                      <a:r>
                        <a:rPr lang="en-US" dirty="0">
                          <a:solidFill>
                            <a:schemeClr val="tx1">
                              <a:lumMod val="75000"/>
                              <a:lumOff val="25000"/>
                            </a:schemeClr>
                          </a:solidFill>
                        </a:rPr>
                        <a:t>38%</a:t>
                      </a:r>
                    </a:p>
                  </a:txBody>
                  <a:tcPr anchor="ctr"/>
                </a:tc>
                <a:tc>
                  <a:txBody>
                    <a:bodyPr/>
                    <a:lstStyle/>
                    <a:p>
                      <a:pPr algn="ctr"/>
                      <a:r>
                        <a:rPr lang="en-US" dirty="0">
                          <a:solidFill>
                            <a:schemeClr val="tx1">
                              <a:lumMod val="75000"/>
                              <a:lumOff val="25000"/>
                            </a:schemeClr>
                          </a:solidFill>
                        </a:rPr>
                        <a:t>24%</a:t>
                      </a:r>
                    </a:p>
                  </a:txBody>
                  <a:tcPr anchor="ctr"/>
                </a:tc>
                <a:extLst>
                  <a:ext uri="{0D108BD9-81ED-4DB2-BD59-A6C34878D82A}">
                    <a16:rowId xmlns:a16="http://schemas.microsoft.com/office/drawing/2014/main" val="1018612859"/>
                  </a:ext>
                </a:extLst>
              </a:tr>
            </a:tbl>
          </a:graphicData>
        </a:graphic>
      </p:graphicFrame>
    </p:spTree>
    <p:extLst>
      <p:ext uri="{BB962C8B-B14F-4D97-AF65-F5344CB8AC3E}">
        <p14:creationId xmlns:p14="http://schemas.microsoft.com/office/powerpoint/2010/main" val="25318711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Demographics of failing vs all test-takers, 2003</a:t>
            </a:r>
          </a:p>
        </p:txBody>
      </p:sp>
      <p:graphicFrame>
        <p:nvGraphicFramePr>
          <p:cNvPr id="6" name="Table 5"/>
          <p:cNvGraphicFramePr>
            <a:graphicFrameLocks noGrp="1"/>
          </p:cNvGraphicFramePr>
          <p:nvPr>
            <p:extLst>
              <p:ext uri="{D42A27DB-BD31-4B8C-83A1-F6EECF244321}">
                <p14:modId xmlns:p14="http://schemas.microsoft.com/office/powerpoint/2010/main" val="696759204"/>
              </p:ext>
            </p:extLst>
          </p:nvPr>
        </p:nvGraphicFramePr>
        <p:xfrm>
          <a:off x="573206" y="1533635"/>
          <a:ext cx="7997591" cy="3868684"/>
        </p:xfrm>
        <a:graphic>
          <a:graphicData uri="http://schemas.openxmlformats.org/drawingml/2006/table">
            <a:tbl>
              <a:tblPr firstRow="1" bandRow="1">
                <a:tableStyleId>{5C22544A-7EE6-4342-B048-85BDC9FD1C3A}</a:tableStyleId>
              </a:tblPr>
              <a:tblGrid>
                <a:gridCol w="2169995">
                  <a:extLst>
                    <a:ext uri="{9D8B030D-6E8A-4147-A177-3AD203B41FA5}">
                      <a16:colId xmlns:a16="http://schemas.microsoft.com/office/drawing/2014/main" val="1894802863"/>
                    </a:ext>
                  </a:extLst>
                </a:gridCol>
                <a:gridCol w="1456899">
                  <a:extLst>
                    <a:ext uri="{9D8B030D-6E8A-4147-A177-3AD203B41FA5}">
                      <a16:colId xmlns:a16="http://schemas.microsoft.com/office/drawing/2014/main" val="4113237506"/>
                    </a:ext>
                  </a:extLst>
                </a:gridCol>
                <a:gridCol w="1456899">
                  <a:extLst>
                    <a:ext uri="{9D8B030D-6E8A-4147-A177-3AD203B41FA5}">
                      <a16:colId xmlns:a16="http://schemas.microsoft.com/office/drawing/2014/main" val="2348019537"/>
                    </a:ext>
                  </a:extLst>
                </a:gridCol>
                <a:gridCol w="1456899">
                  <a:extLst>
                    <a:ext uri="{9D8B030D-6E8A-4147-A177-3AD203B41FA5}">
                      <a16:colId xmlns:a16="http://schemas.microsoft.com/office/drawing/2014/main" val="1143973505"/>
                    </a:ext>
                  </a:extLst>
                </a:gridCol>
                <a:gridCol w="1456899">
                  <a:extLst>
                    <a:ext uri="{9D8B030D-6E8A-4147-A177-3AD203B41FA5}">
                      <a16:colId xmlns:a16="http://schemas.microsoft.com/office/drawing/2014/main" val="438882244"/>
                    </a:ext>
                  </a:extLst>
                </a:gridCol>
              </a:tblGrid>
              <a:tr h="864280">
                <a:tc>
                  <a:txBody>
                    <a:bodyPr/>
                    <a:lstStyle/>
                    <a:p>
                      <a:endParaRPr lang="en-US" dirty="0"/>
                    </a:p>
                  </a:txBody>
                  <a:tcPr/>
                </a:tc>
                <a:tc>
                  <a:txBody>
                    <a:bodyPr/>
                    <a:lstStyle/>
                    <a:p>
                      <a:pPr algn="ctr"/>
                      <a:r>
                        <a:rPr lang="en-US" dirty="0"/>
                        <a:t>All</a:t>
                      </a:r>
                      <a:r>
                        <a:rPr lang="en-US" baseline="0" dirty="0"/>
                        <a:t> 2003 </a:t>
                      </a:r>
                    </a:p>
                    <a:p>
                      <a:pPr algn="ctr"/>
                      <a:r>
                        <a:rPr lang="en-US" baseline="0" dirty="0"/>
                        <a:t>Test-Takers</a:t>
                      </a:r>
                      <a:endParaRPr lang="en-US" dirty="0"/>
                    </a:p>
                  </a:txBody>
                  <a:tcPr/>
                </a:tc>
                <a:tc>
                  <a:txBody>
                    <a:bodyPr/>
                    <a:lstStyle/>
                    <a:p>
                      <a:pPr algn="ctr"/>
                      <a:r>
                        <a:rPr lang="en-US" dirty="0"/>
                        <a:t>Fail Math</a:t>
                      </a:r>
                    </a:p>
                  </a:txBody>
                  <a:tcPr/>
                </a:tc>
                <a:tc>
                  <a:txBody>
                    <a:bodyPr/>
                    <a:lstStyle/>
                    <a:p>
                      <a:pPr algn="ctr"/>
                      <a:r>
                        <a:rPr lang="en-US" dirty="0"/>
                        <a:t>Fail ELA</a:t>
                      </a:r>
                    </a:p>
                  </a:txBody>
                  <a:tcPr/>
                </a:tc>
                <a:tc>
                  <a:txBody>
                    <a:bodyPr/>
                    <a:lstStyle/>
                    <a:p>
                      <a:pPr algn="ctr"/>
                      <a:r>
                        <a:rPr lang="en-US" dirty="0"/>
                        <a:t>Fail Science</a:t>
                      </a:r>
                    </a:p>
                  </a:txBody>
                  <a:tcPr/>
                </a:tc>
                <a:extLst>
                  <a:ext uri="{0D108BD9-81ED-4DB2-BD59-A6C34878D82A}">
                    <a16:rowId xmlns:a16="http://schemas.microsoft.com/office/drawing/2014/main" val="131192340"/>
                  </a:ext>
                </a:extLst>
              </a:tr>
              <a:tr h="500734">
                <a:tc>
                  <a:txBody>
                    <a:bodyPr/>
                    <a:lstStyle/>
                    <a:p>
                      <a:r>
                        <a:rPr lang="en-US" dirty="0">
                          <a:solidFill>
                            <a:schemeClr val="tx1">
                              <a:lumMod val="75000"/>
                              <a:lumOff val="25000"/>
                            </a:schemeClr>
                          </a:solidFill>
                        </a:rPr>
                        <a:t>White</a:t>
                      </a:r>
                    </a:p>
                  </a:txBody>
                  <a:tcPr anchor="ctr"/>
                </a:tc>
                <a:tc>
                  <a:txBody>
                    <a:bodyPr/>
                    <a:lstStyle/>
                    <a:p>
                      <a:pPr algn="ctr"/>
                      <a:r>
                        <a:rPr lang="en-US" dirty="0">
                          <a:solidFill>
                            <a:schemeClr val="tx1">
                              <a:lumMod val="75000"/>
                              <a:lumOff val="25000"/>
                            </a:schemeClr>
                          </a:solidFill>
                        </a:rPr>
                        <a:t>78%</a:t>
                      </a:r>
                    </a:p>
                  </a:txBody>
                  <a:tcPr anchor="ctr"/>
                </a:tc>
                <a:tc>
                  <a:txBody>
                    <a:bodyPr/>
                    <a:lstStyle/>
                    <a:p>
                      <a:pPr algn="ctr"/>
                      <a:r>
                        <a:rPr lang="en-US" dirty="0">
                          <a:solidFill>
                            <a:schemeClr val="tx1">
                              <a:lumMod val="75000"/>
                              <a:lumOff val="25000"/>
                            </a:schemeClr>
                          </a:solidFill>
                        </a:rPr>
                        <a:t>57%</a:t>
                      </a:r>
                    </a:p>
                  </a:txBody>
                  <a:tcPr anchor="ctr"/>
                </a:tc>
                <a:tc>
                  <a:txBody>
                    <a:bodyPr/>
                    <a:lstStyle/>
                    <a:p>
                      <a:pPr algn="ctr"/>
                      <a:r>
                        <a:rPr lang="en-US" dirty="0">
                          <a:solidFill>
                            <a:schemeClr val="tx1">
                              <a:lumMod val="75000"/>
                              <a:lumOff val="25000"/>
                            </a:schemeClr>
                          </a:solidFill>
                        </a:rPr>
                        <a:t>46%</a:t>
                      </a:r>
                    </a:p>
                  </a:txBody>
                  <a:tcPr anchor="ctr"/>
                </a:tc>
                <a:tc>
                  <a:txBody>
                    <a:bodyPr/>
                    <a:lstStyle/>
                    <a:p>
                      <a:pPr algn="ctr"/>
                      <a:r>
                        <a:rPr lang="en-US" dirty="0">
                          <a:solidFill>
                            <a:schemeClr val="tx1">
                              <a:lumMod val="75000"/>
                              <a:lumOff val="25000"/>
                            </a:schemeClr>
                          </a:solidFill>
                        </a:rPr>
                        <a:t>N/A</a:t>
                      </a:r>
                    </a:p>
                  </a:txBody>
                  <a:tcPr anchor="ctr"/>
                </a:tc>
                <a:extLst>
                  <a:ext uri="{0D108BD9-81ED-4DB2-BD59-A6C34878D82A}">
                    <a16:rowId xmlns:a16="http://schemas.microsoft.com/office/drawing/2014/main" val="989586183"/>
                  </a:ext>
                </a:extLst>
              </a:tr>
              <a:tr h="500734">
                <a:tc>
                  <a:txBody>
                    <a:bodyPr/>
                    <a:lstStyle/>
                    <a:p>
                      <a:r>
                        <a:rPr lang="en-US" dirty="0">
                          <a:solidFill>
                            <a:schemeClr val="tx1">
                              <a:lumMod val="75000"/>
                              <a:lumOff val="25000"/>
                            </a:schemeClr>
                          </a:solidFill>
                        </a:rPr>
                        <a:t>Black</a:t>
                      </a:r>
                    </a:p>
                  </a:txBody>
                  <a:tcPr anchor="ctr"/>
                </a:tc>
                <a:tc>
                  <a:txBody>
                    <a:bodyPr/>
                    <a:lstStyle/>
                    <a:p>
                      <a:pPr algn="ctr"/>
                      <a:r>
                        <a:rPr lang="en-US" dirty="0">
                          <a:solidFill>
                            <a:schemeClr val="tx1">
                              <a:lumMod val="75000"/>
                              <a:lumOff val="25000"/>
                            </a:schemeClr>
                          </a:solidFill>
                        </a:rPr>
                        <a:t>8%</a:t>
                      </a:r>
                    </a:p>
                  </a:txBody>
                  <a:tcPr anchor="ctr"/>
                </a:tc>
                <a:tc>
                  <a:txBody>
                    <a:bodyPr/>
                    <a:lstStyle/>
                    <a:p>
                      <a:pPr algn="ctr"/>
                      <a:r>
                        <a:rPr lang="en-US" dirty="0">
                          <a:solidFill>
                            <a:schemeClr val="tx1">
                              <a:lumMod val="75000"/>
                              <a:lumOff val="25000"/>
                            </a:schemeClr>
                          </a:solidFill>
                        </a:rPr>
                        <a:t>17%</a:t>
                      </a:r>
                    </a:p>
                  </a:txBody>
                  <a:tcPr anchor="ctr"/>
                </a:tc>
                <a:tc>
                  <a:txBody>
                    <a:bodyPr/>
                    <a:lstStyle/>
                    <a:p>
                      <a:pPr algn="ctr"/>
                      <a:r>
                        <a:rPr lang="en-US" dirty="0">
                          <a:solidFill>
                            <a:schemeClr val="tx1">
                              <a:lumMod val="75000"/>
                              <a:lumOff val="25000"/>
                            </a:schemeClr>
                          </a:solidFill>
                        </a:rPr>
                        <a:t>20%</a:t>
                      </a:r>
                    </a:p>
                  </a:txBody>
                  <a:tcPr anchor="ctr"/>
                </a:tc>
                <a:tc>
                  <a:txBody>
                    <a:bodyPr/>
                    <a:lstStyle/>
                    <a:p>
                      <a:pPr algn="ctr"/>
                      <a:r>
                        <a:rPr lang="en-US" dirty="0">
                          <a:solidFill>
                            <a:schemeClr val="tx1">
                              <a:lumMod val="75000"/>
                              <a:lumOff val="25000"/>
                            </a:schemeClr>
                          </a:solidFill>
                        </a:rPr>
                        <a:t>N/A</a:t>
                      </a:r>
                    </a:p>
                  </a:txBody>
                  <a:tcPr anchor="ctr"/>
                </a:tc>
                <a:extLst>
                  <a:ext uri="{0D108BD9-81ED-4DB2-BD59-A6C34878D82A}">
                    <a16:rowId xmlns:a16="http://schemas.microsoft.com/office/drawing/2014/main" val="2550204785"/>
                  </a:ext>
                </a:extLst>
              </a:tr>
              <a:tr h="500734">
                <a:tc>
                  <a:txBody>
                    <a:bodyPr/>
                    <a:lstStyle/>
                    <a:p>
                      <a:r>
                        <a:rPr lang="en-US" dirty="0">
                          <a:solidFill>
                            <a:schemeClr val="tx1">
                              <a:lumMod val="75000"/>
                              <a:lumOff val="25000"/>
                            </a:schemeClr>
                          </a:solidFill>
                        </a:rPr>
                        <a:t>Hispanic</a:t>
                      </a:r>
                    </a:p>
                  </a:txBody>
                  <a:tcPr anchor="ctr"/>
                </a:tc>
                <a:tc>
                  <a:txBody>
                    <a:bodyPr/>
                    <a:lstStyle/>
                    <a:p>
                      <a:pPr algn="ctr"/>
                      <a:r>
                        <a:rPr lang="en-US" dirty="0">
                          <a:solidFill>
                            <a:schemeClr val="tx1">
                              <a:lumMod val="75000"/>
                              <a:lumOff val="25000"/>
                            </a:schemeClr>
                          </a:solidFill>
                        </a:rPr>
                        <a:t>9%</a:t>
                      </a:r>
                    </a:p>
                  </a:txBody>
                  <a:tcPr anchor="ctr"/>
                </a:tc>
                <a:tc>
                  <a:txBody>
                    <a:bodyPr/>
                    <a:lstStyle/>
                    <a:p>
                      <a:pPr algn="ctr"/>
                      <a:r>
                        <a:rPr lang="en-US" dirty="0">
                          <a:solidFill>
                            <a:schemeClr val="tx1">
                              <a:lumMod val="75000"/>
                              <a:lumOff val="25000"/>
                            </a:schemeClr>
                          </a:solidFill>
                        </a:rPr>
                        <a:t>21%</a:t>
                      </a:r>
                    </a:p>
                  </a:txBody>
                  <a:tcPr anchor="ctr"/>
                </a:tc>
                <a:tc>
                  <a:txBody>
                    <a:bodyPr/>
                    <a:lstStyle/>
                    <a:p>
                      <a:pPr algn="ctr"/>
                      <a:r>
                        <a:rPr lang="en-US" dirty="0">
                          <a:solidFill>
                            <a:schemeClr val="tx1">
                              <a:lumMod val="75000"/>
                              <a:lumOff val="25000"/>
                            </a:schemeClr>
                          </a:solidFill>
                        </a:rPr>
                        <a:t>27%</a:t>
                      </a:r>
                    </a:p>
                  </a:txBody>
                  <a:tcPr anchor="ctr"/>
                </a:tc>
                <a:tc>
                  <a:txBody>
                    <a:bodyPr/>
                    <a:lstStyle/>
                    <a:p>
                      <a:pPr algn="ctr"/>
                      <a:r>
                        <a:rPr lang="en-US" dirty="0">
                          <a:solidFill>
                            <a:schemeClr val="tx1">
                              <a:lumMod val="75000"/>
                              <a:lumOff val="25000"/>
                            </a:schemeClr>
                          </a:solidFill>
                        </a:rPr>
                        <a:t>N/A</a:t>
                      </a:r>
                    </a:p>
                  </a:txBody>
                  <a:tcPr anchor="ctr"/>
                </a:tc>
                <a:extLst>
                  <a:ext uri="{0D108BD9-81ED-4DB2-BD59-A6C34878D82A}">
                    <a16:rowId xmlns:a16="http://schemas.microsoft.com/office/drawing/2014/main" val="2782915950"/>
                  </a:ext>
                </a:extLst>
              </a:tr>
              <a:tr h="500734">
                <a:tc>
                  <a:txBody>
                    <a:bodyPr/>
                    <a:lstStyle/>
                    <a:p>
                      <a:r>
                        <a:rPr lang="en-US" dirty="0">
                          <a:solidFill>
                            <a:schemeClr val="tx1">
                              <a:lumMod val="75000"/>
                              <a:lumOff val="25000"/>
                            </a:schemeClr>
                          </a:solidFill>
                        </a:rPr>
                        <a:t>Low-Income</a:t>
                      </a:r>
                    </a:p>
                  </a:txBody>
                  <a:tcPr anchor="ctr"/>
                </a:tc>
                <a:tc>
                  <a:txBody>
                    <a:bodyPr/>
                    <a:lstStyle/>
                    <a:p>
                      <a:pPr algn="ctr"/>
                      <a:r>
                        <a:rPr lang="en-US" dirty="0">
                          <a:solidFill>
                            <a:schemeClr val="tx1">
                              <a:lumMod val="75000"/>
                              <a:lumOff val="25000"/>
                            </a:schemeClr>
                          </a:solidFill>
                        </a:rPr>
                        <a:t>21%</a:t>
                      </a:r>
                    </a:p>
                  </a:txBody>
                  <a:tcPr anchor="ctr"/>
                </a:tc>
                <a:tc>
                  <a:txBody>
                    <a:bodyPr/>
                    <a:lstStyle/>
                    <a:p>
                      <a:pPr algn="ctr"/>
                      <a:r>
                        <a:rPr lang="en-US" dirty="0">
                          <a:solidFill>
                            <a:schemeClr val="tx1">
                              <a:lumMod val="75000"/>
                              <a:lumOff val="25000"/>
                            </a:schemeClr>
                          </a:solidFill>
                        </a:rPr>
                        <a:t>42%</a:t>
                      </a:r>
                    </a:p>
                  </a:txBody>
                  <a:tcPr anchor="ctr"/>
                </a:tc>
                <a:tc>
                  <a:txBody>
                    <a:bodyPr/>
                    <a:lstStyle/>
                    <a:p>
                      <a:pPr algn="ctr"/>
                      <a:r>
                        <a:rPr lang="en-US" dirty="0">
                          <a:solidFill>
                            <a:schemeClr val="tx1">
                              <a:lumMod val="75000"/>
                              <a:lumOff val="25000"/>
                            </a:schemeClr>
                          </a:solidFill>
                        </a:rPr>
                        <a:t>53%</a:t>
                      </a:r>
                    </a:p>
                  </a:txBody>
                  <a:tcPr anchor="ctr"/>
                </a:tc>
                <a:tc>
                  <a:txBody>
                    <a:bodyPr/>
                    <a:lstStyle/>
                    <a:p>
                      <a:pPr algn="ctr"/>
                      <a:r>
                        <a:rPr lang="en-US" dirty="0">
                          <a:solidFill>
                            <a:schemeClr val="tx1">
                              <a:lumMod val="75000"/>
                              <a:lumOff val="25000"/>
                            </a:schemeClr>
                          </a:solidFill>
                        </a:rPr>
                        <a:t>N/A</a:t>
                      </a:r>
                    </a:p>
                  </a:txBody>
                  <a:tcPr anchor="ctr"/>
                </a:tc>
                <a:extLst>
                  <a:ext uri="{0D108BD9-81ED-4DB2-BD59-A6C34878D82A}">
                    <a16:rowId xmlns:a16="http://schemas.microsoft.com/office/drawing/2014/main" val="2959772477"/>
                  </a:ext>
                </a:extLst>
              </a:tr>
              <a:tr h="500734">
                <a:tc>
                  <a:txBody>
                    <a:bodyPr/>
                    <a:lstStyle/>
                    <a:p>
                      <a:r>
                        <a:rPr lang="en-US" dirty="0">
                          <a:solidFill>
                            <a:schemeClr val="tx1">
                              <a:lumMod val="75000"/>
                              <a:lumOff val="25000"/>
                            </a:schemeClr>
                          </a:solidFill>
                        </a:rPr>
                        <a:t>Student</a:t>
                      </a:r>
                      <a:r>
                        <a:rPr lang="en-US" baseline="0" dirty="0">
                          <a:solidFill>
                            <a:schemeClr val="tx1">
                              <a:lumMod val="75000"/>
                              <a:lumOff val="25000"/>
                            </a:schemeClr>
                          </a:solidFill>
                        </a:rPr>
                        <a:t> w/ disability</a:t>
                      </a:r>
                      <a:endParaRPr lang="en-US" dirty="0">
                        <a:solidFill>
                          <a:schemeClr val="tx1">
                            <a:lumMod val="75000"/>
                            <a:lumOff val="25000"/>
                          </a:schemeClr>
                        </a:solidFill>
                      </a:endParaRPr>
                    </a:p>
                  </a:txBody>
                  <a:tcPr anchor="ctr"/>
                </a:tc>
                <a:tc>
                  <a:txBody>
                    <a:bodyPr/>
                    <a:lstStyle/>
                    <a:p>
                      <a:pPr algn="ctr"/>
                      <a:r>
                        <a:rPr lang="en-US" dirty="0">
                          <a:solidFill>
                            <a:schemeClr val="tx1">
                              <a:lumMod val="75000"/>
                              <a:lumOff val="25000"/>
                            </a:schemeClr>
                          </a:solidFill>
                        </a:rPr>
                        <a:t>14%</a:t>
                      </a:r>
                    </a:p>
                  </a:txBody>
                  <a:tcPr anchor="ctr"/>
                </a:tc>
                <a:tc>
                  <a:txBody>
                    <a:bodyPr/>
                    <a:lstStyle/>
                    <a:p>
                      <a:pPr algn="ctr"/>
                      <a:r>
                        <a:rPr lang="en-US" dirty="0">
                          <a:solidFill>
                            <a:schemeClr val="tx1">
                              <a:lumMod val="75000"/>
                              <a:lumOff val="25000"/>
                            </a:schemeClr>
                          </a:solidFill>
                        </a:rPr>
                        <a:t>37%</a:t>
                      </a:r>
                    </a:p>
                  </a:txBody>
                  <a:tcPr anchor="ctr"/>
                </a:tc>
                <a:tc>
                  <a:txBody>
                    <a:bodyPr/>
                    <a:lstStyle/>
                    <a:p>
                      <a:pPr algn="ctr"/>
                      <a:r>
                        <a:rPr lang="en-US" dirty="0">
                          <a:solidFill>
                            <a:schemeClr val="tx1">
                              <a:lumMod val="75000"/>
                              <a:lumOff val="25000"/>
                            </a:schemeClr>
                          </a:solidFill>
                        </a:rPr>
                        <a:t>42%</a:t>
                      </a:r>
                    </a:p>
                  </a:txBody>
                  <a:tcPr anchor="ctr"/>
                </a:tc>
                <a:tc>
                  <a:txBody>
                    <a:bodyPr/>
                    <a:lstStyle/>
                    <a:p>
                      <a:pPr algn="ctr"/>
                      <a:r>
                        <a:rPr lang="en-US" dirty="0">
                          <a:solidFill>
                            <a:schemeClr val="tx1">
                              <a:lumMod val="75000"/>
                              <a:lumOff val="25000"/>
                            </a:schemeClr>
                          </a:solidFill>
                        </a:rPr>
                        <a:t>N/A</a:t>
                      </a:r>
                    </a:p>
                  </a:txBody>
                  <a:tcPr anchor="ctr"/>
                </a:tc>
                <a:extLst>
                  <a:ext uri="{0D108BD9-81ED-4DB2-BD59-A6C34878D82A}">
                    <a16:rowId xmlns:a16="http://schemas.microsoft.com/office/drawing/2014/main" val="1768963315"/>
                  </a:ext>
                </a:extLst>
              </a:tr>
              <a:tr h="500734">
                <a:tc>
                  <a:txBody>
                    <a:bodyPr/>
                    <a:lstStyle/>
                    <a:p>
                      <a:r>
                        <a:rPr lang="en-US" dirty="0">
                          <a:solidFill>
                            <a:schemeClr val="tx1">
                              <a:lumMod val="75000"/>
                              <a:lumOff val="25000"/>
                            </a:schemeClr>
                          </a:solidFill>
                        </a:rPr>
                        <a:t>English</a:t>
                      </a:r>
                      <a:r>
                        <a:rPr lang="en-US" baseline="0" dirty="0">
                          <a:solidFill>
                            <a:schemeClr val="tx1">
                              <a:lumMod val="75000"/>
                              <a:lumOff val="25000"/>
                            </a:schemeClr>
                          </a:solidFill>
                        </a:rPr>
                        <a:t> learner</a:t>
                      </a:r>
                      <a:endParaRPr lang="en-US" dirty="0">
                        <a:solidFill>
                          <a:schemeClr val="tx1">
                            <a:lumMod val="75000"/>
                            <a:lumOff val="25000"/>
                          </a:schemeClr>
                        </a:solidFill>
                      </a:endParaRPr>
                    </a:p>
                  </a:txBody>
                  <a:tcPr anchor="ctr"/>
                </a:tc>
                <a:tc>
                  <a:txBody>
                    <a:bodyPr/>
                    <a:lstStyle/>
                    <a:p>
                      <a:pPr algn="ctr"/>
                      <a:r>
                        <a:rPr lang="en-US" dirty="0">
                          <a:solidFill>
                            <a:schemeClr val="tx1">
                              <a:lumMod val="75000"/>
                              <a:lumOff val="25000"/>
                            </a:schemeClr>
                          </a:solidFill>
                        </a:rPr>
                        <a:t>5%</a:t>
                      </a:r>
                    </a:p>
                  </a:txBody>
                  <a:tcPr anchor="ctr"/>
                </a:tc>
                <a:tc>
                  <a:txBody>
                    <a:bodyPr/>
                    <a:lstStyle/>
                    <a:p>
                      <a:pPr algn="ctr"/>
                      <a:r>
                        <a:rPr lang="en-US" dirty="0">
                          <a:solidFill>
                            <a:schemeClr val="tx1">
                              <a:lumMod val="75000"/>
                              <a:lumOff val="25000"/>
                            </a:schemeClr>
                          </a:solidFill>
                        </a:rPr>
                        <a:t>10%</a:t>
                      </a:r>
                    </a:p>
                  </a:txBody>
                  <a:tcPr anchor="ctr"/>
                </a:tc>
                <a:tc>
                  <a:txBody>
                    <a:bodyPr/>
                    <a:lstStyle/>
                    <a:p>
                      <a:pPr algn="ctr"/>
                      <a:r>
                        <a:rPr lang="en-US" dirty="0">
                          <a:solidFill>
                            <a:schemeClr val="tx1">
                              <a:lumMod val="75000"/>
                              <a:lumOff val="25000"/>
                            </a:schemeClr>
                          </a:solidFill>
                        </a:rPr>
                        <a:t>22%</a:t>
                      </a:r>
                    </a:p>
                  </a:txBody>
                  <a:tcPr anchor="ctr"/>
                </a:tc>
                <a:tc>
                  <a:txBody>
                    <a:bodyPr/>
                    <a:lstStyle/>
                    <a:p>
                      <a:pPr algn="ctr"/>
                      <a:r>
                        <a:rPr lang="en-US" dirty="0">
                          <a:solidFill>
                            <a:schemeClr val="tx1">
                              <a:lumMod val="75000"/>
                              <a:lumOff val="25000"/>
                            </a:schemeClr>
                          </a:solidFill>
                        </a:rPr>
                        <a:t>N/A</a:t>
                      </a:r>
                    </a:p>
                  </a:txBody>
                  <a:tcPr anchor="ctr"/>
                </a:tc>
                <a:extLst>
                  <a:ext uri="{0D108BD9-81ED-4DB2-BD59-A6C34878D82A}">
                    <a16:rowId xmlns:a16="http://schemas.microsoft.com/office/drawing/2014/main" val="1018612859"/>
                  </a:ext>
                </a:extLst>
              </a:tr>
            </a:tbl>
          </a:graphicData>
        </a:graphic>
      </p:graphicFrame>
    </p:spTree>
    <p:extLst>
      <p:ext uri="{BB962C8B-B14F-4D97-AF65-F5344CB8AC3E}">
        <p14:creationId xmlns:p14="http://schemas.microsoft.com/office/powerpoint/2010/main" val="173446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Among students who retest or appeal, success rates are high</a:t>
            </a:r>
          </a:p>
        </p:txBody>
      </p:sp>
      <p:pic>
        <p:nvPicPr>
          <p:cNvPr id="6" name="Picture 5" descr="Among students who retest or appeal, success rates are high"/>
          <p:cNvPicPr>
            <a:picLocks noChangeAspect="1"/>
          </p:cNvPicPr>
          <p:nvPr/>
        </p:nvPicPr>
        <p:blipFill>
          <a:blip r:embed="rId2"/>
          <a:stretch>
            <a:fillRect/>
          </a:stretch>
        </p:blipFill>
        <p:spPr>
          <a:xfrm>
            <a:off x="311743" y="2067236"/>
            <a:ext cx="4125906" cy="2988624"/>
          </a:xfrm>
          <a:prstGeom prst="rect">
            <a:avLst/>
          </a:prstGeom>
        </p:spPr>
      </p:pic>
      <p:pic>
        <p:nvPicPr>
          <p:cNvPr id="7" name="Picture 6" descr="graph retest and appeal success rate in ELA"/>
          <p:cNvPicPr>
            <a:picLocks noChangeAspect="1"/>
          </p:cNvPicPr>
          <p:nvPr/>
        </p:nvPicPr>
        <p:blipFill>
          <a:blip r:embed="rId3"/>
          <a:stretch>
            <a:fillRect/>
          </a:stretch>
        </p:blipFill>
        <p:spPr>
          <a:xfrm>
            <a:off x="4633614" y="2067237"/>
            <a:ext cx="4144998" cy="2988624"/>
          </a:xfrm>
          <a:prstGeom prst="rect">
            <a:avLst/>
          </a:prstGeom>
        </p:spPr>
      </p:pic>
    </p:spTree>
    <p:extLst>
      <p:ext uri="{BB962C8B-B14F-4D97-AF65-F5344CB8AC3E}">
        <p14:creationId xmlns:p14="http://schemas.microsoft.com/office/powerpoint/2010/main" val="1055323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Key takeaways</a:t>
            </a:r>
          </a:p>
        </p:txBody>
      </p:sp>
      <p:sp>
        <p:nvSpPr>
          <p:cNvPr id="3" name="Content Placeholder 2"/>
          <p:cNvSpPr>
            <a:spLocks noGrp="1"/>
          </p:cNvSpPr>
          <p:nvPr>
            <p:ph idx="1"/>
          </p:nvPr>
        </p:nvSpPr>
        <p:spPr>
          <a:xfrm>
            <a:off x="573206" y="1150491"/>
            <a:ext cx="7997588" cy="4219617"/>
          </a:xfrm>
        </p:spPr>
        <p:txBody>
          <a:bodyPr/>
          <a:lstStyle/>
          <a:p>
            <a:pPr>
              <a:spcAft>
                <a:spcPts val="2400"/>
              </a:spcAft>
            </a:pPr>
            <a:r>
              <a:rPr lang="en-US" sz="2200" dirty="0"/>
              <a:t>(1) High school MCAS scores predict long-term success and appear to reflect students’ academic skills (not simply SES or school characteristics)</a:t>
            </a:r>
          </a:p>
          <a:p>
            <a:pPr>
              <a:spcAft>
                <a:spcPts val="2400"/>
              </a:spcAft>
            </a:pPr>
            <a:r>
              <a:rPr lang="en-US" sz="2200" dirty="0"/>
              <a:t>(2) Students scoring near the passing cutoff do not fare well and do not appear to be college- or career-ready, on average</a:t>
            </a:r>
            <a:endParaRPr lang="en-US" sz="2200" dirty="0">
              <a:cs typeface="Arial" pitchFamily="34" charset="0"/>
            </a:endParaRPr>
          </a:p>
          <a:p>
            <a:pPr>
              <a:spcAft>
                <a:spcPts val="2400"/>
              </a:spcAft>
            </a:pPr>
            <a:r>
              <a:rPr lang="en-US" sz="2200" dirty="0"/>
              <a:t>(3) Most students who fail do retest and pass; barely passing does improve longer-term educational attainments</a:t>
            </a:r>
            <a:endParaRPr lang="en-US" sz="2200" dirty="0">
              <a:cs typeface="Arial" pitchFamily="34" charset="0"/>
            </a:endParaRPr>
          </a:p>
          <a:p>
            <a:pPr>
              <a:spcAft>
                <a:spcPts val="2400"/>
              </a:spcAft>
            </a:pPr>
            <a:r>
              <a:rPr lang="en-US" sz="2200" dirty="0"/>
              <a:t>(4) Students who earn their CD on retest or appeal have similar outcomes to students who barely passed their first try</a:t>
            </a:r>
          </a:p>
        </p:txBody>
      </p:sp>
    </p:spTree>
    <p:extLst>
      <p:ext uri="{BB962C8B-B14F-4D97-AF65-F5344CB8AC3E}">
        <p14:creationId xmlns:p14="http://schemas.microsoft.com/office/powerpoint/2010/main" val="3290304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Most students who fail continue to retest </a:t>
            </a:r>
          </a:p>
        </p:txBody>
      </p:sp>
      <p:pic>
        <p:nvPicPr>
          <p:cNvPr id="4" name="Picture 3" descr="Graph of probability of retest by consecutive fails, 09-11 Math"/>
          <p:cNvPicPr>
            <a:picLocks noChangeAspect="1"/>
          </p:cNvPicPr>
          <p:nvPr/>
        </p:nvPicPr>
        <p:blipFill>
          <a:blip r:embed="rId2"/>
          <a:stretch>
            <a:fillRect/>
          </a:stretch>
        </p:blipFill>
        <p:spPr>
          <a:xfrm>
            <a:off x="1084168" y="1200805"/>
            <a:ext cx="7011800" cy="5104991"/>
          </a:xfrm>
          <a:prstGeom prst="rect">
            <a:avLst/>
          </a:prstGeom>
        </p:spPr>
      </p:pic>
    </p:spTree>
    <p:extLst>
      <p:ext uri="{BB962C8B-B14F-4D97-AF65-F5344CB8AC3E}">
        <p14:creationId xmlns:p14="http://schemas.microsoft.com/office/powerpoint/2010/main" val="12602723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Students who fail ELA: MCAS performance</a:t>
            </a:r>
          </a:p>
        </p:txBody>
      </p:sp>
      <p:sp>
        <p:nvSpPr>
          <p:cNvPr id="6" name="TextBox 5">
            <a:extLst>
              <a:ext uri="{FF2B5EF4-FFF2-40B4-BE49-F238E27FC236}">
                <a16:creationId xmlns:a16="http://schemas.microsoft.com/office/drawing/2014/main" id="{7A25BA66-C830-4394-84D4-7193C4300DFF}"/>
              </a:ext>
            </a:extLst>
          </p:cNvPr>
          <p:cNvSpPr txBox="1"/>
          <p:nvPr/>
        </p:nvSpPr>
        <p:spPr>
          <a:xfrm>
            <a:off x="115882" y="6119446"/>
            <a:ext cx="8912233" cy="276999"/>
          </a:xfrm>
          <a:prstGeom prst="rect">
            <a:avLst/>
          </a:prstGeom>
          <a:solidFill>
            <a:schemeClr val="bg1"/>
          </a:solidFill>
        </p:spPr>
        <p:txBody>
          <a:bodyPr wrap="square" rtlCol="0">
            <a:spAutoFit/>
          </a:bodyPr>
          <a:lstStyle/>
          <a:p>
            <a:r>
              <a:rPr lang="en-US" sz="1200" dirty="0">
                <a:solidFill>
                  <a:schemeClr val="tx1">
                    <a:lumMod val="75000"/>
                    <a:lumOff val="25000"/>
                  </a:schemeClr>
                </a:solidFill>
              </a:rPr>
              <a:t>NOTE: We measure failing the first test with performance level. </a:t>
            </a:r>
          </a:p>
        </p:txBody>
      </p:sp>
      <p:pic>
        <p:nvPicPr>
          <p:cNvPr id="3" name="Picture 2" descr="Students who fail ELA: MCAS performance graph"/>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0718" y="1129867"/>
            <a:ext cx="6962559" cy="4989579"/>
          </a:xfrm>
          <a:prstGeom prst="rect">
            <a:avLst/>
          </a:prstGeom>
        </p:spPr>
      </p:pic>
    </p:spTree>
    <p:extLst>
      <p:ext uri="{BB962C8B-B14F-4D97-AF65-F5344CB8AC3E}">
        <p14:creationId xmlns:p14="http://schemas.microsoft.com/office/powerpoint/2010/main" val="24704054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than 90% of students who fail go on to retest at least once. Very few students appeal.</a:t>
            </a:r>
          </a:p>
        </p:txBody>
      </p:sp>
      <p:sp>
        <p:nvSpPr>
          <p:cNvPr id="9" name="Rectangle 8" descr="Retests are quite common, while appeals are relatively rare. &#10;&#10;76% of students who retest eventually pass. &#10;&#10;Most students who retest do so at the first testing opportunity.&#10;&#10;Students who fail their first retest persist.&#10;&#10;Success rate on appeals is about 78%. &#10;"/>
          <p:cNvSpPr/>
          <p:nvPr/>
        </p:nvSpPr>
        <p:spPr>
          <a:xfrm>
            <a:off x="6412348" y="1435608"/>
            <a:ext cx="2658080" cy="445907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412348" y="1435608"/>
            <a:ext cx="2658080" cy="4524315"/>
          </a:xfrm>
          <a:prstGeom prst="rect">
            <a:avLst/>
          </a:prstGeom>
          <a:solidFill>
            <a:schemeClr val="accent3">
              <a:lumMod val="20000"/>
              <a:lumOff val="80000"/>
            </a:schemeClr>
          </a:solidFill>
        </p:spPr>
        <p:txBody>
          <a:bodyPr wrap="square" rtlCol="0">
            <a:spAutoFit/>
          </a:bodyPr>
          <a:lstStyle/>
          <a:p>
            <a:pPr marL="173831" indent="-173831">
              <a:buClr>
                <a:schemeClr val="tx2"/>
              </a:buClr>
              <a:buSzPct val="130000"/>
              <a:buFont typeface="Wingdings" panose="05000000000000000000" pitchFamily="2" charset="2"/>
              <a:buChar char="§"/>
            </a:pPr>
            <a:r>
              <a:rPr lang="en-US" dirty="0">
                <a:solidFill>
                  <a:schemeClr val="tx1">
                    <a:lumMod val="75000"/>
                    <a:lumOff val="25000"/>
                  </a:schemeClr>
                </a:solidFill>
                <a:cs typeface="Arial" panose="020B0604020202020204" pitchFamily="34" charset="0"/>
              </a:rPr>
              <a:t>Retests are quite common, while appeals are relatively rare. </a:t>
            </a:r>
          </a:p>
          <a:p>
            <a:pPr marL="173831" indent="-173831">
              <a:buClr>
                <a:schemeClr val="tx2"/>
              </a:buClr>
              <a:buSzPct val="130000"/>
              <a:buFont typeface="Wingdings" panose="05000000000000000000" pitchFamily="2" charset="2"/>
              <a:buChar char="§"/>
            </a:pPr>
            <a:endParaRPr lang="en-US" dirty="0">
              <a:solidFill>
                <a:schemeClr val="tx1">
                  <a:lumMod val="75000"/>
                  <a:lumOff val="25000"/>
                </a:schemeClr>
              </a:solidFill>
              <a:cs typeface="Arial" panose="020B0604020202020204" pitchFamily="34" charset="0"/>
            </a:endParaRPr>
          </a:p>
          <a:p>
            <a:pPr marL="173831" indent="-173831">
              <a:buClr>
                <a:schemeClr val="tx2"/>
              </a:buClr>
              <a:buSzPct val="130000"/>
              <a:buFont typeface="Wingdings" panose="05000000000000000000" pitchFamily="2" charset="2"/>
              <a:buChar char="§"/>
            </a:pPr>
            <a:r>
              <a:rPr lang="en-US" dirty="0">
                <a:solidFill>
                  <a:schemeClr val="tx1">
                    <a:lumMod val="75000"/>
                    <a:lumOff val="25000"/>
                  </a:schemeClr>
                </a:solidFill>
                <a:cs typeface="Arial" panose="020B0604020202020204" pitchFamily="34" charset="0"/>
              </a:rPr>
              <a:t>76% of students who retest eventually pass. </a:t>
            </a:r>
          </a:p>
          <a:p>
            <a:pPr marL="173831" indent="-173831">
              <a:buClr>
                <a:schemeClr val="tx2"/>
              </a:buClr>
              <a:buSzPct val="130000"/>
              <a:buFont typeface="Wingdings" panose="05000000000000000000" pitchFamily="2" charset="2"/>
              <a:buChar char="§"/>
            </a:pPr>
            <a:endParaRPr lang="en-US" dirty="0">
              <a:solidFill>
                <a:schemeClr val="tx1">
                  <a:lumMod val="75000"/>
                  <a:lumOff val="25000"/>
                </a:schemeClr>
              </a:solidFill>
              <a:cs typeface="Arial" panose="020B0604020202020204" pitchFamily="34" charset="0"/>
            </a:endParaRPr>
          </a:p>
          <a:p>
            <a:pPr marL="173831" indent="-173831">
              <a:buClr>
                <a:schemeClr val="tx2"/>
              </a:buClr>
              <a:buSzPct val="130000"/>
              <a:buFont typeface="Wingdings" panose="05000000000000000000" pitchFamily="2" charset="2"/>
              <a:buChar char="§"/>
            </a:pPr>
            <a:r>
              <a:rPr lang="en-US" dirty="0">
                <a:solidFill>
                  <a:schemeClr val="tx1">
                    <a:lumMod val="75000"/>
                    <a:lumOff val="25000"/>
                  </a:schemeClr>
                </a:solidFill>
                <a:cs typeface="Arial" panose="020B0604020202020204" pitchFamily="34" charset="0"/>
              </a:rPr>
              <a:t>Most students who retest do so at the first testing opportunity.</a:t>
            </a:r>
          </a:p>
          <a:p>
            <a:pPr marL="173831" indent="-173831">
              <a:buClr>
                <a:schemeClr val="tx2"/>
              </a:buClr>
              <a:buSzPct val="130000"/>
              <a:buFont typeface="Wingdings" panose="05000000000000000000" pitchFamily="2" charset="2"/>
              <a:buChar char="§"/>
            </a:pPr>
            <a:endParaRPr lang="en-US" dirty="0">
              <a:solidFill>
                <a:schemeClr val="tx1">
                  <a:lumMod val="75000"/>
                  <a:lumOff val="25000"/>
                </a:schemeClr>
              </a:solidFill>
              <a:cs typeface="Arial" panose="020B0604020202020204" pitchFamily="34" charset="0"/>
            </a:endParaRPr>
          </a:p>
          <a:p>
            <a:pPr marL="173831" indent="-173831">
              <a:buClr>
                <a:schemeClr val="tx2"/>
              </a:buClr>
              <a:buSzPct val="130000"/>
              <a:buFont typeface="Wingdings" panose="05000000000000000000" pitchFamily="2" charset="2"/>
              <a:buChar char="§"/>
            </a:pPr>
            <a:r>
              <a:rPr lang="en-US" dirty="0">
                <a:solidFill>
                  <a:schemeClr val="tx1">
                    <a:lumMod val="75000"/>
                    <a:lumOff val="25000"/>
                  </a:schemeClr>
                </a:solidFill>
                <a:cs typeface="Arial" panose="020B0604020202020204" pitchFamily="34" charset="0"/>
              </a:rPr>
              <a:t>Students who fail their first retest persist.</a:t>
            </a:r>
          </a:p>
          <a:p>
            <a:pPr marL="173831" indent="-173831">
              <a:buClr>
                <a:schemeClr val="tx2"/>
              </a:buClr>
              <a:buSzPct val="130000"/>
              <a:buFont typeface="Wingdings" panose="05000000000000000000" pitchFamily="2" charset="2"/>
              <a:buChar char="§"/>
            </a:pPr>
            <a:endParaRPr lang="en-US" dirty="0">
              <a:solidFill>
                <a:schemeClr val="tx1">
                  <a:lumMod val="75000"/>
                  <a:lumOff val="25000"/>
                </a:schemeClr>
              </a:solidFill>
              <a:cs typeface="Arial" panose="020B0604020202020204" pitchFamily="34" charset="0"/>
            </a:endParaRPr>
          </a:p>
          <a:p>
            <a:pPr marL="173831" indent="-173831">
              <a:buClr>
                <a:schemeClr val="tx2"/>
              </a:buClr>
              <a:buSzPct val="130000"/>
              <a:buFont typeface="Wingdings" panose="05000000000000000000" pitchFamily="2" charset="2"/>
              <a:buChar char="§"/>
            </a:pPr>
            <a:r>
              <a:rPr lang="en-US" dirty="0">
                <a:solidFill>
                  <a:schemeClr val="tx1">
                    <a:lumMod val="75000"/>
                    <a:lumOff val="25000"/>
                  </a:schemeClr>
                </a:solidFill>
                <a:cs typeface="Arial" panose="020B0604020202020204" pitchFamily="34" charset="0"/>
              </a:rPr>
              <a:t>Success rate on appeals is about 78%. </a:t>
            </a:r>
          </a:p>
        </p:txBody>
      </p:sp>
      <p:pic>
        <p:nvPicPr>
          <p:cNvPr id="3" name="Picture 2" descr="Graph of percent of failing students who retest or appeal - Math"/>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5846" y="1435608"/>
            <a:ext cx="6146556" cy="4474445"/>
          </a:xfrm>
          <a:prstGeom prst="rect">
            <a:avLst/>
          </a:prstGeom>
        </p:spPr>
      </p:pic>
      <p:sp>
        <p:nvSpPr>
          <p:cNvPr id="4" name="TextBox 3">
            <a:extLst>
              <a:ext uri="{FF2B5EF4-FFF2-40B4-BE49-F238E27FC236}">
                <a16:creationId xmlns:a16="http://schemas.microsoft.com/office/drawing/2014/main" id="{D2912E11-EC94-4E5B-9211-317D2F89468C}"/>
              </a:ext>
            </a:extLst>
          </p:cNvPr>
          <p:cNvSpPr txBox="1"/>
          <p:nvPr/>
        </p:nvSpPr>
        <p:spPr>
          <a:xfrm>
            <a:off x="4572000" y="1871220"/>
            <a:ext cx="1614096" cy="307777"/>
          </a:xfrm>
          <a:prstGeom prst="rect">
            <a:avLst/>
          </a:prstGeom>
          <a:noFill/>
        </p:spPr>
        <p:txBody>
          <a:bodyPr wrap="none" rtlCol="0">
            <a:spAutoFit/>
          </a:bodyPr>
          <a:lstStyle/>
          <a:p>
            <a:r>
              <a:rPr lang="en-US" sz="1400" dirty="0"/>
              <a:t>Retest at least once</a:t>
            </a:r>
          </a:p>
        </p:txBody>
      </p:sp>
      <p:sp>
        <p:nvSpPr>
          <p:cNvPr id="7" name="TextBox 6">
            <a:extLst>
              <a:ext uri="{FF2B5EF4-FFF2-40B4-BE49-F238E27FC236}">
                <a16:creationId xmlns:a16="http://schemas.microsoft.com/office/drawing/2014/main" id="{F1223094-4D03-453A-A0DF-129E6702217C}"/>
              </a:ext>
            </a:extLst>
          </p:cNvPr>
          <p:cNvSpPr txBox="1"/>
          <p:nvPr/>
        </p:nvSpPr>
        <p:spPr>
          <a:xfrm>
            <a:off x="4572000" y="3890636"/>
            <a:ext cx="1592872" cy="307777"/>
          </a:xfrm>
          <a:prstGeom prst="rect">
            <a:avLst/>
          </a:prstGeom>
          <a:noFill/>
        </p:spPr>
        <p:txBody>
          <a:bodyPr wrap="none" rtlCol="0">
            <a:spAutoFit/>
          </a:bodyPr>
          <a:lstStyle/>
          <a:p>
            <a:r>
              <a:rPr lang="en-US" sz="1400" dirty="0"/>
              <a:t>No retest or appeal</a:t>
            </a:r>
          </a:p>
        </p:txBody>
      </p:sp>
      <p:sp>
        <p:nvSpPr>
          <p:cNvPr id="8" name="TextBox 7">
            <a:extLst>
              <a:ext uri="{FF2B5EF4-FFF2-40B4-BE49-F238E27FC236}">
                <a16:creationId xmlns:a16="http://schemas.microsoft.com/office/drawing/2014/main" id="{C1EBE143-9CDD-4BCE-A2BD-4A98C29DB441}"/>
              </a:ext>
            </a:extLst>
          </p:cNvPr>
          <p:cNvSpPr txBox="1"/>
          <p:nvPr/>
        </p:nvSpPr>
        <p:spPr>
          <a:xfrm>
            <a:off x="4572000" y="4198413"/>
            <a:ext cx="1663789" cy="307777"/>
          </a:xfrm>
          <a:prstGeom prst="rect">
            <a:avLst/>
          </a:prstGeom>
          <a:noFill/>
        </p:spPr>
        <p:txBody>
          <a:bodyPr wrap="none" rtlCol="0">
            <a:spAutoFit/>
          </a:bodyPr>
          <a:lstStyle/>
          <a:p>
            <a:r>
              <a:rPr lang="en-US" sz="1400" dirty="0"/>
              <a:t>Appeal at least once</a:t>
            </a:r>
          </a:p>
        </p:txBody>
      </p:sp>
    </p:spTree>
    <p:extLst>
      <p:ext uri="{BB962C8B-B14F-4D97-AF65-F5344CB8AC3E}">
        <p14:creationId xmlns:p14="http://schemas.microsoft.com/office/powerpoint/2010/main" val="38956832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(3) MCAS scores predict college performance above and beyond HS GPA, demographics, and school attended</a:t>
            </a:r>
          </a:p>
        </p:txBody>
      </p:sp>
      <p:pic>
        <p:nvPicPr>
          <p:cNvPr id="18" name="Picture 17" descr="Graph -probability of earning credit toward graduation relative to students scoring 220"/>
          <p:cNvPicPr>
            <a:picLocks noChangeAspect="1"/>
          </p:cNvPicPr>
          <p:nvPr/>
        </p:nvPicPr>
        <p:blipFill>
          <a:blip r:embed="rId3"/>
          <a:stretch>
            <a:fillRect/>
          </a:stretch>
        </p:blipFill>
        <p:spPr>
          <a:xfrm>
            <a:off x="116628" y="1143000"/>
            <a:ext cx="6287748" cy="4572000"/>
          </a:xfrm>
          <a:prstGeom prst="rect">
            <a:avLst/>
          </a:prstGeom>
        </p:spPr>
      </p:pic>
      <p:cxnSp>
        <p:nvCxnSpPr>
          <p:cNvPr id="20" name="Straight Arrow Connector 19">
            <a:extLst>
              <a:ext uri="{C183D7F6-B498-43B3-948B-1728B52AA6E4}">
                <adec:decorative xmlns:adec="http://schemas.microsoft.com/office/drawing/2017/decorative" val="1"/>
              </a:ext>
            </a:extLst>
          </p:cNvPr>
          <p:cNvCxnSpPr/>
          <p:nvPr/>
        </p:nvCxnSpPr>
        <p:spPr>
          <a:xfrm flipV="1">
            <a:off x="2861824" y="3943163"/>
            <a:ext cx="0" cy="99060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C183D7F6-B498-43B3-948B-1728B52AA6E4}">
                <adec:decorative xmlns:adec="http://schemas.microsoft.com/office/drawing/2017/decorative" val="1"/>
              </a:ext>
            </a:extLst>
          </p:cNvPr>
          <p:cNvCxnSpPr>
            <a:cxnSpLocks/>
          </p:cNvCxnSpPr>
          <p:nvPr/>
        </p:nvCxnSpPr>
        <p:spPr>
          <a:xfrm flipV="1">
            <a:off x="4610496" y="2526384"/>
            <a:ext cx="0" cy="2429771"/>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2861824" y="3964249"/>
            <a:ext cx="1335109" cy="369332"/>
          </a:xfrm>
          <a:prstGeom prst="rect">
            <a:avLst/>
          </a:prstGeom>
          <a:noFill/>
        </p:spPr>
        <p:txBody>
          <a:bodyPr wrap="none" rtlCol="0">
            <a:spAutoFit/>
          </a:bodyPr>
          <a:lstStyle/>
          <a:p>
            <a:r>
              <a:rPr lang="en-US" dirty="0"/>
              <a:t>+14% points</a:t>
            </a:r>
          </a:p>
        </p:txBody>
      </p:sp>
      <p:sp>
        <p:nvSpPr>
          <p:cNvPr id="23" name="TextBox 22"/>
          <p:cNvSpPr txBox="1"/>
          <p:nvPr/>
        </p:nvSpPr>
        <p:spPr>
          <a:xfrm>
            <a:off x="4610496" y="2978692"/>
            <a:ext cx="1335109" cy="369332"/>
          </a:xfrm>
          <a:prstGeom prst="rect">
            <a:avLst/>
          </a:prstGeom>
          <a:noFill/>
        </p:spPr>
        <p:txBody>
          <a:bodyPr wrap="none" rtlCol="0">
            <a:spAutoFit/>
          </a:bodyPr>
          <a:lstStyle/>
          <a:p>
            <a:r>
              <a:rPr lang="en-US" dirty="0"/>
              <a:t>+31% points</a:t>
            </a:r>
          </a:p>
        </p:txBody>
      </p:sp>
      <p:sp>
        <p:nvSpPr>
          <p:cNvPr id="4" name="Rectangle 3"/>
          <p:cNvSpPr/>
          <p:nvPr/>
        </p:nvSpPr>
        <p:spPr>
          <a:xfrm>
            <a:off x="563908" y="1168455"/>
            <a:ext cx="5742188" cy="56090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solidFill>
                  <a:schemeClr val="tx1">
                    <a:lumMod val="75000"/>
                    <a:lumOff val="25000"/>
                  </a:schemeClr>
                </a:solidFill>
                <a:cs typeface="Arial" panose="020B0604020202020204" pitchFamily="34" charset="0"/>
              </a:rPr>
              <a:t>Probability of Earning Credit toward Graduation Relative to Students Scoring 220</a:t>
            </a:r>
          </a:p>
        </p:txBody>
      </p:sp>
      <p:sp>
        <p:nvSpPr>
          <p:cNvPr id="13" name="Rectangle 12" descr="We compare students with similar GPAs, demographics, high school, &amp; college attended. &#10;&#10;Students scoring 260 are 31% points more likely to earn college credit towards graduation than similar students scoring 220.&#10;"/>
          <p:cNvSpPr/>
          <p:nvPr/>
        </p:nvSpPr>
        <p:spPr>
          <a:xfrm>
            <a:off x="6412348" y="1435608"/>
            <a:ext cx="2658080" cy="3743061"/>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6404376" y="1435608"/>
            <a:ext cx="2619882" cy="3416320"/>
          </a:xfrm>
          <a:prstGeom prst="rect">
            <a:avLst/>
          </a:prstGeom>
          <a:noFill/>
        </p:spPr>
        <p:txBody>
          <a:bodyPr wrap="square" rtlCol="0">
            <a:spAutoFit/>
          </a:bodyPr>
          <a:lstStyle/>
          <a:p>
            <a:pPr marL="130373" indent="-130373">
              <a:buClr>
                <a:schemeClr val="tx2"/>
              </a:buClr>
              <a:buSzPct val="130000"/>
              <a:buFont typeface="Wingdings" panose="05000000000000000000" pitchFamily="2" charset="2"/>
              <a:buChar char="§"/>
            </a:pPr>
            <a:r>
              <a:rPr lang="en-US" dirty="0">
                <a:solidFill>
                  <a:schemeClr val="tx1">
                    <a:lumMod val="75000"/>
                    <a:lumOff val="25000"/>
                  </a:schemeClr>
                </a:solidFill>
                <a:cs typeface="Arial" panose="020B0604020202020204" pitchFamily="34" charset="0"/>
              </a:rPr>
              <a:t>We compare students with </a:t>
            </a:r>
            <a:r>
              <a:rPr lang="en-US" b="1" dirty="0">
                <a:solidFill>
                  <a:schemeClr val="tx1">
                    <a:lumMod val="75000"/>
                    <a:lumOff val="25000"/>
                  </a:schemeClr>
                </a:solidFill>
                <a:cs typeface="Arial" panose="020B0604020202020204" pitchFamily="34" charset="0"/>
              </a:rPr>
              <a:t>similar GPAs, demographics, high school, &amp; college attended</a:t>
            </a:r>
            <a:r>
              <a:rPr lang="en-US" dirty="0">
                <a:solidFill>
                  <a:schemeClr val="tx1">
                    <a:lumMod val="75000"/>
                    <a:lumOff val="25000"/>
                  </a:schemeClr>
                </a:solidFill>
                <a:cs typeface="Arial" panose="020B0604020202020204" pitchFamily="34" charset="0"/>
              </a:rPr>
              <a:t>. </a:t>
            </a:r>
          </a:p>
          <a:p>
            <a:pPr marL="130373" indent="-130373">
              <a:buClr>
                <a:schemeClr val="tx2"/>
              </a:buClr>
              <a:buSzPct val="130000"/>
              <a:buFont typeface="Wingdings" panose="05000000000000000000" pitchFamily="2" charset="2"/>
              <a:buChar char="§"/>
            </a:pPr>
            <a:endParaRPr lang="en-US" dirty="0">
              <a:solidFill>
                <a:schemeClr val="tx1">
                  <a:lumMod val="75000"/>
                  <a:lumOff val="25000"/>
                </a:schemeClr>
              </a:solidFill>
              <a:cs typeface="Arial" panose="020B0604020202020204" pitchFamily="34" charset="0"/>
            </a:endParaRPr>
          </a:p>
          <a:p>
            <a:pPr marL="130373" indent="-130373">
              <a:buClr>
                <a:schemeClr val="tx2"/>
              </a:buClr>
              <a:buSzPct val="130000"/>
              <a:buFont typeface="Wingdings" panose="05000000000000000000" pitchFamily="2" charset="2"/>
              <a:buChar char="§"/>
            </a:pPr>
            <a:r>
              <a:rPr lang="en-US" dirty="0">
                <a:solidFill>
                  <a:schemeClr val="tx1">
                    <a:lumMod val="75000"/>
                    <a:lumOff val="25000"/>
                  </a:schemeClr>
                </a:solidFill>
                <a:cs typeface="Arial" panose="020B0604020202020204" pitchFamily="34" charset="0"/>
              </a:rPr>
              <a:t>Students scoring 260 are 31% points </a:t>
            </a:r>
            <a:r>
              <a:rPr lang="en-US" b="1" dirty="0">
                <a:solidFill>
                  <a:schemeClr val="tx1">
                    <a:lumMod val="75000"/>
                    <a:lumOff val="25000"/>
                  </a:schemeClr>
                </a:solidFill>
                <a:cs typeface="Arial" panose="020B0604020202020204" pitchFamily="34" charset="0"/>
              </a:rPr>
              <a:t>more likely </a:t>
            </a:r>
            <a:r>
              <a:rPr lang="en-US" dirty="0">
                <a:solidFill>
                  <a:schemeClr val="tx1">
                    <a:lumMod val="75000"/>
                    <a:lumOff val="25000"/>
                  </a:schemeClr>
                </a:solidFill>
                <a:cs typeface="Arial" panose="020B0604020202020204" pitchFamily="34" charset="0"/>
              </a:rPr>
              <a:t>to earn college credit towards graduation than similar students scoring 220.</a:t>
            </a:r>
          </a:p>
        </p:txBody>
      </p:sp>
    </p:spTree>
    <p:extLst>
      <p:ext uri="{BB962C8B-B14F-4D97-AF65-F5344CB8AC3E}">
        <p14:creationId xmlns:p14="http://schemas.microsoft.com/office/powerpoint/2010/main" val="21294271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descr="English Language Learners account for an increasing proportion of the first-time test-takers who fail Math &amp; ELA over time. In 2017-19, nearly 60% of students scoring below 220 on ELA were ELs.&#10;Most students who fail are now from low-income families and attend urban schools.&#10;">
            <a:extLst>
              <a:ext uri="{FF2B5EF4-FFF2-40B4-BE49-F238E27FC236}">
                <a16:creationId xmlns:a16="http://schemas.microsoft.com/office/drawing/2014/main" id="{B36941DF-314B-477B-A8A2-27DF2DAE8316}"/>
              </a:ext>
            </a:extLst>
          </p:cNvPr>
          <p:cNvSpPr/>
          <p:nvPr/>
        </p:nvSpPr>
        <p:spPr>
          <a:xfrm>
            <a:off x="466627" y="1093509"/>
            <a:ext cx="8409016" cy="1296186"/>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a:t>Demographics of students failing have shifted </a:t>
            </a:r>
          </a:p>
        </p:txBody>
      </p:sp>
      <p:sp>
        <p:nvSpPr>
          <p:cNvPr id="3" name="Content Placeholder 2"/>
          <p:cNvSpPr>
            <a:spLocks noGrp="1"/>
          </p:cNvSpPr>
          <p:nvPr>
            <p:ph idx="1"/>
          </p:nvPr>
        </p:nvSpPr>
        <p:spPr>
          <a:xfrm>
            <a:off x="573207" y="1150492"/>
            <a:ext cx="8302436" cy="1115177"/>
          </a:xfrm>
        </p:spPr>
        <p:txBody>
          <a:bodyPr/>
          <a:lstStyle/>
          <a:p>
            <a:pPr>
              <a:spcBef>
                <a:spcPts val="0"/>
              </a:spcBef>
            </a:pPr>
            <a:r>
              <a:rPr lang="en-US" sz="1800" dirty="0"/>
              <a:t>English Language Learners account for an increasing proportion of the first-time test-takers who fail Math &amp; ELA over time. In 2017-19, nearly 60% of students scoring below 220 on ELA were ELs.</a:t>
            </a:r>
          </a:p>
          <a:p>
            <a:pPr>
              <a:spcBef>
                <a:spcPts val="0"/>
              </a:spcBef>
            </a:pPr>
            <a:r>
              <a:rPr lang="en-US" sz="1800" dirty="0"/>
              <a:t>Most students who fail are now from low-income families and attend urban schools.</a:t>
            </a:r>
          </a:p>
        </p:txBody>
      </p:sp>
      <p:sp>
        <p:nvSpPr>
          <p:cNvPr id="8" name="Rectangle 7">
            <a:extLst>
              <a:ext uri="{FF2B5EF4-FFF2-40B4-BE49-F238E27FC236}">
                <a16:creationId xmlns:a16="http://schemas.microsoft.com/office/drawing/2014/main" id="{E35637F1-058A-4BB4-8C31-BBB1FA207ED0}"/>
              </a:ext>
            </a:extLst>
          </p:cNvPr>
          <p:cNvSpPr/>
          <p:nvPr/>
        </p:nvSpPr>
        <p:spPr>
          <a:xfrm>
            <a:off x="103976" y="5921847"/>
            <a:ext cx="8666160" cy="461665"/>
          </a:xfrm>
          <a:prstGeom prst="rect">
            <a:avLst/>
          </a:prstGeom>
        </p:spPr>
        <p:txBody>
          <a:bodyPr wrap="square">
            <a:spAutoFit/>
          </a:bodyPr>
          <a:lstStyle/>
          <a:p>
            <a:r>
              <a:rPr lang="en-US" sz="1200" dirty="0">
                <a:solidFill>
                  <a:schemeClr val="tx1">
                    <a:lumMod val="75000"/>
                    <a:lumOff val="25000"/>
                  </a:schemeClr>
                </a:solidFill>
              </a:rPr>
              <a:t>NOTE: First-time test-takers who qualified for FRPL (pre-2014) or as economically disadvantaged (post-2014) in the test year are counted as low-income.</a:t>
            </a:r>
          </a:p>
        </p:txBody>
      </p:sp>
      <p:graphicFrame>
        <p:nvGraphicFramePr>
          <p:cNvPr id="6" name="Chart 5" descr="Graph share of students failing math on first attempt">
            <a:extLst>
              <a:ext uri="{FF2B5EF4-FFF2-40B4-BE49-F238E27FC236}">
                <a16:creationId xmlns:a16="http://schemas.microsoft.com/office/drawing/2014/main" id="{00000000-0008-0000-0000-000002000000}"/>
              </a:ext>
            </a:extLst>
          </p:cNvPr>
          <p:cNvGraphicFramePr>
            <a:graphicFrameLocks noChangeAspect="1"/>
          </p:cNvGraphicFramePr>
          <p:nvPr>
            <p:extLst>
              <p:ext uri="{D42A27DB-BD31-4B8C-83A1-F6EECF244321}">
                <p14:modId xmlns:p14="http://schemas.microsoft.com/office/powerpoint/2010/main" val="2653786187"/>
              </p:ext>
            </p:extLst>
          </p:nvPr>
        </p:nvGraphicFramePr>
        <p:xfrm>
          <a:off x="-107022" y="2587454"/>
          <a:ext cx="4599814" cy="301752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descr="graph  share of students failing ELA on the first attempt">
            <a:extLst>
              <a:ext uri="{FF2B5EF4-FFF2-40B4-BE49-F238E27FC236}">
                <a16:creationId xmlns:a16="http://schemas.microsoft.com/office/drawing/2014/main" id="{00000000-0008-0000-0100-000002000000}"/>
              </a:ext>
            </a:extLst>
          </p:cNvPr>
          <p:cNvGraphicFramePr>
            <a:graphicFrameLocks noChangeAspect="1"/>
          </p:cNvGraphicFramePr>
          <p:nvPr>
            <p:extLst>
              <p:ext uri="{D42A27DB-BD31-4B8C-83A1-F6EECF244321}">
                <p14:modId xmlns:p14="http://schemas.microsoft.com/office/powerpoint/2010/main" val="1161045880"/>
              </p:ext>
            </p:extLst>
          </p:nvPr>
        </p:nvGraphicFramePr>
        <p:xfrm>
          <a:off x="4492792" y="2583525"/>
          <a:ext cx="4596848" cy="3017520"/>
        </p:xfrm>
        <a:graphic>
          <a:graphicData uri="http://schemas.openxmlformats.org/drawingml/2006/chart">
            <c:chart xmlns:c="http://schemas.openxmlformats.org/drawingml/2006/chart" xmlns:r="http://schemas.openxmlformats.org/officeDocument/2006/relationships" r:id="rId3"/>
          </a:graphicData>
        </a:graphic>
      </p:graphicFrame>
      <p:pic>
        <p:nvPicPr>
          <p:cNvPr id="4" name="Picture 3" descr="Blue  2003-05&#10;Green 2010-12&#10;Yellow 2017-19">
            <a:extLst>
              <a:ext uri="{FF2B5EF4-FFF2-40B4-BE49-F238E27FC236}">
                <a16:creationId xmlns:a16="http://schemas.microsoft.com/office/drawing/2014/main" id="{A027A325-11D7-4459-B324-DC4F5AEB2E2E}"/>
              </a:ext>
            </a:extLst>
          </p:cNvPr>
          <p:cNvPicPr>
            <a:picLocks noChangeAspect="1"/>
          </p:cNvPicPr>
          <p:nvPr/>
        </p:nvPicPr>
        <p:blipFill>
          <a:blip r:embed="rId4"/>
          <a:stretch>
            <a:fillRect/>
          </a:stretch>
        </p:blipFill>
        <p:spPr>
          <a:xfrm>
            <a:off x="3211679" y="5644443"/>
            <a:ext cx="2562225" cy="276225"/>
          </a:xfrm>
          <a:prstGeom prst="rect">
            <a:avLst/>
          </a:prstGeom>
        </p:spPr>
      </p:pic>
    </p:spTree>
    <p:extLst>
      <p:ext uri="{BB962C8B-B14F-4D97-AF65-F5344CB8AC3E}">
        <p14:creationId xmlns:p14="http://schemas.microsoft.com/office/powerpoint/2010/main" val="29353309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Most students who fail go on to retake (and pass on retest) </a:t>
            </a:r>
          </a:p>
        </p:txBody>
      </p:sp>
      <p:sp>
        <p:nvSpPr>
          <p:cNvPr id="6" name="TextBox 5">
            <a:extLst>
              <a:ext uri="{FF2B5EF4-FFF2-40B4-BE49-F238E27FC236}">
                <a16:creationId xmlns:a16="http://schemas.microsoft.com/office/drawing/2014/main" id="{FA4991B7-269E-4227-83EE-89FA3E21D0FF}"/>
              </a:ext>
            </a:extLst>
          </p:cNvPr>
          <p:cNvSpPr txBox="1"/>
          <p:nvPr/>
        </p:nvSpPr>
        <p:spPr>
          <a:xfrm>
            <a:off x="100584" y="6108192"/>
            <a:ext cx="8912233" cy="276999"/>
          </a:xfrm>
          <a:prstGeom prst="rect">
            <a:avLst/>
          </a:prstGeom>
          <a:solidFill>
            <a:schemeClr val="bg1"/>
          </a:solidFill>
        </p:spPr>
        <p:txBody>
          <a:bodyPr wrap="square" rtlCol="0">
            <a:spAutoFit/>
          </a:bodyPr>
          <a:lstStyle/>
          <a:p>
            <a:r>
              <a:rPr lang="en-US" sz="1200" dirty="0">
                <a:solidFill>
                  <a:schemeClr val="tx1">
                    <a:lumMod val="75000"/>
                    <a:lumOff val="25000"/>
                  </a:schemeClr>
                </a:solidFill>
              </a:rPr>
              <a:t>NOTE: We measure failing the first test with performance level. </a:t>
            </a:r>
          </a:p>
        </p:txBody>
      </p:sp>
      <p:pic>
        <p:nvPicPr>
          <p:cNvPr id="8" name="Picture 7" descr="Graph most students who fail go on to retake (and pass on retest)">
            <a:extLst>
              <a:ext uri="{FF2B5EF4-FFF2-40B4-BE49-F238E27FC236}">
                <a16:creationId xmlns:a16="http://schemas.microsoft.com/office/drawing/2014/main" id="{620F472D-7B8B-4409-B6D9-2AA3DC6A89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1356" y="1133856"/>
            <a:ext cx="6941287" cy="4974336"/>
          </a:xfrm>
          <a:prstGeom prst="rect">
            <a:avLst/>
          </a:prstGeom>
        </p:spPr>
      </p:pic>
    </p:spTree>
    <p:extLst>
      <p:ext uri="{BB962C8B-B14F-4D97-AF65-F5344CB8AC3E}">
        <p14:creationId xmlns:p14="http://schemas.microsoft.com/office/powerpoint/2010/main" val="15786238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descr="ELs who fail MCAS are equally likely to retest, but less likely to pass on retest" hidden="1">
            <a:extLst>
              <a:ext uri="{FF2B5EF4-FFF2-40B4-BE49-F238E27FC236}">
                <a16:creationId xmlns:a16="http://schemas.microsoft.com/office/drawing/2014/main" id="{308DD7EF-6C73-4EF3-8A58-897CE4858279}"/>
              </a:ext>
            </a:extLst>
          </p:cNvPr>
          <p:cNvGraphicFramePr>
            <a:graphicFrameLocks noChangeAspect="1"/>
          </p:cNvGraphicFramePr>
          <p:nvPr>
            <p:custDataLst>
              <p:tags r:id="rId2"/>
            </p:custDataLst>
            <p:extLst>
              <p:ext uri="{D42A27DB-BD31-4B8C-83A1-F6EECF244321}">
                <p14:modId xmlns:p14="http://schemas.microsoft.com/office/powerpoint/2010/main" val="2329118011"/>
              </p:ext>
            </p:extLst>
          </p:nvPr>
        </p:nvGraphicFramePr>
        <p:xfrm>
          <a:off x="1144193" y="858443"/>
          <a:ext cx="1191" cy="1191"/>
        </p:xfrm>
        <a:graphic>
          <a:graphicData uri="http://schemas.openxmlformats.org/presentationml/2006/ole">
            <mc:AlternateContent xmlns:mc="http://schemas.openxmlformats.org/markup-compatibility/2006">
              <mc:Choice xmlns:v="urn:schemas-microsoft-com:vml" Requires="v">
                <p:oleObj spid="_x0000_s9226" name="think-cell Slide" r:id="rId6" imgW="526" imgH="526" progId="TCLayout.ActiveDocument.1">
                  <p:embed/>
                </p:oleObj>
              </mc:Choice>
              <mc:Fallback>
                <p:oleObj name="think-cell Slide" r:id="rId6" imgW="526" imgH="526" progId="TCLayout.ActiveDocument.1">
                  <p:embed/>
                  <p:pic>
                    <p:nvPicPr>
                      <p:cNvPr id="5" name="Object 4" hidden="1">
                        <a:extLst>
                          <a:ext uri="{FF2B5EF4-FFF2-40B4-BE49-F238E27FC236}">
                            <a16:creationId xmlns:a16="http://schemas.microsoft.com/office/drawing/2014/main" id="{308DD7EF-6C73-4EF3-8A58-897CE4858279}"/>
                          </a:ext>
                        </a:extLst>
                      </p:cNvPr>
                      <p:cNvPicPr/>
                      <p:nvPr/>
                    </p:nvPicPr>
                    <p:blipFill>
                      <a:blip r:embed="rId7"/>
                      <a:stretch>
                        <a:fillRect/>
                      </a:stretch>
                    </p:blipFill>
                    <p:spPr>
                      <a:xfrm>
                        <a:off x="1144193" y="858443"/>
                        <a:ext cx="1191" cy="1191"/>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07DC823F-99B0-49BE-99C6-DDF80EBCF880}"/>
              </a:ext>
              <a:ext uri="{C183D7F6-B498-43B3-948B-1728B52AA6E4}">
                <adec:decorative xmlns:adec="http://schemas.microsoft.com/office/drawing/2017/decorative" val="1"/>
              </a:ext>
            </a:extLst>
          </p:cNvPr>
          <p:cNvSpPr/>
          <p:nvPr>
            <p:custDataLst>
              <p:tags r:id="rId3"/>
            </p:custDataLst>
          </p:nvPr>
        </p:nvSpPr>
        <p:spPr>
          <a:xfrm>
            <a:off x="1143002" y="857252"/>
            <a:ext cx="119063" cy="1190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en-US" sz="2600" b="1" dirty="0">
              <a:latin typeface="Arial Nova" panose="020B0504020202020204" pitchFamily="34" charset="0"/>
              <a:ea typeface="+mj-ea"/>
              <a:cs typeface="+mj-cs"/>
              <a:sym typeface="Arial Nova" panose="020B0504020202020204" pitchFamily="34" charset="0"/>
            </a:endParaRPr>
          </a:p>
        </p:txBody>
      </p:sp>
      <p:sp>
        <p:nvSpPr>
          <p:cNvPr id="3" name="Slide Number Placeholder 2"/>
          <p:cNvSpPr>
            <a:spLocks noGrp="1"/>
          </p:cNvSpPr>
          <p:nvPr>
            <p:ph type="sldNum" sz="quarter" idx="12"/>
          </p:nvPr>
        </p:nvSpPr>
        <p:spPr>
          <a:xfrm>
            <a:off x="8610600" y="6356352"/>
            <a:ext cx="2743200" cy="365125"/>
          </a:xfrm>
          <a:prstGeom prst="rect">
            <a:avLst/>
          </a:prstGeom>
        </p:spPr>
        <p:txBody>
          <a:bodyPr vert="horz" lIns="91440" tIns="45720" rIns="91440" bIns="45720" rtlCol="0" anchor="ctr"/>
          <a:lstStyle>
            <a:defPPr>
              <a:defRPr lang="zh-CN"/>
            </a:defPPr>
            <a:lvl1pPr marL="0" algn="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F27229C-EC7B-4063-A33B-28A5E87E32ED}" type="slidenum">
              <a:rPr lang="zh-CN" altLang="en-US" smtClean="0">
                <a:latin typeface="Arial Nova" panose="020B0504020202020204" pitchFamily="34" charset="0"/>
              </a:rPr>
              <a:pPr/>
              <a:t>36</a:t>
            </a:fld>
            <a:endParaRPr lang="en-US" dirty="0">
              <a:latin typeface="Arial Nova" panose="020B0504020202020204" pitchFamily="34" charset="0"/>
            </a:endParaRPr>
          </a:p>
        </p:txBody>
      </p:sp>
      <p:sp>
        <p:nvSpPr>
          <p:cNvPr id="22" name="Title 1">
            <a:extLst>
              <a:ext uri="{FF2B5EF4-FFF2-40B4-BE49-F238E27FC236}">
                <a16:creationId xmlns:a16="http://schemas.microsoft.com/office/drawing/2014/main" id="{260CB559-EE3B-4F59-A18C-8AA7DADB75A4}"/>
              </a:ext>
            </a:extLst>
          </p:cNvPr>
          <p:cNvSpPr>
            <a:spLocks noGrp="1"/>
          </p:cNvSpPr>
          <p:nvPr>
            <p:ph type="title"/>
          </p:nvPr>
        </p:nvSpPr>
        <p:spPr>
          <a:xfrm>
            <a:off x="571503" y="537127"/>
            <a:ext cx="8039099" cy="509929"/>
          </a:xfrm>
        </p:spPr>
        <p:txBody>
          <a:bodyPr>
            <a:noAutofit/>
          </a:bodyPr>
          <a:lstStyle/>
          <a:p>
            <a:r>
              <a:rPr lang="en-US" dirty="0">
                <a:solidFill>
                  <a:schemeClr val="tx2"/>
                </a:solidFill>
              </a:rPr>
              <a:t>ELs who fail MCAS are </a:t>
            </a:r>
            <a:r>
              <a:rPr lang="en-US" dirty="0"/>
              <a:t>equally likely to </a:t>
            </a:r>
            <a:r>
              <a:rPr lang="en-US" dirty="0">
                <a:solidFill>
                  <a:schemeClr val="tx2"/>
                </a:solidFill>
              </a:rPr>
              <a:t>retest, but less likely to pass on retest</a:t>
            </a:r>
          </a:p>
        </p:txBody>
      </p:sp>
      <p:sp>
        <p:nvSpPr>
          <p:cNvPr id="287" name="Rectangle 148" descr="Percent of students who fail MCAS who retest, pass on retest, and pass on appeal, 2016&#10;">
            <a:extLst>
              <a:ext uri="{FF2B5EF4-FFF2-40B4-BE49-F238E27FC236}">
                <a16:creationId xmlns:a16="http://schemas.microsoft.com/office/drawing/2014/main" id="{E591DC25-23C5-4055-840F-5EAAA6AEA7E3}"/>
              </a:ext>
            </a:extLst>
          </p:cNvPr>
          <p:cNvSpPr>
            <a:spLocks noChangeArrowheads="1"/>
          </p:cNvSpPr>
          <p:nvPr/>
        </p:nvSpPr>
        <p:spPr bwMode="auto">
          <a:xfrm>
            <a:off x="623125" y="1200926"/>
            <a:ext cx="6489405"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altLang="en-US" sz="1400" b="1" dirty="0">
                <a:latin typeface="+mn-lt"/>
              </a:rPr>
              <a:t>Percent of students who fail MCAS who retest, pass on retest, and pass on appeal, 2016</a:t>
            </a:r>
          </a:p>
        </p:txBody>
      </p:sp>
      <p:graphicFrame>
        <p:nvGraphicFramePr>
          <p:cNvPr id="2" name="Table 1">
            <a:extLst>
              <a:ext uri="{FF2B5EF4-FFF2-40B4-BE49-F238E27FC236}">
                <a16:creationId xmlns:a16="http://schemas.microsoft.com/office/drawing/2014/main" id="{7B8002AA-B48B-4036-88F6-05752D995C2E}"/>
              </a:ext>
            </a:extLst>
          </p:cNvPr>
          <p:cNvGraphicFramePr>
            <a:graphicFrameLocks noGrp="1"/>
          </p:cNvGraphicFramePr>
          <p:nvPr/>
        </p:nvGraphicFramePr>
        <p:xfrm>
          <a:off x="623125" y="1570240"/>
          <a:ext cx="7987475" cy="2418094"/>
        </p:xfrm>
        <a:graphic>
          <a:graphicData uri="http://schemas.openxmlformats.org/drawingml/2006/table">
            <a:tbl>
              <a:tblPr firstRow="1" firstCol="1" bandRow="1">
                <a:tableStyleId>{7DF18680-E054-41AD-8BC1-D1AEF772440D}</a:tableStyleId>
              </a:tblPr>
              <a:tblGrid>
                <a:gridCol w="2157281">
                  <a:extLst>
                    <a:ext uri="{9D8B030D-6E8A-4147-A177-3AD203B41FA5}">
                      <a16:colId xmlns:a16="http://schemas.microsoft.com/office/drawing/2014/main" val="3143173794"/>
                    </a:ext>
                  </a:extLst>
                </a:gridCol>
                <a:gridCol w="1266077">
                  <a:extLst>
                    <a:ext uri="{9D8B030D-6E8A-4147-A177-3AD203B41FA5}">
                      <a16:colId xmlns:a16="http://schemas.microsoft.com/office/drawing/2014/main" val="2764844726"/>
                    </a:ext>
                  </a:extLst>
                </a:gridCol>
                <a:gridCol w="1515545">
                  <a:extLst>
                    <a:ext uri="{9D8B030D-6E8A-4147-A177-3AD203B41FA5}">
                      <a16:colId xmlns:a16="http://schemas.microsoft.com/office/drawing/2014/main" val="831486341"/>
                    </a:ext>
                  </a:extLst>
                </a:gridCol>
                <a:gridCol w="1425945">
                  <a:extLst>
                    <a:ext uri="{9D8B030D-6E8A-4147-A177-3AD203B41FA5}">
                      <a16:colId xmlns:a16="http://schemas.microsoft.com/office/drawing/2014/main" val="3891878508"/>
                    </a:ext>
                  </a:extLst>
                </a:gridCol>
                <a:gridCol w="1622627">
                  <a:extLst>
                    <a:ext uri="{9D8B030D-6E8A-4147-A177-3AD203B41FA5}">
                      <a16:colId xmlns:a16="http://schemas.microsoft.com/office/drawing/2014/main" val="303808873"/>
                    </a:ext>
                  </a:extLst>
                </a:gridCol>
              </a:tblGrid>
              <a:tr h="349187">
                <a:tc>
                  <a:txBody>
                    <a:bodyPr/>
                    <a:lstStyle/>
                    <a:p>
                      <a:pPr marL="0" marR="0">
                        <a:lnSpc>
                          <a:spcPct val="107000"/>
                        </a:lnSpc>
                        <a:spcBef>
                          <a:spcPts val="0"/>
                        </a:spcBef>
                        <a:spcAft>
                          <a:spcPts val="0"/>
                        </a:spcAft>
                        <a:tabLst>
                          <a:tab pos="619125" algn="l"/>
                        </a:tabLst>
                      </a:pPr>
                      <a:r>
                        <a:rPr lang="en-US" sz="1800" b="1" dirty="0">
                          <a:solidFill>
                            <a:schemeClr val="tx1"/>
                          </a:solidFill>
                          <a:effectLst/>
                          <a:latin typeface="+mn-lt"/>
                        </a:rPr>
                        <a:t> </a:t>
                      </a:r>
                      <a:endParaRPr lang="en-US" sz="1800" b="1" dirty="0">
                        <a:solidFill>
                          <a:schemeClr val="tx1"/>
                        </a:solidFill>
                        <a:effectLst/>
                        <a:latin typeface="+mn-lt"/>
                        <a:ea typeface="Calibri" panose="020F0502020204030204" pitchFamily="34" charset="0"/>
                        <a:cs typeface="Times New Roman" panose="02020603050405020304" pitchFamily="18" charset="0"/>
                      </a:endParaRPr>
                    </a:p>
                  </a:txBody>
                  <a:tcPr marL="63276" marR="63276" marT="0" marB="0">
                    <a:lnL w="12700" cmpd="sng">
                      <a:noFill/>
                    </a:lnL>
                    <a:lnR w="12700" cmpd="sng">
                      <a:noFill/>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solidFill>
                      <a:schemeClr val="accent6">
                        <a:lumMod val="20000"/>
                        <a:lumOff val="80000"/>
                      </a:schemeClr>
                    </a:solidFill>
                  </a:tcPr>
                </a:tc>
                <a:tc gridSpan="2">
                  <a:txBody>
                    <a:bodyPr/>
                    <a:lstStyle/>
                    <a:p>
                      <a:pPr marL="0" marR="0" algn="ctr">
                        <a:lnSpc>
                          <a:spcPct val="107000"/>
                        </a:lnSpc>
                        <a:spcBef>
                          <a:spcPts val="0"/>
                        </a:spcBef>
                        <a:spcAft>
                          <a:spcPts val="0"/>
                        </a:spcAft>
                        <a:tabLst>
                          <a:tab pos="619125" algn="l"/>
                        </a:tabLst>
                      </a:pPr>
                      <a:r>
                        <a:rPr lang="en-US" sz="1800" b="1" dirty="0">
                          <a:solidFill>
                            <a:schemeClr val="tx1"/>
                          </a:solidFill>
                          <a:effectLst/>
                          <a:latin typeface="+mn-lt"/>
                        </a:rPr>
                        <a:t>Math</a:t>
                      </a:r>
                      <a:endParaRPr lang="en-US" sz="1800" b="1" dirty="0">
                        <a:solidFill>
                          <a:schemeClr val="tx1"/>
                        </a:solidFill>
                        <a:effectLst/>
                        <a:latin typeface="+mn-lt"/>
                        <a:ea typeface="Calibri" panose="020F0502020204030204" pitchFamily="34" charset="0"/>
                        <a:cs typeface="Times New Roman" panose="02020603050405020304" pitchFamily="18" charset="0"/>
                      </a:endParaRPr>
                    </a:p>
                  </a:txBody>
                  <a:tcPr marL="63276" marR="63276" marT="0" marB="0">
                    <a:lnL w="12700" cmpd="sng">
                      <a:noFill/>
                    </a:lnL>
                    <a:lnR w="12700" cmpd="sng">
                      <a:noFill/>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solidFill>
                      <a:schemeClr val="accent6">
                        <a:lumMod val="20000"/>
                        <a:lumOff val="80000"/>
                      </a:schemeClr>
                    </a:solidFill>
                  </a:tcPr>
                </a:tc>
                <a:tc hMerge="1">
                  <a:txBody>
                    <a:bodyPr/>
                    <a:lstStyle/>
                    <a:p>
                      <a:endParaRPr lang="en-US"/>
                    </a:p>
                  </a:txBody>
                  <a:tcPr/>
                </a:tc>
                <a:tc gridSpan="2">
                  <a:txBody>
                    <a:bodyPr/>
                    <a:lstStyle/>
                    <a:p>
                      <a:pPr marL="0" marR="0" algn="ctr">
                        <a:lnSpc>
                          <a:spcPct val="107000"/>
                        </a:lnSpc>
                        <a:spcBef>
                          <a:spcPts val="0"/>
                        </a:spcBef>
                        <a:spcAft>
                          <a:spcPts val="0"/>
                        </a:spcAft>
                        <a:tabLst>
                          <a:tab pos="619125" algn="l"/>
                        </a:tabLst>
                      </a:pPr>
                      <a:r>
                        <a:rPr lang="en-US" sz="1800" b="1" dirty="0">
                          <a:solidFill>
                            <a:schemeClr val="tx1"/>
                          </a:solidFill>
                          <a:effectLst/>
                          <a:latin typeface="+mn-lt"/>
                        </a:rPr>
                        <a:t>ELA</a:t>
                      </a:r>
                      <a:endParaRPr lang="en-US" sz="1800" b="1" dirty="0">
                        <a:solidFill>
                          <a:schemeClr val="tx1"/>
                        </a:solidFill>
                        <a:effectLst/>
                        <a:latin typeface="+mn-lt"/>
                        <a:ea typeface="Calibri" panose="020F0502020204030204" pitchFamily="34" charset="0"/>
                        <a:cs typeface="Times New Roman" panose="02020603050405020304" pitchFamily="18" charset="0"/>
                      </a:endParaRPr>
                    </a:p>
                  </a:txBody>
                  <a:tcPr marL="63276" marR="63276" marT="0" marB="0">
                    <a:lnL w="12700" cmpd="sng">
                      <a:noFill/>
                    </a:lnL>
                    <a:lnR w="12700" cmpd="sng">
                      <a:noFill/>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solidFill>
                      <a:schemeClr val="accent6">
                        <a:lumMod val="20000"/>
                        <a:lumOff val="80000"/>
                      </a:schemeClr>
                    </a:solidFill>
                  </a:tcPr>
                </a:tc>
                <a:tc hMerge="1">
                  <a:txBody>
                    <a:bodyPr/>
                    <a:lstStyle/>
                    <a:p>
                      <a:endParaRPr lang="en-US"/>
                    </a:p>
                  </a:txBody>
                  <a:tcPr/>
                </a:tc>
                <a:extLst>
                  <a:ext uri="{0D108BD9-81ED-4DB2-BD59-A6C34878D82A}">
                    <a16:rowId xmlns:a16="http://schemas.microsoft.com/office/drawing/2014/main" val="806824080"/>
                  </a:ext>
                </a:extLst>
              </a:tr>
              <a:tr h="349187">
                <a:tc>
                  <a:txBody>
                    <a:bodyPr/>
                    <a:lstStyle/>
                    <a:p>
                      <a:pPr marL="0" marR="0">
                        <a:lnSpc>
                          <a:spcPct val="107000"/>
                        </a:lnSpc>
                        <a:spcBef>
                          <a:spcPts val="0"/>
                        </a:spcBef>
                        <a:spcAft>
                          <a:spcPts val="0"/>
                        </a:spcAft>
                        <a:tabLst>
                          <a:tab pos="619125" algn="l"/>
                        </a:tabLst>
                      </a:pPr>
                      <a:r>
                        <a:rPr lang="en-US" sz="1800" b="1" dirty="0">
                          <a:solidFill>
                            <a:schemeClr val="tx1"/>
                          </a:solidFill>
                          <a:effectLst/>
                          <a:latin typeface="+mn-lt"/>
                        </a:rPr>
                        <a:t> </a:t>
                      </a:r>
                      <a:endParaRPr lang="en-US" sz="1800" b="1" dirty="0">
                        <a:solidFill>
                          <a:schemeClr val="tx1"/>
                        </a:solidFill>
                        <a:effectLst/>
                        <a:latin typeface="+mn-lt"/>
                        <a:ea typeface="Calibri" panose="020F0502020204030204" pitchFamily="34" charset="0"/>
                        <a:cs typeface="Times New Roman" panose="02020603050405020304" pitchFamily="18" charset="0"/>
                      </a:endParaRPr>
                    </a:p>
                  </a:txBody>
                  <a:tcPr marL="63276" marR="63276" marT="0" marB="0">
                    <a:lnL w="12700" cmpd="sng">
                      <a:noFill/>
                    </a:lnL>
                    <a:lnR w="12700" cmpd="sng">
                      <a:noFill/>
                    </a:lnR>
                    <a:lnT w="381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algn="ctr">
                        <a:lnSpc>
                          <a:spcPct val="107000"/>
                        </a:lnSpc>
                        <a:spcBef>
                          <a:spcPts val="0"/>
                        </a:spcBef>
                        <a:spcAft>
                          <a:spcPts val="0"/>
                        </a:spcAft>
                        <a:tabLst>
                          <a:tab pos="619125" algn="l"/>
                        </a:tabLst>
                      </a:pPr>
                      <a:r>
                        <a:rPr lang="en-US" sz="1800" b="1" dirty="0">
                          <a:solidFill>
                            <a:schemeClr val="tx1"/>
                          </a:solidFill>
                          <a:effectLst/>
                          <a:latin typeface="+mn-lt"/>
                        </a:rPr>
                        <a:t>ELs</a:t>
                      </a:r>
                      <a:endParaRPr lang="en-US" sz="1800" b="1" dirty="0">
                        <a:solidFill>
                          <a:schemeClr val="tx1"/>
                        </a:solidFill>
                        <a:effectLst/>
                        <a:latin typeface="+mn-lt"/>
                        <a:ea typeface="Calibri" panose="020F0502020204030204" pitchFamily="34" charset="0"/>
                        <a:cs typeface="Times New Roman" panose="02020603050405020304" pitchFamily="18" charset="0"/>
                      </a:endParaRPr>
                    </a:p>
                  </a:txBody>
                  <a:tcPr marL="63276" marR="63276" marT="0" marB="0">
                    <a:lnL w="12700" cmpd="sng">
                      <a:noFill/>
                    </a:lnL>
                    <a:lnR w="12700" cmpd="sng">
                      <a:noFill/>
                    </a:lnR>
                    <a:lnT w="381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algn="ctr">
                        <a:lnSpc>
                          <a:spcPct val="107000"/>
                        </a:lnSpc>
                        <a:spcBef>
                          <a:spcPts val="0"/>
                        </a:spcBef>
                        <a:spcAft>
                          <a:spcPts val="0"/>
                        </a:spcAft>
                        <a:tabLst>
                          <a:tab pos="619125" algn="l"/>
                        </a:tabLst>
                      </a:pPr>
                      <a:r>
                        <a:rPr lang="en-US" sz="1800" b="1" dirty="0">
                          <a:solidFill>
                            <a:schemeClr val="tx1"/>
                          </a:solidFill>
                          <a:effectLst/>
                          <a:latin typeface="+mn-lt"/>
                        </a:rPr>
                        <a:t>Non-ELs</a:t>
                      </a:r>
                      <a:endParaRPr lang="en-US" sz="1800" b="1" dirty="0">
                        <a:solidFill>
                          <a:schemeClr val="tx1"/>
                        </a:solidFill>
                        <a:effectLst/>
                        <a:latin typeface="+mn-lt"/>
                        <a:ea typeface="Calibri" panose="020F0502020204030204" pitchFamily="34" charset="0"/>
                        <a:cs typeface="Times New Roman" panose="02020603050405020304" pitchFamily="18" charset="0"/>
                      </a:endParaRPr>
                    </a:p>
                  </a:txBody>
                  <a:tcPr marL="63276" marR="63276" marT="0" marB="0">
                    <a:lnL w="12700" cmpd="sng">
                      <a:noFill/>
                    </a:lnL>
                    <a:lnR w="12700" cmpd="sng">
                      <a:noFill/>
                    </a:lnR>
                    <a:lnT w="381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algn="ctr">
                        <a:lnSpc>
                          <a:spcPct val="107000"/>
                        </a:lnSpc>
                        <a:spcBef>
                          <a:spcPts val="0"/>
                        </a:spcBef>
                        <a:spcAft>
                          <a:spcPts val="0"/>
                        </a:spcAft>
                        <a:tabLst>
                          <a:tab pos="619125" algn="l"/>
                        </a:tabLst>
                      </a:pPr>
                      <a:r>
                        <a:rPr lang="en-US" sz="1800" b="1" dirty="0">
                          <a:solidFill>
                            <a:schemeClr val="tx1"/>
                          </a:solidFill>
                          <a:effectLst/>
                          <a:latin typeface="+mn-lt"/>
                        </a:rPr>
                        <a:t>ELs</a:t>
                      </a:r>
                      <a:endParaRPr lang="en-US" sz="1800" b="1" dirty="0">
                        <a:solidFill>
                          <a:schemeClr val="tx1"/>
                        </a:solidFill>
                        <a:effectLst/>
                        <a:latin typeface="+mn-lt"/>
                        <a:ea typeface="Calibri" panose="020F0502020204030204" pitchFamily="34" charset="0"/>
                        <a:cs typeface="Times New Roman" panose="02020603050405020304" pitchFamily="18" charset="0"/>
                      </a:endParaRPr>
                    </a:p>
                  </a:txBody>
                  <a:tcPr marL="63276" marR="63276" marT="0" marB="0">
                    <a:lnL w="12700" cmpd="sng">
                      <a:noFill/>
                    </a:lnL>
                    <a:lnR w="12700" cmpd="sng">
                      <a:noFill/>
                    </a:lnR>
                    <a:lnT w="381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algn="ctr">
                        <a:lnSpc>
                          <a:spcPct val="107000"/>
                        </a:lnSpc>
                        <a:spcBef>
                          <a:spcPts val="0"/>
                        </a:spcBef>
                        <a:spcAft>
                          <a:spcPts val="0"/>
                        </a:spcAft>
                        <a:tabLst>
                          <a:tab pos="619125" algn="l"/>
                        </a:tabLst>
                      </a:pPr>
                      <a:r>
                        <a:rPr lang="en-US" sz="1800" b="1" dirty="0">
                          <a:solidFill>
                            <a:schemeClr val="tx1"/>
                          </a:solidFill>
                          <a:effectLst/>
                          <a:latin typeface="+mn-lt"/>
                        </a:rPr>
                        <a:t>Non-ELs</a:t>
                      </a:r>
                      <a:endParaRPr lang="en-US" sz="1800" b="1" dirty="0">
                        <a:solidFill>
                          <a:schemeClr val="tx1"/>
                        </a:solidFill>
                        <a:effectLst/>
                        <a:latin typeface="+mn-lt"/>
                        <a:ea typeface="Calibri" panose="020F0502020204030204" pitchFamily="34" charset="0"/>
                        <a:cs typeface="Times New Roman" panose="02020603050405020304" pitchFamily="18" charset="0"/>
                      </a:endParaRPr>
                    </a:p>
                  </a:txBody>
                  <a:tcPr marL="63276" marR="63276" marT="0" marB="0">
                    <a:lnL w="12700" cmpd="sng">
                      <a:noFill/>
                    </a:lnL>
                    <a:lnR w="12700" cmpd="sng">
                      <a:noFill/>
                    </a:lnR>
                    <a:lnT w="381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549134585"/>
                  </a:ext>
                </a:extLst>
              </a:tr>
              <a:tr h="429930">
                <a:tc>
                  <a:txBody>
                    <a:bodyPr/>
                    <a:lstStyle/>
                    <a:p>
                      <a:pPr marL="0" marR="0" algn="l">
                        <a:lnSpc>
                          <a:spcPct val="107000"/>
                        </a:lnSpc>
                        <a:spcBef>
                          <a:spcPts val="0"/>
                        </a:spcBef>
                        <a:spcAft>
                          <a:spcPts val="0"/>
                        </a:spcAft>
                        <a:tabLst>
                          <a:tab pos="619125" algn="l"/>
                        </a:tabLst>
                      </a:pPr>
                      <a:r>
                        <a:rPr lang="en-US" sz="1800" dirty="0">
                          <a:solidFill>
                            <a:schemeClr val="tx1"/>
                          </a:solidFill>
                          <a:effectLst/>
                          <a:latin typeface="+mn-lt"/>
                        </a:rPr>
                        <a:t>% Retest</a:t>
                      </a:r>
                      <a:endParaRPr lang="en-US" sz="1800" dirty="0">
                        <a:solidFill>
                          <a:schemeClr val="tx1"/>
                        </a:solidFill>
                        <a:effectLst/>
                        <a:latin typeface="+mn-lt"/>
                        <a:ea typeface="Calibri" panose="020F0502020204030204" pitchFamily="34" charset="0"/>
                        <a:cs typeface="Times New Roman" panose="02020603050405020304" pitchFamily="18" charset="0"/>
                      </a:endParaRPr>
                    </a:p>
                  </a:txBody>
                  <a:tcPr marL="63276" marR="63276" marT="0" marB="0" anchor="ctr">
                    <a:lnT w="12700" cap="flat" cmpd="sng" algn="ctr">
                      <a:solidFill>
                        <a:schemeClr val="tx1"/>
                      </a:solidFill>
                      <a:prstDash val="solid"/>
                      <a:round/>
                      <a:headEnd type="none" w="med" len="med"/>
                      <a:tailEnd type="none" w="med" len="med"/>
                    </a:lnT>
                    <a:noFill/>
                  </a:tcPr>
                </a:tc>
                <a:tc>
                  <a:txBody>
                    <a:bodyPr/>
                    <a:lstStyle/>
                    <a:p>
                      <a:pPr marL="0" marR="0" algn="ctr">
                        <a:lnSpc>
                          <a:spcPct val="107000"/>
                        </a:lnSpc>
                        <a:spcBef>
                          <a:spcPts val="0"/>
                        </a:spcBef>
                        <a:spcAft>
                          <a:spcPts val="0"/>
                        </a:spcAft>
                        <a:tabLst>
                          <a:tab pos="619125" algn="l"/>
                        </a:tabLst>
                      </a:pPr>
                      <a:r>
                        <a:rPr lang="en-US" sz="1800" dirty="0">
                          <a:solidFill>
                            <a:schemeClr val="tx1"/>
                          </a:solidFill>
                          <a:effectLst/>
                          <a:latin typeface="+mn-lt"/>
                        </a:rPr>
                        <a:t>91%</a:t>
                      </a:r>
                      <a:endParaRPr lang="en-US" sz="1800" dirty="0">
                        <a:solidFill>
                          <a:schemeClr val="tx1"/>
                        </a:solidFill>
                        <a:effectLst/>
                        <a:latin typeface="+mn-lt"/>
                        <a:ea typeface="Calibri" panose="020F0502020204030204" pitchFamily="34" charset="0"/>
                        <a:cs typeface="Times New Roman" panose="02020603050405020304" pitchFamily="18" charset="0"/>
                      </a:endParaRPr>
                    </a:p>
                  </a:txBody>
                  <a:tcPr marL="63276" marR="63276" marT="0" marB="0" anchor="ctr">
                    <a:lnT w="12700" cap="flat" cmpd="sng" algn="ctr">
                      <a:solidFill>
                        <a:schemeClr val="tx1"/>
                      </a:solidFill>
                      <a:prstDash val="solid"/>
                      <a:round/>
                      <a:headEnd type="none" w="med" len="med"/>
                      <a:tailEnd type="none" w="med" len="med"/>
                    </a:lnT>
                    <a:noFill/>
                  </a:tcPr>
                </a:tc>
                <a:tc>
                  <a:txBody>
                    <a:bodyPr/>
                    <a:lstStyle/>
                    <a:p>
                      <a:pPr marL="0" marR="0" algn="ctr">
                        <a:lnSpc>
                          <a:spcPct val="107000"/>
                        </a:lnSpc>
                        <a:spcBef>
                          <a:spcPts val="0"/>
                        </a:spcBef>
                        <a:spcAft>
                          <a:spcPts val="0"/>
                        </a:spcAft>
                        <a:tabLst>
                          <a:tab pos="619125" algn="l"/>
                        </a:tabLst>
                      </a:pPr>
                      <a:r>
                        <a:rPr lang="en-US" sz="1800" dirty="0">
                          <a:solidFill>
                            <a:schemeClr val="tx1"/>
                          </a:solidFill>
                          <a:effectLst/>
                          <a:latin typeface="+mn-lt"/>
                        </a:rPr>
                        <a:t>93%</a:t>
                      </a:r>
                      <a:endParaRPr lang="en-US" sz="1800" dirty="0">
                        <a:solidFill>
                          <a:schemeClr val="tx1"/>
                        </a:solidFill>
                        <a:effectLst/>
                        <a:latin typeface="+mn-lt"/>
                        <a:ea typeface="Calibri" panose="020F0502020204030204" pitchFamily="34" charset="0"/>
                        <a:cs typeface="Times New Roman" panose="02020603050405020304" pitchFamily="18" charset="0"/>
                      </a:endParaRPr>
                    </a:p>
                  </a:txBody>
                  <a:tcPr marL="63276" marR="63276" marT="0" marB="0" anchor="ctr">
                    <a:lnT w="12700" cap="flat" cmpd="sng" algn="ctr">
                      <a:solidFill>
                        <a:schemeClr val="tx1"/>
                      </a:solidFill>
                      <a:prstDash val="solid"/>
                      <a:round/>
                      <a:headEnd type="none" w="med" len="med"/>
                      <a:tailEnd type="none" w="med" len="med"/>
                    </a:lnT>
                    <a:noFill/>
                  </a:tcPr>
                </a:tc>
                <a:tc>
                  <a:txBody>
                    <a:bodyPr/>
                    <a:lstStyle/>
                    <a:p>
                      <a:pPr marL="0" marR="0" algn="ctr">
                        <a:lnSpc>
                          <a:spcPct val="107000"/>
                        </a:lnSpc>
                        <a:spcBef>
                          <a:spcPts val="0"/>
                        </a:spcBef>
                        <a:spcAft>
                          <a:spcPts val="0"/>
                        </a:spcAft>
                        <a:tabLst>
                          <a:tab pos="619125" algn="l"/>
                        </a:tabLst>
                      </a:pPr>
                      <a:r>
                        <a:rPr lang="en-US" sz="1800" dirty="0">
                          <a:solidFill>
                            <a:schemeClr val="tx1"/>
                          </a:solidFill>
                          <a:effectLst/>
                          <a:latin typeface="+mn-lt"/>
                        </a:rPr>
                        <a:t>85%</a:t>
                      </a:r>
                      <a:endParaRPr lang="en-US" sz="1800" dirty="0">
                        <a:solidFill>
                          <a:schemeClr val="tx1"/>
                        </a:solidFill>
                        <a:effectLst/>
                        <a:latin typeface="+mn-lt"/>
                        <a:ea typeface="Calibri" panose="020F0502020204030204" pitchFamily="34" charset="0"/>
                        <a:cs typeface="Times New Roman" panose="02020603050405020304" pitchFamily="18" charset="0"/>
                      </a:endParaRPr>
                    </a:p>
                  </a:txBody>
                  <a:tcPr marL="63276" marR="63276" marT="0" marB="0" anchor="ctr">
                    <a:lnT w="12700" cap="flat" cmpd="sng" algn="ctr">
                      <a:solidFill>
                        <a:schemeClr val="tx1"/>
                      </a:solidFill>
                      <a:prstDash val="solid"/>
                      <a:round/>
                      <a:headEnd type="none" w="med" len="med"/>
                      <a:tailEnd type="none" w="med" len="med"/>
                    </a:lnT>
                    <a:noFill/>
                  </a:tcPr>
                </a:tc>
                <a:tc>
                  <a:txBody>
                    <a:bodyPr/>
                    <a:lstStyle/>
                    <a:p>
                      <a:pPr marL="0" marR="0" algn="ctr">
                        <a:lnSpc>
                          <a:spcPct val="107000"/>
                        </a:lnSpc>
                        <a:spcBef>
                          <a:spcPts val="0"/>
                        </a:spcBef>
                        <a:spcAft>
                          <a:spcPts val="0"/>
                        </a:spcAft>
                        <a:tabLst>
                          <a:tab pos="619125" algn="l"/>
                        </a:tabLst>
                      </a:pPr>
                      <a:r>
                        <a:rPr lang="en-US" sz="1800" dirty="0">
                          <a:solidFill>
                            <a:schemeClr val="tx1"/>
                          </a:solidFill>
                          <a:effectLst/>
                          <a:latin typeface="+mn-lt"/>
                        </a:rPr>
                        <a:t>88%</a:t>
                      </a:r>
                      <a:endParaRPr lang="en-US" sz="1800" dirty="0">
                        <a:solidFill>
                          <a:schemeClr val="tx1"/>
                        </a:solidFill>
                        <a:effectLst/>
                        <a:latin typeface="+mn-lt"/>
                        <a:ea typeface="Calibri" panose="020F0502020204030204" pitchFamily="34" charset="0"/>
                        <a:cs typeface="Times New Roman" panose="02020603050405020304" pitchFamily="18" charset="0"/>
                      </a:endParaRPr>
                    </a:p>
                  </a:txBody>
                  <a:tcPr marL="63276" marR="63276" marT="0" marB="0" anchor="ct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4233503229"/>
                  </a:ext>
                </a:extLst>
              </a:tr>
              <a:tr h="429930">
                <a:tc>
                  <a:txBody>
                    <a:bodyPr/>
                    <a:lstStyle/>
                    <a:p>
                      <a:pPr marL="0" marR="0" algn="l">
                        <a:lnSpc>
                          <a:spcPct val="107000"/>
                        </a:lnSpc>
                        <a:spcBef>
                          <a:spcPts val="0"/>
                        </a:spcBef>
                        <a:spcAft>
                          <a:spcPts val="0"/>
                        </a:spcAft>
                        <a:tabLst>
                          <a:tab pos="619125" algn="l"/>
                        </a:tabLst>
                      </a:pPr>
                      <a:r>
                        <a:rPr lang="en-US" sz="1800" dirty="0">
                          <a:solidFill>
                            <a:schemeClr val="tx1"/>
                          </a:solidFill>
                          <a:effectLst/>
                          <a:latin typeface="+mn-lt"/>
                        </a:rPr>
                        <a:t>% Pass 1</a:t>
                      </a:r>
                      <a:r>
                        <a:rPr lang="en-US" sz="1800" baseline="30000" dirty="0">
                          <a:solidFill>
                            <a:schemeClr val="tx1"/>
                          </a:solidFill>
                          <a:effectLst/>
                          <a:latin typeface="+mn-lt"/>
                        </a:rPr>
                        <a:t>st</a:t>
                      </a:r>
                      <a:r>
                        <a:rPr lang="en-US" sz="1800" dirty="0">
                          <a:solidFill>
                            <a:schemeClr val="tx1"/>
                          </a:solidFill>
                          <a:effectLst/>
                          <a:latin typeface="+mn-lt"/>
                        </a:rPr>
                        <a:t> Retest</a:t>
                      </a:r>
                      <a:endParaRPr lang="en-US" sz="1800" dirty="0">
                        <a:solidFill>
                          <a:schemeClr val="tx1"/>
                        </a:solidFill>
                        <a:effectLst/>
                        <a:latin typeface="+mn-lt"/>
                        <a:ea typeface="Calibri" panose="020F0502020204030204" pitchFamily="34" charset="0"/>
                        <a:cs typeface="Times New Roman" panose="02020603050405020304" pitchFamily="18" charset="0"/>
                      </a:endParaRPr>
                    </a:p>
                  </a:txBody>
                  <a:tcPr marL="63276" marR="63276" marT="0" marB="0" anchor="ctr">
                    <a:noFill/>
                  </a:tcPr>
                </a:tc>
                <a:tc>
                  <a:txBody>
                    <a:bodyPr/>
                    <a:lstStyle/>
                    <a:p>
                      <a:pPr marL="0" marR="0" algn="ctr">
                        <a:lnSpc>
                          <a:spcPct val="107000"/>
                        </a:lnSpc>
                        <a:spcBef>
                          <a:spcPts val="0"/>
                        </a:spcBef>
                        <a:spcAft>
                          <a:spcPts val="0"/>
                        </a:spcAft>
                        <a:tabLst>
                          <a:tab pos="619125" algn="l"/>
                        </a:tabLst>
                      </a:pPr>
                      <a:r>
                        <a:rPr lang="en-US" sz="1800" dirty="0">
                          <a:solidFill>
                            <a:schemeClr val="tx1"/>
                          </a:solidFill>
                          <a:effectLst/>
                          <a:latin typeface="+mn-lt"/>
                        </a:rPr>
                        <a:t>28%</a:t>
                      </a:r>
                      <a:endParaRPr lang="en-US" sz="1800" dirty="0">
                        <a:solidFill>
                          <a:schemeClr val="tx1"/>
                        </a:solidFill>
                        <a:effectLst/>
                        <a:latin typeface="+mn-lt"/>
                        <a:ea typeface="Calibri" panose="020F0502020204030204" pitchFamily="34" charset="0"/>
                        <a:cs typeface="Times New Roman" panose="02020603050405020304" pitchFamily="18" charset="0"/>
                      </a:endParaRPr>
                    </a:p>
                  </a:txBody>
                  <a:tcPr marL="63276" marR="63276" marT="0" marB="0" anchor="ctr">
                    <a:noFill/>
                  </a:tcPr>
                </a:tc>
                <a:tc>
                  <a:txBody>
                    <a:bodyPr/>
                    <a:lstStyle/>
                    <a:p>
                      <a:pPr marL="0" marR="0" algn="ctr">
                        <a:lnSpc>
                          <a:spcPct val="107000"/>
                        </a:lnSpc>
                        <a:spcBef>
                          <a:spcPts val="0"/>
                        </a:spcBef>
                        <a:spcAft>
                          <a:spcPts val="0"/>
                        </a:spcAft>
                        <a:tabLst>
                          <a:tab pos="619125" algn="l"/>
                        </a:tabLst>
                      </a:pPr>
                      <a:r>
                        <a:rPr lang="en-US" sz="1800" dirty="0">
                          <a:solidFill>
                            <a:schemeClr val="tx1"/>
                          </a:solidFill>
                          <a:effectLst/>
                          <a:latin typeface="+mn-lt"/>
                        </a:rPr>
                        <a:t>39%</a:t>
                      </a:r>
                      <a:endParaRPr lang="en-US" sz="1800" dirty="0">
                        <a:solidFill>
                          <a:schemeClr val="tx1"/>
                        </a:solidFill>
                        <a:effectLst/>
                        <a:latin typeface="+mn-lt"/>
                        <a:ea typeface="Calibri" panose="020F0502020204030204" pitchFamily="34" charset="0"/>
                        <a:cs typeface="Times New Roman" panose="02020603050405020304" pitchFamily="18" charset="0"/>
                      </a:endParaRPr>
                    </a:p>
                  </a:txBody>
                  <a:tcPr marL="63276" marR="63276" marT="0" marB="0" anchor="ctr">
                    <a:noFill/>
                  </a:tcPr>
                </a:tc>
                <a:tc>
                  <a:txBody>
                    <a:bodyPr/>
                    <a:lstStyle/>
                    <a:p>
                      <a:pPr marL="0" marR="0" algn="ctr">
                        <a:lnSpc>
                          <a:spcPct val="107000"/>
                        </a:lnSpc>
                        <a:spcBef>
                          <a:spcPts val="0"/>
                        </a:spcBef>
                        <a:spcAft>
                          <a:spcPts val="0"/>
                        </a:spcAft>
                        <a:tabLst>
                          <a:tab pos="619125" algn="l"/>
                        </a:tabLst>
                      </a:pPr>
                      <a:r>
                        <a:rPr lang="en-US" sz="1800" dirty="0">
                          <a:solidFill>
                            <a:schemeClr val="tx1"/>
                          </a:solidFill>
                          <a:effectLst/>
                          <a:latin typeface="+mn-lt"/>
                        </a:rPr>
                        <a:t>37%</a:t>
                      </a:r>
                      <a:endParaRPr lang="en-US" sz="1800" dirty="0">
                        <a:solidFill>
                          <a:schemeClr val="tx1"/>
                        </a:solidFill>
                        <a:effectLst/>
                        <a:latin typeface="+mn-lt"/>
                        <a:ea typeface="Calibri" panose="020F0502020204030204" pitchFamily="34" charset="0"/>
                        <a:cs typeface="Times New Roman" panose="02020603050405020304" pitchFamily="18" charset="0"/>
                      </a:endParaRPr>
                    </a:p>
                  </a:txBody>
                  <a:tcPr marL="63276" marR="63276" marT="0" marB="0" anchor="ctr">
                    <a:noFill/>
                  </a:tcPr>
                </a:tc>
                <a:tc>
                  <a:txBody>
                    <a:bodyPr/>
                    <a:lstStyle/>
                    <a:p>
                      <a:pPr marL="0" marR="0" algn="ctr">
                        <a:lnSpc>
                          <a:spcPct val="107000"/>
                        </a:lnSpc>
                        <a:spcBef>
                          <a:spcPts val="0"/>
                        </a:spcBef>
                        <a:spcAft>
                          <a:spcPts val="0"/>
                        </a:spcAft>
                        <a:tabLst>
                          <a:tab pos="619125" algn="l"/>
                        </a:tabLst>
                      </a:pPr>
                      <a:r>
                        <a:rPr lang="en-US" sz="1800" dirty="0">
                          <a:solidFill>
                            <a:schemeClr val="tx1"/>
                          </a:solidFill>
                          <a:effectLst/>
                          <a:latin typeface="+mn-lt"/>
                        </a:rPr>
                        <a:t>56%</a:t>
                      </a:r>
                      <a:endParaRPr lang="en-US" sz="1800" dirty="0">
                        <a:solidFill>
                          <a:schemeClr val="tx1"/>
                        </a:solidFill>
                        <a:effectLst/>
                        <a:latin typeface="+mn-lt"/>
                        <a:ea typeface="Calibri" panose="020F0502020204030204" pitchFamily="34" charset="0"/>
                        <a:cs typeface="Times New Roman" panose="02020603050405020304" pitchFamily="18" charset="0"/>
                      </a:endParaRPr>
                    </a:p>
                  </a:txBody>
                  <a:tcPr marL="63276" marR="63276" marT="0" marB="0" anchor="ctr">
                    <a:noFill/>
                  </a:tcPr>
                </a:tc>
                <a:extLst>
                  <a:ext uri="{0D108BD9-81ED-4DB2-BD59-A6C34878D82A}">
                    <a16:rowId xmlns:a16="http://schemas.microsoft.com/office/drawing/2014/main" val="799546439"/>
                  </a:ext>
                </a:extLst>
              </a:tr>
              <a:tr h="429930">
                <a:tc>
                  <a:txBody>
                    <a:bodyPr/>
                    <a:lstStyle/>
                    <a:p>
                      <a:pPr marL="0" marR="0" algn="l">
                        <a:lnSpc>
                          <a:spcPct val="107000"/>
                        </a:lnSpc>
                        <a:spcBef>
                          <a:spcPts val="0"/>
                        </a:spcBef>
                        <a:spcAft>
                          <a:spcPts val="0"/>
                        </a:spcAft>
                        <a:tabLst>
                          <a:tab pos="619125" algn="l"/>
                        </a:tabLst>
                      </a:pPr>
                      <a:r>
                        <a:rPr lang="en-US" sz="1800" dirty="0">
                          <a:solidFill>
                            <a:schemeClr val="tx1"/>
                          </a:solidFill>
                          <a:effectLst/>
                          <a:latin typeface="+mn-lt"/>
                        </a:rPr>
                        <a:t>% Ever Pass</a:t>
                      </a:r>
                      <a:endParaRPr lang="en-US" sz="1800" dirty="0">
                        <a:solidFill>
                          <a:schemeClr val="tx1"/>
                        </a:solidFill>
                        <a:effectLst/>
                        <a:latin typeface="+mn-lt"/>
                        <a:ea typeface="Calibri" panose="020F0502020204030204" pitchFamily="34" charset="0"/>
                        <a:cs typeface="Times New Roman" panose="02020603050405020304" pitchFamily="18" charset="0"/>
                      </a:endParaRPr>
                    </a:p>
                  </a:txBody>
                  <a:tcPr marL="63276" marR="63276" marT="0" marB="0" anchor="ctr">
                    <a:noFill/>
                  </a:tcPr>
                </a:tc>
                <a:tc>
                  <a:txBody>
                    <a:bodyPr/>
                    <a:lstStyle/>
                    <a:p>
                      <a:pPr marL="0" marR="0" algn="ctr">
                        <a:lnSpc>
                          <a:spcPct val="107000"/>
                        </a:lnSpc>
                        <a:spcBef>
                          <a:spcPts val="0"/>
                        </a:spcBef>
                        <a:spcAft>
                          <a:spcPts val="0"/>
                        </a:spcAft>
                        <a:tabLst>
                          <a:tab pos="619125" algn="l"/>
                        </a:tabLst>
                      </a:pPr>
                      <a:r>
                        <a:rPr lang="en-US" sz="1800" dirty="0">
                          <a:solidFill>
                            <a:schemeClr val="tx1"/>
                          </a:solidFill>
                          <a:effectLst/>
                          <a:latin typeface="+mn-lt"/>
                        </a:rPr>
                        <a:t>55%</a:t>
                      </a:r>
                      <a:endParaRPr lang="en-US" sz="1800" dirty="0">
                        <a:solidFill>
                          <a:schemeClr val="tx1"/>
                        </a:solidFill>
                        <a:effectLst/>
                        <a:latin typeface="+mn-lt"/>
                        <a:ea typeface="Calibri" panose="020F0502020204030204" pitchFamily="34" charset="0"/>
                        <a:cs typeface="Times New Roman" panose="02020603050405020304" pitchFamily="18" charset="0"/>
                      </a:endParaRPr>
                    </a:p>
                  </a:txBody>
                  <a:tcPr marL="63276" marR="63276" marT="0" marB="0" anchor="ctr">
                    <a:noFill/>
                  </a:tcPr>
                </a:tc>
                <a:tc>
                  <a:txBody>
                    <a:bodyPr/>
                    <a:lstStyle/>
                    <a:p>
                      <a:pPr marL="0" marR="0" algn="ctr">
                        <a:lnSpc>
                          <a:spcPct val="107000"/>
                        </a:lnSpc>
                        <a:spcBef>
                          <a:spcPts val="0"/>
                        </a:spcBef>
                        <a:spcAft>
                          <a:spcPts val="0"/>
                        </a:spcAft>
                        <a:tabLst>
                          <a:tab pos="619125" algn="l"/>
                        </a:tabLst>
                      </a:pPr>
                      <a:r>
                        <a:rPr lang="en-US" sz="1800" dirty="0">
                          <a:solidFill>
                            <a:schemeClr val="tx1"/>
                          </a:solidFill>
                          <a:effectLst/>
                          <a:latin typeface="+mn-lt"/>
                        </a:rPr>
                        <a:t>72%</a:t>
                      </a:r>
                      <a:endParaRPr lang="en-US" sz="1800" dirty="0">
                        <a:solidFill>
                          <a:schemeClr val="tx1"/>
                        </a:solidFill>
                        <a:effectLst/>
                        <a:latin typeface="+mn-lt"/>
                        <a:ea typeface="Calibri" panose="020F0502020204030204" pitchFamily="34" charset="0"/>
                        <a:cs typeface="Times New Roman" panose="02020603050405020304" pitchFamily="18" charset="0"/>
                      </a:endParaRPr>
                    </a:p>
                  </a:txBody>
                  <a:tcPr marL="63276" marR="63276" marT="0" marB="0" anchor="ctr">
                    <a:noFill/>
                  </a:tcPr>
                </a:tc>
                <a:tc>
                  <a:txBody>
                    <a:bodyPr/>
                    <a:lstStyle/>
                    <a:p>
                      <a:pPr marL="0" marR="0" algn="ctr">
                        <a:lnSpc>
                          <a:spcPct val="107000"/>
                        </a:lnSpc>
                        <a:spcBef>
                          <a:spcPts val="0"/>
                        </a:spcBef>
                        <a:spcAft>
                          <a:spcPts val="0"/>
                        </a:spcAft>
                        <a:tabLst>
                          <a:tab pos="619125" algn="l"/>
                        </a:tabLst>
                      </a:pPr>
                      <a:r>
                        <a:rPr lang="en-US" sz="1800" dirty="0">
                          <a:solidFill>
                            <a:schemeClr val="tx1"/>
                          </a:solidFill>
                          <a:effectLst/>
                          <a:latin typeface="+mn-lt"/>
                        </a:rPr>
                        <a:t>66%</a:t>
                      </a:r>
                      <a:endParaRPr lang="en-US" sz="1800" dirty="0">
                        <a:solidFill>
                          <a:schemeClr val="tx1"/>
                        </a:solidFill>
                        <a:effectLst/>
                        <a:latin typeface="+mn-lt"/>
                        <a:ea typeface="Calibri" panose="020F0502020204030204" pitchFamily="34" charset="0"/>
                        <a:cs typeface="Times New Roman" panose="02020603050405020304" pitchFamily="18" charset="0"/>
                      </a:endParaRPr>
                    </a:p>
                  </a:txBody>
                  <a:tcPr marL="63276" marR="63276" marT="0" marB="0" anchor="ctr">
                    <a:noFill/>
                  </a:tcPr>
                </a:tc>
                <a:tc>
                  <a:txBody>
                    <a:bodyPr/>
                    <a:lstStyle/>
                    <a:p>
                      <a:pPr marL="0" marR="0" algn="ctr">
                        <a:lnSpc>
                          <a:spcPct val="107000"/>
                        </a:lnSpc>
                        <a:spcBef>
                          <a:spcPts val="0"/>
                        </a:spcBef>
                        <a:spcAft>
                          <a:spcPts val="0"/>
                        </a:spcAft>
                        <a:tabLst>
                          <a:tab pos="619125" algn="l"/>
                        </a:tabLst>
                      </a:pPr>
                      <a:r>
                        <a:rPr lang="en-US" sz="1800" dirty="0">
                          <a:solidFill>
                            <a:schemeClr val="tx1"/>
                          </a:solidFill>
                          <a:effectLst/>
                          <a:latin typeface="+mn-lt"/>
                        </a:rPr>
                        <a:t>75%</a:t>
                      </a:r>
                      <a:endParaRPr lang="en-US" sz="1800" dirty="0">
                        <a:solidFill>
                          <a:schemeClr val="tx1"/>
                        </a:solidFill>
                        <a:effectLst/>
                        <a:latin typeface="+mn-lt"/>
                        <a:ea typeface="Calibri" panose="020F0502020204030204" pitchFamily="34" charset="0"/>
                        <a:cs typeface="Times New Roman" panose="02020603050405020304" pitchFamily="18" charset="0"/>
                      </a:endParaRPr>
                    </a:p>
                  </a:txBody>
                  <a:tcPr marL="63276" marR="63276" marT="0" marB="0" anchor="ctr">
                    <a:noFill/>
                  </a:tcPr>
                </a:tc>
                <a:extLst>
                  <a:ext uri="{0D108BD9-81ED-4DB2-BD59-A6C34878D82A}">
                    <a16:rowId xmlns:a16="http://schemas.microsoft.com/office/drawing/2014/main" val="2509132380"/>
                  </a:ext>
                </a:extLst>
              </a:tr>
              <a:tr h="429930">
                <a:tc>
                  <a:txBody>
                    <a:bodyPr/>
                    <a:lstStyle/>
                    <a:p>
                      <a:pPr marL="0" marR="0" algn="l">
                        <a:lnSpc>
                          <a:spcPct val="107000"/>
                        </a:lnSpc>
                        <a:spcBef>
                          <a:spcPts val="0"/>
                        </a:spcBef>
                        <a:spcAft>
                          <a:spcPts val="0"/>
                        </a:spcAft>
                        <a:tabLst>
                          <a:tab pos="619125" algn="l"/>
                        </a:tabLst>
                      </a:pPr>
                      <a:r>
                        <a:rPr lang="en-US" sz="1800" dirty="0">
                          <a:solidFill>
                            <a:schemeClr val="tx1"/>
                          </a:solidFill>
                          <a:effectLst/>
                          <a:latin typeface="+mn-lt"/>
                        </a:rPr>
                        <a:t>% Pass on Appeal</a:t>
                      </a:r>
                      <a:endParaRPr lang="en-US" sz="1800" dirty="0">
                        <a:solidFill>
                          <a:schemeClr val="tx1"/>
                        </a:solidFill>
                        <a:effectLst/>
                        <a:latin typeface="+mn-lt"/>
                        <a:ea typeface="Calibri" panose="020F0502020204030204" pitchFamily="34" charset="0"/>
                        <a:cs typeface="Times New Roman" panose="02020603050405020304" pitchFamily="18" charset="0"/>
                      </a:endParaRPr>
                    </a:p>
                  </a:txBody>
                  <a:tcPr marL="63276" marR="63276" marT="0" marB="0" anchor="ctr">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tabLst>
                          <a:tab pos="619125" algn="l"/>
                        </a:tabLst>
                      </a:pPr>
                      <a:r>
                        <a:rPr lang="en-US" sz="1800" dirty="0">
                          <a:solidFill>
                            <a:schemeClr val="tx1"/>
                          </a:solidFill>
                          <a:effectLst/>
                          <a:latin typeface="+mn-lt"/>
                          <a:ea typeface="Calibri" panose="020F0502020204030204" pitchFamily="34" charset="0"/>
                          <a:cs typeface="Times New Roman" panose="02020603050405020304" pitchFamily="18" charset="0"/>
                        </a:rPr>
                        <a:t>11%</a:t>
                      </a:r>
                    </a:p>
                  </a:txBody>
                  <a:tcPr marL="63276" marR="63276" marT="0" marB="0" anchor="ctr">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tabLst>
                          <a:tab pos="619125" algn="l"/>
                        </a:tabLst>
                      </a:pPr>
                      <a:r>
                        <a:rPr lang="en-US" sz="1800" dirty="0">
                          <a:solidFill>
                            <a:schemeClr val="tx1"/>
                          </a:solidFill>
                          <a:effectLst/>
                          <a:latin typeface="+mn-lt"/>
                          <a:ea typeface="Calibri" panose="020F0502020204030204" pitchFamily="34" charset="0"/>
                          <a:cs typeface="Times New Roman" panose="02020603050405020304" pitchFamily="18" charset="0"/>
                        </a:rPr>
                        <a:t>5%</a:t>
                      </a:r>
                    </a:p>
                  </a:txBody>
                  <a:tcPr marL="63276" marR="63276" marT="0" marB="0" anchor="ctr">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tabLst>
                          <a:tab pos="619125" algn="l"/>
                        </a:tabLst>
                      </a:pPr>
                      <a:r>
                        <a:rPr lang="en-US" sz="1800" dirty="0">
                          <a:solidFill>
                            <a:schemeClr val="tx1"/>
                          </a:solidFill>
                          <a:effectLst/>
                          <a:latin typeface="+mn-lt"/>
                          <a:ea typeface="Calibri" panose="020F0502020204030204" pitchFamily="34" charset="0"/>
                          <a:cs typeface="Times New Roman" panose="02020603050405020304" pitchFamily="18" charset="0"/>
                        </a:rPr>
                        <a:t>3%</a:t>
                      </a:r>
                    </a:p>
                  </a:txBody>
                  <a:tcPr marL="63276" marR="63276" marT="0" marB="0" anchor="ctr">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tabLst>
                          <a:tab pos="619125" algn="l"/>
                        </a:tabLst>
                      </a:pPr>
                      <a:r>
                        <a:rPr lang="en-US" sz="1800" dirty="0">
                          <a:solidFill>
                            <a:schemeClr val="tx1"/>
                          </a:solidFill>
                          <a:effectLst/>
                          <a:latin typeface="+mn-lt"/>
                          <a:ea typeface="Calibri" panose="020F0502020204030204" pitchFamily="34" charset="0"/>
                          <a:cs typeface="Times New Roman" panose="02020603050405020304" pitchFamily="18" charset="0"/>
                        </a:rPr>
                        <a:t>1%</a:t>
                      </a:r>
                    </a:p>
                  </a:txBody>
                  <a:tcPr marL="63276" marR="63276" marT="0" marB="0"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79235676"/>
                  </a:ext>
                </a:extLst>
              </a:tr>
            </a:tbl>
          </a:graphicData>
        </a:graphic>
      </p:graphicFrame>
      <p:sp>
        <p:nvSpPr>
          <p:cNvPr id="12" name="TextBox 11">
            <a:extLst>
              <a:ext uri="{FF2B5EF4-FFF2-40B4-BE49-F238E27FC236}">
                <a16:creationId xmlns:a16="http://schemas.microsoft.com/office/drawing/2014/main" id="{032B3939-339D-4988-B432-E094AD03F74D}"/>
              </a:ext>
            </a:extLst>
          </p:cNvPr>
          <p:cNvSpPr txBox="1"/>
          <p:nvPr/>
        </p:nvSpPr>
        <p:spPr>
          <a:xfrm>
            <a:off x="571503" y="4333635"/>
            <a:ext cx="8039097" cy="1323439"/>
          </a:xfrm>
          <a:prstGeom prst="rect">
            <a:avLst/>
          </a:prstGeom>
          <a:solidFill>
            <a:schemeClr val="accent3">
              <a:lumMod val="20000"/>
              <a:lumOff val="80000"/>
            </a:schemeClr>
          </a:solidFill>
        </p:spPr>
        <p:txBody>
          <a:bodyPr wrap="square" rtlCol="0">
            <a:spAutoFit/>
          </a:bodyPr>
          <a:lstStyle/>
          <a:p>
            <a:pPr>
              <a:buClr>
                <a:schemeClr val="tx2"/>
              </a:buClr>
              <a:buSzPct val="130000"/>
            </a:pPr>
            <a:r>
              <a:rPr lang="en-US" sz="1600" dirty="0">
                <a:solidFill>
                  <a:schemeClr val="tx1">
                    <a:lumMod val="75000"/>
                    <a:lumOff val="25000"/>
                  </a:schemeClr>
                </a:solidFill>
                <a:cs typeface="Arial" panose="020B0604020202020204" pitchFamily="34" charset="0"/>
              </a:rPr>
              <a:t>Retesting behavior is similar for ELs and non-ELs – most students who fail retest. </a:t>
            </a:r>
          </a:p>
          <a:p>
            <a:pPr>
              <a:buClr>
                <a:schemeClr val="tx2"/>
              </a:buClr>
              <a:buSzPct val="130000"/>
            </a:pPr>
            <a:endParaRPr lang="en-US" sz="1600" dirty="0">
              <a:solidFill>
                <a:schemeClr val="tx1">
                  <a:lumMod val="75000"/>
                  <a:lumOff val="25000"/>
                </a:schemeClr>
              </a:solidFill>
              <a:cs typeface="Arial" panose="020B0604020202020204" pitchFamily="34" charset="0"/>
            </a:endParaRPr>
          </a:p>
          <a:p>
            <a:pPr>
              <a:buClr>
                <a:schemeClr val="tx2"/>
              </a:buClr>
              <a:buSzPct val="130000"/>
            </a:pPr>
            <a:r>
              <a:rPr lang="en-US" sz="1600" dirty="0">
                <a:solidFill>
                  <a:schemeClr val="tx1">
                    <a:lumMod val="75000"/>
                    <a:lumOff val="25000"/>
                  </a:schemeClr>
                </a:solidFill>
                <a:cs typeface="Arial" panose="020B0604020202020204" pitchFamily="34" charset="0"/>
              </a:rPr>
              <a:t>Non-ELs pass on retest at substantially higher rates than ELs.</a:t>
            </a:r>
          </a:p>
          <a:p>
            <a:pPr>
              <a:buClr>
                <a:schemeClr val="tx2"/>
              </a:buClr>
              <a:buSzPct val="130000"/>
            </a:pPr>
            <a:endParaRPr lang="en-US" sz="1600" dirty="0">
              <a:solidFill>
                <a:schemeClr val="tx1">
                  <a:lumMod val="75000"/>
                  <a:lumOff val="25000"/>
                </a:schemeClr>
              </a:solidFill>
              <a:cs typeface="Arial" panose="020B0604020202020204" pitchFamily="34" charset="0"/>
            </a:endParaRPr>
          </a:p>
          <a:p>
            <a:pPr>
              <a:buClr>
                <a:schemeClr val="tx2"/>
              </a:buClr>
              <a:buSzPct val="130000"/>
            </a:pPr>
            <a:r>
              <a:rPr lang="en-US" sz="1600" dirty="0">
                <a:solidFill>
                  <a:schemeClr val="tx1">
                    <a:lumMod val="75000"/>
                    <a:lumOff val="25000"/>
                  </a:schemeClr>
                </a:solidFill>
                <a:cs typeface="Arial" panose="020B0604020202020204" pitchFamily="34" charset="0"/>
              </a:rPr>
              <a:t>ELs are more likely to satisfy their CD on appeal than non-ELs.</a:t>
            </a:r>
          </a:p>
        </p:txBody>
      </p:sp>
    </p:spTree>
    <p:extLst>
      <p:ext uri="{BB962C8B-B14F-4D97-AF65-F5344CB8AC3E}">
        <p14:creationId xmlns:p14="http://schemas.microsoft.com/office/powerpoint/2010/main" val="2951387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descr="retest behavior and success is quite similar for students with and without disabilities" hidden="1">
            <a:extLst>
              <a:ext uri="{FF2B5EF4-FFF2-40B4-BE49-F238E27FC236}">
                <a16:creationId xmlns:a16="http://schemas.microsoft.com/office/drawing/2014/main" id="{308DD7EF-6C73-4EF3-8A58-897CE4858279}"/>
              </a:ext>
            </a:extLst>
          </p:cNvPr>
          <p:cNvGraphicFramePr>
            <a:graphicFrameLocks noChangeAspect="1"/>
          </p:cNvGraphicFramePr>
          <p:nvPr>
            <p:custDataLst>
              <p:tags r:id="rId2"/>
            </p:custDataLst>
            <p:extLst>
              <p:ext uri="{D42A27DB-BD31-4B8C-83A1-F6EECF244321}">
                <p14:modId xmlns:p14="http://schemas.microsoft.com/office/powerpoint/2010/main" val="1329115322"/>
              </p:ext>
            </p:extLst>
          </p:nvPr>
        </p:nvGraphicFramePr>
        <p:xfrm>
          <a:off x="1144193" y="858443"/>
          <a:ext cx="1191" cy="1191"/>
        </p:xfrm>
        <a:graphic>
          <a:graphicData uri="http://schemas.openxmlformats.org/presentationml/2006/ole">
            <mc:AlternateContent xmlns:mc="http://schemas.openxmlformats.org/markup-compatibility/2006">
              <mc:Choice xmlns:v="urn:schemas-microsoft-com:vml" Requires="v">
                <p:oleObj spid="_x0000_s10250" name="think-cell Slide" r:id="rId6" imgW="526" imgH="526" progId="TCLayout.ActiveDocument.1">
                  <p:embed/>
                </p:oleObj>
              </mc:Choice>
              <mc:Fallback>
                <p:oleObj name="think-cell Slide" r:id="rId6" imgW="526" imgH="526" progId="TCLayout.ActiveDocument.1">
                  <p:embed/>
                  <p:pic>
                    <p:nvPicPr>
                      <p:cNvPr id="5" name="Object 4" hidden="1">
                        <a:extLst>
                          <a:ext uri="{FF2B5EF4-FFF2-40B4-BE49-F238E27FC236}">
                            <a16:creationId xmlns:a16="http://schemas.microsoft.com/office/drawing/2014/main" id="{308DD7EF-6C73-4EF3-8A58-897CE4858279}"/>
                          </a:ext>
                        </a:extLst>
                      </p:cNvPr>
                      <p:cNvPicPr/>
                      <p:nvPr/>
                    </p:nvPicPr>
                    <p:blipFill>
                      <a:blip r:embed="rId7"/>
                      <a:stretch>
                        <a:fillRect/>
                      </a:stretch>
                    </p:blipFill>
                    <p:spPr>
                      <a:xfrm>
                        <a:off x="1144193" y="858443"/>
                        <a:ext cx="1191" cy="1191"/>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07DC823F-99B0-49BE-99C6-DDF80EBCF880}"/>
              </a:ext>
              <a:ext uri="{C183D7F6-B498-43B3-948B-1728B52AA6E4}">
                <adec:decorative xmlns:adec="http://schemas.microsoft.com/office/drawing/2017/decorative" val="1"/>
              </a:ext>
            </a:extLst>
          </p:cNvPr>
          <p:cNvSpPr/>
          <p:nvPr>
            <p:custDataLst>
              <p:tags r:id="rId3"/>
            </p:custDataLst>
          </p:nvPr>
        </p:nvSpPr>
        <p:spPr>
          <a:xfrm>
            <a:off x="1143002" y="857252"/>
            <a:ext cx="119063" cy="1190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en-US" sz="2600" b="1" dirty="0">
              <a:latin typeface="Arial Nova" panose="020B0504020202020204" pitchFamily="34" charset="0"/>
              <a:ea typeface="+mj-ea"/>
              <a:cs typeface="+mj-cs"/>
              <a:sym typeface="Arial Nova" panose="020B0504020202020204" pitchFamily="34" charset="0"/>
            </a:endParaRPr>
          </a:p>
        </p:txBody>
      </p:sp>
      <p:sp>
        <p:nvSpPr>
          <p:cNvPr id="3" name="Slide Number Placeholder 2"/>
          <p:cNvSpPr>
            <a:spLocks noGrp="1"/>
          </p:cNvSpPr>
          <p:nvPr>
            <p:ph type="sldNum" sz="quarter" idx="12"/>
          </p:nvPr>
        </p:nvSpPr>
        <p:spPr>
          <a:xfrm>
            <a:off x="8610600" y="6356352"/>
            <a:ext cx="2743200" cy="365125"/>
          </a:xfrm>
          <a:prstGeom prst="rect">
            <a:avLst/>
          </a:prstGeom>
        </p:spPr>
        <p:txBody>
          <a:bodyPr vert="horz" lIns="91440" tIns="45720" rIns="91440" bIns="45720" rtlCol="0" anchor="ctr"/>
          <a:lstStyle>
            <a:defPPr>
              <a:defRPr lang="zh-CN"/>
            </a:defPPr>
            <a:lvl1pPr marL="0" algn="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F27229C-EC7B-4063-A33B-28A5E87E32ED}" type="slidenum">
              <a:rPr lang="zh-CN" altLang="en-US" smtClean="0">
                <a:latin typeface="Arial Nova" panose="020B0504020202020204" pitchFamily="34" charset="0"/>
              </a:rPr>
              <a:pPr/>
              <a:t>37</a:t>
            </a:fld>
            <a:endParaRPr lang="en-US" dirty="0">
              <a:latin typeface="Arial Nova" panose="020B0504020202020204" pitchFamily="34" charset="0"/>
            </a:endParaRPr>
          </a:p>
        </p:txBody>
      </p:sp>
      <p:sp>
        <p:nvSpPr>
          <p:cNvPr id="22" name="Title 1">
            <a:extLst>
              <a:ext uri="{FF2B5EF4-FFF2-40B4-BE49-F238E27FC236}">
                <a16:creationId xmlns:a16="http://schemas.microsoft.com/office/drawing/2014/main" id="{260CB559-EE3B-4F59-A18C-8AA7DADB75A4}"/>
              </a:ext>
            </a:extLst>
          </p:cNvPr>
          <p:cNvSpPr>
            <a:spLocks noGrp="1"/>
          </p:cNvSpPr>
          <p:nvPr>
            <p:ph type="title"/>
          </p:nvPr>
        </p:nvSpPr>
        <p:spPr>
          <a:xfrm>
            <a:off x="571503" y="537127"/>
            <a:ext cx="8039099" cy="509929"/>
          </a:xfrm>
        </p:spPr>
        <p:txBody>
          <a:bodyPr>
            <a:noAutofit/>
          </a:bodyPr>
          <a:lstStyle/>
          <a:p>
            <a:r>
              <a:rPr lang="en-US" dirty="0"/>
              <a:t>Retest behavior and success is quite similar for students with and without disabilities</a:t>
            </a:r>
            <a:endParaRPr lang="en-US" dirty="0">
              <a:solidFill>
                <a:schemeClr val="tx2"/>
              </a:solidFill>
            </a:endParaRPr>
          </a:p>
        </p:txBody>
      </p:sp>
      <p:sp>
        <p:nvSpPr>
          <p:cNvPr id="287" name="Rectangle 148">
            <a:extLst>
              <a:ext uri="{FF2B5EF4-FFF2-40B4-BE49-F238E27FC236}">
                <a16:creationId xmlns:a16="http://schemas.microsoft.com/office/drawing/2014/main" id="{E591DC25-23C5-4055-840F-5EAAA6AEA7E3}"/>
              </a:ext>
            </a:extLst>
          </p:cNvPr>
          <p:cNvSpPr>
            <a:spLocks noChangeArrowheads="1"/>
          </p:cNvSpPr>
          <p:nvPr/>
        </p:nvSpPr>
        <p:spPr bwMode="auto">
          <a:xfrm>
            <a:off x="623125" y="1200926"/>
            <a:ext cx="6970754"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altLang="en-US" sz="1400" b="1" dirty="0">
                <a:latin typeface="+mn-lt"/>
              </a:rPr>
              <a:t>Percent of SWDs &amp; non-SWDs who retest, pass on retest, and pass on appeal, 2016 test-takers</a:t>
            </a:r>
          </a:p>
        </p:txBody>
      </p:sp>
      <p:graphicFrame>
        <p:nvGraphicFramePr>
          <p:cNvPr id="2" name="Table 1">
            <a:extLst>
              <a:ext uri="{FF2B5EF4-FFF2-40B4-BE49-F238E27FC236}">
                <a16:creationId xmlns:a16="http://schemas.microsoft.com/office/drawing/2014/main" id="{7B8002AA-B48B-4036-88F6-05752D995C2E}"/>
              </a:ext>
            </a:extLst>
          </p:cNvPr>
          <p:cNvGraphicFramePr>
            <a:graphicFrameLocks noGrp="1"/>
          </p:cNvGraphicFramePr>
          <p:nvPr/>
        </p:nvGraphicFramePr>
        <p:xfrm>
          <a:off x="623124" y="1572768"/>
          <a:ext cx="7987475" cy="2418094"/>
        </p:xfrm>
        <a:graphic>
          <a:graphicData uri="http://schemas.openxmlformats.org/drawingml/2006/table">
            <a:tbl>
              <a:tblPr firstRow="1" firstCol="1" bandRow="1">
                <a:tableStyleId>{7DF18680-E054-41AD-8BC1-D1AEF772440D}</a:tableStyleId>
              </a:tblPr>
              <a:tblGrid>
                <a:gridCol w="2157281">
                  <a:extLst>
                    <a:ext uri="{9D8B030D-6E8A-4147-A177-3AD203B41FA5}">
                      <a16:colId xmlns:a16="http://schemas.microsoft.com/office/drawing/2014/main" val="3143173794"/>
                    </a:ext>
                  </a:extLst>
                </a:gridCol>
                <a:gridCol w="1266077">
                  <a:extLst>
                    <a:ext uri="{9D8B030D-6E8A-4147-A177-3AD203B41FA5}">
                      <a16:colId xmlns:a16="http://schemas.microsoft.com/office/drawing/2014/main" val="2764844726"/>
                    </a:ext>
                  </a:extLst>
                </a:gridCol>
                <a:gridCol w="1515545">
                  <a:extLst>
                    <a:ext uri="{9D8B030D-6E8A-4147-A177-3AD203B41FA5}">
                      <a16:colId xmlns:a16="http://schemas.microsoft.com/office/drawing/2014/main" val="831486341"/>
                    </a:ext>
                  </a:extLst>
                </a:gridCol>
                <a:gridCol w="1425945">
                  <a:extLst>
                    <a:ext uri="{9D8B030D-6E8A-4147-A177-3AD203B41FA5}">
                      <a16:colId xmlns:a16="http://schemas.microsoft.com/office/drawing/2014/main" val="3891878508"/>
                    </a:ext>
                  </a:extLst>
                </a:gridCol>
                <a:gridCol w="1622627">
                  <a:extLst>
                    <a:ext uri="{9D8B030D-6E8A-4147-A177-3AD203B41FA5}">
                      <a16:colId xmlns:a16="http://schemas.microsoft.com/office/drawing/2014/main" val="303808873"/>
                    </a:ext>
                  </a:extLst>
                </a:gridCol>
              </a:tblGrid>
              <a:tr h="349187">
                <a:tc>
                  <a:txBody>
                    <a:bodyPr/>
                    <a:lstStyle/>
                    <a:p>
                      <a:pPr marL="0" marR="0">
                        <a:lnSpc>
                          <a:spcPct val="107000"/>
                        </a:lnSpc>
                        <a:spcBef>
                          <a:spcPts val="0"/>
                        </a:spcBef>
                        <a:spcAft>
                          <a:spcPts val="0"/>
                        </a:spcAft>
                        <a:tabLst>
                          <a:tab pos="619125" algn="l"/>
                        </a:tabLst>
                      </a:pPr>
                      <a:r>
                        <a:rPr lang="en-US" sz="1800" b="1" dirty="0">
                          <a:solidFill>
                            <a:schemeClr val="tx1"/>
                          </a:solidFill>
                          <a:effectLst/>
                          <a:latin typeface="+mn-lt"/>
                        </a:rPr>
                        <a:t> </a:t>
                      </a:r>
                      <a:endParaRPr lang="en-US" sz="1800" b="1" dirty="0">
                        <a:solidFill>
                          <a:schemeClr val="tx1"/>
                        </a:solidFill>
                        <a:effectLst/>
                        <a:latin typeface="+mn-lt"/>
                        <a:ea typeface="Calibri" panose="020F0502020204030204" pitchFamily="34" charset="0"/>
                        <a:cs typeface="Times New Roman" panose="02020603050405020304" pitchFamily="18" charset="0"/>
                      </a:endParaRPr>
                    </a:p>
                  </a:txBody>
                  <a:tcPr marL="63276" marR="63276" marT="0" marB="0">
                    <a:lnL w="12700" cmpd="sng">
                      <a:noFill/>
                    </a:lnL>
                    <a:lnR w="12700" cmpd="sng">
                      <a:noFill/>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solidFill>
                      <a:schemeClr val="accent6">
                        <a:lumMod val="20000"/>
                        <a:lumOff val="80000"/>
                      </a:schemeClr>
                    </a:solidFill>
                  </a:tcPr>
                </a:tc>
                <a:tc gridSpan="2">
                  <a:txBody>
                    <a:bodyPr/>
                    <a:lstStyle/>
                    <a:p>
                      <a:pPr marL="0" marR="0" algn="ctr">
                        <a:lnSpc>
                          <a:spcPct val="107000"/>
                        </a:lnSpc>
                        <a:spcBef>
                          <a:spcPts val="0"/>
                        </a:spcBef>
                        <a:spcAft>
                          <a:spcPts val="0"/>
                        </a:spcAft>
                        <a:tabLst>
                          <a:tab pos="619125" algn="l"/>
                        </a:tabLst>
                      </a:pPr>
                      <a:r>
                        <a:rPr lang="en-US" sz="1800" b="1" dirty="0">
                          <a:solidFill>
                            <a:schemeClr val="tx1"/>
                          </a:solidFill>
                          <a:effectLst/>
                          <a:latin typeface="+mn-lt"/>
                        </a:rPr>
                        <a:t>Math</a:t>
                      </a:r>
                      <a:endParaRPr lang="en-US" sz="1800" b="1" dirty="0">
                        <a:solidFill>
                          <a:schemeClr val="tx1"/>
                        </a:solidFill>
                        <a:effectLst/>
                        <a:latin typeface="+mn-lt"/>
                        <a:ea typeface="Calibri" panose="020F0502020204030204" pitchFamily="34" charset="0"/>
                        <a:cs typeface="Times New Roman" panose="02020603050405020304" pitchFamily="18" charset="0"/>
                      </a:endParaRPr>
                    </a:p>
                  </a:txBody>
                  <a:tcPr marL="63276" marR="63276" marT="0" marB="0">
                    <a:lnL w="12700" cmpd="sng">
                      <a:noFill/>
                    </a:lnL>
                    <a:lnR w="12700" cmpd="sng">
                      <a:noFill/>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solidFill>
                      <a:schemeClr val="accent6">
                        <a:lumMod val="20000"/>
                        <a:lumOff val="80000"/>
                      </a:schemeClr>
                    </a:solidFill>
                  </a:tcPr>
                </a:tc>
                <a:tc hMerge="1">
                  <a:txBody>
                    <a:bodyPr/>
                    <a:lstStyle/>
                    <a:p>
                      <a:endParaRPr lang="en-US"/>
                    </a:p>
                  </a:txBody>
                  <a:tcPr/>
                </a:tc>
                <a:tc gridSpan="2">
                  <a:txBody>
                    <a:bodyPr/>
                    <a:lstStyle/>
                    <a:p>
                      <a:pPr marL="0" marR="0" algn="ctr">
                        <a:lnSpc>
                          <a:spcPct val="107000"/>
                        </a:lnSpc>
                        <a:spcBef>
                          <a:spcPts val="0"/>
                        </a:spcBef>
                        <a:spcAft>
                          <a:spcPts val="0"/>
                        </a:spcAft>
                        <a:tabLst>
                          <a:tab pos="619125" algn="l"/>
                        </a:tabLst>
                      </a:pPr>
                      <a:r>
                        <a:rPr lang="en-US" sz="1800" b="1" dirty="0">
                          <a:solidFill>
                            <a:schemeClr val="tx1"/>
                          </a:solidFill>
                          <a:effectLst/>
                          <a:latin typeface="+mn-lt"/>
                        </a:rPr>
                        <a:t>ELA</a:t>
                      </a:r>
                      <a:endParaRPr lang="en-US" sz="1800" b="1" dirty="0">
                        <a:solidFill>
                          <a:schemeClr val="tx1"/>
                        </a:solidFill>
                        <a:effectLst/>
                        <a:latin typeface="+mn-lt"/>
                        <a:ea typeface="Calibri" panose="020F0502020204030204" pitchFamily="34" charset="0"/>
                        <a:cs typeface="Times New Roman" panose="02020603050405020304" pitchFamily="18" charset="0"/>
                      </a:endParaRPr>
                    </a:p>
                  </a:txBody>
                  <a:tcPr marL="63276" marR="63276" marT="0" marB="0">
                    <a:lnL w="12700" cmpd="sng">
                      <a:noFill/>
                    </a:lnL>
                    <a:lnR w="12700" cmpd="sng">
                      <a:noFill/>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solidFill>
                      <a:schemeClr val="accent6">
                        <a:lumMod val="20000"/>
                        <a:lumOff val="80000"/>
                      </a:schemeClr>
                    </a:solidFill>
                  </a:tcPr>
                </a:tc>
                <a:tc hMerge="1">
                  <a:txBody>
                    <a:bodyPr/>
                    <a:lstStyle/>
                    <a:p>
                      <a:endParaRPr lang="en-US"/>
                    </a:p>
                  </a:txBody>
                  <a:tcPr/>
                </a:tc>
                <a:extLst>
                  <a:ext uri="{0D108BD9-81ED-4DB2-BD59-A6C34878D82A}">
                    <a16:rowId xmlns:a16="http://schemas.microsoft.com/office/drawing/2014/main" val="806824080"/>
                  </a:ext>
                </a:extLst>
              </a:tr>
              <a:tr h="349187">
                <a:tc>
                  <a:txBody>
                    <a:bodyPr/>
                    <a:lstStyle/>
                    <a:p>
                      <a:pPr marL="0" marR="0">
                        <a:lnSpc>
                          <a:spcPct val="107000"/>
                        </a:lnSpc>
                        <a:spcBef>
                          <a:spcPts val="0"/>
                        </a:spcBef>
                        <a:spcAft>
                          <a:spcPts val="0"/>
                        </a:spcAft>
                        <a:tabLst>
                          <a:tab pos="619125" algn="l"/>
                        </a:tabLst>
                      </a:pPr>
                      <a:r>
                        <a:rPr lang="en-US" sz="1800" b="1" dirty="0">
                          <a:solidFill>
                            <a:schemeClr val="tx1"/>
                          </a:solidFill>
                          <a:effectLst/>
                          <a:latin typeface="+mn-lt"/>
                        </a:rPr>
                        <a:t> </a:t>
                      </a:r>
                      <a:endParaRPr lang="en-US" sz="1800" b="1" dirty="0">
                        <a:solidFill>
                          <a:schemeClr val="tx1"/>
                        </a:solidFill>
                        <a:effectLst/>
                        <a:latin typeface="+mn-lt"/>
                        <a:ea typeface="Calibri" panose="020F0502020204030204" pitchFamily="34" charset="0"/>
                        <a:cs typeface="Times New Roman" panose="02020603050405020304" pitchFamily="18" charset="0"/>
                      </a:endParaRPr>
                    </a:p>
                  </a:txBody>
                  <a:tcPr marL="63276" marR="63276" marT="0" marB="0">
                    <a:lnL w="12700" cmpd="sng">
                      <a:noFill/>
                    </a:lnL>
                    <a:lnR w="12700" cmpd="sng">
                      <a:noFill/>
                    </a:lnR>
                    <a:lnT w="381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algn="ctr">
                        <a:lnSpc>
                          <a:spcPct val="107000"/>
                        </a:lnSpc>
                        <a:spcBef>
                          <a:spcPts val="0"/>
                        </a:spcBef>
                        <a:spcAft>
                          <a:spcPts val="0"/>
                        </a:spcAft>
                        <a:tabLst>
                          <a:tab pos="619125" algn="l"/>
                        </a:tabLst>
                      </a:pPr>
                      <a:r>
                        <a:rPr lang="en-US" sz="1800" b="1" dirty="0">
                          <a:solidFill>
                            <a:schemeClr val="tx1"/>
                          </a:solidFill>
                          <a:effectLst/>
                          <a:latin typeface="+mn-lt"/>
                        </a:rPr>
                        <a:t>SWDs</a:t>
                      </a:r>
                      <a:endParaRPr lang="en-US" sz="1800" b="1" dirty="0">
                        <a:solidFill>
                          <a:schemeClr val="tx1"/>
                        </a:solidFill>
                        <a:effectLst/>
                        <a:latin typeface="+mn-lt"/>
                        <a:ea typeface="Calibri" panose="020F0502020204030204" pitchFamily="34" charset="0"/>
                        <a:cs typeface="Times New Roman" panose="02020603050405020304" pitchFamily="18" charset="0"/>
                      </a:endParaRPr>
                    </a:p>
                  </a:txBody>
                  <a:tcPr marL="63276" marR="63276" marT="0" marB="0">
                    <a:lnL w="12700" cmpd="sng">
                      <a:noFill/>
                    </a:lnL>
                    <a:lnR w="12700" cmpd="sng">
                      <a:noFill/>
                    </a:lnR>
                    <a:lnT w="381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algn="ctr">
                        <a:lnSpc>
                          <a:spcPct val="107000"/>
                        </a:lnSpc>
                        <a:spcBef>
                          <a:spcPts val="0"/>
                        </a:spcBef>
                        <a:spcAft>
                          <a:spcPts val="0"/>
                        </a:spcAft>
                        <a:tabLst>
                          <a:tab pos="619125" algn="l"/>
                        </a:tabLst>
                      </a:pPr>
                      <a:r>
                        <a:rPr lang="en-US" sz="1800" b="1" dirty="0">
                          <a:solidFill>
                            <a:schemeClr val="tx1"/>
                          </a:solidFill>
                          <a:effectLst/>
                          <a:latin typeface="+mn-lt"/>
                        </a:rPr>
                        <a:t>Non-SWDs</a:t>
                      </a:r>
                      <a:endParaRPr lang="en-US" sz="1800" b="1" dirty="0">
                        <a:solidFill>
                          <a:schemeClr val="tx1"/>
                        </a:solidFill>
                        <a:effectLst/>
                        <a:latin typeface="+mn-lt"/>
                        <a:ea typeface="Calibri" panose="020F0502020204030204" pitchFamily="34" charset="0"/>
                        <a:cs typeface="Times New Roman" panose="02020603050405020304" pitchFamily="18" charset="0"/>
                      </a:endParaRPr>
                    </a:p>
                  </a:txBody>
                  <a:tcPr marL="63276" marR="63276" marT="0" marB="0">
                    <a:lnL w="12700" cmpd="sng">
                      <a:noFill/>
                    </a:lnL>
                    <a:lnR w="12700" cmpd="sng">
                      <a:noFill/>
                    </a:lnR>
                    <a:lnT w="381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algn="ctr">
                        <a:lnSpc>
                          <a:spcPct val="107000"/>
                        </a:lnSpc>
                        <a:spcBef>
                          <a:spcPts val="0"/>
                        </a:spcBef>
                        <a:spcAft>
                          <a:spcPts val="0"/>
                        </a:spcAft>
                        <a:tabLst>
                          <a:tab pos="619125" algn="l"/>
                        </a:tabLst>
                      </a:pPr>
                      <a:r>
                        <a:rPr lang="en-US" sz="1800" b="1" dirty="0">
                          <a:solidFill>
                            <a:schemeClr val="tx1"/>
                          </a:solidFill>
                          <a:effectLst/>
                          <a:latin typeface="+mn-lt"/>
                        </a:rPr>
                        <a:t>SWDs</a:t>
                      </a:r>
                      <a:endParaRPr lang="en-US" sz="1800" b="1" dirty="0">
                        <a:solidFill>
                          <a:schemeClr val="tx1"/>
                        </a:solidFill>
                        <a:effectLst/>
                        <a:latin typeface="+mn-lt"/>
                        <a:ea typeface="Calibri" panose="020F0502020204030204" pitchFamily="34" charset="0"/>
                        <a:cs typeface="Times New Roman" panose="02020603050405020304" pitchFamily="18" charset="0"/>
                      </a:endParaRPr>
                    </a:p>
                  </a:txBody>
                  <a:tcPr marL="63276" marR="63276" marT="0" marB="0">
                    <a:lnL w="12700" cmpd="sng">
                      <a:noFill/>
                    </a:lnL>
                    <a:lnR w="12700" cmpd="sng">
                      <a:noFill/>
                    </a:lnR>
                    <a:lnT w="381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algn="ctr">
                        <a:lnSpc>
                          <a:spcPct val="107000"/>
                        </a:lnSpc>
                        <a:spcBef>
                          <a:spcPts val="0"/>
                        </a:spcBef>
                        <a:spcAft>
                          <a:spcPts val="0"/>
                        </a:spcAft>
                        <a:tabLst>
                          <a:tab pos="619125" algn="l"/>
                        </a:tabLst>
                      </a:pPr>
                      <a:r>
                        <a:rPr lang="en-US" sz="1800" b="1" dirty="0">
                          <a:solidFill>
                            <a:schemeClr val="tx1"/>
                          </a:solidFill>
                          <a:effectLst/>
                          <a:latin typeface="+mn-lt"/>
                        </a:rPr>
                        <a:t>Non-SWDs</a:t>
                      </a:r>
                      <a:endParaRPr lang="en-US" sz="1800" b="1" dirty="0">
                        <a:solidFill>
                          <a:schemeClr val="tx1"/>
                        </a:solidFill>
                        <a:effectLst/>
                        <a:latin typeface="+mn-lt"/>
                        <a:ea typeface="Calibri" panose="020F0502020204030204" pitchFamily="34" charset="0"/>
                        <a:cs typeface="Times New Roman" panose="02020603050405020304" pitchFamily="18" charset="0"/>
                      </a:endParaRPr>
                    </a:p>
                  </a:txBody>
                  <a:tcPr marL="63276" marR="63276" marT="0" marB="0">
                    <a:lnL w="12700" cmpd="sng">
                      <a:noFill/>
                    </a:lnL>
                    <a:lnR w="12700" cmpd="sng">
                      <a:noFill/>
                    </a:lnR>
                    <a:lnT w="381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549134585"/>
                  </a:ext>
                </a:extLst>
              </a:tr>
              <a:tr h="429930">
                <a:tc>
                  <a:txBody>
                    <a:bodyPr/>
                    <a:lstStyle/>
                    <a:p>
                      <a:pPr marL="0" marR="0" algn="l">
                        <a:lnSpc>
                          <a:spcPct val="107000"/>
                        </a:lnSpc>
                        <a:spcBef>
                          <a:spcPts val="0"/>
                        </a:spcBef>
                        <a:spcAft>
                          <a:spcPts val="0"/>
                        </a:spcAft>
                        <a:tabLst>
                          <a:tab pos="619125" algn="l"/>
                        </a:tabLst>
                      </a:pPr>
                      <a:r>
                        <a:rPr lang="en-US" sz="1800" dirty="0">
                          <a:solidFill>
                            <a:schemeClr val="tx1"/>
                          </a:solidFill>
                          <a:effectLst/>
                          <a:latin typeface="+mn-lt"/>
                        </a:rPr>
                        <a:t>% Retest</a:t>
                      </a:r>
                      <a:endParaRPr lang="en-US" sz="1800" dirty="0">
                        <a:solidFill>
                          <a:schemeClr val="tx1"/>
                        </a:solidFill>
                        <a:effectLst/>
                        <a:latin typeface="+mn-lt"/>
                        <a:ea typeface="Calibri" panose="020F0502020204030204" pitchFamily="34" charset="0"/>
                        <a:cs typeface="Times New Roman" panose="02020603050405020304" pitchFamily="18" charset="0"/>
                      </a:endParaRPr>
                    </a:p>
                  </a:txBody>
                  <a:tcPr marL="63276" marR="63276" marT="0" marB="0" anchor="ctr">
                    <a:lnT w="12700" cap="flat" cmpd="sng" algn="ctr">
                      <a:solidFill>
                        <a:schemeClr val="tx1"/>
                      </a:solidFill>
                      <a:prstDash val="solid"/>
                      <a:round/>
                      <a:headEnd type="none" w="med" len="med"/>
                      <a:tailEnd type="none" w="med" len="med"/>
                    </a:lnT>
                    <a:noFill/>
                  </a:tcPr>
                </a:tc>
                <a:tc>
                  <a:txBody>
                    <a:bodyPr/>
                    <a:lstStyle/>
                    <a:p>
                      <a:pPr marL="0" marR="0" algn="ctr">
                        <a:lnSpc>
                          <a:spcPct val="107000"/>
                        </a:lnSpc>
                        <a:spcBef>
                          <a:spcPts val="0"/>
                        </a:spcBef>
                        <a:spcAft>
                          <a:spcPts val="0"/>
                        </a:spcAft>
                        <a:tabLst>
                          <a:tab pos="619125" algn="l"/>
                        </a:tabLst>
                      </a:pPr>
                      <a:r>
                        <a:rPr lang="en-US" sz="1800" dirty="0">
                          <a:effectLst/>
                          <a:latin typeface="+mn-lt"/>
                        </a:rPr>
                        <a:t>93%</a:t>
                      </a:r>
                      <a:endParaRPr lang="en-US" sz="1800" dirty="0">
                        <a:effectLst/>
                        <a:latin typeface="+mn-lt"/>
                        <a:ea typeface="Calibri" panose="020F0502020204030204" pitchFamily="34" charset="0"/>
                        <a:cs typeface="Times New Roman" panose="02020603050405020304" pitchFamily="18" charset="0"/>
                      </a:endParaRPr>
                    </a:p>
                  </a:txBody>
                  <a:tcPr marL="63097" marR="63097" marT="0" marB="0" anchor="ctr">
                    <a:lnT w="12700" cap="flat" cmpd="sng" algn="ctr">
                      <a:solidFill>
                        <a:schemeClr val="tx1"/>
                      </a:solidFill>
                      <a:prstDash val="solid"/>
                      <a:round/>
                      <a:headEnd type="none" w="med" len="med"/>
                      <a:tailEnd type="none" w="med" len="med"/>
                    </a:lnT>
                    <a:noFill/>
                  </a:tcPr>
                </a:tc>
                <a:tc>
                  <a:txBody>
                    <a:bodyPr/>
                    <a:lstStyle/>
                    <a:p>
                      <a:pPr marL="0" marR="0" algn="ctr">
                        <a:lnSpc>
                          <a:spcPct val="107000"/>
                        </a:lnSpc>
                        <a:spcBef>
                          <a:spcPts val="0"/>
                        </a:spcBef>
                        <a:spcAft>
                          <a:spcPts val="0"/>
                        </a:spcAft>
                        <a:tabLst>
                          <a:tab pos="619125" algn="l"/>
                        </a:tabLst>
                      </a:pPr>
                      <a:r>
                        <a:rPr lang="en-US" sz="1800" dirty="0">
                          <a:effectLst/>
                          <a:latin typeface="+mn-lt"/>
                        </a:rPr>
                        <a:t>90%</a:t>
                      </a:r>
                      <a:endParaRPr lang="en-US" sz="1800" dirty="0">
                        <a:effectLst/>
                        <a:latin typeface="+mn-lt"/>
                        <a:ea typeface="Calibri" panose="020F0502020204030204" pitchFamily="34" charset="0"/>
                        <a:cs typeface="Times New Roman" panose="02020603050405020304" pitchFamily="18" charset="0"/>
                      </a:endParaRPr>
                    </a:p>
                  </a:txBody>
                  <a:tcPr marL="63097" marR="63097" marT="0" marB="0" anchor="ctr">
                    <a:lnT w="12700" cap="flat" cmpd="sng" algn="ctr">
                      <a:solidFill>
                        <a:schemeClr val="tx1"/>
                      </a:solidFill>
                      <a:prstDash val="solid"/>
                      <a:round/>
                      <a:headEnd type="none" w="med" len="med"/>
                      <a:tailEnd type="none" w="med" len="med"/>
                    </a:lnT>
                    <a:noFill/>
                  </a:tcPr>
                </a:tc>
                <a:tc>
                  <a:txBody>
                    <a:bodyPr/>
                    <a:lstStyle/>
                    <a:p>
                      <a:pPr marL="0" marR="0" algn="ctr">
                        <a:lnSpc>
                          <a:spcPct val="107000"/>
                        </a:lnSpc>
                        <a:spcBef>
                          <a:spcPts val="0"/>
                        </a:spcBef>
                        <a:spcAft>
                          <a:spcPts val="0"/>
                        </a:spcAft>
                        <a:tabLst>
                          <a:tab pos="619125" algn="l"/>
                        </a:tabLst>
                      </a:pPr>
                      <a:r>
                        <a:rPr lang="en-US" sz="1800" dirty="0">
                          <a:effectLst/>
                          <a:latin typeface="+mn-lt"/>
                        </a:rPr>
                        <a:t>89%</a:t>
                      </a:r>
                      <a:endParaRPr lang="en-US" sz="1800" dirty="0">
                        <a:effectLst/>
                        <a:latin typeface="+mn-lt"/>
                        <a:ea typeface="Calibri" panose="020F0502020204030204" pitchFamily="34" charset="0"/>
                        <a:cs typeface="Times New Roman" panose="02020603050405020304" pitchFamily="18" charset="0"/>
                      </a:endParaRPr>
                    </a:p>
                  </a:txBody>
                  <a:tcPr marL="63097" marR="63097" marT="0" marB="0" anchor="ctr">
                    <a:lnT w="12700" cap="flat" cmpd="sng" algn="ctr">
                      <a:solidFill>
                        <a:schemeClr val="tx1"/>
                      </a:solidFill>
                      <a:prstDash val="solid"/>
                      <a:round/>
                      <a:headEnd type="none" w="med" len="med"/>
                      <a:tailEnd type="none" w="med" len="med"/>
                    </a:lnT>
                    <a:noFill/>
                  </a:tcPr>
                </a:tc>
                <a:tc>
                  <a:txBody>
                    <a:bodyPr/>
                    <a:lstStyle/>
                    <a:p>
                      <a:pPr marL="0" marR="0" algn="ctr">
                        <a:lnSpc>
                          <a:spcPct val="107000"/>
                        </a:lnSpc>
                        <a:spcBef>
                          <a:spcPts val="0"/>
                        </a:spcBef>
                        <a:spcAft>
                          <a:spcPts val="0"/>
                        </a:spcAft>
                        <a:tabLst>
                          <a:tab pos="619125" algn="l"/>
                        </a:tabLst>
                      </a:pPr>
                      <a:r>
                        <a:rPr lang="en-US" sz="1800" dirty="0">
                          <a:effectLst/>
                          <a:latin typeface="+mn-lt"/>
                        </a:rPr>
                        <a:t>85%</a:t>
                      </a:r>
                      <a:endParaRPr lang="en-US" sz="1800" dirty="0">
                        <a:effectLst/>
                        <a:latin typeface="+mn-lt"/>
                        <a:ea typeface="Calibri" panose="020F0502020204030204" pitchFamily="34" charset="0"/>
                        <a:cs typeface="Times New Roman" panose="02020603050405020304" pitchFamily="18" charset="0"/>
                      </a:endParaRPr>
                    </a:p>
                  </a:txBody>
                  <a:tcPr marL="63097" marR="63097" marT="0" marB="0" anchor="ct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4233503229"/>
                  </a:ext>
                </a:extLst>
              </a:tr>
              <a:tr h="429930">
                <a:tc>
                  <a:txBody>
                    <a:bodyPr/>
                    <a:lstStyle/>
                    <a:p>
                      <a:pPr marL="0" marR="0" algn="l">
                        <a:lnSpc>
                          <a:spcPct val="107000"/>
                        </a:lnSpc>
                        <a:spcBef>
                          <a:spcPts val="0"/>
                        </a:spcBef>
                        <a:spcAft>
                          <a:spcPts val="0"/>
                        </a:spcAft>
                        <a:tabLst>
                          <a:tab pos="619125" algn="l"/>
                        </a:tabLst>
                      </a:pPr>
                      <a:r>
                        <a:rPr lang="en-US" sz="1800" dirty="0">
                          <a:solidFill>
                            <a:schemeClr val="tx1"/>
                          </a:solidFill>
                          <a:effectLst/>
                          <a:latin typeface="+mn-lt"/>
                        </a:rPr>
                        <a:t>% Pass 1</a:t>
                      </a:r>
                      <a:r>
                        <a:rPr lang="en-US" sz="1800" baseline="30000" dirty="0">
                          <a:solidFill>
                            <a:schemeClr val="tx1"/>
                          </a:solidFill>
                          <a:effectLst/>
                          <a:latin typeface="+mn-lt"/>
                        </a:rPr>
                        <a:t>st</a:t>
                      </a:r>
                      <a:r>
                        <a:rPr lang="en-US" sz="1800" dirty="0">
                          <a:solidFill>
                            <a:schemeClr val="tx1"/>
                          </a:solidFill>
                          <a:effectLst/>
                          <a:latin typeface="+mn-lt"/>
                        </a:rPr>
                        <a:t> Retest</a:t>
                      </a:r>
                      <a:endParaRPr lang="en-US" sz="1800" dirty="0">
                        <a:solidFill>
                          <a:schemeClr val="tx1"/>
                        </a:solidFill>
                        <a:effectLst/>
                        <a:latin typeface="+mn-lt"/>
                        <a:ea typeface="Calibri" panose="020F0502020204030204" pitchFamily="34" charset="0"/>
                        <a:cs typeface="Times New Roman" panose="02020603050405020304" pitchFamily="18" charset="0"/>
                      </a:endParaRPr>
                    </a:p>
                  </a:txBody>
                  <a:tcPr marL="63276" marR="63276" marT="0" marB="0" anchor="ctr">
                    <a:noFill/>
                  </a:tcPr>
                </a:tc>
                <a:tc>
                  <a:txBody>
                    <a:bodyPr/>
                    <a:lstStyle/>
                    <a:p>
                      <a:pPr marL="0" marR="0" algn="ctr">
                        <a:lnSpc>
                          <a:spcPct val="107000"/>
                        </a:lnSpc>
                        <a:spcBef>
                          <a:spcPts val="0"/>
                        </a:spcBef>
                        <a:spcAft>
                          <a:spcPts val="0"/>
                        </a:spcAft>
                        <a:tabLst>
                          <a:tab pos="619125" algn="l"/>
                        </a:tabLst>
                      </a:pPr>
                      <a:r>
                        <a:rPr lang="en-US" sz="1800" dirty="0">
                          <a:effectLst/>
                          <a:latin typeface="+mn-lt"/>
                        </a:rPr>
                        <a:t>34%</a:t>
                      </a:r>
                      <a:endParaRPr lang="en-US" sz="1800" dirty="0">
                        <a:effectLst/>
                        <a:latin typeface="+mn-lt"/>
                        <a:ea typeface="Calibri" panose="020F0502020204030204" pitchFamily="34" charset="0"/>
                        <a:cs typeface="Times New Roman" panose="02020603050405020304" pitchFamily="18" charset="0"/>
                      </a:endParaRPr>
                    </a:p>
                  </a:txBody>
                  <a:tcPr marL="63097" marR="63097" marT="0" marB="0" anchor="ctr">
                    <a:noFill/>
                  </a:tcPr>
                </a:tc>
                <a:tc>
                  <a:txBody>
                    <a:bodyPr/>
                    <a:lstStyle/>
                    <a:p>
                      <a:pPr marL="0" marR="0" algn="ctr">
                        <a:lnSpc>
                          <a:spcPct val="107000"/>
                        </a:lnSpc>
                        <a:spcBef>
                          <a:spcPts val="0"/>
                        </a:spcBef>
                        <a:spcAft>
                          <a:spcPts val="0"/>
                        </a:spcAft>
                        <a:tabLst>
                          <a:tab pos="619125" algn="l"/>
                        </a:tabLst>
                      </a:pPr>
                      <a:r>
                        <a:rPr lang="en-US" sz="1800" dirty="0">
                          <a:effectLst/>
                          <a:latin typeface="+mn-lt"/>
                        </a:rPr>
                        <a:t>38%</a:t>
                      </a:r>
                      <a:endParaRPr lang="en-US" sz="1800" dirty="0">
                        <a:effectLst/>
                        <a:latin typeface="+mn-lt"/>
                        <a:ea typeface="Calibri" panose="020F0502020204030204" pitchFamily="34" charset="0"/>
                        <a:cs typeface="Times New Roman" panose="02020603050405020304" pitchFamily="18" charset="0"/>
                      </a:endParaRPr>
                    </a:p>
                  </a:txBody>
                  <a:tcPr marL="63097" marR="63097" marT="0" marB="0" anchor="ctr">
                    <a:noFill/>
                  </a:tcPr>
                </a:tc>
                <a:tc>
                  <a:txBody>
                    <a:bodyPr/>
                    <a:lstStyle/>
                    <a:p>
                      <a:pPr marL="0" marR="0" algn="ctr">
                        <a:lnSpc>
                          <a:spcPct val="107000"/>
                        </a:lnSpc>
                        <a:spcBef>
                          <a:spcPts val="0"/>
                        </a:spcBef>
                        <a:spcAft>
                          <a:spcPts val="0"/>
                        </a:spcAft>
                        <a:tabLst>
                          <a:tab pos="619125" algn="l"/>
                        </a:tabLst>
                      </a:pPr>
                      <a:r>
                        <a:rPr lang="en-US" sz="1800" dirty="0">
                          <a:effectLst/>
                          <a:latin typeface="+mn-lt"/>
                        </a:rPr>
                        <a:t>51%</a:t>
                      </a:r>
                      <a:endParaRPr lang="en-US" sz="1800" dirty="0">
                        <a:effectLst/>
                        <a:latin typeface="+mn-lt"/>
                        <a:ea typeface="Calibri" panose="020F0502020204030204" pitchFamily="34" charset="0"/>
                        <a:cs typeface="Times New Roman" panose="02020603050405020304" pitchFamily="18" charset="0"/>
                      </a:endParaRPr>
                    </a:p>
                  </a:txBody>
                  <a:tcPr marL="63097" marR="63097" marT="0" marB="0" anchor="ctr">
                    <a:noFill/>
                  </a:tcPr>
                </a:tc>
                <a:tc>
                  <a:txBody>
                    <a:bodyPr/>
                    <a:lstStyle/>
                    <a:p>
                      <a:pPr marL="0" marR="0" algn="ctr">
                        <a:lnSpc>
                          <a:spcPct val="107000"/>
                        </a:lnSpc>
                        <a:spcBef>
                          <a:spcPts val="0"/>
                        </a:spcBef>
                        <a:spcAft>
                          <a:spcPts val="0"/>
                        </a:spcAft>
                        <a:tabLst>
                          <a:tab pos="619125" algn="l"/>
                        </a:tabLst>
                      </a:pPr>
                      <a:r>
                        <a:rPr lang="en-US" sz="1800" dirty="0">
                          <a:effectLst/>
                          <a:latin typeface="+mn-lt"/>
                        </a:rPr>
                        <a:t>41%</a:t>
                      </a:r>
                      <a:endParaRPr lang="en-US" sz="1800" dirty="0">
                        <a:effectLst/>
                        <a:latin typeface="+mn-lt"/>
                        <a:ea typeface="Calibri" panose="020F0502020204030204" pitchFamily="34" charset="0"/>
                        <a:cs typeface="Times New Roman" panose="02020603050405020304" pitchFamily="18" charset="0"/>
                      </a:endParaRPr>
                    </a:p>
                  </a:txBody>
                  <a:tcPr marL="63097" marR="63097" marT="0" marB="0" anchor="ctr">
                    <a:noFill/>
                  </a:tcPr>
                </a:tc>
                <a:extLst>
                  <a:ext uri="{0D108BD9-81ED-4DB2-BD59-A6C34878D82A}">
                    <a16:rowId xmlns:a16="http://schemas.microsoft.com/office/drawing/2014/main" val="799546439"/>
                  </a:ext>
                </a:extLst>
              </a:tr>
              <a:tr h="429930">
                <a:tc>
                  <a:txBody>
                    <a:bodyPr/>
                    <a:lstStyle/>
                    <a:p>
                      <a:pPr marL="0" marR="0" algn="l">
                        <a:lnSpc>
                          <a:spcPct val="107000"/>
                        </a:lnSpc>
                        <a:spcBef>
                          <a:spcPts val="0"/>
                        </a:spcBef>
                        <a:spcAft>
                          <a:spcPts val="0"/>
                        </a:spcAft>
                        <a:tabLst>
                          <a:tab pos="619125" algn="l"/>
                        </a:tabLst>
                      </a:pPr>
                      <a:r>
                        <a:rPr lang="en-US" sz="1800" dirty="0">
                          <a:solidFill>
                            <a:schemeClr val="tx1"/>
                          </a:solidFill>
                          <a:effectLst/>
                          <a:latin typeface="+mn-lt"/>
                        </a:rPr>
                        <a:t>% Ever Pass</a:t>
                      </a:r>
                      <a:endParaRPr lang="en-US" sz="1800" dirty="0">
                        <a:solidFill>
                          <a:schemeClr val="tx1"/>
                        </a:solidFill>
                        <a:effectLst/>
                        <a:latin typeface="+mn-lt"/>
                        <a:ea typeface="Calibri" panose="020F0502020204030204" pitchFamily="34" charset="0"/>
                        <a:cs typeface="Times New Roman" panose="02020603050405020304" pitchFamily="18" charset="0"/>
                      </a:endParaRPr>
                    </a:p>
                  </a:txBody>
                  <a:tcPr marL="63276" marR="63276" marT="0" marB="0" anchor="ctr">
                    <a:noFill/>
                  </a:tcPr>
                </a:tc>
                <a:tc>
                  <a:txBody>
                    <a:bodyPr/>
                    <a:lstStyle/>
                    <a:p>
                      <a:pPr marL="0" marR="0" algn="ctr">
                        <a:lnSpc>
                          <a:spcPct val="107000"/>
                        </a:lnSpc>
                        <a:spcBef>
                          <a:spcPts val="0"/>
                        </a:spcBef>
                        <a:spcAft>
                          <a:spcPts val="0"/>
                        </a:spcAft>
                        <a:tabLst>
                          <a:tab pos="619125" algn="l"/>
                        </a:tabLst>
                      </a:pPr>
                      <a:r>
                        <a:rPr lang="en-US" sz="1800" dirty="0">
                          <a:effectLst/>
                          <a:latin typeface="+mn-lt"/>
                        </a:rPr>
                        <a:t>68%</a:t>
                      </a:r>
                      <a:endParaRPr lang="en-US" sz="1800" dirty="0">
                        <a:effectLst/>
                        <a:latin typeface="+mn-lt"/>
                        <a:ea typeface="Calibri" panose="020F0502020204030204" pitchFamily="34" charset="0"/>
                        <a:cs typeface="Times New Roman" panose="02020603050405020304" pitchFamily="18" charset="0"/>
                      </a:endParaRPr>
                    </a:p>
                  </a:txBody>
                  <a:tcPr marL="63097" marR="63097" marT="0" marB="0" anchor="ctr">
                    <a:noFill/>
                  </a:tcPr>
                </a:tc>
                <a:tc>
                  <a:txBody>
                    <a:bodyPr/>
                    <a:lstStyle/>
                    <a:p>
                      <a:pPr marL="0" marR="0" algn="ctr">
                        <a:lnSpc>
                          <a:spcPct val="107000"/>
                        </a:lnSpc>
                        <a:spcBef>
                          <a:spcPts val="0"/>
                        </a:spcBef>
                        <a:spcAft>
                          <a:spcPts val="0"/>
                        </a:spcAft>
                        <a:tabLst>
                          <a:tab pos="619125" algn="l"/>
                        </a:tabLst>
                      </a:pPr>
                      <a:r>
                        <a:rPr lang="en-US" sz="1800" dirty="0">
                          <a:effectLst/>
                          <a:latin typeface="+mn-lt"/>
                        </a:rPr>
                        <a:t>65%</a:t>
                      </a:r>
                      <a:endParaRPr lang="en-US" sz="1800" dirty="0">
                        <a:effectLst/>
                        <a:latin typeface="+mn-lt"/>
                        <a:ea typeface="Calibri" panose="020F0502020204030204" pitchFamily="34" charset="0"/>
                        <a:cs typeface="Times New Roman" panose="02020603050405020304" pitchFamily="18" charset="0"/>
                      </a:endParaRPr>
                    </a:p>
                  </a:txBody>
                  <a:tcPr marL="63097" marR="63097" marT="0" marB="0" anchor="ctr">
                    <a:noFill/>
                  </a:tcPr>
                </a:tc>
                <a:tc>
                  <a:txBody>
                    <a:bodyPr/>
                    <a:lstStyle/>
                    <a:p>
                      <a:pPr marL="0" marR="0" algn="ctr">
                        <a:lnSpc>
                          <a:spcPct val="107000"/>
                        </a:lnSpc>
                        <a:spcBef>
                          <a:spcPts val="0"/>
                        </a:spcBef>
                        <a:spcAft>
                          <a:spcPts val="0"/>
                        </a:spcAft>
                        <a:tabLst>
                          <a:tab pos="619125" algn="l"/>
                        </a:tabLst>
                      </a:pPr>
                      <a:r>
                        <a:rPr lang="en-US" sz="1800" dirty="0">
                          <a:effectLst/>
                          <a:latin typeface="+mn-lt"/>
                        </a:rPr>
                        <a:t>74%</a:t>
                      </a:r>
                      <a:endParaRPr lang="en-US" sz="1800" dirty="0">
                        <a:effectLst/>
                        <a:latin typeface="+mn-lt"/>
                        <a:ea typeface="Calibri" panose="020F0502020204030204" pitchFamily="34" charset="0"/>
                        <a:cs typeface="Times New Roman" panose="02020603050405020304" pitchFamily="18" charset="0"/>
                      </a:endParaRPr>
                    </a:p>
                  </a:txBody>
                  <a:tcPr marL="63097" marR="63097" marT="0" marB="0" anchor="ctr">
                    <a:noFill/>
                  </a:tcPr>
                </a:tc>
                <a:tc>
                  <a:txBody>
                    <a:bodyPr/>
                    <a:lstStyle/>
                    <a:p>
                      <a:pPr marL="0" marR="0" algn="ctr">
                        <a:lnSpc>
                          <a:spcPct val="107000"/>
                        </a:lnSpc>
                        <a:spcBef>
                          <a:spcPts val="0"/>
                        </a:spcBef>
                        <a:spcAft>
                          <a:spcPts val="0"/>
                        </a:spcAft>
                        <a:tabLst>
                          <a:tab pos="619125" algn="l"/>
                        </a:tabLst>
                      </a:pPr>
                      <a:r>
                        <a:rPr lang="en-US" sz="1800" dirty="0">
                          <a:effectLst/>
                          <a:latin typeface="+mn-lt"/>
                        </a:rPr>
                        <a:t>67%</a:t>
                      </a:r>
                      <a:endParaRPr lang="en-US" sz="1800" dirty="0">
                        <a:effectLst/>
                        <a:latin typeface="+mn-lt"/>
                        <a:ea typeface="Calibri" panose="020F0502020204030204" pitchFamily="34" charset="0"/>
                        <a:cs typeface="Times New Roman" panose="02020603050405020304" pitchFamily="18" charset="0"/>
                      </a:endParaRPr>
                    </a:p>
                  </a:txBody>
                  <a:tcPr marL="63097" marR="63097" marT="0" marB="0" anchor="ctr">
                    <a:noFill/>
                  </a:tcPr>
                </a:tc>
                <a:extLst>
                  <a:ext uri="{0D108BD9-81ED-4DB2-BD59-A6C34878D82A}">
                    <a16:rowId xmlns:a16="http://schemas.microsoft.com/office/drawing/2014/main" val="2509132380"/>
                  </a:ext>
                </a:extLst>
              </a:tr>
              <a:tr h="429930">
                <a:tc>
                  <a:txBody>
                    <a:bodyPr/>
                    <a:lstStyle/>
                    <a:p>
                      <a:pPr marL="0" marR="0" algn="l">
                        <a:lnSpc>
                          <a:spcPct val="107000"/>
                        </a:lnSpc>
                        <a:spcBef>
                          <a:spcPts val="0"/>
                        </a:spcBef>
                        <a:spcAft>
                          <a:spcPts val="0"/>
                        </a:spcAft>
                        <a:tabLst>
                          <a:tab pos="619125" algn="l"/>
                        </a:tabLst>
                      </a:pPr>
                      <a:r>
                        <a:rPr lang="en-US" sz="1800" dirty="0">
                          <a:solidFill>
                            <a:schemeClr val="tx1"/>
                          </a:solidFill>
                          <a:effectLst/>
                          <a:latin typeface="+mn-lt"/>
                        </a:rPr>
                        <a:t>% Pass on Appeal</a:t>
                      </a:r>
                      <a:endParaRPr lang="en-US" sz="1800" dirty="0">
                        <a:solidFill>
                          <a:schemeClr val="tx1"/>
                        </a:solidFill>
                        <a:effectLst/>
                        <a:latin typeface="+mn-lt"/>
                        <a:ea typeface="Calibri" panose="020F0502020204030204" pitchFamily="34" charset="0"/>
                        <a:cs typeface="Times New Roman" panose="02020603050405020304" pitchFamily="18" charset="0"/>
                      </a:endParaRPr>
                    </a:p>
                  </a:txBody>
                  <a:tcPr marL="63276" marR="63276" marT="0" marB="0" anchor="ctr">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tabLst>
                          <a:tab pos="619125" algn="l"/>
                        </a:tabLst>
                      </a:pPr>
                      <a:r>
                        <a:rPr lang="en-US" sz="1800" dirty="0">
                          <a:solidFill>
                            <a:schemeClr val="tx1"/>
                          </a:solidFill>
                          <a:effectLst/>
                          <a:latin typeface="+mn-lt"/>
                          <a:ea typeface="Calibri" panose="020F0502020204030204" pitchFamily="34" charset="0"/>
                          <a:cs typeface="Times New Roman" panose="02020603050405020304" pitchFamily="18" charset="0"/>
                        </a:rPr>
                        <a:t>8%</a:t>
                      </a:r>
                    </a:p>
                  </a:txBody>
                  <a:tcPr marL="63276" marR="63276" marT="0" marB="0" anchor="ctr">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tabLst>
                          <a:tab pos="619125" algn="l"/>
                        </a:tabLst>
                      </a:pPr>
                      <a:r>
                        <a:rPr lang="en-US" sz="1800" dirty="0">
                          <a:solidFill>
                            <a:schemeClr val="tx1"/>
                          </a:solidFill>
                          <a:effectLst/>
                          <a:latin typeface="+mn-lt"/>
                          <a:ea typeface="Calibri" panose="020F0502020204030204" pitchFamily="34" charset="0"/>
                          <a:cs typeface="Times New Roman" panose="02020603050405020304" pitchFamily="18" charset="0"/>
                        </a:rPr>
                        <a:t>6%</a:t>
                      </a:r>
                    </a:p>
                  </a:txBody>
                  <a:tcPr marL="63276" marR="63276" marT="0" marB="0" anchor="ctr">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tabLst>
                          <a:tab pos="619125" algn="l"/>
                        </a:tabLst>
                      </a:pPr>
                      <a:r>
                        <a:rPr lang="en-US" sz="1800" dirty="0">
                          <a:solidFill>
                            <a:schemeClr val="tx1"/>
                          </a:solidFill>
                          <a:effectLst/>
                          <a:latin typeface="+mn-lt"/>
                          <a:ea typeface="Calibri" panose="020F0502020204030204" pitchFamily="34" charset="0"/>
                          <a:cs typeface="Times New Roman" panose="02020603050405020304" pitchFamily="18" charset="0"/>
                        </a:rPr>
                        <a:t>3%</a:t>
                      </a:r>
                    </a:p>
                  </a:txBody>
                  <a:tcPr marL="63276" marR="63276" marT="0" marB="0" anchor="ctr">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tabLst>
                          <a:tab pos="619125" algn="l"/>
                        </a:tabLst>
                      </a:pPr>
                      <a:r>
                        <a:rPr lang="en-US" sz="1800" dirty="0">
                          <a:solidFill>
                            <a:schemeClr val="tx1"/>
                          </a:solidFill>
                          <a:effectLst/>
                          <a:latin typeface="+mn-lt"/>
                          <a:ea typeface="Calibri" panose="020F0502020204030204" pitchFamily="34" charset="0"/>
                          <a:cs typeface="Times New Roman" panose="02020603050405020304" pitchFamily="18" charset="0"/>
                        </a:rPr>
                        <a:t>2%</a:t>
                      </a:r>
                    </a:p>
                  </a:txBody>
                  <a:tcPr marL="63276" marR="63276" marT="0" marB="0"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79235676"/>
                  </a:ext>
                </a:extLst>
              </a:tr>
            </a:tbl>
          </a:graphicData>
        </a:graphic>
      </p:graphicFrame>
      <p:sp>
        <p:nvSpPr>
          <p:cNvPr id="9" name="TextBox 8">
            <a:extLst>
              <a:ext uri="{FF2B5EF4-FFF2-40B4-BE49-F238E27FC236}">
                <a16:creationId xmlns:a16="http://schemas.microsoft.com/office/drawing/2014/main" id="{E8D38250-EA2C-4E86-BB02-9677C3515995}"/>
              </a:ext>
            </a:extLst>
          </p:cNvPr>
          <p:cNvSpPr txBox="1"/>
          <p:nvPr/>
        </p:nvSpPr>
        <p:spPr>
          <a:xfrm>
            <a:off x="576072" y="4334256"/>
            <a:ext cx="8039097" cy="1323439"/>
          </a:xfrm>
          <a:prstGeom prst="rect">
            <a:avLst/>
          </a:prstGeom>
          <a:solidFill>
            <a:schemeClr val="accent3">
              <a:lumMod val="20000"/>
              <a:lumOff val="80000"/>
            </a:schemeClr>
          </a:solidFill>
        </p:spPr>
        <p:txBody>
          <a:bodyPr wrap="square" rtlCol="0">
            <a:spAutoFit/>
          </a:bodyPr>
          <a:lstStyle/>
          <a:p>
            <a:pPr>
              <a:buClr>
                <a:schemeClr val="tx2"/>
              </a:buClr>
              <a:buSzPct val="130000"/>
            </a:pPr>
            <a:r>
              <a:rPr lang="en-US" sz="1600" dirty="0">
                <a:solidFill>
                  <a:schemeClr val="tx1">
                    <a:lumMod val="75000"/>
                    <a:lumOff val="25000"/>
                  </a:schemeClr>
                </a:solidFill>
                <a:cs typeface="Arial" panose="020B0604020202020204" pitchFamily="34" charset="0"/>
              </a:rPr>
              <a:t>Retesting behavior is similar for SWDs and non-SWDs – most students who fail retest. </a:t>
            </a:r>
          </a:p>
          <a:p>
            <a:pPr>
              <a:buClr>
                <a:schemeClr val="tx2"/>
              </a:buClr>
              <a:buSzPct val="130000"/>
            </a:pPr>
            <a:endParaRPr lang="en-US" sz="1600" dirty="0">
              <a:solidFill>
                <a:schemeClr val="tx1">
                  <a:lumMod val="75000"/>
                  <a:lumOff val="25000"/>
                </a:schemeClr>
              </a:solidFill>
              <a:cs typeface="Arial" panose="020B0604020202020204" pitchFamily="34" charset="0"/>
            </a:endParaRPr>
          </a:p>
          <a:p>
            <a:pPr>
              <a:buClr>
                <a:schemeClr val="tx2"/>
              </a:buClr>
              <a:buSzPct val="130000"/>
            </a:pPr>
            <a:r>
              <a:rPr lang="en-US" sz="1600" dirty="0">
                <a:solidFill>
                  <a:schemeClr val="tx1">
                    <a:lumMod val="75000"/>
                    <a:lumOff val="25000"/>
                  </a:schemeClr>
                </a:solidFill>
                <a:cs typeface="Arial" panose="020B0604020202020204" pitchFamily="34" charset="0"/>
              </a:rPr>
              <a:t>Passing rates on retest are quite similar (if anything, higher for SWDs in ELA).</a:t>
            </a:r>
          </a:p>
          <a:p>
            <a:pPr>
              <a:buClr>
                <a:schemeClr val="tx2"/>
              </a:buClr>
              <a:buSzPct val="130000"/>
            </a:pPr>
            <a:endParaRPr lang="en-US" sz="1600" dirty="0">
              <a:solidFill>
                <a:schemeClr val="tx1">
                  <a:lumMod val="75000"/>
                  <a:lumOff val="25000"/>
                </a:schemeClr>
              </a:solidFill>
              <a:cs typeface="Arial" panose="020B0604020202020204" pitchFamily="34" charset="0"/>
            </a:endParaRPr>
          </a:p>
          <a:p>
            <a:pPr>
              <a:buClr>
                <a:schemeClr val="tx2"/>
              </a:buClr>
              <a:buSzPct val="130000"/>
            </a:pPr>
            <a:r>
              <a:rPr lang="en-US" sz="1600" dirty="0">
                <a:solidFill>
                  <a:schemeClr val="tx1">
                    <a:lumMod val="75000"/>
                    <a:lumOff val="25000"/>
                  </a:schemeClr>
                </a:solidFill>
                <a:cs typeface="Arial" panose="020B0604020202020204" pitchFamily="34" charset="0"/>
              </a:rPr>
              <a:t>SWDs are more likely to satisfy their CD on appeal than non-SWDs in math.</a:t>
            </a:r>
          </a:p>
        </p:txBody>
      </p:sp>
    </p:spTree>
    <p:extLst>
      <p:ext uri="{BB962C8B-B14F-4D97-AF65-F5344CB8AC3E}">
        <p14:creationId xmlns:p14="http://schemas.microsoft.com/office/powerpoint/2010/main" val="4151615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98179" y="2538277"/>
            <a:ext cx="7136524" cy="2062103"/>
          </a:xfrm>
          <a:prstGeom prst="rect">
            <a:avLst/>
          </a:prstGeom>
        </p:spPr>
        <p:txBody>
          <a:bodyPr wrap="square">
            <a:spAutoFit/>
          </a:bodyPr>
          <a:lstStyle/>
          <a:p>
            <a:pPr algn="ctr" defTabSz="672013">
              <a:buClr>
                <a:schemeClr val="tx2"/>
              </a:buClr>
              <a:buSzPts val="2000"/>
            </a:pPr>
            <a:r>
              <a:rPr lang="en-US" sz="3200" dirty="0">
                <a:solidFill>
                  <a:schemeClr val="tx1">
                    <a:lumMod val="75000"/>
                    <a:lumOff val="25000"/>
                  </a:schemeClr>
                </a:solidFill>
              </a:rPr>
              <a:t>High school MCAS scores predict long-term success </a:t>
            </a:r>
            <a:r>
              <a:rPr lang="en-US" sz="3200" dirty="0"/>
              <a:t>and appear to reflect students’ academic skills (not simply SES or school characteristics)</a:t>
            </a:r>
            <a:endParaRPr lang="en-US" sz="3200" dirty="0">
              <a:solidFill>
                <a:schemeClr val="tx1">
                  <a:lumMod val="75000"/>
                  <a:lumOff val="25000"/>
                </a:schemeClr>
              </a:solidFill>
              <a:cs typeface="Arial" pitchFamily="34" charset="0"/>
            </a:endParaRPr>
          </a:p>
        </p:txBody>
      </p:sp>
      <p:sp>
        <p:nvSpPr>
          <p:cNvPr id="2" name="Title 1">
            <a:extLst>
              <a:ext uri="{FF2B5EF4-FFF2-40B4-BE49-F238E27FC236}">
                <a16:creationId xmlns:a16="http://schemas.microsoft.com/office/drawing/2014/main" id="{B8120A9C-5AC8-4100-9874-686B866520D8}"/>
              </a:ext>
            </a:extLst>
          </p:cNvPr>
          <p:cNvSpPr>
            <a:spLocks noGrp="1"/>
          </p:cNvSpPr>
          <p:nvPr>
            <p:ph type="title" idx="4294967295"/>
          </p:nvPr>
        </p:nvSpPr>
        <p:spPr>
          <a:xfrm>
            <a:off x="628650" y="-1325563"/>
            <a:ext cx="7886700" cy="1325563"/>
          </a:xfrm>
          <a:prstGeom prst="rect">
            <a:avLst/>
          </a:prstGeom>
        </p:spPr>
        <p:txBody>
          <a:bodyPr anchor="b"/>
          <a:lstStyle/>
          <a:p>
            <a:r>
              <a:rPr lang="en-US" dirty="0"/>
              <a:t>High school MCAS scores predict long-term success</a:t>
            </a:r>
          </a:p>
        </p:txBody>
      </p:sp>
    </p:spTree>
    <p:extLst>
      <p:ext uri="{BB962C8B-B14F-4D97-AF65-F5344CB8AC3E}">
        <p14:creationId xmlns:p14="http://schemas.microsoft.com/office/powerpoint/2010/main" val="3671906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descr="MCAS scores reflect academic skills that pay off in the labor market&#10;&#10;Graph: Total 2019 Earnings by MCAS percentile"/>
          <p:cNvSpPr/>
          <p:nvPr/>
        </p:nvSpPr>
        <p:spPr>
          <a:xfrm>
            <a:off x="6433136" y="1240636"/>
            <a:ext cx="2658080" cy="4278758"/>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noAutofit/>
          </a:bodyPr>
          <a:lstStyle/>
          <a:p>
            <a:pPr defTabSz="672013">
              <a:buClr>
                <a:schemeClr val="tx2"/>
              </a:buClr>
              <a:buSzPts val="2000"/>
            </a:pPr>
            <a:r>
              <a:rPr lang="en-US" dirty="0"/>
              <a:t>MCAS scores </a:t>
            </a:r>
            <a:r>
              <a:rPr lang="en-US" dirty="0">
                <a:cs typeface="Arial" pitchFamily="34" charset="0"/>
              </a:rPr>
              <a:t>reflect academic skills that pay off in the labor market</a:t>
            </a:r>
          </a:p>
        </p:txBody>
      </p:sp>
      <p:sp>
        <p:nvSpPr>
          <p:cNvPr id="6" name="TextBox 5"/>
          <p:cNvSpPr txBox="1"/>
          <p:nvPr/>
        </p:nvSpPr>
        <p:spPr>
          <a:xfrm>
            <a:off x="6402079" y="1249768"/>
            <a:ext cx="2619882" cy="4031873"/>
          </a:xfrm>
          <a:prstGeom prst="rect">
            <a:avLst/>
          </a:prstGeom>
          <a:noFill/>
        </p:spPr>
        <p:txBody>
          <a:bodyPr wrap="square" rtlCol="0">
            <a:spAutoFit/>
          </a:bodyPr>
          <a:lstStyle/>
          <a:p>
            <a:pPr marL="173831" indent="-173831">
              <a:buClr>
                <a:schemeClr val="tx2"/>
              </a:buClr>
              <a:buSzPct val="130000"/>
              <a:buFont typeface="Wingdings" panose="05000000000000000000" pitchFamily="2" charset="2"/>
              <a:buChar char="§"/>
            </a:pPr>
            <a:r>
              <a:rPr lang="en-US" sz="1600" dirty="0">
                <a:solidFill>
                  <a:schemeClr val="tx1">
                    <a:lumMod val="75000"/>
                    <a:lumOff val="25000"/>
                  </a:schemeClr>
                </a:solidFill>
                <a:cs typeface="Arial" panose="020B0604020202020204" pitchFamily="34" charset="0"/>
              </a:rPr>
              <a:t>We look at median annual earnings ~ age 30 for students at each MCAS score</a:t>
            </a:r>
          </a:p>
          <a:p>
            <a:pPr marL="173831" indent="-173831">
              <a:buClr>
                <a:schemeClr val="tx2"/>
              </a:buClr>
              <a:buSzPct val="130000"/>
              <a:buFont typeface="Wingdings" panose="05000000000000000000" pitchFamily="2" charset="2"/>
              <a:buChar char="§"/>
            </a:pPr>
            <a:endParaRPr lang="en-US" sz="1600" dirty="0">
              <a:solidFill>
                <a:schemeClr val="tx1">
                  <a:lumMod val="75000"/>
                  <a:lumOff val="25000"/>
                </a:schemeClr>
              </a:solidFill>
              <a:cs typeface="Arial" panose="020B0604020202020204" pitchFamily="34" charset="0"/>
            </a:endParaRPr>
          </a:p>
          <a:p>
            <a:pPr marL="173831" indent="-173831">
              <a:buClr>
                <a:schemeClr val="tx2"/>
              </a:buClr>
              <a:buSzPct val="130000"/>
              <a:buFont typeface="Wingdings" panose="05000000000000000000" pitchFamily="2" charset="2"/>
              <a:buChar char="§"/>
            </a:pPr>
            <a:r>
              <a:rPr lang="en-US" sz="1600" dirty="0">
                <a:solidFill>
                  <a:schemeClr val="tx1">
                    <a:lumMod val="75000"/>
                    <a:lumOff val="25000"/>
                  </a:schemeClr>
                </a:solidFill>
                <a:cs typeface="Arial" panose="020B0604020202020204" pitchFamily="34" charset="0"/>
              </a:rPr>
              <a:t>Students with higher MCAS scores go on to earn substantially more in the labor market. </a:t>
            </a:r>
          </a:p>
          <a:p>
            <a:pPr marL="173831" indent="-173831">
              <a:buClr>
                <a:schemeClr val="tx2"/>
              </a:buClr>
              <a:buSzPct val="130000"/>
              <a:buFont typeface="Wingdings" panose="05000000000000000000" pitchFamily="2" charset="2"/>
              <a:buChar char="§"/>
            </a:pPr>
            <a:endParaRPr lang="en-US" sz="1600" dirty="0">
              <a:solidFill>
                <a:schemeClr val="tx1">
                  <a:lumMod val="75000"/>
                  <a:lumOff val="25000"/>
                </a:schemeClr>
              </a:solidFill>
              <a:cs typeface="Arial" panose="020B0604020202020204" pitchFamily="34" charset="0"/>
            </a:endParaRPr>
          </a:p>
          <a:p>
            <a:pPr marL="173831" indent="-173831">
              <a:buClr>
                <a:schemeClr val="tx2"/>
              </a:buClr>
              <a:buSzPct val="130000"/>
              <a:buFont typeface="Wingdings" panose="05000000000000000000" pitchFamily="2" charset="2"/>
              <a:buChar char="§"/>
            </a:pPr>
            <a:r>
              <a:rPr lang="en-US" sz="1600" dirty="0">
                <a:solidFill>
                  <a:schemeClr val="tx1">
                    <a:lumMod val="75000"/>
                    <a:lumOff val="25000"/>
                  </a:schemeClr>
                </a:solidFill>
                <a:cs typeface="Arial" panose="020B0604020202020204" pitchFamily="34" charset="0"/>
              </a:rPr>
              <a:t>There is substantial variation in earnings at each MCAS score point (MCAS scores explain about 13% of the variation in earnings). </a:t>
            </a:r>
          </a:p>
        </p:txBody>
      </p:sp>
      <p:pic>
        <p:nvPicPr>
          <p:cNvPr id="9" name="Picture 8" descr="Graph: Total 2019 Earnings by MCAS percentile"/>
          <p:cNvPicPr>
            <a:picLocks noChangeAspect="1"/>
          </p:cNvPicPr>
          <p:nvPr/>
        </p:nvPicPr>
        <p:blipFill>
          <a:blip r:embed="rId3"/>
          <a:stretch>
            <a:fillRect/>
          </a:stretch>
        </p:blipFill>
        <p:spPr>
          <a:xfrm>
            <a:off x="109728" y="1240636"/>
            <a:ext cx="6300323" cy="4581144"/>
          </a:xfrm>
          <a:prstGeom prst="rect">
            <a:avLst/>
          </a:prstGeom>
        </p:spPr>
      </p:pic>
      <p:sp>
        <p:nvSpPr>
          <p:cNvPr id="4" name="TextBox 3"/>
          <p:cNvSpPr txBox="1"/>
          <p:nvPr/>
        </p:nvSpPr>
        <p:spPr>
          <a:xfrm>
            <a:off x="5191962" y="1562173"/>
            <a:ext cx="1241174" cy="307777"/>
          </a:xfrm>
          <a:prstGeom prst="rect">
            <a:avLst/>
          </a:prstGeom>
          <a:noFill/>
        </p:spPr>
        <p:txBody>
          <a:bodyPr wrap="none" rtlCol="0">
            <a:spAutoFit/>
          </a:bodyPr>
          <a:lstStyle/>
          <a:p>
            <a:r>
              <a:rPr lang="en-US" sz="1400" dirty="0"/>
              <a:t>75</a:t>
            </a:r>
            <a:r>
              <a:rPr lang="en-US" sz="1400" baseline="30000" dirty="0"/>
              <a:t>th</a:t>
            </a:r>
            <a:r>
              <a:rPr lang="en-US" sz="1400" dirty="0"/>
              <a:t> Percentile</a:t>
            </a:r>
          </a:p>
        </p:txBody>
      </p:sp>
      <p:sp>
        <p:nvSpPr>
          <p:cNvPr id="11" name="TextBox 10"/>
          <p:cNvSpPr txBox="1"/>
          <p:nvPr/>
        </p:nvSpPr>
        <p:spPr>
          <a:xfrm>
            <a:off x="5160905" y="3267440"/>
            <a:ext cx="1241174" cy="307777"/>
          </a:xfrm>
          <a:prstGeom prst="rect">
            <a:avLst/>
          </a:prstGeom>
          <a:noFill/>
        </p:spPr>
        <p:txBody>
          <a:bodyPr wrap="none" rtlCol="0">
            <a:spAutoFit/>
          </a:bodyPr>
          <a:lstStyle/>
          <a:p>
            <a:r>
              <a:rPr lang="en-US" sz="1400" dirty="0"/>
              <a:t>25</a:t>
            </a:r>
            <a:r>
              <a:rPr lang="en-US" sz="1400" baseline="30000" dirty="0"/>
              <a:t>th</a:t>
            </a:r>
            <a:r>
              <a:rPr lang="en-US" sz="1400" dirty="0"/>
              <a:t> Percentile</a:t>
            </a:r>
          </a:p>
        </p:txBody>
      </p:sp>
      <p:sp>
        <p:nvSpPr>
          <p:cNvPr id="12" name="TextBox 11"/>
          <p:cNvSpPr txBox="1"/>
          <p:nvPr/>
        </p:nvSpPr>
        <p:spPr>
          <a:xfrm>
            <a:off x="116738" y="5957443"/>
            <a:ext cx="8951393" cy="461665"/>
          </a:xfrm>
          <a:prstGeom prst="rect">
            <a:avLst/>
          </a:prstGeom>
          <a:solidFill>
            <a:schemeClr val="bg1"/>
          </a:solidFill>
        </p:spPr>
        <p:txBody>
          <a:bodyPr wrap="square" rtlCol="0">
            <a:spAutoFit/>
          </a:bodyPr>
          <a:lstStyle/>
          <a:p>
            <a:r>
              <a:rPr lang="en-US" sz="1200" dirty="0">
                <a:solidFill>
                  <a:schemeClr val="tx1">
                    <a:lumMod val="75000"/>
                    <a:lumOff val="25000"/>
                  </a:schemeClr>
                </a:solidFill>
              </a:rPr>
              <a:t>NOTE: We only observe in-state earnings reported to the UI system. This excludes self-employed individuals or those who work for the federal government or military. Living Wage from MIT estimates for two working parents with two children.  </a:t>
            </a:r>
          </a:p>
        </p:txBody>
      </p:sp>
    </p:spTree>
    <p:extLst>
      <p:ext uri="{BB962C8B-B14F-4D97-AF65-F5344CB8AC3E}">
        <p14:creationId xmlns:p14="http://schemas.microsoft.com/office/powerpoint/2010/main" val="4232883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descr="MCAS scores predict earnings among similar students with the same education level and demographics" hidden="1">
            <a:extLst>
              <a:ext uri="{FF2B5EF4-FFF2-40B4-BE49-F238E27FC236}">
                <a16:creationId xmlns:a16="http://schemas.microsoft.com/office/drawing/2014/main" id="{58C6A054-998A-4E5B-AB59-F95A1D08E33E}"/>
              </a:ext>
            </a:extLst>
          </p:cNvPr>
          <p:cNvGraphicFramePr>
            <a:graphicFrameLocks noChangeAspect="1"/>
          </p:cNvGraphicFramePr>
          <p:nvPr>
            <p:custDataLst>
              <p:tags r:id="rId2"/>
            </p:custDataLst>
            <p:extLst>
              <p:ext uri="{D42A27DB-BD31-4B8C-83A1-F6EECF244321}">
                <p14:modId xmlns:p14="http://schemas.microsoft.com/office/powerpoint/2010/main" val="1943705650"/>
              </p:ext>
            </p:extLst>
          </p:nvPr>
        </p:nvGraphicFramePr>
        <p:xfrm>
          <a:off x="1144193" y="858443"/>
          <a:ext cx="1191" cy="1191"/>
        </p:xfrm>
        <a:graphic>
          <a:graphicData uri="http://schemas.openxmlformats.org/presentationml/2006/ole">
            <mc:AlternateContent xmlns:mc="http://schemas.openxmlformats.org/markup-compatibility/2006">
              <mc:Choice xmlns:v="urn:schemas-microsoft-com:vml" Requires="v">
                <p:oleObj spid="_x0000_s6155" name="think-cell Slide" r:id="rId6" imgW="526" imgH="526" progId="TCLayout.ActiveDocument.1">
                  <p:embed/>
                </p:oleObj>
              </mc:Choice>
              <mc:Fallback>
                <p:oleObj name="think-cell Slide" r:id="rId6" imgW="526" imgH="526" progId="TCLayout.ActiveDocument.1">
                  <p:embed/>
                  <p:pic>
                    <p:nvPicPr>
                      <p:cNvPr id="5" name="Object 4" hidden="1">
                        <a:extLst>
                          <a:ext uri="{FF2B5EF4-FFF2-40B4-BE49-F238E27FC236}">
                            <a16:creationId xmlns:a16="http://schemas.microsoft.com/office/drawing/2014/main" id="{58C6A054-998A-4E5B-AB59-F95A1D08E33E}"/>
                          </a:ext>
                        </a:extLst>
                      </p:cNvPr>
                      <p:cNvPicPr/>
                      <p:nvPr/>
                    </p:nvPicPr>
                    <p:blipFill>
                      <a:blip r:embed="rId7"/>
                      <a:stretch>
                        <a:fillRect/>
                      </a:stretch>
                    </p:blipFill>
                    <p:spPr>
                      <a:xfrm>
                        <a:off x="1144193" y="858443"/>
                        <a:ext cx="1191" cy="1191"/>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A6ECCBF4-4371-495A-A2FA-024BD7EC2E4F}"/>
              </a:ext>
              <a:ext uri="{C183D7F6-B498-43B3-948B-1728B52AA6E4}">
                <adec:decorative xmlns:adec="http://schemas.microsoft.com/office/drawing/2017/decorative" val="1"/>
              </a:ext>
            </a:extLst>
          </p:cNvPr>
          <p:cNvSpPr/>
          <p:nvPr>
            <p:custDataLst>
              <p:tags r:id="rId3"/>
            </p:custDataLst>
          </p:nvPr>
        </p:nvSpPr>
        <p:spPr>
          <a:xfrm>
            <a:off x="1143002" y="857252"/>
            <a:ext cx="119063" cy="1190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2600" b="1" dirty="0">
              <a:latin typeface="Arial Nova" panose="020B0504020202020204" pitchFamily="34" charset="0"/>
              <a:ea typeface="+mj-ea"/>
              <a:cs typeface="+mj-cs"/>
              <a:sym typeface="Arial Nova" panose="020B0504020202020204" pitchFamily="34" charset="0"/>
            </a:endParaRPr>
          </a:p>
        </p:txBody>
      </p:sp>
      <p:sp>
        <p:nvSpPr>
          <p:cNvPr id="19" name="Rectangle 10" descr="Graph estimated average 2019 earnings by MCAS math percentiles and educational attainment for demographically similar students who attended the same high school">
            <a:extLst>
              <a:ext uri="{FF2B5EF4-FFF2-40B4-BE49-F238E27FC236}">
                <a16:creationId xmlns:a16="http://schemas.microsoft.com/office/drawing/2014/main" id="{3D0BEFB9-B26E-4D8B-BBA3-4DD1A2058C3C}"/>
              </a:ext>
            </a:extLst>
          </p:cNvPr>
          <p:cNvSpPr>
            <a:spLocks noChangeArrowheads="1"/>
          </p:cNvSpPr>
          <p:nvPr/>
        </p:nvSpPr>
        <p:spPr bwMode="auto">
          <a:xfrm>
            <a:off x="573100" y="1441452"/>
            <a:ext cx="6276975" cy="4321397"/>
          </a:xfrm>
          <a:prstGeom prst="rect">
            <a:avLst/>
          </a:prstGeom>
          <a:noFill/>
          <a:ln w="9525"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sz="1000">
              <a:latin typeface="Arial Nova" panose="020B0504020202020204" pitchFamily="34" charset="0"/>
            </a:endParaRPr>
          </a:p>
        </p:txBody>
      </p:sp>
      <p:sp>
        <p:nvSpPr>
          <p:cNvPr id="2" name="Title 1"/>
          <p:cNvSpPr>
            <a:spLocks noGrp="1"/>
          </p:cNvSpPr>
          <p:nvPr>
            <p:ph type="title"/>
          </p:nvPr>
        </p:nvSpPr>
        <p:spPr>
          <a:xfrm>
            <a:off x="573206" y="286605"/>
            <a:ext cx="8451052" cy="772174"/>
          </a:xfrm>
        </p:spPr>
        <p:txBody>
          <a:bodyPr>
            <a:noAutofit/>
          </a:bodyPr>
          <a:lstStyle/>
          <a:p>
            <a:r>
              <a:rPr lang="en-US" dirty="0">
                <a:solidFill>
                  <a:schemeClr val="tx2"/>
                </a:solidFill>
              </a:rPr>
              <a:t>MCAS scores predict earnings among similar students with the same education level and demographics</a:t>
            </a:r>
          </a:p>
        </p:txBody>
      </p:sp>
      <p:sp>
        <p:nvSpPr>
          <p:cNvPr id="18" name="Rectangle 148">
            <a:extLst>
              <a:ext uri="{FF2B5EF4-FFF2-40B4-BE49-F238E27FC236}">
                <a16:creationId xmlns:a16="http://schemas.microsoft.com/office/drawing/2014/main" id="{239E17C5-B0A9-49AE-A3B7-AA65CF91895A}"/>
              </a:ext>
            </a:extLst>
          </p:cNvPr>
          <p:cNvSpPr>
            <a:spLocks noChangeArrowheads="1"/>
          </p:cNvSpPr>
          <p:nvPr/>
        </p:nvSpPr>
        <p:spPr bwMode="auto">
          <a:xfrm>
            <a:off x="511386" y="1232401"/>
            <a:ext cx="6843989"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1500" dirty="0">
                <a:solidFill>
                  <a:schemeClr val="tx1">
                    <a:lumMod val="75000"/>
                    <a:lumOff val="25000"/>
                  </a:schemeClr>
                </a:solidFill>
                <a:latin typeface="+mn-lt"/>
              </a:rPr>
              <a:t>Estimated average 2019 earnings by MCAS math percentile and educational attainment </a:t>
            </a:r>
          </a:p>
          <a:p>
            <a:r>
              <a:rPr lang="en-US" altLang="en-US" sz="1500" dirty="0">
                <a:solidFill>
                  <a:schemeClr val="tx1">
                    <a:lumMod val="75000"/>
                    <a:lumOff val="25000"/>
                  </a:schemeClr>
                </a:solidFill>
                <a:latin typeface="+mn-lt"/>
              </a:rPr>
              <a:t>for demographically similar students who attended the same high school</a:t>
            </a:r>
          </a:p>
        </p:txBody>
      </p:sp>
      <p:graphicFrame>
        <p:nvGraphicFramePr>
          <p:cNvPr id="26" name="Chart 25" descr="Estimated average 2019 earnings by MCAS math percentile and educational attainment &#10;for demographically similar students who attended the same high school&#10;">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2131840105"/>
              </p:ext>
            </p:extLst>
          </p:nvPr>
        </p:nvGraphicFramePr>
        <p:xfrm>
          <a:off x="249447" y="1943409"/>
          <a:ext cx="6539865" cy="4202113"/>
        </p:xfrm>
        <a:graphic>
          <a:graphicData uri="http://schemas.openxmlformats.org/drawingml/2006/chart">
            <c:chart xmlns:c="http://schemas.openxmlformats.org/drawingml/2006/chart" xmlns:r="http://schemas.openxmlformats.org/officeDocument/2006/relationships" r:id="rId8"/>
          </a:graphicData>
        </a:graphic>
      </p:graphicFrame>
      <p:sp>
        <p:nvSpPr>
          <p:cNvPr id="3" name="TextBox 2">
            <a:extLst>
              <a:ext uri="{FF2B5EF4-FFF2-40B4-BE49-F238E27FC236}">
                <a16:creationId xmlns:a16="http://schemas.microsoft.com/office/drawing/2014/main" id="{AB257D8F-D402-45A4-946E-E107909A2D6B}"/>
              </a:ext>
            </a:extLst>
          </p:cNvPr>
          <p:cNvSpPr txBox="1"/>
          <p:nvPr/>
        </p:nvSpPr>
        <p:spPr>
          <a:xfrm>
            <a:off x="4088130" y="2304034"/>
            <a:ext cx="1428750" cy="480131"/>
          </a:xfrm>
          <a:prstGeom prst="rect">
            <a:avLst/>
          </a:prstGeom>
        </p:spPr>
        <p:txBody>
          <a:bodyPr vert="horz" wrap="square" lIns="91440" tIns="45720" rIns="91440" bIns="45720" rtlCol="0">
            <a:spAutoFit/>
          </a:bodyPr>
          <a:lstStyle>
            <a:lvl1pPr marL="171450" lvl="0" indent="-171450">
              <a:lnSpc>
                <a:spcPct val="90000"/>
              </a:lnSpc>
              <a:spcBef>
                <a:spcPts val="1200"/>
              </a:spcBef>
              <a:spcAft>
                <a:spcPts val="200"/>
              </a:spcAft>
              <a:buClr>
                <a:schemeClr val="accent1"/>
              </a:buClr>
              <a:buSzPct val="100000"/>
              <a:buFont typeface="Arial" panose="020B0604020202020204" pitchFamily="34" charset="0"/>
              <a:buChar char="•"/>
              <a:defRPr sz="1400">
                <a:solidFill>
                  <a:schemeClr val="tx1">
                    <a:lumMod val="75000"/>
                    <a:lumOff val="25000"/>
                  </a:schemeClr>
                </a:solidFill>
                <a:latin typeface="Arial Nova" panose="020B0504020202020204" pitchFamily="34" charset="0"/>
              </a:defRPr>
            </a:lvl1pPr>
            <a:lvl2pPr marL="384048" lvl="1" indent="-18288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latin typeface="Arial Nova" panose="020B0504020202020204" pitchFamily="34" charset="0"/>
              </a:defRPr>
            </a:lvl2pPr>
            <a:lvl3pPr marL="566928" lvl="2" indent="-18288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latin typeface="Arial Nova" panose="020B0504020202020204" pitchFamily="34" charset="0"/>
              </a:defRPr>
            </a:lvl3pPr>
            <a:lvl4pPr marL="749808" lvl="3" indent="-18288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latin typeface="Arial Nova" panose="020B0504020202020204" pitchFamily="34" charset="0"/>
              </a:defRPr>
            </a:lvl4pPr>
            <a:lvl5pPr marL="932688" lvl="4" indent="-18288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latin typeface="Arial Nova" panose="020B0504020202020204" pitchFamily="34" charset="0"/>
              </a:defRPr>
            </a:lvl5pPr>
            <a:lvl6pPr marL="1100000" indent="-2286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6pPr>
            <a:lvl7pPr marL="1300000" indent="-2286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7pPr>
            <a:lvl8pPr marL="1500000" indent="-2286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8pPr>
            <a:lvl9pPr marL="1700000" indent="-2286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9pPr>
          </a:lstStyle>
          <a:p>
            <a:pPr marL="0" indent="0">
              <a:buNone/>
            </a:pPr>
            <a:r>
              <a:rPr lang="en-US" dirty="0">
                <a:solidFill>
                  <a:schemeClr val="tx2"/>
                </a:solidFill>
              </a:rPr>
              <a:t>4-year college graduates</a:t>
            </a:r>
          </a:p>
        </p:txBody>
      </p:sp>
      <p:sp>
        <p:nvSpPr>
          <p:cNvPr id="27" name="TextBox 26">
            <a:extLst>
              <a:ext uri="{FF2B5EF4-FFF2-40B4-BE49-F238E27FC236}">
                <a16:creationId xmlns:a16="http://schemas.microsoft.com/office/drawing/2014/main" id="{4A7C4D68-FBD4-41A7-81F4-EC8ECFD70DB1}"/>
              </a:ext>
            </a:extLst>
          </p:cNvPr>
          <p:cNvSpPr txBox="1"/>
          <p:nvPr/>
        </p:nvSpPr>
        <p:spPr>
          <a:xfrm>
            <a:off x="1927860" y="3485134"/>
            <a:ext cx="1920240" cy="480131"/>
          </a:xfrm>
          <a:prstGeom prst="rect">
            <a:avLst/>
          </a:prstGeom>
        </p:spPr>
        <p:txBody>
          <a:bodyPr vert="horz" wrap="square" lIns="91440" tIns="45720" rIns="91440" bIns="45720" rtlCol="0">
            <a:spAutoFit/>
          </a:bodyPr>
          <a:lstStyle>
            <a:lvl1pPr marL="171450" lvl="0" indent="-171450">
              <a:lnSpc>
                <a:spcPct val="90000"/>
              </a:lnSpc>
              <a:spcBef>
                <a:spcPts val="1200"/>
              </a:spcBef>
              <a:spcAft>
                <a:spcPts val="200"/>
              </a:spcAft>
              <a:buClr>
                <a:schemeClr val="accent1"/>
              </a:buClr>
              <a:buSzPct val="100000"/>
              <a:buFont typeface="Arial" panose="020B0604020202020204" pitchFamily="34" charset="0"/>
              <a:buChar char="•"/>
              <a:defRPr sz="1400">
                <a:solidFill>
                  <a:schemeClr val="tx1">
                    <a:lumMod val="75000"/>
                    <a:lumOff val="25000"/>
                  </a:schemeClr>
                </a:solidFill>
                <a:latin typeface="Arial Nova" panose="020B0504020202020204" pitchFamily="34" charset="0"/>
              </a:defRPr>
            </a:lvl1pPr>
            <a:lvl2pPr marL="384048" lvl="1" indent="-18288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latin typeface="Arial Nova" panose="020B0504020202020204" pitchFamily="34" charset="0"/>
              </a:defRPr>
            </a:lvl2pPr>
            <a:lvl3pPr marL="566928" lvl="2" indent="-18288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latin typeface="Arial Nova" panose="020B0504020202020204" pitchFamily="34" charset="0"/>
              </a:defRPr>
            </a:lvl3pPr>
            <a:lvl4pPr marL="749808" lvl="3" indent="-18288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latin typeface="Arial Nova" panose="020B0504020202020204" pitchFamily="34" charset="0"/>
              </a:defRPr>
            </a:lvl4pPr>
            <a:lvl5pPr marL="932688" lvl="4" indent="-18288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latin typeface="Arial Nova" panose="020B0504020202020204" pitchFamily="34" charset="0"/>
              </a:defRPr>
            </a:lvl5pPr>
            <a:lvl6pPr marL="1100000" indent="-2286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6pPr>
            <a:lvl7pPr marL="1300000" indent="-2286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7pPr>
            <a:lvl8pPr marL="1500000" indent="-2286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8pPr>
            <a:lvl9pPr marL="1700000" indent="-2286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9pPr>
          </a:lstStyle>
          <a:p>
            <a:pPr marL="0" indent="0">
              <a:buNone/>
            </a:pPr>
            <a:r>
              <a:rPr lang="en-US" dirty="0">
                <a:solidFill>
                  <a:schemeClr val="accent2"/>
                </a:solidFill>
              </a:rPr>
              <a:t>Terminal high school graduates</a:t>
            </a:r>
          </a:p>
        </p:txBody>
      </p:sp>
      <p:sp>
        <p:nvSpPr>
          <p:cNvPr id="28" name="TextBox 27">
            <a:extLst>
              <a:ext uri="{FF2B5EF4-FFF2-40B4-BE49-F238E27FC236}">
                <a16:creationId xmlns:a16="http://schemas.microsoft.com/office/drawing/2014/main" id="{6127D77F-28F1-47DB-8A4D-6E76CAB35608}"/>
              </a:ext>
            </a:extLst>
          </p:cNvPr>
          <p:cNvSpPr txBox="1"/>
          <p:nvPr/>
        </p:nvSpPr>
        <p:spPr>
          <a:xfrm>
            <a:off x="2559260" y="4408697"/>
            <a:ext cx="1920240" cy="286232"/>
          </a:xfrm>
          <a:prstGeom prst="rect">
            <a:avLst/>
          </a:prstGeom>
        </p:spPr>
        <p:txBody>
          <a:bodyPr vert="horz" wrap="square" lIns="91440" tIns="45720" rIns="91440" bIns="45720" rtlCol="0">
            <a:spAutoFit/>
          </a:bodyPr>
          <a:lstStyle>
            <a:lvl1pPr marL="171450" lvl="0" indent="-171450">
              <a:lnSpc>
                <a:spcPct val="90000"/>
              </a:lnSpc>
              <a:spcBef>
                <a:spcPts val="1200"/>
              </a:spcBef>
              <a:spcAft>
                <a:spcPts val="200"/>
              </a:spcAft>
              <a:buClr>
                <a:schemeClr val="accent1"/>
              </a:buClr>
              <a:buSzPct val="100000"/>
              <a:buFont typeface="Arial" panose="020B0604020202020204" pitchFamily="34" charset="0"/>
              <a:buChar char="•"/>
              <a:defRPr sz="1400">
                <a:solidFill>
                  <a:schemeClr val="tx1">
                    <a:lumMod val="75000"/>
                    <a:lumOff val="25000"/>
                  </a:schemeClr>
                </a:solidFill>
                <a:latin typeface="Arial Nova" panose="020B0504020202020204" pitchFamily="34" charset="0"/>
              </a:defRPr>
            </a:lvl1pPr>
            <a:lvl2pPr marL="384048" lvl="1" indent="-18288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latin typeface="Arial Nova" panose="020B0504020202020204" pitchFamily="34" charset="0"/>
              </a:defRPr>
            </a:lvl2pPr>
            <a:lvl3pPr marL="566928" lvl="2" indent="-18288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latin typeface="Arial Nova" panose="020B0504020202020204" pitchFamily="34" charset="0"/>
              </a:defRPr>
            </a:lvl3pPr>
            <a:lvl4pPr marL="749808" lvl="3" indent="-18288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latin typeface="Arial Nova" panose="020B0504020202020204" pitchFamily="34" charset="0"/>
              </a:defRPr>
            </a:lvl4pPr>
            <a:lvl5pPr marL="932688" lvl="4" indent="-18288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latin typeface="Arial Nova" panose="020B0504020202020204" pitchFamily="34" charset="0"/>
              </a:defRPr>
            </a:lvl5pPr>
            <a:lvl6pPr marL="1100000" indent="-2286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6pPr>
            <a:lvl7pPr marL="1300000" indent="-2286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7pPr>
            <a:lvl8pPr marL="1500000" indent="-2286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8pPr>
            <a:lvl9pPr marL="1700000" indent="-2286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9pPr>
          </a:lstStyle>
          <a:p>
            <a:pPr marL="0" indent="0">
              <a:buNone/>
            </a:pPr>
            <a:r>
              <a:rPr lang="en-US" dirty="0">
                <a:solidFill>
                  <a:schemeClr val="accent4"/>
                </a:solidFill>
              </a:rPr>
              <a:t>High school dropouts</a:t>
            </a:r>
          </a:p>
        </p:txBody>
      </p:sp>
      <p:cxnSp>
        <p:nvCxnSpPr>
          <p:cNvPr id="7" name="Straight Connector 6">
            <a:extLst>
              <a:ext uri="{FF2B5EF4-FFF2-40B4-BE49-F238E27FC236}">
                <a16:creationId xmlns:a16="http://schemas.microsoft.com/office/drawing/2014/main" id="{07744C85-3106-4870-A736-289861153C22}"/>
              </a:ext>
              <a:ext uri="{C183D7F6-B498-43B3-948B-1728B52AA6E4}">
                <adec:decorative xmlns:adec="http://schemas.microsoft.com/office/drawing/2017/decorative" val="1"/>
              </a:ext>
            </a:extLst>
          </p:cNvPr>
          <p:cNvCxnSpPr/>
          <p:nvPr/>
        </p:nvCxnSpPr>
        <p:spPr>
          <a:xfrm>
            <a:off x="947394" y="2059755"/>
            <a:ext cx="0" cy="34125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12D5DBA3-4E84-405C-AD9C-95181EA0F0EF}"/>
              </a:ext>
              <a:ext uri="{C183D7F6-B498-43B3-948B-1728B52AA6E4}">
                <adec:decorative xmlns:adec="http://schemas.microsoft.com/office/drawing/2017/decorative" val="1"/>
              </a:ext>
            </a:extLst>
          </p:cNvPr>
          <p:cNvCxnSpPr>
            <a:cxnSpLocks/>
          </p:cNvCxnSpPr>
          <p:nvPr/>
        </p:nvCxnSpPr>
        <p:spPr>
          <a:xfrm flipH="1">
            <a:off x="939538" y="5483259"/>
            <a:ext cx="545183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C2EBF4E0-195D-485D-88E0-9AB28C29BD78}"/>
              </a:ext>
            </a:extLst>
          </p:cNvPr>
          <p:cNvSpPr/>
          <p:nvPr/>
        </p:nvSpPr>
        <p:spPr>
          <a:xfrm>
            <a:off x="6440737" y="1503097"/>
            <a:ext cx="2658080" cy="4525818"/>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Clr>
                <a:schemeClr val="tx2"/>
              </a:buClr>
              <a:buSzPct val="130000"/>
              <a:buFont typeface="Wingdings" panose="05000000000000000000" pitchFamily="2" charset="2"/>
              <a:buChar char="§"/>
            </a:pPr>
            <a:r>
              <a:rPr lang="en-US" sz="1600" dirty="0">
                <a:solidFill>
                  <a:schemeClr val="tx1">
                    <a:lumMod val="75000"/>
                    <a:lumOff val="25000"/>
                  </a:schemeClr>
                </a:solidFill>
                <a:cs typeface="Arial" panose="020B0604020202020204" pitchFamily="34" charset="0"/>
              </a:rPr>
              <a:t>We compare students with similar demographics from the same high school. </a:t>
            </a:r>
          </a:p>
          <a:p>
            <a:pPr marL="285750" indent="-285750">
              <a:buClr>
                <a:schemeClr val="tx2"/>
              </a:buClr>
              <a:buSzPct val="130000"/>
              <a:buFont typeface="Wingdings" panose="05000000000000000000" pitchFamily="2" charset="2"/>
              <a:buChar char="§"/>
            </a:pPr>
            <a:endParaRPr lang="en-US" sz="1600" dirty="0">
              <a:solidFill>
                <a:schemeClr val="tx1">
                  <a:lumMod val="75000"/>
                  <a:lumOff val="25000"/>
                </a:schemeClr>
              </a:solidFill>
              <a:cs typeface="Arial" panose="020B0604020202020204" pitchFamily="34" charset="0"/>
            </a:endParaRPr>
          </a:p>
          <a:p>
            <a:pPr marL="285750" indent="-285750">
              <a:buClr>
                <a:schemeClr val="tx2"/>
              </a:buClr>
              <a:buSzPct val="130000"/>
              <a:buFont typeface="Wingdings" panose="05000000000000000000" pitchFamily="2" charset="2"/>
              <a:buChar char="§"/>
            </a:pPr>
            <a:r>
              <a:rPr lang="en-US" sz="1600" dirty="0">
                <a:solidFill>
                  <a:schemeClr val="tx1">
                    <a:lumMod val="75000"/>
                    <a:lumOff val="25000"/>
                  </a:schemeClr>
                </a:solidFill>
                <a:cs typeface="Arial" panose="020B0604020202020204" pitchFamily="34" charset="0"/>
              </a:rPr>
              <a:t>Among students with the same education level, students with higher MCAS scores have higher earnings. </a:t>
            </a:r>
          </a:p>
          <a:p>
            <a:pPr marL="285750" indent="-285750">
              <a:buClr>
                <a:schemeClr val="tx2"/>
              </a:buClr>
              <a:buSzPct val="130000"/>
              <a:buFont typeface="Wingdings" panose="05000000000000000000" pitchFamily="2" charset="2"/>
              <a:buChar char="§"/>
            </a:pPr>
            <a:endParaRPr lang="en-US" sz="1600" dirty="0">
              <a:solidFill>
                <a:schemeClr val="tx1">
                  <a:lumMod val="75000"/>
                  <a:lumOff val="25000"/>
                </a:schemeClr>
              </a:solidFill>
              <a:cs typeface="Arial" panose="020B0604020202020204" pitchFamily="34" charset="0"/>
            </a:endParaRPr>
          </a:p>
          <a:p>
            <a:pPr marL="285750" indent="-285750">
              <a:buClr>
                <a:schemeClr val="tx2"/>
              </a:buClr>
              <a:buSzPct val="130000"/>
              <a:buFont typeface="Wingdings" panose="05000000000000000000" pitchFamily="2" charset="2"/>
              <a:buChar char="§"/>
            </a:pPr>
            <a:r>
              <a:rPr lang="en-US" sz="1600" dirty="0">
                <a:solidFill>
                  <a:schemeClr val="tx1">
                    <a:lumMod val="75000"/>
                    <a:lumOff val="25000"/>
                  </a:schemeClr>
                </a:solidFill>
                <a:cs typeface="Arial" panose="020B0604020202020204" pitchFamily="34" charset="0"/>
              </a:rPr>
              <a:t>We also see large returns to educational attainments (particularly four-year college degrees) for students at the same MCAS score level.</a:t>
            </a:r>
          </a:p>
        </p:txBody>
      </p:sp>
    </p:spTree>
    <p:extLst>
      <p:ext uri="{BB962C8B-B14F-4D97-AF65-F5344CB8AC3E}">
        <p14:creationId xmlns:p14="http://schemas.microsoft.com/office/powerpoint/2010/main" val="2177488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Comparing students with similar 8</a:t>
            </a:r>
            <a:r>
              <a:rPr lang="en-US" baseline="30000" dirty="0"/>
              <a:t>th</a:t>
            </a:r>
            <a:r>
              <a:rPr lang="en-US" dirty="0"/>
              <a:t> grade scores, those with higher 10th grade have better longer-term outcomes</a:t>
            </a:r>
          </a:p>
        </p:txBody>
      </p:sp>
      <p:sp>
        <p:nvSpPr>
          <p:cNvPr id="3" name="Content Placeholder 2"/>
          <p:cNvSpPr>
            <a:spLocks noGrp="1"/>
          </p:cNvSpPr>
          <p:nvPr>
            <p:ph idx="1"/>
          </p:nvPr>
        </p:nvSpPr>
        <p:spPr/>
        <p:txBody>
          <a:bodyPr>
            <a:normAutofit/>
          </a:bodyPr>
          <a:lstStyle/>
          <a:p>
            <a:r>
              <a:rPr lang="en-US" sz="2000" dirty="0"/>
              <a:t>We compare students with similar 8</a:t>
            </a:r>
            <a:r>
              <a:rPr lang="en-US" sz="2000" baseline="30000" dirty="0"/>
              <a:t>th</a:t>
            </a:r>
            <a:r>
              <a:rPr lang="en-US" sz="2000" dirty="0"/>
              <a:t> grade MCAS scores and similar demographic characteristics who attend the same high school.</a:t>
            </a:r>
          </a:p>
          <a:p>
            <a:endParaRPr lang="en-US" sz="2000" dirty="0"/>
          </a:p>
          <a:p>
            <a:r>
              <a:rPr lang="en-US" sz="2000" dirty="0"/>
              <a:t>Among these students, those who have higher 10</a:t>
            </a:r>
            <a:r>
              <a:rPr lang="en-US" sz="2000" baseline="30000" dirty="0"/>
              <a:t>th</a:t>
            </a:r>
            <a:r>
              <a:rPr lang="en-US" sz="2000" dirty="0"/>
              <a:t> grade MCAS scores go on to earn more ~15 years later.</a:t>
            </a:r>
          </a:p>
          <a:p>
            <a:endParaRPr lang="en-US" sz="2100" dirty="0"/>
          </a:p>
          <a:p>
            <a:pPr lvl="1"/>
            <a:endParaRPr lang="en-US" dirty="0"/>
          </a:p>
        </p:txBody>
      </p:sp>
      <p:sp>
        <p:nvSpPr>
          <p:cNvPr id="6" name="Rectangle 5"/>
          <p:cNvSpPr/>
          <p:nvPr/>
        </p:nvSpPr>
        <p:spPr>
          <a:xfrm>
            <a:off x="877296" y="4859623"/>
            <a:ext cx="863014" cy="332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solidFill>
                  <a:schemeClr val="tx1"/>
                </a:solidFill>
              </a:rPr>
              <a:t>8</a:t>
            </a:r>
            <a:r>
              <a:rPr lang="en-US" sz="1350" baseline="30000" dirty="0">
                <a:solidFill>
                  <a:schemeClr val="tx1"/>
                </a:solidFill>
              </a:rPr>
              <a:t>th</a:t>
            </a:r>
            <a:r>
              <a:rPr lang="en-US" sz="1350" dirty="0">
                <a:solidFill>
                  <a:schemeClr val="tx1"/>
                </a:solidFill>
              </a:rPr>
              <a:t> Grade</a:t>
            </a:r>
          </a:p>
          <a:p>
            <a:pPr algn="ctr"/>
            <a:r>
              <a:rPr lang="en-US" sz="1350" dirty="0">
                <a:solidFill>
                  <a:schemeClr val="tx1"/>
                </a:solidFill>
              </a:rPr>
              <a:t>MCAS</a:t>
            </a:r>
          </a:p>
        </p:txBody>
      </p:sp>
      <p:pic>
        <p:nvPicPr>
          <p:cNvPr id="9" name="Graphic 33" descr="Man">
            <a:extLst>
              <a:ext uri="{FF2B5EF4-FFF2-40B4-BE49-F238E27FC236}">
                <a16:creationId xmlns:a16="http://schemas.microsoft.com/office/drawing/2014/main" id="{D5B0A0A2-E371-44C7-A02C-9040D26BE726}"/>
              </a:ext>
            </a:extLst>
          </p:cNvPr>
          <p:cNvPicPr>
            <a:picLocks noChangeAspect="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67579" y="4184374"/>
            <a:ext cx="509214" cy="509214"/>
          </a:xfrm>
          <a:prstGeom prst="rect">
            <a:avLst/>
          </a:prstGeom>
        </p:spPr>
      </p:pic>
      <p:pic>
        <p:nvPicPr>
          <p:cNvPr id="10" name="Graphic 33" descr="Man">
            <a:extLst>
              <a:ext uri="{FF2B5EF4-FFF2-40B4-BE49-F238E27FC236}">
                <a16:creationId xmlns:a16="http://schemas.microsoft.com/office/drawing/2014/main" id="{D5B0A0A2-E371-44C7-A02C-9040D26BE726}"/>
              </a:ext>
            </a:extLst>
          </p:cNvPr>
          <p:cNvPicPr>
            <a:picLocks noChangeAspect="1"/>
          </p:cNvPicPr>
          <p:nvPr/>
        </p:nvPicPr>
        <p:blipFill>
          <a:blip r:embed="rId4" cstate="print">
            <a:duotone>
              <a:schemeClr val="accent1">
                <a:shade val="45000"/>
                <a:satMod val="135000"/>
              </a:schemeClr>
              <a:prstClr val="white"/>
            </a:duotone>
            <a:extLst>
              <a:ext uri="{BEBA8EAE-BF5A-486C-A8C5-ECC9F3942E4B}">
                <a14:imgProps xmlns:a14="http://schemas.microsoft.com/office/drawing/2010/main">
                  <a14:imgLayer r:embed="rId5">
                    <a14:imgEffect>
                      <a14:saturation sat="66000"/>
                    </a14:imgEffect>
                  </a14:imgLayer>
                </a14:imgProps>
              </a:ext>
              <a:ext uri="{28A0092B-C50C-407E-A947-70E740481C1C}">
                <a14:useLocalDpi xmlns:a14="http://schemas.microsoft.com/office/drawing/2010/main" val="0"/>
              </a:ext>
            </a:extLst>
          </a:blip>
          <a:stretch>
            <a:fillRect/>
          </a:stretch>
        </p:blipFill>
        <p:spPr>
          <a:xfrm>
            <a:off x="1166678" y="4189661"/>
            <a:ext cx="509214" cy="509214"/>
          </a:xfrm>
          <a:prstGeom prst="rect">
            <a:avLst/>
          </a:prstGeom>
        </p:spPr>
      </p:pic>
      <p:sp>
        <p:nvSpPr>
          <p:cNvPr id="11" name="Rectangle 10"/>
          <p:cNvSpPr/>
          <p:nvPr/>
        </p:nvSpPr>
        <p:spPr>
          <a:xfrm>
            <a:off x="2058112" y="4859623"/>
            <a:ext cx="1016084" cy="332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solidFill>
                  <a:schemeClr val="tx1"/>
                </a:solidFill>
              </a:rPr>
              <a:t>10</a:t>
            </a:r>
            <a:r>
              <a:rPr lang="en-US" sz="1350" baseline="30000" dirty="0">
                <a:solidFill>
                  <a:schemeClr val="tx1"/>
                </a:solidFill>
              </a:rPr>
              <a:t>th</a:t>
            </a:r>
            <a:r>
              <a:rPr lang="en-US" sz="1350" dirty="0">
                <a:solidFill>
                  <a:schemeClr val="tx1"/>
                </a:solidFill>
              </a:rPr>
              <a:t> Grade</a:t>
            </a:r>
          </a:p>
          <a:p>
            <a:pPr algn="ctr"/>
            <a:r>
              <a:rPr lang="en-US" sz="1350" dirty="0">
                <a:solidFill>
                  <a:schemeClr val="tx1"/>
                </a:solidFill>
              </a:rPr>
              <a:t>MCAS</a:t>
            </a:r>
          </a:p>
        </p:txBody>
      </p:sp>
      <p:sp>
        <p:nvSpPr>
          <p:cNvPr id="12" name="Rectangle 11"/>
          <p:cNvSpPr/>
          <p:nvPr/>
        </p:nvSpPr>
        <p:spPr>
          <a:xfrm>
            <a:off x="7215417" y="4859623"/>
            <a:ext cx="815081" cy="332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50" dirty="0">
                <a:solidFill>
                  <a:schemeClr val="tx1"/>
                </a:solidFill>
              </a:rPr>
              <a:t>Age 30</a:t>
            </a:r>
          </a:p>
          <a:p>
            <a:r>
              <a:rPr lang="en-US" sz="1350" dirty="0">
                <a:solidFill>
                  <a:schemeClr val="tx1"/>
                </a:solidFill>
              </a:rPr>
              <a:t>Earnings</a:t>
            </a:r>
          </a:p>
        </p:txBody>
      </p:sp>
      <p:sp>
        <p:nvSpPr>
          <p:cNvPr id="15" name="Slide Number Placeholder 3">
            <a:extLst>
              <a:ext uri="{FF2B5EF4-FFF2-40B4-BE49-F238E27FC236}">
                <a16:creationId xmlns:a16="http://schemas.microsoft.com/office/drawing/2014/main" id="{8BE4D6D3-A2A0-4967-A0E1-2ACAE525BCC5}"/>
              </a:ext>
            </a:extLst>
          </p:cNvPr>
          <p:cNvSpPr>
            <a:spLocks noGrp="1"/>
          </p:cNvSpPr>
          <p:nvPr>
            <p:ph type="sldNum" sz="quarter" idx="4294967295"/>
          </p:nvPr>
        </p:nvSpPr>
        <p:spPr>
          <a:xfrm>
            <a:off x="6457950" y="5624513"/>
            <a:ext cx="2057400" cy="273844"/>
          </a:xfrm>
        </p:spPr>
        <p:txBody>
          <a:bodyPr/>
          <a:lstStyle/>
          <a:p>
            <a:fld id="{FF27229C-EC7B-4063-A33B-28A5E87E32ED}" type="slidenum">
              <a:rPr lang="zh-CN" altLang="en-US" smtClean="0"/>
              <a:pPr/>
              <a:t>7</a:t>
            </a:fld>
            <a:endParaRPr lang="zh-CN" altLang="en-US" dirty="0"/>
          </a:p>
        </p:txBody>
      </p:sp>
      <p:sp>
        <p:nvSpPr>
          <p:cNvPr id="8" name="TextBox 7"/>
          <p:cNvSpPr txBox="1"/>
          <p:nvPr/>
        </p:nvSpPr>
        <p:spPr>
          <a:xfrm>
            <a:off x="423502" y="3270359"/>
            <a:ext cx="1770601" cy="830997"/>
          </a:xfrm>
          <a:prstGeom prst="rect">
            <a:avLst/>
          </a:prstGeom>
          <a:noFill/>
        </p:spPr>
        <p:txBody>
          <a:bodyPr wrap="square" rtlCol="0">
            <a:spAutoFit/>
          </a:bodyPr>
          <a:lstStyle/>
          <a:p>
            <a:pPr algn="ctr"/>
            <a:r>
              <a:rPr lang="en-US" sz="1600" dirty="0">
                <a:solidFill>
                  <a:schemeClr val="accent1">
                    <a:lumMod val="75000"/>
                  </a:schemeClr>
                </a:solidFill>
              </a:rPr>
              <a:t>Students scoring at the state average in 8</a:t>
            </a:r>
            <a:r>
              <a:rPr lang="en-US" sz="1600" baseline="30000" dirty="0">
                <a:solidFill>
                  <a:schemeClr val="accent1">
                    <a:lumMod val="75000"/>
                  </a:schemeClr>
                </a:solidFill>
              </a:rPr>
              <a:t>th</a:t>
            </a:r>
            <a:r>
              <a:rPr lang="en-US" sz="1600" dirty="0">
                <a:solidFill>
                  <a:schemeClr val="accent1">
                    <a:lumMod val="75000"/>
                  </a:schemeClr>
                </a:solidFill>
              </a:rPr>
              <a:t> grade</a:t>
            </a:r>
          </a:p>
        </p:txBody>
      </p:sp>
      <p:sp>
        <p:nvSpPr>
          <p:cNvPr id="17" name="TextBox 16"/>
          <p:cNvSpPr txBox="1"/>
          <p:nvPr/>
        </p:nvSpPr>
        <p:spPr>
          <a:xfrm>
            <a:off x="2566154" y="3064674"/>
            <a:ext cx="1674294" cy="338554"/>
          </a:xfrm>
          <a:prstGeom prst="rect">
            <a:avLst/>
          </a:prstGeom>
          <a:noFill/>
        </p:spPr>
        <p:txBody>
          <a:bodyPr wrap="square" rtlCol="0">
            <a:spAutoFit/>
          </a:bodyPr>
          <a:lstStyle/>
          <a:p>
            <a:pPr algn="ctr"/>
            <a:r>
              <a:rPr lang="en-US" sz="1600" dirty="0">
                <a:solidFill>
                  <a:schemeClr val="accent1">
                    <a:lumMod val="75000"/>
                  </a:schemeClr>
                </a:solidFill>
              </a:rPr>
              <a:t>75</a:t>
            </a:r>
            <a:r>
              <a:rPr lang="en-US" sz="1600" baseline="30000" dirty="0">
                <a:solidFill>
                  <a:schemeClr val="accent1">
                    <a:lumMod val="75000"/>
                  </a:schemeClr>
                </a:solidFill>
              </a:rPr>
              <a:t>th</a:t>
            </a:r>
            <a:r>
              <a:rPr lang="en-US" sz="1600" dirty="0">
                <a:solidFill>
                  <a:schemeClr val="accent1">
                    <a:lumMod val="75000"/>
                  </a:schemeClr>
                </a:solidFill>
              </a:rPr>
              <a:t> percentile</a:t>
            </a:r>
          </a:p>
        </p:txBody>
      </p:sp>
      <p:sp>
        <p:nvSpPr>
          <p:cNvPr id="18" name="TextBox 17"/>
          <p:cNvSpPr txBox="1"/>
          <p:nvPr/>
        </p:nvSpPr>
        <p:spPr>
          <a:xfrm>
            <a:off x="2566154" y="4223383"/>
            <a:ext cx="1674294" cy="338554"/>
          </a:xfrm>
          <a:prstGeom prst="rect">
            <a:avLst/>
          </a:prstGeom>
          <a:noFill/>
        </p:spPr>
        <p:txBody>
          <a:bodyPr wrap="square" rtlCol="0">
            <a:spAutoFit/>
          </a:bodyPr>
          <a:lstStyle/>
          <a:p>
            <a:pPr algn="ctr"/>
            <a:r>
              <a:rPr lang="en-US" sz="1600" dirty="0">
                <a:solidFill>
                  <a:schemeClr val="accent1">
                    <a:lumMod val="75000"/>
                  </a:schemeClr>
                </a:solidFill>
              </a:rPr>
              <a:t>State average</a:t>
            </a:r>
          </a:p>
        </p:txBody>
      </p:sp>
      <p:sp>
        <p:nvSpPr>
          <p:cNvPr id="19" name="TextBox 18"/>
          <p:cNvSpPr txBox="1"/>
          <p:nvPr/>
        </p:nvSpPr>
        <p:spPr>
          <a:xfrm>
            <a:off x="7373309" y="2923422"/>
            <a:ext cx="1674294" cy="584775"/>
          </a:xfrm>
          <a:prstGeom prst="rect">
            <a:avLst/>
          </a:prstGeom>
          <a:noFill/>
        </p:spPr>
        <p:txBody>
          <a:bodyPr wrap="square" rtlCol="0">
            <a:spAutoFit/>
          </a:bodyPr>
          <a:lstStyle/>
          <a:p>
            <a:pPr algn="ctr"/>
            <a:r>
              <a:rPr lang="en-US" sz="1600" dirty="0">
                <a:solidFill>
                  <a:schemeClr val="accent1">
                    <a:lumMod val="75000"/>
                  </a:schemeClr>
                </a:solidFill>
              </a:rPr>
              <a:t>$64,000</a:t>
            </a:r>
          </a:p>
          <a:p>
            <a:pPr algn="ctr"/>
            <a:r>
              <a:rPr lang="en-US" sz="1600" dirty="0">
                <a:solidFill>
                  <a:schemeClr val="accent1">
                    <a:lumMod val="75000"/>
                  </a:schemeClr>
                </a:solidFill>
              </a:rPr>
              <a:t>(+21%)</a:t>
            </a:r>
          </a:p>
        </p:txBody>
      </p:sp>
      <p:sp>
        <p:nvSpPr>
          <p:cNvPr id="20" name="TextBox 19"/>
          <p:cNvSpPr txBox="1"/>
          <p:nvPr/>
        </p:nvSpPr>
        <p:spPr>
          <a:xfrm>
            <a:off x="7424839" y="4220000"/>
            <a:ext cx="1674294" cy="338554"/>
          </a:xfrm>
          <a:prstGeom prst="rect">
            <a:avLst/>
          </a:prstGeom>
          <a:noFill/>
        </p:spPr>
        <p:txBody>
          <a:bodyPr wrap="square" rtlCol="0">
            <a:spAutoFit/>
          </a:bodyPr>
          <a:lstStyle/>
          <a:p>
            <a:pPr algn="ctr"/>
            <a:r>
              <a:rPr lang="en-US" sz="1600" dirty="0">
                <a:solidFill>
                  <a:schemeClr val="accent1">
                    <a:lumMod val="75000"/>
                  </a:schemeClr>
                </a:solidFill>
              </a:rPr>
              <a:t>$53,000</a:t>
            </a:r>
          </a:p>
        </p:txBody>
      </p:sp>
    </p:spTree>
    <p:extLst>
      <p:ext uri="{BB962C8B-B14F-4D97-AF65-F5344CB8AC3E}">
        <p14:creationId xmlns:p14="http://schemas.microsoft.com/office/powerpoint/2010/main" val="141239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nodeType="clickEffect">
                                  <p:stCondLst>
                                    <p:cond delay="0"/>
                                  </p:stCondLst>
                                  <p:childTnLst>
                                    <p:animMotion origin="layout" path="M 1.25E-6 -3.7037E-6 L 0.13164 -0.17592 " pathEditMode="relative" rAng="0" ptsTypes="AA">
                                      <p:cBhvr>
                                        <p:cTn id="14" dur="2000" fill="hold"/>
                                        <p:tgtEl>
                                          <p:spTgt spid="10"/>
                                        </p:tgtEl>
                                        <p:attrNameLst>
                                          <p:attrName>ppt_x</p:attrName>
                                          <p:attrName>ppt_y</p:attrName>
                                        </p:attrNameLst>
                                      </p:cBhvr>
                                      <p:rCtr x="6576" y="-8796"/>
                                    </p:animMotion>
                                  </p:childTnLst>
                                </p:cTn>
                              </p:par>
                              <p:par>
                                <p:cTn id="15" presetID="42" presetClass="path" presetSubtype="0" accel="50000" decel="50000" fill="hold" nodeType="withEffect">
                                  <p:stCondLst>
                                    <p:cond delay="0"/>
                                  </p:stCondLst>
                                  <p:childTnLst>
                                    <p:animMotion origin="layout" path="M -3.75E-6 3.7037E-6 L 0.15274 -0.0051 " pathEditMode="relative" rAng="0" ptsTypes="AA">
                                      <p:cBhvr>
                                        <p:cTn id="16" dur="2000" fill="hold"/>
                                        <p:tgtEl>
                                          <p:spTgt spid="9"/>
                                        </p:tgtEl>
                                        <p:attrNameLst>
                                          <p:attrName>ppt_x</p:attrName>
                                          <p:attrName>ppt_y</p:attrName>
                                        </p:attrNameLst>
                                      </p:cBhvr>
                                      <p:rCtr x="7630" y="-255"/>
                                    </p:animMotion>
                                  </p:childTnLst>
                                </p:cTn>
                              </p:par>
                            </p:childTnLst>
                          </p:cTn>
                        </p:par>
                        <p:par>
                          <p:cTn id="17" fill="hold">
                            <p:stCondLst>
                              <p:cond delay="2000"/>
                            </p:stCondLst>
                            <p:childTnLst>
                              <p:par>
                                <p:cTn id="18" presetID="1" presetClass="entr" presetSubtype="0"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17"/>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18"/>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42" presetClass="path" presetSubtype="0" accel="50000" decel="50000" fill="hold" nodeType="clickEffect">
                                  <p:stCondLst>
                                    <p:cond delay="0"/>
                                  </p:stCondLst>
                                  <p:childTnLst>
                                    <p:animMotion origin="layout" path="M 0.13164 -0.17592 L 0.67682 -0.19398 " pathEditMode="relative" rAng="0" ptsTypes="AA">
                                      <p:cBhvr>
                                        <p:cTn id="27" dur="2000" fill="hold"/>
                                        <p:tgtEl>
                                          <p:spTgt spid="10"/>
                                        </p:tgtEl>
                                        <p:attrNameLst>
                                          <p:attrName>ppt_x</p:attrName>
                                          <p:attrName>ppt_y</p:attrName>
                                        </p:attrNameLst>
                                      </p:cBhvr>
                                      <p:rCtr x="27253" y="-903"/>
                                    </p:animMotion>
                                  </p:childTnLst>
                                </p:cTn>
                              </p:par>
                              <p:par>
                                <p:cTn id="28" presetID="42" presetClass="path" presetSubtype="0" accel="50000" decel="50000" fill="hold" nodeType="withEffect">
                                  <p:stCondLst>
                                    <p:cond delay="0"/>
                                  </p:stCondLst>
                                  <p:childTnLst>
                                    <p:animMotion origin="layout" path="M 0.15274 -0.0051 L 0.69467 -0.00649 " pathEditMode="relative" rAng="0" ptsTypes="AA">
                                      <p:cBhvr>
                                        <p:cTn id="29" dur="2000" fill="hold"/>
                                        <p:tgtEl>
                                          <p:spTgt spid="9"/>
                                        </p:tgtEl>
                                        <p:attrNameLst>
                                          <p:attrName>ppt_x</p:attrName>
                                          <p:attrName>ppt_y</p:attrName>
                                        </p:attrNameLst>
                                      </p:cBhvr>
                                      <p:rCtr x="27096" y="-69"/>
                                    </p:animMotion>
                                  </p:childTnLst>
                                </p:cTn>
                              </p:par>
                            </p:childTnLst>
                          </p:cTn>
                        </p:par>
                        <p:par>
                          <p:cTn id="30" fill="hold">
                            <p:stCondLst>
                              <p:cond delay="2000"/>
                            </p:stCondLst>
                            <p:childTnLst>
                              <p:par>
                                <p:cTn id="31" presetID="1" presetClass="entr" presetSubtype="0" fill="hold" grpId="0" nodeType="afterEffect">
                                  <p:stCondLst>
                                    <p:cond delay="0"/>
                                  </p:stCondLst>
                                  <p:childTnLst>
                                    <p:set>
                                      <p:cBhvr>
                                        <p:cTn id="32" dur="1" fill="hold">
                                          <p:stCondLst>
                                            <p:cond delay="0"/>
                                          </p:stCondLst>
                                        </p:cTn>
                                        <p:tgtEl>
                                          <p:spTgt spid="1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1" grpId="0" animBg="1"/>
      <p:bldP spid="12" grpId="0" animBg="1"/>
      <p:bldP spid="17" grpId="0"/>
      <p:bldP spid="18" grpId="0"/>
      <p:bldP spid="19" grpId="0"/>
      <p:bldP spid="2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98179" y="2538277"/>
            <a:ext cx="7136524" cy="1569660"/>
          </a:xfrm>
          <a:prstGeom prst="rect">
            <a:avLst/>
          </a:prstGeom>
        </p:spPr>
        <p:txBody>
          <a:bodyPr wrap="square">
            <a:spAutoFit/>
          </a:bodyPr>
          <a:lstStyle/>
          <a:p>
            <a:pPr algn="ctr" defTabSz="672013">
              <a:buClr>
                <a:schemeClr val="tx2"/>
              </a:buClr>
              <a:buSzPts val="2000"/>
            </a:pPr>
            <a:r>
              <a:rPr lang="en-US" sz="3200" dirty="0">
                <a:solidFill>
                  <a:schemeClr val="tx1">
                    <a:lumMod val="75000"/>
                    <a:lumOff val="25000"/>
                  </a:schemeClr>
                </a:solidFill>
              </a:rPr>
              <a:t>Students scoring near the passing cutoff do not fare well and do not appear to be college- or career-ready, on average</a:t>
            </a:r>
            <a:endParaRPr lang="en-US" sz="3200" dirty="0">
              <a:solidFill>
                <a:schemeClr val="tx1">
                  <a:lumMod val="75000"/>
                  <a:lumOff val="25000"/>
                </a:schemeClr>
              </a:solidFill>
              <a:cs typeface="Arial" pitchFamily="34" charset="0"/>
            </a:endParaRPr>
          </a:p>
        </p:txBody>
      </p:sp>
      <p:sp>
        <p:nvSpPr>
          <p:cNvPr id="2" name="Title 1">
            <a:extLst>
              <a:ext uri="{FF2B5EF4-FFF2-40B4-BE49-F238E27FC236}">
                <a16:creationId xmlns:a16="http://schemas.microsoft.com/office/drawing/2014/main" id="{606A28B7-2C6B-4102-B33E-D0B3CDE6D0CA}"/>
              </a:ext>
            </a:extLst>
          </p:cNvPr>
          <p:cNvSpPr>
            <a:spLocks noGrp="1"/>
          </p:cNvSpPr>
          <p:nvPr>
            <p:ph type="title" idx="4294967295"/>
          </p:nvPr>
        </p:nvSpPr>
        <p:spPr>
          <a:xfrm>
            <a:off x="628650" y="-1325563"/>
            <a:ext cx="7886700" cy="1325563"/>
          </a:xfrm>
          <a:prstGeom prst="rect">
            <a:avLst/>
          </a:prstGeom>
        </p:spPr>
        <p:txBody>
          <a:bodyPr anchor="b"/>
          <a:lstStyle/>
          <a:p>
            <a:r>
              <a:rPr lang="en-US" dirty="0"/>
              <a:t>Students scoring near the passing cutoff</a:t>
            </a:r>
          </a:p>
        </p:txBody>
      </p:sp>
    </p:spTree>
    <p:extLst>
      <p:ext uri="{BB962C8B-B14F-4D97-AF65-F5344CB8AC3E}">
        <p14:creationId xmlns:p14="http://schemas.microsoft.com/office/powerpoint/2010/main" val="556596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descr="Total 2019 Earnings by MCAS percentile - long-term outcomes for students scoring at four different parts of the test-score distribution">
            <a:extLst>
              <a:ext uri="{FF2B5EF4-FFF2-40B4-BE49-F238E27FC236}">
                <a16:creationId xmlns:a16="http://schemas.microsoft.com/office/drawing/2014/main" id="{38F001C3-5B4D-46E6-BEC6-C9E7DA832D66}"/>
              </a:ext>
            </a:extLst>
          </p:cNvPr>
          <p:cNvPicPr>
            <a:picLocks noChangeAspect="1"/>
          </p:cNvPicPr>
          <p:nvPr/>
        </p:nvPicPr>
        <p:blipFill>
          <a:blip r:embed="rId3"/>
          <a:stretch>
            <a:fillRect/>
          </a:stretch>
        </p:blipFill>
        <p:spPr>
          <a:xfrm>
            <a:off x="109728" y="1226296"/>
            <a:ext cx="6300323" cy="4581144"/>
          </a:xfrm>
          <a:prstGeom prst="rect">
            <a:avLst/>
          </a:prstGeom>
        </p:spPr>
      </p:pic>
      <p:sp>
        <p:nvSpPr>
          <p:cNvPr id="10" name="Rectangle 9" descr="Mathematics&#10;&#10;8th %ile = Pass-Fail cutoff on legacy test in recent years &#10;&#10;22nd %ile = Needs Improvement/Proficient cutoff on legacy test&#10;&#10;39th %ile = Partially meets/Meets cutoff on NextGen test&#10;"/>
          <p:cNvSpPr/>
          <p:nvPr/>
        </p:nvSpPr>
        <p:spPr>
          <a:xfrm>
            <a:off x="6433136" y="1240636"/>
            <a:ext cx="2658080" cy="4127929"/>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noAutofit/>
          </a:bodyPr>
          <a:lstStyle/>
          <a:p>
            <a:pPr defTabSz="672013">
              <a:buClr>
                <a:schemeClr val="tx2"/>
              </a:buClr>
              <a:buSzPts val="2000"/>
            </a:pPr>
            <a:r>
              <a:rPr lang="en-US" dirty="0"/>
              <a:t>We look at long-term outcomes for students scoring at four different parts of the test-score distribution </a:t>
            </a:r>
            <a:endParaRPr lang="en-US" dirty="0">
              <a:cs typeface="Arial" pitchFamily="34" charset="0"/>
            </a:endParaRPr>
          </a:p>
        </p:txBody>
      </p:sp>
      <p:sp>
        <p:nvSpPr>
          <p:cNvPr id="6" name="TextBox 5"/>
          <p:cNvSpPr txBox="1"/>
          <p:nvPr/>
        </p:nvSpPr>
        <p:spPr>
          <a:xfrm>
            <a:off x="6402079" y="1249768"/>
            <a:ext cx="2666052" cy="3385542"/>
          </a:xfrm>
          <a:prstGeom prst="rect">
            <a:avLst/>
          </a:prstGeom>
          <a:noFill/>
        </p:spPr>
        <p:txBody>
          <a:bodyPr wrap="square" rtlCol="0">
            <a:spAutoFit/>
          </a:bodyPr>
          <a:lstStyle/>
          <a:p>
            <a:pPr>
              <a:buClr>
                <a:schemeClr val="tx2"/>
              </a:buClr>
              <a:buSzPct val="130000"/>
            </a:pPr>
            <a:r>
              <a:rPr lang="en-US" sz="1600" dirty="0">
                <a:solidFill>
                  <a:schemeClr val="tx1">
                    <a:lumMod val="75000"/>
                    <a:lumOff val="25000"/>
                  </a:schemeClr>
                </a:solidFill>
                <a:cs typeface="Arial" panose="020B0604020202020204" pitchFamily="34" charset="0"/>
              </a:rPr>
              <a:t>Mathematics</a:t>
            </a:r>
          </a:p>
          <a:p>
            <a:pPr>
              <a:buClr>
                <a:schemeClr val="tx2"/>
              </a:buClr>
              <a:buSzPct val="130000"/>
            </a:pPr>
            <a:endParaRPr lang="en-US" sz="1600" dirty="0">
              <a:solidFill>
                <a:schemeClr val="tx1">
                  <a:lumMod val="75000"/>
                  <a:lumOff val="25000"/>
                </a:schemeClr>
              </a:solidFill>
              <a:cs typeface="Arial" panose="020B0604020202020204" pitchFamily="34" charset="0"/>
            </a:endParaRPr>
          </a:p>
          <a:p>
            <a:pPr marL="173831" indent="-173831">
              <a:buClr>
                <a:schemeClr val="tx2"/>
              </a:buClr>
              <a:buSzPct val="130000"/>
              <a:buFont typeface="Wingdings" panose="05000000000000000000" pitchFamily="2" charset="2"/>
              <a:buChar char="§"/>
            </a:pPr>
            <a:r>
              <a:rPr lang="en-US" sz="1600" dirty="0">
                <a:solidFill>
                  <a:schemeClr val="tx1">
                    <a:lumMod val="75000"/>
                    <a:lumOff val="25000"/>
                  </a:schemeClr>
                </a:solidFill>
                <a:cs typeface="Arial" panose="020B0604020202020204" pitchFamily="34" charset="0"/>
              </a:rPr>
              <a:t>8</a:t>
            </a:r>
            <a:r>
              <a:rPr lang="en-US" sz="1600" baseline="30000" dirty="0">
                <a:solidFill>
                  <a:schemeClr val="tx1">
                    <a:lumMod val="75000"/>
                    <a:lumOff val="25000"/>
                  </a:schemeClr>
                </a:solidFill>
                <a:cs typeface="Arial" panose="020B0604020202020204" pitchFamily="34" charset="0"/>
              </a:rPr>
              <a:t>th</a:t>
            </a:r>
            <a:r>
              <a:rPr lang="en-US" sz="1600" dirty="0">
                <a:solidFill>
                  <a:schemeClr val="tx1">
                    <a:lumMod val="75000"/>
                    <a:lumOff val="25000"/>
                  </a:schemeClr>
                </a:solidFill>
                <a:cs typeface="Arial" panose="020B0604020202020204" pitchFamily="34" charset="0"/>
              </a:rPr>
              <a:t> %</a:t>
            </a:r>
            <a:r>
              <a:rPr lang="en-US" sz="1600" dirty="0" err="1">
                <a:solidFill>
                  <a:schemeClr val="tx1">
                    <a:lumMod val="75000"/>
                    <a:lumOff val="25000"/>
                  </a:schemeClr>
                </a:solidFill>
                <a:cs typeface="Arial" panose="020B0604020202020204" pitchFamily="34" charset="0"/>
              </a:rPr>
              <a:t>ile</a:t>
            </a:r>
            <a:r>
              <a:rPr lang="en-US" sz="1600" dirty="0">
                <a:solidFill>
                  <a:schemeClr val="tx1">
                    <a:lumMod val="75000"/>
                    <a:lumOff val="25000"/>
                  </a:schemeClr>
                </a:solidFill>
                <a:cs typeface="Arial" panose="020B0604020202020204" pitchFamily="34" charset="0"/>
              </a:rPr>
              <a:t> = Pass-Fail cutoff on legacy test in recent years </a:t>
            </a:r>
          </a:p>
          <a:p>
            <a:pPr marL="173831" indent="-173831">
              <a:buClr>
                <a:schemeClr val="tx2"/>
              </a:buClr>
              <a:buSzPct val="130000"/>
              <a:buFont typeface="Wingdings" panose="05000000000000000000" pitchFamily="2" charset="2"/>
              <a:buChar char="§"/>
            </a:pPr>
            <a:endParaRPr lang="en-US" sz="1600" dirty="0">
              <a:solidFill>
                <a:schemeClr val="tx1">
                  <a:lumMod val="75000"/>
                  <a:lumOff val="25000"/>
                </a:schemeClr>
              </a:solidFill>
              <a:cs typeface="Arial" panose="020B0604020202020204" pitchFamily="34" charset="0"/>
            </a:endParaRPr>
          </a:p>
          <a:p>
            <a:pPr marL="173831" indent="-173831">
              <a:buClr>
                <a:schemeClr val="tx2"/>
              </a:buClr>
              <a:buSzPct val="130000"/>
              <a:buFont typeface="Wingdings" panose="05000000000000000000" pitchFamily="2" charset="2"/>
              <a:buChar char="§"/>
            </a:pPr>
            <a:r>
              <a:rPr lang="en-US" sz="1600" dirty="0">
                <a:solidFill>
                  <a:schemeClr val="tx1">
                    <a:lumMod val="75000"/>
                    <a:lumOff val="25000"/>
                  </a:schemeClr>
                </a:solidFill>
                <a:cs typeface="Arial" panose="020B0604020202020204" pitchFamily="34" charset="0"/>
              </a:rPr>
              <a:t>22</a:t>
            </a:r>
            <a:r>
              <a:rPr lang="en-US" sz="1600" baseline="30000" dirty="0">
                <a:solidFill>
                  <a:schemeClr val="tx1">
                    <a:lumMod val="75000"/>
                    <a:lumOff val="25000"/>
                  </a:schemeClr>
                </a:solidFill>
                <a:cs typeface="Arial" panose="020B0604020202020204" pitchFamily="34" charset="0"/>
              </a:rPr>
              <a:t>nd</a:t>
            </a:r>
            <a:r>
              <a:rPr lang="en-US" sz="1600" dirty="0">
                <a:solidFill>
                  <a:schemeClr val="tx1">
                    <a:lumMod val="75000"/>
                    <a:lumOff val="25000"/>
                  </a:schemeClr>
                </a:solidFill>
                <a:cs typeface="Arial" panose="020B0604020202020204" pitchFamily="34" charset="0"/>
              </a:rPr>
              <a:t> %</a:t>
            </a:r>
            <a:r>
              <a:rPr lang="en-US" sz="1600" dirty="0" err="1">
                <a:solidFill>
                  <a:schemeClr val="tx1">
                    <a:lumMod val="75000"/>
                    <a:lumOff val="25000"/>
                  </a:schemeClr>
                </a:solidFill>
                <a:cs typeface="Arial" panose="020B0604020202020204" pitchFamily="34" charset="0"/>
              </a:rPr>
              <a:t>ile</a:t>
            </a:r>
            <a:r>
              <a:rPr lang="en-US" sz="1600" dirty="0">
                <a:solidFill>
                  <a:schemeClr val="tx1">
                    <a:lumMod val="75000"/>
                    <a:lumOff val="25000"/>
                  </a:schemeClr>
                </a:solidFill>
                <a:cs typeface="Arial" panose="020B0604020202020204" pitchFamily="34" charset="0"/>
              </a:rPr>
              <a:t> = Needs Improvement/Proficient cutoff on legacy test</a:t>
            </a:r>
          </a:p>
          <a:p>
            <a:pPr marL="173831" indent="-173831">
              <a:buClr>
                <a:schemeClr val="tx2"/>
              </a:buClr>
              <a:buSzPct val="130000"/>
              <a:buFont typeface="Wingdings" panose="05000000000000000000" pitchFamily="2" charset="2"/>
              <a:buChar char="§"/>
            </a:pPr>
            <a:endParaRPr lang="en-US" sz="1600" dirty="0">
              <a:solidFill>
                <a:schemeClr val="tx1">
                  <a:lumMod val="75000"/>
                  <a:lumOff val="25000"/>
                </a:schemeClr>
              </a:solidFill>
              <a:cs typeface="Arial" panose="020B0604020202020204" pitchFamily="34" charset="0"/>
            </a:endParaRPr>
          </a:p>
          <a:p>
            <a:pPr marL="173831" indent="-173831">
              <a:buClr>
                <a:schemeClr val="tx2"/>
              </a:buClr>
              <a:buSzPct val="130000"/>
              <a:buFont typeface="Wingdings" panose="05000000000000000000" pitchFamily="2" charset="2"/>
              <a:buChar char="§"/>
            </a:pPr>
            <a:r>
              <a:rPr lang="en-US" sz="1600" dirty="0">
                <a:solidFill>
                  <a:schemeClr val="tx1">
                    <a:lumMod val="75000"/>
                    <a:lumOff val="25000"/>
                  </a:schemeClr>
                </a:solidFill>
                <a:cs typeface="Arial" panose="020B0604020202020204" pitchFamily="34" charset="0"/>
              </a:rPr>
              <a:t>39</a:t>
            </a:r>
            <a:r>
              <a:rPr lang="en-US" sz="1600" baseline="30000" dirty="0">
                <a:solidFill>
                  <a:schemeClr val="tx1">
                    <a:lumMod val="75000"/>
                    <a:lumOff val="25000"/>
                  </a:schemeClr>
                </a:solidFill>
                <a:cs typeface="Arial" panose="020B0604020202020204" pitchFamily="34" charset="0"/>
              </a:rPr>
              <a:t>th</a:t>
            </a:r>
            <a:r>
              <a:rPr lang="en-US" sz="1600" dirty="0">
                <a:solidFill>
                  <a:schemeClr val="tx1">
                    <a:lumMod val="75000"/>
                    <a:lumOff val="25000"/>
                  </a:schemeClr>
                </a:solidFill>
                <a:cs typeface="Arial" panose="020B0604020202020204" pitchFamily="34" charset="0"/>
              </a:rPr>
              <a:t> %</a:t>
            </a:r>
            <a:r>
              <a:rPr lang="en-US" sz="1600" dirty="0" err="1">
                <a:solidFill>
                  <a:schemeClr val="tx1">
                    <a:lumMod val="75000"/>
                    <a:lumOff val="25000"/>
                  </a:schemeClr>
                </a:solidFill>
                <a:cs typeface="Arial" panose="020B0604020202020204" pitchFamily="34" charset="0"/>
              </a:rPr>
              <a:t>ile</a:t>
            </a:r>
            <a:r>
              <a:rPr lang="en-US" sz="1600" dirty="0">
                <a:solidFill>
                  <a:schemeClr val="tx1">
                    <a:lumMod val="75000"/>
                    <a:lumOff val="25000"/>
                  </a:schemeClr>
                </a:solidFill>
                <a:cs typeface="Arial" panose="020B0604020202020204" pitchFamily="34" charset="0"/>
              </a:rPr>
              <a:t> = Partially meets/Meets cutoff on NextGen test</a:t>
            </a:r>
          </a:p>
          <a:p>
            <a:pPr>
              <a:buClr>
                <a:schemeClr val="tx2"/>
              </a:buClr>
              <a:buSzPct val="130000"/>
            </a:pPr>
            <a:endParaRPr lang="en-US" sz="1400" dirty="0">
              <a:solidFill>
                <a:schemeClr val="tx1">
                  <a:lumMod val="75000"/>
                  <a:lumOff val="25000"/>
                </a:schemeClr>
              </a:solidFill>
              <a:cs typeface="Arial" panose="020B0604020202020204" pitchFamily="34" charset="0"/>
            </a:endParaRPr>
          </a:p>
        </p:txBody>
      </p:sp>
      <p:sp>
        <p:nvSpPr>
          <p:cNvPr id="12" name="TextBox 11"/>
          <p:cNvSpPr txBox="1"/>
          <p:nvPr/>
        </p:nvSpPr>
        <p:spPr>
          <a:xfrm>
            <a:off x="116738" y="5957443"/>
            <a:ext cx="8951393" cy="461665"/>
          </a:xfrm>
          <a:prstGeom prst="rect">
            <a:avLst/>
          </a:prstGeom>
          <a:solidFill>
            <a:schemeClr val="bg1"/>
          </a:solidFill>
        </p:spPr>
        <p:txBody>
          <a:bodyPr wrap="square" rtlCol="0">
            <a:spAutoFit/>
          </a:bodyPr>
          <a:lstStyle/>
          <a:p>
            <a:r>
              <a:rPr lang="en-US" sz="1200" dirty="0">
                <a:solidFill>
                  <a:schemeClr val="tx1">
                    <a:lumMod val="75000"/>
                    <a:lumOff val="25000"/>
                  </a:schemeClr>
                </a:solidFill>
              </a:rPr>
              <a:t>NOTE: We only observe in-state earnings reported to the UI system. This excludes self-employed individuals or those who work for the federal government or military. Living Wage from MIT estimates for two working parents with two children.  </a:t>
            </a:r>
          </a:p>
        </p:txBody>
      </p:sp>
      <p:cxnSp>
        <p:nvCxnSpPr>
          <p:cNvPr id="5" name="Straight Connector 4">
            <a:extLst>
              <a:ext uri="{FF2B5EF4-FFF2-40B4-BE49-F238E27FC236}">
                <a16:creationId xmlns:a16="http://schemas.microsoft.com/office/drawing/2014/main" id="{814C6428-1375-480C-86DE-8FE28652662C}"/>
              </a:ext>
              <a:ext uri="{C183D7F6-B498-43B3-948B-1728B52AA6E4}">
                <adec:decorative xmlns:adec="http://schemas.microsoft.com/office/drawing/2017/decorative" val="1"/>
              </a:ext>
            </a:extLst>
          </p:cNvPr>
          <p:cNvCxnSpPr>
            <a:cxnSpLocks/>
          </p:cNvCxnSpPr>
          <p:nvPr/>
        </p:nvCxnSpPr>
        <p:spPr>
          <a:xfrm flipH="1">
            <a:off x="1200458" y="1795097"/>
            <a:ext cx="22902" cy="3255795"/>
          </a:xfrm>
          <a:prstGeom prst="line">
            <a:avLst/>
          </a:prstGeom>
          <a:ln>
            <a:solidFill>
              <a:schemeClr val="accent6">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54742701-A2E2-4A6D-AF63-137E3BF8D4CD}"/>
              </a:ext>
            </a:extLst>
          </p:cNvPr>
          <p:cNvSpPr txBox="1"/>
          <p:nvPr/>
        </p:nvSpPr>
        <p:spPr>
          <a:xfrm>
            <a:off x="1172575" y="1634447"/>
            <a:ext cx="644728" cy="276999"/>
          </a:xfrm>
          <a:prstGeom prst="rect">
            <a:avLst/>
          </a:prstGeom>
          <a:noFill/>
        </p:spPr>
        <p:txBody>
          <a:bodyPr wrap="none" rtlCol="0">
            <a:spAutoFit/>
          </a:bodyPr>
          <a:lstStyle/>
          <a:p>
            <a:r>
              <a:rPr lang="en-US" sz="1200" dirty="0"/>
              <a:t>8</a:t>
            </a:r>
            <a:r>
              <a:rPr lang="en-US" sz="1200" baseline="30000" dirty="0"/>
              <a:t>th</a:t>
            </a:r>
            <a:r>
              <a:rPr lang="en-US" sz="1200" dirty="0"/>
              <a:t> %</a:t>
            </a:r>
            <a:r>
              <a:rPr lang="en-US" sz="1200" dirty="0" err="1"/>
              <a:t>ile</a:t>
            </a:r>
            <a:endParaRPr lang="en-US" sz="1200" dirty="0"/>
          </a:p>
        </p:txBody>
      </p:sp>
      <p:cxnSp>
        <p:nvCxnSpPr>
          <p:cNvPr id="11" name="Straight Connector 10">
            <a:extLst>
              <a:ext uri="{FF2B5EF4-FFF2-40B4-BE49-F238E27FC236}">
                <a16:creationId xmlns:a16="http://schemas.microsoft.com/office/drawing/2014/main" id="{D7FEABF8-D1A4-442A-AB61-279FF00A9BD1}"/>
              </a:ext>
              <a:ext uri="{C183D7F6-B498-43B3-948B-1728B52AA6E4}">
                <adec:decorative xmlns:adec="http://schemas.microsoft.com/office/drawing/2017/decorative" val="1"/>
              </a:ext>
            </a:extLst>
          </p:cNvPr>
          <p:cNvCxnSpPr>
            <a:cxnSpLocks/>
          </p:cNvCxnSpPr>
          <p:nvPr/>
        </p:nvCxnSpPr>
        <p:spPr>
          <a:xfrm flipH="1">
            <a:off x="2013014" y="1784450"/>
            <a:ext cx="24510" cy="3276016"/>
          </a:xfrm>
          <a:prstGeom prst="line">
            <a:avLst/>
          </a:prstGeom>
          <a:ln>
            <a:solidFill>
              <a:schemeClr val="accent6">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F361AAC3-1084-47D4-A658-DA6A582FB6A5}"/>
              </a:ext>
            </a:extLst>
          </p:cNvPr>
          <p:cNvSpPr txBox="1"/>
          <p:nvPr/>
        </p:nvSpPr>
        <p:spPr>
          <a:xfrm>
            <a:off x="1963673" y="1670973"/>
            <a:ext cx="744114" cy="276999"/>
          </a:xfrm>
          <a:prstGeom prst="rect">
            <a:avLst/>
          </a:prstGeom>
          <a:noFill/>
        </p:spPr>
        <p:txBody>
          <a:bodyPr wrap="none" rtlCol="0">
            <a:spAutoFit/>
          </a:bodyPr>
          <a:lstStyle/>
          <a:p>
            <a:r>
              <a:rPr lang="en-US" sz="1200" dirty="0"/>
              <a:t>22</a:t>
            </a:r>
            <a:r>
              <a:rPr lang="en-US" sz="1200" baseline="30000" dirty="0"/>
              <a:t>nd</a:t>
            </a:r>
            <a:r>
              <a:rPr lang="en-US" sz="1200" dirty="0"/>
              <a:t> %</a:t>
            </a:r>
            <a:r>
              <a:rPr lang="en-US" sz="1200" dirty="0" err="1"/>
              <a:t>ile</a:t>
            </a:r>
            <a:endParaRPr lang="en-US" sz="1200" dirty="0"/>
          </a:p>
        </p:txBody>
      </p:sp>
      <p:cxnSp>
        <p:nvCxnSpPr>
          <p:cNvPr id="15" name="Straight Connector 14">
            <a:extLst>
              <a:ext uri="{FF2B5EF4-FFF2-40B4-BE49-F238E27FC236}">
                <a16:creationId xmlns:a16="http://schemas.microsoft.com/office/drawing/2014/main" id="{7E170DBA-7414-46E6-B9F2-3ABE963A9B27}"/>
              </a:ext>
              <a:ext uri="{C183D7F6-B498-43B3-948B-1728B52AA6E4}">
                <adec:decorative xmlns:adec="http://schemas.microsoft.com/office/drawing/2017/decorative" val="1"/>
              </a:ext>
            </a:extLst>
          </p:cNvPr>
          <p:cNvCxnSpPr>
            <a:cxnSpLocks/>
          </p:cNvCxnSpPr>
          <p:nvPr/>
        </p:nvCxnSpPr>
        <p:spPr>
          <a:xfrm>
            <a:off x="2873011" y="1795097"/>
            <a:ext cx="0" cy="3275992"/>
          </a:xfrm>
          <a:prstGeom prst="line">
            <a:avLst/>
          </a:prstGeom>
          <a:ln>
            <a:solidFill>
              <a:schemeClr val="accent6">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0A5319F2-6406-4651-9A70-C231E2A06946}"/>
              </a:ext>
            </a:extLst>
          </p:cNvPr>
          <p:cNvSpPr txBox="1"/>
          <p:nvPr/>
        </p:nvSpPr>
        <p:spPr>
          <a:xfrm>
            <a:off x="2854158" y="1656597"/>
            <a:ext cx="723275" cy="276999"/>
          </a:xfrm>
          <a:prstGeom prst="rect">
            <a:avLst/>
          </a:prstGeom>
          <a:noFill/>
        </p:spPr>
        <p:txBody>
          <a:bodyPr wrap="none" rtlCol="0">
            <a:spAutoFit/>
          </a:bodyPr>
          <a:lstStyle/>
          <a:p>
            <a:r>
              <a:rPr lang="en-US" sz="1200" dirty="0"/>
              <a:t>39</a:t>
            </a:r>
            <a:r>
              <a:rPr lang="en-US" sz="1200" baseline="30000" dirty="0"/>
              <a:t>th</a:t>
            </a:r>
            <a:r>
              <a:rPr lang="en-US" sz="1200" dirty="0"/>
              <a:t> %</a:t>
            </a:r>
            <a:r>
              <a:rPr lang="en-US" sz="1200" dirty="0" err="1"/>
              <a:t>ile</a:t>
            </a:r>
            <a:endParaRPr lang="en-US" sz="1200" dirty="0"/>
          </a:p>
        </p:txBody>
      </p:sp>
    </p:spTree>
    <p:extLst>
      <p:ext uri="{BB962C8B-B14F-4D97-AF65-F5344CB8AC3E}">
        <p14:creationId xmlns:p14="http://schemas.microsoft.com/office/powerpoint/2010/main" val="362814044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4162&quot;&gt;&lt;version val=&quot;27126&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Year&gt;&lt;m_bNumberIsYear val=&quot;0&quot;/&gt;&lt;m_strFormatTime&gt;%Y&lt;/m_strFormatTime&gt;&lt;m_yearfmt&gt;&lt;begin val=&quot;0&quot;/&gt;&lt;end val=&quot;0&quot;/&gt;&lt;/m_yearfmt&gt;&lt;/m_precDefaultYear&gt;&lt;m_precDefaultQuarter&gt;&lt;m_bNumberIsYear val=&quot;0&quot;/&gt;&lt;m_strFormatTime&gt;Q%5&lt;/m_strFormatTime&gt;&lt;m_yearfmt&gt;&lt;begin val=&quot;0&quot;/&gt;&lt;end val=&quot;4&quot;/&gt;&lt;/m_yearfmt&gt;&lt;/m_precDefaultQuarter&gt;&lt;m_precDefaultMonth&gt;&lt;m_bNumberIsYear val=&quot;0&quot;/&gt;&lt;m_strFormatTime&gt;%1&lt;/m_strFormatTime&gt;&lt;m_yearfmt&gt;&lt;begin val=&quot;0&quot;/&gt;&lt;end val=&quot;4&quot;/&gt;&lt;/m_yearfmt&gt;&lt;/m_precDefaultMonth&gt;&lt;m_precDefaultWeek&gt;&lt;m_bNumberIsYear val=&quot;0&quot;/&gt;&lt;m_strFormatTime&gt;%d.&lt;/m_strFormatTime&gt;&lt;m_yearfmt&gt;&lt;begin val=&quot;0&quot;/&gt;&lt;end val=&quot;4&quot;/&gt;&lt;/m_yearfmt&gt;&lt;/m_precDefaultWeek&gt;&lt;m_precDefaultDay&gt;&lt;m_bNumberIsYear val=&quot;0&quot;/&gt;&lt;m_strFormatTime&gt;%#d&lt;/m_strFormatTime&gt;&lt;m_yearfmt&gt;&lt;begin val=&quot;0&quot;/&gt;&lt;end val=&quot;4&quot;/&gt;&lt;/m_yearfmt&gt;&lt;/m_precDefaultDay&gt;&lt;m_mruColor&gt;&lt;m_vecMRU length=&quot;2&quot;&gt;&lt;elem m_fUsage=&quot;3.79532790000000064268E+00&quot;&gt;&lt;m_msothmcolidx val=&quot;0&quot;/&gt;&lt;m_rgb r=&quot;37&quot; g=&quot;AD&quot; b=&quot;1F&quot;/&gt;&lt;m_nBrightness tagver0=&quot;26206&quot; tagname0=&quot;m_nBrightnessUNRECOGNIZED&quot; val=&quot;0&quot;/&gt;&lt;/elem&gt;&lt;elem m_fUsage=&quot;1.89999999999999991118E+00&quot;&gt;&lt;m_msothmcolidx val=&quot;0&quot;/&gt;&lt;m_rgb r=&quot;37&quot; g=&quot;93&quot; b=&quot;3C&quot;/&gt;&lt;m_nBrightness tagver0=&quot;26206&quot; tagname0=&quot;m_nBrightnessUNRECOGNIZED&quot; val=&quot;0&quot;/&gt;&lt;/elem&gt;&lt;/m_vecMRU&gt;&lt;/m_mruColor&gt;&lt;m_eweekdayFirstOfWeek val=&quot;1&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TIhg3JNKQ0RZaf2KtdPIAA"/>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3FH2opDrjSnudyxa2GDkw"/>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3FH2opDrjSnudyxa2GDk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EE4P_INTELLIGENT_ELEMENT" val="{Nam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7ZtQiPny9bpHS7CMF0cBjA"/>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ne8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One8 Theme" id="{3985F3C3-4D49-461D-A380-9CCC67439896}" vid="{01AAC3AA-5C92-43C2-BBEB-953469E76B15}"/>
    </a:ext>
  </a:extLst>
</a:theme>
</file>

<file path=ppt/theme/theme2.xml><?xml version="1.0" encoding="utf-8"?>
<a:theme xmlns:a="http://schemas.openxmlformats.org/drawingml/2006/main" name="1_One8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One8 Theme" id="{3985F3C3-4D49-461D-A380-9CCC67439896}" vid="{01AAC3AA-5C92-43C2-BBEB-953469E76B15}"/>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D6E83BB9BCA294A9B561ECDF031C9AE" ma:contentTypeVersion="2" ma:contentTypeDescription="Create a new document." ma:contentTypeScope="" ma:versionID="365bc7612488ad7bc7001c04e493be98">
  <xsd:schema xmlns:xsd="http://www.w3.org/2001/XMLSchema" xmlns:xs="http://www.w3.org/2001/XMLSchema" xmlns:p="http://schemas.microsoft.com/office/2006/metadata/properties" xmlns:ns3="1bd4487b-ddbb-48a8-acf5-95d6cde0ac8c" targetNamespace="http://schemas.microsoft.com/office/2006/metadata/properties" ma:root="true" ma:fieldsID="2f928ce4313a97a7b8a95abfda068934" ns3:_="">
    <xsd:import namespace="1bd4487b-ddbb-48a8-acf5-95d6cde0ac8c"/>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bd4487b-ddbb-48a8-acf5-95d6cde0ac8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B72DB8F-3719-482F-8C5C-718DBD7FACD2}">
  <ds:schemaRefs>
    <ds:schemaRef ds:uri="http://schemas.microsoft.com/sharepoint/v3/contenttype/forms"/>
  </ds:schemaRefs>
</ds:datastoreItem>
</file>

<file path=customXml/itemProps2.xml><?xml version="1.0" encoding="utf-8"?>
<ds:datastoreItem xmlns:ds="http://schemas.openxmlformats.org/officeDocument/2006/customXml" ds:itemID="{E2EDA9FC-366A-4DE7-89E9-B306D1C0A692}">
  <ds:schemaRefs>
    <ds:schemaRef ds:uri="http://purl.org/dc/elements/1.1/"/>
    <ds:schemaRef ds:uri="http://schemas.microsoft.com/office/2006/metadata/properties"/>
    <ds:schemaRef ds:uri="http://schemas.microsoft.com/office/2006/documentManagement/types"/>
    <ds:schemaRef ds:uri="1bd4487b-ddbb-48a8-acf5-95d6cde0ac8c"/>
    <ds:schemaRef ds:uri="http://purl.org/dc/dcmitype/"/>
    <ds:schemaRef ds:uri="http://schemas.microsoft.com/office/infopath/2007/PartnerControls"/>
    <ds:schemaRef ds:uri="http://schemas.openxmlformats.org/package/2006/metadata/core-properties"/>
    <ds:schemaRef ds:uri="http://www.w3.org/XML/1998/namespace"/>
    <ds:schemaRef ds:uri="http://purl.org/dc/terms/"/>
  </ds:schemaRefs>
</ds:datastoreItem>
</file>

<file path=customXml/itemProps3.xml><?xml version="1.0" encoding="utf-8"?>
<ds:datastoreItem xmlns:ds="http://schemas.openxmlformats.org/officeDocument/2006/customXml" ds:itemID="{6CAD420E-890B-415B-8C47-9EA655D8C25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bd4487b-ddbb-48a8-acf5-95d6cde0ac8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One8 Theme</Template>
  <TotalTime>59542</TotalTime>
  <Words>2695</Words>
  <Application>Microsoft Office PowerPoint</Application>
  <PresentationFormat>On-screen Show (4:3)</PresentationFormat>
  <Paragraphs>404</Paragraphs>
  <Slides>37</Slides>
  <Notes>9</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37</vt:i4>
      </vt:variant>
    </vt:vector>
  </HeadingPairs>
  <TitlesOfParts>
    <vt:vector size="46" baseType="lpstr">
      <vt:lpstr>Arial</vt:lpstr>
      <vt:lpstr>Arial Nova</vt:lpstr>
      <vt:lpstr>Calibri</vt:lpstr>
      <vt:lpstr>Calibri Light</vt:lpstr>
      <vt:lpstr>Times New Roman</vt:lpstr>
      <vt:lpstr>Wingdings</vt:lpstr>
      <vt:lpstr>One8 Theme</vt:lpstr>
      <vt:lpstr>1_One8 Theme</vt:lpstr>
      <vt:lpstr>think-cell Slide</vt:lpstr>
      <vt:lpstr>Competency Determination and Long-Run Outcomes in Massachusetts</vt:lpstr>
      <vt:lpstr>Study motivation and background</vt:lpstr>
      <vt:lpstr>Key takeaways</vt:lpstr>
      <vt:lpstr>High school MCAS scores predict long-term success</vt:lpstr>
      <vt:lpstr>MCAS scores reflect academic skills that pay off in the labor market</vt:lpstr>
      <vt:lpstr>MCAS scores predict earnings among similar students with the same education level and demographics</vt:lpstr>
      <vt:lpstr>Comparing students with similar 8th grade scores, those with higher 10th grade have better longer-term outcomes</vt:lpstr>
      <vt:lpstr>Students scoring near the passing cutoff</vt:lpstr>
      <vt:lpstr>We look at long-term outcomes for students scoring at four different parts of the test-score distribution </vt:lpstr>
      <vt:lpstr>Students near the Math passing cutoff are very unlikely to graduate from a four-year college</vt:lpstr>
      <vt:lpstr>Most students who fail do retest and pass</vt:lpstr>
      <vt:lpstr>Raising graduation requirements can influence students in several ways</vt:lpstr>
      <vt:lpstr>Despite introduction of CD requirement, educational attainments have increased over time, particularly for low-income students</vt:lpstr>
      <vt:lpstr>Many fewer students are failing the examinations on their first attempt</vt:lpstr>
      <vt:lpstr>Most students who fail go on to retest (and pass)</vt:lpstr>
      <vt:lpstr>Barely passing/failing the exam does affect student outcomes</vt:lpstr>
      <vt:lpstr>We use a regression-discontinuity design</vt:lpstr>
      <vt:lpstr>Barely passing the math exam increases the probability of HS graduation for low-income students at the cutoff</vt:lpstr>
      <vt:lpstr>Barely passing the math exam increases the probability of graduating from a 4-year college for higher-income students</vt:lpstr>
      <vt:lpstr>What to make of this evidence?</vt:lpstr>
      <vt:lpstr>Students who earn their CD on retest or appeal</vt:lpstr>
      <vt:lpstr>Students who pass on retest or appeal graduate from high school at similar rates to students who pass with 220</vt:lpstr>
      <vt:lpstr>We see generally similar patterns for college attendance and college graduation. </vt:lpstr>
      <vt:lpstr>Questions?</vt:lpstr>
      <vt:lpstr>Appendix</vt:lpstr>
      <vt:lpstr>Students who fail are disproportionately students of color, low-income students, and students with disabilities</vt:lpstr>
      <vt:lpstr>Demographics of failing vs all test-takers, 2011 </vt:lpstr>
      <vt:lpstr>Demographics of failing vs all test-takers, 2003</vt:lpstr>
      <vt:lpstr>Among students who retest or appeal, success rates are high</vt:lpstr>
      <vt:lpstr>Most students who fail continue to retest </vt:lpstr>
      <vt:lpstr>Students who fail ELA: MCAS performance</vt:lpstr>
      <vt:lpstr>More than 90% of students who fail go on to retest at least once. Very few students appeal.</vt:lpstr>
      <vt:lpstr>(3) MCAS scores predict college performance above and beyond HS GPA, demographics, and school attended</vt:lpstr>
      <vt:lpstr>Demographics of students failing have shifted </vt:lpstr>
      <vt:lpstr>Most students who fail go on to retake (and pass on retest) </vt:lpstr>
      <vt:lpstr>ELs who fail MCAS are equally likely to retest, but less likely to pass on retest</vt:lpstr>
      <vt:lpstr>Retest behavior and success is quite similar for students with and without disabilities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BESE April 2022 Item 2 PowerPoint: Competency Determination and Long-Run Outcomes in Massachusetts</dc:title>
  <dc:creator>DESE</dc:creator>
  <cp:lastModifiedBy>Zou, Dong (EOE)</cp:lastModifiedBy>
  <cp:revision>2394</cp:revision>
  <cp:lastPrinted>2019-09-03T20:54:57Z</cp:lastPrinted>
  <dcterms:created xsi:type="dcterms:W3CDTF">2017-04-27T12:12:59Z</dcterms:created>
  <dcterms:modified xsi:type="dcterms:W3CDTF">2022-04-27T16:41:57Z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tadate">
    <vt:lpwstr>Apr 27 2022</vt:lpwstr>
  </property>
</Properties>
</file>