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77" r:id="rId5"/>
    <p:sldId id="312" r:id="rId6"/>
    <p:sldId id="441" r:id="rId7"/>
    <p:sldId id="269" r:id="rId8"/>
    <p:sldId id="819" r:id="rId9"/>
    <p:sldId id="823" r:id="rId10"/>
    <p:sldId id="310" r:id="rId11"/>
    <p:sldId id="263" r:id="rId12"/>
    <p:sldId id="825" r:id="rId13"/>
    <p:sldId id="824" r:id="rId14"/>
    <p:sldId id="832" r:id="rId15"/>
    <p:sldId id="833" r:id="rId16"/>
    <p:sldId id="773" r:id="rId17"/>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12"/>
            <p14:sldId id="441"/>
            <p14:sldId id="269"/>
            <p14:sldId id="819"/>
            <p14:sldId id="823"/>
            <p14:sldId id="310"/>
            <p14:sldId id="263"/>
            <p14:sldId id="825"/>
            <p14:sldId id="824"/>
            <p14:sldId id="832"/>
            <p14:sldId id="833"/>
            <p14:sldId id="773"/>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TJM" initials="TJM" lastIdx="2" clrIdx="0">
    <p:extLst>
      <p:ext uri="{19B8F6BF-5375-455C-9EA6-DF929625EA0E}">
        <p15:presenceInfo xmlns:p15="http://schemas.microsoft.com/office/powerpoint/2012/main" userId=" TJM" providerId="None"/>
      </p:ext>
    </p:extLst>
  </p:cmAuthor>
  <p:cmAuthor id="2" name="Stapel, Michol (DESE)" initials="SM(" lastIdx="2" clrIdx="1">
    <p:extLst>
      <p:ext uri="{19B8F6BF-5375-455C-9EA6-DF929625EA0E}">
        <p15:presenceInfo xmlns:p15="http://schemas.microsoft.com/office/powerpoint/2012/main" userId="S::Michol.Stapel@mass.gov::d1044f1d-e774-462e-aad2-87ada66cdb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1FC"/>
    <a:srgbClr val="FF5050"/>
    <a:srgbClr val="00B050"/>
    <a:srgbClr val="202020"/>
    <a:srgbClr val="101D35"/>
    <a:srgbClr val="FFFFFF"/>
    <a:srgbClr val="203B6A"/>
    <a:srgbClr val="4472C4"/>
    <a:srgbClr val="E38526"/>
    <a:srgbClr val="C2E0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81DFE-43BB-46F1-B43F-13F6106FA8EB}" v="2" dt="2022-04-24T19:20:21.909"/>
    <p1510:client id="{B46983B3-5382-446C-B63F-AEB9D872AD34}" v="27" dt="2022-04-25T14:07:47.0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urtin, Robert (DESE)" userId="9284700e-ed31-4409-9ea9-d5bf75419e76" providerId="ADAL" clId="{B46983B3-5382-446C-B63F-AEB9D872AD34}"/>
    <pc:docChg chg="addSld delSld modSld sldOrd delMainMaster modSection">
      <pc:chgData name="Curtin, Robert (DESE)" userId="9284700e-ed31-4409-9ea9-d5bf75419e76" providerId="ADAL" clId="{B46983B3-5382-446C-B63F-AEB9D872AD34}" dt="2022-04-25T14:07:47.081" v="53" actId="20577"/>
      <pc:docMkLst>
        <pc:docMk/>
      </pc:docMkLst>
      <pc:sldChg chg="del modTransition">
        <pc:chgData name="Curtin, Robert (DESE)" userId="9284700e-ed31-4409-9ea9-d5bf75419e76" providerId="ADAL" clId="{B46983B3-5382-446C-B63F-AEB9D872AD34}" dt="2022-04-25T13:15:15.074" v="31" actId="2696"/>
        <pc:sldMkLst>
          <pc:docMk/>
          <pc:sldMk cId="744486858" sldId="300"/>
        </pc:sldMkLst>
      </pc:sldChg>
      <pc:sldChg chg="modSp">
        <pc:chgData name="Curtin, Robert (DESE)" userId="9284700e-ed31-4409-9ea9-d5bf75419e76" providerId="ADAL" clId="{B46983B3-5382-446C-B63F-AEB9D872AD34}" dt="2022-04-25T14:07:47.081" v="53" actId="20577"/>
        <pc:sldMkLst>
          <pc:docMk/>
          <pc:sldMk cId="238694056" sldId="773"/>
        </pc:sldMkLst>
        <pc:graphicFrameChg chg="modGraphic">
          <ac:chgData name="Curtin, Robert (DESE)" userId="9284700e-ed31-4409-9ea9-d5bf75419e76" providerId="ADAL" clId="{B46983B3-5382-446C-B63F-AEB9D872AD34}" dt="2022-04-25T14:07:47.081" v="53" actId="20577"/>
          <ac:graphicFrameMkLst>
            <pc:docMk/>
            <pc:sldMk cId="238694056" sldId="773"/>
            <ac:graphicFrameMk id="5" creationId="{3DBCE561-B489-4EBA-AD74-B40764C58759}"/>
          </ac:graphicFrameMkLst>
        </pc:graphicFrameChg>
      </pc:sldChg>
      <pc:sldChg chg="del">
        <pc:chgData name="Curtin, Robert (DESE)" userId="9284700e-ed31-4409-9ea9-d5bf75419e76" providerId="ADAL" clId="{B46983B3-5382-446C-B63F-AEB9D872AD34}" dt="2022-04-25T13:07:46.871" v="0" actId="2696"/>
        <pc:sldMkLst>
          <pc:docMk/>
          <pc:sldMk cId="1193586021" sldId="828"/>
        </pc:sldMkLst>
      </pc:sldChg>
      <pc:sldChg chg="del modTransition">
        <pc:chgData name="Curtin, Robert (DESE)" userId="9284700e-ed31-4409-9ea9-d5bf75419e76" providerId="ADAL" clId="{B46983B3-5382-446C-B63F-AEB9D872AD34}" dt="2022-04-25T13:15:15.072" v="30" actId="2696"/>
        <pc:sldMkLst>
          <pc:docMk/>
          <pc:sldMk cId="896268978" sldId="829"/>
        </pc:sldMkLst>
      </pc:sldChg>
      <pc:sldChg chg="del modTransition">
        <pc:chgData name="Curtin, Robert (DESE)" userId="9284700e-ed31-4409-9ea9-d5bf75419e76" providerId="ADAL" clId="{B46983B3-5382-446C-B63F-AEB9D872AD34}" dt="2022-04-25T13:15:15.075" v="32" actId="2696"/>
        <pc:sldMkLst>
          <pc:docMk/>
          <pc:sldMk cId="69495956" sldId="830"/>
        </pc:sldMkLst>
      </pc:sldChg>
      <pc:sldChg chg="del modTransition">
        <pc:chgData name="Curtin, Robert (DESE)" userId="9284700e-ed31-4409-9ea9-d5bf75419e76" providerId="ADAL" clId="{B46983B3-5382-446C-B63F-AEB9D872AD34}" dt="2022-04-25T13:15:15.077" v="33" actId="2696"/>
        <pc:sldMkLst>
          <pc:docMk/>
          <pc:sldMk cId="995697691" sldId="831"/>
        </pc:sldMkLst>
      </pc:sldChg>
      <pc:sldChg chg="modSp">
        <pc:chgData name="Curtin, Robert (DESE)" userId="9284700e-ed31-4409-9ea9-d5bf75419e76" providerId="ADAL" clId="{B46983B3-5382-446C-B63F-AEB9D872AD34}" dt="2022-04-25T13:09:02.591" v="23" actId="20577"/>
        <pc:sldMkLst>
          <pc:docMk/>
          <pc:sldMk cId="162899813" sldId="832"/>
        </pc:sldMkLst>
        <pc:spChg chg="mod">
          <ac:chgData name="Curtin, Robert (DESE)" userId="9284700e-ed31-4409-9ea9-d5bf75419e76" providerId="ADAL" clId="{B46983B3-5382-446C-B63F-AEB9D872AD34}" dt="2022-04-25T13:09:02.591" v="23" actId="20577"/>
          <ac:spMkLst>
            <pc:docMk/>
            <pc:sldMk cId="162899813" sldId="832"/>
            <ac:spMk id="2" creationId="{13F655A7-5A8C-40F4-BBD1-51D034221012}"/>
          </ac:spMkLst>
        </pc:spChg>
      </pc:sldChg>
      <pc:sldChg chg="del ord modTransition">
        <pc:chgData name="Curtin, Robert (DESE)" userId="9284700e-ed31-4409-9ea9-d5bf75419e76" providerId="ADAL" clId="{B46983B3-5382-446C-B63F-AEB9D872AD34}" dt="2022-04-25T13:12:34.560" v="29" actId="2696"/>
        <pc:sldMkLst>
          <pc:docMk/>
          <pc:sldMk cId="2103204421" sldId="834"/>
        </pc:sldMkLst>
      </pc:sldChg>
      <pc:sldChg chg="del">
        <pc:chgData name="Curtin, Robert (DESE)" userId="9284700e-ed31-4409-9ea9-d5bf75419e76" providerId="ADAL" clId="{B46983B3-5382-446C-B63F-AEB9D872AD34}" dt="2022-04-25T13:11:48.103" v="27"/>
        <pc:sldMkLst>
          <pc:docMk/>
          <pc:sldMk cId="1316429854" sldId="835"/>
        </pc:sldMkLst>
      </pc:sldChg>
      <pc:sldChg chg="add del">
        <pc:chgData name="Curtin, Robert (DESE)" userId="9284700e-ed31-4409-9ea9-d5bf75419e76" providerId="ADAL" clId="{B46983B3-5382-446C-B63F-AEB9D872AD34}" dt="2022-04-25T13:10:34.752" v="26" actId="2696"/>
        <pc:sldMkLst>
          <pc:docMk/>
          <pc:sldMk cId="1916115728" sldId="835"/>
        </pc:sldMkLst>
      </pc:sldChg>
      <pc:sldMasterChg chg="del delSldLayout">
        <pc:chgData name="Curtin, Robert (DESE)" userId="9284700e-ed31-4409-9ea9-d5bf75419e76" providerId="ADAL" clId="{B46983B3-5382-446C-B63F-AEB9D872AD34}" dt="2022-04-25T13:07:46.887" v="12" actId="2696"/>
        <pc:sldMasterMkLst>
          <pc:docMk/>
          <pc:sldMasterMk cId="3107276701" sldId="2147483666"/>
        </pc:sldMasterMkLst>
        <pc:sldLayoutChg chg="del">
          <pc:chgData name="Curtin, Robert (DESE)" userId="9284700e-ed31-4409-9ea9-d5bf75419e76" providerId="ADAL" clId="{B46983B3-5382-446C-B63F-AEB9D872AD34}" dt="2022-04-25T13:07:46.871" v="1" actId="2696"/>
          <pc:sldLayoutMkLst>
            <pc:docMk/>
            <pc:sldMasterMk cId="3107276701" sldId="2147483666"/>
            <pc:sldLayoutMk cId="3993532279" sldId="2147483667"/>
          </pc:sldLayoutMkLst>
        </pc:sldLayoutChg>
        <pc:sldLayoutChg chg="del">
          <pc:chgData name="Curtin, Robert (DESE)" userId="9284700e-ed31-4409-9ea9-d5bf75419e76" providerId="ADAL" clId="{B46983B3-5382-446C-B63F-AEB9D872AD34}" dt="2022-04-25T13:07:46.871" v="2" actId="2696"/>
          <pc:sldLayoutMkLst>
            <pc:docMk/>
            <pc:sldMasterMk cId="3107276701" sldId="2147483666"/>
            <pc:sldLayoutMk cId="1206764233" sldId="2147483668"/>
          </pc:sldLayoutMkLst>
        </pc:sldLayoutChg>
        <pc:sldLayoutChg chg="del">
          <pc:chgData name="Curtin, Robert (DESE)" userId="9284700e-ed31-4409-9ea9-d5bf75419e76" providerId="ADAL" clId="{B46983B3-5382-446C-B63F-AEB9D872AD34}" dt="2022-04-25T13:07:46.871" v="3" actId="2696"/>
          <pc:sldLayoutMkLst>
            <pc:docMk/>
            <pc:sldMasterMk cId="3107276701" sldId="2147483666"/>
            <pc:sldLayoutMk cId="2277545051" sldId="2147483669"/>
          </pc:sldLayoutMkLst>
        </pc:sldLayoutChg>
        <pc:sldLayoutChg chg="del">
          <pc:chgData name="Curtin, Robert (DESE)" userId="9284700e-ed31-4409-9ea9-d5bf75419e76" providerId="ADAL" clId="{B46983B3-5382-446C-B63F-AEB9D872AD34}" dt="2022-04-25T13:07:46.871" v="4" actId="2696"/>
          <pc:sldLayoutMkLst>
            <pc:docMk/>
            <pc:sldMasterMk cId="3107276701" sldId="2147483666"/>
            <pc:sldLayoutMk cId="4006985864" sldId="2147483670"/>
          </pc:sldLayoutMkLst>
        </pc:sldLayoutChg>
        <pc:sldLayoutChg chg="del">
          <pc:chgData name="Curtin, Robert (DESE)" userId="9284700e-ed31-4409-9ea9-d5bf75419e76" providerId="ADAL" clId="{B46983B3-5382-446C-B63F-AEB9D872AD34}" dt="2022-04-25T13:07:46.871" v="5" actId="2696"/>
          <pc:sldLayoutMkLst>
            <pc:docMk/>
            <pc:sldMasterMk cId="3107276701" sldId="2147483666"/>
            <pc:sldLayoutMk cId="4215140855" sldId="2147483671"/>
          </pc:sldLayoutMkLst>
        </pc:sldLayoutChg>
        <pc:sldLayoutChg chg="del">
          <pc:chgData name="Curtin, Robert (DESE)" userId="9284700e-ed31-4409-9ea9-d5bf75419e76" providerId="ADAL" clId="{B46983B3-5382-446C-B63F-AEB9D872AD34}" dt="2022-04-25T13:07:46.871" v="6" actId="2696"/>
          <pc:sldLayoutMkLst>
            <pc:docMk/>
            <pc:sldMasterMk cId="3107276701" sldId="2147483666"/>
            <pc:sldLayoutMk cId="3952413244" sldId="2147483672"/>
          </pc:sldLayoutMkLst>
        </pc:sldLayoutChg>
        <pc:sldLayoutChg chg="del">
          <pc:chgData name="Curtin, Robert (DESE)" userId="9284700e-ed31-4409-9ea9-d5bf75419e76" providerId="ADAL" clId="{B46983B3-5382-446C-B63F-AEB9D872AD34}" dt="2022-04-25T13:07:46.871" v="7" actId="2696"/>
          <pc:sldLayoutMkLst>
            <pc:docMk/>
            <pc:sldMasterMk cId="3107276701" sldId="2147483666"/>
            <pc:sldLayoutMk cId="3500419286" sldId="2147483673"/>
          </pc:sldLayoutMkLst>
        </pc:sldLayoutChg>
        <pc:sldLayoutChg chg="del">
          <pc:chgData name="Curtin, Robert (DESE)" userId="9284700e-ed31-4409-9ea9-d5bf75419e76" providerId="ADAL" clId="{B46983B3-5382-446C-B63F-AEB9D872AD34}" dt="2022-04-25T13:07:46.871" v="8" actId="2696"/>
          <pc:sldLayoutMkLst>
            <pc:docMk/>
            <pc:sldMasterMk cId="3107276701" sldId="2147483666"/>
            <pc:sldLayoutMk cId="4254895084" sldId="2147483674"/>
          </pc:sldLayoutMkLst>
        </pc:sldLayoutChg>
        <pc:sldLayoutChg chg="del">
          <pc:chgData name="Curtin, Robert (DESE)" userId="9284700e-ed31-4409-9ea9-d5bf75419e76" providerId="ADAL" clId="{B46983B3-5382-446C-B63F-AEB9D872AD34}" dt="2022-04-25T13:07:46.871" v="9" actId="2696"/>
          <pc:sldLayoutMkLst>
            <pc:docMk/>
            <pc:sldMasterMk cId="3107276701" sldId="2147483666"/>
            <pc:sldLayoutMk cId="2705011111" sldId="2147483675"/>
          </pc:sldLayoutMkLst>
        </pc:sldLayoutChg>
        <pc:sldLayoutChg chg="del">
          <pc:chgData name="Curtin, Robert (DESE)" userId="9284700e-ed31-4409-9ea9-d5bf75419e76" providerId="ADAL" clId="{B46983B3-5382-446C-B63F-AEB9D872AD34}" dt="2022-04-25T13:07:46.871" v="10" actId="2696"/>
          <pc:sldLayoutMkLst>
            <pc:docMk/>
            <pc:sldMasterMk cId="3107276701" sldId="2147483666"/>
            <pc:sldLayoutMk cId="2356193055" sldId="2147483676"/>
          </pc:sldLayoutMkLst>
        </pc:sldLayoutChg>
        <pc:sldLayoutChg chg="del">
          <pc:chgData name="Curtin, Robert (DESE)" userId="9284700e-ed31-4409-9ea9-d5bf75419e76" providerId="ADAL" clId="{B46983B3-5382-446C-B63F-AEB9D872AD34}" dt="2022-04-25T13:07:46.871" v="11" actId="2696"/>
          <pc:sldLayoutMkLst>
            <pc:docMk/>
            <pc:sldMasterMk cId="3107276701" sldId="2147483666"/>
            <pc:sldLayoutMk cId="3886060810" sldId="2147483677"/>
          </pc:sldLayoutMkLst>
        </pc:sldLayoutChg>
      </pc:sldMasterChg>
    </pc:docChg>
  </pc:docChgLst>
  <pc:docChgLst>
    <pc:chgData name="Curtin, Robert (DESE)" userId="9284700e-ed31-4409-9ea9-d5bf75419e76" providerId="ADAL" clId="{21D81DFE-43BB-46F1-B43F-13F6106FA8EB}"/>
    <pc:docChg chg="custSel addSld modSld modSection">
      <pc:chgData name="Curtin, Robert (DESE)" userId="9284700e-ed31-4409-9ea9-d5bf75419e76" providerId="ADAL" clId="{21D81DFE-43BB-46F1-B43F-13F6106FA8EB}" dt="2022-04-24T19:23:19.501" v="1161" actId="20577"/>
      <pc:docMkLst>
        <pc:docMk/>
      </pc:docMkLst>
      <pc:sldChg chg="modSp mod">
        <pc:chgData name="Curtin, Robert (DESE)" userId="9284700e-ed31-4409-9ea9-d5bf75419e76" providerId="ADAL" clId="{21D81DFE-43BB-46F1-B43F-13F6106FA8EB}" dt="2022-04-24T19:23:19.501" v="1161" actId="20577"/>
        <pc:sldMkLst>
          <pc:docMk/>
          <pc:sldMk cId="0" sldId="277"/>
        </pc:sldMkLst>
        <pc:spChg chg="mod">
          <ac:chgData name="Curtin, Robert (DESE)" userId="9284700e-ed31-4409-9ea9-d5bf75419e76" providerId="ADAL" clId="{21D81DFE-43BB-46F1-B43F-13F6106FA8EB}" dt="2022-04-24T19:23:19.501" v="1161" actId="20577"/>
          <ac:spMkLst>
            <pc:docMk/>
            <pc:sldMk cId="0" sldId="277"/>
            <ac:spMk id="2" creationId="{00000000-0000-0000-0000-000000000000}"/>
          </ac:spMkLst>
        </pc:spChg>
      </pc:sldChg>
      <pc:sldChg chg="delSp modSp mod">
        <pc:chgData name="Curtin, Robert (DESE)" userId="9284700e-ed31-4409-9ea9-d5bf75419e76" providerId="ADAL" clId="{21D81DFE-43BB-46F1-B43F-13F6106FA8EB}" dt="2022-04-24T19:20:21.909" v="665"/>
        <pc:sldMkLst>
          <pc:docMk/>
          <pc:sldMk cId="995697691" sldId="831"/>
        </pc:sldMkLst>
        <pc:spChg chg="mod">
          <ac:chgData name="Curtin, Robert (DESE)" userId="9284700e-ed31-4409-9ea9-d5bf75419e76" providerId="ADAL" clId="{21D81DFE-43BB-46F1-B43F-13F6106FA8EB}" dt="2022-04-24T19:19:15.893" v="664" actId="403"/>
          <ac:spMkLst>
            <pc:docMk/>
            <pc:sldMk cId="995697691" sldId="831"/>
            <ac:spMk id="3" creationId="{5B351C01-9BC0-4032-8331-ECA54F0872B6}"/>
          </ac:spMkLst>
        </pc:spChg>
        <pc:spChg chg="del mod">
          <ac:chgData name="Curtin, Robert (DESE)" userId="9284700e-ed31-4409-9ea9-d5bf75419e76" providerId="ADAL" clId="{21D81DFE-43BB-46F1-B43F-13F6106FA8EB}" dt="2022-04-24T19:18:54.038" v="661" actId="21"/>
          <ac:spMkLst>
            <pc:docMk/>
            <pc:sldMk cId="995697691" sldId="831"/>
            <ac:spMk id="6" creationId="{55FF6B3B-6FC8-4F55-8208-5953E7A87EFF}"/>
          </ac:spMkLst>
        </pc:spChg>
        <pc:graphicFrameChg chg="del">
          <ac:chgData name="Curtin, Robert (DESE)" userId="9284700e-ed31-4409-9ea9-d5bf75419e76" providerId="ADAL" clId="{21D81DFE-43BB-46F1-B43F-13F6106FA8EB}" dt="2022-04-24T19:18:59.631" v="662" actId="21"/>
          <ac:graphicFrameMkLst>
            <pc:docMk/>
            <pc:sldMk cId="995697691" sldId="831"/>
            <ac:graphicFrameMk id="5" creationId="{D828E6B2-7BEF-4598-8AA2-8C050BC768D0}"/>
          </ac:graphicFrameMkLst>
        </pc:graphicFrameChg>
        <pc:graphicFrameChg chg="del">
          <ac:chgData name="Curtin, Robert (DESE)" userId="9284700e-ed31-4409-9ea9-d5bf75419e76" providerId="ADAL" clId="{21D81DFE-43BB-46F1-B43F-13F6106FA8EB}" dt="2022-04-24T19:20:21.909" v="665"/>
          <ac:graphicFrameMkLst>
            <pc:docMk/>
            <pc:sldMk cId="995697691" sldId="831"/>
            <ac:graphicFrameMk id="7" creationId="{5F2F8C4A-AC99-4D0A-923D-D663C71E5829}"/>
          </ac:graphicFrameMkLst>
        </pc:graphicFrameChg>
      </pc:sldChg>
      <pc:sldChg chg="modSp new mod">
        <pc:chgData name="Curtin, Robert (DESE)" userId="9284700e-ed31-4409-9ea9-d5bf75419e76" providerId="ADAL" clId="{21D81DFE-43BB-46F1-B43F-13F6106FA8EB}" dt="2022-04-24T19:11:17.853" v="246" actId="20577"/>
        <pc:sldMkLst>
          <pc:docMk/>
          <pc:sldMk cId="162899813" sldId="832"/>
        </pc:sldMkLst>
        <pc:spChg chg="mod">
          <ac:chgData name="Curtin, Robert (DESE)" userId="9284700e-ed31-4409-9ea9-d5bf75419e76" providerId="ADAL" clId="{21D81DFE-43BB-46F1-B43F-13F6106FA8EB}" dt="2022-04-24T19:08:15.059" v="74" actId="20577"/>
          <ac:spMkLst>
            <pc:docMk/>
            <pc:sldMk cId="162899813" sldId="832"/>
            <ac:spMk id="2" creationId="{13F655A7-5A8C-40F4-BBD1-51D034221012}"/>
          </ac:spMkLst>
        </pc:spChg>
        <pc:spChg chg="mod">
          <ac:chgData name="Curtin, Robert (DESE)" userId="9284700e-ed31-4409-9ea9-d5bf75419e76" providerId="ADAL" clId="{21D81DFE-43BB-46F1-B43F-13F6106FA8EB}" dt="2022-04-24T19:11:17.853" v="246" actId="20577"/>
          <ac:spMkLst>
            <pc:docMk/>
            <pc:sldMk cId="162899813" sldId="832"/>
            <ac:spMk id="3" creationId="{935B28D7-2283-4C64-8E76-99ACBA7CAC5F}"/>
          </ac:spMkLst>
        </pc:spChg>
      </pc:sldChg>
      <pc:sldChg chg="modSp new mod">
        <pc:chgData name="Curtin, Robert (DESE)" userId="9284700e-ed31-4409-9ea9-d5bf75419e76" providerId="ADAL" clId="{21D81DFE-43BB-46F1-B43F-13F6106FA8EB}" dt="2022-04-24T19:15:02.502" v="659" actId="20577"/>
        <pc:sldMkLst>
          <pc:docMk/>
          <pc:sldMk cId="1584577961" sldId="833"/>
        </pc:sldMkLst>
        <pc:spChg chg="mod">
          <ac:chgData name="Curtin, Robert (DESE)" userId="9284700e-ed31-4409-9ea9-d5bf75419e76" providerId="ADAL" clId="{21D81DFE-43BB-46F1-B43F-13F6106FA8EB}" dt="2022-04-24T19:13:41.284" v="407" actId="20577"/>
          <ac:spMkLst>
            <pc:docMk/>
            <pc:sldMk cId="1584577961" sldId="833"/>
            <ac:spMk id="2" creationId="{A96EC568-ADE7-4453-93EA-1DAFB387A7FC}"/>
          </ac:spMkLst>
        </pc:spChg>
        <pc:spChg chg="mod">
          <ac:chgData name="Curtin, Robert (DESE)" userId="9284700e-ed31-4409-9ea9-d5bf75419e76" providerId="ADAL" clId="{21D81DFE-43BB-46F1-B43F-13F6106FA8EB}" dt="2022-04-24T19:15:02.502" v="659" actId="20577"/>
          <ac:spMkLst>
            <pc:docMk/>
            <pc:sldMk cId="1584577961" sldId="833"/>
            <ac:spMk id="3" creationId="{69DE124C-5EA8-429E-83C9-D82FF85117ED}"/>
          </ac:spMkLst>
        </pc:spChg>
      </pc:sldChg>
      <pc:sldChg chg="modSp new mod">
        <pc:chgData name="Curtin, Robert (DESE)" userId="9284700e-ed31-4409-9ea9-d5bf75419e76" providerId="ADAL" clId="{21D81DFE-43BB-46F1-B43F-13F6106FA8EB}" dt="2022-04-24T19:22:45.941" v="1079" actId="20577"/>
        <pc:sldMkLst>
          <pc:docMk/>
          <pc:sldMk cId="2103204421" sldId="834"/>
        </pc:sldMkLst>
        <pc:spChg chg="mod">
          <ac:chgData name="Curtin, Robert (DESE)" userId="9284700e-ed31-4409-9ea9-d5bf75419e76" providerId="ADAL" clId="{21D81DFE-43BB-46F1-B43F-13F6106FA8EB}" dt="2022-04-24T19:20:36.559" v="697" actId="20577"/>
          <ac:spMkLst>
            <pc:docMk/>
            <pc:sldMk cId="2103204421" sldId="834"/>
            <ac:spMk id="2" creationId="{86B9676E-D77A-494E-B6CF-DB357F6F3E44}"/>
          </ac:spMkLst>
        </pc:spChg>
        <pc:spChg chg="mod">
          <ac:chgData name="Curtin, Robert (DESE)" userId="9284700e-ed31-4409-9ea9-d5bf75419e76" providerId="ADAL" clId="{21D81DFE-43BB-46F1-B43F-13F6106FA8EB}" dt="2022-04-24T19:22:45.941" v="1079" actId="20577"/>
          <ac:spMkLst>
            <pc:docMk/>
            <pc:sldMk cId="2103204421" sldId="834"/>
            <ac:spMk id="3" creationId="{33399518-4FFB-4BC8-9278-868584246CD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2022/4/27</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2022/4/27</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251656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
        <p:nvSpPr>
          <p:cNvPr id="6" name="Notes Placeholder 5">
            <a:extLst>
              <a:ext uri="{FF2B5EF4-FFF2-40B4-BE49-F238E27FC236}">
                <a16:creationId xmlns:a16="http://schemas.microsoft.com/office/drawing/2014/main" id="{47C39DBC-DB48-4E51-88B5-65214170276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2533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92641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the adoption of the new tests, we also adopted new achievement levels. </a:t>
            </a:r>
          </a:p>
          <a:p>
            <a:endParaRPr lang="en-US"/>
          </a:p>
          <a:p>
            <a:r>
              <a:rPr lang="en-US"/>
              <a:t>On the left you see the legacy terms that you are likely all familiar with – Advanced, Proficient, Needs Improvement, and Warning/Failing.</a:t>
            </a:r>
          </a:p>
          <a:p>
            <a:endParaRPr lang="en-US"/>
          </a:p>
          <a:p>
            <a:r>
              <a:rPr lang="en-US"/>
              <a:t>On the right are the new achievement levels. This how we report results on the next-generation tests. The new levels are focused around meeting expectations and students’ readiness for work at the next level. The new levels are also explicit, for the levels below Meeting Expectations, about what steps schools and parents can take to help raise achievement. </a:t>
            </a:r>
          </a:p>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7</a:t>
            </a:fld>
            <a:endParaRPr lang="en-US"/>
          </a:p>
        </p:txBody>
      </p:sp>
    </p:spTree>
    <p:extLst>
      <p:ext uri="{BB962C8B-B14F-4D97-AF65-F5344CB8AC3E}">
        <p14:creationId xmlns:p14="http://schemas.microsoft.com/office/powerpoint/2010/main" val="1266102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1279771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4/27/2022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5043" y="2402813"/>
            <a:ext cx="6678954" cy="1656272"/>
          </a:xfrm>
        </p:spPr>
        <p:txBody>
          <a:bodyPr/>
          <a:lstStyle/>
          <a:p>
            <a:r>
              <a:rPr lang="en-US" sz="3600" dirty="0">
                <a:latin typeface="Segoe SemiBold" panose="020B0703040204020203" pitchFamily="34" charset="0"/>
              </a:rPr>
              <a:t>Competency Determination Regulations </a:t>
            </a:r>
            <a:br>
              <a:rPr lang="en-US" sz="3600" dirty="0">
                <a:latin typeface="Segoe SemiBold" panose="020B0703040204020203" pitchFamily="34" charset="0"/>
              </a:rPr>
            </a:br>
            <a:br>
              <a:rPr lang="en-US" sz="3600" dirty="0">
                <a:latin typeface="Segoe SemiBold" panose="020B0703040204020203" pitchFamily="34" charset="0"/>
              </a:rPr>
            </a:br>
            <a:r>
              <a:rPr lang="en-US" sz="3600" dirty="0">
                <a:latin typeface="Segoe SemiBold" panose="020B0703040204020203" pitchFamily="34" charset="0"/>
              </a:rPr>
              <a:t>April 2022</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CD596-33B3-489A-8627-0F4D3DD446F9}"/>
              </a:ext>
            </a:extLst>
          </p:cNvPr>
          <p:cNvSpPr>
            <a:spLocks noGrp="1"/>
          </p:cNvSpPr>
          <p:nvPr>
            <p:ph type="title"/>
          </p:nvPr>
        </p:nvSpPr>
        <p:spPr/>
        <p:txBody>
          <a:bodyPr/>
          <a:lstStyle/>
          <a:p>
            <a:r>
              <a:rPr lang="en-US"/>
              <a:t>Current and proposed CD levels</a:t>
            </a:r>
          </a:p>
        </p:txBody>
      </p:sp>
      <p:sp>
        <p:nvSpPr>
          <p:cNvPr id="4" name="Slide Number Placeholder 3">
            <a:extLst>
              <a:ext uri="{FF2B5EF4-FFF2-40B4-BE49-F238E27FC236}">
                <a16:creationId xmlns:a16="http://schemas.microsoft.com/office/drawing/2014/main" id="{7E2565F3-80A9-46B1-A392-E60325DB7B5A}"/>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graphicFrame>
        <p:nvGraphicFramePr>
          <p:cNvPr id="5" name="Table 5">
            <a:extLst>
              <a:ext uri="{FF2B5EF4-FFF2-40B4-BE49-F238E27FC236}">
                <a16:creationId xmlns:a16="http://schemas.microsoft.com/office/drawing/2014/main" id="{64031DA1-16E1-4901-952D-011B1DC70A0C}"/>
              </a:ext>
            </a:extLst>
          </p:cNvPr>
          <p:cNvGraphicFramePr>
            <a:graphicFrameLocks noGrp="1"/>
          </p:cNvGraphicFramePr>
          <p:nvPr>
            <p:extLst>
              <p:ext uri="{D42A27DB-BD31-4B8C-83A1-F6EECF244321}">
                <p14:modId xmlns:p14="http://schemas.microsoft.com/office/powerpoint/2010/main" val="2346138377"/>
              </p:ext>
            </p:extLst>
          </p:nvPr>
        </p:nvGraphicFramePr>
        <p:xfrm>
          <a:off x="482018" y="1620520"/>
          <a:ext cx="10319160" cy="3205480"/>
        </p:xfrm>
        <a:graphic>
          <a:graphicData uri="http://schemas.openxmlformats.org/drawingml/2006/table">
            <a:tbl>
              <a:tblPr firstRow="1" bandRow="1">
                <a:tableStyleId>{5C22544A-7EE6-4342-B048-85BDC9FD1C3A}</a:tableStyleId>
              </a:tblPr>
              <a:tblGrid>
                <a:gridCol w="2063832">
                  <a:extLst>
                    <a:ext uri="{9D8B030D-6E8A-4147-A177-3AD203B41FA5}">
                      <a16:colId xmlns:a16="http://schemas.microsoft.com/office/drawing/2014/main" val="3722564532"/>
                    </a:ext>
                  </a:extLst>
                </a:gridCol>
                <a:gridCol w="2063832">
                  <a:extLst>
                    <a:ext uri="{9D8B030D-6E8A-4147-A177-3AD203B41FA5}">
                      <a16:colId xmlns:a16="http://schemas.microsoft.com/office/drawing/2014/main" val="4023477466"/>
                    </a:ext>
                  </a:extLst>
                </a:gridCol>
                <a:gridCol w="2063832">
                  <a:extLst>
                    <a:ext uri="{9D8B030D-6E8A-4147-A177-3AD203B41FA5}">
                      <a16:colId xmlns:a16="http://schemas.microsoft.com/office/drawing/2014/main" val="1664411219"/>
                    </a:ext>
                  </a:extLst>
                </a:gridCol>
                <a:gridCol w="2063832">
                  <a:extLst>
                    <a:ext uri="{9D8B030D-6E8A-4147-A177-3AD203B41FA5}">
                      <a16:colId xmlns:a16="http://schemas.microsoft.com/office/drawing/2014/main" val="1363291428"/>
                    </a:ext>
                  </a:extLst>
                </a:gridCol>
                <a:gridCol w="2063832">
                  <a:extLst>
                    <a:ext uri="{9D8B030D-6E8A-4147-A177-3AD203B41FA5}">
                      <a16:colId xmlns:a16="http://schemas.microsoft.com/office/drawing/2014/main" val="1976885726"/>
                    </a:ext>
                  </a:extLst>
                </a:gridCol>
              </a:tblGrid>
              <a:tr h="370840">
                <a:tc>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CURRENT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PROPOSED</a:t>
                      </a:r>
                    </a:p>
                  </a:txBody>
                  <a:tcPr/>
                </a:tc>
                <a:tc>
                  <a:txBody>
                    <a:bodyPr/>
                    <a:lstStyle/>
                    <a:p>
                      <a:pPr algn="ctr"/>
                      <a:r>
                        <a:rPr lang="en-US"/>
                        <a:t>CURRENT</a:t>
                      </a:r>
                    </a:p>
                  </a:txBody>
                  <a:tcPr/>
                </a:tc>
                <a:tc>
                  <a:txBody>
                    <a:bodyPr/>
                    <a:lstStyle/>
                    <a:p>
                      <a:pPr algn="ctr"/>
                      <a:r>
                        <a:rPr lang="en-US"/>
                        <a:t>PROPOSED</a:t>
                      </a:r>
                    </a:p>
                  </a:txBody>
                  <a:tcPr/>
                </a:tc>
                <a:extLst>
                  <a:ext uri="{0D108BD9-81ED-4DB2-BD59-A6C34878D82A}">
                    <a16:rowId xmlns:a16="http://schemas.microsoft.com/office/drawing/2014/main" val="3150095583"/>
                  </a:ext>
                </a:extLst>
              </a:tr>
              <a:tr h="370840">
                <a:tc>
                  <a:txBody>
                    <a:bodyPr/>
                    <a:lstStyle/>
                    <a:p>
                      <a:r>
                        <a:rPr lang="en-US">
                          <a:solidFill>
                            <a:schemeClr val="bg1"/>
                          </a:solidFill>
                        </a:rPr>
                        <a:t>Subject</a:t>
                      </a:r>
                    </a:p>
                  </a:txBody>
                  <a:tcPr>
                    <a:solidFill>
                      <a:srgbClr val="203B6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rPr>
                        <a:t>Legacy-equivalent cut score, EPP still required for ELA &amp; math</a:t>
                      </a:r>
                    </a:p>
                  </a:txBody>
                  <a:tcPr>
                    <a:solidFill>
                      <a:srgbClr val="203B6A"/>
                    </a:solidFill>
                  </a:tcPr>
                </a:tc>
                <a:tc>
                  <a:txBody>
                    <a:bodyPr/>
                    <a:lstStyle/>
                    <a:p>
                      <a:r>
                        <a:rPr lang="en-US">
                          <a:solidFill>
                            <a:schemeClr val="bg1"/>
                          </a:solidFill>
                        </a:rPr>
                        <a:t>Next-generation cut score, EPP still required for ELA &amp; math</a:t>
                      </a:r>
                    </a:p>
                  </a:txBody>
                  <a:tcPr>
                    <a:solidFill>
                      <a:srgbClr val="203B6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rPr>
                        <a:t>Legacy-equivalent cut score, no EPP required</a:t>
                      </a:r>
                    </a:p>
                  </a:txBody>
                  <a:tcPr>
                    <a:solidFill>
                      <a:srgbClr val="203B6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bg1"/>
                          </a:solidFill>
                        </a:rPr>
                        <a:t>Next-generation cut score, no EPP required</a:t>
                      </a:r>
                    </a:p>
                  </a:txBody>
                  <a:tcPr>
                    <a:solidFill>
                      <a:srgbClr val="203B6A"/>
                    </a:solidFill>
                  </a:tcPr>
                </a:tc>
                <a:extLst>
                  <a:ext uri="{0D108BD9-81ED-4DB2-BD59-A6C34878D82A}">
                    <a16:rowId xmlns:a16="http://schemas.microsoft.com/office/drawing/2014/main" val="3013733641"/>
                  </a:ext>
                </a:extLst>
              </a:tr>
              <a:tr h="359997">
                <a:tc>
                  <a:txBody>
                    <a:bodyPr/>
                    <a:lstStyle/>
                    <a:p>
                      <a:r>
                        <a:rPr lang="en-US"/>
                        <a:t>ELA</a:t>
                      </a:r>
                    </a:p>
                  </a:txBody>
                  <a:tcPr/>
                </a:tc>
                <a:tc>
                  <a:txBody>
                    <a:bodyPr/>
                    <a:lstStyle/>
                    <a:p>
                      <a:r>
                        <a:rPr lang="en-US"/>
                        <a:t>455</a:t>
                      </a:r>
                    </a:p>
                  </a:txBody>
                  <a:tcPr/>
                </a:tc>
                <a:tc>
                  <a:txBody>
                    <a:bodyPr/>
                    <a:lstStyle/>
                    <a:p>
                      <a:r>
                        <a:rPr lang="en-US" b="1"/>
                        <a:t>470</a:t>
                      </a:r>
                    </a:p>
                  </a:txBody>
                  <a:tcPr/>
                </a:tc>
                <a:tc>
                  <a:txBody>
                    <a:bodyPr/>
                    <a:lstStyle/>
                    <a:p>
                      <a:r>
                        <a:rPr lang="en-US" b="0"/>
                        <a:t>472</a:t>
                      </a:r>
                    </a:p>
                  </a:txBody>
                  <a:tcPr/>
                </a:tc>
                <a:tc>
                  <a:txBody>
                    <a:bodyPr/>
                    <a:lstStyle/>
                    <a:p>
                      <a:r>
                        <a:rPr lang="en-US" b="1"/>
                        <a:t>486</a:t>
                      </a:r>
                    </a:p>
                  </a:txBody>
                  <a:tcPr/>
                </a:tc>
                <a:extLst>
                  <a:ext uri="{0D108BD9-81ED-4DB2-BD59-A6C34878D82A}">
                    <a16:rowId xmlns:a16="http://schemas.microsoft.com/office/drawing/2014/main" val="2492670225"/>
                  </a:ext>
                </a:extLst>
              </a:tr>
              <a:tr h="0">
                <a:tc>
                  <a:txBody>
                    <a:bodyPr/>
                    <a:lstStyle/>
                    <a:p>
                      <a:r>
                        <a:rPr lang="en-US"/>
                        <a:t>Math</a:t>
                      </a:r>
                    </a:p>
                  </a:txBody>
                  <a:tcPr/>
                </a:tc>
                <a:tc>
                  <a:txBody>
                    <a:bodyPr/>
                    <a:lstStyle/>
                    <a:p>
                      <a:r>
                        <a:rPr lang="en-US"/>
                        <a:t>469</a:t>
                      </a:r>
                    </a:p>
                  </a:txBody>
                  <a:tcPr/>
                </a:tc>
                <a:tc>
                  <a:txBody>
                    <a:bodyPr/>
                    <a:lstStyle/>
                    <a:p>
                      <a:r>
                        <a:rPr lang="en-US" b="1"/>
                        <a:t>470</a:t>
                      </a:r>
                    </a:p>
                  </a:txBody>
                  <a:tcPr/>
                </a:tc>
                <a:tc>
                  <a:txBody>
                    <a:bodyPr/>
                    <a:lstStyle/>
                    <a:p>
                      <a:r>
                        <a:rPr lang="en-US" b="0"/>
                        <a:t>486</a:t>
                      </a:r>
                    </a:p>
                  </a:txBody>
                  <a:tcPr/>
                </a:tc>
                <a:tc>
                  <a:txBody>
                    <a:bodyPr/>
                    <a:lstStyle/>
                    <a:p>
                      <a:r>
                        <a:rPr lang="en-US" b="1"/>
                        <a:t>486</a:t>
                      </a:r>
                    </a:p>
                  </a:txBody>
                  <a:tcPr/>
                </a:tc>
                <a:extLst>
                  <a:ext uri="{0D108BD9-81ED-4DB2-BD59-A6C34878D82A}">
                    <a16:rowId xmlns:a16="http://schemas.microsoft.com/office/drawing/2014/main" val="563581793"/>
                  </a:ext>
                </a:extLst>
              </a:tr>
              <a:tr h="370840">
                <a:tc>
                  <a:txBody>
                    <a:bodyPr/>
                    <a:lstStyle/>
                    <a:p>
                      <a:r>
                        <a:rPr lang="en-US"/>
                        <a:t>STE </a:t>
                      </a:r>
                    </a:p>
                    <a:p>
                      <a:r>
                        <a:rPr lang="en-US"/>
                        <a:t>(EPP not required)</a:t>
                      </a:r>
                    </a:p>
                  </a:txBody>
                  <a:tcPr/>
                </a:tc>
                <a:tc>
                  <a:txBody>
                    <a:bodyPr/>
                    <a:lstStyle/>
                    <a:p>
                      <a:r>
                        <a:rPr lang="en-US"/>
                        <a:t>TBD following standard setting this summer</a:t>
                      </a:r>
                    </a:p>
                  </a:txBody>
                  <a:tcPr/>
                </a:tc>
                <a:tc>
                  <a:txBody>
                    <a:bodyPr/>
                    <a:lstStyle/>
                    <a:p>
                      <a:r>
                        <a:rPr lang="en-US" b="1"/>
                        <a:t>470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n/a</a:t>
                      </a:r>
                    </a:p>
                  </a:txBody>
                  <a:tcPr/>
                </a:tc>
                <a:tc>
                  <a:txBody>
                    <a:bodyPr/>
                    <a:lstStyle/>
                    <a:p>
                      <a:r>
                        <a:rPr lang="en-US" b="1"/>
                        <a:t>n/a</a:t>
                      </a:r>
                    </a:p>
                  </a:txBody>
                  <a:tcPr/>
                </a:tc>
                <a:extLst>
                  <a:ext uri="{0D108BD9-81ED-4DB2-BD59-A6C34878D82A}">
                    <a16:rowId xmlns:a16="http://schemas.microsoft.com/office/drawing/2014/main" val="2394226402"/>
                  </a:ext>
                </a:extLst>
              </a:tr>
            </a:tbl>
          </a:graphicData>
        </a:graphic>
      </p:graphicFrame>
    </p:spTree>
    <p:extLst>
      <p:ext uri="{BB962C8B-B14F-4D97-AF65-F5344CB8AC3E}">
        <p14:creationId xmlns:p14="http://schemas.microsoft.com/office/powerpoint/2010/main" val="3352893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655A7-5A8C-40F4-BBD1-51D034221012}"/>
              </a:ext>
            </a:extLst>
          </p:cNvPr>
          <p:cNvSpPr>
            <a:spLocks noGrp="1"/>
          </p:cNvSpPr>
          <p:nvPr>
            <p:ph type="title"/>
          </p:nvPr>
        </p:nvSpPr>
        <p:spPr/>
        <p:txBody>
          <a:bodyPr/>
          <a:lstStyle/>
          <a:p>
            <a:r>
              <a:rPr lang="en-US"/>
              <a:t>Proposed changes to EPP regulations</a:t>
            </a:r>
          </a:p>
        </p:txBody>
      </p:sp>
      <p:sp>
        <p:nvSpPr>
          <p:cNvPr id="3" name="Content Placeholder 2">
            <a:extLst>
              <a:ext uri="{FF2B5EF4-FFF2-40B4-BE49-F238E27FC236}">
                <a16:creationId xmlns:a16="http://schemas.microsoft.com/office/drawing/2014/main" id="{935B28D7-2283-4C64-8E76-99ACBA7CAC5F}"/>
              </a:ext>
            </a:extLst>
          </p:cNvPr>
          <p:cNvSpPr>
            <a:spLocks noGrp="1"/>
          </p:cNvSpPr>
          <p:nvPr>
            <p:ph idx="1"/>
          </p:nvPr>
        </p:nvSpPr>
        <p:spPr/>
        <p:txBody>
          <a:bodyPr/>
          <a:lstStyle/>
          <a:p>
            <a:pPr algn="l"/>
            <a:r>
              <a:rPr lang="en-US" sz="2800" b="0" i="0">
                <a:solidFill>
                  <a:srgbClr val="000000"/>
                </a:solidFill>
                <a:effectLst/>
                <a:latin typeface="Times New Roman" panose="02020603050405020304" pitchFamily="18" charset="0"/>
              </a:rPr>
              <a:t>Updates to the components of the Educational Proficiency Plan (EPP)</a:t>
            </a:r>
            <a:endParaRPr lang="en-US" sz="2000" b="0" i="0">
              <a:solidFill>
                <a:srgbClr val="000000"/>
              </a:solidFill>
              <a:effectLst/>
              <a:latin typeface="Times New Roman" panose="02020603050405020304" pitchFamily="18" charset="0"/>
            </a:endParaRPr>
          </a:p>
          <a:p>
            <a:pPr lvl="1"/>
            <a:r>
              <a:rPr lang="en-US" sz="2400" b="0" i="0">
                <a:solidFill>
                  <a:srgbClr val="000000"/>
                </a:solidFill>
                <a:effectLst/>
                <a:latin typeface="Times New Roman" panose="02020603050405020304" pitchFamily="18" charset="0"/>
              </a:rPr>
              <a:t>A requirement that the school provide a student’s EPP to their parents/guardians on an annual basis</a:t>
            </a:r>
            <a:endParaRPr lang="en-US" sz="1800" b="0" i="0">
              <a:solidFill>
                <a:srgbClr val="000000"/>
              </a:solidFill>
              <a:effectLst/>
              <a:latin typeface="Times New Roman" panose="02020603050405020304" pitchFamily="18" charset="0"/>
            </a:endParaRPr>
          </a:p>
          <a:p>
            <a:pPr lvl="1"/>
            <a:r>
              <a:rPr lang="en-US" sz="2400" b="0" i="0">
                <a:solidFill>
                  <a:srgbClr val="000000"/>
                </a:solidFill>
                <a:effectLst/>
                <a:latin typeface="Times New Roman" panose="02020603050405020304" pitchFamily="18" charset="0"/>
              </a:rPr>
              <a:t>A requirement to describe the tutoring or other individualized academic supports the student will receive</a:t>
            </a:r>
          </a:p>
          <a:p>
            <a:pPr lvl="1"/>
            <a:r>
              <a:rPr lang="en-US" sz="2400">
                <a:solidFill>
                  <a:srgbClr val="000000"/>
                </a:solidFill>
                <a:latin typeface="Times New Roman" panose="02020603050405020304" pitchFamily="18" charset="0"/>
              </a:rPr>
              <a:t>Expectations for s</a:t>
            </a:r>
            <a:r>
              <a:rPr lang="en-US" sz="2400" b="0" i="0">
                <a:solidFill>
                  <a:srgbClr val="000000"/>
                </a:solidFill>
                <a:effectLst/>
                <a:latin typeface="Times New Roman" panose="02020603050405020304" pitchFamily="18" charset="0"/>
              </a:rPr>
              <a:t>tudents who are actively enrolled and successfully progressing in the Mass Core curriculum, an approved Chapter 74 vocational-technical program, or a designated Early College or Innovation Pathway program</a:t>
            </a:r>
          </a:p>
          <a:p>
            <a:pPr lvl="1"/>
            <a:r>
              <a:rPr lang="en-US" sz="2400" b="0" i="0">
                <a:solidFill>
                  <a:srgbClr val="000000"/>
                </a:solidFill>
                <a:effectLst/>
                <a:latin typeface="Times New Roman" panose="02020603050405020304" pitchFamily="18" charset="0"/>
              </a:rPr>
              <a:t>Clarifications to the types of courses and assessments required in a student’s EPP</a:t>
            </a:r>
          </a:p>
          <a:p>
            <a:pPr lvl="1"/>
            <a:r>
              <a:rPr lang="en-US" sz="2400" b="0" i="0">
                <a:solidFill>
                  <a:srgbClr val="000000"/>
                </a:solidFill>
                <a:effectLst/>
                <a:latin typeface="Times New Roman" panose="02020603050405020304" pitchFamily="18" charset="0"/>
              </a:rPr>
              <a:t>Clarifications around the expectation for adult learners, students who have exited high school without a CD, seniors who have already completed all their required courses in the relevant subject matter, students who are not continuously enrolled or are enrolled in an alternative program, and students who enroll in senior year</a:t>
            </a:r>
          </a:p>
          <a:p>
            <a:endParaRPr lang="en-US"/>
          </a:p>
        </p:txBody>
      </p:sp>
      <p:sp>
        <p:nvSpPr>
          <p:cNvPr id="4" name="Slide Number Placeholder 3">
            <a:extLst>
              <a:ext uri="{FF2B5EF4-FFF2-40B4-BE49-F238E27FC236}">
                <a16:creationId xmlns:a16="http://schemas.microsoft.com/office/drawing/2014/main" id="{AFB7DC1A-A978-411E-B3A4-DE28DE4DF152}"/>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16289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C568-ADE7-4453-93EA-1DAFB387A7FC}"/>
              </a:ext>
            </a:extLst>
          </p:cNvPr>
          <p:cNvSpPr>
            <a:spLocks noGrp="1"/>
          </p:cNvSpPr>
          <p:nvPr>
            <p:ph type="title"/>
          </p:nvPr>
        </p:nvSpPr>
        <p:spPr/>
        <p:txBody>
          <a:bodyPr/>
          <a:lstStyle/>
          <a:p>
            <a:r>
              <a:rPr lang="en-US"/>
              <a:t>Proposed changes to Certificate of Mastery and State Seal of Biliteracy</a:t>
            </a:r>
          </a:p>
        </p:txBody>
      </p:sp>
      <p:sp>
        <p:nvSpPr>
          <p:cNvPr id="3" name="Content Placeholder 2">
            <a:extLst>
              <a:ext uri="{FF2B5EF4-FFF2-40B4-BE49-F238E27FC236}">
                <a16:creationId xmlns:a16="http://schemas.microsoft.com/office/drawing/2014/main" id="{69DE124C-5EA8-429E-83C9-D82FF85117ED}"/>
              </a:ext>
            </a:extLst>
          </p:cNvPr>
          <p:cNvSpPr>
            <a:spLocks noGrp="1"/>
          </p:cNvSpPr>
          <p:nvPr>
            <p:ph idx="1"/>
          </p:nvPr>
        </p:nvSpPr>
        <p:spPr/>
        <p:txBody>
          <a:bodyPr/>
          <a:lstStyle/>
          <a:p>
            <a:r>
              <a:rPr lang="en-US" b="0" i="0">
                <a:solidFill>
                  <a:srgbClr val="000000"/>
                </a:solidFill>
                <a:effectLst/>
                <a:latin typeface="Times New Roman" panose="02020603050405020304" pitchFamily="18" charset="0"/>
              </a:rPr>
              <a:t>Proposed changes to the CD regulations require corresponding changes to the Stanley Z. </a:t>
            </a:r>
            <a:r>
              <a:rPr lang="en-US" b="0" i="0" err="1">
                <a:solidFill>
                  <a:srgbClr val="000000"/>
                </a:solidFill>
                <a:effectLst/>
                <a:latin typeface="Times New Roman" panose="02020603050405020304" pitchFamily="18" charset="0"/>
              </a:rPr>
              <a:t>Koplik</a:t>
            </a:r>
            <a:r>
              <a:rPr lang="en-US" b="0" i="0">
                <a:solidFill>
                  <a:srgbClr val="000000"/>
                </a:solidFill>
                <a:effectLst/>
                <a:latin typeface="Times New Roman" panose="02020603050405020304" pitchFamily="18" charset="0"/>
              </a:rPr>
              <a:t> Certificate of Mastery Award and the State Seal of Biliteracy (603 CMR 31.00)</a:t>
            </a:r>
          </a:p>
          <a:p>
            <a:r>
              <a:rPr lang="en-US">
                <a:solidFill>
                  <a:srgbClr val="000000"/>
                </a:solidFill>
                <a:latin typeface="Times New Roman" panose="02020603050405020304" pitchFamily="18" charset="0"/>
              </a:rPr>
              <a:t>Requirements for each need to be aligned with MCAS achievement levels and raised CD standard</a:t>
            </a:r>
            <a:endParaRPr lang="en-US"/>
          </a:p>
        </p:txBody>
      </p:sp>
      <p:sp>
        <p:nvSpPr>
          <p:cNvPr id="4" name="Slide Number Placeholder 3">
            <a:extLst>
              <a:ext uri="{FF2B5EF4-FFF2-40B4-BE49-F238E27FC236}">
                <a16:creationId xmlns:a16="http://schemas.microsoft.com/office/drawing/2014/main" id="{A4353F3B-9CB4-4F0D-89E6-6A8573234F7A}"/>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1584577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9030C-7521-46DB-A61D-64FE989ABB21}"/>
              </a:ext>
            </a:extLst>
          </p:cNvPr>
          <p:cNvSpPr>
            <a:spLocks noGrp="1"/>
          </p:cNvSpPr>
          <p:nvPr>
            <p:ph type="title"/>
          </p:nvPr>
        </p:nvSpPr>
        <p:spPr/>
        <p:txBody>
          <a:bodyPr/>
          <a:lstStyle/>
          <a:p>
            <a:r>
              <a:rPr lang="en-US"/>
              <a:t>Expected timeline for next steps</a:t>
            </a:r>
          </a:p>
        </p:txBody>
      </p:sp>
      <p:sp>
        <p:nvSpPr>
          <p:cNvPr id="4" name="Slide Number Placeholder 3">
            <a:extLst>
              <a:ext uri="{FF2B5EF4-FFF2-40B4-BE49-F238E27FC236}">
                <a16:creationId xmlns:a16="http://schemas.microsoft.com/office/drawing/2014/main" id="{4346DF09-72E9-4766-BF57-7E953DA151DF}"/>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graphicFrame>
        <p:nvGraphicFramePr>
          <p:cNvPr id="5" name="Table 4">
            <a:extLst>
              <a:ext uri="{FF2B5EF4-FFF2-40B4-BE49-F238E27FC236}">
                <a16:creationId xmlns:a16="http://schemas.microsoft.com/office/drawing/2014/main" id="{3DBCE561-B489-4EBA-AD74-B40764C58759}"/>
              </a:ext>
            </a:extLst>
          </p:cNvPr>
          <p:cNvGraphicFramePr>
            <a:graphicFrameLocks noGrp="1"/>
          </p:cNvGraphicFramePr>
          <p:nvPr>
            <p:extLst>
              <p:ext uri="{D42A27DB-BD31-4B8C-83A1-F6EECF244321}">
                <p14:modId xmlns:p14="http://schemas.microsoft.com/office/powerpoint/2010/main" val="2533100926"/>
              </p:ext>
            </p:extLst>
          </p:nvPr>
        </p:nvGraphicFramePr>
        <p:xfrm>
          <a:off x="567743" y="1397379"/>
          <a:ext cx="10655424" cy="3712063"/>
        </p:xfrm>
        <a:graphic>
          <a:graphicData uri="http://schemas.openxmlformats.org/drawingml/2006/table">
            <a:tbl>
              <a:tblPr firstRow="1" firstCol="1" bandRow="1">
                <a:tableStyleId>{5C22544A-7EE6-4342-B048-85BDC9FD1C3A}</a:tableStyleId>
              </a:tblPr>
              <a:tblGrid>
                <a:gridCol w="3263824">
                  <a:extLst>
                    <a:ext uri="{9D8B030D-6E8A-4147-A177-3AD203B41FA5}">
                      <a16:colId xmlns:a16="http://schemas.microsoft.com/office/drawing/2014/main" val="3647709745"/>
                    </a:ext>
                  </a:extLst>
                </a:gridCol>
                <a:gridCol w="7391600">
                  <a:extLst>
                    <a:ext uri="{9D8B030D-6E8A-4147-A177-3AD203B41FA5}">
                      <a16:colId xmlns:a16="http://schemas.microsoft.com/office/drawing/2014/main" val="4009791312"/>
                    </a:ext>
                  </a:extLst>
                </a:gridCol>
              </a:tblGrid>
              <a:tr h="767791">
                <a:tc gridSpan="2">
                  <a:txBody>
                    <a:bodyPr/>
                    <a:lstStyle/>
                    <a:p>
                      <a:pPr marL="0" marR="0">
                        <a:lnSpc>
                          <a:spcPct val="107000"/>
                        </a:lnSpc>
                        <a:spcBef>
                          <a:spcPts val="0"/>
                        </a:spcBef>
                        <a:spcAft>
                          <a:spcPts val="0"/>
                        </a:spcAft>
                      </a:pPr>
                      <a:r>
                        <a:rPr lang="en-US" sz="3100" b="0">
                          <a:effectLst/>
                          <a:latin typeface="Calibri" panose="020F0502020204030204" pitchFamily="34" charset="0"/>
                          <a:ea typeface="Calibri" panose="020F0502020204030204" pitchFamily="34" charset="0"/>
                          <a:cs typeface="Times New Roman" panose="02020603050405020304" pitchFamily="18" charset="0"/>
                        </a:rPr>
                        <a:t>February-June 2022</a:t>
                      </a:r>
                    </a:p>
                  </a:txBody>
                  <a:tcPr marL="79586" marR="79586" marT="29758" marB="29758" anchor="ctr"/>
                </a:tc>
                <a:tc hMerge="1">
                  <a:txBody>
                    <a:bodyPr/>
                    <a:lstStyle/>
                    <a:p>
                      <a:pPr marL="0" marR="0">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27305" marB="27305"/>
                </a:tc>
                <a:extLst>
                  <a:ext uri="{0D108BD9-81ED-4DB2-BD59-A6C34878D82A}">
                    <a16:rowId xmlns:a16="http://schemas.microsoft.com/office/drawing/2014/main" val="3431335767"/>
                  </a:ext>
                </a:extLst>
              </a:tr>
              <a:tr h="720905">
                <a:tc>
                  <a:txBody>
                    <a:bodyPr/>
                    <a:lstStyle/>
                    <a:p>
                      <a:pPr marL="0" marR="0">
                        <a:lnSpc>
                          <a:spcPct val="107000"/>
                        </a:lnSpc>
                        <a:spcBef>
                          <a:spcPts val="0"/>
                        </a:spcBef>
                        <a:spcAft>
                          <a:spcPts val="0"/>
                        </a:spcAft>
                      </a:pPr>
                      <a:r>
                        <a:rPr lang="en-US" sz="2000" b="0">
                          <a:effectLst/>
                          <a:latin typeface="+mn-lt"/>
                        </a:rPr>
                        <a:t>February 15 BESE meeting</a:t>
                      </a:r>
                      <a:endParaRPr lang="en-US" sz="2000" b="0">
                        <a:effectLst/>
                        <a:latin typeface="+mn-lt"/>
                        <a:ea typeface="Calibri" panose="020F0502020204030204" pitchFamily="34" charset="0"/>
                        <a:cs typeface="Times New Roman" panose="02020603050405020304" pitchFamily="18" charset="0"/>
                      </a:endParaRPr>
                    </a:p>
                  </a:txBody>
                  <a:tcPr marL="79586" marR="79586" marT="29758" marB="29758" anchor="ctr"/>
                </a:tc>
                <a:tc>
                  <a:txBody>
                    <a:bodyPr/>
                    <a:lstStyle/>
                    <a:p>
                      <a:pPr marL="0" marR="0">
                        <a:lnSpc>
                          <a:spcPct val="107000"/>
                        </a:lnSpc>
                        <a:spcBef>
                          <a:spcPts val="0"/>
                        </a:spcBef>
                        <a:spcAft>
                          <a:spcPts val="0"/>
                        </a:spcAft>
                      </a:pPr>
                      <a:r>
                        <a:rPr lang="en-US" sz="2000">
                          <a:effectLst/>
                          <a:latin typeface="+mn-lt"/>
                          <a:ea typeface="Calibri" panose="020F0502020204030204" pitchFamily="34" charset="0"/>
                          <a:cs typeface="Times New Roman" panose="02020603050405020304" pitchFamily="18" charset="0"/>
                        </a:rPr>
                        <a:t>Initial discussion at BESE meeting</a:t>
                      </a:r>
                    </a:p>
                  </a:txBody>
                  <a:tcPr marL="79586" marR="79586" marT="29758" marB="29758" anchor="ctr"/>
                </a:tc>
                <a:extLst>
                  <a:ext uri="{0D108BD9-81ED-4DB2-BD59-A6C34878D82A}">
                    <a16:rowId xmlns:a16="http://schemas.microsoft.com/office/drawing/2014/main" val="3336224223"/>
                  </a:ext>
                </a:extLst>
              </a:tr>
              <a:tr h="675721">
                <a:tc>
                  <a:txBody>
                    <a:bodyPr/>
                    <a:lstStyle/>
                    <a:p>
                      <a:pPr marL="0" marR="0">
                        <a:lnSpc>
                          <a:spcPct val="107000"/>
                        </a:lnSpc>
                        <a:spcBef>
                          <a:spcPts val="0"/>
                        </a:spcBef>
                        <a:spcAft>
                          <a:spcPts val="0"/>
                        </a:spcAft>
                      </a:pPr>
                      <a:r>
                        <a:rPr lang="en-US" sz="2000" b="0">
                          <a:effectLst/>
                          <a:latin typeface="+mn-lt"/>
                        </a:rPr>
                        <a:t>April 26 BESE meeting</a:t>
                      </a:r>
                      <a:endParaRPr lang="en-US" sz="2000" b="0">
                        <a:effectLst/>
                        <a:latin typeface="+mn-lt"/>
                        <a:ea typeface="Calibri" panose="020F0502020204030204" pitchFamily="34" charset="0"/>
                        <a:cs typeface="Times New Roman" panose="02020603050405020304" pitchFamily="18" charset="0"/>
                      </a:endParaRPr>
                    </a:p>
                  </a:txBody>
                  <a:tcPr marL="79586" marR="79586" marT="29758" marB="29758" anchor="ctr"/>
                </a:tc>
                <a:tc>
                  <a:txBody>
                    <a:bodyPr/>
                    <a:lstStyle/>
                    <a:p>
                      <a:pPr marL="0" marR="0">
                        <a:lnSpc>
                          <a:spcPct val="107000"/>
                        </a:lnSpc>
                        <a:spcBef>
                          <a:spcPts val="0"/>
                        </a:spcBef>
                        <a:spcAft>
                          <a:spcPts val="0"/>
                        </a:spcAft>
                      </a:pPr>
                      <a:r>
                        <a:rPr lang="en-US" sz="2000">
                          <a:effectLst/>
                          <a:latin typeface="+mn-lt"/>
                        </a:rPr>
                        <a:t>Board discusses proposed changes to regulations and sends out for public comment </a:t>
                      </a:r>
                      <a:endParaRPr lang="en-US" sz="2000">
                        <a:effectLst/>
                        <a:latin typeface="+mn-lt"/>
                        <a:ea typeface="Calibri" panose="020F0502020204030204" pitchFamily="34" charset="0"/>
                        <a:cs typeface="Times New Roman" panose="02020603050405020304" pitchFamily="18" charset="0"/>
                      </a:endParaRPr>
                    </a:p>
                  </a:txBody>
                  <a:tcPr marL="79586" marR="79586" marT="29758" marB="29758" anchor="ctr"/>
                </a:tc>
                <a:extLst>
                  <a:ext uri="{0D108BD9-81ED-4DB2-BD59-A6C34878D82A}">
                    <a16:rowId xmlns:a16="http://schemas.microsoft.com/office/drawing/2014/main" val="950326562"/>
                  </a:ext>
                </a:extLst>
              </a:tr>
              <a:tr h="767791">
                <a:tc>
                  <a:txBody>
                    <a:bodyPr/>
                    <a:lstStyle/>
                    <a:p>
                      <a:pPr marL="0" marR="0">
                        <a:lnSpc>
                          <a:spcPct val="107000"/>
                        </a:lnSpc>
                        <a:spcBef>
                          <a:spcPts val="0"/>
                        </a:spcBef>
                        <a:spcAft>
                          <a:spcPts val="0"/>
                        </a:spcAft>
                      </a:pPr>
                      <a:r>
                        <a:rPr lang="en-US" sz="2000" b="0">
                          <a:effectLst/>
                          <a:latin typeface="+mn-lt"/>
                        </a:rPr>
                        <a:t>May/June</a:t>
                      </a:r>
                      <a:endParaRPr lang="en-US" sz="2000" b="0">
                        <a:effectLst/>
                        <a:latin typeface="+mn-lt"/>
                        <a:ea typeface="Calibri" panose="020F0502020204030204" pitchFamily="34" charset="0"/>
                        <a:cs typeface="Times New Roman" panose="02020603050405020304" pitchFamily="18" charset="0"/>
                      </a:endParaRPr>
                    </a:p>
                  </a:txBody>
                  <a:tcPr marL="79586" marR="79586" marT="29758" marB="29758" anchor="ctr"/>
                </a:tc>
                <a:tc>
                  <a:txBody>
                    <a:bodyPr/>
                    <a:lstStyle/>
                    <a:p>
                      <a:pPr marL="0" marR="0">
                        <a:lnSpc>
                          <a:spcPct val="107000"/>
                        </a:lnSpc>
                        <a:spcBef>
                          <a:spcPts val="0"/>
                        </a:spcBef>
                        <a:spcAft>
                          <a:spcPts val="0"/>
                        </a:spcAft>
                      </a:pPr>
                      <a:r>
                        <a:rPr lang="en-US" sz="2000">
                          <a:effectLst/>
                          <a:latin typeface="+mn-lt"/>
                        </a:rPr>
                        <a:t>Public comment period; refine proposed regulations as needed</a:t>
                      </a:r>
                      <a:endParaRPr lang="en-US" sz="2000">
                        <a:effectLst/>
                        <a:latin typeface="+mn-lt"/>
                        <a:ea typeface="Calibri" panose="020F0502020204030204" pitchFamily="34" charset="0"/>
                        <a:cs typeface="Times New Roman" panose="02020603050405020304" pitchFamily="18" charset="0"/>
                      </a:endParaRPr>
                    </a:p>
                  </a:txBody>
                  <a:tcPr marL="79586" marR="79586" marT="29758" marB="29758" anchor="ctr"/>
                </a:tc>
                <a:extLst>
                  <a:ext uri="{0D108BD9-81ED-4DB2-BD59-A6C34878D82A}">
                    <a16:rowId xmlns:a16="http://schemas.microsoft.com/office/drawing/2014/main" val="1286216812"/>
                  </a:ext>
                </a:extLst>
              </a:tr>
              <a:tr h="767791">
                <a:tc>
                  <a:txBody>
                    <a:bodyPr/>
                    <a:lstStyle/>
                    <a:p>
                      <a:pPr marL="0" marR="0">
                        <a:lnSpc>
                          <a:spcPct val="107000"/>
                        </a:lnSpc>
                        <a:spcBef>
                          <a:spcPts val="0"/>
                        </a:spcBef>
                        <a:spcAft>
                          <a:spcPts val="0"/>
                        </a:spcAft>
                      </a:pPr>
                      <a:r>
                        <a:rPr lang="en-US" sz="2000" b="0">
                          <a:effectLst/>
                          <a:latin typeface="+mn-lt"/>
                        </a:rPr>
                        <a:t>June 28 BESE meeting</a:t>
                      </a:r>
                      <a:endParaRPr lang="en-US" sz="2000" b="0">
                        <a:effectLst/>
                        <a:latin typeface="+mn-lt"/>
                        <a:ea typeface="Calibri" panose="020F0502020204030204" pitchFamily="34" charset="0"/>
                        <a:cs typeface="Times New Roman" panose="02020603050405020304" pitchFamily="18" charset="0"/>
                      </a:endParaRPr>
                    </a:p>
                  </a:txBody>
                  <a:tcPr marL="79586" marR="79586" marT="29758" marB="29758" anchor="ctr"/>
                </a:tc>
                <a:tc>
                  <a:txBody>
                    <a:bodyPr/>
                    <a:lstStyle/>
                    <a:p>
                      <a:pPr marL="0" marR="0">
                        <a:lnSpc>
                          <a:spcPct val="107000"/>
                        </a:lnSpc>
                        <a:spcBef>
                          <a:spcPts val="0"/>
                        </a:spcBef>
                        <a:spcAft>
                          <a:spcPts val="0"/>
                        </a:spcAft>
                      </a:pPr>
                      <a:r>
                        <a:rPr lang="en-US" sz="2000">
                          <a:effectLst/>
                          <a:latin typeface="+mn-lt"/>
                        </a:rPr>
                        <a:t>Discussion and vote on revisions to regulations</a:t>
                      </a:r>
                      <a:endParaRPr lang="en-US" sz="2000">
                        <a:effectLst/>
                        <a:latin typeface="+mn-lt"/>
                        <a:ea typeface="Calibri" panose="020F0502020204030204" pitchFamily="34" charset="0"/>
                        <a:cs typeface="Times New Roman" panose="02020603050405020304" pitchFamily="18" charset="0"/>
                      </a:endParaRPr>
                    </a:p>
                  </a:txBody>
                  <a:tcPr marL="79586" marR="79586" marT="29758" marB="29758" anchor="ctr"/>
                </a:tc>
                <a:extLst>
                  <a:ext uri="{0D108BD9-81ED-4DB2-BD59-A6C34878D82A}">
                    <a16:rowId xmlns:a16="http://schemas.microsoft.com/office/drawing/2014/main" val="3551681127"/>
                  </a:ext>
                </a:extLst>
              </a:tr>
            </a:tbl>
          </a:graphicData>
        </a:graphic>
      </p:graphicFrame>
    </p:spTree>
    <p:extLst>
      <p:ext uri="{BB962C8B-B14F-4D97-AF65-F5344CB8AC3E}">
        <p14:creationId xmlns:p14="http://schemas.microsoft.com/office/powerpoint/2010/main" val="238694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9754-76B3-4DF1-9568-3F9B23182496}"/>
              </a:ext>
            </a:extLst>
          </p:cNvPr>
          <p:cNvSpPr>
            <a:spLocks noGrp="1"/>
          </p:cNvSpPr>
          <p:nvPr>
            <p:ph type="title"/>
          </p:nvPr>
        </p:nvSpPr>
        <p:spPr/>
        <p:txBody>
          <a:bodyPr/>
          <a:lstStyle/>
          <a:p>
            <a:r>
              <a:rPr lang="en-US"/>
              <a:t>Historical Timeline of the CD – Milestones </a:t>
            </a:r>
          </a:p>
        </p:txBody>
      </p:sp>
      <p:graphicFrame>
        <p:nvGraphicFramePr>
          <p:cNvPr id="5" name="Table 5">
            <a:extLst>
              <a:ext uri="{FF2B5EF4-FFF2-40B4-BE49-F238E27FC236}">
                <a16:creationId xmlns:a16="http://schemas.microsoft.com/office/drawing/2014/main" id="{847EFA1A-665E-4CD7-9396-FA3101BF05AF}"/>
              </a:ext>
            </a:extLst>
          </p:cNvPr>
          <p:cNvGraphicFramePr>
            <a:graphicFrameLocks noGrp="1"/>
          </p:cNvGraphicFramePr>
          <p:nvPr>
            <p:ph idx="1"/>
          </p:nvPr>
        </p:nvGraphicFramePr>
        <p:xfrm>
          <a:off x="411163" y="1160466"/>
          <a:ext cx="11369674" cy="4444760"/>
        </p:xfrm>
        <a:graphic>
          <a:graphicData uri="http://schemas.openxmlformats.org/drawingml/2006/table">
            <a:tbl>
              <a:tblPr firstRow="1" bandRow="1">
                <a:tableStyleId>{5C22544A-7EE6-4342-B048-85BDC9FD1C3A}</a:tableStyleId>
              </a:tblPr>
              <a:tblGrid>
                <a:gridCol w="1377921">
                  <a:extLst>
                    <a:ext uri="{9D8B030D-6E8A-4147-A177-3AD203B41FA5}">
                      <a16:colId xmlns:a16="http://schemas.microsoft.com/office/drawing/2014/main" val="550521252"/>
                    </a:ext>
                  </a:extLst>
                </a:gridCol>
                <a:gridCol w="9991753">
                  <a:extLst>
                    <a:ext uri="{9D8B030D-6E8A-4147-A177-3AD203B41FA5}">
                      <a16:colId xmlns:a16="http://schemas.microsoft.com/office/drawing/2014/main" val="2745745302"/>
                    </a:ext>
                  </a:extLst>
                </a:gridCol>
              </a:tblGrid>
              <a:tr h="375312">
                <a:tc>
                  <a:txBody>
                    <a:bodyPr/>
                    <a:lstStyle/>
                    <a:p>
                      <a:r>
                        <a:rPr lang="en-US" sz="1600"/>
                        <a:t>1993</a:t>
                      </a:r>
                    </a:p>
                  </a:txBody>
                  <a:tcPr/>
                </a:tc>
                <a:tc>
                  <a:txBody>
                    <a:bodyPr/>
                    <a:lstStyle/>
                    <a:p>
                      <a:r>
                        <a:rPr lang="en-US" sz="1600"/>
                        <a:t>Competency Determination established by the Education Reform Act </a:t>
                      </a:r>
                    </a:p>
                  </a:txBody>
                  <a:tcPr/>
                </a:tc>
                <a:extLst>
                  <a:ext uri="{0D108BD9-81ED-4DB2-BD59-A6C34878D82A}">
                    <a16:rowId xmlns:a16="http://schemas.microsoft.com/office/drawing/2014/main" val="1296309829"/>
                  </a:ext>
                </a:extLst>
              </a:tr>
              <a:tr h="375312">
                <a:tc>
                  <a:txBody>
                    <a:bodyPr/>
                    <a:lstStyle/>
                    <a:p>
                      <a:r>
                        <a:rPr lang="en-US" sz="1600"/>
                        <a:t>1998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First MCAS tests given</a:t>
                      </a:r>
                    </a:p>
                  </a:txBody>
                  <a:tcPr/>
                </a:tc>
                <a:extLst>
                  <a:ext uri="{0D108BD9-81ED-4DB2-BD59-A6C34878D82A}">
                    <a16:rowId xmlns:a16="http://schemas.microsoft.com/office/drawing/2014/main" val="3147801"/>
                  </a:ext>
                </a:extLst>
              </a:tr>
              <a:tr h="842270">
                <a:tc>
                  <a:txBody>
                    <a:bodyPr/>
                    <a:lstStyle/>
                    <a:p>
                      <a:r>
                        <a:rPr lang="en-US" sz="1600"/>
                        <a:t>Jan 2000</a:t>
                      </a:r>
                    </a:p>
                  </a:txBody>
                  <a:tcPr/>
                </a:tc>
                <a:tc>
                  <a:txBody>
                    <a:bodyPr/>
                    <a:lstStyle/>
                    <a:p>
                      <a:r>
                        <a:rPr lang="en-US" sz="1600"/>
                        <a:t>Initial CD standard adopted by the Board</a:t>
                      </a:r>
                    </a:p>
                    <a:p>
                      <a:pPr marL="285750" indent="-285750">
                        <a:buFont typeface="Arial" panose="020B0604020202020204" pitchFamily="34" charset="0"/>
                        <a:buChar char="•"/>
                      </a:pPr>
                      <a:r>
                        <a:rPr lang="en-US" sz="1600">
                          <a:solidFill>
                            <a:srgbClr val="203B6A"/>
                          </a:solidFill>
                        </a:rPr>
                        <a:t>Students in the class of 2003 were required to score </a:t>
                      </a:r>
                      <a:r>
                        <a:rPr lang="en-US" sz="1600" i="1">
                          <a:solidFill>
                            <a:srgbClr val="203B6A"/>
                          </a:solidFill>
                        </a:rPr>
                        <a:t>Needs Improvement</a:t>
                      </a:r>
                      <a:r>
                        <a:rPr lang="en-US" sz="1600">
                          <a:solidFill>
                            <a:srgbClr val="203B6A"/>
                          </a:solidFill>
                        </a:rPr>
                        <a:t> (220) or higher on the grade 10 ELA and mathematics tests</a:t>
                      </a:r>
                    </a:p>
                  </a:txBody>
                  <a:tcPr/>
                </a:tc>
                <a:extLst>
                  <a:ext uri="{0D108BD9-81ED-4DB2-BD59-A6C34878D82A}">
                    <a16:rowId xmlns:a16="http://schemas.microsoft.com/office/drawing/2014/main" val="291534678"/>
                  </a:ext>
                </a:extLst>
              </a:tr>
              <a:tr h="375312">
                <a:tc>
                  <a:txBody>
                    <a:bodyPr/>
                    <a:lstStyle/>
                    <a:p>
                      <a:r>
                        <a:rPr lang="en-US" sz="1600"/>
                        <a:t>2001</a:t>
                      </a:r>
                    </a:p>
                  </a:txBody>
                  <a:tcPr/>
                </a:tc>
                <a:tc>
                  <a:txBody>
                    <a:bodyPr/>
                    <a:lstStyle/>
                    <a:p>
                      <a:r>
                        <a:rPr lang="en-US" sz="1600"/>
                        <a:t>Grade 10 students take the first test with the CD in effect</a:t>
                      </a:r>
                    </a:p>
                  </a:txBody>
                  <a:tcPr/>
                </a:tc>
                <a:extLst>
                  <a:ext uri="{0D108BD9-81ED-4DB2-BD59-A6C34878D82A}">
                    <a16:rowId xmlns:a16="http://schemas.microsoft.com/office/drawing/2014/main" val="3158857168"/>
                  </a:ext>
                </a:extLst>
              </a:tr>
              <a:tr h="375312">
                <a:tc>
                  <a:txBody>
                    <a:bodyPr/>
                    <a:lstStyle/>
                    <a:p>
                      <a:r>
                        <a:rPr lang="en-US" sz="1600" b="1"/>
                        <a:t>2003</a:t>
                      </a:r>
                    </a:p>
                  </a:txBody>
                  <a:tcPr/>
                </a:tc>
                <a:tc>
                  <a:txBody>
                    <a:bodyPr/>
                    <a:lstStyle/>
                    <a:p>
                      <a:r>
                        <a:rPr lang="en-US" sz="1600" b="1"/>
                        <a:t>First graduating class held to the CD</a:t>
                      </a:r>
                    </a:p>
                  </a:txBody>
                  <a:tcPr/>
                </a:tc>
                <a:extLst>
                  <a:ext uri="{0D108BD9-81ED-4DB2-BD59-A6C34878D82A}">
                    <a16:rowId xmlns:a16="http://schemas.microsoft.com/office/drawing/2014/main" val="3628474361"/>
                  </a:ext>
                </a:extLst>
              </a:tr>
              <a:tr h="1350618">
                <a:tc>
                  <a:txBody>
                    <a:bodyPr/>
                    <a:lstStyle/>
                    <a:p>
                      <a:r>
                        <a:rPr lang="en-US" sz="1600" b="1"/>
                        <a:t>2006</a:t>
                      </a:r>
                    </a:p>
                  </a:txBody>
                  <a:tcPr/>
                </a:tc>
                <a:tc>
                  <a:txBody>
                    <a:bodyPr/>
                    <a:lstStyle/>
                    <a:p>
                      <a:r>
                        <a:rPr lang="en-US" sz="1600" b="1"/>
                        <a:t>Revisions to the CD standard adopted</a:t>
                      </a:r>
                    </a:p>
                    <a:p>
                      <a:r>
                        <a:rPr lang="en-US" sz="1600">
                          <a:solidFill>
                            <a:srgbClr val="203B6A"/>
                          </a:solidFill>
                        </a:rPr>
                        <a:t>Students in the class of 2010 required to: </a:t>
                      </a:r>
                    </a:p>
                    <a:p>
                      <a:pPr marL="742950" lvl="1" indent="-285750">
                        <a:buFont typeface="Arial" panose="020B0604020202020204" pitchFamily="34" charset="0"/>
                        <a:buChar char="•"/>
                      </a:pPr>
                      <a:r>
                        <a:rPr lang="en-US" sz="1600">
                          <a:solidFill>
                            <a:srgbClr val="203B6A"/>
                          </a:solidFill>
                        </a:rPr>
                        <a:t>Pass one of the four high school science and technology/engineering tests</a:t>
                      </a:r>
                    </a:p>
                    <a:p>
                      <a:pPr marL="742950" lvl="1" indent="-285750">
                        <a:buFont typeface="Arial" panose="020B0604020202020204" pitchFamily="34" charset="0"/>
                        <a:buChar char="•"/>
                      </a:pPr>
                      <a:r>
                        <a:rPr lang="en-US" sz="1600">
                          <a:solidFill>
                            <a:srgbClr val="203B6A"/>
                          </a:solidFill>
                        </a:rPr>
                        <a:t>Meet the requirements of an Educational Proficiency Plan (EPP) if they score below </a:t>
                      </a:r>
                      <a:r>
                        <a:rPr lang="en-US" sz="1600" i="1">
                          <a:solidFill>
                            <a:srgbClr val="203B6A"/>
                          </a:solidFill>
                        </a:rPr>
                        <a:t>Proficient </a:t>
                      </a:r>
                      <a:r>
                        <a:rPr lang="en-US" sz="1600">
                          <a:solidFill>
                            <a:srgbClr val="203B6A"/>
                          </a:solidFill>
                        </a:rPr>
                        <a:t>(240) on the ELA or math tests</a:t>
                      </a:r>
                    </a:p>
                  </a:txBody>
                  <a:tcPr/>
                </a:tc>
                <a:extLst>
                  <a:ext uri="{0D108BD9-81ED-4DB2-BD59-A6C34878D82A}">
                    <a16:rowId xmlns:a16="http://schemas.microsoft.com/office/drawing/2014/main" val="3869734947"/>
                  </a:ext>
                </a:extLst>
              </a:tr>
              <a:tr h="375312">
                <a:tc>
                  <a:txBody>
                    <a:bodyPr/>
                    <a:lstStyle/>
                    <a:p>
                      <a:r>
                        <a:rPr lang="en-US" sz="1600" b="1"/>
                        <a:t>Feb. 2018</a:t>
                      </a:r>
                    </a:p>
                  </a:txBody>
                  <a:tcPr/>
                </a:tc>
                <a:tc>
                  <a:txBody>
                    <a:bodyPr/>
                    <a:lstStyle/>
                    <a:p>
                      <a:r>
                        <a:rPr lang="en-US" sz="1600" b="1"/>
                        <a:t>Board adopts interim standard for classes of 2021 and 2022</a:t>
                      </a:r>
                    </a:p>
                  </a:txBody>
                  <a:tcPr/>
                </a:tc>
                <a:extLst>
                  <a:ext uri="{0D108BD9-81ED-4DB2-BD59-A6C34878D82A}">
                    <a16:rowId xmlns:a16="http://schemas.microsoft.com/office/drawing/2014/main" val="1988172698"/>
                  </a:ext>
                </a:extLst>
              </a:tr>
              <a:tr h="375312">
                <a:tc>
                  <a:txBody>
                    <a:bodyPr/>
                    <a:lstStyle/>
                    <a:p>
                      <a:r>
                        <a:rPr lang="en-US" sz="1600" b="1"/>
                        <a:t>Spring 2019</a:t>
                      </a:r>
                    </a:p>
                  </a:txBody>
                  <a:tcPr/>
                </a:tc>
                <a:tc>
                  <a:txBody>
                    <a:bodyPr/>
                    <a:lstStyle/>
                    <a:p>
                      <a:r>
                        <a:rPr lang="en-US" sz="1600" b="1"/>
                        <a:t>First administration of grade 10 next-generation tests in ELA and math</a:t>
                      </a:r>
                    </a:p>
                  </a:txBody>
                  <a:tcPr/>
                </a:tc>
                <a:extLst>
                  <a:ext uri="{0D108BD9-81ED-4DB2-BD59-A6C34878D82A}">
                    <a16:rowId xmlns:a16="http://schemas.microsoft.com/office/drawing/2014/main" val="2622921691"/>
                  </a:ext>
                </a:extLst>
              </a:tr>
            </a:tbl>
          </a:graphicData>
        </a:graphic>
      </p:graphicFrame>
      <p:sp>
        <p:nvSpPr>
          <p:cNvPr id="4" name="Slide Number Placeholder 3">
            <a:extLst>
              <a:ext uri="{FF2B5EF4-FFF2-40B4-BE49-F238E27FC236}">
                <a16:creationId xmlns:a16="http://schemas.microsoft.com/office/drawing/2014/main" id="{CDD7D6B7-45E2-4B50-A607-E7F41CA57F46}"/>
              </a:ext>
            </a:extLst>
          </p:cNvPr>
          <p:cNvSpPr>
            <a:spLocks noGrp="1"/>
          </p:cNvSpPr>
          <p:nvPr>
            <p:ph type="sldNum" sz="quarter" idx="12"/>
          </p:nvPr>
        </p:nvSpPr>
        <p:spPr/>
        <p:txBody>
          <a:bodyPr/>
          <a:lstStyle/>
          <a:p>
            <a:fld id="{FF27229C-EC7B-4063-A33B-28A5E87E32ED}" type="slidenum">
              <a:rPr lang="zh-CN" altLang="en-US" smtClean="0"/>
              <a:pPr/>
              <a:t>2</a:t>
            </a:fld>
            <a:endParaRPr lang="zh-CN" altLang="en-US"/>
          </a:p>
        </p:txBody>
      </p:sp>
    </p:spTree>
    <p:extLst>
      <p:ext uri="{BB962C8B-B14F-4D97-AF65-F5344CB8AC3E}">
        <p14:creationId xmlns:p14="http://schemas.microsoft.com/office/powerpoint/2010/main" val="291411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37A0548-3C85-494E-9067-AF9EEA8144FF}"/>
              </a:ext>
            </a:extLst>
          </p:cNvPr>
          <p:cNvSpPr>
            <a:spLocks noGrp="1"/>
          </p:cNvSpPr>
          <p:nvPr>
            <p:ph type="sldNum" sz="quarter" idx="12"/>
          </p:nvPr>
        </p:nvSpPr>
        <p:spPr/>
        <p:txBody>
          <a:bodyPr/>
          <a:lstStyle/>
          <a:p>
            <a:fld id="{FF27229C-EC7B-4063-A33B-28A5E87E32ED}" type="slidenum">
              <a:rPr lang="zh-CN" altLang="en-US" smtClean="0"/>
              <a:pPr/>
              <a:t>3</a:t>
            </a:fld>
            <a:endParaRPr lang="zh-CN" altLang="en-US"/>
          </a:p>
        </p:txBody>
      </p:sp>
      <p:graphicFrame>
        <p:nvGraphicFramePr>
          <p:cNvPr id="5" name="Table 5">
            <a:extLst>
              <a:ext uri="{FF2B5EF4-FFF2-40B4-BE49-F238E27FC236}">
                <a16:creationId xmlns:a16="http://schemas.microsoft.com/office/drawing/2014/main" id="{899C6C7B-A360-42F3-920C-778DBC4C43F7}"/>
              </a:ext>
            </a:extLst>
          </p:cNvPr>
          <p:cNvGraphicFramePr>
            <a:graphicFrameLocks noGrp="1"/>
          </p:cNvGraphicFramePr>
          <p:nvPr>
            <p:ph idx="1"/>
          </p:nvPr>
        </p:nvGraphicFramePr>
        <p:xfrm>
          <a:off x="411163" y="1443495"/>
          <a:ext cx="11369674" cy="2436576"/>
        </p:xfrm>
        <a:graphic>
          <a:graphicData uri="http://schemas.openxmlformats.org/drawingml/2006/table">
            <a:tbl>
              <a:tblPr firstRow="1" bandRow="1">
                <a:tableStyleId>{5C22544A-7EE6-4342-B048-85BDC9FD1C3A}</a:tableStyleId>
              </a:tblPr>
              <a:tblGrid>
                <a:gridCol w="1377921">
                  <a:extLst>
                    <a:ext uri="{9D8B030D-6E8A-4147-A177-3AD203B41FA5}">
                      <a16:colId xmlns:a16="http://schemas.microsoft.com/office/drawing/2014/main" val="550521252"/>
                    </a:ext>
                  </a:extLst>
                </a:gridCol>
                <a:gridCol w="9991753">
                  <a:extLst>
                    <a:ext uri="{9D8B030D-6E8A-4147-A177-3AD203B41FA5}">
                      <a16:colId xmlns:a16="http://schemas.microsoft.com/office/drawing/2014/main" val="2745745302"/>
                    </a:ext>
                  </a:extLst>
                </a:gridCol>
              </a:tblGrid>
              <a:tr h="375312">
                <a:tc>
                  <a:txBody>
                    <a:bodyPr/>
                    <a:lstStyle/>
                    <a:p>
                      <a:endParaRPr lang="en-US" sz="1600"/>
                    </a:p>
                  </a:txBody>
                  <a:tcPr/>
                </a:tc>
                <a:tc>
                  <a:txBody>
                    <a:bodyPr/>
                    <a:lstStyle/>
                    <a:p>
                      <a:endParaRPr lang="en-US" sz="1600"/>
                    </a:p>
                  </a:txBody>
                  <a:tcPr/>
                </a:tc>
                <a:extLst>
                  <a:ext uri="{0D108BD9-81ED-4DB2-BD59-A6C34878D82A}">
                    <a16:rowId xmlns:a16="http://schemas.microsoft.com/office/drawing/2014/main" val="1115436801"/>
                  </a:ext>
                </a:extLst>
              </a:tr>
              <a:tr h="375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Winter 2020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t>Board extends interim standard to the class of 2023; advisory committee begins meeting</a:t>
                      </a:r>
                    </a:p>
                  </a:txBody>
                  <a:tcPr/>
                </a:tc>
                <a:extLst>
                  <a:ext uri="{0D108BD9-81ED-4DB2-BD59-A6C34878D82A}">
                    <a16:rowId xmlns:a16="http://schemas.microsoft.com/office/drawing/2014/main" val="853784277"/>
                  </a:ext>
                </a:extLst>
              </a:tr>
              <a:tr h="375312">
                <a:tc>
                  <a:txBody>
                    <a:bodyPr/>
                    <a:lstStyle/>
                    <a:p>
                      <a:r>
                        <a:rPr lang="en-US" sz="1600"/>
                        <a:t>April 2020-April 2021</a:t>
                      </a:r>
                    </a:p>
                  </a:txBody>
                  <a:tcPr/>
                </a:tc>
                <a:tc>
                  <a:txBody>
                    <a:bodyPr/>
                    <a:lstStyle/>
                    <a:p>
                      <a:r>
                        <a:rPr lang="en-US" sz="1600"/>
                        <a:t>Board takes a series of votes to allow students in certain classes to earn their CD through a modified process, in recognition of missed MCAS testing opportunities over the course of the pandemic.</a:t>
                      </a:r>
                    </a:p>
                    <a:p>
                      <a:r>
                        <a:rPr lang="en-US" sz="1600">
                          <a:solidFill>
                            <a:srgbClr val="203B6A"/>
                          </a:solidFill>
                        </a:rPr>
                        <a:t>The modified CD is in effect for:</a:t>
                      </a:r>
                    </a:p>
                    <a:p>
                      <a:pPr marL="742950" lvl="1" indent="-285750">
                        <a:buFont typeface="Arial" panose="020B0604020202020204" pitchFamily="34" charset="0"/>
                        <a:buChar char="•"/>
                      </a:pPr>
                      <a:r>
                        <a:rPr lang="en-US" sz="1600">
                          <a:solidFill>
                            <a:srgbClr val="203B6A"/>
                          </a:solidFill>
                        </a:rPr>
                        <a:t>Classes of 2020-2022 for ELA and mathematics</a:t>
                      </a:r>
                    </a:p>
                    <a:p>
                      <a:pPr marL="742950" lvl="1" indent="-285750">
                        <a:buFont typeface="Arial" panose="020B0604020202020204" pitchFamily="34" charset="0"/>
                        <a:buChar char="•"/>
                      </a:pPr>
                      <a:r>
                        <a:rPr lang="en-US" sz="1600">
                          <a:solidFill>
                            <a:srgbClr val="203B6A"/>
                          </a:solidFill>
                        </a:rPr>
                        <a:t>Classes of 2020-2023 for STE</a:t>
                      </a:r>
                    </a:p>
                  </a:txBody>
                  <a:tcPr/>
                </a:tc>
                <a:extLst>
                  <a:ext uri="{0D108BD9-81ED-4DB2-BD59-A6C34878D82A}">
                    <a16:rowId xmlns:a16="http://schemas.microsoft.com/office/drawing/2014/main" val="1537592708"/>
                  </a:ext>
                </a:extLst>
              </a:tr>
              <a:tr h="375312">
                <a:tc>
                  <a:txBody>
                    <a:bodyPr/>
                    <a:lstStyle/>
                    <a:p>
                      <a:r>
                        <a:rPr lang="en-US" sz="1600" b="1"/>
                        <a:t>Sept 2021</a:t>
                      </a:r>
                    </a:p>
                  </a:txBody>
                  <a:tcPr/>
                </a:tc>
                <a:tc>
                  <a:txBody>
                    <a:bodyPr/>
                    <a:lstStyle/>
                    <a:p>
                      <a:r>
                        <a:rPr lang="en-US" sz="1600" b="1"/>
                        <a:t>Board extends interim CD standard to the classes of 2024 and 2025</a:t>
                      </a:r>
                    </a:p>
                  </a:txBody>
                  <a:tcPr/>
                </a:tc>
                <a:extLst>
                  <a:ext uri="{0D108BD9-81ED-4DB2-BD59-A6C34878D82A}">
                    <a16:rowId xmlns:a16="http://schemas.microsoft.com/office/drawing/2014/main" val="118180593"/>
                  </a:ext>
                </a:extLst>
              </a:tr>
            </a:tbl>
          </a:graphicData>
        </a:graphic>
      </p:graphicFrame>
      <p:sp>
        <p:nvSpPr>
          <p:cNvPr id="6" name="Title 1">
            <a:extLst>
              <a:ext uri="{FF2B5EF4-FFF2-40B4-BE49-F238E27FC236}">
                <a16:creationId xmlns:a16="http://schemas.microsoft.com/office/drawing/2014/main" id="{A4380E2C-6548-48DE-A146-42A597A6C5E0}"/>
              </a:ext>
            </a:extLst>
          </p:cNvPr>
          <p:cNvSpPr>
            <a:spLocks noGrp="1"/>
          </p:cNvSpPr>
          <p:nvPr>
            <p:ph type="title"/>
          </p:nvPr>
        </p:nvSpPr>
        <p:spPr>
          <a:xfrm>
            <a:off x="568325" y="288925"/>
            <a:ext cx="11369675" cy="679450"/>
          </a:xfrm>
        </p:spPr>
        <p:txBody>
          <a:bodyPr/>
          <a:lstStyle/>
          <a:p>
            <a:r>
              <a:rPr lang="en-US"/>
              <a:t>Historical Timeline of the CD – Milestones (continued) </a:t>
            </a:r>
          </a:p>
        </p:txBody>
      </p:sp>
    </p:spTree>
    <p:extLst>
      <p:ext uri="{BB962C8B-B14F-4D97-AF65-F5344CB8AC3E}">
        <p14:creationId xmlns:p14="http://schemas.microsoft.com/office/powerpoint/2010/main" val="301508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a:lstStyle/>
          <a:p>
            <a:r>
              <a:rPr lang="en-US"/>
              <a:t>Competency Determination Advisory Committee</a:t>
            </a:r>
          </a:p>
        </p:txBody>
      </p:sp>
      <p:sp>
        <p:nvSpPr>
          <p:cNvPr id="3" name="Content Placeholder 2"/>
          <p:cNvSpPr>
            <a:spLocks noGrp="1"/>
          </p:cNvSpPr>
          <p:nvPr>
            <p:ph idx="1"/>
          </p:nvPr>
        </p:nvSpPr>
        <p:spPr/>
        <p:txBody>
          <a:bodyPr/>
          <a:lstStyle/>
          <a:p>
            <a:pPr>
              <a:lnSpc>
                <a:spcPct val="90000"/>
              </a:lnSpc>
              <a:spcBef>
                <a:spcPts val="600"/>
              </a:spcBef>
              <a:spcAft>
                <a:spcPts val="600"/>
              </a:spcAft>
            </a:pPr>
            <a:r>
              <a:rPr lang="en-US" sz="2400"/>
              <a:t>Composed of 18 educators, administrators, representatives from higher education, and other stakeholders; chaired by Dr. Dana Mohler-Faria</a:t>
            </a:r>
          </a:p>
          <a:p>
            <a:pPr>
              <a:lnSpc>
                <a:spcPct val="90000"/>
              </a:lnSpc>
              <a:spcBef>
                <a:spcPts val="600"/>
              </a:spcBef>
              <a:spcAft>
                <a:spcPts val="600"/>
              </a:spcAft>
            </a:pPr>
            <a:r>
              <a:rPr lang="en-US" sz="2400"/>
              <a:t>Original committee: Met twice in winter 2020 before the pandemic</a:t>
            </a:r>
          </a:p>
          <a:p>
            <a:pPr>
              <a:lnSpc>
                <a:spcPct val="90000"/>
              </a:lnSpc>
              <a:spcBef>
                <a:spcPts val="600"/>
              </a:spcBef>
              <a:spcAft>
                <a:spcPts val="600"/>
              </a:spcAft>
            </a:pPr>
            <a:r>
              <a:rPr lang="en-US" sz="2400"/>
              <a:t>Revived committee: Met three times in 2021-2022 (November, December, January)</a:t>
            </a:r>
          </a:p>
          <a:p>
            <a:pPr>
              <a:lnSpc>
                <a:spcPct val="90000"/>
              </a:lnSpc>
              <a:spcBef>
                <a:spcPts val="600"/>
              </a:spcBef>
              <a:spcAft>
                <a:spcPts val="600"/>
              </a:spcAft>
            </a:pPr>
            <a:r>
              <a:rPr lang="en-US" sz="2400"/>
              <a:t>Charged with providing advice to the Commissioner to inform his recommendation to the Board on updates to policies and regulations related to the competency determination</a:t>
            </a:r>
          </a:p>
          <a:p>
            <a:pPr>
              <a:lnSpc>
                <a:spcPct val="90000"/>
              </a:lnSpc>
              <a:spcBef>
                <a:spcPts val="600"/>
              </a:spcBef>
              <a:spcAft>
                <a:spcPts val="600"/>
              </a:spcAft>
            </a:pPr>
            <a:endParaRPr lang="en-US" sz="2400"/>
          </a:p>
        </p:txBody>
      </p:sp>
      <p:sp>
        <p:nvSpPr>
          <p:cNvPr id="4" name="Slide Number Placeholder 3"/>
          <p:cNvSpPr>
            <a:spLocks noGrp="1"/>
          </p:cNvSpPr>
          <p:nvPr>
            <p:ph type="sldNum" sz="quarter" idx="12"/>
          </p:nvPr>
        </p:nvSpPr>
        <p:spPr/>
        <p:txBody>
          <a:bodyPr/>
          <a:lstStyle/>
          <a:p>
            <a:fld id="{214B7CCE-7409-4A61-9722-4D371620FC2A}" type="slidenum">
              <a:rPr lang="en-US" smtClean="0"/>
              <a:t>4</a:t>
            </a:fld>
            <a:endParaRPr lang="en-US"/>
          </a:p>
        </p:txBody>
      </p:sp>
    </p:spTree>
    <p:extLst>
      <p:ext uri="{BB962C8B-B14F-4D97-AF65-F5344CB8AC3E}">
        <p14:creationId xmlns:p14="http://schemas.microsoft.com/office/powerpoint/2010/main" val="2652824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BC6C9-4FF9-40D7-862A-C325FFAC6FCB}"/>
              </a:ext>
            </a:extLst>
          </p:cNvPr>
          <p:cNvSpPr>
            <a:spLocks noGrp="1"/>
          </p:cNvSpPr>
          <p:nvPr>
            <p:ph type="title"/>
          </p:nvPr>
        </p:nvSpPr>
        <p:spPr/>
        <p:txBody>
          <a:bodyPr/>
          <a:lstStyle/>
          <a:p>
            <a:r>
              <a:rPr lang="en-US"/>
              <a:t>Summary of Considerations</a:t>
            </a:r>
          </a:p>
        </p:txBody>
      </p:sp>
      <p:sp>
        <p:nvSpPr>
          <p:cNvPr id="3" name="Content Placeholder 2">
            <a:extLst>
              <a:ext uri="{FF2B5EF4-FFF2-40B4-BE49-F238E27FC236}">
                <a16:creationId xmlns:a16="http://schemas.microsoft.com/office/drawing/2014/main" id="{52CF46B5-DD7F-4846-AEF4-7B39C89FC877}"/>
              </a:ext>
            </a:extLst>
          </p:cNvPr>
          <p:cNvSpPr>
            <a:spLocks noGrp="1"/>
          </p:cNvSpPr>
          <p:nvPr>
            <p:ph idx="1"/>
          </p:nvPr>
        </p:nvSpPr>
        <p:spPr>
          <a:xfrm>
            <a:off x="349644" y="1306604"/>
            <a:ext cx="11492712" cy="5049746"/>
          </a:xfrm>
        </p:spPr>
        <p:txBody>
          <a:bodyPr/>
          <a:lstStyle/>
          <a:p>
            <a:pPr>
              <a:spcBef>
                <a:spcPts val="300"/>
              </a:spcBef>
              <a:spcAft>
                <a:spcPts val="300"/>
              </a:spcAft>
            </a:pPr>
            <a:r>
              <a:rPr lang="en-US" sz="2400" b="0" i="0" u="none" strike="noStrike">
                <a:solidFill>
                  <a:srgbClr val="000000"/>
                </a:solidFill>
                <a:effectLst/>
                <a:latin typeface="+mn-lt"/>
              </a:rPr>
              <a:t>The evidence heard by the committee points to the importance of raising the CD standard beyond the current legacy-equivalent cuts. </a:t>
            </a:r>
          </a:p>
          <a:p>
            <a:pPr>
              <a:spcBef>
                <a:spcPts val="300"/>
              </a:spcBef>
              <a:spcAft>
                <a:spcPts val="300"/>
              </a:spcAft>
            </a:pPr>
            <a:r>
              <a:rPr lang="en-US" sz="2400" b="0" i="0" u="none" strike="noStrike">
                <a:solidFill>
                  <a:srgbClr val="000000"/>
                </a:solidFill>
                <a:effectLst/>
                <a:latin typeface="+mn-lt"/>
              </a:rPr>
              <a:t>At the same time, the Commissioner and the Board must focus on providing support and resources to students and communicating this information clearly and broadly to students, parents, and educators by taking the following steps: </a:t>
            </a:r>
          </a:p>
          <a:p>
            <a:pPr lvl="1">
              <a:spcBef>
                <a:spcPts val="300"/>
              </a:spcBef>
              <a:spcAft>
                <a:spcPts val="300"/>
              </a:spcAft>
            </a:pPr>
            <a:r>
              <a:rPr lang="en-US" sz="2000" i="0">
                <a:solidFill>
                  <a:srgbClr val="000000"/>
                </a:solidFill>
                <a:effectLst/>
                <a:latin typeface="+mn-lt"/>
              </a:rPr>
              <a:t>Creating clear and accurate messaging regarding MCAS achievement and the CD standard</a:t>
            </a:r>
          </a:p>
          <a:p>
            <a:pPr lvl="1">
              <a:spcBef>
                <a:spcPts val="300"/>
              </a:spcBef>
              <a:spcAft>
                <a:spcPts val="300"/>
              </a:spcAft>
            </a:pPr>
            <a:r>
              <a:rPr lang="en-US" sz="2000" i="0">
                <a:solidFill>
                  <a:srgbClr val="000000"/>
                </a:solidFill>
                <a:effectLst/>
                <a:latin typeface="+mn-lt"/>
              </a:rPr>
              <a:t>Providing </a:t>
            </a:r>
            <a:r>
              <a:rPr lang="en-US" sz="2000" i="0" strike="noStrike">
                <a:solidFill>
                  <a:srgbClr val="201F1E"/>
                </a:solidFill>
                <a:effectLst/>
                <a:latin typeface="+mn-lt"/>
              </a:rPr>
              <a:t>better/increased communication to schools, districts, parents, and students to raise awareness of pathways to the CD for students who do not meet the standard on their first attempt</a:t>
            </a:r>
          </a:p>
          <a:p>
            <a:pPr lvl="1">
              <a:spcBef>
                <a:spcPts val="300"/>
              </a:spcBef>
              <a:spcAft>
                <a:spcPts val="300"/>
              </a:spcAft>
            </a:pPr>
            <a:r>
              <a:rPr lang="en-US" sz="2000" i="0">
                <a:solidFill>
                  <a:srgbClr val="000000"/>
                </a:solidFill>
                <a:effectLst/>
                <a:latin typeface="+mn-lt"/>
              </a:rPr>
              <a:t>Improving the implementation of the EPP and other supports for student learning</a:t>
            </a:r>
          </a:p>
          <a:p>
            <a:pPr lvl="1">
              <a:spcBef>
                <a:spcPts val="300"/>
              </a:spcBef>
              <a:spcAft>
                <a:spcPts val="300"/>
              </a:spcAft>
            </a:pPr>
            <a:r>
              <a:rPr lang="en-US" sz="2000" i="0">
                <a:solidFill>
                  <a:srgbClr val="000000"/>
                </a:solidFill>
                <a:effectLst/>
                <a:latin typeface="+mn-lt"/>
              </a:rPr>
              <a:t>Promoting access and opportunity throughout the process of establishing a new standard (e.g., connecting to adult learner programs; continuing to consider the</a:t>
            </a:r>
            <a:r>
              <a:rPr lang="en-US" sz="2000" i="0" strike="noStrike">
                <a:solidFill>
                  <a:srgbClr val="000000"/>
                </a:solidFill>
                <a:effectLst/>
                <a:latin typeface="+mn-lt"/>
              </a:rPr>
              <a:t> impact of the pandemic on students)</a:t>
            </a:r>
            <a:endParaRPr lang="en-US" sz="2000">
              <a:latin typeface="+mn-lt"/>
            </a:endParaRPr>
          </a:p>
        </p:txBody>
      </p:sp>
      <p:sp>
        <p:nvSpPr>
          <p:cNvPr id="4" name="Slide Number Placeholder 3">
            <a:extLst>
              <a:ext uri="{FF2B5EF4-FFF2-40B4-BE49-F238E27FC236}">
                <a16:creationId xmlns:a16="http://schemas.microsoft.com/office/drawing/2014/main" id="{73854560-267D-4188-921D-0E7667812428}"/>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330626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FCC94-620B-4CAE-904A-55B02FB20A58}"/>
              </a:ext>
            </a:extLst>
          </p:cNvPr>
          <p:cNvSpPr>
            <a:spLocks noGrp="1"/>
          </p:cNvSpPr>
          <p:nvPr>
            <p:ph type="title"/>
          </p:nvPr>
        </p:nvSpPr>
        <p:spPr>
          <a:xfrm>
            <a:off x="567743" y="288925"/>
            <a:ext cx="11370972" cy="679905"/>
          </a:xfrm>
        </p:spPr>
        <p:txBody>
          <a:bodyPr/>
          <a:lstStyle/>
          <a:p>
            <a:r>
              <a:rPr lang="en-US"/>
              <a:t>Rationale to Establish New Competency Determination Threshold Scores on the MCAS Tests</a:t>
            </a:r>
          </a:p>
        </p:txBody>
      </p:sp>
      <p:sp>
        <p:nvSpPr>
          <p:cNvPr id="3" name="Content Placeholder 2">
            <a:extLst>
              <a:ext uri="{FF2B5EF4-FFF2-40B4-BE49-F238E27FC236}">
                <a16:creationId xmlns:a16="http://schemas.microsoft.com/office/drawing/2014/main" id="{D52B5BCE-3EF6-4C94-81CA-4F66A4635910}"/>
              </a:ext>
            </a:extLst>
          </p:cNvPr>
          <p:cNvSpPr>
            <a:spLocks noGrp="1"/>
          </p:cNvSpPr>
          <p:nvPr>
            <p:ph idx="1"/>
          </p:nvPr>
        </p:nvSpPr>
        <p:spPr/>
        <p:txBody>
          <a:bodyPr/>
          <a:lstStyle/>
          <a:p>
            <a:r>
              <a:rPr lang="en-US" sz="2800"/>
              <a:t>Align the competency determination threshold cut scores with the achievement levels and expectations of the next-generation tests</a:t>
            </a:r>
          </a:p>
          <a:p>
            <a:r>
              <a:rPr lang="en-US" sz="2800"/>
              <a:t>Provide accurate information and signaling to parents, students, and educators about students’ readiness for postsecondary success</a:t>
            </a:r>
          </a:p>
          <a:p>
            <a:pPr lvl="1"/>
            <a:r>
              <a:rPr lang="en-US" sz="2400"/>
              <a:t>Longitudinal data shows that students who score at the current CD cuts have poor academic and earnings outcomes, including lower wages by age 30 than students who score at higher level</a:t>
            </a:r>
          </a:p>
        </p:txBody>
      </p:sp>
      <p:sp>
        <p:nvSpPr>
          <p:cNvPr id="4" name="Slide Number Placeholder 3">
            <a:extLst>
              <a:ext uri="{FF2B5EF4-FFF2-40B4-BE49-F238E27FC236}">
                <a16:creationId xmlns:a16="http://schemas.microsoft.com/office/drawing/2014/main" id="{4FD4E1FD-0FDE-4C3F-ACCE-FEF185D9D6F8}"/>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278427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352" y="192355"/>
            <a:ext cx="11423649" cy="914400"/>
          </a:xfrm>
        </p:spPr>
        <p:txBody>
          <a:bodyPr>
            <a:normAutofit/>
          </a:bodyPr>
          <a:lstStyle/>
          <a:p>
            <a:r>
              <a:rPr lang="en-US" sz="3600"/>
              <a:t>High School MCAS Achievement Levels and Scales</a:t>
            </a:r>
          </a:p>
        </p:txBody>
      </p:sp>
      <p:sp>
        <p:nvSpPr>
          <p:cNvPr id="3" name="Content Placeholder 2"/>
          <p:cNvSpPr>
            <a:spLocks noGrp="1"/>
          </p:cNvSpPr>
          <p:nvPr>
            <p:ph idx="1"/>
          </p:nvPr>
        </p:nvSpPr>
        <p:spPr>
          <a:xfrm>
            <a:off x="455353" y="1647189"/>
            <a:ext cx="4895715" cy="4709160"/>
          </a:xfrm>
          <a:ln w="12700">
            <a:solidFill>
              <a:srgbClr val="E38526"/>
            </a:solidFill>
          </a:ln>
        </p:spPr>
        <p:txBody>
          <a:bodyPr tIns="91440">
            <a:normAutofit lnSpcReduction="10000"/>
          </a:bodyPr>
          <a:lstStyle/>
          <a:p>
            <a:pPr marL="0">
              <a:buNone/>
            </a:pPr>
            <a:r>
              <a:rPr lang="en-US" sz="2000">
                <a:solidFill>
                  <a:srgbClr val="0D1969"/>
                </a:solidFill>
              </a:rPr>
              <a:t>Advanced (260-280)</a:t>
            </a:r>
          </a:p>
          <a:p>
            <a:pPr marL="0">
              <a:buNone/>
            </a:pPr>
            <a:r>
              <a:rPr lang="en-US" sz="1600"/>
              <a:t>Students at this level demonstrate a comprehensive and in-depth understanding of rigorous subject matter and provide sophisticated solutions to complex problems. </a:t>
            </a:r>
          </a:p>
          <a:p>
            <a:pPr marL="0">
              <a:buNone/>
            </a:pPr>
            <a:r>
              <a:rPr lang="en-US" sz="2000">
                <a:solidFill>
                  <a:srgbClr val="0D1969"/>
                </a:solidFill>
              </a:rPr>
              <a:t>Proficient (240-258)</a:t>
            </a:r>
            <a:br>
              <a:rPr lang="en-US" sz="2000"/>
            </a:br>
            <a:r>
              <a:rPr lang="en-US" sz="1600"/>
              <a:t>Students at this level demonstrate a solid understanding of challenging subject matter and solve a wide variety of problems. </a:t>
            </a:r>
          </a:p>
          <a:p>
            <a:pPr marL="0">
              <a:buNone/>
            </a:pPr>
            <a:r>
              <a:rPr lang="en-US" sz="2000">
                <a:solidFill>
                  <a:srgbClr val="0D1969"/>
                </a:solidFill>
              </a:rPr>
              <a:t>Needs Improvement (220-238)</a:t>
            </a:r>
            <a:br>
              <a:rPr lang="en-US" sz="700"/>
            </a:br>
            <a:r>
              <a:rPr lang="en-US" sz="1600"/>
              <a:t>Students at this level demonstrate a partial understanding of subject matter and solve some simple problems.</a:t>
            </a:r>
          </a:p>
          <a:p>
            <a:pPr marL="0">
              <a:buNone/>
            </a:pPr>
            <a:r>
              <a:rPr lang="en-US" sz="2000">
                <a:solidFill>
                  <a:srgbClr val="0D1969"/>
                </a:solidFill>
              </a:rPr>
              <a:t>Warning/Failing (200-218)</a:t>
            </a:r>
            <a:br>
              <a:rPr lang="en-US" sz="2000"/>
            </a:br>
            <a:r>
              <a:rPr lang="en-US" sz="1600"/>
              <a:t>Students at this level demonstrate a minimal understanding of subject matter and do not solve simple problems. </a:t>
            </a:r>
          </a:p>
        </p:txBody>
      </p:sp>
      <p:sp>
        <p:nvSpPr>
          <p:cNvPr id="6" name="Content Placeholder 2"/>
          <p:cNvSpPr txBox="1">
            <a:spLocks/>
          </p:cNvSpPr>
          <p:nvPr/>
        </p:nvSpPr>
        <p:spPr>
          <a:xfrm>
            <a:off x="6268355" y="1647189"/>
            <a:ext cx="5610648" cy="4709160"/>
          </a:xfrm>
          <a:prstGeom prst="rect">
            <a:avLst/>
          </a:prstGeom>
          <a:ln w="12700">
            <a:solidFill>
              <a:srgbClr val="E38526"/>
            </a:solidFill>
          </a:ln>
        </p:spPr>
        <p:txBody>
          <a:bodyPr vert="horz" lIns="91440" tIns="91440" rIns="91440" bIns="45720" rtlCol="0">
            <a:normAutofit fontScale="70000" lnSpcReduction="20000"/>
          </a:bodyPr>
          <a:lstStyle/>
          <a:p>
            <a:pPr lvl="0" indent="-342900">
              <a:lnSpc>
                <a:spcPct val="110000"/>
              </a:lnSpc>
              <a:spcBef>
                <a:spcPts val="1000"/>
              </a:spcBef>
              <a:buClr>
                <a:schemeClr val="accent1"/>
              </a:buClr>
            </a:pPr>
            <a:r>
              <a:rPr kumimoji="0" lang="en-US" sz="2800" b="1" i="0" u="none" strike="noStrike" kern="1200" cap="none" spc="0" normalizeH="0" noProof="0">
                <a:ln>
                  <a:noFill/>
                </a:ln>
                <a:solidFill>
                  <a:srgbClr val="0D1969"/>
                </a:solidFill>
                <a:effectLst/>
                <a:uLnTx/>
                <a:uFillTx/>
                <a:ea typeface="Tahoma" pitchFamily="34" charset="0"/>
                <a:cs typeface="Tahoma" pitchFamily="34" charset="0"/>
              </a:rPr>
              <a:t>Exceeding Expectations (530-560)</a:t>
            </a:r>
            <a:br>
              <a:rPr kumimoji="0" lang="en-US" sz="2800" b="0" i="0" u="none" strike="noStrike" kern="1200" cap="none" spc="0" normalizeH="0" baseline="0" noProof="0">
                <a:ln>
                  <a:noFill/>
                </a:ln>
                <a:solidFill>
                  <a:schemeClr val="tx1"/>
                </a:solidFill>
                <a:effectLst/>
                <a:uLnTx/>
                <a:uFillTx/>
                <a:ea typeface="Tahoma" pitchFamily="34" charset="0"/>
                <a:cs typeface="Tahoma" pitchFamily="34" charset="0"/>
              </a:rPr>
            </a:br>
            <a:r>
              <a:rPr lang="en-US" sz="2100">
                <a:solidFill>
                  <a:srgbClr val="101D35"/>
                </a:solidFill>
              </a:rPr>
              <a:t>A student who performed at this level exceeded grade-level expectations by demonstrating mastery of the subject matter.</a:t>
            </a:r>
            <a:endParaRPr kumimoji="0" lang="en-US" sz="1100" b="0" i="0" u="none" strike="noStrike" kern="1200" cap="none" spc="0" normalizeH="0" baseline="0" noProof="0">
              <a:ln>
                <a:noFill/>
              </a:ln>
              <a:solidFill>
                <a:srgbClr val="101D35"/>
              </a:solidFill>
              <a:effectLst/>
              <a:uLnTx/>
              <a:uFillTx/>
              <a:ea typeface="Tahoma" pitchFamily="34" charset="0"/>
              <a:cs typeface="Tahoma" pitchFamily="34" charset="0"/>
            </a:endParaRPr>
          </a:p>
          <a:p>
            <a:pPr lvl="0" indent="-342900">
              <a:lnSpc>
                <a:spcPct val="110000"/>
              </a:lnSpc>
              <a:spcBef>
                <a:spcPts val="1000"/>
              </a:spcBef>
              <a:buClr>
                <a:schemeClr val="accent1"/>
              </a:buClr>
            </a:pPr>
            <a:r>
              <a:rPr kumimoji="0" lang="en-US" sz="2800" b="1" i="0" u="none" strike="noStrike" kern="1200" cap="none" spc="0" normalizeH="0" baseline="0" noProof="0">
                <a:ln>
                  <a:noFill/>
                </a:ln>
                <a:solidFill>
                  <a:srgbClr val="0D1969"/>
                </a:solidFill>
                <a:effectLst/>
                <a:uLnTx/>
                <a:uFillTx/>
                <a:ea typeface="Tahoma" pitchFamily="34" charset="0"/>
                <a:cs typeface="Tahoma" pitchFamily="34" charset="0"/>
              </a:rPr>
              <a:t>Meeting Expectations (500-529)</a:t>
            </a:r>
            <a:br>
              <a:rPr kumimoji="0" lang="en-US" sz="2800" b="0" i="0" u="none" strike="noStrike" kern="1200" cap="none" spc="0" normalizeH="0" baseline="0" noProof="0">
                <a:ln>
                  <a:noFill/>
                </a:ln>
                <a:solidFill>
                  <a:schemeClr val="tx1"/>
                </a:solidFill>
                <a:effectLst/>
                <a:uLnTx/>
                <a:uFillTx/>
                <a:ea typeface="Tahoma" pitchFamily="34" charset="0"/>
                <a:cs typeface="Tahoma" pitchFamily="34" charset="0"/>
              </a:rPr>
            </a:br>
            <a:r>
              <a:rPr lang="en-US" sz="2100">
                <a:solidFill>
                  <a:srgbClr val="101D35"/>
                </a:solidFill>
              </a:rPr>
              <a:t>A student who performed at this level met grade-level expectations and is academically on track to succeed in the current grade in this subject.</a:t>
            </a:r>
            <a:endParaRPr kumimoji="0" lang="en-US" sz="2800" b="0" i="0" u="none" strike="noStrike" kern="1200" cap="none" spc="0" normalizeH="0" baseline="0" noProof="0">
              <a:ln>
                <a:noFill/>
              </a:ln>
              <a:solidFill>
                <a:srgbClr val="101D35"/>
              </a:solidFill>
              <a:effectLst/>
              <a:uLnTx/>
              <a:uFillTx/>
              <a:ea typeface="Tahoma" pitchFamily="34" charset="0"/>
              <a:cs typeface="Tahoma" pitchFamily="34" charset="0"/>
            </a:endParaRPr>
          </a:p>
          <a:p>
            <a:pPr lvl="0" indent="-342900">
              <a:lnSpc>
                <a:spcPct val="110000"/>
              </a:lnSpc>
              <a:spcBef>
                <a:spcPts val="1000"/>
              </a:spcBef>
              <a:buClr>
                <a:schemeClr val="accent1"/>
              </a:buClr>
            </a:pPr>
            <a:r>
              <a:rPr kumimoji="0" lang="en-US" sz="2800" b="1" i="0" u="none" strike="noStrike" kern="1200" cap="none" spc="0" normalizeH="0" baseline="0" noProof="0">
                <a:ln>
                  <a:noFill/>
                </a:ln>
                <a:solidFill>
                  <a:srgbClr val="0D1969"/>
                </a:solidFill>
                <a:effectLst/>
                <a:uLnTx/>
                <a:uFillTx/>
                <a:ea typeface="Tahoma" pitchFamily="34" charset="0"/>
                <a:cs typeface="Tahoma" pitchFamily="34" charset="0"/>
              </a:rPr>
              <a:t>Partially Meeting Expectations (470-499)</a:t>
            </a:r>
            <a:br>
              <a:rPr kumimoji="0" lang="en-US" sz="1100" b="0" i="0" u="none" strike="noStrike" kern="1200" cap="none" spc="0" normalizeH="0" baseline="0" noProof="0">
                <a:ln>
                  <a:noFill/>
                </a:ln>
                <a:solidFill>
                  <a:schemeClr val="tx1"/>
                </a:solidFill>
                <a:effectLst/>
                <a:uLnTx/>
                <a:uFillTx/>
                <a:ea typeface="Tahoma" pitchFamily="34" charset="0"/>
                <a:cs typeface="Tahoma" pitchFamily="34" charset="0"/>
              </a:rPr>
            </a:br>
            <a:r>
              <a:rPr lang="en-US" sz="2100">
                <a:solidFill>
                  <a:srgbClr val="101D35"/>
                </a:solidFill>
              </a:rPr>
              <a:t>A student who performed at this level partially met grade-level expectations in this subject. The school, in consultation with the student's parent/guardian, should consider whether the student needs additional academic assistance to succeed in this subject</a:t>
            </a:r>
            <a:r>
              <a:rPr lang="en-US" sz="2300">
                <a:solidFill>
                  <a:srgbClr val="101D35"/>
                </a:solidFill>
              </a:rPr>
              <a:t>.</a:t>
            </a:r>
            <a:endParaRPr kumimoji="0" lang="en-US" sz="1300" b="0" i="0" u="none" strike="noStrike" kern="1200" cap="none" spc="0" normalizeH="0" baseline="0" noProof="0">
              <a:ln>
                <a:noFill/>
              </a:ln>
              <a:solidFill>
                <a:srgbClr val="101D35"/>
              </a:solidFill>
              <a:effectLst/>
              <a:uLnTx/>
              <a:uFillTx/>
              <a:ea typeface="Tahoma" pitchFamily="34" charset="0"/>
              <a:cs typeface="Tahoma" pitchFamily="34" charset="0"/>
            </a:endParaRPr>
          </a:p>
          <a:p>
            <a:pPr lvl="0" indent="-342900">
              <a:lnSpc>
                <a:spcPct val="110000"/>
              </a:lnSpc>
              <a:spcBef>
                <a:spcPts val="1000"/>
              </a:spcBef>
              <a:buClr>
                <a:schemeClr val="accent1"/>
              </a:buClr>
            </a:pPr>
            <a:r>
              <a:rPr lang="en-US" sz="2800" b="1">
                <a:solidFill>
                  <a:srgbClr val="0D1969"/>
                </a:solidFill>
                <a:ea typeface="Tahoma" pitchFamily="34" charset="0"/>
                <a:cs typeface="Tahoma" pitchFamily="34" charset="0"/>
              </a:rPr>
              <a:t>Not Meeting Expectations (440-469)</a:t>
            </a:r>
            <a:br>
              <a:rPr kumimoji="0" lang="en-US" sz="2800" b="0" i="0" u="none" strike="noStrike" kern="1200" cap="none" spc="0" normalizeH="0" baseline="0" noProof="0">
                <a:ln>
                  <a:noFill/>
                </a:ln>
                <a:solidFill>
                  <a:schemeClr val="tx1"/>
                </a:solidFill>
                <a:effectLst/>
                <a:uLnTx/>
                <a:uFillTx/>
                <a:ea typeface="Tahoma" pitchFamily="34" charset="0"/>
                <a:cs typeface="Tahoma" pitchFamily="34" charset="0"/>
              </a:rPr>
            </a:br>
            <a:r>
              <a:rPr lang="en-US" sz="2100">
                <a:solidFill>
                  <a:srgbClr val="101D35"/>
                </a:solidFill>
              </a:rPr>
              <a:t>A student who performed at this level did not meet grade-level expectations in this subject. The school, in consultation with the student's parent/guardian, should determine the coordinated academic assistance and/or additional instruction the student needs to succeed in this subject.</a:t>
            </a:r>
            <a:endParaRPr kumimoji="0" lang="en-US" sz="2100" b="0" i="0" u="none" strike="noStrike" kern="1200" cap="none" spc="0" normalizeH="0" baseline="0" noProof="0">
              <a:ln>
                <a:noFill/>
              </a:ln>
              <a:solidFill>
                <a:srgbClr val="101D35"/>
              </a:solidFill>
              <a:effectLst/>
              <a:uLnTx/>
              <a:uFillTx/>
              <a:ea typeface="Tahoma" pitchFamily="34" charset="0"/>
              <a:cs typeface="Tahoma" pitchFamily="34" charset="0"/>
            </a:endParaRPr>
          </a:p>
        </p:txBody>
      </p:sp>
      <p:sp>
        <p:nvSpPr>
          <p:cNvPr id="5" name="Content Placeholder 2"/>
          <p:cNvSpPr txBox="1">
            <a:spLocks/>
          </p:cNvSpPr>
          <p:nvPr/>
        </p:nvSpPr>
        <p:spPr>
          <a:xfrm>
            <a:off x="455353" y="1189989"/>
            <a:ext cx="4895715" cy="457200"/>
          </a:xfrm>
          <a:prstGeom prst="rect">
            <a:avLst/>
          </a:prstGeom>
          <a:ln w="12700">
            <a:solidFill>
              <a:srgbClr val="E38526"/>
            </a:solidFill>
          </a:ln>
        </p:spPr>
        <p:txBody>
          <a:bodyPr vert="horz" lIns="91440" tIns="45720" rIns="91440" bIns="45720" rtlCol="0">
            <a:normAutofit/>
          </a:bodyPr>
          <a:lstStyle/>
          <a:p>
            <a:pPr marR="0" lvl="0" algn="ctr" defTabSz="914400" rtl="0" eaLnBrk="1" fontAlgn="auto" latinLnBrk="0" hangingPunct="1">
              <a:lnSpc>
                <a:spcPct val="100000"/>
              </a:lnSpc>
              <a:spcBef>
                <a:spcPct val="20000"/>
              </a:spcBef>
              <a:spcAft>
                <a:spcPts val="0"/>
              </a:spcAft>
              <a:buClr>
                <a:schemeClr val="accent1"/>
              </a:buClr>
              <a:buSzTx/>
              <a:tabLst/>
              <a:defRPr/>
            </a:pPr>
            <a:r>
              <a:rPr kumimoji="0" lang="en-US" sz="2400" b="0" i="0" u="none" strike="noStrike" kern="1200" cap="none" spc="0" normalizeH="0" baseline="0" noProof="0">
                <a:ln>
                  <a:noFill/>
                </a:ln>
                <a:solidFill>
                  <a:srgbClr val="E38526"/>
                </a:solidFill>
                <a:effectLst/>
                <a:uLnTx/>
                <a:uFillTx/>
                <a:latin typeface="Tahoma" pitchFamily="34" charset="0"/>
                <a:ea typeface="Tahoma" pitchFamily="34" charset="0"/>
                <a:cs typeface="Tahoma" pitchFamily="34" charset="0"/>
              </a:rPr>
              <a:t>Legacy (200-280)</a:t>
            </a:r>
          </a:p>
        </p:txBody>
      </p:sp>
      <p:sp>
        <p:nvSpPr>
          <p:cNvPr id="7" name="Content Placeholder 2"/>
          <p:cNvSpPr txBox="1">
            <a:spLocks/>
          </p:cNvSpPr>
          <p:nvPr/>
        </p:nvSpPr>
        <p:spPr>
          <a:xfrm>
            <a:off x="6268355" y="1189989"/>
            <a:ext cx="5610647" cy="457200"/>
          </a:xfrm>
          <a:prstGeom prst="rect">
            <a:avLst/>
          </a:prstGeom>
          <a:ln w="12700">
            <a:solidFill>
              <a:srgbClr val="E38526"/>
            </a:solidFill>
          </a:ln>
        </p:spPr>
        <p:txBody>
          <a:bodyPr vert="horz" lIns="91440" tIns="45720" rIns="91440" bIns="45720" rtlCol="0">
            <a:normAutofit/>
          </a:bodyPr>
          <a:lstStyle/>
          <a:p>
            <a:pPr marR="0" lvl="0" algn="ctr" defTabSz="914400" rtl="0" eaLnBrk="1" fontAlgn="auto" latinLnBrk="0" hangingPunct="1">
              <a:lnSpc>
                <a:spcPct val="100000"/>
              </a:lnSpc>
              <a:spcBef>
                <a:spcPct val="20000"/>
              </a:spcBef>
              <a:spcAft>
                <a:spcPts val="0"/>
              </a:spcAft>
              <a:buClr>
                <a:schemeClr val="accent1"/>
              </a:buClr>
              <a:buSzTx/>
              <a:tabLst/>
              <a:defRPr/>
            </a:pPr>
            <a:r>
              <a:rPr kumimoji="0" lang="en-US" sz="2400" b="0" i="0" u="none" strike="noStrike" kern="1200" cap="none" spc="0" normalizeH="0" baseline="0" noProof="0">
                <a:ln>
                  <a:noFill/>
                </a:ln>
                <a:solidFill>
                  <a:srgbClr val="E38526"/>
                </a:solidFill>
                <a:effectLst/>
                <a:uLnTx/>
                <a:uFillTx/>
                <a:latin typeface="Tahoma" pitchFamily="34" charset="0"/>
                <a:ea typeface="Tahoma" pitchFamily="34" charset="0"/>
                <a:cs typeface="Tahoma" pitchFamily="34" charset="0"/>
              </a:rPr>
              <a:t>Next-Generation (440-560)</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7</a:t>
            </a:fld>
            <a:endParaRPr lang="zh-CN" altLang="en-US"/>
          </a:p>
        </p:txBody>
      </p:sp>
      <p:sp>
        <p:nvSpPr>
          <p:cNvPr id="8" name="Right Arrow 7">
            <a:extLst>
              <a:ext uri="{C183D7F6-B498-43B3-948B-1728B52AA6E4}">
                <adec:decorative xmlns:adec="http://schemas.microsoft.com/office/drawing/2017/decorative" val="1"/>
              </a:ext>
            </a:extLst>
          </p:cNvPr>
          <p:cNvSpPr/>
          <p:nvPr/>
        </p:nvSpPr>
        <p:spPr>
          <a:xfrm>
            <a:off x="5481099" y="1194115"/>
            <a:ext cx="657225" cy="453074"/>
          </a:xfrm>
          <a:prstGeom prst="rightArrow">
            <a:avLst/>
          </a:prstGeom>
          <a:solidFill>
            <a:srgbClr val="E385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7065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Current CD Requirements for the Classes of 2024 and 2025</a:t>
            </a:r>
          </a:p>
        </p:txBody>
      </p:sp>
      <p:sp>
        <p:nvSpPr>
          <p:cNvPr id="3" name="Content Placeholder 2"/>
          <p:cNvSpPr>
            <a:spLocks noGrp="1"/>
          </p:cNvSpPr>
          <p:nvPr>
            <p:ph idx="1"/>
          </p:nvPr>
        </p:nvSpPr>
        <p:spPr>
          <a:xfrm>
            <a:off x="567742" y="1230403"/>
            <a:ext cx="11119433" cy="5049746"/>
          </a:xfrm>
        </p:spPr>
        <p:txBody>
          <a:bodyPr>
            <a:normAutofit/>
          </a:bodyPr>
          <a:lstStyle/>
          <a:p>
            <a:pPr marL="514350" indent="-514350">
              <a:buFont typeface="+mj-lt"/>
              <a:buAutoNum type="arabicPeriod"/>
            </a:pPr>
            <a:r>
              <a:rPr lang="en-US" sz="2800" b="1"/>
              <a:t>English language arts and mathematics</a:t>
            </a:r>
          </a:p>
          <a:p>
            <a:pPr marL="731520" lvl="1" indent="-347472">
              <a:buFont typeface="Arial" panose="020B0604020202020204" pitchFamily="34" charset="0"/>
              <a:buChar char="•"/>
            </a:pPr>
            <a:r>
              <a:rPr lang="en-US" sz="2400"/>
              <a:t>Earn a scaled score equivalent to 240 on legacy test (472 for ELA and 486 for math)</a:t>
            </a:r>
          </a:p>
          <a:p>
            <a:pPr marL="384048" lvl="1" indent="0">
              <a:buNone/>
            </a:pPr>
            <a:r>
              <a:rPr lang="en-US" sz="2400"/>
              <a:t>	</a:t>
            </a:r>
            <a:r>
              <a:rPr lang="en-US" sz="2400" b="1"/>
              <a:t>OR</a:t>
            </a:r>
            <a:endParaRPr lang="en-US" sz="2400"/>
          </a:p>
          <a:p>
            <a:pPr marL="731520" lvl="1" indent="-347472">
              <a:buFont typeface="Arial" panose="020B0604020202020204" pitchFamily="34" charset="0"/>
              <a:buChar char="•"/>
            </a:pPr>
            <a:r>
              <a:rPr lang="en-US" sz="2400"/>
              <a:t>Earn a scaled score equivalent to 220 on legacy test (455 for ELA and 469 for math)</a:t>
            </a:r>
          </a:p>
          <a:p>
            <a:pPr marL="384048" lvl="1" indent="0">
              <a:buNone/>
            </a:pPr>
            <a:r>
              <a:rPr lang="en-US" sz="2400" b="1"/>
              <a:t>    and</a:t>
            </a:r>
            <a:r>
              <a:rPr lang="en-US" sz="2400"/>
              <a:t> complete an EPP</a:t>
            </a:r>
          </a:p>
          <a:p>
            <a:pPr marL="514350" indent="-514350">
              <a:buFont typeface="+mj-lt"/>
              <a:buAutoNum type="arabicPeriod"/>
            </a:pPr>
            <a:r>
              <a:rPr lang="en-US" sz="2800" b="1"/>
              <a:t>Science and technology/engineering</a:t>
            </a:r>
            <a:endParaRPr lang="en-US" sz="2400"/>
          </a:p>
          <a:p>
            <a:pPr lvl="1">
              <a:buFont typeface="Arial" panose="020B0604020202020204" pitchFamily="34" charset="0"/>
              <a:buChar char="•"/>
            </a:pPr>
            <a:r>
              <a:rPr lang="en-US" sz="2400"/>
              <a:t>Earn a scaled score of least 220 (or next-gen equivalent once established)</a:t>
            </a:r>
          </a:p>
          <a:p>
            <a:pPr marL="457200" lvl="1" indent="0">
              <a:buNone/>
            </a:pPr>
            <a:endParaRPr lang="en-US" b="1"/>
          </a:p>
          <a:p>
            <a:pPr marL="0" indent="-50800">
              <a:buNone/>
            </a:pPr>
            <a:endParaRPr lang="en-US" sz="2400">
              <a:solidFill>
                <a:srgbClr val="FF0000"/>
              </a:solidFill>
            </a:endParaRPr>
          </a:p>
        </p:txBody>
      </p:sp>
      <p:sp>
        <p:nvSpPr>
          <p:cNvPr id="4" name="Slide Number Placeholder 3"/>
          <p:cNvSpPr>
            <a:spLocks noGrp="1"/>
          </p:cNvSpPr>
          <p:nvPr>
            <p:ph type="sldNum" sz="quarter" idx="12"/>
          </p:nvPr>
        </p:nvSpPr>
        <p:spPr/>
        <p:txBody>
          <a:bodyPr/>
          <a:lstStyle/>
          <a:p>
            <a:fld id="{214B7CCE-7409-4A61-9722-4D371620FC2A}" type="slidenum">
              <a:rPr lang="en-US" smtClean="0"/>
              <a:t>8</a:t>
            </a:fld>
            <a:endParaRPr lang="en-US"/>
          </a:p>
        </p:txBody>
      </p:sp>
    </p:spTree>
    <p:extLst>
      <p:ext uri="{BB962C8B-B14F-4D97-AF65-F5344CB8AC3E}">
        <p14:creationId xmlns:p14="http://schemas.microsoft.com/office/powerpoint/2010/main" val="4251385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D0B0D6-93A4-4058-A31F-DD3866EE5B33}"/>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
        <p:nvSpPr>
          <p:cNvPr id="5" name="Content Placeholder 2">
            <a:extLst>
              <a:ext uri="{FF2B5EF4-FFF2-40B4-BE49-F238E27FC236}">
                <a16:creationId xmlns:a16="http://schemas.microsoft.com/office/drawing/2014/main" id="{545907A6-9244-436C-A40C-CE2D8ABAD695}"/>
              </a:ext>
            </a:extLst>
          </p:cNvPr>
          <p:cNvSpPr>
            <a:spLocks noGrp="1"/>
          </p:cNvSpPr>
          <p:nvPr>
            <p:ph idx="1"/>
          </p:nvPr>
        </p:nvSpPr>
        <p:spPr>
          <a:xfrm>
            <a:off x="568325" y="1230313"/>
            <a:ext cx="11369675" cy="5049837"/>
          </a:xfrm>
        </p:spPr>
        <p:txBody>
          <a:bodyPr>
            <a:normAutofit/>
          </a:bodyPr>
          <a:lstStyle/>
          <a:p>
            <a:pPr marL="514350" indent="-514350">
              <a:buFont typeface="+mj-lt"/>
              <a:buAutoNum type="arabicPeriod"/>
            </a:pPr>
            <a:r>
              <a:rPr lang="en-US" sz="2800" b="1"/>
              <a:t>English language arts and mathematics</a:t>
            </a:r>
          </a:p>
          <a:p>
            <a:pPr marL="731520" lvl="1" indent="-347472">
              <a:buFont typeface="Arial" panose="020B0604020202020204" pitchFamily="34" charset="0"/>
              <a:buChar char="•"/>
            </a:pPr>
            <a:r>
              <a:rPr lang="en-US" sz="2400"/>
              <a:t>Earn a scaled score of at least 470 (the first scaled score point within the Partially Meeting Expectations level) </a:t>
            </a:r>
            <a:r>
              <a:rPr lang="en-US" sz="2400" b="1"/>
              <a:t>and</a:t>
            </a:r>
            <a:r>
              <a:rPr lang="en-US" sz="2400"/>
              <a:t> complete an EPP</a:t>
            </a:r>
          </a:p>
          <a:p>
            <a:pPr marL="384048" lvl="1" indent="0">
              <a:buNone/>
            </a:pPr>
            <a:r>
              <a:rPr lang="en-US" sz="2400"/>
              <a:t>	</a:t>
            </a:r>
            <a:r>
              <a:rPr lang="en-US" sz="2400" b="1"/>
              <a:t>OR</a:t>
            </a:r>
            <a:endParaRPr lang="en-US" sz="2400"/>
          </a:p>
          <a:p>
            <a:pPr marL="731520" lvl="1" indent="-347472">
              <a:buFont typeface="Arial" panose="020B0604020202020204" pitchFamily="34" charset="0"/>
              <a:buChar char="•"/>
            </a:pPr>
            <a:r>
              <a:rPr lang="en-US" sz="2400"/>
              <a:t>Earn a scaled score of at least 486 (the first scaled score above the midpoint between Partially Meeting Expectations and Meeting Expectations)</a:t>
            </a:r>
          </a:p>
          <a:p>
            <a:pPr marL="514350" indent="-514350">
              <a:buFont typeface="+mj-lt"/>
              <a:buAutoNum type="arabicPeriod"/>
            </a:pPr>
            <a:r>
              <a:rPr lang="en-US" sz="2800" b="1"/>
              <a:t>Science and technology/engineering</a:t>
            </a:r>
            <a:endParaRPr lang="en-US" sz="2400"/>
          </a:p>
          <a:p>
            <a:pPr lvl="1">
              <a:buFont typeface="Arial" panose="020B0604020202020204" pitchFamily="34" charset="0"/>
              <a:buChar char="•"/>
            </a:pPr>
            <a:r>
              <a:rPr lang="en-US" sz="2400"/>
              <a:t>Earn a scaled score of at least 470 (the first scaled score point within the Partially Meeting Expectations level)</a:t>
            </a:r>
            <a:endParaRPr lang="en-US" sz="2800" b="1"/>
          </a:p>
        </p:txBody>
      </p:sp>
      <p:sp>
        <p:nvSpPr>
          <p:cNvPr id="6" name="Title 1">
            <a:extLst>
              <a:ext uri="{FF2B5EF4-FFF2-40B4-BE49-F238E27FC236}">
                <a16:creationId xmlns:a16="http://schemas.microsoft.com/office/drawing/2014/main" id="{D3BD6E78-A470-4517-89AA-A0FE025C6FB3}"/>
              </a:ext>
            </a:extLst>
          </p:cNvPr>
          <p:cNvSpPr>
            <a:spLocks noGrp="1"/>
          </p:cNvSpPr>
          <p:nvPr>
            <p:ph type="title"/>
          </p:nvPr>
        </p:nvSpPr>
        <p:spPr>
          <a:xfrm>
            <a:off x="568325" y="288925"/>
            <a:ext cx="11369675" cy="679450"/>
          </a:xfrm>
        </p:spPr>
        <p:txBody>
          <a:bodyPr>
            <a:normAutofit/>
          </a:bodyPr>
          <a:lstStyle/>
          <a:p>
            <a:r>
              <a:rPr lang="en-US"/>
              <a:t>Proposed CD Requirements for the Classes of 2026-2029</a:t>
            </a:r>
          </a:p>
        </p:txBody>
      </p:sp>
    </p:spTree>
    <p:extLst>
      <p:ext uri="{BB962C8B-B14F-4D97-AF65-F5344CB8AC3E}">
        <p14:creationId xmlns:p14="http://schemas.microsoft.com/office/powerpoint/2010/main" val="1361401396"/>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ABE31071780243B2E68C5BEE851FF0" ma:contentTypeVersion="11" ma:contentTypeDescription="Create a new document." ma:contentTypeScope="" ma:versionID="658051066f3170d60d9eb3409b8dd297">
  <xsd:schema xmlns:xsd="http://www.w3.org/2001/XMLSchema" xmlns:xs="http://www.w3.org/2001/XMLSchema" xmlns:p="http://schemas.microsoft.com/office/2006/metadata/properties" xmlns:ns3="6d1ab2f6-91f9-4f14-952a-3f3eb0d68341" xmlns:ns4="8f2fdac3-5421-455f-b4e4-df6141b3176a" targetNamespace="http://schemas.microsoft.com/office/2006/metadata/properties" ma:root="true" ma:fieldsID="24b3f6dfb9101f04cc7178a0512d0a0c" ns3:_="" ns4:_="">
    <xsd:import namespace="6d1ab2f6-91f9-4f14-952a-3f3eb0d68341"/>
    <xsd:import namespace="8f2fdac3-5421-455f-b4e4-df6141b3176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ab2f6-91f9-4f14-952a-3f3eb0d683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2fdac3-5421-455f-b4e4-df6141b3176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465B73-5D72-4884-80A8-C7D0E441B719}">
  <ds:schemaRefs>
    <ds:schemaRef ds:uri="http://schemas.microsoft.com/sharepoint/v3/contenttype/forms"/>
  </ds:schemaRefs>
</ds:datastoreItem>
</file>

<file path=customXml/itemProps2.xml><?xml version="1.0" encoding="utf-8"?>
<ds:datastoreItem xmlns:ds="http://schemas.openxmlformats.org/officeDocument/2006/customXml" ds:itemID="{86E3D777-AECD-42F1-924D-C0671DF90E4C}">
  <ds:schemaRefs>
    <ds:schemaRef ds:uri="6d1ab2f6-91f9-4f14-952a-3f3eb0d68341"/>
    <ds:schemaRef ds:uri="8f2fdac3-5421-455f-b4e4-df6141b317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B0E6C1-77EC-436A-8C68-7A8848F9B708}">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6d1ab2f6-91f9-4f14-952a-3f3eb0d68341"/>
    <ds:schemaRef ds:uri="8f2fdac3-5421-455f-b4e4-df6141b3176a"/>
    <ds:schemaRef ds:uri="http://purl.org/dc/term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1</TotalTime>
  <Words>1482</Words>
  <Application>Microsoft Office PowerPoint</Application>
  <PresentationFormat>Widescreen</PresentationFormat>
  <Paragraphs>144</Paragraphs>
  <Slides>13</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等线</vt:lpstr>
      <vt:lpstr>Arial</vt:lpstr>
      <vt:lpstr>Calibri</vt:lpstr>
      <vt:lpstr>Courier New</vt:lpstr>
      <vt:lpstr>Segoe</vt:lpstr>
      <vt:lpstr>Segoe SemiBold</vt:lpstr>
      <vt:lpstr>Segoe UI</vt:lpstr>
      <vt:lpstr>Segoe UI Semibold</vt:lpstr>
      <vt:lpstr>Tahoma</vt:lpstr>
      <vt:lpstr>Times New Roman</vt:lpstr>
      <vt:lpstr>Wingdings</vt:lpstr>
      <vt:lpstr>ESE​​</vt:lpstr>
      <vt:lpstr>Competency Determination Regulations   April 2022</vt:lpstr>
      <vt:lpstr>Historical Timeline of the CD – Milestones </vt:lpstr>
      <vt:lpstr>Historical Timeline of the CD – Milestones (continued) </vt:lpstr>
      <vt:lpstr>Competency Determination Advisory Committee</vt:lpstr>
      <vt:lpstr>Summary of Considerations</vt:lpstr>
      <vt:lpstr>Rationale to Establish New Competency Determination Threshold Scores on the MCAS Tests</vt:lpstr>
      <vt:lpstr>High School MCAS Achievement Levels and Scales</vt:lpstr>
      <vt:lpstr>Current CD Requirements for the Classes of 2024 and 2025</vt:lpstr>
      <vt:lpstr>Proposed CD Requirements for the Classes of 2026-2029</vt:lpstr>
      <vt:lpstr>Current and proposed CD levels</vt:lpstr>
      <vt:lpstr>Proposed changes to EPP regulations</vt:lpstr>
      <vt:lpstr>Proposed changes to Certificate of Mastery and State Seal of Biliteracy</vt:lpstr>
      <vt:lpstr>Expected timeline for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April 2022 Item 3, 4 PowerPoint: Competency Determination Regulations, April 2022</dc:title>
  <dc:creator>DESE</dc:creator>
  <cp:lastModifiedBy>Zou, Dong (EOE)</cp:lastModifiedBy>
  <cp:revision>4</cp:revision>
  <cp:lastPrinted>2020-01-31T14:01:25Z</cp:lastPrinted>
  <dcterms:created xsi:type="dcterms:W3CDTF">2020-01-27T19:46:36Z</dcterms:created>
  <dcterms:modified xsi:type="dcterms:W3CDTF">2022-04-27T16:32:38Z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Apr 27 2022</vt:lpwstr>
  </property>
</Properties>
</file>