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77" r:id="rId5"/>
    <p:sldId id="305" r:id="rId6"/>
    <p:sldId id="302" r:id="rId7"/>
    <p:sldId id="299" r:id="rId8"/>
    <p:sldId id="303" r:id="rId9"/>
    <p:sldId id="300" r:id="rId10"/>
    <p:sldId id="260" r:id="rId11"/>
    <p:sldId id="282" r:id="rId12"/>
    <p:sldId id="283" r:id="rId13"/>
    <p:sldId id="304" r:id="rId14"/>
    <p:sldId id="284" r:id="rId15"/>
    <p:sldId id="285" r:id="rId16"/>
    <p:sldId id="286" r:id="rId17"/>
    <p:sldId id="306" r:id="rId18"/>
    <p:sldId id="287" r:id="rId19"/>
    <p:sldId id="288" r:id="rId20"/>
    <p:sldId id="289" r:id="rId21"/>
    <p:sldId id="307" r:id="rId22"/>
    <p:sldId id="290" r:id="rId23"/>
    <p:sldId id="291" r:id="rId24"/>
    <p:sldId id="292" r:id="rId25"/>
    <p:sldId id="293" r:id="rId26"/>
    <p:sldId id="294" r:id="rId27"/>
    <p:sldId id="295" r:id="rId28"/>
    <p:sldId id="296" r:id="rId29"/>
    <p:sldId id="297" r:id="rId30"/>
    <p:sldId id="298" r:id="rId31"/>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05"/>
            <p14:sldId id="302"/>
            <p14:sldId id="299"/>
            <p14:sldId id="303"/>
            <p14:sldId id="300"/>
            <p14:sldId id="260"/>
            <p14:sldId id="282"/>
            <p14:sldId id="283"/>
            <p14:sldId id="304"/>
            <p14:sldId id="284"/>
            <p14:sldId id="285"/>
            <p14:sldId id="286"/>
            <p14:sldId id="306"/>
            <p14:sldId id="287"/>
            <p14:sldId id="288"/>
            <p14:sldId id="289"/>
            <p14:sldId id="307"/>
            <p14:sldId id="290"/>
            <p14:sldId id="291"/>
            <p14:sldId id="292"/>
            <p14:sldId id="293"/>
            <p14:sldId id="294"/>
            <p14:sldId id="295"/>
            <p14:sldId id="296"/>
            <p14:sldId id="297"/>
            <p14:sldId id="298"/>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8F84DC-035B-42EE-8031-55D0242B72C0}" v="6" dt="2022-05-23T19:40:27.4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580" autoAdjust="0"/>
    <p:restoredTop sz="93324" autoAdjust="0"/>
  </p:normalViewPr>
  <p:slideViewPr>
    <p:cSldViewPr snapToGrid="0">
      <p:cViewPr varScale="1">
        <p:scale>
          <a:sx n="100" d="100"/>
          <a:sy n="100" d="100"/>
        </p:scale>
        <p:origin x="114"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6" d="100"/>
          <a:sy n="46" d="100"/>
        </p:scale>
        <p:origin x="277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n, Robert (DESE)" userId="9284700e-ed31-4409-9ea9-d5bf75419e76" providerId="ADAL" clId="{B09919AC-F51F-4459-817A-9CE73E50976D}"/>
    <pc:docChg chg="custSel modSld">
      <pc:chgData name="Curtin, Robert (DESE)" userId="9284700e-ed31-4409-9ea9-d5bf75419e76" providerId="ADAL" clId="{B09919AC-F51F-4459-817A-9CE73E50976D}" dt="2022-05-23T19:41:37.376" v="120" actId="20577"/>
      <pc:docMkLst>
        <pc:docMk/>
      </pc:docMkLst>
      <pc:sldChg chg="modSp">
        <pc:chgData name="Curtin, Robert (DESE)" userId="9284700e-ed31-4409-9ea9-d5bf75419e76" providerId="ADAL" clId="{B09919AC-F51F-4459-817A-9CE73E50976D}" dt="2022-05-23T19:41:06.856" v="112" actId="20577"/>
        <pc:sldMkLst>
          <pc:docMk/>
          <pc:sldMk cId="3763386825" sldId="302"/>
        </pc:sldMkLst>
        <pc:graphicFrameChg chg="mod modGraphic">
          <ac:chgData name="Curtin, Robert (DESE)" userId="9284700e-ed31-4409-9ea9-d5bf75419e76" providerId="ADAL" clId="{B09919AC-F51F-4459-817A-9CE73E50976D}" dt="2022-05-23T19:41:06.856" v="112" actId="20577"/>
          <ac:graphicFrameMkLst>
            <pc:docMk/>
            <pc:sldMk cId="3763386825" sldId="302"/>
            <ac:graphicFrameMk id="5" creationId="{2AA65D7C-ADD6-495D-98AC-64C764BE8649}"/>
          </ac:graphicFrameMkLst>
        </pc:graphicFrameChg>
      </pc:sldChg>
      <pc:sldChg chg="modSp">
        <pc:chgData name="Curtin, Robert (DESE)" userId="9284700e-ed31-4409-9ea9-d5bf75419e76" providerId="ADAL" clId="{B09919AC-F51F-4459-817A-9CE73E50976D}" dt="2022-05-23T19:41:29.559" v="116" actId="20577"/>
        <pc:sldMkLst>
          <pc:docMk/>
          <pc:sldMk cId="3154888244" sldId="304"/>
        </pc:sldMkLst>
        <pc:spChg chg="mod">
          <ac:chgData name="Curtin, Robert (DESE)" userId="9284700e-ed31-4409-9ea9-d5bf75419e76" providerId="ADAL" clId="{B09919AC-F51F-4459-817A-9CE73E50976D}" dt="2022-05-23T19:41:29.559" v="116" actId="20577"/>
          <ac:spMkLst>
            <pc:docMk/>
            <pc:sldMk cId="3154888244" sldId="304"/>
            <ac:spMk id="2" creationId="{548D1719-033C-427E-B734-22F31999C300}"/>
          </ac:spMkLst>
        </pc:spChg>
      </pc:sldChg>
      <pc:sldChg chg="modSp">
        <pc:chgData name="Curtin, Robert (DESE)" userId="9284700e-ed31-4409-9ea9-d5bf75419e76" providerId="ADAL" clId="{B09919AC-F51F-4459-817A-9CE73E50976D}" dt="2022-05-23T19:41:37.376" v="120" actId="20577"/>
        <pc:sldMkLst>
          <pc:docMk/>
          <pc:sldMk cId="1616685590" sldId="306"/>
        </pc:sldMkLst>
        <pc:spChg chg="mod">
          <ac:chgData name="Curtin, Robert (DESE)" userId="9284700e-ed31-4409-9ea9-d5bf75419e76" providerId="ADAL" clId="{B09919AC-F51F-4459-817A-9CE73E50976D}" dt="2022-05-23T19:41:37.376" v="120" actId="20577"/>
          <ac:spMkLst>
            <pc:docMk/>
            <pc:sldMk cId="1616685590" sldId="306"/>
            <ac:spMk id="2" creationId="{EB4B040F-FEB3-45BF-BFF0-D2076C58070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2022/6/2</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2022/6/2</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840390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62669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503880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246046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68700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297156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3433195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992948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2218002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1750973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53232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2820203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010853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068356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3424350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921827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2451289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88430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1577794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75141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24705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46003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86692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2511660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300018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37156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43862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6/2/2022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doe.mass.edu/accountability/district-review/district-standards-indicators.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Boston Public Schools Follow-up District Review</a:t>
            </a:r>
          </a:p>
        </p:txBody>
      </p:sp>
      <p:sp>
        <p:nvSpPr>
          <p:cNvPr id="3" name="Subtitle 2"/>
          <p:cNvSpPr>
            <a:spLocks noGrp="1"/>
          </p:cNvSpPr>
          <p:nvPr>
            <p:ph type="subTitle" idx="1"/>
          </p:nvPr>
        </p:nvSpPr>
        <p:spPr/>
        <p:txBody>
          <a:bodyPr/>
          <a:lstStyle/>
          <a:p>
            <a:r>
              <a:rPr lang="en-US" altLang="zh-CN" sz="1800" dirty="0"/>
              <a:t>Presented to the Board of Elementary and Secondary Education</a:t>
            </a:r>
          </a:p>
          <a:p>
            <a:r>
              <a:rPr lang="en-US" altLang="zh-CN" sz="1800" dirty="0"/>
              <a:t>May 24, 2022</a:t>
            </a:r>
            <a:endParaRPr lang="zh-CN"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1719-033C-427E-B734-22F31999C300}"/>
              </a:ext>
            </a:extLst>
          </p:cNvPr>
          <p:cNvSpPr>
            <a:spLocks noGrp="1"/>
          </p:cNvSpPr>
          <p:nvPr>
            <p:ph type="title"/>
          </p:nvPr>
        </p:nvSpPr>
        <p:spPr/>
        <p:txBody>
          <a:bodyPr/>
          <a:lstStyle/>
          <a:p>
            <a:r>
              <a:rPr lang="en-US" dirty="0"/>
              <a:t>Leadership and Governance Challenges and Areas for Growth</a:t>
            </a:r>
          </a:p>
        </p:txBody>
      </p:sp>
      <p:sp>
        <p:nvSpPr>
          <p:cNvPr id="3" name="Content Placeholder 2">
            <a:extLst>
              <a:ext uri="{FF2B5EF4-FFF2-40B4-BE49-F238E27FC236}">
                <a16:creationId xmlns:a16="http://schemas.microsoft.com/office/drawing/2014/main" id="{7B4A1B9B-AA6A-472D-A795-5830038A8B29}"/>
              </a:ext>
            </a:extLst>
          </p:cNvPr>
          <p:cNvSpPr>
            <a:spLocks noGrp="1"/>
          </p:cNvSpPr>
          <p:nvPr>
            <p:ph idx="1"/>
          </p:nvPr>
        </p:nvSpPr>
        <p:spPr/>
        <p:txBody>
          <a:bodyPr/>
          <a:lstStyle/>
          <a:p>
            <a:r>
              <a:rPr lang="en-US" sz="2400" dirty="0"/>
              <a:t>Leadership instability at the school committee, superintendent, and department level is endemic at BPS and continues to impede district improvement efforts and hamper support for school-level leaders and staff. Rapid leadership turnover in departments serving English learners and students with disabilities, as well as operational departments, is especially concerning.</a:t>
            </a:r>
          </a:p>
          <a:p>
            <a:endParaRPr lang="en-US" sz="1200" dirty="0"/>
          </a:p>
          <a:p>
            <a:r>
              <a:rPr lang="en-US" sz="2400" dirty="0"/>
              <a:t>The district has not yet implemented a robust, district-wide system for tracking implementation progress or measuring outcomes across the six commitments and 40+ priorities outlined in the district’s strategic plan. Some initiatives in the strategic plan are off-track or not yet fully launched and lack project plans and clear timelines for when progress can be expected.  </a:t>
            </a:r>
          </a:p>
          <a:p>
            <a:endParaRPr lang="en-US" dirty="0"/>
          </a:p>
        </p:txBody>
      </p:sp>
      <p:sp>
        <p:nvSpPr>
          <p:cNvPr id="4" name="Slide Number Placeholder 3">
            <a:extLst>
              <a:ext uri="{FF2B5EF4-FFF2-40B4-BE49-F238E27FC236}">
                <a16:creationId xmlns:a16="http://schemas.microsoft.com/office/drawing/2014/main" id="{F4002891-B5FF-4DA7-AF7D-A6E08D7E021B}"/>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Tree>
    <p:extLst>
      <p:ext uri="{BB962C8B-B14F-4D97-AF65-F5344CB8AC3E}">
        <p14:creationId xmlns:p14="http://schemas.microsoft.com/office/powerpoint/2010/main" val="3154888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tx1">
                    <a:lumMod val="75000"/>
                  </a:schemeClr>
                </a:solidFill>
                <a:latin typeface="Segoe SemiBold" panose="020B0703040204020203" pitchFamily="34" charset="0"/>
                <a:cs typeface="Segoe SemiBold" panose="020B0703040204020203" pitchFamily="34" charset="0"/>
              </a:rPr>
              <a:t>02</a:t>
            </a:r>
            <a:endParaRPr lang="zh-CN" altLang="en-US" sz="60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Curriculum and Instruction</a:t>
            </a:r>
            <a:endParaRPr lang="zh-CN" altLang="en-US" sz="4000" dirty="0">
              <a:solidFill>
                <a:schemeClr val="accent1">
                  <a:lumMod val="50000"/>
                </a:schemeClr>
              </a:solidFill>
            </a:endParaRPr>
          </a:p>
        </p:txBody>
      </p:sp>
      <p:sp>
        <p:nvSpPr>
          <p:cNvPr id="4" name="Title 3">
            <a:extLst>
              <a:ext uri="{FF2B5EF4-FFF2-40B4-BE49-F238E27FC236}">
                <a16:creationId xmlns:a16="http://schemas.microsoft.com/office/drawing/2014/main" id="{10B9086D-F8A7-D3EB-8C66-A264B3E4CB20}"/>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Curriculum and Instruction </a:t>
            </a:r>
          </a:p>
        </p:txBody>
      </p:sp>
    </p:spTree>
    <p:extLst>
      <p:ext uri="{BB962C8B-B14F-4D97-AF65-F5344CB8AC3E}">
        <p14:creationId xmlns:p14="http://schemas.microsoft.com/office/powerpoint/2010/main" val="158367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Curriculum and Instruction Strength Findings</a:t>
            </a:r>
          </a:p>
        </p:txBody>
      </p:sp>
      <p:sp>
        <p:nvSpPr>
          <p:cNvPr id="9" name="Content Placeholder 8"/>
          <p:cNvSpPr>
            <a:spLocks noGrp="1"/>
          </p:cNvSpPr>
          <p:nvPr>
            <p:ph idx="1"/>
          </p:nvPr>
        </p:nvSpPr>
        <p:spPr/>
        <p:txBody>
          <a:bodyPr/>
          <a:lstStyle/>
          <a:p>
            <a:r>
              <a:rPr lang="en-US" sz="2400" dirty="0"/>
              <a:t>The district has made significant investments in initiatives intended to strengthen core instruction – an instructional focus area of equitable literacy and high-quality curriculum adoption – and this work is showing some evidence of impact at the school level, particularly in grades K-8. These items were cited as recommendations for BPS in the 2020 District Review Report.</a:t>
            </a:r>
          </a:p>
          <a:p>
            <a:endParaRPr lang="en-US" sz="2400" dirty="0"/>
          </a:p>
          <a:p>
            <a:r>
              <a:rPr lang="en-US" sz="2400" dirty="0"/>
              <a:t>The district has adopted MassCore, the state’s recommended program of study intended to align high school coursework with college and workforce expectations, beginning with incoming ninth graders in fall 2022. Adopting MassCore was identified in the BPS-DESE MOU as a priority for BPS. In addition, the district has advanced other initiatives intended to promote equitable access to coursework across the district.</a:t>
            </a:r>
          </a:p>
          <a:p>
            <a:endParaRPr lang="en-US" sz="20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Tree>
    <p:extLst>
      <p:ext uri="{BB962C8B-B14F-4D97-AF65-F5344CB8AC3E}">
        <p14:creationId xmlns:p14="http://schemas.microsoft.com/office/powerpoint/2010/main" val="324090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Curriculum and Instruction Challenges and Areas for Growth</a:t>
            </a:r>
          </a:p>
        </p:txBody>
      </p:sp>
      <p:sp>
        <p:nvSpPr>
          <p:cNvPr id="9" name="Content Placeholder 8"/>
          <p:cNvSpPr>
            <a:spLocks noGrp="1"/>
          </p:cNvSpPr>
          <p:nvPr>
            <p:ph idx="1"/>
          </p:nvPr>
        </p:nvSpPr>
        <p:spPr/>
        <p:txBody>
          <a:bodyPr/>
          <a:lstStyle/>
          <a:p>
            <a:r>
              <a:rPr lang="en-US" sz="2400" dirty="0"/>
              <a:t>Despite initial progress in establishing an instructional focus for the district, there is variation in school-level implementation of its instructional priorities and the district has not yet fully established systems to monitor quality implementation.</a:t>
            </a:r>
          </a:p>
          <a:p>
            <a:endParaRPr lang="en-US" sz="2400" dirty="0"/>
          </a:p>
          <a:p>
            <a:r>
              <a:rPr lang="en-US" sz="2400" dirty="0"/>
              <a:t>Despite progress made in planning for the rollout of a district-wide instructional focus, the instructional quality and equitable access to advanced coursework at the high school level remains a challenge. Expectations for instruction, including use of high-quality curricular materials and alignment with the district’s instructional focus, are insufficiently defined for the district’s high schools. While MassCore adoption will support improved student outcomes over time, access to consistent graduation standards and advanced coursework remains highly inequitable across student groups.</a:t>
            </a:r>
          </a:p>
          <a:p>
            <a:endParaRPr lang="en-US" sz="1800" dirty="0"/>
          </a:p>
          <a:p>
            <a:endParaRPr lang="en-US" sz="18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Tree>
    <p:extLst>
      <p:ext uri="{BB962C8B-B14F-4D97-AF65-F5344CB8AC3E}">
        <p14:creationId xmlns:p14="http://schemas.microsoft.com/office/powerpoint/2010/main" val="293055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040F-FEB3-45BF-BFF0-D2076C580707}"/>
              </a:ext>
            </a:extLst>
          </p:cNvPr>
          <p:cNvSpPr>
            <a:spLocks noGrp="1"/>
          </p:cNvSpPr>
          <p:nvPr>
            <p:ph type="title"/>
          </p:nvPr>
        </p:nvSpPr>
        <p:spPr/>
        <p:txBody>
          <a:bodyPr/>
          <a:lstStyle/>
          <a:p>
            <a:r>
              <a:rPr lang="en-US" dirty="0"/>
              <a:t>Curriculum and Instruction Challenges and Areas </a:t>
            </a:r>
            <a:r>
              <a:rPr lang="en-US"/>
              <a:t>for Growth</a:t>
            </a:r>
            <a:endParaRPr lang="en-US" dirty="0"/>
          </a:p>
        </p:txBody>
      </p:sp>
      <p:sp>
        <p:nvSpPr>
          <p:cNvPr id="3" name="Content Placeholder 2">
            <a:extLst>
              <a:ext uri="{FF2B5EF4-FFF2-40B4-BE49-F238E27FC236}">
                <a16:creationId xmlns:a16="http://schemas.microsoft.com/office/drawing/2014/main" id="{0C5CCE5A-0A57-4D97-87D3-913FCBC19C3E}"/>
              </a:ext>
            </a:extLst>
          </p:cNvPr>
          <p:cNvSpPr>
            <a:spLocks noGrp="1"/>
          </p:cNvSpPr>
          <p:nvPr>
            <p:ph idx="1"/>
          </p:nvPr>
        </p:nvSpPr>
        <p:spPr/>
        <p:txBody>
          <a:bodyPr/>
          <a:lstStyle/>
          <a:p>
            <a:r>
              <a:rPr lang="en-US" sz="2400" dirty="0"/>
              <a:t>The quality of organizational and instructional practices observed in observed classrooms were primarily rated in the middle range, indicating that classroom practices associated with improved outcomes were evident but not exhibited consistently or in a way that included all students. In general, classroom organizational practices and student engagement practices received higher ratings than those practices related to instructional support.   </a:t>
            </a:r>
          </a:p>
          <a:p>
            <a:endParaRPr lang="en-US" dirty="0"/>
          </a:p>
        </p:txBody>
      </p:sp>
      <p:sp>
        <p:nvSpPr>
          <p:cNvPr id="4" name="Slide Number Placeholder 3">
            <a:extLst>
              <a:ext uri="{FF2B5EF4-FFF2-40B4-BE49-F238E27FC236}">
                <a16:creationId xmlns:a16="http://schemas.microsoft.com/office/drawing/2014/main" id="{A18AD276-A428-4AFD-9E69-80A04DB375E8}"/>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Tree>
    <p:extLst>
      <p:ext uri="{BB962C8B-B14F-4D97-AF65-F5344CB8AC3E}">
        <p14:creationId xmlns:p14="http://schemas.microsoft.com/office/powerpoint/2010/main" val="161668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tx1">
                    <a:lumMod val="75000"/>
                  </a:schemeClr>
                </a:solidFill>
                <a:latin typeface="Segoe SemiBold" panose="020B0703040204020203" pitchFamily="34" charset="0"/>
                <a:cs typeface="Segoe SemiBold" panose="020B0703040204020203" pitchFamily="34" charset="0"/>
              </a:rPr>
              <a:t>03</a:t>
            </a:r>
            <a:endParaRPr lang="zh-CN" altLang="en-US" sz="60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Student Support</a:t>
            </a:r>
            <a:endParaRPr lang="zh-CN" altLang="en-US" sz="4000" dirty="0">
              <a:solidFill>
                <a:schemeClr val="accent1">
                  <a:lumMod val="50000"/>
                </a:schemeClr>
              </a:solidFill>
            </a:endParaRPr>
          </a:p>
        </p:txBody>
      </p:sp>
      <p:sp>
        <p:nvSpPr>
          <p:cNvPr id="4" name="Title 3">
            <a:extLst>
              <a:ext uri="{FF2B5EF4-FFF2-40B4-BE49-F238E27FC236}">
                <a16:creationId xmlns:a16="http://schemas.microsoft.com/office/drawing/2014/main" id="{3254AE21-F611-6AF4-5671-3EEB833296AE}"/>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Student Support</a:t>
            </a:r>
          </a:p>
        </p:txBody>
      </p:sp>
    </p:spTree>
    <p:extLst>
      <p:ext uri="{BB962C8B-B14F-4D97-AF65-F5344CB8AC3E}">
        <p14:creationId xmlns:p14="http://schemas.microsoft.com/office/powerpoint/2010/main" val="380274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Student Support Strength Findings</a:t>
            </a:r>
          </a:p>
        </p:txBody>
      </p:sp>
      <p:sp>
        <p:nvSpPr>
          <p:cNvPr id="9" name="Content Placeholder 8"/>
          <p:cNvSpPr>
            <a:spLocks noGrp="1"/>
          </p:cNvSpPr>
          <p:nvPr>
            <p:ph idx="1"/>
          </p:nvPr>
        </p:nvSpPr>
        <p:spPr/>
        <p:txBody>
          <a:bodyPr/>
          <a:lstStyle/>
          <a:p>
            <a:r>
              <a:rPr lang="en-US" sz="2400" dirty="0"/>
              <a:t>The Office of English Learners has laid the groundwork for enhanced English learner supports and outcomes through effective stakeholder engagement, enhanced school-level communication, and investments in professional development, personnel, and infrastructure.</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spTree>
    <p:extLst>
      <p:ext uri="{BB962C8B-B14F-4D97-AF65-F5344CB8AC3E}">
        <p14:creationId xmlns:p14="http://schemas.microsoft.com/office/powerpoint/2010/main" val="1812665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Student Support Challenges and Areas for Growth</a:t>
            </a:r>
          </a:p>
        </p:txBody>
      </p:sp>
      <p:sp>
        <p:nvSpPr>
          <p:cNvPr id="9" name="Content Placeholder 8"/>
          <p:cNvSpPr>
            <a:spLocks noGrp="1"/>
          </p:cNvSpPr>
          <p:nvPr>
            <p:ph idx="1"/>
          </p:nvPr>
        </p:nvSpPr>
        <p:spPr/>
        <p:txBody>
          <a:bodyPr/>
          <a:lstStyle/>
          <a:p>
            <a:r>
              <a:rPr lang="en-US" sz="2400" dirty="0"/>
              <a:t>The district has demonstrated a lack of urgency in improving special education services, failing to make discernable progress in this area despite repeated DESE findings and a commitment by BPS in the MOU to address special education. The district’s special education services remain in systemic disarray, lack consistent policies and procedures, and do not consistently provide appropriate learning opportunities in the least restrictive environment for all students with disabilities.</a:t>
            </a:r>
          </a:p>
          <a:p>
            <a:endParaRPr lang="en-US" sz="2400" dirty="0"/>
          </a:p>
          <a:p>
            <a:r>
              <a:rPr lang="en-US" sz="2400" dirty="0"/>
              <a:t>The district is not ensuring that all English learners receive appropriate ESL instruction. The district lacks a comprehensive ESL curriculum and clear instructional expectations, and systems are not yet in place to effectively support and comprehensively monitor the quality of EL instruction at the school level.</a:t>
            </a:r>
          </a:p>
          <a:p>
            <a:endParaRPr lang="en-US" sz="16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Tree>
    <p:extLst>
      <p:ext uri="{BB962C8B-B14F-4D97-AF65-F5344CB8AC3E}">
        <p14:creationId xmlns:p14="http://schemas.microsoft.com/office/powerpoint/2010/main" val="143204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6049-32C7-484A-AA1A-8DD183D39C01}"/>
              </a:ext>
            </a:extLst>
          </p:cNvPr>
          <p:cNvSpPr>
            <a:spLocks noGrp="1"/>
          </p:cNvSpPr>
          <p:nvPr>
            <p:ph type="title"/>
          </p:nvPr>
        </p:nvSpPr>
        <p:spPr/>
        <p:txBody>
          <a:bodyPr/>
          <a:lstStyle/>
          <a:p>
            <a:r>
              <a:rPr lang="en-US" dirty="0"/>
              <a:t>Student Support Challenges and Areas for Growth</a:t>
            </a:r>
          </a:p>
        </p:txBody>
      </p:sp>
      <p:sp>
        <p:nvSpPr>
          <p:cNvPr id="3" name="Content Placeholder 2">
            <a:extLst>
              <a:ext uri="{FF2B5EF4-FFF2-40B4-BE49-F238E27FC236}">
                <a16:creationId xmlns:a16="http://schemas.microsoft.com/office/drawing/2014/main" id="{AA78B0D5-E16D-43A1-B9A1-367E630FD807}"/>
              </a:ext>
            </a:extLst>
          </p:cNvPr>
          <p:cNvSpPr>
            <a:spLocks noGrp="1"/>
          </p:cNvSpPr>
          <p:nvPr>
            <p:ph idx="1"/>
          </p:nvPr>
        </p:nvSpPr>
        <p:spPr/>
        <p:txBody>
          <a:bodyPr/>
          <a:lstStyle/>
          <a:p>
            <a:r>
              <a:rPr lang="en-US" sz="2400" dirty="0"/>
              <a:t>The district’s school choice and assignment system does not provide equal access to high-quality schools for all students. Although the district has made changes to the exam school admissions policy, the impact of these changes remains unclear. Moreover, these changes did not address longstanding structural challenges with the open enrollment schools in BPS.</a:t>
            </a:r>
          </a:p>
          <a:p>
            <a:endParaRPr lang="en-US" sz="2400" dirty="0"/>
          </a:p>
          <a:p>
            <a:r>
              <a:rPr lang="en-US" sz="2400" dirty="0"/>
              <a:t>The district’s system for managing, responding to, and resolving complaints is not responsive to parent and guardian concerns; does not support the physical, social, and emotional well-being of all students; and does not ensure a safe environment for all students.</a:t>
            </a:r>
          </a:p>
          <a:p>
            <a:endParaRPr lang="en-US" dirty="0"/>
          </a:p>
        </p:txBody>
      </p:sp>
      <p:sp>
        <p:nvSpPr>
          <p:cNvPr id="4" name="Slide Number Placeholder 3">
            <a:extLst>
              <a:ext uri="{FF2B5EF4-FFF2-40B4-BE49-F238E27FC236}">
                <a16:creationId xmlns:a16="http://schemas.microsoft.com/office/drawing/2014/main" id="{9A1FBB87-C1B1-4435-A213-15CB38EA2C87}"/>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spTree>
    <p:extLst>
      <p:ext uri="{BB962C8B-B14F-4D97-AF65-F5344CB8AC3E}">
        <p14:creationId xmlns:p14="http://schemas.microsoft.com/office/powerpoint/2010/main" val="2723755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tx1">
                    <a:lumMod val="75000"/>
                  </a:schemeClr>
                </a:solidFill>
                <a:latin typeface="Segoe SemiBold" panose="020B0703040204020203" pitchFamily="34" charset="0"/>
                <a:cs typeface="Segoe SemiBold" panose="020B0703040204020203" pitchFamily="34" charset="0"/>
              </a:rPr>
              <a:t>04</a:t>
            </a:r>
            <a:endParaRPr lang="zh-CN" altLang="en-US" sz="60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rPr>
              <a:t>Human Resources and Professional Development</a:t>
            </a:r>
            <a:endParaRPr lang="zh-CN" altLang="en-US" sz="3200" dirty="0">
              <a:solidFill>
                <a:schemeClr val="accent1">
                  <a:lumMod val="50000"/>
                </a:schemeClr>
              </a:solidFill>
            </a:endParaRPr>
          </a:p>
        </p:txBody>
      </p:sp>
      <p:sp>
        <p:nvSpPr>
          <p:cNvPr id="4" name="Title 3">
            <a:extLst>
              <a:ext uri="{FF2B5EF4-FFF2-40B4-BE49-F238E27FC236}">
                <a16:creationId xmlns:a16="http://schemas.microsoft.com/office/drawing/2014/main" id="{1C655DA7-D778-341F-1616-5716B74772C2}"/>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Human Resources and Professional Development</a:t>
            </a:r>
          </a:p>
        </p:txBody>
      </p:sp>
    </p:spTree>
    <p:extLst>
      <p:ext uri="{BB962C8B-B14F-4D97-AF65-F5344CB8AC3E}">
        <p14:creationId xmlns:p14="http://schemas.microsoft.com/office/powerpoint/2010/main" val="280856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61350-A038-44FF-B548-AB7E497CA580}"/>
              </a:ext>
            </a:extLst>
          </p:cNvPr>
          <p:cNvSpPr>
            <a:spLocks noGrp="1"/>
          </p:cNvSpPr>
          <p:nvPr>
            <p:ph type="title"/>
          </p:nvPr>
        </p:nvSpPr>
        <p:spPr/>
        <p:txBody>
          <a:bodyPr/>
          <a:lstStyle/>
          <a:p>
            <a:r>
              <a:rPr lang="en-US" dirty="0"/>
              <a:t>Historical Background</a:t>
            </a:r>
          </a:p>
        </p:txBody>
      </p:sp>
      <p:sp>
        <p:nvSpPr>
          <p:cNvPr id="3" name="Content Placeholder 2">
            <a:extLst>
              <a:ext uri="{FF2B5EF4-FFF2-40B4-BE49-F238E27FC236}">
                <a16:creationId xmlns:a16="http://schemas.microsoft.com/office/drawing/2014/main" id="{89C27FDA-72B7-49E7-B746-8E2F13B00697}"/>
              </a:ext>
            </a:extLst>
          </p:cNvPr>
          <p:cNvSpPr>
            <a:spLocks noGrp="1"/>
          </p:cNvSpPr>
          <p:nvPr>
            <p:ph idx="1"/>
          </p:nvPr>
        </p:nvSpPr>
        <p:spPr/>
        <p:txBody>
          <a:bodyPr/>
          <a:lstStyle/>
          <a:p>
            <a:r>
              <a:rPr lang="en-US" sz="2800" dirty="0"/>
              <a:t>Fall 2019 – DESE completed a district review of the Boston Public Schools (BPS)</a:t>
            </a:r>
          </a:p>
          <a:p>
            <a:r>
              <a:rPr lang="en-US" sz="2800" dirty="0"/>
              <a:t>March 2020 – DESE district review report released and Memorandum of Understanding (MOU) signed between BPS and DESE </a:t>
            </a:r>
          </a:p>
          <a:p>
            <a:r>
              <a:rPr lang="en-US" sz="2800" dirty="0"/>
              <a:t>March 2020 to May 2021 – three amendments to extend time allowed for target-setting process</a:t>
            </a:r>
          </a:p>
          <a:p>
            <a:r>
              <a:rPr lang="en-US" sz="2800" dirty="0"/>
              <a:t>May 2021 – fourth amendment establishing targets associated with MOU</a:t>
            </a:r>
          </a:p>
          <a:p>
            <a:r>
              <a:rPr lang="en-US" sz="2800" dirty="0"/>
              <a:t>2022 school year – monthly monitoring meetings between DESE and BPS</a:t>
            </a:r>
          </a:p>
        </p:txBody>
      </p:sp>
      <p:sp>
        <p:nvSpPr>
          <p:cNvPr id="4" name="Slide Number Placeholder 3">
            <a:extLst>
              <a:ext uri="{FF2B5EF4-FFF2-40B4-BE49-F238E27FC236}">
                <a16:creationId xmlns:a16="http://schemas.microsoft.com/office/drawing/2014/main" id="{16EECB44-DD8F-43DC-88D4-73119100D702}"/>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Tree>
    <p:extLst>
      <p:ext uri="{BB962C8B-B14F-4D97-AF65-F5344CB8AC3E}">
        <p14:creationId xmlns:p14="http://schemas.microsoft.com/office/powerpoint/2010/main" val="1553141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a:t>Human Resources and Professional Development Strength Findings</a:t>
            </a:r>
          </a:p>
        </p:txBody>
      </p:sp>
      <p:sp>
        <p:nvSpPr>
          <p:cNvPr id="9" name="Content Placeholder 8"/>
          <p:cNvSpPr>
            <a:spLocks noGrp="1"/>
          </p:cNvSpPr>
          <p:nvPr>
            <p:ph idx="1"/>
          </p:nvPr>
        </p:nvSpPr>
        <p:spPr/>
        <p:txBody>
          <a:bodyPr/>
          <a:lstStyle/>
          <a:p>
            <a:r>
              <a:rPr lang="en-US" sz="2400" dirty="0"/>
              <a:t>BPS has continued to develop and implement strong pipeline, recruitment, and retention programs to increase the diversity of the educator and school leader workforce and has set expectations for hiring goals in this area across the district. This was identified as a priority initiative in the BPS-DESE MOU.</a:t>
            </a:r>
          </a:p>
          <a:p>
            <a:endParaRPr lang="en-US" sz="2400" dirty="0"/>
          </a:p>
          <a:p>
            <a:r>
              <a:rPr lang="en-US" sz="2400" dirty="0"/>
              <a:t>The district has created a robust menu of professional development offerings and has coordinated the development of specific PD content aligned to the district’s Equitable Literacy focus.</a:t>
            </a:r>
          </a:p>
          <a:p>
            <a:endParaRPr lang="en-US" sz="20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Tree>
    <p:extLst>
      <p:ext uri="{BB962C8B-B14F-4D97-AF65-F5344CB8AC3E}">
        <p14:creationId xmlns:p14="http://schemas.microsoft.com/office/powerpoint/2010/main" val="1983290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1100" y="307586"/>
            <a:ext cx="11624257" cy="679905"/>
          </a:xfrm>
        </p:spPr>
        <p:txBody>
          <a:bodyPr/>
          <a:lstStyle/>
          <a:p>
            <a:r>
              <a:rPr lang="en-US" sz="2400" dirty="0"/>
              <a:t>Human Resources and Professional Development Challenges and Areas for Growth</a:t>
            </a:r>
          </a:p>
        </p:txBody>
      </p:sp>
      <p:sp>
        <p:nvSpPr>
          <p:cNvPr id="9" name="Content Placeholder 8"/>
          <p:cNvSpPr>
            <a:spLocks noGrp="1"/>
          </p:cNvSpPr>
          <p:nvPr>
            <p:ph idx="1"/>
          </p:nvPr>
        </p:nvSpPr>
        <p:spPr/>
        <p:txBody>
          <a:bodyPr/>
          <a:lstStyle/>
          <a:p>
            <a:r>
              <a:rPr lang="en-US" sz="2400" dirty="0"/>
              <a:t>While the district has taken steps to increase the consistency of the educator evaluation process, the district’s use of the evaluation system does not accomplish the essential goals of providing high-quality feedback to educators and identifying ineffective teachers. The BPS educator evaluation system is also not fully aligned to state regulatory requirements.</a:t>
            </a:r>
          </a:p>
          <a:p>
            <a:endParaRPr lang="en-US" sz="2400" dirty="0"/>
          </a:p>
          <a:p>
            <a:r>
              <a:rPr lang="en-US" sz="2400" dirty="0"/>
              <a:t>Despite the development of quality professional learning offerings, equitable educator access to professional development is a challenge. The district lacks mechanisms to ensure that all educators receive high-quality professional development and can take advantage of the district’s enhanced PD offerings.</a:t>
            </a:r>
          </a:p>
          <a:p>
            <a:endParaRPr lang="en-US" sz="20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spTree>
    <p:extLst>
      <p:ext uri="{BB962C8B-B14F-4D97-AF65-F5344CB8AC3E}">
        <p14:creationId xmlns:p14="http://schemas.microsoft.com/office/powerpoint/2010/main" val="3540165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tx1">
                    <a:lumMod val="75000"/>
                  </a:schemeClr>
                </a:solidFill>
                <a:latin typeface="Segoe SemiBold" panose="020B0703040204020203" pitchFamily="34" charset="0"/>
                <a:cs typeface="Segoe SemiBold" panose="020B0703040204020203" pitchFamily="34" charset="0"/>
              </a:rPr>
              <a:t>05</a:t>
            </a:r>
            <a:endParaRPr lang="zh-CN" altLang="en-US" sz="60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rPr>
              <a:t>Assessment</a:t>
            </a:r>
            <a:endParaRPr lang="zh-CN" altLang="en-US" sz="3200" dirty="0">
              <a:solidFill>
                <a:schemeClr val="accent1">
                  <a:lumMod val="50000"/>
                </a:schemeClr>
              </a:solidFill>
            </a:endParaRPr>
          </a:p>
        </p:txBody>
      </p:sp>
      <p:sp>
        <p:nvSpPr>
          <p:cNvPr id="4" name="Title 3">
            <a:extLst>
              <a:ext uri="{FF2B5EF4-FFF2-40B4-BE49-F238E27FC236}">
                <a16:creationId xmlns:a16="http://schemas.microsoft.com/office/drawing/2014/main" id="{698F84D3-1FD4-F421-74D2-3168428B86E8}"/>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Assessment</a:t>
            </a:r>
          </a:p>
        </p:txBody>
      </p:sp>
    </p:spTree>
    <p:extLst>
      <p:ext uri="{BB962C8B-B14F-4D97-AF65-F5344CB8AC3E}">
        <p14:creationId xmlns:p14="http://schemas.microsoft.com/office/powerpoint/2010/main" val="262351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Assessment Strength Findings</a:t>
            </a:r>
          </a:p>
        </p:txBody>
      </p:sp>
      <p:sp>
        <p:nvSpPr>
          <p:cNvPr id="9" name="Content Placeholder 8"/>
          <p:cNvSpPr>
            <a:spLocks noGrp="1"/>
          </p:cNvSpPr>
          <p:nvPr>
            <p:ph idx="1"/>
          </p:nvPr>
        </p:nvSpPr>
        <p:spPr/>
        <p:txBody>
          <a:bodyPr/>
          <a:lstStyle/>
          <a:p>
            <a:r>
              <a:rPr lang="en-US" sz="2400" dirty="0"/>
              <a:t>The Office of Data and Accountability provides valued supports to central office staff and school-based educators, including developing and promoting the use of a balanced assessment system and providing robust data inquiry coaching. Consistent district-wide use of the Measures of Academic Progress (MAP) growth assessment is a notable improvement from the 2020 District Review Report.</a:t>
            </a:r>
          </a:p>
          <a:p>
            <a:endParaRPr lang="en-US" sz="20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spTree>
    <p:extLst>
      <p:ext uri="{BB962C8B-B14F-4D97-AF65-F5344CB8AC3E}">
        <p14:creationId xmlns:p14="http://schemas.microsoft.com/office/powerpoint/2010/main" val="882505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Assessment Challenges and Areas for Growth</a:t>
            </a:r>
          </a:p>
        </p:txBody>
      </p:sp>
      <p:sp>
        <p:nvSpPr>
          <p:cNvPr id="9" name="Content Placeholder 8"/>
          <p:cNvSpPr>
            <a:spLocks noGrp="1"/>
          </p:cNvSpPr>
          <p:nvPr>
            <p:ph idx="1"/>
          </p:nvPr>
        </p:nvSpPr>
        <p:spPr/>
        <p:txBody>
          <a:bodyPr/>
          <a:lstStyle/>
          <a:p>
            <a:r>
              <a:rPr lang="en-US" sz="2400" dirty="0"/>
              <a:t>The district lacks the necessary systems and internal controls at the central office and school levels to ensure accurate data reporting on key indicators. DESE’s reported graduation and dropout rates for the district are likely inaccurate due to a failure by BPS to ensure that schools possess appropriate documentation to withdraw an enrolled student.</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spTree>
    <p:extLst>
      <p:ext uri="{BB962C8B-B14F-4D97-AF65-F5344CB8AC3E}">
        <p14:creationId xmlns:p14="http://schemas.microsoft.com/office/powerpoint/2010/main" val="1857783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tx1">
                    <a:lumMod val="75000"/>
                  </a:schemeClr>
                </a:solidFill>
                <a:latin typeface="Segoe SemiBold" panose="020B0703040204020203" pitchFamily="34" charset="0"/>
                <a:cs typeface="Segoe SemiBold" panose="020B0703040204020203" pitchFamily="34" charset="0"/>
              </a:rPr>
              <a:t>06</a:t>
            </a:r>
            <a:endParaRPr lang="zh-CN" altLang="en-US" sz="60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rPr>
              <a:t>Financial and Asset Management</a:t>
            </a:r>
            <a:endParaRPr lang="zh-CN" altLang="en-US" sz="3200" dirty="0">
              <a:solidFill>
                <a:schemeClr val="accent1">
                  <a:lumMod val="50000"/>
                </a:schemeClr>
              </a:solidFill>
            </a:endParaRPr>
          </a:p>
        </p:txBody>
      </p:sp>
      <p:sp>
        <p:nvSpPr>
          <p:cNvPr id="4" name="Title 3">
            <a:extLst>
              <a:ext uri="{FF2B5EF4-FFF2-40B4-BE49-F238E27FC236}">
                <a16:creationId xmlns:a16="http://schemas.microsoft.com/office/drawing/2014/main" id="{DFB4DF61-FCA8-855D-45F5-F725322B05F7}"/>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Financial and Asset Management</a:t>
            </a:r>
          </a:p>
        </p:txBody>
      </p:sp>
    </p:spTree>
    <p:extLst>
      <p:ext uri="{BB962C8B-B14F-4D97-AF65-F5344CB8AC3E}">
        <p14:creationId xmlns:p14="http://schemas.microsoft.com/office/powerpoint/2010/main" val="1279330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Financial and Asset Management Strength Findings</a:t>
            </a:r>
          </a:p>
        </p:txBody>
      </p:sp>
      <p:sp>
        <p:nvSpPr>
          <p:cNvPr id="9" name="Content Placeholder 8"/>
          <p:cNvSpPr>
            <a:spLocks noGrp="1"/>
          </p:cNvSpPr>
          <p:nvPr>
            <p:ph idx="1"/>
          </p:nvPr>
        </p:nvSpPr>
        <p:spPr/>
        <p:txBody>
          <a:bodyPr/>
          <a:lstStyle/>
          <a:p>
            <a:r>
              <a:rPr lang="en-US" sz="2400" dirty="0"/>
              <a:t>The district has significant funding available and is leveraging city capital funds, grants, and other one-time funds to support targeted school and student needs. Since 2020, BPS has executed several urgent facility priorities, including bathroom facility renovations (which were identified as a priority in the MOU). The “Quality Guarantee" framework and investments from the City of Boston are supporting initiatives including equitable school-level staffing, and the district has developed a strong initial process for engaging stakeholders and allocating federal relief (ESSER) funds.</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26</a:t>
            </a:fld>
            <a:endParaRPr lang="zh-CN" altLang="en-US" dirty="0"/>
          </a:p>
        </p:txBody>
      </p:sp>
    </p:spTree>
    <p:extLst>
      <p:ext uri="{BB962C8B-B14F-4D97-AF65-F5344CB8AC3E}">
        <p14:creationId xmlns:p14="http://schemas.microsoft.com/office/powerpoint/2010/main" val="1621974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a:t>Financial and Asset Management Challenges and Areas for Growth</a:t>
            </a:r>
          </a:p>
        </p:txBody>
      </p:sp>
      <p:sp>
        <p:nvSpPr>
          <p:cNvPr id="9" name="Content Placeholder 8"/>
          <p:cNvSpPr>
            <a:spLocks noGrp="1"/>
          </p:cNvSpPr>
          <p:nvPr>
            <p:ph idx="1"/>
          </p:nvPr>
        </p:nvSpPr>
        <p:spPr/>
        <p:txBody>
          <a:bodyPr/>
          <a:lstStyle/>
          <a:p>
            <a:r>
              <a:rPr lang="en-US" sz="2400" dirty="0"/>
              <a:t>Transportation services, driven by substantial challenges with the district’s transportation contract, are significantly and inequitably affecting student learning. On-time bus arrival rates remain unacceptably low and uncovered routes can affect thousands of students each month. Many students whose morning bus routes are uncovered simply do not attend school that day, and students with disabilities are disproportionately affected.  </a:t>
            </a:r>
          </a:p>
          <a:p>
            <a:r>
              <a:rPr lang="en-US" sz="2400" dirty="0"/>
              <a:t>Despite some progress in identifying and addressing facilities in need of renovation and repair, the district lacks a comprehensive long-term master facilities plan and a coherent preventive/deferred maintenance plan. The district does not currently implement a transparent, inclusive, and data-informed decision-making process around facilities improvements, and lacks operational plans that appropriately address excess building capacity in the system due to persistently declining student enrollment.</a:t>
            </a:r>
          </a:p>
          <a:p>
            <a:endParaRPr lang="en-US" sz="20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spTree>
    <p:extLst>
      <p:ext uri="{BB962C8B-B14F-4D97-AF65-F5344CB8AC3E}">
        <p14:creationId xmlns:p14="http://schemas.microsoft.com/office/powerpoint/2010/main" val="110720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E83E-337D-4745-ACAE-D789D07D7176}"/>
              </a:ext>
            </a:extLst>
          </p:cNvPr>
          <p:cNvSpPr>
            <a:spLocks noGrp="1"/>
          </p:cNvSpPr>
          <p:nvPr>
            <p:ph type="title"/>
          </p:nvPr>
        </p:nvSpPr>
        <p:spPr/>
        <p:txBody>
          <a:bodyPr/>
          <a:lstStyle/>
          <a:p>
            <a:r>
              <a:rPr lang="en-US" dirty="0"/>
              <a:t>DESE review team</a:t>
            </a:r>
          </a:p>
        </p:txBody>
      </p:sp>
      <p:sp>
        <p:nvSpPr>
          <p:cNvPr id="3" name="Content Placeholder 2">
            <a:extLst>
              <a:ext uri="{FF2B5EF4-FFF2-40B4-BE49-F238E27FC236}">
                <a16:creationId xmlns:a16="http://schemas.microsoft.com/office/drawing/2014/main" id="{CD4898C1-7BF2-4489-B85A-9F2D4D5C53BD}"/>
              </a:ext>
            </a:extLst>
          </p:cNvPr>
          <p:cNvSpPr>
            <a:spLocks noGrp="1"/>
          </p:cNvSpPr>
          <p:nvPr>
            <p:ph idx="1"/>
          </p:nvPr>
        </p:nvSpPr>
        <p:spPr>
          <a:xfrm>
            <a:off x="567743" y="3711757"/>
            <a:ext cx="11370972" cy="2568392"/>
          </a:xfrm>
        </p:spPr>
        <p:txBody>
          <a:bodyPr/>
          <a:lstStyle/>
          <a:p>
            <a:r>
              <a:rPr lang="en-US" sz="2800" dirty="0"/>
              <a:t>27 additional DESE staff served as part of review team or other assistance role (full listing of staff in Appendix A of the report)</a:t>
            </a:r>
          </a:p>
          <a:p>
            <a:r>
              <a:rPr lang="en-US" sz="2800" dirty="0"/>
              <a:t>Classroom observations conducted by the American Institutes for Research (AIR)</a:t>
            </a:r>
          </a:p>
        </p:txBody>
      </p:sp>
      <p:sp>
        <p:nvSpPr>
          <p:cNvPr id="4" name="Slide Number Placeholder 3">
            <a:extLst>
              <a:ext uri="{FF2B5EF4-FFF2-40B4-BE49-F238E27FC236}">
                <a16:creationId xmlns:a16="http://schemas.microsoft.com/office/drawing/2014/main" id="{F2530B9C-522A-4DC2-BD90-6E44742E2A6F}"/>
              </a:ext>
            </a:extLst>
          </p:cNvPr>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graphicFrame>
        <p:nvGraphicFramePr>
          <p:cNvPr id="5" name="Table 5">
            <a:extLst>
              <a:ext uri="{FF2B5EF4-FFF2-40B4-BE49-F238E27FC236}">
                <a16:creationId xmlns:a16="http://schemas.microsoft.com/office/drawing/2014/main" id="{2AA65D7C-ADD6-495D-98AC-64C764BE8649}"/>
              </a:ext>
            </a:extLst>
          </p:cNvPr>
          <p:cNvGraphicFramePr>
            <a:graphicFrameLocks/>
          </p:cNvGraphicFramePr>
          <p:nvPr>
            <p:extLst>
              <p:ext uri="{D42A27DB-BD31-4B8C-83A1-F6EECF244321}">
                <p14:modId xmlns:p14="http://schemas.microsoft.com/office/powerpoint/2010/main" val="3691300157"/>
              </p:ext>
            </p:extLst>
          </p:nvPr>
        </p:nvGraphicFramePr>
        <p:xfrm>
          <a:off x="568325" y="1230313"/>
          <a:ext cx="11369674" cy="2219960"/>
        </p:xfrm>
        <a:graphic>
          <a:graphicData uri="http://schemas.openxmlformats.org/drawingml/2006/table">
            <a:tbl>
              <a:tblPr firstRow="1" bandRow="1">
                <a:tableStyleId>{5C22544A-7EE6-4342-B048-85BDC9FD1C3A}</a:tableStyleId>
              </a:tblPr>
              <a:tblGrid>
                <a:gridCol w="5684837">
                  <a:extLst>
                    <a:ext uri="{9D8B030D-6E8A-4147-A177-3AD203B41FA5}">
                      <a16:colId xmlns:a16="http://schemas.microsoft.com/office/drawing/2014/main" val="3915096423"/>
                    </a:ext>
                  </a:extLst>
                </a:gridCol>
                <a:gridCol w="5684837">
                  <a:extLst>
                    <a:ext uri="{9D8B030D-6E8A-4147-A177-3AD203B41FA5}">
                      <a16:colId xmlns:a16="http://schemas.microsoft.com/office/drawing/2014/main" val="741732965"/>
                    </a:ext>
                  </a:extLst>
                </a:gridCol>
              </a:tblGrid>
              <a:tr h="0">
                <a:tc>
                  <a:txBody>
                    <a:bodyPr/>
                    <a:lstStyle/>
                    <a:p>
                      <a:r>
                        <a:rPr lang="en-US" dirty="0"/>
                        <a:t>Standard Leads</a:t>
                      </a:r>
                    </a:p>
                  </a:txBody>
                  <a:tcPr/>
                </a:tc>
                <a:tc>
                  <a:txBody>
                    <a:bodyPr/>
                    <a:lstStyle/>
                    <a:p>
                      <a:r>
                        <a:rPr lang="en-US" dirty="0"/>
                        <a:t>Standard(s)</a:t>
                      </a:r>
                    </a:p>
                  </a:txBody>
                  <a:tcPr/>
                </a:tc>
                <a:extLst>
                  <a:ext uri="{0D108BD9-81ED-4DB2-BD59-A6C34878D82A}">
                    <a16:rowId xmlns:a16="http://schemas.microsoft.com/office/drawing/2014/main" val="2109680830"/>
                  </a:ext>
                </a:extLst>
              </a:tr>
              <a:tr h="370840">
                <a:tc>
                  <a:txBody>
                    <a:bodyPr/>
                    <a:lstStyle/>
                    <a:p>
                      <a:r>
                        <a:rPr lang="en-US" dirty="0"/>
                        <a:t>Russell Johnston</a:t>
                      </a:r>
                    </a:p>
                  </a:txBody>
                  <a:tcPr/>
                </a:tc>
                <a:tc>
                  <a:txBody>
                    <a:bodyPr/>
                    <a:lstStyle/>
                    <a:p>
                      <a:r>
                        <a:rPr lang="en-US" dirty="0"/>
                        <a:t>Leadership and Governance, Student Support</a:t>
                      </a:r>
                    </a:p>
                  </a:txBody>
                  <a:tcPr/>
                </a:tc>
                <a:extLst>
                  <a:ext uri="{0D108BD9-81ED-4DB2-BD59-A6C34878D82A}">
                    <a16:rowId xmlns:a16="http://schemas.microsoft.com/office/drawing/2014/main" val="2100716828"/>
                  </a:ext>
                </a:extLst>
              </a:tr>
              <a:tr h="370840">
                <a:tc>
                  <a:txBody>
                    <a:bodyPr/>
                    <a:lstStyle/>
                    <a:p>
                      <a:r>
                        <a:rPr lang="en-US" dirty="0"/>
                        <a:t>Komal Bhasin</a:t>
                      </a:r>
                    </a:p>
                  </a:txBody>
                  <a:tcPr/>
                </a:tc>
                <a:tc>
                  <a:txBody>
                    <a:bodyPr/>
                    <a:lstStyle/>
                    <a:p>
                      <a:r>
                        <a:rPr lang="en-US" dirty="0"/>
                        <a:t>Curriculum and Instruction, Student Support</a:t>
                      </a:r>
                    </a:p>
                  </a:txBody>
                  <a:tcPr/>
                </a:tc>
                <a:extLst>
                  <a:ext uri="{0D108BD9-81ED-4DB2-BD59-A6C34878D82A}">
                    <a16:rowId xmlns:a16="http://schemas.microsoft.com/office/drawing/2014/main" val="1516012584"/>
                  </a:ext>
                </a:extLst>
              </a:tr>
              <a:tr h="370840">
                <a:tc>
                  <a:txBody>
                    <a:bodyPr/>
                    <a:lstStyle/>
                    <a:p>
                      <a:r>
                        <a:rPr lang="en-US" dirty="0"/>
                        <a:t>Lauren Woo</a:t>
                      </a:r>
                    </a:p>
                  </a:txBody>
                  <a:tcPr/>
                </a:tc>
                <a:tc>
                  <a:txBody>
                    <a:bodyPr/>
                    <a:lstStyle/>
                    <a:p>
                      <a:r>
                        <a:rPr lang="en-US" dirty="0"/>
                        <a:t>Human Resources and Professional Development</a:t>
                      </a:r>
                    </a:p>
                  </a:txBody>
                  <a:tcPr/>
                </a:tc>
                <a:extLst>
                  <a:ext uri="{0D108BD9-81ED-4DB2-BD59-A6C34878D82A}">
                    <a16:rowId xmlns:a16="http://schemas.microsoft.com/office/drawing/2014/main" val="2099743946"/>
                  </a:ext>
                </a:extLst>
              </a:tr>
              <a:tr h="370840">
                <a:tc>
                  <a:txBody>
                    <a:bodyPr/>
                    <a:lstStyle/>
                    <a:p>
                      <a:r>
                        <a:rPr lang="en-US" dirty="0"/>
                        <a:t>Rob Curtin – project lead</a:t>
                      </a:r>
                    </a:p>
                  </a:txBody>
                  <a:tcPr/>
                </a:tc>
                <a:tc>
                  <a:txBody>
                    <a:bodyPr/>
                    <a:lstStyle/>
                    <a:p>
                      <a:r>
                        <a:rPr lang="en-US" dirty="0"/>
                        <a:t>Assessment</a:t>
                      </a:r>
                    </a:p>
                  </a:txBody>
                  <a:tcPr/>
                </a:tc>
                <a:extLst>
                  <a:ext uri="{0D108BD9-81ED-4DB2-BD59-A6C34878D82A}">
                    <a16:rowId xmlns:a16="http://schemas.microsoft.com/office/drawing/2014/main" val="3588196689"/>
                  </a:ext>
                </a:extLst>
              </a:tr>
              <a:tr h="370840">
                <a:tc>
                  <a:txBody>
                    <a:bodyPr/>
                    <a:lstStyle/>
                    <a:p>
                      <a:r>
                        <a:rPr lang="en-US" dirty="0"/>
                        <a:t>Anne Marie Stronach</a:t>
                      </a:r>
                    </a:p>
                  </a:txBody>
                  <a:tcPr/>
                </a:tc>
                <a:tc>
                  <a:txBody>
                    <a:bodyPr/>
                    <a:lstStyle/>
                    <a:p>
                      <a:r>
                        <a:rPr lang="en-US" dirty="0"/>
                        <a:t>Financial and Asset Management</a:t>
                      </a:r>
                    </a:p>
                  </a:txBody>
                  <a:tcPr/>
                </a:tc>
                <a:extLst>
                  <a:ext uri="{0D108BD9-81ED-4DB2-BD59-A6C34878D82A}">
                    <a16:rowId xmlns:a16="http://schemas.microsoft.com/office/drawing/2014/main" val="3277620716"/>
                  </a:ext>
                </a:extLst>
              </a:tr>
            </a:tbl>
          </a:graphicData>
        </a:graphic>
      </p:graphicFrame>
    </p:spTree>
    <p:extLst>
      <p:ext uri="{BB962C8B-B14F-4D97-AF65-F5344CB8AC3E}">
        <p14:creationId xmlns:p14="http://schemas.microsoft.com/office/powerpoint/2010/main" val="3763386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Review Process</a:t>
            </a:r>
          </a:p>
        </p:txBody>
      </p:sp>
      <p:sp>
        <p:nvSpPr>
          <p:cNvPr id="9" name="Content Placeholder 8"/>
          <p:cNvSpPr>
            <a:spLocks noGrp="1"/>
          </p:cNvSpPr>
          <p:nvPr>
            <p:ph idx="1"/>
          </p:nvPr>
        </p:nvSpPr>
        <p:spPr/>
        <p:txBody>
          <a:bodyPr/>
          <a:lstStyle/>
          <a:p>
            <a:r>
              <a:rPr lang="en-US" sz="2400" dirty="0"/>
              <a:t>The site visit to BPS was conducted from March 28 to March 30, 2022. The site visit included:</a:t>
            </a:r>
          </a:p>
          <a:p>
            <a:pPr lvl="1"/>
            <a:r>
              <a:rPr lang="en-US" sz="2000" dirty="0"/>
              <a:t>97 interviews with 100 stakeholders</a:t>
            </a:r>
          </a:p>
          <a:p>
            <a:pPr lvl="2"/>
            <a:r>
              <a:rPr lang="en-US" sz="1800" dirty="0"/>
              <a:t>school committee members, district administrators, teachers’ association representatives, and city officials</a:t>
            </a:r>
          </a:p>
          <a:p>
            <a:pPr lvl="1"/>
            <a:r>
              <a:rPr lang="en-US" sz="2000" dirty="0"/>
              <a:t>25 focus groups</a:t>
            </a:r>
          </a:p>
          <a:p>
            <a:pPr lvl="2"/>
            <a:r>
              <a:rPr lang="en-US" sz="1800" dirty="0"/>
              <a:t>students, parents/guardians, advocacy organizations, and staff, including principals, teachers, special education coordinators, and language acquisition team facilitators</a:t>
            </a:r>
          </a:p>
          <a:p>
            <a:pPr lvl="2"/>
            <a:endParaRPr lang="en-US" sz="1800" dirty="0"/>
          </a:p>
          <a:p>
            <a:r>
              <a:rPr lang="en-US" sz="2600" dirty="0"/>
              <a:t>Classroom observations conducted by AIR from March 28 to April 1, 2022</a:t>
            </a:r>
          </a:p>
          <a:p>
            <a:pPr lvl="1"/>
            <a:r>
              <a:rPr lang="en-US" sz="2200" dirty="0"/>
              <a:t>477 classrooms in a representative sample of 42 schools (full listing of schools found in Appendix A)</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340658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DD12-F427-40D4-AEB5-BA706151FD22}"/>
              </a:ext>
            </a:extLst>
          </p:cNvPr>
          <p:cNvSpPr>
            <a:spLocks noGrp="1"/>
          </p:cNvSpPr>
          <p:nvPr>
            <p:ph type="title"/>
          </p:nvPr>
        </p:nvSpPr>
        <p:spPr/>
        <p:txBody>
          <a:bodyPr/>
          <a:lstStyle/>
          <a:p>
            <a:r>
              <a:rPr lang="en-US" dirty="0"/>
              <a:t>Review Process</a:t>
            </a:r>
          </a:p>
        </p:txBody>
      </p:sp>
      <p:sp>
        <p:nvSpPr>
          <p:cNvPr id="3" name="Content Placeholder 2">
            <a:extLst>
              <a:ext uri="{FF2B5EF4-FFF2-40B4-BE49-F238E27FC236}">
                <a16:creationId xmlns:a16="http://schemas.microsoft.com/office/drawing/2014/main" id="{73A45F88-77CB-45E1-A797-1AFD2944D51B}"/>
              </a:ext>
            </a:extLst>
          </p:cNvPr>
          <p:cNvSpPr>
            <a:spLocks noGrp="1"/>
          </p:cNvSpPr>
          <p:nvPr>
            <p:ph idx="1"/>
          </p:nvPr>
        </p:nvSpPr>
        <p:spPr/>
        <p:txBody>
          <a:bodyPr/>
          <a:lstStyle/>
          <a:p>
            <a:r>
              <a:rPr lang="en-US" sz="2800" dirty="0"/>
              <a:t>Draft report shared with BPS for factual correction on May 12, 2022 and returned to DESE on May 19, 2022</a:t>
            </a:r>
          </a:p>
          <a:p>
            <a:r>
              <a:rPr lang="en-US" sz="2800" dirty="0"/>
              <a:t>Full follow-up district review report released publicly on May 23, 2022</a:t>
            </a:r>
          </a:p>
          <a:p>
            <a:pPr lvl="1"/>
            <a:r>
              <a:rPr lang="en-US" sz="2400" dirty="0"/>
              <a:t>Introduction and Executive Summary</a:t>
            </a:r>
          </a:p>
          <a:p>
            <a:pPr lvl="1"/>
            <a:r>
              <a:rPr lang="en-US" sz="2400" dirty="0"/>
              <a:t>Contextual background, strengths, challenges and areas for growth, and recommendations for each standard</a:t>
            </a:r>
          </a:p>
          <a:p>
            <a:pPr lvl="1"/>
            <a:r>
              <a:rPr lang="en-US" sz="2400" dirty="0"/>
              <a:t>Appendices (DESE staff listing, data tables, interview/focus group listing, and detailed classroom observation report)</a:t>
            </a:r>
          </a:p>
          <a:p>
            <a:r>
              <a:rPr lang="en-US" sz="2800" dirty="0"/>
              <a:t>Report is as of April 1, 2022 and events or initiatives following that date were not considered in the findings </a:t>
            </a:r>
          </a:p>
        </p:txBody>
      </p:sp>
      <p:sp>
        <p:nvSpPr>
          <p:cNvPr id="4" name="Slide Number Placeholder 3">
            <a:extLst>
              <a:ext uri="{FF2B5EF4-FFF2-40B4-BE49-F238E27FC236}">
                <a16:creationId xmlns:a16="http://schemas.microsoft.com/office/drawing/2014/main" id="{EB828F42-E26C-4D91-8A2F-8E1FAD8E4B3F}"/>
              </a:ext>
            </a:extLst>
          </p:cNvPr>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Tree>
    <p:extLst>
      <p:ext uri="{BB962C8B-B14F-4D97-AF65-F5344CB8AC3E}">
        <p14:creationId xmlns:p14="http://schemas.microsoft.com/office/powerpoint/2010/main" val="4181484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E0D2-F892-4B36-B9C9-59C34DA05C44}"/>
              </a:ext>
            </a:extLst>
          </p:cNvPr>
          <p:cNvSpPr>
            <a:spLocks noGrp="1"/>
          </p:cNvSpPr>
          <p:nvPr>
            <p:ph type="title"/>
          </p:nvPr>
        </p:nvSpPr>
        <p:spPr/>
        <p:txBody>
          <a:bodyPr/>
          <a:lstStyle/>
          <a:p>
            <a:r>
              <a:rPr lang="en-US" dirty="0"/>
              <a:t>District review standards</a:t>
            </a:r>
          </a:p>
        </p:txBody>
      </p:sp>
      <p:sp>
        <p:nvSpPr>
          <p:cNvPr id="3" name="Content Placeholder 2">
            <a:extLst>
              <a:ext uri="{FF2B5EF4-FFF2-40B4-BE49-F238E27FC236}">
                <a16:creationId xmlns:a16="http://schemas.microsoft.com/office/drawing/2014/main" id="{A266251A-547B-44CA-8BCF-6DEAE08A1AF3}"/>
              </a:ext>
            </a:extLst>
          </p:cNvPr>
          <p:cNvSpPr>
            <a:spLocks noGrp="1"/>
          </p:cNvSpPr>
          <p:nvPr>
            <p:ph idx="1"/>
          </p:nvPr>
        </p:nvSpPr>
        <p:spPr/>
        <p:txBody>
          <a:bodyPr/>
          <a:lstStyle/>
          <a:p>
            <a:r>
              <a:rPr lang="en-US" dirty="0">
                <a:hlinkClick r:id="rId3"/>
              </a:rPr>
              <a:t>Six district review standards and associated indicators</a:t>
            </a:r>
            <a:endParaRPr lang="en-US" dirty="0"/>
          </a:p>
          <a:p>
            <a:pPr lvl="1"/>
            <a:r>
              <a:rPr lang="en-US" dirty="0"/>
              <a:t>Leadership and Governance</a:t>
            </a:r>
          </a:p>
          <a:p>
            <a:pPr lvl="1"/>
            <a:r>
              <a:rPr lang="en-US" dirty="0"/>
              <a:t>Curriculum and Instruction</a:t>
            </a:r>
          </a:p>
          <a:p>
            <a:pPr lvl="1"/>
            <a:r>
              <a:rPr lang="en-US" dirty="0"/>
              <a:t>Student Support</a:t>
            </a:r>
          </a:p>
          <a:p>
            <a:pPr lvl="1"/>
            <a:r>
              <a:rPr lang="en-US" dirty="0"/>
              <a:t>Human Resources and Professional Development</a:t>
            </a:r>
          </a:p>
          <a:p>
            <a:pPr lvl="1"/>
            <a:r>
              <a:rPr lang="en-US" dirty="0"/>
              <a:t>Assessment</a:t>
            </a:r>
          </a:p>
          <a:p>
            <a:pPr lvl="1"/>
            <a:r>
              <a:rPr lang="en-US" dirty="0"/>
              <a:t>Financial and Asset Management</a:t>
            </a:r>
          </a:p>
        </p:txBody>
      </p:sp>
    </p:spTree>
    <p:extLst>
      <p:ext uri="{BB962C8B-B14F-4D97-AF65-F5344CB8AC3E}">
        <p14:creationId xmlns:p14="http://schemas.microsoft.com/office/powerpoint/2010/main" val="3354301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tx1">
                    <a:lumMod val="75000"/>
                  </a:schemeClr>
                </a:solidFill>
                <a:latin typeface="Segoe SemiBold" panose="020B0703040204020203" pitchFamily="34" charset="0"/>
                <a:cs typeface="Segoe SemiBold" panose="020B0703040204020203" pitchFamily="34" charset="0"/>
              </a:rPr>
              <a:t>01</a:t>
            </a:r>
            <a:endParaRPr lang="zh-CN" altLang="en-US" sz="60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Leadership and Governance</a:t>
            </a:r>
            <a:endParaRPr lang="zh-CN" altLang="en-US" sz="4000" dirty="0">
              <a:solidFill>
                <a:schemeClr val="accent1">
                  <a:lumMod val="50000"/>
                </a:schemeClr>
              </a:solidFill>
            </a:endParaRPr>
          </a:p>
        </p:txBody>
      </p:sp>
      <p:sp>
        <p:nvSpPr>
          <p:cNvPr id="4" name="Title 3">
            <a:extLst>
              <a:ext uri="{FF2B5EF4-FFF2-40B4-BE49-F238E27FC236}">
                <a16:creationId xmlns:a16="http://schemas.microsoft.com/office/drawing/2014/main" id="{196C90ED-E56A-9A0A-2562-92D3BADEC132}"/>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Leadership and Governance</a:t>
            </a:r>
          </a:p>
        </p:txBody>
      </p:sp>
    </p:spTree>
    <p:extLst>
      <p:ext uri="{BB962C8B-B14F-4D97-AF65-F5344CB8AC3E}">
        <p14:creationId xmlns:p14="http://schemas.microsoft.com/office/powerpoint/2010/main" val="135033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Leadership and Governance Strength Finding</a:t>
            </a:r>
          </a:p>
        </p:txBody>
      </p:sp>
      <p:sp>
        <p:nvSpPr>
          <p:cNvPr id="9" name="Content Placeholder 8"/>
          <p:cNvSpPr>
            <a:spLocks noGrp="1"/>
          </p:cNvSpPr>
          <p:nvPr>
            <p:ph idx="1"/>
          </p:nvPr>
        </p:nvSpPr>
        <p:spPr/>
        <p:txBody>
          <a:bodyPr/>
          <a:lstStyle/>
          <a:p>
            <a:r>
              <a:rPr lang="en-US" sz="2400" dirty="0"/>
              <a:t>The District Strategic Plan is beginning to guide the work of the district. Multiple initiatives are underway including the advancement of instructional priorities, development and use of the district’s Racial Equity Planning Tool, and enhanced accessibility for families and community members. School committee and city leaders have created supporting documents and made commitments aligned to the strategic plan. </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395864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Leadership and Governance Challenges and Areas for Growth</a:t>
            </a:r>
          </a:p>
        </p:txBody>
      </p:sp>
      <p:sp>
        <p:nvSpPr>
          <p:cNvPr id="9" name="Content Placeholder 8"/>
          <p:cNvSpPr>
            <a:spLocks noGrp="1"/>
          </p:cNvSpPr>
          <p:nvPr>
            <p:ph idx="1"/>
          </p:nvPr>
        </p:nvSpPr>
        <p:spPr>
          <a:xfrm>
            <a:off x="567742" y="1137717"/>
            <a:ext cx="11534061" cy="5049746"/>
          </a:xfrm>
        </p:spPr>
        <p:txBody>
          <a:bodyPr/>
          <a:lstStyle/>
          <a:p>
            <a:r>
              <a:rPr lang="en-US" sz="2400" dirty="0"/>
              <a:t>District leaders have not prioritized two BPS functions in crisis. Special education and transportation were identified as critical BPS priorities in the BPS-DESE MOU, yet these functions have stagnated and, in some cases, further deteriorated since 2020. The deficiencies in these areas disproportionately affect many of BPS’s most vulnerable students and the district lacks the requisite staff capacity for improvements.</a:t>
            </a:r>
          </a:p>
          <a:p>
            <a:endParaRPr lang="en-US" sz="1200" dirty="0"/>
          </a:p>
          <a:p>
            <a:r>
              <a:rPr lang="en-US" sz="2400" dirty="0"/>
              <a:t>The district continues to lack the central office capacity and systems necessary to drive improvement in the 31 lowest performing BPS schools, despite this being a BPS priority identified in the MOU. While these schools have received additional staff and were prioritized for district-wide instructional initiatives, they still lack high-quality targeted improvement plans, sufficient central office support, and accountability for results.</a:t>
            </a:r>
          </a:p>
          <a:p>
            <a:endParaRPr lang="en-US" sz="1000" dirty="0"/>
          </a:p>
          <a:p>
            <a:endParaRPr lang="en-US" sz="16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3613899470"/>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2021.potx  -  Read-Only" id="{F8841664-056A-4F73-A8A5-998F083450B6}" vid="{3034F793-1FE1-452D-9C7D-64A8C0E8CC6C}"/>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1" ma:contentTypeDescription="Create a new document." ma:contentTypeScope="" ma:versionID="9a3da85973eafb81f49c2989fb6f95f9">
  <xsd:schema xmlns:xsd="http://www.w3.org/2001/XMLSchema" xmlns:xs="http://www.w3.org/2001/XMLSchema" xmlns:p="http://schemas.microsoft.com/office/2006/metadata/properties" xmlns:ns1="http://schemas.microsoft.com/sharepoint/v3" xmlns:ns3="6d1ab2f6-91f9-4f14-952a-3f3eb0d68341" xmlns:ns4="8f2fdac3-5421-455f-b4e4-df6141b3176a" targetNamespace="http://schemas.microsoft.com/office/2006/metadata/properties" ma:root="true" ma:fieldsID="12e6a9f431ed3efe8de9ed8158613050" ns1:_="" ns3:_="" ns4:_="">
    <xsd:import namespace="http://schemas.microsoft.com/sharepoint/v3"/>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f2fdac3-5421-455f-b4e4-df6141b3176a">
      <UserInfo>
        <DisplayName>Bhasin, Komal (DESE)</DisplayName>
        <AccountId>408</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0AA9047-57B4-4A9C-AAB3-3F1D386003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FC74ED-C102-4C07-812B-E709B5A29DE0}">
  <ds:schemaRefs>
    <ds:schemaRef ds:uri="http://schemas.microsoft.com/sharepoint/v3/contenttype/forms"/>
  </ds:schemaRefs>
</ds:datastoreItem>
</file>

<file path=customXml/itemProps3.xml><?xml version="1.0" encoding="utf-8"?>
<ds:datastoreItem xmlns:ds="http://schemas.openxmlformats.org/officeDocument/2006/customXml" ds:itemID="{18C0EB41-56F4-49A6-9D28-8AB934483C23}">
  <ds:schemaRefs>
    <ds:schemaRef ds:uri="http://schemas.microsoft.com/sharepoint/v3"/>
    <ds:schemaRef ds:uri="http://purl.org/dc/term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8f2fdac3-5421-455f-b4e4-df6141b3176a"/>
    <ds:schemaRef ds:uri="6d1ab2f6-91f9-4f14-952a-3f3eb0d6834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DESE PowerPoint Template 2021</Template>
  <TotalTime>339</TotalTime>
  <Words>2005</Words>
  <Application>Microsoft Office PowerPoint</Application>
  <PresentationFormat>Widescreen</PresentationFormat>
  <Paragraphs>159</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等线</vt:lpstr>
      <vt:lpstr>Arial</vt:lpstr>
      <vt:lpstr>Courier New</vt:lpstr>
      <vt:lpstr>Segoe</vt:lpstr>
      <vt:lpstr>Segoe SemiBold</vt:lpstr>
      <vt:lpstr>Segoe UI</vt:lpstr>
      <vt:lpstr>Segoe UI Semibold</vt:lpstr>
      <vt:lpstr>Wingdings</vt:lpstr>
      <vt:lpstr>ESE​​</vt:lpstr>
      <vt:lpstr>Boston Public Schools Follow-up District Review</vt:lpstr>
      <vt:lpstr>Historical Background</vt:lpstr>
      <vt:lpstr>DESE review team</vt:lpstr>
      <vt:lpstr>Review Process</vt:lpstr>
      <vt:lpstr>Review Process</vt:lpstr>
      <vt:lpstr>District review standards</vt:lpstr>
      <vt:lpstr>Leadership and Governance</vt:lpstr>
      <vt:lpstr>Leadership and Governance Strength Finding</vt:lpstr>
      <vt:lpstr>Leadership and Governance Challenges and Areas for Growth</vt:lpstr>
      <vt:lpstr>Leadership and Governance Challenges and Areas for Growth</vt:lpstr>
      <vt:lpstr>Curriculum and Instruction </vt:lpstr>
      <vt:lpstr>Curriculum and Instruction Strength Findings</vt:lpstr>
      <vt:lpstr>Curriculum and Instruction Challenges and Areas for Growth</vt:lpstr>
      <vt:lpstr>Curriculum and Instruction Challenges and Areas for Growth</vt:lpstr>
      <vt:lpstr>Student Support</vt:lpstr>
      <vt:lpstr>Student Support Strength Findings</vt:lpstr>
      <vt:lpstr>Student Support Challenges and Areas for Growth</vt:lpstr>
      <vt:lpstr>Student Support Challenges and Areas for Growth</vt:lpstr>
      <vt:lpstr>Human Resources and Professional Development</vt:lpstr>
      <vt:lpstr>Human Resources and Professional Development Strength Findings</vt:lpstr>
      <vt:lpstr>Human Resources and Professional Development Challenges and Areas for Growth</vt:lpstr>
      <vt:lpstr>Assessment</vt:lpstr>
      <vt:lpstr>Assessment Strength Findings</vt:lpstr>
      <vt:lpstr>Assessment Challenges and Areas for Growth</vt:lpstr>
      <vt:lpstr>Financial and Asset Management</vt:lpstr>
      <vt:lpstr>Financial and Asset Management Strength Findings</vt:lpstr>
      <vt:lpstr>Financial and Asset Management Challenges and Areas for Growth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May 2022 Item 3: Update on Boston Public Schools</dc:title>
  <dc:creator>DESE</dc:creator>
  <cp:lastModifiedBy>Zou, Dong (EOE)</cp:lastModifiedBy>
  <cp:revision>22</cp:revision>
  <cp:lastPrinted>2022-05-23T19:28:12Z</cp:lastPrinted>
  <dcterms:created xsi:type="dcterms:W3CDTF">2022-05-18T13:33:14Z</dcterms:created>
  <dcterms:modified xsi:type="dcterms:W3CDTF">2022-06-02T21:14:06Z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 2022</vt:lpwstr>
  </property>
</Properties>
</file>