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7" r:id="rId5"/>
    <p:sldId id="282" r:id="rId6"/>
    <p:sldId id="274" r:id="rId7"/>
    <p:sldId id="283" r:id="rId8"/>
    <p:sldId id="285" r:id="rId9"/>
    <p:sldId id="288" r:id="rId10"/>
    <p:sldId id="289" r:id="rId11"/>
    <p:sldId id="284" r:id="rId12"/>
    <p:sldId id="290" r:id="rId13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82"/>
            <p14:sldId id="274"/>
            <p14:sldId id="283"/>
            <p14:sldId id="285"/>
            <p14:sldId id="288"/>
            <p14:sldId id="289"/>
            <p14:sldId id="284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91C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19275F-8946-3785-39FC-B2372B9AEF94}" v="6" dt="2022-08-14T14:14:01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226" autoAdjust="0"/>
  </p:normalViewPr>
  <p:slideViewPr>
    <p:cSldViewPr snapToGrid="0">
      <p:cViewPr varScale="1">
        <p:scale>
          <a:sx n="100" d="100"/>
          <a:sy n="100" d="100"/>
        </p:scale>
        <p:origin x="108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2022/8/15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2022/8/15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8/15/2022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958196"/>
            <a:ext cx="6678954" cy="1317664"/>
          </a:xfrm>
        </p:spPr>
        <p:txBody>
          <a:bodyPr/>
          <a:lstStyle/>
          <a:p>
            <a:r>
              <a:rPr lang="en-US" altLang="zh-CN" dirty="0">
                <a:latin typeface="Segoe SemiBold" panose="020B0703040204020203" pitchFamily="34" charset="0"/>
                <a:cs typeface="Segoe SemiBold" panose="020B0703040204020203" pitchFamily="34" charset="0"/>
              </a:rPr>
              <a:t>Plans for 2022 Accountability Reporting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3275860"/>
            <a:ext cx="6659592" cy="1201249"/>
          </a:xfrm>
        </p:spPr>
        <p:txBody>
          <a:bodyPr/>
          <a:lstStyle/>
          <a:p>
            <a:r>
              <a:rPr lang="en-US" altLang="zh-CN" dirty="0"/>
              <a:t>Presentation to the Board of Elementary and Secondary Education</a:t>
            </a:r>
          </a:p>
          <a:p>
            <a:r>
              <a:rPr lang="en-US" altLang="zh-CN" sz="1800">
                <a:latin typeface="Segoe"/>
              </a:rPr>
              <a:t>August 15, 2022</a:t>
            </a:r>
            <a:endParaRPr lang="zh-CN" altLang="en-US" sz="1800">
              <a:latin typeface="Sego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7743" y="288925"/>
            <a:ext cx="11370972" cy="679905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r>
              <a:rPr lang="en-US" sz="2400" dirty="0"/>
              <a:t>Due to the pandemic, Massachusetts received federal accountability waivers in the 2019-20 and 2020-21 school years, and an assessment waiver in the 2019-20 school year</a:t>
            </a:r>
          </a:p>
          <a:p>
            <a:pPr lvl="1"/>
            <a:r>
              <a:rPr lang="en-US" sz="2000" dirty="0"/>
              <a:t>The last time DESE issued accountability determinations for districts and schools was in fall 2019</a:t>
            </a:r>
          </a:p>
          <a:p>
            <a:r>
              <a:rPr lang="en-US" sz="2400" dirty="0"/>
              <a:t>The U.S. Department of Education (ED) invited states to request certain one-year changes to their accountability systems for the 2021-22 school year</a:t>
            </a:r>
          </a:p>
          <a:p>
            <a:pPr lvl="1"/>
            <a:r>
              <a:rPr lang="en-US" sz="2000" dirty="0"/>
              <a:t>DESE’s request for flexibility around certain federal accountability reporting requirements was approved by ED in April 2022</a:t>
            </a:r>
          </a:p>
          <a:p>
            <a:r>
              <a:rPr lang="en-US" sz="2400" dirty="0"/>
              <a:t>The Board of Elementary and Secondary Education approved changes to state accountability regulations (603 CMR 2.00) to align state and federal reporting requirements for 2022</a:t>
            </a:r>
          </a:p>
          <a:p>
            <a:endParaRPr lang="en-US" sz="2000" dirty="0"/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435429" y="2189408"/>
            <a:ext cx="3390123" cy="3799267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Every Student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Succeeds Act (ESSA)</a:t>
            </a:r>
          </a:p>
          <a:p>
            <a:r>
              <a:rPr lang="en-US" sz="2000" dirty="0"/>
              <a:t>Describes the measures that must be included in state accountability systems</a:t>
            </a:r>
          </a:p>
          <a:p>
            <a:r>
              <a:rPr lang="en-US" sz="2000" dirty="0"/>
              <a:t>Requires the identification of schools with specific types of low performance (“federal designations”)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4400938" y="2189408"/>
            <a:ext cx="3390123" cy="3799266"/>
          </a:xfrm>
          <a:ln>
            <a:noFill/>
          </a:ln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/>
              <a:t>State regulations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(603 CMR 2.00)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Describes the district and school accountability system and the assistance provided by DESE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Approved by the Board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5429" y="1336505"/>
            <a:ext cx="3390123" cy="776702"/>
          </a:xfrm>
          <a:solidFill>
            <a:srgbClr val="D6791C"/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Federal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Requirements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4400938" y="1336505"/>
            <a:ext cx="3390123" cy="776702"/>
          </a:xfrm>
          <a:solidFill>
            <a:srgbClr val="D6791C"/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/>
              <a:t>State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Requirements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Accountability Requirements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EBEE4BD9-8356-4114-98CD-C9B0D8F8BF95}"/>
              </a:ext>
            </a:extLst>
          </p:cNvPr>
          <p:cNvSpPr txBox="1">
            <a:spLocks/>
          </p:cNvSpPr>
          <p:nvPr/>
        </p:nvSpPr>
        <p:spPr>
          <a:xfrm>
            <a:off x="8366448" y="1336505"/>
            <a:ext cx="3390123" cy="776702"/>
          </a:xfrm>
          <a:prstGeom prst="rect">
            <a:avLst/>
          </a:prstGeom>
          <a:solidFill>
            <a:srgbClr val="D6791C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None/>
              <a:defRPr sz="20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8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Commissioner and Board Authority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BA26A2CF-CDBD-4E2A-898B-6AC687A24096}"/>
              </a:ext>
            </a:extLst>
          </p:cNvPr>
          <p:cNvSpPr txBox="1">
            <a:spLocks/>
          </p:cNvSpPr>
          <p:nvPr/>
        </p:nvSpPr>
        <p:spPr>
          <a:xfrm>
            <a:off x="8366448" y="2189408"/>
            <a:ext cx="3390123" cy="379926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State law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(M.G.L. c. 69, s. 1J-K)</a:t>
            </a:r>
          </a:p>
          <a:p>
            <a:r>
              <a:rPr lang="en-US" sz="2000" dirty="0"/>
              <a:t>Describes the Commissioner’s authority to designate a school </a:t>
            </a:r>
            <a:r>
              <a:rPr lang="en-US" sz="2000" i="1" dirty="0"/>
              <a:t>Underperforming</a:t>
            </a:r>
            <a:r>
              <a:rPr lang="en-US" sz="2000" dirty="0"/>
              <a:t> or </a:t>
            </a:r>
            <a:r>
              <a:rPr lang="en-US" sz="2000" i="1" dirty="0"/>
              <a:t>Chronically Underperforming </a:t>
            </a:r>
          </a:p>
          <a:p>
            <a:r>
              <a:rPr lang="en-US" sz="2000" dirty="0"/>
              <a:t>Describes the Board’s authority to designate a district </a:t>
            </a:r>
            <a:r>
              <a:rPr lang="en-US" sz="2000" i="1" dirty="0"/>
              <a:t>Chronically Underperforming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9709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7743" y="288925"/>
            <a:ext cx="11370972" cy="679905"/>
          </a:xfrm>
        </p:spPr>
        <p:txBody>
          <a:bodyPr/>
          <a:lstStyle/>
          <a:p>
            <a:r>
              <a:rPr lang="en-US" dirty="0"/>
              <a:t>Federal Requirements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137717"/>
            <a:ext cx="11370972" cy="5049746"/>
          </a:xfrm>
        </p:spPr>
        <p:txBody>
          <a:bodyPr/>
          <a:lstStyle/>
          <a:p>
            <a:r>
              <a:rPr lang="en-US" sz="2800" dirty="0"/>
              <a:t>Meet minimum federal reporting requirements by issuing updated federal designations</a:t>
            </a:r>
            <a:r>
              <a:rPr lang="en-US" sz="2800" dirty="0">
                <a:solidFill>
                  <a:schemeClr val="accent2"/>
                </a:solidFill>
              </a:rPr>
              <a:t>*</a:t>
            </a:r>
            <a:r>
              <a:rPr lang="en-US" sz="2800" dirty="0"/>
              <a:t> in fall 2022, using data from the 2021-22 school year:	</a:t>
            </a:r>
          </a:p>
          <a:p>
            <a:pPr lvl="1"/>
            <a:r>
              <a:rPr lang="en-US" sz="2400" i="1" dirty="0"/>
              <a:t>Comprehensive Support and Improvement (CSI): </a:t>
            </a:r>
            <a:r>
              <a:rPr lang="en-US" sz="2400" dirty="0"/>
              <a:t>The lowest performing 5 percent of Title I schools statewide, and any high school with a graduation rate below 66.7 percent</a:t>
            </a:r>
          </a:p>
          <a:p>
            <a:pPr lvl="1"/>
            <a:r>
              <a:rPr lang="en-US" sz="2400" i="1" dirty="0"/>
              <a:t>Targeted Support and Improvement (TSI): </a:t>
            </a:r>
            <a:r>
              <a:rPr lang="en-US" sz="2400" dirty="0"/>
              <a:t>Any school with one or more student groups that are among the lowest performing 5 percent of student groups statewide for two consecutive years</a:t>
            </a:r>
          </a:p>
          <a:p>
            <a:pPr lvl="1"/>
            <a:r>
              <a:rPr lang="en-US" sz="2400" i="1" dirty="0"/>
              <a:t>Additional Targeted Support and Improvement (ATSI): </a:t>
            </a:r>
            <a:r>
              <a:rPr lang="en-US" sz="2400" dirty="0"/>
              <a:t>Any TSI school with one or more identified student groups demonstrating performance below that of the 5</a:t>
            </a:r>
            <a:r>
              <a:rPr lang="en-US" sz="2400" baseline="30000" dirty="0"/>
              <a:t>th</a:t>
            </a:r>
            <a:r>
              <a:rPr lang="en-US" sz="2400" dirty="0"/>
              <a:t> percentile Title I school</a:t>
            </a:r>
            <a:endParaRPr lang="en-US" dirty="0"/>
          </a:p>
          <a:p>
            <a:pPr marL="457200" lvl="1" indent="0">
              <a:buNone/>
            </a:pPr>
            <a:r>
              <a:rPr lang="en-US" sz="1600" dirty="0"/>
              <a:t>			</a:t>
            </a:r>
            <a:r>
              <a:rPr lang="en-US" sz="1400" dirty="0"/>
              <a:t>				</a:t>
            </a:r>
            <a:r>
              <a:rPr lang="en-US" sz="1600" dirty="0">
                <a:solidFill>
                  <a:schemeClr val="accent2"/>
                </a:solidFill>
              </a:rPr>
              <a:t>*</a:t>
            </a:r>
            <a:r>
              <a:rPr lang="en-US" sz="1600" dirty="0"/>
              <a:t>DESE began issuing federal designations in 2018</a:t>
            </a:r>
            <a:endParaRPr lang="en-US" sz="1400" dirty="0"/>
          </a:p>
          <a:p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5063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7743" y="288925"/>
            <a:ext cx="11370972" cy="679905"/>
          </a:xfrm>
        </p:spPr>
        <p:txBody>
          <a:bodyPr/>
          <a:lstStyle/>
          <a:p>
            <a:r>
              <a:rPr lang="en-US" dirty="0"/>
              <a:t>State Requirements – Proposed Plan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r>
              <a:rPr lang="en-US" sz="2800" dirty="0"/>
              <a:t>Reset the baseline for future accountability reporting using data from the 2021-22 school year as the new baseline</a:t>
            </a:r>
          </a:p>
          <a:p>
            <a:endParaRPr lang="en-US" sz="2800" dirty="0"/>
          </a:p>
          <a:p>
            <a:r>
              <a:rPr lang="en-US" sz="2800" dirty="0"/>
              <a:t>Run an “accountability lite” model in fall 2022</a:t>
            </a:r>
          </a:p>
          <a:p>
            <a:pPr lvl="1"/>
            <a:r>
              <a:rPr lang="en-US" sz="2400" dirty="0"/>
              <a:t>Publish district, school, and student group-level performance data for each of the approved accountability indicators, as well as certain normative measures (e.g., school percentiles)</a:t>
            </a:r>
          </a:p>
          <a:p>
            <a:pPr lvl="1"/>
            <a:r>
              <a:rPr lang="en-US" sz="2400" dirty="0"/>
              <a:t>Use 2022 to reset the baseline for future accountability determinations</a:t>
            </a:r>
          </a:p>
          <a:p>
            <a:pPr lvl="1"/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0269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2B3C1-F32C-486D-8387-666A5782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Summary of Proposed Plans for 2022 Reporting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18D7-9020-4A61-AF3C-72290BC4D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>
                <a:latin typeface="Segoe UI"/>
                <a:cs typeface="Segoe UI"/>
              </a:rPr>
              <a:t>DESE intends to:</a:t>
            </a:r>
          </a:p>
          <a:p>
            <a:pPr lvl="1"/>
            <a:r>
              <a:rPr lang="en-US" sz="2000" dirty="0">
                <a:latin typeface="Segoe UI"/>
                <a:cs typeface="Segoe UI"/>
              </a:rPr>
              <a:t>Meet minimum federal accountability reporting requirements</a:t>
            </a:r>
            <a:endParaRPr lang="en-US" sz="2000" dirty="0"/>
          </a:p>
          <a:p>
            <a:pPr lvl="1"/>
            <a:r>
              <a:rPr lang="en-US" sz="2000" dirty="0">
                <a:latin typeface="Segoe UI"/>
                <a:cs typeface="Segoe UI"/>
              </a:rPr>
              <a:t>Publish data related to district, school, and student group performance on each of the accountability indicators</a:t>
            </a:r>
          </a:p>
          <a:p>
            <a:pPr lvl="1"/>
            <a:r>
              <a:rPr lang="en-US" sz="2000" dirty="0">
                <a:latin typeface="Segoe UI"/>
                <a:cs typeface="Segoe UI"/>
              </a:rPr>
              <a:t>Keep accountability indicators consistent with 2018 and 2019 results</a:t>
            </a:r>
          </a:p>
          <a:p>
            <a:pPr lvl="2"/>
            <a:r>
              <a:rPr lang="en-US" sz="1800" dirty="0">
                <a:latin typeface="Segoe UI"/>
                <a:cs typeface="Segoe UI"/>
              </a:rPr>
              <a:t>2022 chronic absenteeism data will reflect the percentage of students who missed 20 percent or more of their days in membership</a:t>
            </a:r>
          </a:p>
          <a:p>
            <a:pPr lvl="1"/>
            <a:r>
              <a:rPr lang="en-US" sz="2000" dirty="0">
                <a:latin typeface="Segoe UI"/>
                <a:cs typeface="Segoe UI"/>
              </a:rPr>
              <a:t>Maintain a 3:1 ratio of achievement to growth</a:t>
            </a:r>
          </a:p>
          <a:p>
            <a:pPr lvl="2"/>
            <a:r>
              <a:rPr lang="en-US" sz="1800" dirty="0">
                <a:latin typeface="Segoe UI"/>
                <a:cs typeface="Segoe UI"/>
              </a:rPr>
              <a:t>Commissioner will direct DESE staff to conduct a study and present options for an alternative weighting of the achievement and growth indicators, which, if approved by the Board, would be implemented for the 2023 accountability determinations</a:t>
            </a:r>
          </a:p>
          <a:p>
            <a:pPr lvl="1"/>
            <a:r>
              <a:rPr lang="en-US" sz="2000" dirty="0">
                <a:latin typeface="Segoe UI"/>
                <a:cs typeface="Segoe UI"/>
              </a:rPr>
              <a:t>Use two years of data (2019 and 2022), where available, to produce results</a:t>
            </a:r>
          </a:p>
          <a:p>
            <a:pPr lvl="2"/>
            <a:r>
              <a:rPr lang="en-US" sz="1800" dirty="0">
                <a:latin typeface="Segoe UI"/>
                <a:cs typeface="Segoe UI"/>
              </a:rPr>
              <a:t>Years will be weighted at 40 percent (2019) and 60 percent (2022)</a:t>
            </a:r>
          </a:p>
          <a:p>
            <a:pPr lvl="1"/>
            <a:r>
              <a:rPr lang="en-US" sz="2000" dirty="0">
                <a:latin typeface="Segoe UI"/>
                <a:cs typeface="Segoe UI"/>
              </a:rPr>
              <a:t>Identify districts and schools that have low performing student groups, low graduation rates, and/or low assessment participation</a:t>
            </a:r>
          </a:p>
          <a:p>
            <a:pPr lvl="1"/>
            <a:endParaRPr lang="en-US" sz="18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F8CD2-3C5E-406D-AED9-D9FAA574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524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2B3C1-F32C-486D-8387-666A5782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Semibold"/>
                <a:cs typeface="Segoe UI Semibold"/>
              </a:rPr>
              <a:t>Summary of Proposed Plans for 2022 Reporting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18D7-9020-4A61-AF3C-72290BC4D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800">
                <a:latin typeface="Segoe UI"/>
                <a:cs typeface="Segoe UI"/>
              </a:rPr>
              <a:t>DESE does </a:t>
            </a:r>
            <a:r>
              <a:rPr lang="en-US" sz="2800" dirty="0">
                <a:latin typeface="Segoe UI"/>
                <a:cs typeface="Segoe UI"/>
              </a:rPr>
              <a:t>not intend to:</a:t>
            </a:r>
            <a:endParaRPr lang="en-US" sz="2800" dirty="0"/>
          </a:p>
          <a:p>
            <a:pPr lvl="1"/>
            <a:r>
              <a:rPr lang="en-US" sz="2400" dirty="0">
                <a:latin typeface="Segoe UI"/>
                <a:cs typeface="Segoe UI"/>
              </a:rPr>
              <a:t>Publish information about each district's, school's, and student group's progress towards accountability targets</a:t>
            </a:r>
          </a:p>
          <a:p>
            <a:pPr lvl="1"/>
            <a:r>
              <a:rPr lang="en-US" sz="2400" dirty="0">
                <a:latin typeface="Segoe UI"/>
                <a:cs typeface="Segoe UI"/>
              </a:rPr>
              <a:t>Publish information about each district's or school's overall need for assistance</a:t>
            </a:r>
            <a:endParaRPr lang="en-US" sz="2400" dirty="0"/>
          </a:p>
          <a:p>
            <a:pPr lvl="2"/>
            <a:r>
              <a:rPr lang="en-US" sz="2000" dirty="0">
                <a:latin typeface="Segoe UI"/>
                <a:cs typeface="Segoe UI"/>
              </a:rPr>
              <a:t>For most schools and districts, this is driven by progress towards targets</a:t>
            </a:r>
          </a:p>
          <a:p>
            <a:pPr lvl="1"/>
            <a:endParaRPr lang="en-US" sz="2400" dirty="0"/>
          </a:p>
          <a:p>
            <a:pPr lvl="2"/>
            <a:endParaRPr lang="en-US" sz="20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F8CD2-3C5E-406D-AED9-D9FAA5749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681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67743" y="288925"/>
            <a:ext cx="11370972" cy="679905"/>
          </a:xfrm>
        </p:spPr>
        <p:txBody>
          <a:bodyPr/>
          <a:lstStyle/>
          <a:p>
            <a:r>
              <a:rPr lang="en-US" dirty="0"/>
              <a:t>Commissioner and Board Authority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r>
              <a:rPr lang="en-US" sz="2800" dirty="0"/>
              <a:t>No changes to statutory authority of Commissioner or Board</a:t>
            </a:r>
          </a:p>
          <a:p>
            <a:endParaRPr lang="en-US" sz="2800" dirty="0"/>
          </a:p>
          <a:p>
            <a:r>
              <a:rPr lang="en-US" sz="2800" dirty="0"/>
              <a:t>The decision to name new and/or exit existing </a:t>
            </a:r>
            <a:r>
              <a:rPr lang="en-US" sz="2800" i="1" dirty="0"/>
              <a:t>Underperforming </a:t>
            </a:r>
            <a:r>
              <a:rPr lang="en-US" sz="2800" dirty="0"/>
              <a:t>or </a:t>
            </a:r>
            <a:r>
              <a:rPr lang="en-US" sz="2800" i="1" dirty="0"/>
              <a:t>Chronically Underperforming</a:t>
            </a:r>
            <a:r>
              <a:rPr lang="en-US" sz="2800" dirty="0"/>
              <a:t> schools or </a:t>
            </a:r>
            <a:r>
              <a:rPr lang="en-US" sz="2800" i="1" dirty="0"/>
              <a:t>Chronically Underperforming</a:t>
            </a:r>
            <a:r>
              <a:rPr lang="en-US" sz="2800" dirty="0"/>
              <a:t> districts is not impacted by the proposed changes to federal and state accountability reporting for the 2021-22 school year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4397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11260-5350-49B1-B30D-108F45A0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Public Comment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D569A-B869-4FF1-8000-478510A13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Public to comment on proposed changes to the district and school accountability system from July 1, 2022 to July 15, 2022</a:t>
            </a:r>
          </a:p>
          <a:p>
            <a:endParaRPr lang="en-US" sz="2800" dirty="0"/>
          </a:p>
          <a:p>
            <a:r>
              <a:rPr lang="en-US" sz="2800" dirty="0"/>
              <a:t>DESE received 6 written comments </a:t>
            </a:r>
          </a:p>
          <a:p>
            <a:endParaRPr lang="en-US" sz="2800" dirty="0"/>
          </a:p>
          <a:p>
            <a:r>
              <a:rPr lang="en-US" sz="2800" dirty="0"/>
              <a:t>The most commented-on issue was the use of chronic absenteeism as an accountability indicator</a:t>
            </a:r>
          </a:p>
          <a:p>
            <a:pPr lvl="1"/>
            <a:r>
              <a:rPr lang="en-US" sz="2400" dirty="0"/>
              <a:t>Commenters suggested not using the indicator at all, or allowing for flexibility in how the data are used to make determinations</a:t>
            </a:r>
          </a:p>
          <a:p>
            <a:endParaRPr lang="en-US" sz="28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6CC8B-2CD7-40A9-80E7-433D73B0A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36577345"/>
      </p:ext>
    </p:extLst>
  </p:cSld>
  <p:clrMapOvr>
    <a:masterClrMapping/>
  </p:clrMapOvr>
</p:sld>
</file>

<file path=ppt/theme/theme1.xml><?xml version="1.0" encoding="utf-8"?>
<a:theme xmlns:a="http://schemas.openxmlformats.org/drawingml/2006/main" name="ESE​​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 PowerPoint Template 2021.potx  -  Read-Only" id="{F8841664-056A-4F73-A8A5-998F083450B6}" vid="{3034F793-1FE1-452D-9C7D-64A8C0E8CC6C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084360EEB03544AB4CAC2FBAAFAD77" ma:contentTypeVersion="6" ma:contentTypeDescription="Create a new document." ma:contentTypeScope="" ma:versionID="23a4cc04b2924174bba42a5236261d62">
  <xsd:schema xmlns:xsd="http://www.w3.org/2001/XMLSchema" xmlns:xs="http://www.w3.org/2001/XMLSchema" xmlns:p="http://schemas.microsoft.com/office/2006/metadata/properties" xmlns:ns2="5429861b-d0a8-4a2b-aa37-e22066898d50" xmlns:ns3="fdcd57df-05e8-4749-9cc8-5afe3dcd00a5" targetNamespace="http://schemas.microsoft.com/office/2006/metadata/properties" ma:root="true" ma:fieldsID="67c1d46aa126b3948d9993fe4542ce36" ns2:_="" ns3:_="">
    <xsd:import namespace="5429861b-d0a8-4a2b-aa37-e22066898d50"/>
    <xsd:import namespace="fdcd57df-05e8-4749-9cc8-5afe3dcd0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9861b-d0a8-4a2b-aa37-e22066898d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d57df-05e8-4749-9cc8-5afe3dcd00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dcd57df-05e8-4749-9cc8-5afe3dcd00a5">
      <UserInfo>
        <DisplayName>Curtin, Robert (DESE)</DisplayName>
        <AccountId>196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AE7E98-43FB-47C9-B4AE-C35160D6D7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29861b-d0a8-4a2b-aa37-e22066898d50"/>
    <ds:schemaRef ds:uri="fdcd57df-05e8-4749-9cc8-5afe3dcd0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185149-63E1-475F-A35A-2E7EC71D3C0B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fdcd57df-05e8-4749-9cc8-5afe3dcd00a5"/>
    <ds:schemaRef ds:uri="5429861b-d0a8-4a2b-aa37-e22066898d5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124EBAD-0DBC-4676-855B-3D95D9555F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DESE PowerPoint Template 2021</Template>
  <TotalTime>3287</TotalTime>
  <Words>786</Words>
  <Application>Microsoft Office PowerPoint</Application>
  <PresentationFormat>Widescreen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Arial</vt:lpstr>
      <vt:lpstr>Courier New</vt:lpstr>
      <vt:lpstr>Segoe</vt:lpstr>
      <vt:lpstr>Segoe SemiBold</vt:lpstr>
      <vt:lpstr>Segoe UI</vt:lpstr>
      <vt:lpstr>Segoe UI Semibold</vt:lpstr>
      <vt:lpstr>Wingdings</vt:lpstr>
      <vt:lpstr>ESE​​</vt:lpstr>
      <vt:lpstr>Plans for 2022 Accountability Reporting</vt:lpstr>
      <vt:lpstr>Background</vt:lpstr>
      <vt:lpstr>Accountability Requirements</vt:lpstr>
      <vt:lpstr>Federal Requirements</vt:lpstr>
      <vt:lpstr>State Requirements – Proposed Plan</vt:lpstr>
      <vt:lpstr>Summary of Proposed Plans for 2022 Reporting</vt:lpstr>
      <vt:lpstr>Summary of Proposed Plans for 2022 Reporting</vt:lpstr>
      <vt:lpstr>Commissioner and Board Authority</vt:lpstr>
      <vt:lpstr>Summary of Public Comment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August 2022 Special Meeting Item 3 PowerPoint: District and School Accountability System for 2022: Changes to Align with Regulatory Amendments</dc:title>
  <dc:creator>DESE</dc:creator>
  <cp:lastModifiedBy>Zou, Dong (EOE)</cp:lastModifiedBy>
  <cp:revision>11</cp:revision>
  <cp:lastPrinted>2017-08-07T14:46:10Z</cp:lastPrinted>
  <dcterms:created xsi:type="dcterms:W3CDTF">2022-02-11T16:15:50Z</dcterms:created>
  <dcterms:modified xsi:type="dcterms:W3CDTF">2022-08-15T18:43:51Z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Aug 15 2022</vt:lpwstr>
  </property>
</Properties>
</file>