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80" r:id="rId5"/>
    <p:sldId id="3846" r:id="rId6"/>
    <p:sldId id="300" r:id="rId7"/>
    <p:sldId id="256" r:id="rId8"/>
    <p:sldId id="257" r:id="rId9"/>
    <p:sldId id="258" r:id="rId10"/>
    <p:sldId id="3844" r:id="rId11"/>
    <p:sldId id="3845" r:id="rId12"/>
    <p:sldId id="265" r:id="rId1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ard Meeting Presentation" id="{AEEF91B5-C040-418C-A7EF-D396E8C5FE21}">
          <p14:sldIdLst>
            <p14:sldId id="280"/>
            <p14:sldId id="3846"/>
            <p14:sldId id="300"/>
            <p14:sldId id="256"/>
            <p14:sldId id="257"/>
            <p14:sldId id="258"/>
            <p14:sldId id="3844"/>
            <p14:sldId id="3845"/>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EBA6C-0005-4440-DFE7-4EF425A32B55}" name="McKinnon, Kristen A (DESE)" initials="MKA(" userId="S::Kristen.A.McKinnon@mass.gov::a3149160-31a6-4b9e-8e6a-c5092def73c9" providerId="AD"/>
  <p188:author id="{A08568E6-04AA-11B6-D9B3-FF81B298C466}" name="Pond, Christine A. (DESE)" initials="PCA(" userId="S::christine.a.pond@mass.gov::27fc5900-ae22-4aaf-88d7-24192f5dedcb" providerId="AD"/>
  <p188:author id="{256FD6EE-05B9-F255-AE66-414DF0319BD4}" name="McKinnon, Kristen A (DESE)" initials="M(" userId="S::kristen.a.mckinnon@mass.gov::a3149160-31a6-4b9e-8e6a-c5092def73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ske, Heather (DESE)" initials="P(" lastIdx="9" clrIdx="0">
    <p:extLst>
      <p:ext uri="{19B8F6BF-5375-455C-9EA6-DF929625EA0E}">
        <p15:presenceInfo xmlns:p15="http://schemas.microsoft.com/office/powerpoint/2012/main" userId="S::heather.peske@mass.gov::aa1a1415-1922-45e8-a549-0a842610b4be" providerId="AD"/>
      </p:ext>
    </p:extLst>
  </p:cmAuthor>
  <p:cmAuthor id="2" name="McMahon, Erin K." initials="MK" lastIdx="1" clrIdx="1">
    <p:extLst>
      <p:ext uri="{19B8F6BF-5375-455C-9EA6-DF929625EA0E}">
        <p15:presenceInfo xmlns:p15="http://schemas.microsoft.com/office/powerpoint/2012/main" userId="S::erin.k.mcmahon@mass.gov::2ec7950c-90d5-4ed4-8535-d580c3159c0a" providerId="AD"/>
      </p:ext>
    </p:extLst>
  </p:cmAuthor>
  <p:cmAuthor id="3" name="Bennett, Rachelle Engler (DESE)" initials="BRE(" lastIdx="1" clrIdx="2">
    <p:extLst>
      <p:ext uri="{19B8F6BF-5375-455C-9EA6-DF929625EA0E}">
        <p15:presenceInfo xmlns:p15="http://schemas.microsoft.com/office/powerpoint/2012/main" userId="S::RachelleEngler.Bennett@mass.gov::a21d5eb0-8f40-45e8-806c-8b2ef2307bb7" providerId="AD"/>
      </p:ext>
    </p:extLst>
  </p:cmAuthor>
  <p:cmAuthor id="4" name="Robinson, Regina M. (DESE)" initials="RRM(" lastIdx="5" clrIdx="3">
    <p:extLst>
      <p:ext uri="{19B8F6BF-5375-455C-9EA6-DF929625EA0E}">
        <p15:presenceInfo xmlns:p15="http://schemas.microsoft.com/office/powerpoint/2012/main" userId="S::regina.m.robinson@mass.gov::8c0852fe-47f8-45d1-879d-1f0c7af499bd" providerId="AD"/>
      </p:ext>
    </p:extLst>
  </p:cmAuthor>
  <p:cmAuthor id="5" name="McKinnon, Kristen A (DESE)" initials="M(" lastIdx="1" clrIdx="4">
    <p:extLst>
      <p:ext uri="{19B8F6BF-5375-455C-9EA6-DF929625EA0E}">
        <p15:presenceInfo xmlns:p15="http://schemas.microsoft.com/office/powerpoint/2012/main" userId="S::kristen.a.mckinnon@mass.gov::a3149160-31a6-4b9e-8e6a-c5092def73c9" providerId="AD"/>
      </p:ext>
    </p:extLst>
  </p:cmAuthor>
  <p:cmAuthor id="6" name="Pond, Christine A. (DESE)" initials="P(" lastIdx="2" clrIdx="5">
    <p:extLst>
      <p:ext uri="{19B8F6BF-5375-455C-9EA6-DF929625EA0E}">
        <p15:presenceInfo xmlns:p15="http://schemas.microsoft.com/office/powerpoint/2012/main" userId="S::christine.a.pond@mass.gov::27fc5900-ae22-4aaf-88d7-24192f5ded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C55A11"/>
    <a:srgbClr val="FF505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B570F-3D4C-8D3E-FE11-46D557199C02}" v="51" dt="2022-09-19T19:13:22.371"/>
    <p1510:client id="{4A7E5C39-30DF-4345-9A5A-D2844FBD3ED7}" v="1" dt="2022-09-19T19:53:39.615"/>
    <p1510:client id="{6F5C182D-2D14-7DC3-7413-0A64F7D3D69C}" v="86" dt="2022-09-19T17:52:44.100"/>
    <p1510:client id="{98D58123-A4F3-4E6E-BA2B-A856D9799024}" v="225" dt="2022-09-19T19:06:20.055"/>
    <p1510:client id="{E8A1D444-ECB5-4D9D-AEA0-D94EA1A4F55E}" v="136" dt="2022-09-20T12:21:40.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103" d="100"/>
          <a:sy n="103" d="100"/>
        </p:scale>
        <p:origin x="792" y="108"/>
      </p:cViewPr>
      <p:guideLst>
        <p:guide orient="horz" pos="2160"/>
        <p:guide pos="3840"/>
      </p:guideLst>
    </p:cSldViewPr>
  </p:slideViewPr>
  <p:outlineViewPr>
    <p:cViewPr>
      <p:scale>
        <a:sx n="33" d="100"/>
        <a:sy n="33" d="100"/>
      </p:scale>
      <p:origin x="0" y="-103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E8A1D444-ECB5-4D9D-AEA0-D94EA1A4F55E}"/>
    <pc:docChg chg="modSld">
      <pc:chgData name="Sullivan, Courtney (DESE)" userId="bb054bc9-ef4a-419b-8326-5f2044d9e48f" providerId="ADAL" clId="{E8A1D444-ECB5-4D9D-AEA0-D94EA1A4F55E}" dt="2022-09-20T12:21:40.352" v="404" actId="20577"/>
      <pc:docMkLst>
        <pc:docMk/>
      </pc:docMkLst>
      <pc:sldChg chg="addSp modSp mod">
        <pc:chgData name="Sullivan, Courtney (DESE)" userId="bb054bc9-ef4a-419b-8326-5f2044d9e48f" providerId="ADAL" clId="{E8A1D444-ECB5-4D9D-AEA0-D94EA1A4F55E}" dt="2022-09-20T12:20:57.263" v="308" actId="20577"/>
        <pc:sldMkLst>
          <pc:docMk/>
          <pc:sldMk cId="0" sldId="256"/>
        </pc:sldMkLst>
        <pc:spChg chg="add mod">
          <ac:chgData name="Sullivan, Courtney (DESE)" userId="bb054bc9-ef4a-419b-8326-5f2044d9e48f" providerId="ADAL" clId="{E8A1D444-ECB5-4D9D-AEA0-D94EA1A4F55E}" dt="2022-09-20T12:20:57.263" v="308" actId="20577"/>
          <ac:spMkLst>
            <pc:docMk/>
            <pc:sldMk cId="0" sldId="256"/>
            <ac:spMk id="3" creationId="{0E7DF127-C27C-4AD8-83A7-12DD76401F28}"/>
          </ac:spMkLst>
        </pc:spChg>
        <pc:picChg chg="mod">
          <ac:chgData name="Sullivan, Courtney (DESE)" userId="bb054bc9-ef4a-419b-8326-5f2044d9e48f" providerId="ADAL" clId="{E8A1D444-ECB5-4D9D-AEA0-D94EA1A4F55E}" dt="2022-09-20T12:19:08.809" v="0" actId="962"/>
          <ac:picMkLst>
            <pc:docMk/>
            <pc:sldMk cId="0" sldId="256"/>
            <ac:picMk id="54" creationId="{00000000-0000-0000-0000-000000000000}"/>
          </ac:picMkLst>
        </pc:picChg>
      </pc:sldChg>
      <pc:sldChg chg="addSp modSp mod">
        <pc:chgData name="Sullivan, Courtney (DESE)" userId="bb054bc9-ef4a-419b-8326-5f2044d9e48f" providerId="ADAL" clId="{E8A1D444-ECB5-4D9D-AEA0-D94EA1A4F55E}" dt="2022-09-20T12:21:16.495" v="355" actId="20577"/>
        <pc:sldMkLst>
          <pc:docMk/>
          <pc:sldMk cId="0" sldId="257"/>
        </pc:sldMkLst>
        <pc:spChg chg="add mod">
          <ac:chgData name="Sullivan, Courtney (DESE)" userId="bb054bc9-ef4a-419b-8326-5f2044d9e48f" providerId="ADAL" clId="{E8A1D444-ECB5-4D9D-AEA0-D94EA1A4F55E}" dt="2022-09-20T12:21:16.495" v="355" actId="20577"/>
          <ac:spMkLst>
            <pc:docMk/>
            <pc:sldMk cId="0" sldId="257"/>
            <ac:spMk id="2" creationId="{C2CC811F-9437-4E7B-8F67-98C9FAD2B5C0}"/>
          </ac:spMkLst>
        </pc:spChg>
        <pc:picChg chg="mod">
          <ac:chgData name="Sullivan, Courtney (DESE)" userId="bb054bc9-ef4a-419b-8326-5f2044d9e48f" providerId="ADAL" clId="{E8A1D444-ECB5-4D9D-AEA0-D94EA1A4F55E}" dt="2022-09-20T12:19:31.942" v="84" actId="962"/>
          <ac:picMkLst>
            <pc:docMk/>
            <pc:sldMk cId="0" sldId="257"/>
            <ac:picMk id="59" creationId="{00000000-0000-0000-0000-000000000000}"/>
          </ac:picMkLst>
        </pc:picChg>
      </pc:sldChg>
      <pc:sldChg chg="addSp modSp mod">
        <pc:chgData name="Sullivan, Courtney (DESE)" userId="bb054bc9-ef4a-419b-8326-5f2044d9e48f" providerId="ADAL" clId="{E8A1D444-ECB5-4D9D-AEA0-D94EA1A4F55E}" dt="2022-09-20T12:21:33.509" v="394" actId="20577"/>
        <pc:sldMkLst>
          <pc:docMk/>
          <pc:sldMk cId="0" sldId="258"/>
        </pc:sldMkLst>
        <pc:spChg chg="add mod">
          <ac:chgData name="Sullivan, Courtney (DESE)" userId="bb054bc9-ef4a-419b-8326-5f2044d9e48f" providerId="ADAL" clId="{E8A1D444-ECB5-4D9D-AEA0-D94EA1A4F55E}" dt="2022-09-20T12:21:33.509" v="394" actId="20577"/>
          <ac:spMkLst>
            <pc:docMk/>
            <pc:sldMk cId="0" sldId="258"/>
            <ac:spMk id="2" creationId="{9B249772-A272-4994-AF9D-6B655ACACE65}"/>
          </ac:spMkLst>
        </pc:spChg>
        <pc:picChg chg="mod">
          <ac:chgData name="Sullivan, Courtney (DESE)" userId="bb054bc9-ef4a-419b-8326-5f2044d9e48f" providerId="ADAL" clId="{E8A1D444-ECB5-4D9D-AEA0-D94EA1A4F55E}" dt="2022-09-20T12:19:55.175" v="168" actId="962"/>
          <ac:picMkLst>
            <pc:docMk/>
            <pc:sldMk cId="0" sldId="258"/>
            <ac:picMk id="64" creationId="{00000000-0000-0000-0000-000000000000}"/>
          </ac:picMkLst>
        </pc:picChg>
      </pc:sldChg>
      <pc:sldChg chg="addSp modSp mod">
        <pc:chgData name="Sullivan, Courtney (DESE)" userId="bb054bc9-ef4a-419b-8326-5f2044d9e48f" providerId="ADAL" clId="{E8A1D444-ECB5-4D9D-AEA0-D94EA1A4F55E}" dt="2022-09-20T12:21:40.352" v="404" actId="20577"/>
        <pc:sldMkLst>
          <pc:docMk/>
          <pc:sldMk cId="2289681017" sldId="265"/>
        </pc:sldMkLst>
        <pc:spChg chg="add mod">
          <ac:chgData name="Sullivan, Courtney (DESE)" userId="bb054bc9-ef4a-419b-8326-5f2044d9e48f" providerId="ADAL" clId="{E8A1D444-ECB5-4D9D-AEA0-D94EA1A4F55E}" dt="2022-09-20T12:21:40.352" v="404" actId="20577"/>
          <ac:spMkLst>
            <pc:docMk/>
            <pc:sldMk cId="2289681017" sldId="265"/>
            <ac:spMk id="2" creationId="{5C9FF64E-06B6-433B-8F71-F43F09A547B5}"/>
          </ac:spMkLst>
        </pc:spChg>
      </pc:sldChg>
      <pc:sldChg chg="modSp mod">
        <pc:chgData name="Sullivan, Courtney (DESE)" userId="bb054bc9-ef4a-419b-8326-5f2044d9e48f" providerId="ADAL" clId="{E8A1D444-ECB5-4D9D-AEA0-D94EA1A4F55E}" dt="2022-09-20T12:20:10.676" v="216" actId="962"/>
        <pc:sldMkLst>
          <pc:docMk/>
          <pc:sldMk cId="2363482233" sldId="3844"/>
        </pc:sldMkLst>
        <pc:picChg chg="mod">
          <ac:chgData name="Sullivan, Courtney (DESE)" userId="bb054bc9-ef4a-419b-8326-5f2044d9e48f" providerId="ADAL" clId="{E8A1D444-ECB5-4D9D-AEA0-D94EA1A4F55E}" dt="2022-09-20T12:20:10.676" v="216" actId="962"/>
          <ac:picMkLst>
            <pc:docMk/>
            <pc:sldMk cId="2363482233" sldId="3844"/>
            <ac:picMk id="8" creationId="{7A2FE96A-EE57-EFE9-9F29-97D2811B31E6}"/>
          </ac:picMkLst>
        </pc:picChg>
      </pc:sldChg>
      <pc:sldChg chg="modSp mod">
        <pc:chgData name="Sullivan, Courtney (DESE)" userId="bb054bc9-ef4a-419b-8326-5f2044d9e48f" providerId="ADAL" clId="{E8A1D444-ECB5-4D9D-AEA0-D94EA1A4F55E}" dt="2022-09-20T12:20:23.298" v="264" actId="962"/>
        <pc:sldMkLst>
          <pc:docMk/>
          <pc:sldMk cId="4188756428" sldId="3845"/>
        </pc:sldMkLst>
        <pc:picChg chg="mod">
          <ac:chgData name="Sullivan, Courtney (DESE)" userId="bb054bc9-ef4a-419b-8326-5f2044d9e48f" providerId="ADAL" clId="{E8A1D444-ECB5-4D9D-AEA0-D94EA1A4F55E}" dt="2022-09-20T12:20:23.298" v="264" actId="962"/>
          <ac:picMkLst>
            <pc:docMk/>
            <pc:sldMk cId="4188756428" sldId="3845"/>
            <ac:picMk id="8" creationId="{7A2FE96A-EE57-EFE9-9F29-97D2811B31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2022/9/20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2022/9/20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11472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5611180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5611180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556111803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556111803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56111803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56111803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800"/>
              </a:spcAft>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created an SEL / MH team that utilized  the reflection points of the Safe and Supportive school framework &amp; CASEL’s SEL Guide to Schoolwide SEL as starting points. </a:t>
            </a:r>
          </a:p>
          <a:p>
            <a:pPr marL="457200" lvl="1" indent="0">
              <a:lnSpc>
                <a:spcPct val="100000"/>
              </a:lnSpc>
              <a:spcBef>
                <a:spcPts val="0"/>
              </a:spcBef>
              <a:spcAft>
                <a:spcPts val="800"/>
              </a:spcAft>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We began to research the multitude of SEL Curriculums available in our current educational landscape. </a:t>
            </a:r>
          </a:p>
          <a:p>
            <a:pPr marL="457200" lvl="1" indent="0">
              <a:lnSpc>
                <a:spcPct val="100000"/>
              </a:lnSpc>
              <a:spcBef>
                <a:spcPts val="0"/>
              </a:spcBef>
              <a:spcAft>
                <a:spcPts val="800"/>
              </a:spcAft>
              <a:buClr>
                <a:srgbClr val="000000"/>
              </a:buClr>
              <a:defRPr/>
            </a:pPr>
            <a:r>
              <a:rPr lang="en-US" sz="1600" kern="0">
                <a:solidFill>
                  <a:srgbClr val="222222"/>
                </a:solidFill>
                <a:latin typeface="Arial" panose="020B0604020202020204" pitchFamily="34" charset="0"/>
                <a:cs typeface="Arial" panose="020B0604020202020204" pitchFamily="34" charset="0"/>
                <a:sym typeface="Arial"/>
              </a:rPr>
              <a:t> </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narrowed it down to 2 curriculums that really</a:t>
            </a:r>
            <a:r>
              <a:rPr lang="en-US" sz="1600" kern="0">
                <a:solidFill>
                  <a:srgbClr val="222222"/>
                </a:solidFill>
                <a:latin typeface="Arial" panose="020B0604020202020204" pitchFamily="34" charset="0"/>
                <a:cs typeface="Arial" panose="020B0604020202020204" pitchFamily="34" charset="0"/>
                <a:sym typeface="Arial"/>
              </a:rPr>
              <a:t>y stood out to this team, and we are excited to pilot,    experience, and get additional feedback. </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a:t>
            </a:r>
          </a:p>
          <a:p>
            <a:pPr>
              <a:lnSpc>
                <a:spcPct val="100000"/>
              </a:lnSpc>
              <a:spcBef>
                <a:spcPts val="0"/>
              </a:spcBef>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worked with an organization named “And Still we Rise” and co-developed PD for our Student Services providers (SAC’s, School Counselors, BCBA’s, School Psychologist and a few others). </a:t>
            </a:r>
          </a:p>
          <a:p>
            <a:pPr marL="457200" lvl="1" indent="0">
              <a:lnSpc>
                <a:spcPct val="100000"/>
              </a:lnSpc>
              <a:spcBef>
                <a:spcPts val="0"/>
              </a:spcBef>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The goal was aimed at developing the skills necessary to provide culturally proficient student support focused on building stronger connections across racial, cultural, and linguistic connections to social emotional well-being.</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a:t>
            </a:r>
            <a:endPar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pPr>
              <a:lnSpc>
                <a:spcPct val="100000"/>
              </a:lnSpc>
              <a:spcBef>
                <a:spcPts val="0"/>
              </a:spcBef>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Develop a “Data Dialogue process” with the EDC, local stakeholders and our HPS school department as we collaboratively attempted to improve and consider new possible options and access for students and our larger Holliston community </a:t>
            </a:r>
            <a:r>
              <a:rPr lang="en-US" sz="1600" kern="0">
                <a:solidFill>
                  <a:srgbClr val="222222"/>
                </a:solidFill>
                <a:latin typeface="Arial" panose="020B0604020202020204" pitchFamily="34" charset="0"/>
                <a:cs typeface="Arial" panose="020B0604020202020204" pitchFamily="34" charset="0"/>
                <a:sym typeface="Arial"/>
              </a:rPr>
              <a:t>in response to rising </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mental health needs. </a:t>
            </a:r>
          </a:p>
          <a:p>
            <a:pPr marL="0" marR="0" lvl="0" indent="0" algn="l" defTabSz="914400" rtl="0" eaLnBrk="1" fontAlgn="auto" latinLnBrk="0" hangingPunct="1">
              <a:lnSpc>
                <a:spcPct val="100000"/>
              </a:lnSpc>
              <a:spcBef>
                <a:spcPts val="0"/>
              </a:spcBef>
              <a:spcAft>
                <a:spcPts val="0"/>
              </a:spcAft>
              <a:buClr>
                <a:srgbClr val="000000"/>
              </a:buClr>
              <a:buSzTx/>
              <a:buNone/>
              <a:tabLst/>
              <a:defRPr/>
            </a:pPr>
            <a:endParaRPr lang="en-US" sz="1600" kern="0">
              <a:solidFill>
                <a:srgbClr val="222222"/>
              </a:solidFill>
              <a:latin typeface="Arial" panose="020B0604020202020204" pitchFamily="34" charset="0"/>
              <a:cs typeface="Arial" panose="020B0604020202020204" pitchFamily="34" charset="0"/>
              <a:sym typeface="Arial"/>
            </a:endParaRPr>
          </a:p>
          <a:p>
            <a:pPr>
              <a:lnSpc>
                <a:spcPct val="100000"/>
              </a:lnSpc>
              <a:spcBef>
                <a:spcPts val="0"/>
              </a:spcBef>
              <a:buClr>
                <a:srgbClr val="000000"/>
              </a:buClr>
              <a:defRPr/>
            </a:pPr>
            <a:r>
              <a:rPr lang="en-US" sz="1600" kern="0">
                <a:solidFill>
                  <a:srgbClr val="222222"/>
                </a:solidFill>
                <a:latin typeface="Arial" panose="020B0604020202020204" pitchFamily="34" charset="0"/>
                <a:cs typeface="Arial" panose="020B0604020202020204" pitchFamily="34" charset="0"/>
                <a:sym typeface="Arial"/>
              </a:rPr>
              <a:t>The secondary impact of grant funding - deepening and aligning. </a:t>
            </a:r>
            <a:endPar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0" indent="0">
              <a:lnSpc>
                <a:spcPct val="100000"/>
              </a:lnSpc>
              <a:spcBef>
                <a:spcPts val="0"/>
              </a:spcBef>
              <a:buClr>
                <a:srgbClr val="000000"/>
              </a:buClr>
              <a:defRPr/>
            </a:pPr>
            <a:r>
              <a:rPr kumimoji="0" lang="en-US" sz="12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We worked with an organization named “And Still we Rise” and co-developed PD for our Student Services providers (SAC’s, School Counselors, BCBA’s, School Psychologist and a few others). The goal was aimed at developing the skills necessary to provide culturally proficient student support in FY22 and they are continuing this professional development series this year and will look to build stronger connections across racial, cultural, and linguistic connections to social emotional well-being.</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a:t>
            </a:r>
            <a:endParaRPr kumimoji="0" lang="en-US" sz="12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0">
              <a:solidFill>
                <a:srgbClr val="222222"/>
              </a:solidFill>
              <a:latin typeface="Arial" panose="020B0604020202020204" pitchFamily="34" charset="0"/>
              <a:cs typeface="Arial" panose="020B060402020202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0">
                <a:solidFill>
                  <a:srgbClr val="222222"/>
                </a:solidFill>
                <a:latin typeface="Arial" panose="020B0604020202020204" pitchFamily="34" charset="0"/>
                <a:cs typeface="Arial" panose="020B0604020202020204" pitchFamily="34" charset="0"/>
                <a:sym typeface="Arial"/>
              </a:rPr>
              <a:t>The undocumented impact of grant funding  - provides possibility for deeper connections with other aspects that touch this work through other initiatives MTSS academies, our new strategic plan, and as a way to help deepen and align. </a:t>
            </a:r>
            <a:endParaRPr kumimoji="0" lang="en-US" sz="12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415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803599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0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2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9/20/2022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67" r:id="rId13"/>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grants/2022/awards/613-311-332.docx" TargetMode="External"/><Relationship Id="rId2" Type="http://schemas.openxmlformats.org/officeDocument/2006/relationships/hyperlink" Target="https://www.doe.mass.edu/grants/2022/613-311-332/" TargetMode="External"/><Relationship Id="rId1" Type="http://schemas.openxmlformats.org/officeDocument/2006/relationships/slideLayout" Target="../slideLayouts/slideLayout6.xml"/><Relationship Id="rId5" Type="http://schemas.openxmlformats.org/officeDocument/2006/relationships/hyperlink" Target="https://www.doe.mass.edu/grants/2023/311/" TargetMode="External"/><Relationship Id="rId4" Type="http://schemas.openxmlformats.org/officeDocument/2006/relationships/hyperlink" Target="https://www.doe.mass.edu/grants/2023/613-33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www.doe.mass.edu/federalgrant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mailto:federalgrantprograms@mass.gov" TargetMode="External"/><Relationship Id="rId4" Type="http://schemas.openxmlformats.org/officeDocument/2006/relationships/image" Target="../media/image13.png"/><Relationship Id="rId9" Type="http://schemas.openxmlformats.org/officeDocument/2006/relationships/hyperlink" Target="https://www.doe.mass.edu/sf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40" y="2138298"/>
            <a:ext cx="6678954" cy="2450031"/>
          </a:xfrm>
        </p:spPr>
        <p:txBody>
          <a:bodyPr/>
          <a:lstStyle/>
          <a:p>
            <a:pPr algn="ctr"/>
            <a:r>
              <a:rPr lang="en-US" altLang="en-US" sz="3200" b="1" dirty="0">
                <a:latin typeface="Calibri" panose="020F0502020204030204" pitchFamily="34" charset="0"/>
              </a:rPr>
              <a:t>DESE Supports for Students’ Behavioral &amp; Mental Health </a:t>
            </a:r>
            <a:br>
              <a:rPr lang="en-US" altLang="en-US" sz="3200" b="1" dirty="0">
                <a:latin typeface="Calibri" panose="020F0502020204030204" pitchFamily="34" charset="0"/>
              </a:rPr>
            </a:br>
            <a:r>
              <a:rPr lang="en-US" altLang="en-US" sz="3200" b="1" dirty="0">
                <a:latin typeface="Calibri" panose="020F0502020204030204" pitchFamily="34" charset="0"/>
              </a:rPr>
              <a:t>and Wellbeing</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altLang="zh-CN" sz="2400" i="1" dirty="0">
              <a:solidFill>
                <a:schemeClr val="tx1"/>
              </a:solidFill>
              <a:latin typeface="Segoe SemiBold"/>
            </a:endParaRPr>
          </a:p>
        </p:txBody>
      </p:sp>
      <p:sp>
        <p:nvSpPr>
          <p:cNvPr id="3" name="Subtitle 2"/>
          <p:cNvSpPr>
            <a:spLocks noGrp="1"/>
          </p:cNvSpPr>
          <p:nvPr>
            <p:ph type="subTitle" idx="1"/>
          </p:nvPr>
        </p:nvSpPr>
        <p:spPr>
          <a:xfrm>
            <a:off x="1763486" y="4588329"/>
            <a:ext cx="10428513" cy="1736143"/>
          </a:xfrm>
        </p:spPr>
        <p:txBody>
          <a:bodyPr/>
          <a:lstStyle/>
          <a:p>
            <a:pPr algn="r">
              <a:lnSpc>
                <a:spcPct val="100000"/>
              </a:lnSpc>
            </a:pPr>
            <a:r>
              <a:rPr lang="en-US" altLang="zh-CN" sz="2000">
                <a:solidFill>
                  <a:schemeClr val="tx1">
                    <a:lumMod val="50000"/>
                  </a:schemeClr>
                </a:solidFill>
                <a:latin typeface="Segoe"/>
              </a:rPr>
              <a:t>Board of Elementary and Secondary Education Meeting – September 20, 2022</a:t>
            </a:r>
          </a:p>
          <a:p>
            <a:pPr algn="r">
              <a:lnSpc>
                <a:spcPct val="100000"/>
              </a:lnSpc>
            </a:pPr>
            <a:r>
              <a:rPr lang="en-US" altLang="zh-CN" sz="1600">
                <a:solidFill>
                  <a:schemeClr val="tx1">
                    <a:lumMod val="50000"/>
                  </a:schemeClr>
                </a:solidFill>
                <a:latin typeface="Segoe"/>
              </a:rPr>
              <a:t>Cliff Chuang, </a:t>
            </a:r>
            <a:r>
              <a:rPr lang="en-US" altLang="zh-CN" sz="1600" i="1">
                <a:solidFill>
                  <a:schemeClr val="tx1">
                    <a:lumMod val="50000"/>
                  </a:schemeClr>
                </a:solidFill>
                <a:latin typeface="Segoe"/>
              </a:rPr>
              <a:t>Senior Associate Commissioner, Educational Options</a:t>
            </a:r>
            <a:br>
              <a:rPr lang="en-US" altLang="zh-CN" sz="1600" i="1">
                <a:latin typeface="Segoe"/>
              </a:rPr>
            </a:br>
            <a:r>
              <a:rPr lang="en-US" altLang="zh-CN" sz="1600">
                <a:solidFill>
                  <a:schemeClr val="tx1">
                    <a:lumMod val="50000"/>
                  </a:schemeClr>
                </a:solidFill>
                <a:latin typeface="Segoe"/>
              </a:rPr>
              <a:t>Kristen McKinnon, </a:t>
            </a:r>
            <a:r>
              <a:rPr lang="en-US" altLang="zh-CN" sz="1600" i="1">
                <a:solidFill>
                  <a:schemeClr val="tx1">
                    <a:lumMod val="50000"/>
                  </a:schemeClr>
                </a:solidFill>
                <a:latin typeface="Segoe"/>
              </a:rPr>
              <a:t>Assistant Director, </a:t>
            </a:r>
            <a:r>
              <a:rPr lang="en-US" sz="1600" i="1">
                <a:solidFill>
                  <a:schemeClr val="tx1">
                    <a:lumMod val="50000"/>
                  </a:schemeClr>
                </a:solidFill>
                <a:latin typeface="Segoe"/>
              </a:rPr>
              <a:t>Student &amp; Family Support (SFS)</a:t>
            </a:r>
            <a:br>
              <a:rPr lang="en-US" altLang="zh-CN" sz="1600" i="1">
                <a:latin typeface="Segoe"/>
              </a:rPr>
            </a:br>
            <a:r>
              <a:rPr lang="en-US" altLang="zh-CN" sz="1600">
                <a:solidFill>
                  <a:schemeClr val="tx1">
                    <a:lumMod val="50000"/>
                  </a:schemeClr>
                </a:solidFill>
                <a:latin typeface="Segoe"/>
              </a:rPr>
              <a:t>Christine Pond, </a:t>
            </a:r>
            <a:r>
              <a:rPr lang="en-US" altLang="zh-CN" sz="1600" i="1">
                <a:solidFill>
                  <a:schemeClr val="tx1">
                    <a:lumMod val="50000"/>
                  </a:schemeClr>
                </a:solidFill>
                <a:latin typeface="Segoe"/>
              </a:rPr>
              <a:t>SFS Behavioral &amp; Mental Health Specialist </a:t>
            </a:r>
            <a:endParaRPr lang="en-US" altLang="zh-CN" sz="1600" i="1">
              <a:solidFill>
                <a:schemeClr val="tx1">
                  <a:lumMod val="50000"/>
                </a:schemeClr>
              </a:solidFill>
              <a:highlight>
                <a:srgbClr val="FFFF00"/>
              </a:highlight>
              <a:latin typeface="Segoe"/>
            </a:endParaRPr>
          </a:p>
          <a:p>
            <a:pPr algn="r">
              <a:lnSpc>
                <a:spcPct val="100000"/>
              </a:lnSpc>
            </a:pPr>
            <a:br>
              <a:rPr lang="en-US" altLang="zh-CN" sz="1600" i="1">
                <a:highlight>
                  <a:srgbClr val="FFFF00"/>
                </a:highlight>
                <a:latin typeface="Segoe"/>
              </a:rPr>
            </a:br>
            <a:endParaRPr lang="en-US" altLang="zh-CN" sz="1600" i="1">
              <a:solidFill>
                <a:schemeClr val="tx1">
                  <a:lumMod val="50000"/>
                </a:schemeClr>
              </a:solidFill>
              <a:highlight>
                <a:srgbClr val="FFFF00"/>
              </a:highlight>
              <a:latin typeface="Sego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D03C-A375-49B2-8B2F-8B3754BFCF03}"/>
              </a:ext>
            </a:extLst>
          </p:cNvPr>
          <p:cNvSpPr>
            <a:spLocks noGrp="1"/>
          </p:cNvSpPr>
          <p:nvPr>
            <p:ph type="title"/>
          </p:nvPr>
        </p:nvSpPr>
        <p:spPr/>
        <p:txBody>
          <a:bodyPr/>
          <a:lstStyle/>
          <a:p>
            <a:r>
              <a:rPr lang="en-US"/>
              <a:t>Major themes</a:t>
            </a:r>
            <a:endParaRPr lang="en-US">
              <a:solidFill>
                <a:schemeClr val="tx1"/>
              </a:solidFill>
              <a:highlight>
                <a:srgbClr val="FFFF00"/>
              </a:highlight>
            </a:endParaRPr>
          </a:p>
        </p:txBody>
      </p:sp>
      <p:sp>
        <p:nvSpPr>
          <p:cNvPr id="3" name="Content Placeholder 2">
            <a:extLst>
              <a:ext uri="{FF2B5EF4-FFF2-40B4-BE49-F238E27FC236}">
                <a16:creationId xmlns:a16="http://schemas.microsoft.com/office/drawing/2014/main" id="{825CC169-346F-4137-9AB1-3599B788D4E4}"/>
              </a:ext>
            </a:extLst>
          </p:cNvPr>
          <p:cNvSpPr>
            <a:spLocks noGrp="1"/>
          </p:cNvSpPr>
          <p:nvPr>
            <p:ph idx="1"/>
          </p:nvPr>
        </p:nvSpPr>
        <p:spPr>
          <a:xfrm>
            <a:off x="370245" y="1230403"/>
            <a:ext cx="11568470" cy="5049746"/>
          </a:xfrm>
        </p:spPr>
        <p:txBody>
          <a:bodyPr vert="horz" lIns="91440" tIns="45720" rIns="91440" bIns="45720" rtlCol="0" anchor="t">
            <a:noAutofit/>
          </a:bodyPr>
          <a:lstStyle/>
          <a:p>
            <a:pPr marL="0" indent="0">
              <a:buNone/>
            </a:pPr>
            <a:endParaRPr lang="en-US"/>
          </a:p>
          <a:p>
            <a:pPr marL="0" indent="0">
              <a:buNone/>
            </a:pPr>
            <a:r>
              <a:rPr lang="en-US">
                <a:latin typeface="Segoe UI"/>
                <a:cs typeface="Segoe UI"/>
              </a:rPr>
              <a:t>1. Times are challenging yet there’s hope.</a:t>
            </a:r>
            <a:br>
              <a:rPr lang="en-US"/>
            </a:br>
            <a:endParaRPr lang="en-US"/>
          </a:p>
          <a:p>
            <a:pPr marL="0" indent="0">
              <a:buNone/>
            </a:pPr>
            <a:r>
              <a:rPr lang="en-US">
                <a:latin typeface="Segoe UI"/>
                <a:cs typeface="Segoe UI"/>
              </a:rPr>
              <a:t>2. DESE is continuing to support schools/collaboratives </a:t>
            </a:r>
            <a:br>
              <a:rPr lang="en-US"/>
            </a:br>
            <a:r>
              <a:rPr lang="en-US">
                <a:latin typeface="Segoe UI"/>
                <a:cs typeface="Segoe UI"/>
              </a:rPr>
              <a:t>    with funding, guidance, and professional development.</a:t>
            </a:r>
            <a:br>
              <a:rPr lang="en-US"/>
            </a:br>
            <a:endParaRPr lang="en-US"/>
          </a:p>
          <a:p>
            <a:pPr marL="0" indent="0">
              <a:buNone/>
            </a:pPr>
            <a:r>
              <a:rPr lang="en-US">
                <a:latin typeface="Segoe UI"/>
                <a:cs typeface="Segoe UI"/>
              </a:rPr>
              <a:t>3. Statewide advisory groups are informing the efforts.</a:t>
            </a:r>
          </a:p>
          <a:p>
            <a:endParaRPr lang="en-US"/>
          </a:p>
          <a:p>
            <a:pPr marL="0" indent="0">
              <a:buNone/>
            </a:pPr>
            <a:r>
              <a:rPr lang="en-US">
                <a:latin typeface="Segoe UI"/>
                <a:cs typeface="Segoe UI"/>
              </a:rPr>
              <a:t>4. We’re continuing to see promising practices across the state.</a:t>
            </a:r>
          </a:p>
        </p:txBody>
      </p:sp>
      <p:sp>
        <p:nvSpPr>
          <p:cNvPr id="4" name="Slide Number Placeholder 3">
            <a:extLst>
              <a:ext uri="{FF2B5EF4-FFF2-40B4-BE49-F238E27FC236}">
                <a16:creationId xmlns:a16="http://schemas.microsoft.com/office/drawing/2014/main" id="{A494EBFA-FD39-4F05-B66E-95081CFB82D5}"/>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pic>
        <p:nvPicPr>
          <p:cNvPr id="7" name="Picture 6" descr="Picture of smiling children from First Children's Mental Health Report | CDC">
            <a:extLst>
              <a:ext uri="{FF2B5EF4-FFF2-40B4-BE49-F238E27FC236}">
                <a16:creationId xmlns:a16="http://schemas.microsoft.com/office/drawing/2014/main" id="{29785467-1418-4DEF-A092-812E8AD06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1917" y="628877"/>
            <a:ext cx="3489838" cy="1767156"/>
          </a:xfrm>
          <a:prstGeom prst="rect">
            <a:avLst/>
          </a:prstGeom>
          <a:noFill/>
          <a:ln>
            <a:noFill/>
          </a:ln>
        </p:spPr>
      </p:pic>
    </p:spTree>
    <p:extLst>
      <p:ext uri="{BB962C8B-B14F-4D97-AF65-F5344CB8AC3E}">
        <p14:creationId xmlns:p14="http://schemas.microsoft.com/office/powerpoint/2010/main" val="62610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62C0-A3C9-435E-AF14-BF2574CE52B0}"/>
              </a:ext>
            </a:extLst>
          </p:cNvPr>
          <p:cNvSpPr>
            <a:spLocks noGrp="1"/>
          </p:cNvSpPr>
          <p:nvPr>
            <p:ph type="title"/>
          </p:nvPr>
        </p:nvSpPr>
        <p:spPr>
          <a:xfrm>
            <a:off x="567743" y="288926"/>
            <a:ext cx="11370972" cy="666572"/>
          </a:xfrm>
        </p:spPr>
        <p:txBody>
          <a:bodyPr/>
          <a:lstStyle/>
          <a:p>
            <a:pPr algn="ctr"/>
            <a:r>
              <a:rPr lang="en-US">
                <a:cs typeface="Calibri Light"/>
              </a:rPr>
              <a:t>Supporting Student’s Social Emotional Learning, Behavioral &amp; Mental Health, &amp; Wellness (SEL &amp; Mental Health Grant)</a:t>
            </a:r>
            <a:endParaRPr lang="en-US"/>
          </a:p>
        </p:txBody>
      </p:sp>
      <p:sp>
        <p:nvSpPr>
          <p:cNvPr id="3" name="Content Placeholder 2">
            <a:extLst>
              <a:ext uri="{FF2B5EF4-FFF2-40B4-BE49-F238E27FC236}">
                <a16:creationId xmlns:a16="http://schemas.microsoft.com/office/drawing/2014/main" id="{A7313194-8D87-433C-BB1F-9EEE0B7F51B7}"/>
              </a:ext>
            </a:extLst>
          </p:cNvPr>
          <p:cNvSpPr>
            <a:spLocks noGrp="1"/>
          </p:cNvSpPr>
          <p:nvPr>
            <p:ph idx="1"/>
          </p:nvPr>
        </p:nvSpPr>
        <p:spPr>
          <a:xfrm>
            <a:off x="567743" y="1112835"/>
            <a:ext cx="11512083" cy="5338672"/>
          </a:xfrm>
        </p:spPr>
        <p:txBody>
          <a:bodyPr vert="horz" lIns="91440" tIns="45720" rIns="91440" bIns="45720" rtlCol="0" anchor="t">
            <a:noAutofit/>
          </a:bodyPr>
          <a:lstStyle/>
          <a:p>
            <a:pPr marL="0" indent="0">
              <a:buNone/>
            </a:pPr>
            <a:r>
              <a:rPr lang="en-US" sz="1800" i="1">
                <a:latin typeface="Segoe UI"/>
                <a:cs typeface="Segoe UI"/>
              </a:rPr>
              <a:t>DESE Funding Example:</a:t>
            </a:r>
          </a:p>
          <a:p>
            <a:pPr marL="0" indent="0">
              <a:buNone/>
            </a:pPr>
            <a:br>
              <a:rPr lang="en-US" sz="1800" i="1"/>
            </a:br>
            <a:endParaRPr lang="en-US" sz="500" i="1">
              <a:solidFill>
                <a:schemeClr val="tx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i="1">
                <a:solidFill>
                  <a:schemeClr val="tx1">
                    <a:lumMod val="50000"/>
                  </a:schemeClr>
                </a:solidFill>
                <a:latin typeface="Calibri"/>
                <a:cs typeface="Calibri"/>
              </a:rPr>
              <a:t>Supporting Students’ SEL, Behavioral &amp; Mental Health (MH), and Wellness through MTSS (SEL &amp; MH Grant)</a:t>
            </a:r>
          </a:p>
          <a:p>
            <a:pPr lvl="2">
              <a:buFont typeface="Arial" panose="020B0604020202020204" pitchFamily="34" charset="0"/>
              <a:buChar char="•"/>
            </a:pPr>
            <a:r>
              <a:rPr lang="en-US">
                <a:latin typeface="Calibri"/>
                <a:ea typeface="MS Mincho"/>
                <a:cs typeface="Arial"/>
              </a:rPr>
              <a:t>developing comprehensive, integrated multi-tiered systems for student, family, and educator social-emotional and/or mental health supports; and</a:t>
            </a:r>
          </a:p>
          <a:p>
            <a:pPr lvl="2">
              <a:buFont typeface="Arial" panose="020B0604020202020204" pitchFamily="34" charset="0"/>
              <a:buChar char="•"/>
            </a:pPr>
            <a:r>
              <a:rPr lang="en-US">
                <a:latin typeface="Calibri"/>
                <a:ea typeface="MS Mincho"/>
                <a:cs typeface="Arial"/>
              </a:rPr>
              <a:t>building sustainable infrastructure to facilitate integrated coordination between school and community-based services and/or providers.</a:t>
            </a:r>
          </a:p>
          <a:p>
            <a:pPr lvl="2">
              <a:buFont typeface="Arial" panose="020B0604020202020204" pitchFamily="34" charset="0"/>
              <a:buChar char="•"/>
            </a:pPr>
            <a:r>
              <a:rPr lang="en-US">
                <a:latin typeface="Calibri"/>
                <a:ea typeface="MS Mincho"/>
                <a:cs typeface="Arial"/>
              </a:rPr>
              <a:t>State + federal funding</a:t>
            </a:r>
          </a:p>
          <a:p>
            <a:pPr marL="914400" lvl="2" indent="0">
              <a:buNone/>
            </a:pPr>
            <a:endParaRPr lang="en-US" sz="2800" i="1">
              <a:solidFill>
                <a:schemeClr val="tx1">
                  <a:lumMod val="50000"/>
                </a:schemeClr>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200">
                <a:solidFill>
                  <a:schemeClr val="tx1">
                    <a:lumMod val="50000"/>
                  </a:schemeClr>
                </a:solidFill>
                <a:latin typeface="Calibri"/>
                <a:cs typeface="Calibri"/>
              </a:rPr>
              <a:t>FY22 </a:t>
            </a:r>
            <a:r>
              <a:rPr lang="en-US" sz="2200">
                <a:solidFill>
                  <a:srgbClr val="0070C0"/>
                </a:solidFill>
                <a:latin typeface="Calibri"/>
                <a:ea typeface="MS Mincho"/>
                <a:cs typeface="Arial"/>
                <a:hlinkClick r:id="rId2">
                  <a:extLst>
                    <a:ext uri="{A12FA001-AC4F-418D-AE19-62706E023703}">
                      <ahyp:hlinkClr xmlns:ahyp="http://schemas.microsoft.com/office/drawing/2018/hyperlinkcolor" val="tx"/>
                    </a:ext>
                  </a:extLst>
                </a:hlinkClick>
              </a:rPr>
              <a:t>competitive</a:t>
            </a:r>
            <a:r>
              <a:rPr lang="en-US" sz="2200">
                <a:solidFill>
                  <a:schemeClr val="tx1">
                    <a:lumMod val="50000"/>
                  </a:schemeClr>
                </a:solidFill>
                <a:latin typeface="Calibri"/>
                <a:cs typeface="Calibri"/>
              </a:rPr>
              <a:t> </a:t>
            </a:r>
            <a:r>
              <a:rPr lang="en-US" sz="2200">
                <a:latin typeface="Calibri"/>
                <a:ea typeface="MS Mincho"/>
                <a:cs typeface="Arial"/>
                <a:hlinkClick r:id="rId3"/>
              </a:rPr>
              <a:t>grantees</a:t>
            </a:r>
            <a:r>
              <a:rPr lang="en-US" sz="2200">
                <a:latin typeface="Calibri"/>
                <a:ea typeface="MS Mincho"/>
                <a:cs typeface="Arial"/>
              </a:rPr>
              <a:t>,</a:t>
            </a:r>
            <a:r>
              <a:rPr lang="en-US" sz="2200" i="1">
                <a:latin typeface="Calibri"/>
                <a:ea typeface="MS Mincho"/>
                <a:cs typeface="Arial"/>
              </a:rPr>
              <a:t> ~$11M, 70 communities</a:t>
            </a:r>
            <a:endParaRPr lang="en-US" sz="2200">
              <a:solidFill>
                <a:schemeClr val="tx1">
                  <a:lumMod val="50000"/>
                </a:schemeClr>
              </a:solidFill>
              <a:latin typeface="Calibri"/>
              <a:ea typeface="MS Mincho"/>
              <a:cs typeface="Arial"/>
            </a:endParaRPr>
          </a:p>
          <a:p>
            <a:pPr lvl="1">
              <a:buFont typeface="Wingdings" panose="05000000000000000000" pitchFamily="2" charset="2"/>
              <a:buChar char="Ø"/>
            </a:pPr>
            <a:r>
              <a:rPr lang="en-US" sz="2200">
                <a:solidFill>
                  <a:schemeClr val="tx1">
                    <a:lumMod val="50000"/>
                  </a:schemeClr>
                </a:solidFill>
                <a:latin typeface="Calibri"/>
                <a:cs typeface="Calibri"/>
              </a:rPr>
              <a:t>FY23 </a:t>
            </a:r>
            <a:r>
              <a:rPr lang="en-US" sz="2200">
                <a:solidFill>
                  <a:srgbClr val="0070C0"/>
                </a:solidFill>
                <a:latin typeface="Calibri"/>
                <a:ea typeface="MS Mincho"/>
                <a:cs typeface="Arial"/>
                <a:hlinkClick r:id="rId4">
                  <a:extLst>
                    <a:ext uri="{A12FA001-AC4F-418D-AE19-62706E023703}">
                      <ahyp:hlinkClr xmlns:ahyp="http://schemas.microsoft.com/office/drawing/2018/hyperlinkcolor" val="tx"/>
                    </a:ext>
                  </a:extLst>
                </a:hlinkClick>
              </a:rPr>
              <a:t>continuation</a:t>
            </a:r>
            <a:r>
              <a:rPr lang="en-US" sz="2200">
                <a:solidFill>
                  <a:srgbClr val="0070C0"/>
                </a:solidFill>
                <a:latin typeface="Calibri"/>
                <a:ea typeface="MS Mincho"/>
                <a:cs typeface="Arial"/>
              </a:rPr>
              <a:t> </a:t>
            </a:r>
            <a:r>
              <a:rPr lang="en-US" sz="2200">
                <a:latin typeface="Calibri"/>
                <a:ea typeface="MS Mincho"/>
                <a:cs typeface="Arial"/>
              </a:rPr>
              <a:t>+ new </a:t>
            </a:r>
            <a:r>
              <a:rPr lang="en-US" sz="2200">
                <a:solidFill>
                  <a:srgbClr val="0070C0"/>
                </a:solidFill>
                <a:latin typeface="Calibri"/>
                <a:ea typeface="MS Mincho"/>
                <a:cs typeface="Arial"/>
                <a:hlinkClick r:id="rId5">
                  <a:extLst>
                    <a:ext uri="{A12FA001-AC4F-418D-AE19-62706E023703}">
                      <ahyp:hlinkClr xmlns:ahyp="http://schemas.microsoft.com/office/drawing/2018/hyperlinkcolor" val="tx"/>
                    </a:ext>
                  </a:extLst>
                </a:hlinkClick>
              </a:rPr>
              <a:t>competitive</a:t>
            </a:r>
            <a:r>
              <a:rPr lang="en-US" sz="2200">
                <a:latin typeface="Calibri"/>
                <a:ea typeface="MS Mincho"/>
                <a:cs typeface="Arial"/>
              </a:rPr>
              <a:t> grantees, totaling </a:t>
            </a:r>
            <a:r>
              <a:rPr lang="en-US" sz="2200" i="1">
                <a:latin typeface="Calibri"/>
                <a:ea typeface="MS Mincho"/>
                <a:cs typeface="Arial"/>
              </a:rPr>
              <a:t>~$14M, anticipated 110 communities</a:t>
            </a:r>
            <a:br>
              <a:rPr lang="en-US" sz="2200" i="1">
                <a:latin typeface="Calibri" panose="020F0502020204030204" pitchFamily="34" charset="0"/>
                <a:ea typeface="MS Mincho" panose="02020609040205080304" pitchFamily="49" charset="-128"/>
                <a:cs typeface="Arial" panose="020B0604020202020204" pitchFamily="34" charset="0"/>
              </a:rPr>
            </a:br>
            <a:endParaRPr lang="en-US" sz="2200" i="1">
              <a:latin typeface="Calibri" panose="020F0502020204030204" pitchFamily="34" charset="0"/>
              <a:ea typeface="MS Mincho" panose="02020609040205080304" pitchFamily="49" charset="-128"/>
              <a:cs typeface="Arial" panose="020B0604020202020204" pitchFamily="34" charset="0"/>
            </a:endParaRPr>
          </a:p>
          <a:p>
            <a:pPr lvl="1">
              <a:buFont typeface="Wingdings" panose="05000000000000000000" pitchFamily="2" charset="2"/>
              <a:buChar char="Ø"/>
            </a:pPr>
            <a:r>
              <a:rPr lang="en-US" sz="2200">
                <a:latin typeface="Calibri"/>
                <a:ea typeface="MS Mincho"/>
                <a:cs typeface="Arial"/>
              </a:rPr>
              <a:t>District examples of promising practices and ongoing challenges</a:t>
            </a:r>
            <a:r>
              <a:rPr lang="en-US" sz="2200" i="1">
                <a:latin typeface="Calibri"/>
                <a:ea typeface="MS Mincho"/>
                <a:cs typeface="Arial"/>
              </a:rPr>
              <a:t>: Chelsea &amp; Holliston</a:t>
            </a:r>
          </a:p>
          <a:p>
            <a:pPr marL="0" indent="0">
              <a:buNone/>
            </a:pPr>
            <a:endParaRPr lang="en-US" sz="2400">
              <a:latin typeface="Calibri" panose="020F0502020204030204" pitchFamily="34" charset="0"/>
              <a:ea typeface="MS Mincho" panose="02020609040205080304" pitchFamily="49" charset="-128"/>
              <a:cs typeface="Arial" panose="020B0604020202020204" pitchFamily="34" charset="0"/>
            </a:endParaRPr>
          </a:p>
          <a:p>
            <a:pPr marL="914400" lvl="2" indent="0">
              <a:buNone/>
            </a:pPr>
            <a:endParaRPr lang="en-US" sz="1600" i="1">
              <a:solidFill>
                <a:schemeClr val="tx1">
                  <a:lumMod val="50000"/>
                </a:schemeClr>
              </a:solidFill>
              <a:latin typeface="Calibri" panose="020F0502020204030204" pitchFamily="34" charset="0"/>
              <a:cs typeface="Calibri" panose="020F0502020204030204" pitchFamily="34" charset="0"/>
            </a:endParaRPr>
          </a:p>
          <a:p>
            <a:pPr marL="457200" lvl="1" indent="0">
              <a:buNone/>
            </a:pPr>
            <a:endParaRPr lang="en-US" i="1">
              <a:solidFill>
                <a:schemeClr val="tx1">
                  <a:lumMod val="50000"/>
                </a:schemeClr>
              </a:solidFill>
              <a:latin typeface="Calibri" panose="020F0502020204030204" pitchFamily="34" charset="0"/>
              <a:cs typeface="Calibri" panose="020F0502020204030204" pitchFamily="34" charset="0"/>
            </a:endParaRPr>
          </a:p>
          <a:p>
            <a:pPr marL="457200" lvl="1" indent="0">
              <a:buNone/>
            </a:pPr>
            <a:endParaRPr lang="en-US" i="1">
              <a:solidFill>
                <a:schemeClr val="tx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E81D9BB-9DDB-46A8-B90A-CF61244F9D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F27229C-EC7B-4063-A33B-28A5E87E32ED}" type="slidenum">
              <a:rPr kumimoji="0" lang="zh-CN" altLang="en-US" sz="1200" b="0" i="0" u="none" strike="noStrike" kern="0" cap="none" spc="0" normalizeH="0" baseline="0" noProof="0" smtClean="0">
                <a:ln>
                  <a:noFill/>
                </a:ln>
                <a:solidFill>
                  <a:srgbClr val="203B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200" b="0" i="0" u="none" strike="noStrike" kern="0" cap="none" spc="0" normalizeH="0" baseline="0" noProof="0">
              <a:ln>
                <a:noFill/>
              </a:ln>
              <a:solidFill>
                <a:srgbClr val="203B6A"/>
              </a:solidFill>
              <a:effectLst/>
              <a:uLnTx/>
              <a:uFillTx/>
              <a:latin typeface="Arial"/>
              <a:cs typeface="Arial"/>
              <a:sym typeface="Arial"/>
            </a:endParaRPr>
          </a:p>
        </p:txBody>
      </p:sp>
    </p:spTree>
    <p:extLst>
      <p:ext uri="{BB962C8B-B14F-4D97-AF65-F5344CB8AC3E}">
        <p14:creationId xmlns:p14="http://schemas.microsoft.com/office/powerpoint/2010/main" val="237459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74628" y="0"/>
            <a:ext cx="9887287" cy="6858000"/>
          </a:xfrm>
          <a:prstGeom prst="rect">
            <a:avLst/>
          </a:prstGeom>
          <a:noFill/>
          <a:ln>
            <a:noFill/>
          </a:ln>
        </p:spPr>
      </p:pic>
      <p:sp>
        <p:nvSpPr>
          <p:cNvPr id="2" name="Rectangle 1">
            <a:extLst>
              <a:ext uri="{FF2B5EF4-FFF2-40B4-BE49-F238E27FC236}">
                <a16:creationId xmlns:a16="http://schemas.microsoft.com/office/drawing/2014/main" id="{3F41D93B-B009-494E-B8A5-D84BA05E02F5}"/>
              </a:ext>
            </a:extLst>
          </p:cNvPr>
          <p:cNvSpPr/>
          <p:nvPr/>
        </p:nvSpPr>
        <p:spPr>
          <a:xfrm>
            <a:off x="11332029" y="6259286"/>
            <a:ext cx="435428" cy="413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4</a:t>
            </a:r>
          </a:p>
        </p:txBody>
      </p:sp>
      <p:sp>
        <p:nvSpPr>
          <p:cNvPr id="3" name="Title 2">
            <a:extLst>
              <a:ext uri="{FF2B5EF4-FFF2-40B4-BE49-F238E27FC236}">
                <a16:creationId xmlns:a16="http://schemas.microsoft.com/office/drawing/2014/main" id="{0E7DF127-C27C-4AD8-83A7-12DD76401F28}"/>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a:bodyPr>
          <a:lstStyle/>
          <a:p>
            <a:r>
              <a:rPr lang="en-US" dirty="0"/>
              <a:t>SEL &amp; MH Grant Behavioral Mental 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58"/>
        <p:cNvGrpSpPr/>
        <p:nvPr/>
      </p:nvGrpSpPr>
      <p:grpSpPr>
        <a:xfrm>
          <a:off x="0" y="0"/>
          <a:ext cx="0" cy="0"/>
          <a:chOff x="0" y="0"/>
          <a:chExt cx="0" cy="0"/>
        </a:xfrm>
      </p:grpSpPr>
      <p:pic>
        <p:nvPicPr>
          <p:cNvPr id="59" name="Google Shape;59;p14" descr="Chelsea Public Schools Promising Practices"/>
          <p:cNvPicPr preferRelativeResize="0"/>
          <p:nvPr/>
        </p:nvPicPr>
        <p:blipFill>
          <a:blip r:embed="rId3">
            <a:alphaModFix/>
          </a:blip>
          <a:stretch>
            <a:fillRect/>
          </a:stretch>
        </p:blipFill>
        <p:spPr>
          <a:xfrm>
            <a:off x="1174678" y="0"/>
            <a:ext cx="9765465" cy="6858000"/>
          </a:xfrm>
          <a:prstGeom prst="rect">
            <a:avLst/>
          </a:prstGeom>
          <a:noFill/>
          <a:ln>
            <a:noFill/>
          </a:ln>
        </p:spPr>
      </p:pic>
      <p:sp>
        <p:nvSpPr>
          <p:cNvPr id="3" name="Rectangle 2">
            <a:extLst>
              <a:ext uri="{FF2B5EF4-FFF2-40B4-BE49-F238E27FC236}">
                <a16:creationId xmlns:a16="http://schemas.microsoft.com/office/drawing/2014/main" id="{FCE81BCD-8380-49C0-A17F-EC34CEF23247}"/>
              </a:ext>
            </a:extLst>
          </p:cNvPr>
          <p:cNvSpPr/>
          <p:nvPr/>
        </p:nvSpPr>
        <p:spPr>
          <a:xfrm>
            <a:off x="11332029" y="6259286"/>
            <a:ext cx="435428" cy="413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5</a:t>
            </a:r>
          </a:p>
        </p:txBody>
      </p:sp>
      <p:sp>
        <p:nvSpPr>
          <p:cNvPr id="2" name="Title 1">
            <a:extLst>
              <a:ext uri="{FF2B5EF4-FFF2-40B4-BE49-F238E27FC236}">
                <a16:creationId xmlns:a16="http://schemas.microsoft.com/office/drawing/2014/main" id="{C2CC811F-9437-4E7B-8F67-98C9FAD2B5C0}"/>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a:bodyPr>
          <a:lstStyle/>
          <a:p>
            <a:r>
              <a:rPr lang="en-US" dirty="0"/>
              <a:t>Chelsea Public Schools Promising Practices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63"/>
        <p:cNvGrpSpPr/>
        <p:nvPr/>
      </p:nvGrpSpPr>
      <p:grpSpPr>
        <a:xfrm>
          <a:off x="0" y="0"/>
          <a:ext cx="0" cy="0"/>
          <a:chOff x="0" y="0"/>
          <a:chExt cx="0" cy="0"/>
        </a:xfrm>
      </p:grpSpPr>
      <p:pic>
        <p:nvPicPr>
          <p:cNvPr id="64" name="Google Shape;64;p15" descr="Chelsea Public School Challenges"/>
          <p:cNvPicPr preferRelativeResize="0"/>
          <p:nvPr/>
        </p:nvPicPr>
        <p:blipFill>
          <a:blip r:embed="rId3">
            <a:alphaModFix/>
          </a:blip>
          <a:stretch>
            <a:fillRect/>
          </a:stretch>
        </p:blipFill>
        <p:spPr>
          <a:xfrm>
            <a:off x="1337230" y="0"/>
            <a:ext cx="9517539" cy="6858000"/>
          </a:xfrm>
          <a:prstGeom prst="rect">
            <a:avLst/>
          </a:prstGeom>
          <a:noFill/>
          <a:ln>
            <a:noFill/>
          </a:ln>
        </p:spPr>
      </p:pic>
      <p:sp>
        <p:nvSpPr>
          <p:cNvPr id="3" name="Rectangle 2">
            <a:extLst>
              <a:ext uri="{FF2B5EF4-FFF2-40B4-BE49-F238E27FC236}">
                <a16:creationId xmlns:a16="http://schemas.microsoft.com/office/drawing/2014/main" id="{693DD6E2-1F8F-4954-B122-5ABA939453FE}"/>
              </a:ext>
            </a:extLst>
          </p:cNvPr>
          <p:cNvSpPr/>
          <p:nvPr/>
        </p:nvSpPr>
        <p:spPr>
          <a:xfrm>
            <a:off x="11332029" y="6259286"/>
            <a:ext cx="435428" cy="413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6</a:t>
            </a:r>
          </a:p>
        </p:txBody>
      </p:sp>
      <p:sp>
        <p:nvSpPr>
          <p:cNvPr id="2" name="Title 1">
            <a:extLst>
              <a:ext uri="{FF2B5EF4-FFF2-40B4-BE49-F238E27FC236}">
                <a16:creationId xmlns:a16="http://schemas.microsoft.com/office/drawing/2014/main" id="{9B249772-A272-4994-AF9D-6B655ACACE65}"/>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a:bodyPr>
          <a:lstStyle/>
          <a:p>
            <a:r>
              <a:rPr lang="en-US" dirty="0"/>
              <a:t>Chelsea Public School Challenges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7316-A7A1-BA87-C432-C403AE86DD86}"/>
              </a:ext>
            </a:extLst>
          </p:cNvPr>
          <p:cNvSpPr>
            <a:spLocks noGrp="1"/>
          </p:cNvSpPr>
          <p:nvPr>
            <p:ph type="title"/>
          </p:nvPr>
        </p:nvSpPr>
        <p:spPr>
          <a:xfrm>
            <a:off x="838200" y="365125"/>
            <a:ext cx="10515600" cy="666007"/>
          </a:xfrm>
        </p:spPr>
        <p:txBody>
          <a:bodyPr>
            <a:normAutofit/>
          </a:bodyPr>
          <a:lstStyle/>
          <a:p>
            <a:pPr algn="ctr"/>
            <a:r>
              <a:rPr lang="en-US"/>
              <a:t>                                  Promising Practices </a:t>
            </a:r>
          </a:p>
        </p:txBody>
      </p:sp>
      <p:sp>
        <p:nvSpPr>
          <p:cNvPr id="3" name="Date Placeholder 2">
            <a:extLst>
              <a:ext uri="{FF2B5EF4-FFF2-40B4-BE49-F238E27FC236}">
                <a16:creationId xmlns:a16="http://schemas.microsoft.com/office/drawing/2014/main" id="{1408300D-DC5E-5BCB-EF46-89280E13DF60}"/>
              </a:ext>
            </a:extLst>
          </p:cNvPr>
          <p:cNvSpPr>
            <a:spLocks noGrp="1"/>
          </p:cNvSpPr>
          <p:nvPr>
            <p:ph type="dt" sz="half" idx="10"/>
          </p:nvPr>
        </p:nvSpPr>
        <p:spPr/>
        <p:txBody>
          <a:bodyPr/>
          <a:lstStyle/>
          <a:p>
            <a:pPr>
              <a:defRPr/>
            </a:pPr>
            <a:r>
              <a:rPr lang="en-US">
                <a:solidFill>
                  <a:prstClr val="black">
                    <a:tint val="75000"/>
                  </a:prstClr>
                </a:solidFill>
              </a:rPr>
              <a:t>9/20/2022</a:t>
            </a:r>
          </a:p>
        </p:txBody>
      </p:sp>
      <p:sp>
        <p:nvSpPr>
          <p:cNvPr id="4" name="Footer Placeholder 3">
            <a:extLst>
              <a:ext uri="{FF2B5EF4-FFF2-40B4-BE49-F238E27FC236}">
                <a16:creationId xmlns:a16="http://schemas.microsoft.com/office/drawing/2014/main" id="{F1046427-8719-46CA-F0E1-C9A41F345B49}"/>
              </a:ext>
            </a:extLst>
          </p:cNvPr>
          <p:cNvSpPr>
            <a:spLocks noGrp="1"/>
          </p:cNvSpPr>
          <p:nvPr>
            <p:ph type="ftr" sz="quarter" idx="11"/>
          </p:nvPr>
        </p:nvSpPr>
        <p:spPr/>
        <p:txBody>
          <a:bodyPr/>
          <a:lstStyle/>
          <a:p>
            <a:pPr>
              <a:defRPr/>
            </a:pPr>
            <a:r>
              <a:rPr lang="en-US">
                <a:solidFill>
                  <a:prstClr val="black">
                    <a:tint val="75000"/>
                  </a:prstClr>
                </a:solidFill>
              </a:rPr>
              <a:t>HPS – SEL 21-22 </a:t>
            </a:r>
          </a:p>
        </p:txBody>
      </p:sp>
      <p:sp>
        <p:nvSpPr>
          <p:cNvPr id="5" name="Slide Number Placeholder 4">
            <a:extLst>
              <a:ext uri="{FF2B5EF4-FFF2-40B4-BE49-F238E27FC236}">
                <a16:creationId xmlns:a16="http://schemas.microsoft.com/office/drawing/2014/main" id="{ABA99CC1-C200-6510-9452-286FD52A5D25}"/>
              </a:ext>
            </a:extLst>
          </p:cNvPr>
          <p:cNvSpPr>
            <a:spLocks noGrp="1"/>
          </p:cNvSpPr>
          <p:nvPr>
            <p:ph type="sldNum" sz="quarter" idx="12"/>
          </p:nvPr>
        </p:nvSpPr>
        <p:spPr/>
        <p:txBody>
          <a:bodyPr/>
          <a:lstStyle/>
          <a:p>
            <a:pPr>
              <a:defRPr/>
            </a:pPr>
            <a:r>
              <a:rPr lang="en-US">
                <a:solidFill>
                  <a:prstClr val="black">
                    <a:tint val="75000"/>
                  </a:prstClr>
                </a:solidFill>
              </a:rPr>
              <a:t>J. Vergne Dir of SEL &amp; Equity, </a:t>
            </a:r>
            <a:fld id="{D76B855D-E9CC-4FF8-AD85-6CDC7B89A0DE}" type="slidenum">
              <a:rPr lang="en-US" smtClean="0">
                <a:solidFill>
                  <a:prstClr val="black">
                    <a:tint val="75000"/>
                  </a:prstClr>
                </a:solidFill>
              </a:rPr>
              <a:pPr>
                <a:defRPr/>
              </a:pPr>
              <a:t>7</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4C479CDE-6AF9-87D0-B5F1-49283B6422E2}"/>
              </a:ext>
            </a:extLst>
          </p:cNvPr>
          <p:cNvSpPr>
            <a:spLocks noGrp="1"/>
          </p:cNvSpPr>
          <p:nvPr>
            <p:ph idx="1"/>
          </p:nvPr>
        </p:nvSpPr>
        <p:spPr>
          <a:xfrm>
            <a:off x="838200" y="1803415"/>
            <a:ext cx="10134600" cy="4347687"/>
          </a:xfrm>
        </p:spPr>
        <p:txBody>
          <a:bodyPr>
            <a:normAutofit lnSpcReduction="10000"/>
          </a:bodyPr>
          <a:lstStyle/>
          <a:p>
            <a:pPr>
              <a:lnSpc>
                <a:spcPct val="100000"/>
              </a:lnSpc>
              <a:spcBef>
                <a:spcPts val="0"/>
              </a:spcBef>
              <a:spcAft>
                <a:spcPts val="800"/>
              </a:spcAft>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created an SEL / MH team that utilized two reflection points of the Safe and Supportive school framework &amp; CASEL’s SEL Guide to Schoolwide SEL as starting points. </a:t>
            </a:r>
          </a:p>
          <a:p>
            <a:pPr marL="457200" lvl="1" indent="0">
              <a:lnSpc>
                <a:spcPct val="100000"/>
              </a:lnSpc>
              <a:spcBef>
                <a:spcPts val="0"/>
              </a:spcBef>
              <a:spcAft>
                <a:spcPts val="800"/>
              </a:spcAft>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We began to research the multitude of SEL Curriculums available in our current educational landscape. </a:t>
            </a:r>
          </a:p>
          <a:p>
            <a:pPr marL="457200" lvl="1" indent="0">
              <a:lnSpc>
                <a:spcPct val="100000"/>
              </a:lnSpc>
              <a:spcBef>
                <a:spcPts val="0"/>
              </a:spcBef>
              <a:spcAft>
                <a:spcPts val="800"/>
              </a:spcAft>
              <a:buClr>
                <a:srgbClr val="000000"/>
              </a:buClr>
              <a:defRPr/>
            </a:pPr>
            <a:r>
              <a:rPr lang="en-US" sz="1600" kern="0">
                <a:solidFill>
                  <a:srgbClr val="222222"/>
                </a:solidFill>
                <a:latin typeface="Arial" panose="020B0604020202020204" pitchFamily="34" charset="0"/>
                <a:cs typeface="Arial" panose="020B0604020202020204" pitchFamily="34" charset="0"/>
                <a:sym typeface="Arial"/>
              </a:rPr>
              <a:t> </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narrowed it down to 2 curriculums that </a:t>
            </a:r>
            <a:r>
              <a:rPr lang="en-US" sz="1600" kern="0">
                <a:solidFill>
                  <a:srgbClr val="222222"/>
                </a:solidFill>
                <a:latin typeface="Arial" panose="020B0604020202020204" pitchFamily="34" charset="0"/>
                <a:cs typeface="Arial" panose="020B0604020202020204" pitchFamily="34" charset="0"/>
                <a:sym typeface="Arial"/>
              </a:rPr>
              <a:t>stood out to this team, and we are excited to pilot, experience, and gather additional feedback. </a:t>
            </a:r>
          </a:p>
          <a:p>
            <a:pPr marL="457200" lvl="1" indent="0">
              <a:lnSpc>
                <a:spcPct val="100000"/>
              </a:lnSpc>
              <a:spcBef>
                <a:spcPts val="0"/>
              </a:spcBef>
              <a:spcAft>
                <a:spcPts val="800"/>
              </a:spcAft>
              <a:buClr>
                <a:srgbClr val="000000"/>
              </a:buClr>
              <a:buNone/>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a:t>
            </a:r>
          </a:p>
          <a:p>
            <a:pPr>
              <a:lnSpc>
                <a:spcPct val="100000"/>
              </a:lnSpc>
              <a:spcBef>
                <a:spcPts val="0"/>
              </a:spcBef>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We worked with an organization named “And Still we Rise” and co-developed PD for our Student Service providers (SAC’s, School Counselors, BCBA’s, School Psychologist and a few others). </a:t>
            </a:r>
          </a:p>
          <a:p>
            <a:pPr marL="457200" lvl="1" indent="0">
              <a:lnSpc>
                <a:spcPct val="100000"/>
              </a:lnSpc>
              <a:spcBef>
                <a:spcPts val="0"/>
              </a:spcBef>
              <a:buClr>
                <a:srgbClr val="000000"/>
              </a:buClr>
              <a:defRPr/>
            </a:pPr>
            <a:r>
              <a:rPr lang="en-US" sz="1600" kern="0">
                <a:solidFill>
                  <a:srgbClr val="222222"/>
                </a:solidFill>
                <a:latin typeface="Arial" panose="020B0604020202020204" pitchFamily="34" charset="0"/>
                <a:cs typeface="Arial" panose="020B0604020202020204" pitchFamily="34" charset="0"/>
                <a:sym typeface="Arial"/>
              </a:rPr>
              <a:t>Focused on e</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nhancing our culturally proficient student support delivery so that we can build stronger connections across racial, cultural, and linguistic connections in support of social emotional well-being.</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 </a:t>
            </a:r>
            <a:endPar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pPr>
              <a:lnSpc>
                <a:spcPct val="100000"/>
              </a:lnSpc>
              <a:spcBef>
                <a:spcPts val="0"/>
              </a:spcBef>
              <a:buClr>
                <a:srgbClr val="000000"/>
              </a:buClr>
              <a:defRPr/>
            </a:pP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Developed a “Data Dialogue process” with the EDC, and our local stakeholders to collaboratively assess data for to improvement and to consider new possible options for our students and our larger Holliston community </a:t>
            </a:r>
            <a:r>
              <a:rPr lang="en-US" sz="1600" kern="0">
                <a:solidFill>
                  <a:srgbClr val="222222"/>
                </a:solidFill>
                <a:latin typeface="Arial" panose="020B0604020202020204" pitchFamily="34" charset="0"/>
                <a:cs typeface="Arial" panose="020B0604020202020204" pitchFamily="34" charset="0"/>
                <a:sym typeface="Arial"/>
              </a:rPr>
              <a:t>in response to rising </a:t>
            </a:r>
            <a:r>
              <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mental health needs. </a:t>
            </a:r>
          </a:p>
          <a:p>
            <a:pPr marL="0" marR="0" lvl="0" indent="0" algn="l" defTabSz="914400" rtl="0" eaLnBrk="1" fontAlgn="auto" latinLnBrk="0" hangingPunct="1">
              <a:lnSpc>
                <a:spcPct val="100000"/>
              </a:lnSpc>
              <a:spcBef>
                <a:spcPts val="0"/>
              </a:spcBef>
              <a:spcAft>
                <a:spcPts val="0"/>
              </a:spcAft>
              <a:buClr>
                <a:srgbClr val="000000"/>
              </a:buClr>
              <a:buSzTx/>
              <a:buNone/>
              <a:tabLst/>
              <a:defRPr/>
            </a:pPr>
            <a:endParaRPr lang="en-US" sz="1600" kern="0">
              <a:solidFill>
                <a:srgbClr val="222222"/>
              </a:solidFill>
              <a:latin typeface="Arial" panose="020B0604020202020204" pitchFamily="34" charset="0"/>
              <a:cs typeface="Arial" panose="020B0604020202020204" pitchFamily="34" charset="0"/>
              <a:sym typeface="Arial"/>
            </a:endParaRPr>
          </a:p>
          <a:p>
            <a:pPr>
              <a:lnSpc>
                <a:spcPct val="100000"/>
              </a:lnSpc>
              <a:spcBef>
                <a:spcPts val="0"/>
              </a:spcBef>
              <a:buClr>
                <a:srgbClr val="000000"/>
              </a:buClr>
              <a:defRPr/>
            </a:pPr>
            <a:r>
              <a:rPr lang="en-US" sz="1600" kern="0">
                <a:solidFill>
                  <a:srgbClr val="222222"/>
                </a:solidFill>
                <a:latin typeface="Arial" panose="020B0604020202020204" pitchFamily="34" charset="0"/>
                <a:cs typeface="Arial" panose="020B0604020202020204" pitchFamily="34" charset="0"/>
                <a:sym typeface="Arial"/>
              </a:rPr>
              <a:t>This grant also provides a secondary impact of grant funding - deepening and aligning. </a:t>
            </a:r>
            <a:endParaRPr kumimoji="0" lang="en-US" sz="16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p:txBody>
      </p:sp>
      <p:pic>
        <p:nvPicPr>
          <p:cNvPr id="8" name="Google Shape;687;p2" descr="Holliston Public Schools">
            <a:extLst>
              <a:ext uri="{FF2B5EF4-FFF2-40B4-BE49-F238E27FC236}">
                <a16:creationId xmlns:a16="http://schemas.microsoft.com/office/drawing/2014/main" id="{7A2FE96A-EE57-EFE9-9F29-97D2811B31E6}"/>
              </a:ext>
            </a:extLst>
          </p:cNvPr>
          <p:cNvPicPr preferRelativeResize="0"/>
          <p:nvPr/>
        </p:nvPicPr>
        <p:blipFill rotWithShape="1">
          <a:blip r:embed="rId3">
            <a:alphaModFix/>
          </a:blip>
          <a:srcRect/>
          <a:stretch/>
        </p:blipFill>
        <p:spPr>
          <a:xfrm>
            <a:off x="1032753" y="249361"/>
            <a:ext cx="3791652" cy="915071"/>
          </a:xfrm>
          <a:prstGeom prst="rect">
            <a:avLst/>
          </a:prstGeom>
          <a:noFill/>
          <a:ln>
            <a:noFill/>
          </a:ln>
        </p:spPr>
      </p:pic>
      <p:sp>
        <p:nvSpPr>
          <p:cNvPr id="9" name="TextBox 8">
            <a:extLst>
              <a:ext uri="{FF2B5EF4-FFF2-40B4-BE49-F238E27FC236}">
                <a16:creationId xmlns:a16="http://schemas.microsoft.com/office/drawing/2014/main" id="{299E15AA-C07B-8AAB-378D-5B98C0EEBFB4}"/>
              </a:ext>
            </a:extLst>
          </p:cNvPr>
          <p:cNvSpPr txBox="1"/>
          <p:nvPr/>
        </p:nvSpPr>
        <p:spPr>
          <a:xfrm>
            <a:off x="1828953" y="1164432"/>
            <a:ext cx="8146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i="1" kern="0">
                <a:solidFill>
                  <a:srgbClr val="C00000"/>
                </a:solidFill>
                <a:latin typeface="Arial" panose="020B0604020202020204" pitchFamily="34" charset="0"/>
                <a:cs typeface="Arial" panose="020B0604020202020204" pitchFamily="34" charset="0"/>
                <a:sym typeface="Arial"/>
              </a:rPr>
              <a:t>Holliston used the SEL / MH funds to ignite, energize, and empower our educators, families, and students in what we would refer to the Safe and Supportive School framework. </a:t>
            </a:r>
            <a:endParaRPr lang="en-US" sz="1400" kern="0">
              <a:solidFill>
                <a:srgbClr val="C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6348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7316-A7A1-BA87-C432-C403AE86DD86}"/>
              </a:ext>
            </a:extLst>
          </p:cNvPr>
          <p:cNvSpPr>
            <a:spLocks noGrp="1"/>
          </p:cNvSpPr>
          <p:nvPr>
            <p:ph type="title"/>
          </p:nvPr>
        </p:nvSpPr>
        <p:spPr/>
        <p:txBody>
          <a:bodyPr/>
          <a:lstStyle/>
          <a:p>
            <a:pPr algn="ctr"/>
            <a:r>
              <a:rPr lang="en-US" dirty="0"/>
              <a:t>                                  Challenges </a:t>
            </a:r>
          </a:p>
        </p:txBody>
      </p:sp>
      <p:sp>
        <p:nvSpPr>
          <p:cNvPr id="3" name="Date Placeholder 2">
            <a:extLst>
              <a:ext uri="{FF2B5EF4-FFF2-40B4-BE49-F238E27FC236}">
                <a16:creationId xmlns:a16="http://schemas.microsoft.com/office/drawing/2014/main" id="{1408300D-DC5E-5BCB-EF46-89280E13DF60}"/>
              </a:ext>
            </a:extLst>
          </p:cNvPr>
          <p:cNvSpPr>
            <a:spLocks noGrp="1"/>
          </p:cNvSpPr>
          <p:nvPr>
            <p:ph type="dt" sz="half" idx="10"/>
          </p:nvPr>
        </p:nvSpPr>
        <p:spPr/>
        <p:txBody>
          <a:bodyPr/>
          <a:lstStyle/>
          <a:p>
            <a:pPr>
              <a:defRPr/>
            </a:pPr>
            <a:r>
              <a:rPr lang="en-US">
                <a:solidFill>
                  <a:prstClr val="black">
                    <a:tint val="75000"/>
                  </a:prstClr>
                </a:solidFill>
              </a:rPr>
              <a:t>9/20/2022</a:t>
            </a:r>
          </a:p>
        </p:txBody>
      </p:sp>
      <p:sp>
        <p:nvSpPr>
          <p:cNvPr id="4" name="Footer Placeholder 3">
            <a:extLst>
              <a:ext uri="{FF2B5EF4-FFF2-40B4-BE49-F238E27FC236}">
                <a16:creationId xmlns:a16="http://schemas.microsoft.com/office/drawing/2014/main" id="{F1046427-8719-46CA-F0E1-C9A41F345B49}"/>
              </a:ext>
            </a:extLst>
          </p:cNvPr>
          <p:cNvSpPr>
            <a:spLocks noGrp="1"/>
          </p:cNvSpPr>
          <p:nvPr>
            <p:ph type="ftr" sz="quarter" idx="11"/>
          </p:nvPr>
        </p:nvSpPr>
        <p:spPr/>
        <p:txBody>
          <a:bodyPr/>
          <a:lstStyle/>
          <a:p>
            <a:pPr>
              <a:defRPr/>
            </a:pPr>
            <a:r>
              <a:rPr lang="en-US">
                <a:solidFill>
                  <a:prstClr val="black">
                    <a:tint val="75000"/>
                  </a:prstClr>
                </a:solidFill>
              </a:rPr>
              <a:t>HPS – SEL 21-22 </a:t>
            </a:r>
          </a:p>
        </p:txBody>
      </p:sp>
      <p:sp>
        <p:nvSpPr>
          <p:cNvPr id="5" name="Slide Number Placeholder 4">
            <a:extLst>
              <a:ext uri="{FF2B5EF4-FFF2-40B4-BE49-F238E27FC236}">
                <a16:creationId xmlns:a16="http://schemas.microsoft.com/office/drawing/2014/main" id="{ABA99CC1-C200-6510-9452-286FD52A5D25}"/>
              </a:ext>
            </a:extLst>
          </p:cNvPr>
          <p:cNvSpPr>
            <a:spLocks noGrp="1"/>
          </p:cNvSpPr>
          <p:nvPr>
            <p:ph type="sldNum" sz="quarter" idx="12"/>
          </p:nvPr>
        </p:nvSpPr>
        <p:spPr/>
        <p:txBody>
          <a:bodyPr/>
          <a:lstStyle/>
          <a:p>
            <a:pPr>
              <a:defRPr/>
            </a:pPr>
            <a:r>
              <a:rPr lang="en-US">
                <a:solidFill>
                  <a:prstClr val="black">
                    <a:tint val="75000"/>
                  </a:prstClr>
                </a:solidFill>
              </a:rPr>
              <a:t>J. Vergne Dir of SEL &amp; Equity, </a:t>
            </a:r>
            <a:fld id="{D76B855D-E9CC-4FF8-AD85-6CDC7B89A0DE}" type="slidenum">
              <a:rPr lang="en-US" smtClean="0">
                <a:solidFill>
                  <a:prstClr val="black">
                    <a:tint val="75000"/>
                  </a:prstClr>
                </a:solidFill>
              </a:rPr>
              <a:pPr>
                <a:defRPr/>
              </a:pPr>
              <a:t>8</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4C479CDE-6AF9-87D0-B5F1-49283B6422E2}"/>
              </a:ext>
            </a:extLst>
          </p:cNvPr>
          <p:cNvSpPr>
            <a:spLocks noGrp="1"/>
          </p:cNvSpPr>
          <p:nvPr>
            <p:ph idx="1"/>
          </p:nvPr>
        </p:nvSpPr>
        <p:spPr>
          <a:xfrm>
            <a:off x="838200" y="1660947"/>
            <a:ext cx="10515600" cy="4460417"/>
          </a:xfrm>
        </p:spPr>
        <p:txBody>
          <a:bodyPr>
            <a:normAutofit/>
          </a:bodyPr>
          <a:lstStyle/>
          <a:p>
            <a:pPr>
              <a:lnSpc>
                <a:spcPct val="100000"/>
              </a:lnSpc>
              <a:spcBef>
                <a:spcPts val="0"/>
              </a:spcBef>
              <a:spcAft>
                <a:spcPts val="800"/>
              </a:spcAft>
              <a:buClr>
                <a:srgbClr val="000000"/>
              </a:buClr>
              <a:defRPr/>
            </a:pPr>
            <a:endParaRPr kumimoji="0" lang="en-US" sz="17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endParaRPr>
          </a:p>
          <a:p>
            <a:pPr>
              <a:lnSpc>
                <a:spcPct val="100000"/>
              </a:lnSpc>
              <a:spcBef>
                <a:spcPts val="0"/>
              </a:spcBef>
              <a:spcAft>
                <a:spcPts val="800"/>
              </a:spcAft>
              <a:buClr>
                <a:srgbClr val="000000"/>
              </a:buClr>
              <a:defRPr/>
            </a:pPr>
            <a:r>
              <a:rPr kumimoji="0" lang="en-US" sz="1700" b="0" i="0" u="none" strike="noStrike" kern="0" cap="none" spc="0" normalizeH="0" baseline="0" noProof="0">
                <a:ln>
                  <a:noFill/>
                </a:ln>
                <a:solidFill>
                  <a:srgbClr val="222222"/>
                </a:solidFill>
                <a:effectLst/>
                <a:uLnTx/>
                <a:uFillTx/>
                <a:latin typeface="Arial" panose="020B0604020202020204" pitchFamily="34" charset="0"/>
                <a:cs typeface="Arial" panose="020B0604020202020204" pitchFamily="34" charset="0"/>
                <a:sym typeface="Arial"/>
              </a:rPr>
              <a:t>The reality of increased MH needs across the board</a:t>
            </a:r>
            <a:r>
              <a:rPr lang="en-US" sz="1700" kern="0">
                <a:solidFill>
                  <a:srgbClr val="222222"/>
                </a:solidFill>
                <a:latin typeface="Arial" panose="020B0604020202020204" pitchFamily="34" charset="0"/>
                <a:cs typeface="Arial" panose="020B0604020202020204" pitchFamily="34" charset="0"/>
                <a:sym typeface="Arial"/>
              </a:rPr>
              <a:t>, less MH providers, and the transitioning to virtual / online spaces for treatment and supports. </a:t>
            </a:r>
          </a:p>
          <a:p>
            <a:pPr marL="0" indent="0">
              <a:lnSpc>
                <a:spcPct val="100000"/>
              </a:lnSpc>
              <a:spcBef>
                <a:spcPts val="0"/>
              </a:spcBef>
              <a:spcAft>
                <a:spcPts val="800"/>
              </a:spcAft>
              <a:buClr>
                <a:srgbClr val="000000"/>
              </a:buClr>
              <a:buNone/>
              <a:defRPr/>
            </a:pPr>
            <a:endParaRPr lang="en-US" sz="1700" kern="0">
              <a:solidFill>
                <a:srgbClr val="222222"/>
              </a:solidFill>
              <a:latin typeface="Arial" panose="020B0604020202020204" pitchFamily="34" charset="0"/>
              <a:cs typeface="Arial" panose="020B0604020202020204" pitchFamily="34" charset="0"/>
              <a:sym typeface="Arial"/>
            </a:endParaRPr>
          </a:p>
          <a:p>
            <a:pPr>
              <a:lnSpc>
                <a:spcPct val="100000"/>
              </a:lnSpc>
              <a:spcBef>
                <a:spcPts val="0"/>
              </a:spcBef>
              <a:spcAft>
                <a:spcPts val="800"/>
              </a:spcAft>
              <a:buClr>
                <a:srgbClr val="000000"/>
              </a:buClr>
              <a:defRPr/>
            </a:pPr>
            <a:r>
              <a:rPr lang="en-US" sz="1700" kern="0">
                <a:solidFill>
                  <a:srgbClr val="222222"/>
                </a:solidFill>
                <a:latin typeface="Arial" panose="020B0604020202020204" pitchFamily="34" charset="0"/>
                <a:cs typeface="Arial" panose="020B0604020202020204" pitchFamily="34" charset="0"/>
                <a:sym typeface="Arial"/>
              </a:rPr>
              <a:t>Learning how to “pace” or “salsa” (dance), everything we have talked about are equal priorities, but to do things well you have to constantly be adjusting your pace, ensuring you connect our educator's passion and spirit to wherever we are going.</a:t>
            </a:r>
          </a:p>
          <a:p>
            <a:pPr marL="0" indent="0">
              <a:lnSpc>
                <a:spcPct val="100000"/>
              </a:lnSpc>
              <a:spcBef>
                <a:spcPts val="0"/>
              </a:spcBef>
              <a:spcAft>
                <a:spcPts val="800"/>
              </a:spcAft>
              <a:buClr>
                <a:srgbClr val="000000"/>
              </a:buClr>
              <a:buNone/>
              <a:defRPr/>
            </a:pPr>
            <a:endParaRPr lang="en-US" sz="1700" kern="0">
              <a:solidFill>
                <a:srgbClr val="222222"/>
              </a:solidFill>
              <a:latin typeface="Arial" panose="020B0604020202020204" pitchFamily="34" charset="0"/>
              <a:cs typeface="Arial" panose="020B0604020202020204" pitchFamily="34" charset="0"/>
              <a:sym typeface="Arial"/>
            </a:endParaRPr>
          </a:p>
          <a:p>
            <a:pPr>
              <a:lnSpc>
                <a:spcPct val="100000"/>
              </a:lnSpc>
              <a:spcBef>
                <a:spcPts val="0"/>
              </a:spcBef>
              <a:spcAft>
                <a:spcPts val="800"/>
              </a:spcAft>
              <a:buClr>
                <a:srgbClr val="000000"/>
              </a:buClr>
              <a:defRPr/>
            </a:pPr>
            <a:r>
              <a:rPr lang="en-US" sz="1700" kern="0">
                <a:solidFill>
                  <a:srgbClr val="222222"/>
                </a:solidFill>
                <a:latin typeface="Arial" panose="020B0604020202020204" pitchFamily="34" charset="0"/>
                <a:cs typeface="Arial" panose="020B0604020202020204" pitchFamily="34" charset="0"/>
                <a:sym typeface="Arial"/>
              </a:rPr>
              <a:t>Establishing new trajectories – MH data &amp; </a:t>
            </a:r>
            <a:r>
              <a:rPr lang="en-US" sz="1700" i="1" kern="0">
                <a:solidFill>
                  <a:srgbClr val="222222"/>
                </a:solidFill>
                <a:latin typeface="Arial" panose="020B0604020202020204" pitchFamily="34" charset="0"/>
                <a:cs typeface="Arial" panose="020B0604020202020204" pitchFamily="34" charset="0"/>
                <a:sym typeface="Arial"/>
              </a:rPr>
              <a:t>“Equity” </a:t>
            </a:r>
            <a:r>
              <a:rPr lang="en-US" sz="1700" kern="0">
                <a:solidFill>
                  <a:srgbClr val="222222"/>
                </a:solidFill>
                <a:latin typeface="Arial" panose="020B0604020202020204" pitchFamily="34" charset="0"/>
                <a:cs typeface="Arial" panose="020B0604020202020204" pitchFamily="34" charset="0"/>
                <a:sym typeface="Arial"/>
              </a:rPr>
              <a:t>work is not just “school-work” its community work, the gaps in services, systemic inequities, the current social structures are ones in which schools and communities must unite to set new trajectories. This may not have always been the norm! </a:t>
            </a:r>
          </a:p>
          <a:p>
            <a:pPr marL="0" indent="0">
              <a:lnSpc>
                <a:spcPct val="100000"/>
              </a:lnSpc>
              <a:spcBef>
                <a:spcPts val="0"/>
              </a:spcBef>
              <a:spcAft>
                <a:spcPts val="800"/>
              </a:spcAft>
              <a:buClr>
                <a:srgbClr val="000000"/>
              </a:buClr>
              <a:buNone/>
              <a:defRPr/>
            </a:pPr>
            <a:endParaRPr lang="en-US" sz="1700" kern="0">
              <a:solidFill>
                <a:srgbClr val="222222"/>
              </a:solidFill>
              <a:latin typeface="Arial" panose="020B0604020202020204" pitchFamily="34" charset="0"/>
              <a:cs typeface="Arial" panose="020B0604020202020204" pitchFamily="34" charset="0"/>
              <a:sym typeface="Arial"/>
            </a:endParaRPr>
          </a:p>
        </p:txBody>
      </p:sp>
      <p:pic>
        <p:nvPicPr>
          <p:cNvPr id="8" name="Google Shape;687;p2" descr="Holliston Public Schools">
            <a:extLst>
              <a:ext uri="{FF2B5EF4-FFF2-40B4-BE49-F238E27FC236}">
                <a16:creationId xmlns:a16="http://schemas.microsoft.com/office/drawing/2014/main" id="{7A2FE96A-EE57-EFE9-9F29-97D2811B31E6}"/>
              </a:ext>
            </a:extLst>
          </p:cNvPr>
          <p:cNvPicPr preferRelativeResize="0"/>
          <p:nvPr/>
        </p:nvPicPr>
        <p:blipFill rotWithShape="1">
          <a:blip r:embed="rId2">
            <a:alphaModFix/>
          </a:blip>
          <a:srcRect/>
          <a:stretch/>
        </p:blipFill>
        <p:spPr>
          <a:xfrm>
            <a:off x="1091119" y="570370"/>
            <a:ext cx="3791652" cy="915071"/>
          </a:xfrm>
          <a:prstGeom prst="rect">
            <a:avLst/>
          </a:prstGeom>
          <a:noFill/>
          <a:ln>
            <a:noFill/>
          </a:ln>
        </p:spPr>
      </p:pic>
    </p:spTree>
    <p:extLst>
      <p:ext uri="{BB962C8B-B14F-4D97-AF65-F5344CB8AC3E}">
        <p14:creationId xmlns:p14="http://schemas.microsoft.com/office/powerpoint/2010/main" val="418875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 uri="{C183D7F6-B498-43B3-948B-1728B52AA6E4}">
                <adec:decorative xmlns:adec="http://schemas.microsoft.com/office/drawing/2017/decorative" val="1"/>
              </a:ext>
            </a:extLst>
          </p:cNvPr>
          <p:cNvSpPr txBox="1"/>
          <p:nvPr/>
        </p:nvSpPr>
        <p:spPr>
          <a:xfrm>
            <a:off x="0" y="1604953"/>
            <a:ext cx="12191999" cy="1862048"/>
          </a:xfrm>
          <a:prstGeom prst="rect">
            <a:avLst/>
          </a:prstGeom>
          <a:noFill/>
        </p:spPr>
        <p:txBody>
          <a:bodyPr wrap="square" rtlCol="0">
            <a:spAutoFit/>
          </a:bodyPr>
          <a:lstStyle/>
          <a:p>
            <a:pPr algn="ctr"/>
            <a:r>
              <a:rPr lang="en-US" altLang="zh-CN" sz="115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a:solidFill>
                <a:schemeClr val="bg1"/>
              </a:solidFill>
              <a:latin typeface="Segoe SemiBold" panose="020B0703040204020203" pitchFamily="34" charset="0"/>
              <a:cs typeface="Segoe SemiBold" panose="020B0703040204020203" pitchFamily="34" charset="0"/>
            </a:endParaRPr>
          </a:p>
        </p:txBody>
      </p:sp>
      <p:pic>
        <p:nvPicPr>
          <p:cNvPr id="7" name="图片 6">
            <a:extLst>
              <a:ext uri="{FF2B5EF4-FFF2-40B4-BE49-F238E27FC236}">
                <a16:creationId xmlns:a16="http://schemas.microsoft.com/office/drawing/2014/main" id="{B02E2B40-C340-4A62-9DFE-7AD50B50B84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nchor="t">
            <a:spAutoFit/>
          </a:bodyPr>
          <a:lstStyle/>
          <a:p>
            <a:r>
              <a:rPr lang="en-US" altLang="zh-CN" sz="2000">
                <a:solidFill>
                  <a:schemeClr val="bg1"/>
                </a:solidFill>
                <a:latin typeface="Segoe SemiBold"/>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a:extLst>
              <a:ext uri="{FF2B5EF4-FFF2-40B4-BE49-F238E27FC236}">
                <a16:creationId xmlns:a16="http://schemas.microsoft.com/office/drawing/2014/main" id="{29115377-BD10-4D4C-A9C7-0FAEFD1333B1}"/>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nchor="t">
            <a:spAutoFit/>
          </a:bodyPr>
          <a:lstStyle/>
          <a:p>
            <a:r>
              <a:rPr lang="en-US" altLang="zh-CN" sz="2000">
                <a:solidFill>
                  <a:schemeClr val="bg1"/>
                </a:solidFill>
                <a:latin typeface="Segoe SemiBold"/>
                <a:cs typeface="Segoe SemiBold" panose="020B0703040204020203" pitchFamily="34" charset="0"/>
                <a:hlinkClick r:id="rId5"/>
              </a:rPr>
              <a:t>achievement@doe.mass.edu</a:t>
            </a:r>
            <a:endParaRPr lang="zh-CN" altLang="en-US" sz="2000">
              <a:solidFill>
                <a:schemeClr val="bg1"/>
              </a:solidFill>
              <a:latin typeface="Segoe SemiBold"/>
              <a:cs typeface="Segoe SemiBold" panose="020B0703040204020203" pitchFamily="34" charset="0"/>
            </a:endParaRPr>
          </a:p>
        </p:txBody>
      </p:sp>
      <p:pic>
        <p:nvPicPr>
          <p:cNvPr id="13" name="图片 12">
            <a:extLst>
              <a:ext uri="{FF2B5EF4-FFF2-40B4-BE49-F238E27FC236}">
                <a16:creationId xmlns:a16="http://schemas.microsoft.com/office/drawing/2014/main" id="{130DF23C-95E6-48AF-A183-DB17A7C7D425}"/>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92345" y="4403477"/>
            <a:ext cx="2770670" cy="707886"/>
          </a:xfrm>
          <a:prstGeom prst="rect">
            <a:avLst/>
          </a:prstGeom>
          <a:noFill/>
        </p:spPr>
        <p:txBody>
          <a:bodyPr wrap="square" rtlCol="0" anchor="t">
            <a:spAutoFit/>
          </a:bodyPr>
          <a:lstStyle/>
          <a:p>
            <a:r>
              <a:rPr lang="en-US" altLang="zh-CN" sz="2000">
                <a:solidFill>
                  <a:schemeClr val="bg1"/>
                </a:solidFill>
                <a:latin typeface="Segoe SemiBold"/>
                <a:cs typeface="Segoe SemiBold" panose="020B0703040204020203" pitchFamily="34" charset="0"/>
                <a:hlinkClick r:id="rId7"/>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en-US" altLang="zh-CN" sz="2000">
              <a:solidFill>
                <a:schemeClr val="bg1"/>
              </a:solidFill>
              <a:latin typeface="Segoe SemiBold" panose="020B0703040204020203" pitchFamily="34" charset="0"/>
              <a:cs typeface="Segoe SemiBold" panose="020B0703040204020203" pitchFamily="34" charset="0"/>
            </a:endParaRPr>
          </a:p>
        </p:txBody>
      </p:sp>
      <p:pic>
        <p:nvPicPr>
          <p:cNvPr id="16" name="图片 15">
            <a:extLst>
              <a:ext uri="{FF2B5EF4-FFF2-40B4-BE49-F238E27FC236}">
                <a16:creationId xmlns:a16="http://schemas.microsoft.com/office/drawing/2014/main" id="{3155BFC2-CE51-4BB4-882C-F8ADA0A7E54D}"/>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89914"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9"/>
              </a:rPr>
              <a:t>Office of Student &amp; Family Support (SFS)</a:t>
            </a:r>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5C9FF64E-06B6-433B-8F71-F43F09A547B5}"/>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Thank you</a:t>
            </a:r>
          </a:p>
        </p:txBody>
      </p:sp>
    </p:spTree>
    <p:extLst>
      <p:ext uri="{BB962C8B-B14F-4D97-AF65-F5344CB8AC3E}">
        <p14:creationId xmlns:p14="http://schemas.microsoft.com/office/powerpoint/2010/main" val="228968101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2" ma:contentTypeDescription="Create a new document." ma:contentTypeScope="" ma:versionID="2b00b25b6a0c24770d11ff8e0b91dd63">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9414872fc25ff6077bb8e45e150f2286"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28f6a2-0fe6-40ac-973e-bb0bf351512f">
      <Terms xmlns="http://schemas.microsoft.com/office/infopath/2007/PartnerControls"/>
    </lcf76f155ced4ddcb4097134ff3c332f>
    <TaxCatchAll xmlns="7a12eb2f-f040-4639-9fb2-5a6588dc8035" xsi:nil="true"/>
    <SharedWithUsers xmlns="7a12eb2f-f040-4639-9fb2-5a6588dc8035">
      <UserInfo>
        <DisplayName>Pond, Christine A. (DESE)</DisplayName>
        <AccountId>509</AccountId>
        <AccountType/>
      </UserInfo>
      <UserInfo>
        <DisplayName>Robinson, Regina M. (DESE)</DisplayName>
        <AccountId>987</AccountId>
        <AccountType/>
      </UserInfo>
      <UserInfo>
        <DisplayName>Chuang, Cliff (DESE)</DisplayName>
        <AccountId>117</AccountId>
        <AccountType/>
      </UserInfo>
      <UserInfo>
        <DisplayName>McKinnon, Kristen A (DESE)</DisplayName>
        <AccountId>343</AccountId>
        <AccountType/>
      </UserInfo>
    </SharedWithUsers>
  </documentManagement>
</p:properties>
</file>

<file path=customXml/itemProps1.xml><?xml version="1.0" encoding="utf-8"?>
<ds:datastoreItem xmlns:ds="http://schemas.openxmlformats.org/officeDocument/2006/customXml" ds:itemID="{625CB335-8ACA-4C77-B0B4-90E6D67078F1}">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11DC06-08FE-4BB3-AC4B-EFE0DE8347DD}">
  <ds:schemaRefs>
    <ds:schemaRef ds:uri="http://schemas.microsoft.com/sharepoint/v3/contenttype/forms"/>
  </ds:schemaRefs>
</ds:datastoreItem>
</file>

<file path=customXml/itemProps3.xml><?xml version="1.0" encoding="utf-8"?>
<ds:datastoreItem xmlns:ds="http://schemas.openxmlformats.org/officeDocument/2006/customXml" ds:itemID="{9AD98171-D52A-4F49-BBAB-653225D316F3}">
  <ds:schemaRefs>
    <ds:schemaRef ds:uri="http://schemas.microsoft.com/office/2006/documentManagement/types"/>
    <ds:schemaRef ds:uri="7a12eb2f-f040-4639-9fb2-5a6588dc8035"/>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0128f6a2-0fe6-40ac-973e-bb0bf351512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1031</Words>
  <Application>Microsoft Office PowerPoint</Application>
  <PresentationFormat>Widescreen</PresentationFormat>
  <Paragraphs>84</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vt:lpstr>
      <vt:lpstr>Arial</vt:lpstr>
      <vt:lpstr>Calibri</vt:lpstr>
      <vt:lpstr>Courier New</vt:lpstr>
      <vt:lpstr>Segoe</vt:lpstr>
      <vt:lpstr>Segoe SemiBold</vt:lpstr>
      <vt:lpstr>Segoe UI</vt:lpstr>
      <vt:lpstr>Segoe UI Semibold</vt:lpstr>
      <vt:lpstr>Wingdings</vt:lpstr>
      <vt:lpstr>ESE​​</vt:lpstr>
      <vt:lpstr>DESE Supports for Students’ Behavioral &amp; Mental Health  and Wellbeing  </vt:lpstr>
      <vt:lpstr>Major themes</vt:lpstr>
      <vt:lpstr>Supporting Student’s Social Emotional Learning, Behavioral &amp; Mental Health, &amp; Wellness (SEL &amp; Mental Health Grant)</vt:lpstr>
      <vt:lpstr>SEL &amp; MH Grant Behavioral Mental Health</vt:lpstr>
      <vt:lpstr>Chelsea Public Schools Promising Practices</vt:lpstr>
      <vt:lpstr>Chelsea Public School Challenges</vt:lpstr>
      <vt:lpstr>                                  Promising Practices </vt:lpstr>
      <vt:lpstr>                                  Challenges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September 2022 Regular Meeting Item 2 PowerPoint: DESE Supports for Students' Behavioral &amp; Mental Health and Wellbeing</dc:title>
  <dc:creator>DESE</dc:creator>
  <cp:lastModifiedBy>Zou, Dong (EOE)</cp:lastModifiedBy>
  <cp:revision>4</cp:revision>
  <cp:lastPrinted>2017-08-07T14:46:10Z</cp:lastPrinted>
  <dcterms:created xsi:type="dcterms:W3CDTF">2017-07-27T00:00:01Z</dcterms:created>
  <dcterms:modified xsi:type="dcterms:W3CDTF">2022-09-20T14:22:12Z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20 2022</vt:lpwstr>
  </property>
</Properties>
</file>