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354" r:id="rId5"/>
    <p:sldId id="2358" r:id="rId6"/>
    <p:sldId id="2357" r:id="rId7"/>
    <p:sldId id="2355" r:id="rId8"/>
    <p:sldId id="314" r:id="rId9"/>
    <p:sldId id="316" r:id="rId10"/>
    <p:sldId id="315" r:id="rId11"/>
    <p:sldId id="2356" r:id="rId12"/>
    <p:sldId id="2359" r:id="rId13"/>
    <p:sldId id="2360" r:id="rId14"/>
  </p:sldIdLst>
  <p:sldSz cx="12192000" cy="6858000"/>
  <p:notesSz cx="7102475" cy="93884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354"/>
            <p14:sldId id="2358"/>
            <p14:sldId id="2357"/>
            <p14:sldId id="2355"/>
            <p14:sldId id="314"/>
            <p14:sldId id="316"/>
            <p14:sldId id="315"/>
            <p14:sldId id="2356"/>
            <p14:sldId id="2359"/>
            <p14:sldId id="2360"/>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73805F-FBDA-A7B5-E1AA-1EF058F02B67}" name="Alvarez, Iraida (DESE)" initials="AI(" userId="S::Iraida.J.Alvarez@mass.gov::66b89c24-7507-40c7-9620-66ed0feaf784" providerId="AD"/>
  <p188:author id="{026B5B98-007D-1F66-F551-3CF3A05072EE}" name="Abbott, Claire (DESE)" initials="AC(" userId="S::Claire.J.Abbott@mass.gov::b80222f3-7abf-41f6-a69e-af06caaffd4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urphy, Adrienne (DESE)" initials="MA(" lastIdx="5" clrIdx="0">
    <p:extLst>
      <p:ext uri="{19B8F6BF-5375-455C-9EA6-DF929625EA0E}">
        <p15:presenceInfo xmlns:p15="http://schemas.microsoft.com/office/powerpoint/2012/main" userId="S-1-5-21-875326689-928589111-1252796590-22465" providerId="AD"/>
      </p:ext>
    </p:extLst>
  </p:cmAuthor>
  <p:cmAuthor id="2" name="Tarca, Katherine (DESE)" initials="TK(" lastIdx="2" clrIdx="1">
    <p:extLst>
      <p:ext uri="{19B8F6BF-5375-455C-9EA6-DF929625EA0E}">
        <p15:presenceInfo xmlns:p15="http://schemas.microsoft.com/office/powerpoint/2012/main" userId="S::Katherine.Tarca@mass.gov::19130e79-1b78-4f60-a0a5-8511ea9cc8b6" providerId="AD"/>
      </p:ext>
    </p:extLst>
  </p:cmAuthor>
  <p:cmAuthor id="3" name="Peske, Heather (DESE)" initials="PH(" lastIdx="1" clrIdx="2">
    <p:extLst>
      <p:ext uri="{19B8F6BF-5375-455C-9EA6-DF929625EA0E}">
        <p15:presenceInfo xmlns:p15="http://schemas.microsoft.com/office/powerpoint/2012/main" userId="S::Heather.Peske@mass.gov::aa1a1415-1922-45e8-a549-0a842610b4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938BE2-70CC-4072-8A2D-2E2A46408C2A}" v="593" dt="2022-09-19T20:38:16.924"/>
    <p1510:client id="{38CA4040-6755-491B-8EEA-550FE3179CC9}" v="363" dt="2022-09-20T12:18:26.641"/>
    <p1510:client id="{9C63B349-BF10-4FE3-888D-16FE630000F2}" v="840" dt="2022-09-19T19:36:15.190"/>
    <p1510:client id="{F9B7833C-D02E-40AE-834B-59155522BD57}" v="3" dt="2022-09-19T19:15:47.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58435" autoAdjust="0"/>
  </p:normalViewPr>
  <p:slideViewPr>
    <p:cSldViewPr snapToGrid="0">
      <p:cViewPr varScale="1">
        <p:scale>
          <a:sx n="63" d="100"/>
          <a:sy n="63" d="100"/>
        </p:scale>
        <p:origin x="2316" y="60"/>
      </p:cViewPr>
      <p:guideLst>
        <p:guide orient="horz" pos="2160"/>
        <p:guide pos="3840"/>
      </p:guideLst>
    </p:cSldViewPr>
  </p:slideViewPr>
  <p:outlineViewPr>
    <p:cViewPr>
      <p:scale>
        <a:sx n="33" d="100"/>
        <a:sy n="33" d="100"/>
      </p:scale>
      <p:origin x="0" y="-92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Courtney (DESE)" userId="bb054bc9-ef4a-419b-8326-5f2044d9e48f" providerId="ADAL" clId="{38CA4040-6755-491B-8EEA-550FE3179CC9}"/>
    <pc:docChg chg="modSld">
      <pc:chgData name="Sullivan, Courtney (DESE)" userId="bb054bc9-ef4a-419b-8326-5f2044d9e48f" providerId="ADAL" clId="{38CA4040-6755-491B-8EEA-550FE3179CC9}" dt="2022-09-20T12:18:26.641" v="363" actId="20577"/>
      <pc:docMkLst>
        <pc:docMk/>
      </pc:docMkLst>
      <pc:sldChg chg="modSp">
        <pc:chgData name="Sullivan, Courtney (DESE)" userId="bb054bc9-ef4a-419b-8326-5f2044d9e48f" providerId="ADAL" clId="{38CA4040-6755-491B-8EEA-550FE3179CC9}" dt="2022-09-20T12:17:45.861" v="247" actId="962"/>
        <pc:sldMkLst>
          <pc:docMk/>
          <pc:sldMk cId="2707274854" sldId="316"/>
        </pc:sldMkLst>
        <pc:graphicFrameChg chg="mod">
          <ac:chgData name="Sullivan, Courtney (DESE)" userId="bb054bc9-ef4a-419b-8326-5f2044d9e48f" providerId="ADAL" clId="{38CA4040-6755-491B-8EEA-550FE3179CC9}" dt="2022-09-20T12:17:45.861" v="247" actId="962"/>
          <ac:graphicFrameMkLst>
            <pc:docMk/>
            <pc:sldMk cId="2707274854" sldId="316"/>
            <ac:graphicFrameMk id="6" creationId="{186375B6-E40A-95B2-7A18-F17F79B4884C}"/>
          </ac:graphicFrameMkLst>
        </pc:graphicFrameChg>
      </pc:sldChg>
      <pc:sldChg chg="addSp modSp mod">
        <pc:chgData name="Sullivan, Courtney (DESE)" userId="bb054bc9-ef4a-419b-8326-5f2044d9e48f" providerId="ADAL" clId="{38CA4040-6755-491B-8EEA-550FE3179CC9}" dt="2022-09-20T12:18:26.641" v="363" actId="20577"/>
        <pc:sldMkLst>
          <pc:docMk/>
          <pc:sldMk cId="1430883414" sldId="2355"/>
        </pc:sldMkLst>
        <pc:spChg chg="add mod">
          <ac:chgData name="Sullivan, Courtney (DESE)" userId="bb054bc9-ef4a-419b-8326-5f2044d9e48f" providerId="ADAL" clId="{38CA4040-6755-491B-8EEA-550FE3179CC9}" dt="2022-09-20T12:18:26.641" v="363" actId="20577"/>
          <ac:spMkLst>
            <pc:docMk/>
            <pc:sldMk cId="1430883414" sldId="2355"/>
            <ac:spMk id="3" creationId="{E273E28E-2391-4B57-9E36-1B4E1A383052}"/>
          </ac:spMkLst>
        </pc:spChg>
        <pc:graphicFrameChg chg="mod">
          <ac:chgData name="Sullivan, Courtney (DESE)" userId="bb054bc9-ef4a-419b-8326-5f2044d9e48f" providerId="ADAL" clId="{38CA4040-6755-491B-8EEA-550FE3179CC9}" dt="2022-09-20T12:17:19.766" v="165" actId="962"/>
          <ac:graphicFrameMkLst>
            <pc:docMk/>
            <pc:sldMk cId="1430883414" sldId="2355"/>
            <ac:graphicFrameMk id="4" creationId="{8D07D128-AE95-45A9-9312-5654F681365A}"/>
          </ac:graphicFrameMkLst>
        </pc:graphicFrameChg>
      </pc:sldChg>
      <pc:sldChg chg="modSp">
        <pc:chgData name="Sullivan, Courtney (DESE)" userId="bb054bc9-ef4a-419b-8326-5f2044d9e48f" providerId="ADAL" clId="{38CA4040-6755-491B-8EEA-550FE3179CC9}" dt="2022-09-20T12:17:59.734" v="317" actId="962"/>
        <pc:sldMkLst>
          <pc:docMk/>
          <pc:sldMk cId="404031075" sldId="2356"/>
        </pc:sldMkLst>
        <pc:graphicFrameChg chg="mod">
          <ac:chgData name="Sullivan, Courtney (DESE)" userId="bb054bc9-ef4a-419b-8326-5f2044d9e48f" providerId="ADAL" clId="{38CA4040-6755-491B-8EEA-550FE3179CC9}" dt="2022-09-20T12:17:59.734" v="317" actId="962"/>
          <ac:graphicFrameMkLst>
            <pc:docMk/>
            <pc:sldMk cId="404031075" sldId="2356"/>
            <ac:graphicFrameMk id="5" creationId="{7D5D4361-FF1C-430B-A536-20FC0B3793B0}"/>
          </ac:graphicFrameMkLst>
        </pc:graphicFrame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45903-0AF4-489A-973A-053F0E87F4DC}" type="doc">
      <dgm:prSet loTypeId="urn:microsoft.com/office/officeart/2005/8/layout/pyramid2" loCatId="pyramid" qsTypeId="urn:microsoft.com/office/officeart/2005/8/quickstyle/simple1" qsCatId="simple" csTypeId="urn:microsoft.com/office/officeart/2005/8/colors/accent1_2" csCatId="accent1" phldr="1"/>
      <dgm:spPr/>
    </dgm:pt>
    <dgm:pt modelId="{F6241AE2-EB6A-42C9-A3FF-7C6657BDCB64}">
      <dgm:prSet phldrT="[Text]"/>
      <dgm:spPr/>
      <dgm:t>
        <a:bodyPr/>
        <a:lstStyle/>
        <a:p>
          <a:r>
            <a:rPr lang="en-US"/>
            <a:t>MA Dyslexia Guidelines</a:t>
          </a:r>
        </a:p>
      </dgm:t>
    </dgm:pt>
    <dgm:pt modelId="{DE7824C0-B07A-41E9-A06C-4A4EDF997C58}" type="parTrans" cxnId="{5E1E0A8C-733F-43B6-9991-B6D9BA3D97E2}">
      <dgm:prSet/>
      <dgm:spPr/>
      <dgm:t>
        <a:bodyPr/>
        <a:lstStyle/>
        <a:p>
          <a:endParaRPr lang="en-US"/>
        </a:p>
      </dgm:t>
    </dgm:pt>
    <dgm:pt modelId="{40C84ED2-97CF-499D-A8CC-DBA8F6FEE93F}" type="sibTrans" cxnId="{5E1E0A8C-733F-43B6-9991-B6D9BA3D97E2}">
      <dgm:prSet/>
      <dgm:spPr/>
      <dgm:t>
        <a:bodyPr/>
        <a:lstStyle/>
        <a:p>
          <a:endParaRPr lang="en-US"/>
        </a:p>
      </dgm:t>
    </dgm:pt>
    <dgm:pt modelId="{BC4F6A8C-A861-4879-B405-D5755C4A7101}">
      <dgm:prSet phldrT="[Text]"/>
      <dgm:spPr/>
      <dgm:t>
        <a:bodyPr/>
        <a:lstStyle/>
        <a:p>
          <a:r>
            <a:rPr lang="en-US"/>
            <a:t>Mass Literacy</a:t>
          </a:r>
        </a:p>
      </dgm:t>
    </dgm:pt>
    <dgm:pt modelId="{0F42ED10-F3FF-4E19-81A7-8C94D76C11CD}" type="parTrans" cxnId="{98E0E421-A303-4A49-8508-2BF06DF6B8A4}">
      <dgm:prSet/>
      <dgm:spPr/>
      <dgm:t>
        <a:bodyPr/>
        <a:lstStyle/>
        <a:p>
          <a:endParaRPr lang="en-US"/>
        </a:p>
      </dgm:t>
    </dgm:pt>
    <dgm:pt modelId="{A9ADEAE2-2398-4FB5-8C41-8311D7839E81}" type="sibTrans" cxnId="{98E0E421-A303-4A49-8508-2BF06DF6B8A4}">
      <dgm:prSet/>
      <dgm:spPr/>
      <dgm:t>
        <a:bodyPr/>
        <a:lstStyle/>
        <a:p>
          <a:endParaRPr lang="en-US"/>
        </a:p>
      </dgm:t>
    </dgm:pt>
    <dgm:pt modelId="{C56ACFA1-B24E-4CA4-AE07-5A76934601F1}">
      <dgm:prSet phldrT="[Text]"/>
      <dgm:spPr/>
      <dgm:t>
        <a:bodyPr/>
        <a:lstStyle/>
        <a:p>
          <a:r>
            <a:rPr lang="en-US"/>
            <a:t>Grants and PD</a:t>
          </a:r>
        </a:p>
      </dgm:t>
    </dgm:pt>
    <dgm:pt modelId="{B5B77B9E-3F62-4327-A746-E13DDD518B5A}" type="parTrans" cxnId="{71533CBA-BA38-4180-B0D6-CAEA398E45B9}">
      <dgm:prSet/>
      <dgm:spPr/>
      <dgm:t>
        <a:bodyPr/>
        <a:lstStyle/>
        <a:p>
          <a:endParaRPr lang="en-US"/>
        </a:p>
      </dgm:t>
    </dgm:pt>
    <dgm:pt modelId="{6ADB0DB6-9A73-49E2-B043-C2E68D74A32E}" type="sibTrans" cxnId="{71533CBA-BA38-4180-B0D6-CAEA398E45B9}">
      <dgm:prSet/>
      <dgm:spPr/>
      <dgm:t>
        <a:bodyPr/>
        <a:lstStyle/>
        <a:p>
          <a:endParaRPr lang="en-US"/>
        </a:p>
      </dgm:t>
    </dgm:pt>
    <dgm:pt modelId="{2025A22F-2618-47B3-96D3-D91D1EDEBC2D}">
      <dgm:prSet/>
      <dgm:spPr/>
      <dgm:t>
        <a:bodyPr/>
        <a:lstStyle/>
        <a:p>
          <a:r>
            <a:rPr lang="en-US"/>
            <a:t>Approved Literacy Screening Assessments</a:t>
          </a:r>
        </a:p>
      </dgm:t>
    </dgm:pt>
    <dgm:pt modelId="{57F29AAB-9B52-4210-85C2-4912C9D189F9}" type="parTrans" cxnId="{1BCC5535-9A5A-4708-947A-ED7D8022F191}">
      <dgm:prSet/>
      <dgm:spPr/>
      <dgm:t>
        <a:bodyPr/>
        <a:lstStyle/>
        <a:p>
          <a:endParaRPr lang="en-US"/>
        </a:p>
      </dgm:t>
    </dgm:pt>
    <dgm:pt modelId="{7CB2DF50-CC28-4273-BAF6-072A1B22DF59}" type="sibTrans" cxnId="{1BCC5535-9A5A-4708-947A-ED7D8022F191}">
      <dgm:prSet/>
      <dgm:spPr/>
      <dgm:t>
        <a:bodyPr/>
        <a:lstStyle/>
        <a:p>
          <a:endParaRPr lang="en-US"/>
        </a:p>
      </dgm:t>
    </dgm:pt>
    <dgm:pt modelId="{582D1CCB-9CB3-4695-B962-1A5BB5D0438C}" type="pres">
      <dgm:prSet presAssocID="{44945903-0AF4-489A-973A-053F0E87F4DC}" presName="compositeShape" presStyleCnt="0">
        <dgm:presLayoutVars>
          <dgm:dir/>
          <dgm:resizeHandles/>
        </dgm:presLayoutVars>
      </dgm:prSet>
      <dgm:spPr/>
    </dgm:pt>
    <dgm:pt modelId="{87A35DB7-9DFB-4F7D-AA01-A376AF4914E1}" type="pres">
      <dgm:prSet presAssocID="{44945903-0AF4-489A-973A-053F0E87F4DC}" presName="pyramid" presStyleLbl="node1" presStyleIdx="0" presStyleCnt="1"/>
      <dgm:spPr/>
    </dgm:pt>
    <dgm:pt modelId="{CBF79031-F5F3-4E90-873D-C71A71EB0C45}" type="pres">
      <dgm:prSet presAssocID="{44945903-0AF4-489A-973A-053F0E87F4DC}" presName="theList" presStyleCnt="0"/>
      <dgm:spPr/>
    </dgm:pt>
    <dgm:pt modelId="{D5479198-67B8-4533-B306-6FB1A1948310}" type="pres">
      <dgm:prSet presAssocID="{C56ACFA1-B24E-4CA4-AE07-5A76934601F1}" presName="aNode" presStyleLbl="fgAcc1" presStyleIdx="0" presStyleCnt="4">
        <dgm:presLayoutVars>
          <dgm:bulletEnabled val="1"/>
        </dgm:presLayoutVars>
      </dgm:prSet>
      <dgm:spPr/>
    </dgm:pt>
    <dgm:pt modelId="{D9BD0DE2-8B8A-40DD-98ED-67F9C7E4F154}" type="pres">
      <dgm:prSet presAssocID="{C56ACFA1-B24E-4CA4-AE07-5A76934601F1}" presName="aSpace" presStyleCnt="0"/>
      <dgm:spPr/>
    </dgm:pt>
    <dgm:pt modelId="{258E5C45-E387-406F-9707-2399D2672381}" type="pres">
      <dgm:prSet presAssocID="{F6241AE2-EB6A-42C9-A3FF-7C6657BDCB64}" presName="aNode" presStyleLbl="fgAcc1" presStyleIdx="1" presStyleCnt="4">
        <dgm:presLayoutVars>
          <dgm:bulletEnabled val="1"/>
        </dgm:presLayoutVars>
      </dgm:prSet>
      <dgm:spPr/>
    </dgm:pt>
    <dgm:pt modelId="{D0205A79-C25F-4BBD-9DB2-5D6CDF8AEBF8}" type="pres">
      <dgm:prSet presAssocID="{F6241AE2-EB6A-42C9-A3FF-7C6657BDCB64}" presName="aSpace" presStyleCnt="0"/>
      <dgm:spPr/>
    </dgm:pt>
    <dgm:pt modelId="{BC21DE47-26E4-4756-BD6A-8BD6B1965E6E}" type="pres">
      <dgm:prSet presAssocID="{2025A22F-2618-47B3-96D3-D91D1EDEBC2D}" presName="aNode" presStyleLbl="fgAcc1" presStyleIdx="2" presStyleCnt="4">
        <dgm:presLayoutVars>
          <dgm:bulletEnabled val="1"/>
        </dgm:presLayoutVars>
      </dgm:prSet>
      <dgm:spPr/>
    </dgm:pt>
    <dgm:pt modelId="{5D538B25-AB30-4C08-9EF7-802C60593F7A}" type="pres">
      <dgm:prSet presAssocID="{2025A22F-2618-47B3-96D3-D91D1EDEBC2D}" presName="aSpace" presStyleCnt="0"/>
      <dgm:spPr/>
    </dgm:pt>
    <dgm:pt modelId="{519B6A6E-6C56-43D9-BA43-B93F4C924408}" type="pres">
      <dgm:prSet presAssocID="{BC4F6A8C-A861-4879-B405-D5755C4A7101}" presName="aNode" presStyleLbl="fgAcc1" presStyleIdx="3" presStyleCnt="4">
        <dgm:presLayoutVars>
          <dgm:bulletEnabled val="1"/>
        </dgm:presLayoutVars>
      </dgm:prSet>
      <dgm:spPr/>
    </dgm:pt>
    <dgm:pt modelId="{922A4D51-5583-4079-B434-B967185D0703}" type="pres">
      <dgm:prSet presAssocID="{BC4F6A8C-A861-4879-B405-D5755C4A7101}" presName="aSpace" presStyleCnt="0"/>
      <dgm:spPr/>
    </dgm:pt>
  </dgm:ptLst>
  <dgm:cxnLst>
    <dgm:cxn modelId="{98E0E421-A303-4A49-8508-2BF06DF6B8A4}" srcId="{44945903-0AF4-489A-973A-053F0E87F4DC}" destId="{BC4F6A8C-A861-4879-B405-D5755C4A7101}" srcOrd="3" destOrd="0" parTransId="{0F42ED10-F3FF-4E19-81A7-8C94D76C11CD}" sibTransId="{A9ADEAE2-2398-4FB5-8C41-8311D7839E81}"/>
    <dgm:cxn modelId="{A1BE4D31-7258-4236-AE30-650275ABDB3C}" type="presOf" srcId="{F6241AE2-EB6A-42C9-A3FF-7C6657BDCB64}" destId="{258E5C45-E387-406F-9707-2399D2672381}" srcOrd="0" destOrd="0" presId="urn:microsoft.com/office/officeart/2005/8/layout/pyramid2"/>
    <dgm:cxn modelId="{1BCC5535-9A5A-4708-947A-ED7D8022F191}" srcId="{44945903-0AF4-489A-973A-053F0E87F4DC}" destId="{2025A22F-2618-47B3-96D3-D91D1EDEBC2D}" srcOrd="2" destOrd="0" parTransId="{57F29AAB-9B52-4210-85C2-4912C9D189F9}" sibTransId="{7CB2DF50-CC28-4273-BAF6-072A1B22DF59}"/>
    <dgm:cxn modelId="{A1295D4D-453A-485A-9565-86F605C47A44}" type="presOf" srcId="{44945903-0AF4-489A-973A-053F0E87F4DC}" destId="{582D1CCB-9CB3-4695-B962-1A5BB5D0438C}" srcOrd="0" destOrd="0" presId="urn:microsoft.com/office/officeart/2005/8/layout/pyramid2"/>
    <dgm:cxn modelId="{5E1E0A8C-733F-43B6-9991-B6D9BA3D97E2}" srcId="{44945903-0AF4-489A-973A-053F0E87F4DC}" destId="{F6241AE2-EB6A-42C9-A3FF-7C6657BDCB64}" srcOrd="1" destOrd="0" parTransId="{DE7824C0-B07A-41E9-A06C-4A4EDF997C58}" sibTransId="{40C84ED2-97CF-499D-A8CC-DBA8F6FEE93F}"/>
    <dgm:cxn modelId="{8A04529D-5D32-4483-9043-BF49CBFC8770}" type="presOf" srcId="{C56ACFA1-B24E-4CA4-AE07-5A76934601F1}" destId="{D5479198-67B8-4533-B306-6FB1A1948310}" srcOrd="0" destOrd="0" presId="urn:microsoft.com/office/officeart/2005/8/layout/pyramid2"/>
    <dgm:cxn modelId="{98158BA0-E7E2-4043-94D6-7E823D9137DC}" type="presOf" srcId="{BC4F6A8C-A861-4879-B405-D5755C4A7101}" destId="{519B6A6E-6C56-43D9-BA43-B93F4C924408}" srcOrd="0" destOrd="0" presId="urn:microsoft.com/office/officeart/2005/8/layout/pyramid2"/>
    <dgm:cxn modelId="{0430AEB0-6C5E-4A80-B9E2-3FDF4D1B8FD2}" type="presOf" srcId="{2025A22F-2618-47B3-96D3-D91D1EDEBC2D}" destId="{BC21DE47-26E4-4756-BD6A-8BD6B1965E6E}" srcOrd="0" destOrd="0" presId="urn:microsoft.com/office/officeart/2005/8/layout/pyramid2"/>
    <dgm:cxn modelId="{71533CBA-BA38-4180-B0D6-CAEA398E45B9}" srcId="{44945903-0AF4-489A-973A-053F0E87F4DC}" destId="{C56ACFA1-B24E-4CA4-AE07-5A76934601F1}" srcOrd="0" destOrd="0" parTransId="{B5B77B9E-3F62-4327-A746-E13DDD518B5A}" sibTransId="{6ADB0DB6-9A73-49E2-B043-C2E68D74A32E}"/>
    <dgm:cxn modelId="{31A0ED8F-B8E1-4562-BCAF-033F07A46C66}" type="presParOf" srcId="{582D1CCB-9CB3-4695-B962-1A5BB5D0438C}" destId="{87A35DB7-9DFB-4F7D-AA01-A376AF4914E1}" srcOrd="0" destOrd="0" presId="urn:microsoft.com/office/officeart/2005/8/layout/pyramid2"/>
    <dgm:cxn modelId="{8A718144-0D3A-4520-B37C-4F122E821B9F}" type="presParOf" srcId="{582D1CCB-9CB3-4695-B962-1A5BB5D0438C}" destId="{CBF79031-F5F3-4E90-873D-C71A71EB0C45}" srcOrd="1" destOrd="0" presId="urn:microsoft.com/office/officeart/2005/8/layout/pyramid2"/>
    <dgm:cxn modelId="{1F799DC0-C946-46E7-A00F-ADF103127C32}" type="presParOf" srcId="{CBF79031-F5F3-4E90-873D-C71A71EB0C45}" destId="{D5479198-67B8-4533-B306-6FB1A1948310}" srcOrd="0" destOrd="0" presId="urn:microsoft.com/office/officeart/2005/8/layout/pyramid2"/>
    <dgm:cxn modelId="{BE471B82-7550-4C48-9945-67FD8DF42FFB}" type="presParOf" srcId="{CBF79031-F5F3-4E90-873D-C71A71EB0C45}" destId="{D9BD0DE2-8B8A-40DD-98ED-67F9C7E4F154}" srcOrd="1" destOrd="0" presId="urn:microsoft.com/office/officeart/2005/8/layout/pyramid2"/>
    <dgm:cxn modelId="{36C83772-C5BD-4BDE-A8C1-7C6FAC630018}" type="presParOf" srcId="{CBF79031-F5F3-4E90-873D-C71A71EB0C45}" destId="{258E5C45-E387-406F-9707-2399D2672381}" srcOrd="2" destOrd="0" presId="urn:microsoft.com/office/officeart/2005/8/layout/pyramid2"/>
    <dgm:cxn modelId="{8E724CA0-8959-4A6D-A02A-C1EA748A2CF5}" type="presParOf" srcId="{CBF79031-F5F3-4E90-873D-C71A71EB0C45}" destId="{D0205A79-C25F-4BBD-9DB2-5D6CDF8AEBF8}" srcOrd="3" destOrd="0" presId="urn:microsoft.com/office/officeart/2005/8/layout/pyramid2"/>
    <dgm:cxn modelId="{54C9A323-C715-4EB7-B576-D75076A8ACD0}" type="presParOf" srcId="{CBF79031-F5F3-4E90-873D-C71A71EB0C45}" destId="{BC21DE47-26E4-4756-BD6A-8BD6B1965E6E}" srcOrd="4" destOrd="0" presId="urn:microsoft.com/office/officeart/2005/8/layout/pyramid2"/>
    <dgm:cxn modelId="{64F174A8-8AE3-401C-AD64-CBE3CDA6C2D0}" type="presParOf" srcId="{CBF79031-F5F3-4E90-873D-C71A71EB0C45}" destId="{5D538B25-AB30-4C08-9EF7-802C60593F7A}" srcOrd="5" destOrd="0" presId="urn:microsoft.com/office/officeart/2005/8/layout/pyramid2"/>
    <dgm:cxn modelId="{6C885B6E-0EEE-473C-81A7-E0088BE98467}" type="presParOf" srcId="{CBF79031-F5F3-4E90-873D-C71A71EB0C45}" destId="{519B6A6E-6C56-43D9-BA43-B93F4C924408}" srcOrd="6" destOrd="0" presId="urn:microsoft.com/office/officeart/2005/8/layout/pyramid2"/>
    <dgm:cxn modelId="{BEBD6888-BDBC-49C5-98CE-9F9E59025BD3}" type="presParOf" srcId="{CBF79031-F5F3-4E90-873D-C71A71EB0C45}" destId="{922A4D51-5583-4079-B434-B967185D0703}"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C34232-221E-47FC-A98B-167B4125467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76FAEF-726D-461F-906B-5B436C048E59}">
      <dgm:prSet/>
      <dgm:spPr/>
      <dgm:t>
        <a:bodyPr/>
        <a:lstStyle/>
        <a:p>
          <a:r>
            <a:rPr lang="en-US"/>
            <a:t>Constructs Measured</a:t>
          </a:r>
        </a:p>
      </dgm:t>
    </dgm:pt>
    <dgm:pt modelId="{4BD3D727-F69B-4A8A-A07D-4CD95E0461BF}" type="parTrans" cxnId="{DC1F36E7-3DA5-44DB-BF22-A4DA38F02701}">
      <dgm:prSet/>
      <dgm:spPr/>
      <dgm:t>
        <a:bodyPr/>
        <a:lstStyle/>
        <a:p>
          <a:endParaRPr lang="en-US"/>
        </a:p>
      </dgm:t>
    </dgm:pt>
    <dgm:pt modelId="{719C14C8-C595-4DDA-9FC2-B70D65AA96E2}" type="sibTrans" cxnId="{DC1F36E7-3DA5-44DB-BF22-A4DA38F02701}">
      <dgm:prSet/>
      <dgm:spPr/>
      <dgm:t>
        <a:bodyPr/>
        <a:lstStyle/>
        <a:p>
          <a:endParaRPr lang="en-US"/>
        </a:p>
      </dgm:t>
    </dgm:pt>
    <dgm:pt modelId="{45086637-B472-414D-82F3-AC5918150FD4}">
      <dgm:prSet/>
      <dgm:spPr/>
      <dgm:t>
        <a:bodyPr/>
        <a:lstStyle/>
        <a:p>
          <a:pPr rtl="0"/>
          <a:r>
            <a:rPr lang="en-US">
              <a:latin typeface="Segoe UI Semibold"/>
            </a:rPr>
            <a:t>Assesses</a:t>
          </a:r>
          <a:r>
            <a:rPr lang="en-US"/>
            <a:t> the </a:t>
          </a:r>
          <a:r>
            <a:rPr lang="en-US">
              <a:latin typeface="Segoe UI Semibold"/>
            </a:rPr>
            <a:t>most predictive early literacy skills</a:t>
          </a:r>
          <a:endParaRPr lang="en-US"/>
        </a:p>
      </dgm:t>
    </dgm:pt>
    <dgm:pt modelId="{47220DBA-4B7F-4BDE-8B5B-E136EE6F70DF}" type="parTrans" cxnId="{2CC19496-D866-4A74-BDAE-287E8EC7F4BF}">
      <dgm:prSet/>
      <dgm:spPr/>
      <dgm:t>
        <a:bodyPr/>
        <a:lstStyle/>
        <a:p>
          <a:endParaRPr lang="en-US"/>
        </a:p>
      </dgm:t>
    </dgm:pt>
    <dgm:pt modelId="{82413F98-94CB-4FEF-8A84-213EA08F8612}" type="sibTrans" cxnId="{2CC19496-D866-4A74-BDAE-287E8EC7F4BF}">
      <dgm:prSet/>
      <dgm:spPr/>
      <dgm:t>
        <a:bodyPr/>
        <a:lstStyle/>
        <a:p>
          <a:endParaRPr lang="en-US"/>
        </a:p>
      </dgm:t>
    </dgm:pt>
    <dgm:pt modelId="{A740A406-F9AB-4C6D-857E-9A676145B7CB}">
      <dgm:prSet/>
      <dgm:spPr/>
      <dgm:t>
        <a:bodyPr/>
        <a:lstStyle/>
        <a:p>
          <a:r>
            <a:rPr lang="en-US"/>
            <a:t>Technical Adequacy</a:t>
          </a:r>
        </a:p>
      </dgm:t>
    </dgm:pt>
    <dgm:pt modelId="{9E352CAF-64AC-449C-840E-AC6833F660AB}" type="parTrans" cxnId="{EA56FA8A-FE83-4C6F-8999-728822F0E20D}">
      <dgm:prSet/>
      <dgm:spPr/>
      <dgm:t>
        <a:bodyPr/>
        <a:lstStyle/>
        <a:p>
          <a:endParaRPr lang="en-US"/>
        </a:p>
      </dgm:t>
    </dgm:pt>
    <dgm:pt modelId="{F9ACA145-AF89-46F2-A751-7D3DA231B24C}" type="sibTrans" cxnId="{EA56FA8A-FE83-4C6F-8999-728822F0E20D}">
      <dgm:prSet/>
      <dgm:spPr/>
      <dgm:t>
        <a:bodyPr/>
        <a:lstStyle/>
        <a:p>
          <a:endParaRPr lang="en-US"/>
        </a:p>
      </dgm:t>
    </dgm:pt>
    <dgm:pt modelId="{BADE5EFC-0A78-46BE-98D6-42F895181AA1}">
      <dgm:prSet/>
      <dgm:spPr/>
      <dgm:t>
        <a:bodyPr/>
        <a:lstStyle/>
        <a:p>
          <a:pPr rtl="0"/>
          <a:r>
            <a:rPr lang="en-US">
              <a:latin typeface="Segoe UI Semibold"/>
            </a:rPr>
            <a:t>Solid</a:t>
          </a:r>
          <a:r>
            <a:rPr lang="en-US"/>
            <a:t> evidence</a:t>
          </a:r>
          <a:r>
            <a:rPr lang="en-US">
              <a:latin typeface="Segoe UI Semibold"/>
            </a:rPr>
            <a:t> of classification accuracy</a:t>
          </a:r>
          <a:endParaRPr lang="en-US"/>
        </a:p>
      </dgm:t>
    </dgm:pt>
    <dgm:pt modelId="{ED1948D2-C54D-41CB-9188-ACED5C54D4AF}" type="parTrans" cxnId="{CFDC9B08-820F-496C-BA66-C275D432931A}">
      <dgm:prSet/>
      <dgm:spPr/>
      <dgm:t>
        <a:bodyPr/>
        <a:lstStyle/>
        <a:p>
          <a:endParaRPr lang="en-US"/>
        </a:p>
      </dgm:t>
    </dgm:pt>
    <dgm:pt modelId="{93C3693A-998B-4EE1-A89A-2ECA97300C5E}" type="sibTrans" cxnId="{CFDC9B08-820F-496C-BA66-C275D432931A}">
      <dgm:prSet/>
      <dgm:spPr/>
      <dgm:t>
        <a:bodyPr/>
        <a:lstStyle/>
        <a:p>
          <a:endParaRPr lang="en-US"/>
        </a:p>
      </dgm:t>
    </dgm:pt>
    <dgm:pt modelId="{1A10B219-BB42-427D-A737-3C3788908A76}">
      <dgm:prSet/>
      <dgm:spPr/>
      <dgm:t>
        <a:bodyPr/>
        <a:lstStyle/>
        <a:p>
          <a:r>
            <a:rPr lang="en-US"/>
            <a:t>Attention to Linguistic Diversity and Anti-Bias</a:t>
          </a:r>
        </a:p>
      </dgm:t>
    </dgm:pt>
    <dgm:pt modelId="{8B58A733-0BD2-41A0-81E6-C1F1D9F66A26}" type="parTrans" cxnId="{7BB5D4D3-E69B-46E6-A2FF-97679DAA0CAF}">
      <dgm:prSet/>
      <dgm:spPr/>
      <dgm:t>
        <a:bodyPr/>
        <a:lstStyle/>
        <a:p>
          <a:endParaRPr lang="en-US"/>
        </a:p>
      </dgm:t>
    </dgm:pt>
    <dgm:pt modelId="{95B82BA4-EC62-460F-9BD6-F86FB5036C1F}" type="sibTrans" cxnId="{7BB5D4D3-E69B-46E6-A2FF-97679DAA0CAF}">
      <dgm:prSet/>
      <dgm:spPr/>
      <dgm:t>
        <a:bodyPr/>
        <a:lstStyle/>
        <a:p>
          <a:endParaRPr lang="en-US"/>
        </a:p>
      </dgm:t>
    </dgm:pt>
    <dgm:pt modelId="{97BE1EBA-C4DC-4253-A5C8-638D807809FD}">
      <dgm:prSet/>
      <dgm:spPr/>
      <dgm:t>
        <a:bodyPr/>
        <a:lstStyle/>
        <a:p>
          <a:pPr rtl="0"/>
          <a:r>
            <a:rPr lang="en-US">
              <a:latin typeface="Segoe UI Semibold"/>
            </a:rPr>
            <a:t>Performs well on a</a:t>
          </a:r>
          <a:r>
            <a:rPr lang="en-US"/>
            <a:t> bias </a:t>
          </a:r>
          <a:r>
            <a:rPr lang="en-US">
              <a:latin typeface="Segoe UI Semibold"/>
            </a:rPr>
            <a:t>analysis</a:t>
          </a:r>
          <a:r>
            <a:rPr lang="en-US"/>
            <a:t> and provides support for assessing multilingual students</a:t>
          </a:r>
        </a:p>
      </dgm:t>
    </dgm:pt>
    <dgm:pt modelId="{34EB450D-9220-48F3-8A1B-BA7D408C47C3}" type="parTrans" cxnId="{C82E65B7-9360-45B9-8350-98C1D69D6CF1}">
      <dgm:prSet/>
      <dgm:spPr/>
      <dgm:t>
        <a:bodyPr/>
        <a:lstStyle/>
        <a:p>
          <a:endParaRPr lang="en-US"/>
        </a:p>
      </dgm:t>
    </dgm:pt>
    <dgm:pt modelId="{3D990832-EA8A-4869-A137-986D22744118}" type="sibTrans" cxnId="{C82E65B7-9360-45B9-8350-98C1D69D6CF1}">
      <dgm:prSet/>
      <dgm:spPr/>
      <dgm:t>
        <a:bodyPr/>
        <a:lstStyle/>
        <a:p>
          <a:endParaRPr lang="en-US"/>
        </a:p>
      </dgm:t>
    </dgm:pt>
    <dgm:pt modelId="{98E9DA1D-3A69-4EE6-BF80-1611025C0040}">
      <dgm:prSet/>
      <dgm:spPr/>
      <dgm:t>
        <a:bodyPr/>
        <a:lstStyle/>
        <a:p>
          <a:r>
            <a:rPr lang="en-US"/>
            <a:t>Administration, Usability, and Support</a:t>
          </a:r>
        </a:p>
      </dgm:t>
    </dgm:pt>
    <dgm:pt modelId="{B575D634-340E-44C5-9733-26B19A5C35B1}" type="parTrans" cxnId="{3050BA3A-51F0-4251-B4D6-494E2341D554}">
      <dgm:prSet/>
      <dgm:spPr/>
      <dgm:t>
        <a:bodyPr/>
        <a:lstStyle/>
        <a:p>
          <a:endParaRPr lang="en-US"/>
        </a:p>
      </dgm:t>
    </dgm:pt>
    <dgm:pt modelId="{74511223-F65C-46D5-8D45-FD4AB3106848}" type="sibTrans" cxnId="{3050BA3A-51F0-4251-B4D6-494E2341D554}">
      <dgm:prSet/>
      <dgm:spPr/>
      <dgm:t>
        <a:bodyPr/>
        <a:lstStyle/>
        <a:p>
          <a:endParaRPr lang="en-US"/>
        </a:p>
      </dgm:t>
    </dgm:pt>
    <dgm:pt modelId="{A87DFB88-637C-4FE9-92F3-D9F1F6A75BC2}">
      <dgm:prSet/>
      <dgm:spPr/>
      <dgm:t>
        <a:bodyPr/>
        <a:lstStyle/>
        <a:p>
          <a:r>
            <a:rPr lang="en-US"/>
            <a:t>Easy to administer, useful reports and high-quality support resources</a:t>
          </a:r>
        </a:p>
      </dgm:t>
    </dgm:pt>
    <dgm:pt modelId="{5B516919-4F6D-416F-8AE6-DFF0F7F2FCD1}" type="parTrans" cxnId="{FEA6CB4E-0D99-428E-91D5-366F640E2759}">
      <dgm:prSet/>
      <dgm:spPr/>
      <dgm:t>
        <a:bodyPr/>
        <a:lstStyle/>
        <a:p>
          <a:endParaRPr lang="en-US"/>
        </a:p>
      </dgm:t>
    </dgm:pt>
    <dgm:pt modelId="{039AC3D0-6C3F-462D-BE1A-A889822AEA15}" type="sibTrans" cxnId="{FEA6CB4E-0D99-428E-91D5-366F640E2759}">
      <dgm:prSet/>
      <dgm:spPr/>
      <dgm:t>
        <a:bodyPr/>
        <a:lstStyle/>
        <a:p>
          <a:endParaRPr lang="en-US"/>
        </a:p>
      </dgm:t>
    </dgm:pt>
    <dgm:pt modelId="{CFB1959A-C4D3-431C-8A82-B462CED85F8E}" type="pres">
      <dgm:prSet presAssocID="{D8C34232-221E-47FC-A98B-167B4125467F}" presName="root" presStyleCnt="0">
        <dgm:presLayoutVars>
          <dgm:dir/>
          <dgm:resizeHandles val="exact"/>
        </dgm:presLayoutVars>
      </dgm:prSet>
      <dgm:spPr/>
    </dgm:pt>
    <dgm:pt modelId="{BE2D71A3-F2F2-4B6D-B191-C8FF889989E9}" type="pres">
      <dgm:prSet presAssocID="{E476FAEF-726D-461F-906B-5B436C048E59}" presName="compNode" presStyleCnt="0"/>
      <dgm:spPr/>
    </dgm:pt>
    <dgm:pt modelId="{E3E8BACC-1540-4C79-B79D-9ECB5920E57A}" type="pres">
      <dgm:prSet presAssocID="{E476FAEF-726D-461F-906B-5B436C048E59}" presName="bgRect" presStyleLbl="bgShp" presStyleIdx="0" presStyleCnt="4"/>
      <dgm:spPr/>
    </dgm:pt>
    <dgm:pt modelId="{4D683151-A0FA-4F79-8974-1831712DCE84}" type="pres">
      <dgm:prSet presAssocID="{E476FAEF-726D-461F-906B-5B436C048E5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AC3ACE9-C44F-49A2-B177-ECABE8E9BAE8}" type="pres">
      <dgm:prSet presAssocID="{E476FAEF-726D-461F-906B-5B436C048E59}" presName="spaceRect" presStyleCnt="0"/>
      <dgm:spPr/>
    </dgm:pt>
    <dgm:pt modelId="{CE25D5AB-B7E0-4B8D-BDAF-32823D9DD157}" type="pres">
      <dgm:prSet presAssocID="{E476FAEF-726D-461F-906B-5B436C048E59}" presName="parTx" presStyleLbl="revTx" presStyleIdx="0" presStyleCnt="8">
        <dgm:presLayoutVars>
          <dgm:chMax val="0"/>
          <dgm:chPref val="0"/>
        </dgm:presLayoutVars>
      </dgm:prSet>
      <dgm:spPr/>
    </dgm:pt>
    <dgm:pt modelId="{20C33820-1F7B-4AE8-BE76-F573AFF376CD}" type="pres">
      <dgm:prSet presAssocID="{E476FAEF-726D-461F-906B-5B436C048E59}" presName="desTx" presStyleLbl="revTx" presStyleIdx="1" presStyleCnt="8">
        <dgm:presLayoutVars/>
      </dgm:prSet>
      <dgm:spPr/>
    </dgm:pt>
    <dgm:pt modelId="{FA110D33-8D46-4BDB-8659-824D35982202}" type="pres">
      <dgm:prSet presAssocID="{719C14C8-C595-4DDA-9FC2-B70D65AA96E2}" presName="sibTrans" presStyleCnt="0"/>
      <dgm:spPr/>
    </dgm:pt>
    <dgm:pt modelId="{BBEF088E-4E8D-4D30-BA1A-AAA9C461C7A4}" type="pres">
      <dgm:prSet presAssocID="{A740A406-F9AB-4C6D-857E-9A676145B7CB}" presName="compNode" presStyleCnt="0"/>
      <dgm:spPr/>
    </dgm:pt>
    <dgm:pt modelId="{A36B66B8-62F1-4E00-9993-6A0DE2D42AF4}" type="pres">
      <dgm:prSet presAssocID="{A740A406-F9AB-4C6D-857E-9A676145B7CB}" presName="bgRect" presStyleLbl="bgShp" presStyleIdx="1" presStyleCnt="4"/>
      <dgm:spPr/>
    </dgm:pt>
    <dgm:pt modelId="{CE619B8E-60FD-4DEA-AA85-50867EC58383}" type="pres">
      <dgm:prSet presAssocID="{A740A406-F9AB-4C6D-857E-9A676145B7C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A5CEFC64-5767-46A8-92E7-DD51D999CE8E}" type="pres">
      <dgm:prSet presAssocID="{A740A406-F9AB-4C6D-857E-9A676145B7CB}" presName="spaceRect" presStyleCnt="0"/>
      <dgm:spPr/>
    </dgm:pt>
    <dgm:pt modelId="{96DC1D64-4C91-48BF-81A2-A984A7001D3D}" type="pres">
      <dgm:prSet presAssocID="{A740A406-F9AB-4C6D-857E-9A676145B7CB}" presName="parTx" presStyleLbl="revTx" presStyleIdx="2" presStyleCnt="8">
        <dgm:presLayoutVars>
          <dgm:chMax val="0"/>
          <dgm:chPref val="0"/>
        </dgm:presLayoutVars>
      </dgm:prSet>
      <dgm:spPr/>
    </dgm:pt>
    <dgm:pt modelId="{D966C3EF-D90D-4D1C-919B-BCBBD08F47B6}" type="pres">
      <dgm:prSet presAssocID="{A740A406-F9AB-4C6D-857E-9A676145B7CB}" presName="desTx" presStyleLbl="revTx" presStyleIdx="3" presStyleCnt="8">
        <dgm:presLayoutVars/>
      </dgm:prSet>
      <dgm:spPr/>
    </dgm:pt>
    <dgm:pt modelId="{88692193-8F4E-4E98-B67E-3C90934799CA}" type="pres">
      <dgm:prSet presAssocID="{F9ACA145-AF89-46F2-A751-7D3DA231B24C}" presName="sibTrans" presStyleCnt="0"/>
      <dgm:spPr/>
    </dgm:pt>
    <dgm:pt modelId="{74CC9E65-2A21-4F97-88A9-588DFF07D665}" type="pres">
      <dgm:prSet presAssocID="{1A10B219-BB42-427D-A737-3C3788908A76}" presName="compNode" presStyleCnt="0"/>
      <dgm:spPr/>
    </dgm:pt>
    <dgm:pt modelId="{51380A10-AED3-4D06-9770-3B1F15BC3362}" type="pres">
      <dgm:prSet presAssocID="{1A10B219-BB42-427D-A737-3C3788908A76}" presName="bgRect" presStyleLbl="bgShp" presStyleIdx="2" presStyleCnt="4"/>
      <dgm:spPr/>
    </dgm:pt>
    <dgm:pt modelId="{86F06C32-7A52-4742-98BD-B5E3A5803016}" type="pres">
      <dgm:prSet presAssocID="{1A10B219-BB42-427D-A737-3C3788908A7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B27CA78A-F7FE-4C08-B15A-406FA1C18F16}" type="pres">
      <dgm:prSet presAssocID="{1A10B219-BB42-427D-A737-3C3788908A76}" presName="spaceRect" presStyleCnt="0"/>
      <dgm:spPr/>
    </dgm:pt>
    <dgm:pt modelId="{24A08539-DDEF-4C38-ABE7-4B1162324CC5}" type="pres">
      <dgm:prSet presAssocID="{1A10B219-BB42-427D-A737-3C3788908A76}" presName="parTx" presStyleLbl="revTx" presStyleIdx="4" presStyleCnt="8">
        <dgm:presLayoutVars>
          <dgm:chMax val="0"/>
          <dgm:chPref val="0"/>
        </dgm:presLayoutVars>
      </dgm:prSet>
      <dgm:spPr/>
    </dgm:pt>
    <dgm:pt modelId="{F8B347F0-24CF-4689-BEF1-3F803DCADE9A}" type="pres">
      <dgm:prSet presAssocID="{1A10B219-BB42-427D-A737-3C3788908A76}" presName="desTx" presStyleLbl="revTx" presStyleIdx="5" presStyleCnt="8">
        <dgm:presLayoutVars/>
      </dgm:prSet>
      <dgm:spPr/>
    </dgm:pt>
    <dgm:pt modelId="{75437DA4-9DB3-4A9F-960D-5D3A742C72BA}" type="pres">
      <dgm:prSet presAssocID="{95B82BA4-EC62-460F-9BD6-F86FB5036C1F}" presName="sibTrans" presStyleCnt="0"/>
      <dgm:spPr/>
    </dgm:pt>
    <dgm:pt modelId="{6757097D-6235-44F1-9CCA-5B44E247A14E}" type="pres">
      <dgm:prSet presAssocID="{98E9DA1D-3A69-4EE6-BF80-1611025C0040}" presName="compNode" presStyleCnt="0"/>
      <dgm:spPr/>
    </dgm:pt>
    <dgm:pt modelId="{44CA818C-73E0-41BD-924A-5A44975B3802}" type="pres">
      <dgm:prSet presAssocID="{98E9DA1D-3A69-4EE6-BF80-1611025C0040}" presName="bgRect" presStyleLbl="bgShp" presStyleIdx="3" presStyleCnt="4"/>
      <dgm:spPr/>
    </dgm:pt>
    <dgm:pt modelId="{B6C73237-7148-451B-A1E0-3F57C626203E}" type="pres">
      <dgm:prSet presAssocID="{98E9DA1D-3A69-4EE6-BF80-1611025C00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spital"/>
        </a:ext>
      </dgm:extLst>
    </dgm:pt>
    <dgm:pt modelId="{5AE6770C-99A6-43CD-8DA9-0AD8654D66A1}" type="pres">
      <dgm:prSet presAssocID="{98E9DA1D-3A69-4EE6-BF80-1611025C0040}" presName="spaceRect" presStyleCnt="0"/>
      <dgm:spPr/>
    </dgm:pt>
    <dgm:pt modelId="{448E15F7-AFC7-402B-A8C4-7BC3D79891FE}" type="pres">
      <dgm:prSet presAssocID="{98E9DA1D-3A69-4EE6-BF80-1611025C0040}" presName="parTx" presStyleLbl="revTx" presStyleIdx="6" presStyleCnt="8">
        <dgm:presLayoutVars>
          <dgm:chMax val="0"/>
          <dgm:chPref val="0"/>
        </dgm:presLayoutVars>
      </dgm:prSet>
      <dgm:spPr/>
    </dgm:pt>
    <dgm:pt modelId="{F8E673BB-F66B-4DBA-B0A0-EA420A3AF480}" type="pres">
      <dgm:prSet presAssocID="{98E9DA1D-3A69-4EE6-BF80-1611025C0040}" presName="desTx" presStyleLbl="revTx" presStyleIdx="7" presStyleCnt="8">
        <dgm:presLayoutVars/>
      </dgm:prSet>
      <dgm:spPr/>
    </dgm:pt>
  </dgm:ptLst>
  <dgm:cxnLst>
    <dgm:cxn modelId="{450DAE07-632C-4D2F-9776-E79DE0C6A67F}" type="presOf" srcId="{97BE1EBA-C4DC-4253-A5C8-638D807809FD}" destId="{F8B347F0-24CF-4689-BEF1-3F803DCADE9A}" srcOrd="0" destOrd="0" presId="urn:microsoft.com/office/officeart/2018/2/layout/IconVerticalSolidList"/>
    <dgm:cxn modelId="{41B98508-7C3D-44B7-850A-A0DF38982C3F}" type="presOf" srcId="{98E9DA1D-3A69-4EE6-BF80-1611025C0040}" destId="{448E15F7-AFC7-402B-A8C4-7BC3D79891FE}" srcOrd="0" destOrd="0" presId="urn:microsoft.com/office/officeart/2018/2/layout/IconVerticalSolidList"/>
    <dgm:cxn modelId="{CFDC9B08-820F-496C-BA66-C275D432931A}" srcId="{A740A406-F9AB-4C6D-857E-9A676145B7CB}" destId="{BADE5EFC-0A78-46BE-98D6-42F895181AA1}" srcOrd="0" destOrd="0" parTransId="{ED1948D2-C54D-41CB-9188-ACED5C54D4AF}" sibTransId="{93C3693A-998B-4EE1-A89A-2ECA97300C5E}"/>
    <dgm:cxn modelId="{FA194115-AFE2-46DA-85CD-7AE711330AEA}" type="presOf" srcId="{BADE5EFC-0A78-46BE-98D6-42F895181AA1}" destId="{D966C3EF-D90D-4D1C-919B-BCBBD08F47B6}" srcOrd="0" destOrd="0" presId="urn:microsoft.com/office/officeart/2018/2/layout/IconVerticalSolidList"/>
    <dgm:cxn modelId="{FA02E237-6B61-48E0-9C7C-716D59F5A2A1}" type="presOf" srcId="{E476FAEF-726D-461F-906B-5B436C048E59}" destId="{CE25D5AB-B7E0-4B8D-BDAF-32823D9DD157}" srcOrd="0" destOrd="0" presId="urn:microsoft.com/office/officeart/2018/2/layout/IconVerticalSolidList"/>
    <dgm:cxn modelId="{3050BA3A-51F0-4251-B4D6-494E2341D554}" srcId="{D8C34232-221E-47FC-A98B-167B4125467F}" destId="{98E9DA1D-3A69-4EE6-BF80-1611025C0040}" srcOrd="3" destOrd="0" parTransId="{B575D634-340E-44C5-9733-26B19A5C35B1}" sibTransId="{74511223-F65C-46D5-8D45-FD4AB3106848}"/>
    <dgm:cxn modelId="{4AE6F83F-1F19-43B9-906C-7A787E7037C3}" type="presOf" srcId="{1A10B219-BB42-427D-A737-3C3788908A76}" destId="{24A08539-DDEF-4C38-ABE7-4B1162324CC5}" srcOrd="0" destOrd="0" presId="urn:microsoft.com/office/officeart/2018/2/layout/IconVerticalSolidList"/>
    <dgm:cxn modelId="{FEA6CB4E-0D99-428E-91D5-366F640E2759}" srcId="{98E9DA1D-3A69-4EE6-BF80-1611025C0040}" destId="{A87DFB88-637C-4FE9-92F3-D9F1F6A75BC2}" srcOrd="0" destOrd="0" parTransId="{5B516919-4F6D-416F-8AE6-DFF0F7F2FCD1}" sibTransId="{039AC3D0-6C3F-462D-BE1A-A889822AEA15}"/>
    <dgm:cxn modelId="{7FCC765A-5064-4E7D-861A-F21885071F9C}" type="presOf" srcId="{D8C34232-221E-47FC-A98B-167B4125467F}" destId="{CFB1959A-C4D3-431C-8A82-B462CED85F8E}" srcOrd="0" destOrd="0" presId="urn:microsoft.com/office/officeart/2018/2/layout/IconVerticalSolidList"/>
    <dgm:cxn modelId="{EA56FA8A-FE83-4C6F-8999-728822F0E20D}" srcId="{D8C34232-221E-47FC-A98B-167B4125467F}" destId="{A740A406-F9AB-4C6D-857E-9A676145B7CB}" srcOrd="1" destOrd="0" parTransId="{9E352CAF-64AC-449C-840E-AC6833F660AB}" sibTransId="{F9ACA145-AF89-46F2-A751-7D3DA231B24C}"/>
    <dgm:cxn modelId="{2CC19496-D866-4A74-BDAE-287E8EC7F4BF}" srcId="{E476FAEF-726D-461F-906B-5B436C048E59}" destId="{45086637-B472-414D-82F3-AC5918150FD4}" srcOrd="0" destOrd="0" parTransId="{47220DBA-4B7F-4BDE-8B5B-E136EE6F70DF}" sibTransId="{82413F98-94CB-4FEF-8A84-213EA08F8612}"/>
    <dgm:cxn modelId="{C5E83E9C-F70E-4C34-A0A6-BA5D63FA75DF}" type="presOf" srcId="{45086637-B472-414D-82F3-AC5918150FD4}" destId="{20C33820-1F7B-4AE8-BE76-F573AFF376CD}" srcOrd="0" destOrd="0" presId="urn:microsoft.com/office/officeart/2018/2/layout/IconVerticalSolidList"/>
    <dgm:cxn modelId="{2592C9AD-0C71-4147-AFE9-BCC1C05A808D}" type="presOf" srcId="{A87DFB88-637C-4FE9-92F3-D9F1F6A75BC2}" destId="{F8E673BB-F66B-4DBA-B0A0-EA420A3AF480}" srcOrd="0" destOrd="0" presId="urn:microsoft.com/office/officeart/2018/2/layout/IconVerticalSolidList"/>
    <dgm:cxn modelId="{C82E65B7-9360-45B9-8350-98C1D69D6CF1}" srcId="{1A10B219-BB42-427D-A737-3C3788908A76}" destId="{97BE1EBA-C4DC-4253-A5C8-638D807809FD}" srcOrd="0" destOrd="0" parTransId="{34EB450D-9220-48F3-8A1B-BA7D408C47C3}" sibTransId="{3D990832-EA8A-4869-A137-986D22744118}"/>
    <dgm:cxn modelId="{98606AC9-895A-45D4-B36C-AEE941B3920D}" type="presOf" srcId="{A740A406-F9AB-4C6D-857E-9A676145B7CB}" destId="{96DC1D64-4C91-48BF-81A2-A984A7001D3D}" srcOrd="0" destOrd="0" presId="urn:microsoft.com/office/officeart/2018/2/layout/IconVerticalSolidList"/>
    <dgm:cxn modelId="{7BB5D4D3-E69B-46E6-A2FF-97679DAA0CAF}" srcId="{D8C34232-221E-47FC-A98B-167B4125467F}" destId="{1A10B219-BB42-427D-A737-3C3788908A76}" srcOrd="2" destOrd="0" parTransId="{8B58A733-0BD2-41A0-81E6-C1F1D9F66A26}" sibTransId="{95B82BA4-EC62-460F-9BD6-F86FB5036C1F}"/>
    <dgm:cxn modelId="{DC1F36E7-3DA5-44DB-BF22-A4DA38F02701}" srcId="{D8C34232-221E-47FC-A98B-167B4125467F}" destId="{E476FAEF-726D-461F-906B-5B436C048E59}" srcOrd="0" destOrd="0" parTransId="{4BD3D727-F69B-4A8A-A07D-4CD95E0461BF}" sibTransId="{719C14C8-C595-4DDA-9FC2-B70D65AA96E2}"/>
    <dgm:cxn modelId="{5EBEC2F1-BE69-4B55-856A-F20C2A1422D5}" type="presParOf" srcId="{CFB1959A-C4D3-431C-8A82-B462CED85F8E}" destId="{BE2D71A3-F2F2-4B6D-B191-C8FF889989E9}" srcOrd="0" destOrd="0" presId="urn:microsoft.com/office/officeart/2018/2/layout/IconVerticalSolidList"/>
    <dgm:cxn modelId="{A25F7A2A-2CD4-4412-BB08-159C2B5B4873}" type="presParOf" srcId="{BE2D71A3-F2F2-4B6D-B191-C8FF889989E9}" destId="{E3E8BACC-1540-4C79-B79D-9ECB5920E57A}" srcOrd="0" destOrd="0" presId="urn:microsoft.com/office/officeart/2018/2/layout/IconVerticalSolidList"/>
    <dgm:cxn modelId="{A4B9DEE8-1BFE-43C0-BF46-7B789B8D76FF}" type="presParOf" srcId="{BE2D71A3-F2F2-4B6D-B191-C8FF889989E9}" destId="{4D683151-A0FA-4F79-8974-1831712DCE84}" srcOrd="1" destOrd="0" presId="urn:microsoft.com/office/officeart/2018/2/layout/IconVerticalSolidList"/>
    <dgm:cxn modelId="{E2BAFC72-2CD3-4684-9401-485172DAA816}" type="presParOf" srcId="{BE2D71A3-F2F2-4B6D-B191-C8FF889989E9}" destId="{FAC3ACE9-C44F-49A2-B177-ECABE8E9BAE8}" srcOrd="2" destOrd="0" presId="urn:microsoft.com/office/officeart/2018/2/layout/IconVerticalSolidList"/>
    <dgm:cxn modelId="{2BE046CA-C875-489A-9F50-28C7149303D8}" type="presParOf" srcId="{BE2D71A3-F2F2-4B6D-B191-C8FF889989E9}" destId="{CE25D5AB-B7E0-4B8D-BDAF-32823D9DD157}" srcOrd="3" destOrd="0" presId="urn:microsoft.com/office/officeart/2018/2/layout/IconVerticalSolidList"/>
    <dgm:cxn modelId="{D5C07B7E-E87B-4794-81D7-47A6AB404CB3}" type="presParOf" srcId="{BE2D71A3-F2F2-4B6D-B191-C8FF889989E9}" destId="{20C33820-1F7B-4AE8-BE76-F573AFF376CD}" srcOrd="4" destOrd="0" presId="urn:microsoft.com/office/officeart/2018/2/layout/IconVerticalSolidList"/>
    <dgm:cxn modelId="{BEDE9296-1C7F-474E-9848-6355680E1098}" type="presParOf" srcId="{CFB1959A-C4D3-431C-8A82-B462CED85F8E}" destId="{FA110D33-8D46-4BDB-8659-824D35982202}" srcOrd="1" destOrd="0" presId="urn:microsoft.com/office/officeart/2018/2/layout/IconVerticalSolidList"/>
    <dgm:cxn modelId="{097B1688-FF2E-40BF-9CE9-66DC2BA2FA61}" type="presParOf" srcId="{CFB1959A-C4D3-431C-8A82-B462CED85F8E}" destId="{BBEF088E-4E8D-4D30-BA1A-AAA9C461C7A4}" srcOrd="2" destOrd="0" presId="urn:microsoft.com/office/officeart/2018/2/layout/IconVerticalSolidList"/>
    <dgm:cxn modelId="{74D3D721-F63E-4FE1-8BC0-B345AE6FA180}" type="presParOf" srcId="{BBEF088E-4E8D-4D30-BA1A-AAA9C461C7A4}" destId="{A36B66B8-62F1-4E00-9993-6A0DE2D42AF4}" srcOrd="0" destOrd="0" presId="urn:microsoft.com/office/officeart/2018/2/layout/IconVerticalSolidList"/>
    <dgm:cxn modelId="{77205C28-4820-4B70-98B0-CF77EC0B85A0}" type="presParOf" srcId="{BBEF088E-4E8D-4D30-BA1A-AAA9C461C7A4}" destId="{CE619B8E-60FD-4DEA-AA85-50867EC58383}" srcOrd="1" destOrd="0" presId="urn:microsoft.com/office/officeart/2018/2/layout/IconVerticalSolidList"/>
    <dgm:cxn modelId="{834C8BCB-2228-479F-B34C-77AE7C0AFBBA}" type="presParOf" srcId="{BBEF088E-4E8D-4D30-BA1A-AAA9C461C7A4}" destId="{A5CEFC64-5767-46A8-92E7-DD51D999CE8E}" srcOrd="2" destOrd="0" presId="urn:microsoft.com/office/officeart/2018/2/layout/IconVerticalSolidList"/>
    <dgm:cxn modelId="{0A61355A-1CB3-4C47-8037-35C77EC5AE26}" type="presParOf" srcId="{BBEF088E-4E8D-4D30-BA1A-AAA9C461C7A4}" destId="{96DC1D64-4C91-48BF-81A2-A984A7001D3D}" srcOrd="3" destOrd="0" presId="urn:microsoft.com/office/officeart/2018/2/layout/IconVerticalSolidList"/>
    <dgm:cxn modelId="{F3C82034-F46F-4317-9201-D98B5C96B94C}" type="presParOf" srcId="{BBEF088E-4E8D-4D30-BA1A-AAA9C461C7A4}" destId="{D966C3EF-D90D-4D1C-919B-BCBBD08F47B6}" srcOrd="4" destOrd="0" presId="urn:microsoft.com/office/officeart/2018/2/layout/IconVerticalSolidList"/>
    <dgm:cxn modelId="{28EE5B44-DC0A-4C85-9AC4-6AD9A43032B4}" type="presParOf" srcId="{CFB1959A-C4D3-431C-8A82-B462CED85F8E}" destId="{88692193-8F4E-4E98-B67E-3C90934799CA}" srcOrd="3" destOrd="0" presId="urn:microsoft.com/office/officeart/2018/2/layout/IconVerticalSolidList"/>
    <dgm:cxn modelId="{2226DE14-542E-464C-B555-540DBF8E1F59}" type="presParOf" srcId="{CFB1959A-C4D3-431C-8A82-B462CED85F8E}" destId="{74CC9E65-2A21-4F97-88A9-588DFF07D665}" srcOrd="4" destOrd="0" presId="urn:microsoft.com/office/officeart/2018/2/layout/IconVerticalSolidList"/>
    <dgm:cxn modelId="{F20F3360-1F79-4C76-9745-D5DD4582A278}" type="presParOf" srcId="{74CC9E65-2A21-4F97-88A9-588DFF07D665}" destId="{51380A10-AED3-4D06-9770-3B1F15BC3362}" srcOrd="0" destOrd="0" presId="urn:microsoft.com/office/officeart/2018/2/layout/IconVerticalSolidList"/>
    <dgm:cxn modelId="{4D1A70DF-03B5-4AE3-AB1F-1FA744C905A7}" type="presParOf" srcId="{74CC9E65-2A21-4F97-88A9-588DFF07D665}" destId="{86F06C32-7A52-4742-98BD-B5E3A5803016}" srcOrd="1" destOrd="0" presId="urn:microsoft.com/office/officeart/2018/2/layout/IconVerticalSolidList"/>
    <dgm:cxn modelId="{D1384CE0-0455-47A5-844F-65A838471EF2}" type="presParOf" srcId="{74CC9E65-2A21-4F97-88A9-588DFF07D665}" destId="{B27CA78A-F7FE-4C08-B15A-406FA1C18F16}" srcOrd="2" destOrd="0" presId="urn:microsoft.com/office/officeart/2018/2/layout/IconVerticalSolidList"/>
    <dgm:cxn modelId="{ED4478C0-BD8E-4237-B92B-3FA2A5D92A47}" type="presParOf" srcId="{74CC9E65-2A21-4F97-88A9-588DFF07D665}" destId="{24A08539-DDEF-4C38-ABE7-4B1162324CC5}" srcOrd="3" destOrd="0" presId="urn:microsoft.com/office/officeart/2018/2/layout/IconVerticalSolidList"/>
    <dgm:cxn modelId="{CAF365B1-F69B-4875-9948-1844C7D16E7E}" type="presParOf" srcId="{74CC9E65-2A21-4F97-88A9-588DFF07D665}" destId="{F8B347F0-24CF-4689-BEF1-3F803DCADE9A}" srcOrd="4" destOrd="0" presId="urn:microsoft.com/office/officeart/2018/2/layout/IconVerticalSolidList"/>
    <dgm:cxn modelId="{AC4A80D1-A6A6-4269-A1C8-70E670762A90}" type="presParOf" srcId="{CFB1959A-C4D3-431C-8A82-B462CED85F8E}" destId="{75437DA4-9DB3-4A9F-960D-5D3A742C72BA}" srcOrd="5" destOrd="0" presId="urn:microsoft.com/office/officeart/2018/2/layout/IconVerticalSolidList"/>
    <dgm:cxn modelId="{30BD1F5A-7956-4593-AFF1-DCA1770ECB90}" type="presParOf" srcId="{CFB1959A-C4D3-431C-8A82-B462CED85F8E}" destId="{6757097D-6235-44F1-9CCA-5B44E247A14E}" srcOrd="6" destOrd="0" presId="urn:microsoft.com/office/officeart/2018/2/layout/IconVerticalSolidList"/>
    <dgm:cxn modelId="{6101C9C5-A29A-47B9-8BFC-7F2E0D49CC8A}" type="presParOf" srcId="{6757097D-6235-44F1-9CCA-5B44E247A14E}" destId="{44CA818C-73E0-41BD-924A-5A44975B3802}" srcOrd="0" destOrd="0" presId="urn:microsoft.com/office/officeart/2018/2/layout/IconVerticalSolidList"/>
    <dgm:cxn modelId="{D3BF6771-5C33-42F3-B256-669CBC76F23C}" type="presParOf" srcId="{6757097D-6235-44F1-9CCA-5B44E247A14E}" destId="{B6C73237-7148-451B-A1E0-3F57C626203E}" srcOrd="1" destOrd="0" presId="urn:microsoft.com/office/officeart/2018/2/layout/IconVerticalSolidList"/>
    <dgm:cxn modelId="{C7B5FAA6-2A44-4945-A8D5-BBD89E84E897}" type="presParOf" srcId="{6757097D-6235-44F1-9CCA-5B44E247A14E}" destId="{5AE6770C-99A6-43CD-8DA9-0AD8654D66A1}" srcOrd="2" destOrd="0" presId="urn:microsoft.com/office/officeart/2018/2/layout/IconVerticalSolidList"/>
    <dgm:cxn modelId="{6560AF4B-CE7C-4349-9FA3-5A1ADFBA3AD8}" type="presParOf" srcId="{6757097D-6235-44F1-9CCA-5B44E247A14E}" destId="{448E15F7-AFC7-402B-A8C4-7BC3D79891FE}" srcOrd="3" destOrd="0" presId="urn:microsoft.com/office/officeart/2018/2/layout/IconVerticalSolidList"/>
    <dgm:cxn modelId="{C07955D2-2A28-45D8-91B7-19E243D5EA85}" type="presParOf" srcId="{6757097D-6235-44F1-9CCA-5B44E247A14E}" destId="{F8E673BB-F66B-4DBA-B0A0-EA420A3AF48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29014A-EAD3-455B-9A9C-F2ED5536293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70F2BEA-8908-43E0-A568-3F6B4CE7672A}">
      <dgm:prSet phldrT="[Text]"/>
      <dgm:spPr/>
      <dgm:t>
        <a:bodyPr/>
        <a:lstStyle/>
        <a:p>
          <a:r>
            <a:rPr lang="en-US" b="0" i="0"/>
            <a:t>Early Grades Literacy Grant </a:t>
          </a:r>
          <a:endParaRPr lang="en-US"/>
        </a:p>
      </dgm:t>
    </dgm:pt>
    <dgm:pt modelId="{5C2B10B8-DA2A-4842-A831-07E4AC4DCDA5}" type="parTrans" cxnId="{5815FD81-9010-4976-8965-47A5C63D156D}">
      <dgm:prSet/>
      <dgm:spPr/>
      <dgm:t>
        <a:bodyPr/>
        <a:lstStyle/>
        <a:p>
          <a:endParaRPr lang="en-US"/>
        </a:p>
      </dgm:t>
    </dgm:pt>
    <dgm:pt modelId="{85FBF192-D23B-46C2-86BB-AB2130236B37}" type="sibTrans" cxnId="{5815FD81-9010-4976-8965-47A5C63D156D}">
      <dgm:prSet/>
      <dgm:spPr/>
      <dgm:t>
        <a:bodyPr/>
        <a:lstStyle/>
        <a:p>
          <a:endParaRPr lang="en-US"/>
        </a:p>
      </dgm:t>
    </dgm:pt>
    <dgm:pt modelId="{44E977DE-05EA-4D14-B0BC-F7E34BFC9762}">
      <dgm:prSet phldrT="[Text]"/>
      <dgm:spPr/>
      <dgm:t>
        <a:bodyPr/>
        <a:lstStyle/>
        <a:p>
          <a:r>
            <a:rPr lang="en-US" b="0" i="0"/>
            <a:t>Growing Literacy Equity Across Massachusetts Grants </a:t>
          </a:r>
          <a:endParaRPr lang="en-US"/>
        </a:p>
      </dgm:t>
    </dgm:pt>
    <dgm:pt modelId="{ECC1EACB-AD20-456A-95BF-12E8C2FCF423}" type="parTrans" cxnId="{7EEA3B72-D508-49BD-8589-3FBBECE9A965}">
      <dgm:prSet/>
      <dgm:spPr/>
      <dgm:t>
        <a:bodyPr/>
        <a:lstStyle/>
        <a:p>
          <a:endParaRPr lang="en-US"/>
        </a:p>
      </dgm:t>
    </dgm:pt>
    <dgm:pt modelId="{9CA5EB1E-E5D5-47EE-BA8E-23673AE3350C}" type="sibTrans" cxnId="{7EEA3B72-D508-49BD-8589-3FBBECE9A965}">
      <dgm:prSet/>
      <dgm:spPr/>
      <dgm:t>
        <a:bodyPr/>
        <a:lstStyle/>
        <a:p>
          <a:endParaRPr lang="en-US"/>
        </a:p>
      </dgm:t>
    </dgm:pt>
    <dgm:pt modelId="{5DDB6F2D-262A-4E3B-91B2-B92271EA1BD2}">
      <dgm:prSet phldrT="[Text]"/>
      <dgm:spPr/>
      <dgm:t>
        <a:bodyPr/>
        <a:lstStyle/>
        <a:p>
          <a:r>
            <a:rPr lang="en-US" b="0" i="0"/>
            <a:t>Early Literacy Screening Assessment and PD Grant</a:t>
          </a:r>
          <a:endParaRPr lang="en-US"/>
        </a:p>
      </dgm:t>
    </dgm:pt>
    <dgm:pt modelId="{73CCA957-E719-415F-A7AC-147914C43D76}" type="parTrans" cxnId="{85EC36CC-CFAD-4FD3-8B14-5EF7194E17CE}">
      <dgm:prSet/>
      <dgm:spPr/>
      <dgm:t>
        <a:bodyPr/>
        <a:lstStyle/>
        <a:p>
          <a:endParaRPr lang="en-US"/>
        </a:p>
      </dgm:t>
    </dgm:pt>
    <dgm:pt modelId="{6BAEDA70-4E04-474C-A7BB-0AEB56680C52}" type="sibTrans" cxnId="{85EC36CC-CFAD-4FD3-8B14-5EF7194E17CE}">
      <dgm:prSet/>
      <dgm:spPr/>
      <dgm:t>
        <a:bodyPr/>
        <a:lstStyle/>
        <a:p>
          <a:endParaRPr lang="en-US"/>
        </a:p>
      </dgm:t>
    </dgm:pt>
    <dgm:pt modelId="{2C2A3B92-98AB-4A9F-B508-C2CF4C10E028}">
      <dgm:prSet phldrT="[Text]"/>
      <dgm:spPr/>
      <dgm:t>
        <a:bodyPr/>
        <a:lstStyle/>
        <a:p>
          <a:r>
            <a:rPr lang="en-US" b="0" i="0"/>
            <a:t>Dyslexia Institute</a:t>
          </a:r>
          <a:endParaRPr lang="en-US"/>
        </a:p>
      </dgm:t>
    </dgm:pt>
    <dgm:pt modelId="{16FDC218-1D4C-4257-8863-724CE053E255}" type="parTrans" cxnId="{CB0BA9B6-CE3B-469C-AA30-5F9D4722ACE5}">
      <dgm:prSet/>
      <dgm:spPr/>
      <dgm:t>
        <a:bodyPr/>
        <a:lstStyle/>
        <a:p>
          <a:endParaRPr lang="en-US"/>
        </a:p>
      </dgm:t>
    </dgm:pt>
    <dgm:pt modelId="{DD3C6662-34B3-4675-B6E4-F9F27BFC1ADC}" type="sibTrans" cxnId="{CB0BA9B6-CE3B-469C-AA30-5F9D4722ACE5}">
      <dgm:prSet/>
      <dgm:spPr/>
      <dgm:t>
        <a:bodyPr/>
        <a:lstStyle/>
        <a:p>
          <a:endParaRPr lang="en-US"/>
        </a:p>
      </dgm:t>
    </dgm:pt>
    <dgm:pt modelId="{9C48E1C4-E043-4539-A5FD-FE6D1FC94B74}">
      <dgm:prSet phldrT="[Text]"/>
      <dgm:spPr/>
      <dgm:t>
        <a:bodyPr/>
        <a:lstStyle/>
        <a:p>
          <a:r>
            <a:rPr lang="en-US" b="0" i="0"/>
            <a:t>Start Strong with Screening Webinars</a:t>
          </a:r>
          <a:endParaRPr lang="en-US"/>
        </a:p>
      </dgm:t>
    </dgm:pt>
    <dgm:pt modelId="{5A17CAFB-23BF-4718-AA2F-6367859819CD}" type="parTrans" cxnId="{53FA3A8D-6855-4A3B-988D-8F0E444836CD}">
      <dgm:prSet/>
      <dgm:spPr/>
      <dgm:t>
        <a:bodyPr/>
        <a:lstStyle/>
        <a:p>
          <a:endParaRPr lang="en-US"/>
        </a:p>
      </dgm:t>
    </dgm:pt>
    <dgm:pt modelId="{01D06AF9-F166-49ED-83DE-D6EFAA6786AD}" type="sibTrans" cxnId="{53FA3A8D-6855-4A3B-988D-8F0E444836CD}">
      <dgm:prSet/>
      <dgm:spPr/>
      <dgm:t>
        <a:bodyPr/>
        <a:lstStyle/>
        <a:p>
          <a:endParaRPr lang="en-US"/>
        </a:p>
      </dgm:t>
    </dgm:pt>
    <dgm:pt modelId="{6B972C89-9553-4345-A48B-C6219956BCAC}" type="pres">
      <dgm:prSet presAssocID="{4A29014A-EAD3-455B-9A9C-F2ED55362932}" presName="diagram" presStyleCnt="0">
        <dgm:presLayoutVars>
          <dgm:dir/>
          <dgm:resizeHandles val="exact"/>
        </dgm:presLayoutVars>
      </dgm:prSet>
      <dgm:spPr/>
    </dgm:pt>
    <dgm:pt modelId="{392D68A5-C249-4A74-96BC-95CF56092882}" type="pres">
      <dgm:prSet presAssocID="{D70F2BEA-8908-43E0-A568-3F6B4CE7672A}" presName="node" presStyleLbl="node1" presStyleIdx="0" presStyleCnt="5">
        <dgm:presLayoutVars>
          <dgm:bulletEnabled val="1"/>
        </dgm:presLayoutVars>
      </dgm:prSet>
      <dgm:spPr/>
    </dgm:pt>
    <dgm:pt modelId="{C98A99D8-ABBA-461C-B114-94D7FE30C671}" type="pres">
      <dgm:prSet presAssocID="{85FBF192-D23B-46C2-86BB-AB2130236B37}" presName="sibTrans" presStyleCnt="0"/>
      <dgm:spPr/>
    </dgm:pt>
    <dgm:pt modelId="{69ABC48C-81E9-4A29-8C46-3DB4A7A72B86}" type="pres">
      <dgm:prSet presAssocID="{44E977DE-05EA-4D14-B0BC-F7E34BFC9762}" presName="node" presStyleLbl="node1" presStyleIdx="1" presStyleCnt="5">
        <dgm:presLayoutVars>
          <dgm:bulletEnabled val="1"/>
        </dgm:presLayoutVars>
      </dgm:prSet>
      <dgm:spPr/>
    </dgm:pt>
    <dgm:pt modelId="{B1536FEA-234D-421E-84E9-EE6B87E26701}" type="pres">
      <dgm:prSet presAssocID="{9CA5EB1E-E5D5-47EE-BA8E-23673AE3350C}" presName="sibTrans" presStyleCnt="0"/>
      <dgm:spPr/>
    </dgm:pt>
    <dgm:pt modelId="{39B8044B-902E-4609-AEFB-2A6FEC37FF20}" type="pres">
      <dgm:prSet presAssocID="{5DDB6F2D-262A-4E3B-91B2-B92271EA1BD2}" presName="node" presStyleLbl="node1" presStyleIdx="2" presStyleCnt="5">
        <dgm:presLayoutVars>
          <dgm:bulletEnabled val="1"/>
        </dgm:presLayoutVars>
      </dgm:prSet>
      <dgm:spPr/>
    </dgm:pt>
    <dgm:pt modelId="{105D27F7-F945-4AC4-A93C-B48427ED967D}" type="pres">
      <dgm:prSet presAssocID="{6BAEDA70-4E04-474C-A7BB-0AEB56680C52}" presName="sibTrans" presStyleCnt="0"/>
      <dgm:spPr/>
    </dgm:pt>
    <dgm:pt modelId="{F066EBBE-A0AF-4297-9343-7C561EEE3E10}" type="pres">
      <dgm:prSet presAssocID="{2C2A3B92-98AB-4A9F-B508-C2CF4C10E028}" presName="node" presStyleLbl="node1" presStyleIdx="3" presStyleCnt="5">
        <dgm:presLayoutVars>
          <dgm:bulletEnabled val="1"/>
        </dgm:presLayoutVars>
      </dgm:prSet>
      <dgm:spPr/>
    </dgm:pt>
    <dgm:pt modelId="{E51A3257-9691-4ABA-8B75-CC903571DFA5}" type="pres">
      <dgm:prSet presAssocID="{DD3C6662-34B3-4675-B6E4-F9F27BFC1ADC}" presName="sibTrans" presStyleCnt="0"/>
      <dgm:spPr/>
    </dgm:pt>
    <dgm:pt modelId="{45F71284-2918-4B91-9782-253229526A5E}" type="pres">
      <dgm:prSet presAssocID="{9C48E1C4-E043-4539-A5FD-FE6D1FC94B74}" presName="node" presStyleLbl="node1" presStyleIdx="4" presStyleCnt="5">
        <dgm:presLayoutVars>
          <dgm:bulletEnabled val="1"/>
        </dgm:presLayoutVars>
      </dgm:prSet>
      <dgm:spPr/>
    </dgm:pt>
  </dgm:ptLst>
  <dgm:cxnLst>
    <dgm:cxn modelId="{400A4504-E218-42D9-A135-90EAFF35E476}" type="presOf" srcId="{2C2A3B92-98AB-4A9F-B508-C2CF4C10E028}" destId="{F066EBBE-A0AF-4297-9343-7C561EEE3E10}" srcOrd="0" destOrd="0" presId="urn:microsoft.com/office/officeart/2005/8/layout/default"/>
    <dgm:cxn modelId="{E2A2B11D-154F-4A0A-9126-04CD992B9866}" type="presOf" srcId="{5DDB6F2D-262A-4E3B-91B2-B92271EA1BD2}" destId="{39B8044B-902E-4609-AEFB-2A6FEC37FF20}" srcOrd="0" destOrd="0" presId="urn:microsoft.com/office/officeart/2005/8/layout/default"/>
    <dgm:cxn modelId="{E61A1B4D-279A-43CA-9C97-DD4B0E74910B}" type="presOf" srcId="{4A29014A-EAD3-455B-9A9C-F2ED55362932}" destId="{6B972C89-9553-4345-A48B-C6219956BCAC}" srcOrd="0" destOrd="0" presId="urn:microsoft.com/office/officeart/2005/8/layout/default"/>
    <dgm:cxn modelId="{7EEA3B72-D508-49BD-8589-3FBBECE9A965}" srcId="{4A29014A-EAD3-455B-9A9C-F2ED55362932}" destId="{44E977DE-05EA-4D14-B0BC-F7E34BFC9762}" srcOrd="1" destOrd="0" parTransId="{ECC1EACB-AD20-456A-95BF-12E8C2FCF423}" sibTransId="{9CA5EB1E-E5D5-47EE-BA8E-23673AE3350C}"/>
    <dgm:cxn modelId="{0EF7C57C-0291-4ABF-80BC-4B586C0854C3}" type="presOf" srcId="{9C48E1C4-E043-4539-A5FD-FE6D1FC94B74}" destId="{45F71284-2918-4B91-9782-253229526A5E}" srcOrd="0" destOrd="0" presId="urn:microsoft.com/office/officeart/2005/8/layout/default"/>
    <dgm:cxn modelId="{5815FD81-9010-4976-8965-47A5C63D156D}" srcId="{4A29014A-EAD3-455B-9A9C-F2ED55362932}" destId="{D70F2BEA-8908-43E0-A568-3F6B4CE7672A}" srcOrd="0" destOrd="0" parTransId="{5C2B10B8-DA2A-4842-A831-07E4AC4DCDA5}" sibTransId="{85FBF192-D23B-46C2-86BB-AB2130236B37}"/>
    <dgm:cxn modelId="{53FA3A8D-6855-4A3B-988D-8F0E444836CD}" srcId="{4A29014A-EAD3-455B-9A9C-F2ED55362932}" destId="{9C48E1C4-E043-4539-A5FD-FE6D1FC94B74}" srcOrd="4" destOrd="0" parTransId="{5A17CAFB-23BF-4718-AA2F-6367859819CD}" sibTransId="{01D06AF9-F166-49ED-83DE-D6EFAA6786AD}"/>
    <dgm:cxn modelId="{CC321E9F-D16A-46DD-A9D0-D96224A8BE7E}" type="presOf" srcId="{D70F2BEA-8908-43E0-A568-3F6B4CE7672A}" destId="{392D68A5-C249-4A74-96BC-95CF56092882}" srcOrd="0" destOrd="0" presId="urn:microsoft.com/office/officeart/2005/8/layout/default"/>
    <dgm:cxn modelId="{CB0BA9B6-CE3B-469C-AA30-5F9D4722ACE5}" srcId="{4A29014A-EAD3-455B-9A9C-F2ED55362932}" destId="{2C2A3B92-98AB-4A9F-B508-C2CF4C10E028}" srcOrd="3" destOrd="0" parTransId="{16FDC218-1D4C-4257-8863-724CE053E255}" sibTransId="{DD3C6662-34B3-4675-B6E4-F9F27BFC1ADC}"/>
    <dgm:cxn modelId="{36B50AB8-1DA9-4EAD-8692-7C1FC76388AE}" type="presOf" srcId="{44E977DE-05EA-4D14-B0BC-F7E34BFC9762}" destId="{69ABC48C-81E9-4A29-8C46-3DB4A7A72B86}" srcOrd="0" destOrd="0" presId="urn:microsoft.com/office/officeart/2005/8/layout/default"/>
    <dgm:cxn modelId="{85EC36CC-CFAD-4FD3-8B14-5EF7194E17CE}" srcId="{4A29014A-EAD3-455B-9A9C-F2ED55362932}" destId="{5DDB6F2D-262A-4E3B-91B2-B92271EA1BD2}" srcOrd="2" destOrd="0" parTransId="{73CCA957-E719-415F-A7AC-147914C43D76}" sibTransId="{6BAEDA70-4E04-474C-A7BB-0AEB56680C52}"/>
    <dgm:cxn modelId="{9074D871-E358-4269-8168-D0A9F3690DE2}" type="presParOf" srcId="{6B972C89-9553-4345-A48B-C6219956BCAC}" destId="{392D68A5-C249-4A74-96BC-95CF56092882}" srcOrd="0" destOrd="0" presId="urn:microsoft.com/office/officeart/2005/8/layout/default"/>
    <dgm:cxn modelId="{0410FE35-17D4-4A3F-A803-8F2731F41013}" type="presParOf" srcId="{6B972C89-9553-4345-A48B-C6219956BCAC}" destId="{C98A99D8-ABBA-461C-B114-94D7FE30C671}" srcOrd="1" destOrd="0" presId="urn:microsoft.com/office/officeart/2005/8/layout/default"/>
    <dgm:cxn modelId="{B2B782E0-0A8A-406F-AB07-646472AC0BFF}" type="presParOf" srcId="{6B972C89-9553-4345-A48B-C6219956BCAC}" destId="{69ABC48C-81E9-4A29-8C46-3DB4A7A72B86}" srcOrd="2" destOrd="0" presId="urn:microsoft.com/office/officeart/2005/8/layout/default"/>
    <dgm:cxn modelId="{8D6D85DB-68A0-484A-8D3E-252FFFA6B0D5}" type="presParOf" srcId="{6B972C89-9553-4345-A48B-C6219956BCAC}" destId="{B1536FEA-234D-421E-84E9-EE6B87E26701}" srcOrd="3" destOrd="0" presId="urn:microsoft.com/office/officeart/2005/8/layout/default"/>
    <dgm:cxn modelId="{CD427C96-F70A-4282-B248-99DF0893F575}" type="presParOf" srcId="{6B972C89-9553-4345-A48B-C6219956BCAC}" destId="{39B8044B-902E-4609-AEFB-2A6FEC37FF20}" srcOrd="4" destOrd="0" presId="urn:microsoft.com/office/officeart/2005/8/layout/default"/>
    <dgm:cxn modelId="{31FB1F9B-418F-4957-9327-12D50E59970B}" type="presParOf" srcId="{6B972C89-9553-4345-A48B-C6219956BCAC}" destId="{105D27F7-F945-4AC4-A93C-B48427ED967D}" srcOrd="5" destOrd="0" presId="urn:microsoft.com/office/officeart/2005/8/layout/default"/>
    <dgm:cxn modelId="{4067ED54-1805-48D7-A3B9-1853B814ECDF}" type="presParOf" srcId="{6B972C89-9553-4345-A48B-C6219956BCAC}" destId="{F066EBBE-A0AF-4297-9343-7C561EEE3E10}" srcOrd="6" destOrd="0" presId="urn:microsoft.com/office/officeart/2005/8/layout/default"/>
    <dgm:cxn modelId="{D370F6D5-54FA-4E8A-8566-7E2FF3296CCF}" type="presParOf" srcId="{6B972C89-9553-4345-A48B-C6219956BCAC}" destId="{E51A3257-9691-4ABA-8B75-CC903571DFA5}" srcOrd="7" destOrd="0" presId="urn:microsoft.com/office/officeart/2005/8/layout/default"/>
    <dgm:cxn modelId="{8D7F05EE-96F8-419A-8657-3806D56FA42B}" type="presParOf" srcId="{6B972C89-9553-4345-A48B-C6219956BCAC}" destId="{45F71284-2918-4B91-9782-253229526A5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35DB7-9DFB-4F7D-AA01-A376AF4914E1}">
      <dsp:nvSpPr>
        <dsp:cNvPr id="0" name=""/>
        <dsp:cNvSpPr/>
      </dsp:nvSpPr>
      <dsp:spPr>
        <a:xfrm>
          <a:off x="945781" y="0"/>
          <a:ext cx="5599685" cy="5599685"/>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479198-67B8-4533-B306-6FB1A1948310}">
      <dsp:nvSpPr>
        <dsp:cNvPr id="0" name=""/>
        <dsp:cNvSpPr/>
      </dsp:nvSpPr>
      <dsp:spPr>
        <a:xfrm>
          <a:off x="3745623" y="560515"/>
          <a:ext cx="3639795" cy="9952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Grants and PD</a:t>
          </a:r>
        </a:p>
      </dsp:txBody>
      <dsp:txXfrm>
        <a:off x="3794207" y="609099"/>
        <a:ext cx="3542627" cy="898088"/>
      </dsp:txXfrm>
    </dsp:sp>
    <dsp:sp modelId="{258E5C45-E387-406F-9707-2399D2672381}">
      <dsp:nvSpPr>
        <dsp:cNvPr id="0" name=""/>
        <dsp:cNvSpPr/>
      </dsp:nvSpPr>
      <dsp:spPr>
        <a:xfrm>
          <a:off x="3745623" y="1680178"/>
          <a:ext cx="3639795" cy="9952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MA Dyslexia Guidelines</a:t>
          </a:r>
        </a:p>
      </dsp:txBody>
      <dsp:txXfrm>
        <a:off x="3794207" y="1728762"/>
        <a:ext cx="3542627" cy="898088"/>
      </dsp:txXfrm>
    </dsp:sp>
    <dsp:sp modelId="{BC21DE47-26E4-4756-BD6A-8BD6B1965E6E}">
      <dsp:nvSpPr>
        <dsp:cNvPr id="0" name=""/>
        <dsp:cNvSpPr/>
      </dsp:nvSpPr>
      <dsp:spPr>
        <a:xfrm>
          <a:off x="3745623" y="2799842"/>
          <a:ext cx="3639795" cy="9952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Approved Literacy Screening Assessments</a:t>
          </a:r>
        </a:p>
      </dsp:txBody>
      <dsp:txXfrm>
        <a:off x="3794207" y="2848426"/>
        <a:ext cx="3542627" cy="898088"/>
      </dsp:txXfrm>
    </dsp:sp>
    <dsp:sp modelId="{519B6A6E-6C56-43D9-BA43-B93F4C924408}">
      <dsp:nvSpPr>
        <dsp:cNvPr id="0" name=""/>
        <dsp:cNvSpPr/>
      </dsp:nvSpPr>
      <dsp:spPr>
        <a:xfrm>
          <a:off x="3745623" y="3919506"/>
          <a:ext cx="3639795" cy="9952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Mass Literacy</a:t>
          </a:r>
        </a:p>
      </dsp:txBody>
      <dsp:txXfrm>
        <a:off x="3794207" y="3968090"/>
        <a:ext cx="3542627" cy="898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8BACC-1540-4C79-B79D-9ECB5920E57A}">
      <dsp:nvSpPr>
        <dsp:cNvPr id="0" name=""/>
        <dsp:cNvSpPr/>
      </dsp:nvSpPr>
      <dsp:spPr>
        <a:xfrm>
          <a:off x="0" y="1716"/>
          <a:ext cx="7854327" cy="8700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683151-A0FA-4F79-8974-1831712DCE84}">
      <dsp:nvSpPr>
        <dsp:cNvPr id="0" name=""/>
        <dsp:cNvSpPr/>
      </dsp:nvSpPr>
      <dsp:spPr>
        <a:xfrm>
          <a:off x="263182" y="197472"/>
          <a:ext cx="478514" cy="478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25D5AB-B7E0-4B8D-BDAF-32823D9DD157}">
      <dsp:nvSpPr>
        <dsp:cNvPr id="0" name=""/>
        <dsp:cNvSpPr/>
      </dsp:nvSpPr>
      <dsp:spPr>
        <a:xfrm>
          <a:off x="1004880" y="1716"/>
          <a:ext cx="3534447" cy="87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78" tIns="92078" rIns="92078" bIns="92078" numCol="1" spcCol="1270" anchor="ctr" anchorCtr="0">
          <a:noAutofit/>
        </a:bodyPr>
        <a:lstStyle/>
        <a:p>
          <a:pPr marL="0" lvl="0" indent="0" algn="l" defTabSz="977900">
            <a:lnSpc>
              <a:spcPct val="90000"/>
            </a:lnSpc>
            <a:spcBef>
              <a:spcPct val="0"/>
            </a:spcBef>
            <a:spcAft>
              <a:spcPct val="35000"/>
            </a:spcAft>
            <a:buNone/>
          </a:pPr>
          <a:r>
            <a:rPr lang="en-US" sz="2200" kern="1200"/>
            <a:t>Constructs Measured</a:t>
          </a:r>
        </a:p>
      </dsp:txBody>
      <dsp:txXfrm>
        <a:off x="1004880" y="1716"/>
        <a:ext cx="3534447" cy="870026"/>
      </dsp:txXfrm>
    </dsp:sp>
    <dsp:sp modelId="{20C33820-1F7B-4AE8-BE76-F573AFF376CD}">
      <dsp:nvSpPr>
        <dsp:cNvPr id="0" name=""/>
        <dsp:cNvSpPr/>
      </dsp:nvSpPr>
      <dsp:spPr>
        <a:xfrm>
          <a:off x="4539327" y="1716"/>
          <a:ext cx="3314999" cy="87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78" tIns="92078" rIns="92078" bIns="92078" numCol="1" spcCol="1270" anchor="ctr" anchorCtr="0">
          <a:noAutofit/>
        </a:bodyPr>
        <a:lstStyle/>
        <a:p>
          <a:pPr marL="0" lvl="0" indent="0" algn="l" defTabSz="666750" rtl="0">
            <a:lnSpc>
              <a:spcPct val="90000"/>
            </a:lnSpc>
            <a:spcBef>
              <a:spcPct val="0"/>
            </a:spcBef>
            <a:spcAft>
              <a:spcPct val="35000"/>
            </a:spcAft>
            <a:buNone/>
          </a:pPr>
          <a:r>
            <a:rPr lang="en-US" sz="1500" kern="1200">
              <a:latin typeface="Segoe UI Semibold"/>
            </a:rPr>
            <a:t>Assesses</a:t>
          </a:r>
          <a:r>
            <a:rPr lang="en-US" sz="1500" kern="1200"/>
            <a:t> the </a:t>
          </a:r>
          <a:r>
            <a:rPr lang="en-US" sz="1500" kern="1200">
              <a:latin typeface="Segoe UI Semibold"/>
            </a:rPr>
            <a:t>most predictive early literacy skills</a:t>
          </a:r>
          <a:endParaRPr lang="en-US" sz="1500" kern="1200"/>
        </a:p>
      </dsp:txBody>
      <dsp:txXfrm>
        <a:off x="4539327" y="1716"/>
        <a:ext cx="3314999" cy="870026"/>
      </dsp:txXfrm>
    </dsp:sp>
    <dsp:sp modelId="{A36B66B8-62F1-4E00-9993-6A0DE2D42AF4}">
      <dsp:nvSpPr>
        <dsp:cNvPr id="0" name=""/>
        <dsp:cNvSpPr/>
      </dsp:nvSpPr>
      <dsp:spPr>
        <a:xfrm>
          <a:off x="0" y="1089249"/>
          <a:ext cx="7854327" cy="8700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19B8E-60FD-4DEA-AA85-50867EC58383}">
      <dsp:nvSpPr>
        <dsp:cNvPr id="0" name=""/>
        <dsp:cNvSpPr/>
      </dsp:nvSpPr>
      <dsp:spPr>
        <a:xfrm>
          <a:off x="263182" y="1285005"/>
          <a:ext cx="478514" cy="478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DC1D64-4C91-48BF-81A2-A984A7001D3D}">
      <dsp:nvSpPr>
        <dsp:cNvPr id="0" name=""/>
        <dsp:cNvSpPr/>
      </dsp:nvSpPr>
      <dsp:spPr>
        <a:xfrm>
          <a:off x="1004880" y="1089249"/>
          <a:ext cx="3534447" cy="87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78" tIns="92078" rIns="92078" bIns="92078" numCol="1" spcCol="1270" anchor="ctr" anchorCtr="0">
          <a:noAutofit/>
        </a:bodyPr>
        <a:lstStyle/>
        <a:p>
          <a:pPr marL="0" lvl="0" indent="0" algn="l" defTabSz="977900">
            <a:lnSpc>
              <a:spcPct val="90000"/>
            </a:lnSpc>
            <a:spcBef>
              <a:spcPct val="0"/>
            </a:spcBef>
            <a:spcAft>
              <a:spcPct val="35000"/>
            </a:spcAft>
            <a:buNone/>
          </a:pPr>
          <a:r>
            <a:rPr lang="en-US" sz="2200" kern="1200"/>
            <a:t>Technical Adequacy</a:t>
          </a:r>
        </a:p>
      </dsp:txBody>
      <dsp:txXfrm>
        <a:off x="1004880" y="1089249"/>
        <a:ext cx="3534447" cy="870026"/>
      </dsp:txXfrm>
    </dsp:sp>
    <dsp:sp modelId="{D966C3EF-D90D-4D1C-919B-BCBBD08F47B6}">
      <dsp:nvSpPr>
        <dsp:cNvPr id="0" name=""/>
        <dsp:cNvSpPr/>
      </dsp:nvSpPr>
      <dsp:spPr>
        <a:xfrm>
          <a:off x="4539327" y="1089249"/>
          <a:ext cx="3314999" cy="87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78" tIns="92078" rIns="92078" bIns="92078" numCol="1" spcCol="1270" anchor="ctr" anchorCtr="0">
          <a:noAutofit/>
        </a:bodyPr>
        <a:lstStyle/>
        <a:p>
          <a:pPr marL="0" lvl="0" indent="0" algn="l" defTabSz="666750" rtl="0">
            <a:lnSpc>
              <a:spcPct val="90000"/>
            </a:lnSpc>
            <a:spcBef>
              <a:spcPct val="0"/>
            </a:spcBef>
            <a:spcAft>
              <a:spcPct val="35000"/>
            </a:spcAft>
            <a:buNone/>
          </a:pPr>
          <a:r>
            <a:rPr lang="en-US" sz="1500" kern="1200">
              <a:latin typeface="Segoe UI Semibold"/>
            </a:rPr>
            <a:t>Solid</a:t>
          </a:r>
          <a:r>
            <a:rPr lang="en-US" sz="1500" kern="1200"/>
            <a:t> evidence</a:t>
          </a:r>
          <a:r>
            <a:rPr lang="en-US" sz="1500" kern="1200">
              <a:latin typeface="Segoe UI Semibold"/>
            </a:rPr>
            <a:t> of classification accuracy</a:t>
          </a:r>
          <a:endParaRPr lang="en-US" sz="1500" kern="1200"/>
        </a:p>
      </dsp:txBody>
      <dsp:txXfrm>
        <a:off x="4539327" y="1089249"/>
        <a:ext cx="3314999" cy="870026"/>
      </dsp:txXfrm>
    </dsp:sp>
    <dsp:sp modelId="{51380A10-AED3-4D06-9770-3B1F15BC3362}">
      <dsp:nvSpPr>
        <dsp:cNvPr id="0" name=""/>
        <dsp:cNvSpPr/>
      </dsp:nvSpPr>
      <dsp:spPr>
        <a:xfrm>
          <a:off x="0" y="2176781"/>
          <a:ext cx="7854327" cy="8700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F06C32-7A52-4742-98BD-B5E3A5803016}">
      <dsp:nvSpPr>
        <dsp:cNvPr id="0" name=""/>
        <dsp:cNvSpPr/>
      </dsp:nvSpPr>
      <dsp:spPr>
        <a:xfrm>
          <a:off x="263182" y="2372537"/>
          <a:ext cx="478514" cy="478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A08539-DDEF-4C38-ABE7-4B1162324CC5}">
      <dsp:nvSpPr>
        <dsp:cNvPr id="0" name=""/>
        <dsp:cNvSpPr/>
      </dsp:nvSpPr>
      <dsp:spPr>
        <a:xfrm>
          <a:off x="1004880" y="2176781"/>
          <a:ext cx="3534447" cy="87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78" tIns="92078" rIns="92078" bIns="92078" numCol="1" spcCol="1270" anchor="ctr" anchorCtr="0">
          <a:noAutofit/>
        </a:bodyPr>
        <a:lstStyle/>
        <a:p>
          <a:pPr marL="0" lvl="0" indent="0" algn="l" defTabSz="977900">
            <a:lnSpc>
              <a:spcPct val="90000"/>
            </a:lnSpc>
            <a:spcBef>
              <a:spcPct val="0"/>
            </a:spcBef>
            <a:spcAft>
              <a:spcPct val="35000"/>
            </a:spcAft>
            <a:buNone/>
          </a:pPr>
          <a:r>
            <a:rPr lang="en-US" sz="2200" kern="1200"/>
            <a:t>Attention to Linguistic Diversity and Anti-Bias</a:t>
          </a:r>
        </a:p>
      </dsp:txBody>
      <dsp:txXfrm>
        <a:off x="1004880" y="2176781"/>
        <a:ext cx="3534447" cy="870026"/>
      </dsp:txXfrm>
    </dsp:sp>
    <dsp:sp modelId="{F8B347F0-24CF-4689-BEF1-3F803DCADE9A}">
      <dsp:nvSpPr>
        <dsp:cNvPr id="0" name=""/>
        <dsp:cNvSpPr/>
      </dsp:nvSpPr>
      <dsp:spPr>
        <a:xfrm>
          <a:off x="4539327" y="2176781"/>
          <a:ext cx="3314999" cy="87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78" tIns="92078" rIns="92078" bIns="92078" numCol="1" spcCol="1270" anchor="ctr" anchorCtr="0">
          <a:noAutofit/>
        </a:bodyPr>
        <a:lstStyle/>
        <a:p>
          <a:pPr marL="0" lvl="0" indent="0" algn="l" defTabSz="666750" rtl="0">
            <a:lnSpc>
              <a:spcPct val="90000"/>
            </a:lnSpc>
            <a:spcBef>
              <a:spcPct val="0"/>
            </a:spcBef>
            <a:spcAft>
              <a:spcPct val="35000"/>
            </a:spcAft>
            <a:buNone/>
          </a:pPr>
          <a:r>
            <a:rPr lang="en-US" sz="1500" kern="1200">
              <a:latin typeface="Segoe UI Semibold"/>
            </a:rPr>
            <a:t>Performs well on a</a:t>
          </a:r>
          <a:r>
            <a:rPr lang="en-US" sz="1500" kern="1200"/>
            <a:t> bias </a:t>
          </a:r>
          <a:r>
            <a:rPr lang="en-US" sz="1500" kern="1200">
              <a:latin typeface="Segoe UI Semibold"/>
            </a:rPr>
            <a:t>analysis</a:t>
          </a:r>
          <a:r>
            <a:rPr lang="en-US" sz="1500" kern="1200"/>
            <a:t> and provides support for assessing multilingual students</a:t>
          </a:r>
        </a:p>
      </dsp:txBody>
      <dsp:txXfrm>
        <a:off x="4539327" y="2176781"/>
        <a:ext cx="3314999" cy="870026"/>
      </dsp:txXfrm>
    </dsp:sp>
    <dsp:sp modelId="{44CA818C-73E0-41BD-924A-5A44975B3802}">
      <dsp:nvSpPr>
        <dsp:cNvPr id="0" name=""/>
        <dsp:cNvSpPr/>
      </dsp:nvSpPr>
      <dsp:spPr>
        <a:xfrm>
          <a:off x="0" y="3264314"/>
          <a:ext cx="7854327" cy="8700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73237-7148-451B-A1E0-3F57C626203E}">
      <dsp:nvSpPr>
        <dsp:cNvPr id="0" name=""/>
        <dsp:cNvSpPr/>
      </dsp:nvSpPr>
      <dsp:spPr>
        <a:xfrm>
          <a:off x="263182" y="3460070"/>
          <a:ext cx="478514" cy="4785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8E15F7-AFC7-402B-A8C4-7BC3D79891FE}">
      <dsp:nvSpPr>
        <dsp:cNvPr id="0" name=""/>
        <dsp:cNvSpPr/>
      </dsp:nvSpPr>
      <dsp:spPr>
        <a:xfrm>
          <a:off x="1004880" y="3264314"/>
          <a:ext cx="3534447" cy="87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78" tIns="92078" rIns="92078" bIns="92078" numCol="1" spcCol="1270" anchor="ctr" anchorCtr="0">
          <a:noAutofit/>
        </a:bodyPr>
        <a:lstStyle/>
        <a:p>
          <a:pPr marL="0" lvl="0" indent="0" algn="l" defTabSz="977900">
            <a:lnSpc>
              <a:spcPct val="90000"/>
            </a:lnSpc>
            <a:spcBef>
              <a:spcPct val="0"/>
            </a:spcBef>
            <a:spcAft>
              <a:spcPct val="35000"/>
            </a:spcAft>
            <a:buNone/>
          </a:pPr>
          <a:r>
            <a:rPr lang="en-US" sz="2200" kern="1200"/>
            <a:t>Administration, Usability, and Support</a:t>
          </a:r>
        </a:p>
      </dsp:txBody>
      <dsp:txXfrm>
        <a:off x="1004880" y="3264314"/>
        <a:ext cx="3534447" cy="870026"/>
      </dsp:txXfrm>
    </dsp:sp>
    <dsp:sp modelId="{F8E673BB-F66B-4DBA-B0A0-EA420A3AF480}">
      <dsp:nvSpPr>
        <dsp:cNvPr id="0" name=""/>
        <dsp:cNvSpPr/>
      </dsp:nvSpPr>
      <dsp:spPr>
        <a:xfrm>
          <a:off x="4539327" y="3264314"/>
          <a:ext cx="3314999" cy="8700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078" tIns="92078" rIns="92078" bIns="92078" numCol="1" spcCol="1270" anchor="ctr" anchorCtr="0">
          <a:noAutofit/>
        </a:bodyPr>
        <a:lstStyle/>
        <a:p>
          <a:pPr marL="0" lvl="0" indent="0" algn="l" defTabSz="666750">
            <a:lnSpc>
              <a:spcPct val="90000"/>
            </a:lnSpc>
            <a:spcBef>
              <a:spcPct val="0"/>
            </a:spcBef>
            <a:spcAft>
              <a:spcPct val="35000"/>
            </a:spcAft>
            <a:buNone/>
          </a:pPr>
          <a:r>
            <a:rPr lang="en-US" sz="1500" kern="1200"/>
            <a:t>Easy to administer, useful reports and high-quality support resources</a:t>
          </a:r>
        </a:p>
      </dsp:txBody>
      <dsp:txXfrm>
        <a:off x="4539327" y="3264314"/>
        <a:ext cx="3314999" cy="8700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D68A5-C249-4A74-96BC-95CF56092882}">
      <dsp:nvSpPr>
        <dsp:cNvPr id="0" name=""/>
        <dsp:cNvSpPr/>
      </dsp:nvSpPr>
      <dsp:spPr>
        <a:xfrm>
          <a:off x="0" y="215453"/>
          <a:ext cx="3553023" cy="2131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Early Grades Literacy Grant </a:t>
          </a:r>
          <a:endParaRPr lang="en-US" sz="3100" kern="1200"/>
        </a:p>
      </dsp:txBody>
      <dsp:txXfrm>
        <a:off x="0" y="215453"/>
        <a:ext cx="3553023" cy="2131814"/>
      </dsp:txXfrm>
    </dsp:sp>
    <dsp:sp modelId="{69ABC48C-81E9-4A29-8C46-3DB4A7A72B86}">
      <dsp:nvSpPr>
        <dsp:cNvPr id="0" name=""/>
        <dsp:cNvSpPr/>
      </dsp:nvSpPr>
      <dsp:spPr>
        <a:xfrm>
          <a:off x="3908325" y="215453"/>
          <a:ext cx="3553023" cy="2131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Growing Literacy Equity Across Massachusetts Grants </a:t>
          </a:r>
          <a:endParaRPr lang="en-US" sz="3100" kern="1200"/>
        </a:p>
      </dsp:txBody>
      <dsp:txXfrm>
        <a:off x="3908325" y="215453"/>
        <a:ext cx="3553023" cy="2131814"/>
      </dsp:txXfrm>
    </dsp:sp>
    <dsp:sp modelId="{39B8044B-902E-4609-AEFB-2A6FEC37FF20}">
      <dsp:nvSpPr>
        <dsp:cNvPr id="0" name=""/>
        <dsp:cNvSpPr/>
      </dsp:nvSpPr>
      <dsp:spPr>
        <a:xfrm>
          <a:off x="7816651" y="215453"/>
          <a:ext cx="3553023" cy="2131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Early Literacy Screening Assessment and PD Grant</a:t>
          </a:r>
          <a:endParaRPr lang="en-US" sz="3100" kern="1200"/>
        </a:p>
      </dsp:txBody>
      <dsp:txXfrm>
        <a:off x="7816651" y="215453"/>
        <a:ext cx="3553023" cy="2131814"/>
      </dsp:txXfrm>
    </dsp:sp>
    <dsp:sp modelId="{F066EBBE-A0AF-4297-9343-7C561EEE3E10}">
      <dsp:nvSpPr>
        <dsp:cNvPr id="0" name=""/>
        <dsp:cNvSpPr/>
      </dsp:nvSpPr>
      <dsp:spPr>
        <a:xfrm>
          <a:off x="1954162" y="2702569"/>
          <a:ext cx="3553023" cy="2131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Dyslexia Institute</a:t>
          </a:r>
          <a:endParaRPr lang="en-US" sz="3100" kern="1200"/>
        </a:p>
      </dsp:txBody>
      <dsp:txXfrm>
        <a:off x="1954162" y="2702569"/>
        <a:ext cx="3553023" cy="2131814"/>
      </dsp:txXfrm>
    </dsp:sp>
    <dsp:sp modelId="{45F71284-2918-4B91-9782-253229526A5E}">
      <dsp:nvSpPr>
        <dsp:cNvPr id="0" name=""/>
        <dsp:cNvSpPr/>
      </dsp:nvSpPr>
      <dsp:spPr>
        <a:xfrm>
          <a:off x="5862488" y="2702569"/>
          <a:ext cx="3553023" cy="2131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0" i="0" kern="1200"/>
            <a:t>Start Strong with Screening Webinars</a:t>
          </a:r>
          <a:endParaRPr lang="en-US" sz="3100" kern="1200"/>
        </a:p>
      </dsp:txBody>
      <dsp:txXfrm>
        <a:off x="5862488" y="2702569"/>
        <a:ext cx="3553023" cy="2131814"/>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4023093" y="0"/>
            <a:ext cx="3077739" cy="471054"/>
          </a:xfrm>
          <a:prstGeom prst="rect">
            <a:avLst/>
          </a:prstGeom>
        </p:spPr>
        <p:txBody>
          <a:bodyPr vert="horz" lIns="94221" tIns="47111" rIns="94221" bIns="47111" rtlCol="0"/>
          <a:lstStyle>
            <a:lvl1pPr algn="r">
              <a:defRPr sz="1200"/>
            </a:lvl1pPr>
          </a:lstStyle>
          <a:p>
            <a:fld id="{B49EE748-B40B-414E-BAA7-F3C486CFB5C1}" type="datetimeFigureOut">
              <a:rPr lang="zh-CN" altLang="en-US" smtClean="0"/>
              <a:pPr/>
              <a:t>2022/9/20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917423"/>
            <a:ext cx="3077739" cy="471053"/>
          </a:xfrm>
          <a:prstGeom prst="rect">
            <a:avLst/>
          </a:prstGeom>
        </p:spPr>
        <p:txBody>
          <a:bodyPr vert="horz" lIns="94221" tIns="47111" rIns="94221" bIns="47111"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4023093" y="8917423"/>
            <a:ext cx="3077739" cy="471053"/>
          </a:xfrm>
          <a:prstGeom prst="rect">
            <a:avLst/>
          </a:prstGeom>
        </p:spPr>
        <p:txBody>
          <a:bodyPr vert="horz" lIns="94221" tIns="47111" rIns="94221" bIns="47111"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7739" cy="471054"/>
          </a:xfrm>
          <a:prstGeom prst="rect">
            <a:avLst/>
          </a:prstGeom>
        </p:spPr>
        <p:txBody>
          <a:bodyPr vert="horz" lIns="94221" tIns="47111" rIns="94221" bIns="47111" rtlCol="0"/>
          <a:lstStyle>
            <a:lvl1pPr algn="l">
              <a:defRPr sz="1200"/>
            </a:lvl1pPr>
          </a:lstStyle>
          <a:p>
            <a:endParaRPr lang="zh-CN" altLang="en-US"/>
          </a:p>
        </p:txBody>
      </p:sp>
      <p:sp>
        <p:nvSpPr>
          <p:cNvPr id="3" name="日期占位符 2"/>
          <p:cNvSpPr>
            <a:spLocks noGrp="1"/>
          </p:cNvSpPr>
          <p:nvPr>
            <p:ph type="dt" idx="1"/>
          </p:nvPr>
        </p:nvSpPr>
        <p:spPr>
          <a:xfrm>
            <a:off x="4023093" y="0"/>
            <a:ext cx="3077739" cy="471054"/>
          </a:xfrm>
          <a:prstGeom prst="rect">
            <a:avLst/>
          </a:prstGeom>
        </p:spPr>
        <p:txBody>
          <a:bodyPr vert="horz" lIns="94221" tIns="47111" rIns="94221" bIns="47111" rtlCol="0"/>
          <a:lstStyle>
            <a:lvl1pPr algn="r">
              <a:defRPr sz="1200"/>
            </a:lvl1pPr>
          </a:lstStyle>
          <a:p>
            <a:fld id="{27A38425-D63F-4DFC-BD0C-2F1E5D93D1F4}" type="datetimeFigureOut">
              <a:rPr lang="zh-CN" altLang="en-US" smtClean="0"/>
              <a:pPr/>
              <a:t>2022/9/20</a:t>
            </a:fld>
            <a:endParaRPr lang="zh-CN" altLang="en-US"/>
          </a:p>
        </p:txBody>
      </p:sp>
      <p:sp>
        <p:nvSpPr>
          <p:cNvPr id="4" name="幻灯片图像占位符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1" tIns="47111" rIns="94221" bIns="47111" rtlCol="0" anchor="ctr"/>
          <a:lstStyle/>
          <a:p>
            <a:endParaRPr lang="zh-CN" altLang="en-US"/>
          </a:p>
        </p:txBody>
      </p:sp>
      <p:sp>
        <p:nvSpPr>
          <p:cNvPr id="5" name="备注占位符 4"/>
          <p:cNvSpPr>
            <a:spLocks noGrp="1"/>
          </p:cNvSpPr>
          <p:nvPr>
            <p:ph type="body" sz="quarter" idx="3"/>
          </p:nvPr>
        </p:nvSpPr>
        <p:spPr>
          <a:xfrm>
            <a:off x="710248" y="4518203"/>
            <a:ext cx="5681980" cy="3696713"/>
          </a:xfrm>
          <a:prstGeom prst="rect">
            <a:avLst/>
          </a:prstGeom>
        </p:spPr>
        <p:txBody>
          <a:bodyPr vert="horz" lIns="94221" tIns="47111" rIns="94221" bIns="47111"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917423"/>
            <a:ext cx="3077739" cy="471053"/>
          </a:xfrm>
          <a:prstGeom prst="rect">
            <a:avLst/>
          </a:prstGeom>
        </p:spPr>
        <p:txBody>
          <a:bodyPr vert="horz" lIns="94221" tIns="47111" rIns="94221" bIns="47111"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093" y="8917423"/>
            <a:ext cx="3077739" cy="471053"/>
          </a:xfrm>
          <a:prstGeom prst="rect">
            <a:avLst/>
          </a:prstGeom>
        </p:spPr>
        <p:txBody>
          <a:bodyPr vert="horz" lIns="94221" tIns="47111" rIns="94221" bIns="47111"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577094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solidFill>
                  <a:srgbClr val="000000"/>
                </a:solidFill>
                <a:effectLst/>
                <a:latin typeface="Times New Roman" panose="02020603050405020304" pitchFamily="18" charset="0"/>
                <a:ea typeface="Times New Roman" panose="02020603050405020304" pitchFamily="18" charset="0"/>
              </a:rPr>
              <a:t>Effective July 1, 2023, each school district shall at least twice per year assess each student’s reading ability and progress in literacy skills, from kindergarten through at least third grade, using a valid, developmentally appropriate screening instrument approved by the Department.  Consistent with section 2 of chapter 71B of the general laws and the Department’s dyslexia and literacy guidelines, if such screenings determine that a student is significantly below relevant benchmarks for age-typical development in specific literacy skills, the school shall determine which actions within the general education program will meet the student’s needs, including differentiated or supplementary evidence-based reading instruction and ongoing monitoring of progress.  Within 30 school days of a screening result that is significantly below the relevant benchmarks, the school shall inform the student’s parent or guardian of the screening results and the school’s response and shall offer them the opportunity for a follow-up discussion. </a:t>
            </a:r>
            <a:endParaRPr lang="en-US" sz="1400"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2066234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Lauren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2521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418790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860086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spcBef>
                <a:spcPts val="1000"/>
              </a:spcBef>
              <a:defRPr/>
            </a:pPr>
            <a:r>
              <a:rPr lang="en-US" sz="1100">
                <a:ea typeface="等线"/>
              </a:rPr>
              <a:t>DESE has offered guidance and recommendations to districts regarding early literacy screening best practices for several years, including placing screening at the center of the Mass Literacy Guide. As you know the Mass Literacy Guide launched in 2020 and serves as the agency's guidance for evidence-based early literacy practices and approaches. Mass Literacy emphasizes the importance of screening students to identify unique needs and potential reading difficulties early.</a:t>
            </a:r>
            <a:endParaRPr lang="en-US">
              <a:ea typeface="等线"/>
            </a:endParaRPr>
          </a:p>
          <a:p>
            <a:pPr defTabSz="924641">
              <a:spcBef>
                <a:spcPts val="1000"/>
              </a:spcBef>
              <a:defRPr/>
            </a:pPr>
            <a:endParaRPr lang="en-US" sz="1100">
              <a:ea typeface="等线"/>
            </a:endParaRPr>
          </a:p>
          <a:p>
            <a:pPr defTabSz="924641">
              <a:spcBef>
                <a:spcPts val="1000"/>
              </a:spcBef>
              <a:defRPr/>
            </a:pPr>
            <a:r>
              <a:rPr lang="en-US" sz="1100">
                <a:ea typeface="等线"/>
              </a:rPr>
              <a:t>In the Mass Literacy Guide there is a section dedicated to early literacy screening which describes the importance of screening as well as specific research-based tools and approaches for effective screening. The agency has offered schools a range of support opportunities, including several grants and statewide professional development networks, since 2020, to engage educators in this information and support them to implement these practices.</a:t>
            </a: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25966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Calibri Light" panose="020F0302020204030204" pitchFamily="34" charset="0"/>
                <a:ea typeface="等线"/>
                <a:cs typeface="Calibri Light" panose="020F0302020204030204" pitchFamily="34" charset="0"/>
              </a:rPr>
              <a:t>DESE's practice of reviewing and approving screening assessments comes out of an expert panel recommendation. In 2012, the Legislature passed An </a:t>
            </a:r>
            <a:r>
              <a:rPr lang="en-US" sz="1100" dirty="0">
                <a:latin typeface="Calibri Light" panose="020F0302020204030204" pitchFamily="34" charset="0"/>
                <a:cs typeface="Calibri Light" panose="020F0302020204030204" pitchFamily="34" charset="0"/>
              </a:rPr>
              <a:t>Act Relative to Third Grade Reading Proficiency</a:t>
            </a:r>
            <a:r>
              <a:rPr lang="en-US" sz="1100" dirty="0">
                <a:latin typeface="Calibri Light" panose="020F0302020204030204" pitchFamily="34" charset="0"/>
                <a:ea typeface="等线"/>
                <a:cs typeface="Calibri Light" panose="020F0302020204030204" pitchFamily="34" charset="0"/>
              </a:rPr>
              <a:t>, and this law called for the creation of an Early Literacy Expert Panel. This panel met for several years… One of their main recommendations was that screening using valid and reliable assessments needed to become more prevalent statewide. Based on that, </a:t>
            </a:r>
            <a:r>
              <a:rPr lang="en-US" sz="1100" dirty="0">
                <a:latin typeface="Calibri Light" panose="020F0302020204030204" pitchFamily="34" charset="0"/>
                <a:cs typeface="Calibri Light" panose="020F0302020204030204" pitchFamily="34" charset="0"/>
              </a:rPr>
              <a:t>DESE began reviewing early literacy screening assessments and provided an approved list in 2018.</a:t>
            </a:r>
            <a:endParaRPr lang="en-US" sz="1100" dirty="0">
              <a:latin typeface="Calibri Light" panose="020F0302020204030204" pitchFamily="34" charset="0"/>
              <a:ea typeface="等线"/>
              <a:cs typeface="Calibri Light" panose="020F0302020204030204" pitchFamily="34" charset="0"/>
            </a:endParaRPr>
          </a:p>
          <a:p>
            <a:endParaRPr lang="en-US" sz="1100" dirty="0">
              <a:latin typeface="Calibri Light" panose="020F0302020204030204" pitchFamily="34" charset="0"/>
              <a:cs typeface="Calibri Light" panose="020F0302020204030204" pitchFamily="34" charset="0"/>
            </a:endParaRPr>
          </a:p>
          <a:p>
            <a:r>
              <a:rPr lang="en-US" sz="1100" dirty="0">
                <a:latin typeface="Calibri Light" panose="020F0302020204030204" pitchFamily="34" charset="0"/>
                <a:cs typeface="Calibri Light" panose="020F0302020204030204" pitchFamily="34" charset="0"/>
              </a:rPr>
              <a:t>Massachusetts Dyslexia Guidelines (came out in 2020) and that meant our criteria needed adjusting</a:t>
            </a:r>
            <a:r>
              <a:rPr lang="en-US" sz="1100" dirty="0">
                <a:latin typeface="Calibri Light" panose="020F0302020204030204" pitchFamily="34" charset="0"/>
                <a:ea typeface="等线"/>
                <a:cs typeface="Calibri Light" panose="020F0302020204030204" pitchFamily="34" charset="0"/>
              </a:rPr>
              <a:t>. The 2</a:t>
            </a:r>
            <a:r>
              <a:rPr lang="en-US" sz="1100" dirty="0">
                <a:latin typeface="Calibri Light" panose="020F0302020204030204" pitchFamily="34" charset="0"/>
                <a:cs typeface="Calibri Light" panose="020F0302020204030204" pitchFamily="34" charset="0"/>
              </a:rPr>
              <a:t>022 criteria are more extensive and more rigorous than past criteria. </a:t>
            </a:r>
            <a:r>
              <a:rPr lang="en-US" sz="1100" dirty="0">
                <a:latin typeface="Calibri Light" panose="020F0302020204030204" pitchFamily="34" charset="0"/>
                <a:ea typeface="等线"/>
                <a:cs typeface="Calibri Light" panose="020F0302020204030204" pitchFamily="34" charset="0"/>
              </a:rPr>
              <a:t>The categories on the screen summarize the criteria that were used in 2022 to review screening assessments that were interested in being approved in Massachusetts.</a:t>
            </a:r>
          </a:p>
          <a:p>
            <a:endParaRPr lang="en-US" sz="1100" dirty="0">
              <a:latin typeface="Calibri Light" panose="020F0302020204030204" pitchFamily="34" charset="0"/>
              <a:ea typeface="等线"/>
              <a:cs typeface="Calibri Light" panose="020F0302020204030204" pitchFamily="34" charset="0"/>
            </a:endParaRPr>
          </a:p>
          <a:p>
            <a:r>
              <a:rPr lang="en-US" sz="1100" dirty="0">
                <a:latin typeface="Calibri Light" panose="020F0302020204030204" pitchFamily="34" charset="0"/>
                <a:ea typeface="等线"/>
                <a:cs typeface="Calibri Light" panose="020F0302020204030204" pitchFamily="34" charset="0"/>
              </a:rPr>
              <a:t>As a result of this process, we now have seven approved screening assessments. While we don't collect information currently on screener use, we have information provided by assessment publishers that up to 300 of our districts already use at least one of these approved assessments in at least some settings.</a:t>
            </a:r>
          </a:p>
          <a:p>
            <a:endParaRPr lang="en-US" sz="1100" dirty="0">
              <a:latin typeface="Calibri Light" panose="020F0302020204030204" pitchFamily="34" charset="0"/>
              <a:ea typeface="等线"/>
              <a:cs typeface="Calibri Light" panose="020F0302020204030204" pitchFamily="34" charset="0"/>
            </a:endParaRPr>
          </a:p>
          <a:p>
            <a:r>
              <a:rPr lang="en-US" sz="1100" dirty="0">
                <a:solidFill>
                  <a:srgbClr val="242424"/>
                </a:solidFill>
                <a:effectLst/>
                <a:latin typeface="Calibri Light" panose="020F0302020204030204" pitchFamily="34" charset="0"/>
                <a:cs typeface="Calibri Light" panose="020F0302020204030204" pitchFamily="34" charset="0"/>
              </a:rPr>
              <a:t>Our approved screening tools all assess a range of early reading skills and can flag possible concerns for different types of reading difficulties. They are not exclusively dyslexia screeners. However, the top three assessments, those fully approved, do meet every specification of the Massachusetts Dyslexia Guidelines and do function as a dyslexia screener.</a:t>
            </a:r>
            <a:endParaRPr lang="en-US" sz="1100" dirty="0">
              <a:latin typeface="Calibri Light" panose="020F0302020204030204" pitchFamily="34" charset="0"/>
              <a:ea typeface="等线"/>
              <a:cs typeface="Calibri Light" panose="020F0302020204030204" pitchFamily="34" charset="0"/>
            </a:endParaRPr>
          </a:p>
          <a:p>
            <a:endParaRPr lang="en-US" sz="1100" dirty="0">
              <a:latin typeface="Calibri Light" panose="020F0302020204030204" pitchFamily="34" charset="0"/>
              <a:ea typeface="等线"/>
              <a:cs typeface="Calibri Light" panose="020F0302020204030204" pitchFamily="34" charset="0"/>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2545619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Screening guidelines for all students, including students demonstrating one or more potential signs of a neurological learning disability including, but not limited to, dyslexia;</a:t>
            </a:r>
          </a:p>
          <a:p>
            <a:r>
              <a:rPr lang="en-US"/>
              <a:t>Screening guidelines for all students, including students demonstrating one or more potential signs of a neurological learning disability including, but not limited to, dyslexia;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Framework of intervention for students at risk of dyslexia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Comprehensive resource of evidence-based practices aimed at all educators to support students at risk of dyslexia and those identified as having dyslexia, consistent with and linked to other guidance from DESE.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392173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933593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106829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Very Very Very Very Very Very Very Very Very Very Very Very Very Very Very Very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9/20/2022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ies.ed.gov/ncee/wwc/Docs/PracticeGuide/rti_reading_pg_021809.pdf#page=17"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7708" y="2061891"/>
            <a:ext cx="6678954" cy="1437045"/>
          </a:xfrm>
        </p:spPr>
        <p:txBody>
          <a:bodyPr/>
          <a:lstStyle/>
          <a:p>
            <a:r>
              <a:rPr lang="en-US" altLang="zh-CN" b="1" dirty="0">
                <a:latin typeface="Segoe SemiBold"/>
              </a:rPr>
              <a:t>Amendment to Special Education Regulations on Early Literacy Screening</a:t>
            </a:r>
            <a:endParaRPr lang="en-US" b="1" dirty="0"/>
          </a:p>
        </p:txBody>
      </p:sp>
      <p:sp>
        <p:nvSpPr>
          <p:cNvPr id="3" name="Subtitle 2"/>
          <p:cNvSpPr>
            <a:spLocks noGrp="1"/>
          </p:cNvSpPr>
          <p:nvPr>
            <p:ph type="subTitle" idx="1"/>
          </p:nvPr>
        </p:nvSpPr>
        <p:spPr/>
        <p:txBody>
          <a:bodyPr/>
          <a:lstStyle/>
          <a:p>
            <a:r>
              <a:rPr lang="en-US">
                <a:latin typeface="Segoe"/>
              </a:rPr>
              <a:t>September 20, 2022</a:t>
            </a:r>
          </a:p>
        </p:txBody>
      </p:sp>
    </p:spTree>
    <p:extLst>
      <p:ext uri="{BB962C8B-B14F-4D97-AF65-F5344CB8AC3E}">
        <p14:creationId xmlns:p14="http://schemas.microsoft.com/office/powerpoint/2010/main" val="2592206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6710-85F4-4BD0-B1BC-60FC6E414D35}"/>
              </a:ext>
            </a:extLst>
          </p:cNvPr>
          <p:cNvSpPr>
            <a:spLocks noGrp="1"/>
          </p:cNvSpPr>
          <p:nvPr>
            <p:ph type="title"/>
          </p:nvPr>
        </p:nvSpPr>
        <p:spPr/>
        <p:txBody>
          <a:bodyPr/>
          <a:lstStyle/>
          <a:p>
            <a:r>
              <a:rPr lang="en-US"/>
              <a:t>Key Points</a:t>
            </a:r>
          </a:p>
        </p:txBody>
      </p:sp>
      <p:sp>
        <p:nvSpPr>
          <p:cNvPr id="3" name="Content Placeholder 2">
            <a:extLst>
              <a:ext uri="{FF2B5EF4-FFF2-40B4-BE49-F238E27FC236}">
                <a16:creationId xmlns:a16="http://schemas.microsoft.com/office/drawing/2014/main" id="{429F1259-B511-46FF-99D5-0B055881E049}"/>
              </a:ext>
            </a:extLst>
          </p:cNvPr>
          <p:cNvSpPr>
            <a:spLocks noGrp="1"/>
          </p:cNvSpPr>
          <p:nvPr>
            <p:ph idx="1"/>
          </p:nvPr>
        </p:nvSpPr>
        <p:spPr/>
        <p:txBody>
          <a:bodyPr/>
          <a:lstStyle/>
          <a:p>
            <a:r>
              <a:rPr lang="en-US"/>
              <a:t>Effective date:  July 1, 2023</a:t>
            </a:r>
          </a:p>
          <a:p>
            <a:r>
              <a:rPr lang="en-US"/>
              <a:t>Screening at least twice/year</a:t>
            </a:r>
          </a:p>
          <a:p>
            <a:r>
              <a:rPr lang="en-US"/>
              <a:t>Kindergarten through at least Grade 3</a:t>
            </a:r>
          </a:p>
          <a:p>
            <a:r>
              <a:rPr lang="en-US"/>
              <a:t>Consistent with section 2 of 71B and DESE guidance</a:t>
            </a:r>
          </a:p>
          <a:p>
            <a:r>
              <a:rPr lang="en-US"/>
              <a:t>Actions within general education program to meet students’ needs</a:t>
            </a:r>
          </a:p>
          <a:p>
            <a:r>
              <a:rPr lang="en-US"/>
              <a:t>Parent notification</a:t>
            </a:r>
          </a:p>
          <a:p>
            <a:pPr marL="0" indent="0">
              <a:buNone/>
            </a:pPr>
            <a:endParaRPr lang="en-US"/>
          </a:p>
        </p:txBody>
      </p:sp>
      <p:sp>
        <p:nvSpPr>
          <p:cNvPr id="4" name="Slide Number Placeholder 3">
            <a:extLst>
              <a:ext uri="{FF2B5EF4-FFF2-40B4-BE49-F238E27FC236}">
                <a16:creationId xmlns:a16="http://schemas.microsoft.com/office/drawing/2014/main" id="{C9C83620-563E-41C9-AF63-DA3C7947E618}"/>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1119987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8" name="矩形 7">
            <a:extLst>
              <a:ext uri="{FF2B5EF4-FFF2-40B4-BE49-F238E27FC236}">
                <a16:creationId xmlns:a16="http://schemas.microsoft.com/office/drawing/2014/main" id="{C0795994-20AF-4E22-89F5-60153C5543DF}"/>
              </a:ext>
            </a:extLst>
          </p:cNvPr>
          <p:cNvSpPr/>
          <p:nvPr/>
        </p:nvSpPr>
        <p:spPr>
          <a:xfrm>
            <a:off x="3109272" y="1768164"/>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01</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28" name="文本框 10">
            <a:extLst>
              <a:ext uri="{FF2B5EF4-FFF2-40B4-BE49-F238E27FC236}">
                <a16:creationId xmlns:a16="http://schemas.microsoft.com/office/drawing/2014/main" id="{B770F79C-4B83-252F-3612-5AA7DA5317B5}"/>
              </a:ext>
            </a:extLst>
          </p:cNvPr>
          <p:cNvSpPr txBox="1"/>
          <p:nvPr/>
        </p:nvSpPr>
        <p:spPr>
          <a:xfrm>
            <a:off x="4210590" y="1768163"/>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Key DESE Early Literacy Screening Initiatives</a:t>
            </a:r>
          </a:p>
        </p:txBody>
      </p:sp>
      <p:sp>
        <p:nvSpPr>
          <p:cNvPr id="13" name="矩形 7">
            <a:extLst>
              <a:ext uri="{FF2B5EF4-FFF2-40B4-BE49-F238E27FC236}">
                <a16:creationId xmlns:a16="http://schemas.microsoft.com/office/drawing/2014/main" id="{78100357-6D62-4EA8-9540-D45BE9FE7C94}"/>
              </a:ext>
            </a:extLst>
          </p:cNvPr>
          <p:cNvSpPr/>
          <p:nvPr/>
        </p:nvSpPr>
        <p:spPr>
          <a:xfrm>
            <a:off x="3109272" y="3429000"/>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rPr>
              <a:t>02</a:t>
            </a:r>
            <a:endParaRPr kumimoji="0" lang="zh-CN" altLang="en-US" sz="3200" b="0" i="0" u="none" strike="noStrike" kern="1200" cap="none" spc="0" normalizeH="0" baseline="0" noProof="0">
              <a:ln>
                <a:noFill/>
              </a:ln>
              <a:solidFill>
                <a:prstClr val="white"/>
              </a:solidFill>
              <a:effectLst/>
              <a:uLnTx/>
              <a:uFillTx/>
              <a:latin typeface="Segoe UI Semibold"/>
              <a:ea typeface="+mn-ea"/>
              <a:cs typeface="Segoe SemiBold" panose="020B0703040204020203" pitchFamily="34" charset="0"/>
            </a:endParaRPr>
          </a:p>
        </p:txBody>
      </p:sp>
      <p:sp>
        <p:nvSpPr>
          <p:cNvPr id="12" name="文本框 8">
            <a:extLst>
              <a:ext uri="{FF2B5EF4-FFF2-40B4-BE49-F238E27FC236}">
                <a16:creationId xmlns:a16="http://schemas.microsoft.com/office/drawing/2014/main" id="{00560CB6-2BDD-4F94-D7EE-D7CA7D4CFD41}"/>
              </a:ext>
              <a:ext uri="{C183D7F6-B498-43B3-948B-1728B52AA6E4}">
                <adec:decorative xmlns:adec="http://schemas.microsoft.com/office/drawing/2017/decorative" val="1"/>
              </a:ext>
            </a:extLst>
          </p:cNvPr>
          <p:cNvSpPr txBox="1"/>
          <p:nvPr/>
        </p:nvSpPr>
        <p:spPr>
          <a:xfrm>
            <a:off x="4210590" y="3429000"/>
            <a:ext cx="7981410" cy="809458"/>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a:ln>
                  <a:noFill/>
                </a:ln>
                <a:solidFill>
                  <a:srgbClr val="203B6A">
                    <a:lumMod val="50000"/>
                  </a:srgbClr>
                </a:solidFill>
                <a:effectLst/>
                <a:uLnTx/>
                <a:uFillTx/>
                <a:latin typeface="Segoe UI Semibold"/>
                <a:cs typeface="Arial"/>
              </a:rPr>
              <a:t>Proposed Amendment</a:t>
            </a:r>
            <a:endParaRPr kumimoji="0" lang="zh-CN" altLang="en-US" sz="3200" b="0" i="0" u="none" strike="noStrike" kern="1200" cap="none" spc="0" normalizeH="0" baseline="0" noProof="0">
              <a:ln>
                <a:noFill/>
              </a:ln>
              <a:solidFill>
                <a:srgbClr val="203B6A">
                  <a:lumMod val="50000"/>
                </a:srgbClr>
              </a:solidFill>
              <a:effectLst/>
              <a:uLnTx/>
              <a:uFillTx/>
              <a:latin typeface="Segoe UI Semibold"/>
              <a:cs typeface="Arial"/>
            </a:endParaRPr>
          </a:p>
        </p:txBody>
      </p:sp>
    </p:spTree>
    <p:extLst>
      <p:ext uri="{BB962C8B-B14F-4D97-AF65-F5344CB8AC3E}">
        <p14:creationId xmlns:p14="http://schemas.microsoft.com/office/powerpoint/2010/main" val="158034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01</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kumimoji="0" lang="en-US" altLang="zh-CN" sz="40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Key DESE Early Literacy Screening Initiatives</a:t>
            </a:r>
          </a:p>
        </p:txBody>
      </p:sp>
    </p:spTree>
    <p:extLst>
      <p:ext uri="{BB962C8B-B14F-4D97-AF65-F5344CB8AC3E}">
        <p14:creationId xmlns:p14="http://schemas.microsoft.com/office/powerpoint/2010/main" val="1018266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F95BF1-AE6A-49D1-8C8D-96A93BA6FC68}"/>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4</a:t>
            </a:fld>
            <a:endParaRPr lang="zh-CN" altLang="en-US"/>
          </a:p>
        </p:txBody>
      </p:sp>
      <p:graphicFrame>
        <p:nvGraphicFramePr>
          <p:cNvPr id="4" name="Diagram 3" descr="Key DESE Early Literacy Screening Initiatives graph">
            <a:extLst>
              <a:ext uri="{FF2B5EF4-FFF2-40B4-BE49-F238E27FC236}">
                <a16:creationId xmlns:a16="http://schemas.microsoft.com/office/drawing/2014/main" id="{8D07D128-AE95-45A9-9312-5654F681365A}"/>
              </a:ext>
            </a:extLst>
          </p:cNvPr>
          <p:cNvGraphicFramePr/>
          <p:nvPr>
            <p:extLst>
              <p:ext uri="{D42A27DB-BD31-4B8C-83A1-F6EECF244321}">
                <p14:modId xmlns:p14="http://schemas.microsoft.com/office/powerpoint/2010/main" val="1922607077"/>
              </p:ext>
            </p:extLst>
          </p:nvPr>
        </p:nvGraphicFramePr>
        <p:xfrm>
          <a:off x="1319753" y="1121790"/>
          <a:ext cx="8331200" cy="5599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F163703-E3E9-41F3-B7F7-5B831ED7A3A7}"/>
              </a:ext>
            </a:extLst>
          </p:cNvPr>
          <p:cNvSpPr txBox="1"/>
          <p:nvPr/>
        </p:nvSpPr>
        <p:spPr>
          <a:xfrm>
            <a:off x="1360111" y="475459"/>
            <a:ext cx="9512136" cy="646331"/>
          </a:xfrm>
          <a:prstGeom prst="rect">
            <a:avLst/>
          </a:prstGeom>
          <a:noFill/>
        </p:spPr>
        <p:txBody>
          <a:bodyPr wrap="square" rtlCol="0">
            <a:spAutoFit/>
          </a:bodyPr>
          <a:lstStyle/>
          <a:p>
            <a:r>
              <a:rPr lang="en-US" sz="3600"/>
              <a:t>Key DESE Early Literacy Screening Initiatives</a:t>
            </a:r>
          </a:p>
        </p:txBody>
      </p:sp>
      <p:sp>
        <p:nvSpPr>
          <p:cNvPr id="3" name="Title 2">
            <a:extLst>
              <a:ext uri="{FF2B5EF4-FFF2-40B4-BE49-F238E27FC236}">
                <a16:creationId xmlns:a16="http://schemas.microsoft.com/office/drawing/2014/main" id="{E273E28E-2391-4B57-9E36-1B4E1A383052}"/>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Key DESE Early Literacy Screening Initiatives</a:t>
            </a:r>
          </a:p>
        </p:txBody>
      </p:sp>
    </p:spTree>
    <p:extLst>
      <p:ext uri="{BB962C8B-B14F-4D97-AF65-F5344CB8AC3E}">
        <p14:creationId xmlns:p14="http://schemas.microsoft.com/office/powerpoint/2010/main" val="1430883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05E75-ECEE-4656-B069-37256CA10F35}"/>
              </a:ext>
            </a:extLst>
          </p:cNvPr>
          <p:cNvSpPr>
            <a:spLocks noGrp="1"/>
          </p:cNvSpPr>
          <p:nvPr>
            <p:ph type="title"/>
          </p:nvPr>
        </p:nvSpPr>
        <p:spPr/>
        <p:txBody>
          <a:bodyPr/>
          <a:lstStyle/>
          <a:p>
            <a:r>
              <a:rPr lang="en-US">
                <a:latin typeface="Segoe UI Semibold"/>
                <a:cs typeface="Segoe UI Semibold"/>
              </a:rPr>
              <a:t>Mass Literacy Articulates Expectations for Screening</a:t>
            </a:r>
          </a:p>
        </p:txBody>
      </p:sp>
      <p:sp>
        <p:nvSpPr>
          <p:cNvPr id="3" name="Content Placeholder 2">
            <a:extLst>
              <a:ext uri="{FF2B5EF4-FFF2-40B4-BE49-F238E27FC236}">
                <a16:creationId xmlns:a16="http://schemas.microsoft.com/office/drawing/2014/main" id="{F06F5594-0A03-472E-B1B1-F8E6E931A4E5}"/>
              </a:ext>
            </a:extLst>
          </p:cNvPr>
          <p:cNvSpPr>
            <a:spLocks noGrp="1"/>
          </p:cNvSpPr>
          <p:nvPr>
            <p:ph idx="1"/>
          </p:nvPr>
        </p:nvSpPr>
        <p:spPr/>
        <p:txBody>
          <a:bodyPr/>
          <a:lstStyle/>
          <a:p>
            <a:pPr algn="l"/>
            <a:r>
              <a:rPr lang="en-US" b="0" i="0">
                <a:solidFill>
                  <a:srgbClr val="222222"/>
                </a:solidFill>
                <a:effectLst/>
                <a:latin typeface="-apple-system"/>
              </a:rPr>
              <a:t>Proactivity and prevention</a:t>
            </a:r>
          </a:p>
          <a:p>
            <a:pPr algn="l"/>
            <a:r>
              <a:rPr lang="en-US" b="0" i="0">
                <a:solidFill>
                  <a:srgbClr val="222222"/>
                </a:solidFill>
                <a:effectLst/>
                <a:latin typeface="-apple-system"/>
              </a:rPr>
              <a:t>Early identification requires the use of screening assessment</a:t>
            </a:r>
          </a:p>
          <a:p>
            <a:pPr algn="l"/>
            <a:r>
              <a:rPr lang="en-US" b="0" i="0">
                <a:solidFill>
                  <a:srgbClr val="222222"/>
                </a:solidFill>
                <a:effectLst/>
                <a:latin typeface="-apple-system"/>
              </a:rPr>
              <a:t>Early literacy screening assessment provides data to identify students at risk for reading difficulty. Screening in grades K–3 is a practice supported by evidence, according to the </a:t>
            </a:r>
            <a:r>
              <a:rPr lang="en-US" b="0" i="0" u="none" strike="noStrike">
                <a:solidFill>
                  <a:srgbClr val="0060C7"/>
                </a:solidFill>
                <a:effectLst/>
                <a:latin typeface="-apple-system"/>
                <a:hlinkClick r:id="rId3" tooltip="External Link, Opens in New Window"/>
              </a:rPr>
              <a:t>Institute for Education Sciences </a:t>
            </a:r>
            <a:endParaRPr lang="en-US" b="0" i="0">
              <a:solidFill>
                <a:srgbClr val="222222"/>
              </a:solidFill>
              <a:effectLst/>
              <a:latin typeface="-apple-system"/>
            </a:endParaRPr>
          </a:p>
          <a:p>
            <a:pPr marL="0" indent="0">
              <a:buNone/>
            </a:pPr>
            <a:endParaRPr lang="en-US"/>
          </a:p>
        </p:txBody>
      </p:sp>
      <p:sp>
        <p:nvSpPr>
          <p:cNvPr id="4" name="Slide Number Placeholder 3">
            <a:extLst>
              <a:ext uri="{FF2B5EF4-FFF2-40B4-BE49-F238E27FC236}">
                <a16:creationId xmlns:a16="http://schemas.microsoft.com/office/drawing/2014/main" id="{373D59FA-8174-4CCC-81FD-618D59F56CCE}"/>
              </a:ext>
            </a:extLst>
          </p:cNvPr>
          <p:cNvSpPr>
            <a:spLocks noGrp="1"/>
          </p:cNvSpPr>
          <p:nvPr>
            <p:ph type="sldNum" sz="quarter" idx="12"/>
          </p:nvPr>
        </p:nvSpPr>
        <p:spPr/>
        <p:txBody>
          <a:bodyPr/>
          <a:lstStyle/>
          <a:p>
            <a:fld id="{FF27229C-EC7B-4063-A33B-28A5E87E32ED}" type="slidenum">
              <a:rPr lang="zh-CN" altLang="en-US" dirty="0" smtClean="0"/>
              <a:pPr/>
              <a:t>5</a:t>
            </a:fld>
            <a:endParaRPr lang="zh-CN" altLang="en-US"/>
          </a:p>
        </p:txBody>
      </p:sp>
    </p:spTree>
    <p:extLst>
      <p:ext uri="{BB962C8B-B14F-4D97-AF65-F5344CB8AC3E}">
        <p14:creationId xmlns:p14="http://schemas.microsoft.com/office/powerpoint/2010/main" val="60976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6986-CC68-D929-69A6-7CBB355614C3}"/>
              </a:ext>
            </a:extLst>
          </p:cNvPr>
          <p:cNvSpPr>
            <a:spLocks noGrp="1"/>
          </p:cNvSpPr>
          <p:nvPr>
            <p:ph type="title"/>
          </p:nvPr>
        </p:nvSpPr>
        <p:spPr/>
        <p:txBody>
          <a:bodyPr/>
          <a:lstStyle/>
          <a:p>
            <a:r>
              <a:rPr lang="en-US">
                <a:latin typeface="Segoe UI Semibold"/>
                <a:cs typeface="Segoe UI Semibold"/>
              </a:rPr>
              <a:t>Approved Literacy Screening Assessments</a:t>
            </a:r>
          </a:p>
        </p:txBody>
      </p:sp>
      <p:sp>
        <p:nvSpPr>
          <p:cNvPr id="4" name="Slide Number Placeholder 3">
            <a:extLst>
              <a:ext uri="{FF2B5EF4-FFF2-40B4-BE49-F238E27FC236}">
                <a16:creationId xmlns:a16="http://schemas.microsoft.com/office/drawing/2014/main" id="{D35AE491-61A8-8F76-B267-94645708906F}"/>
              </a:ext>
            </a:extLst>
          </p:cNvPr>
          <p:cNvSpPr>
            <a:spLocks noGrp="1"/>
          </p:cNvSpPr>
          <p:nvPr>
            <p:ph type="sldNum" sz="quarter" idx="12"/>
          </p:nvPr>
        </p:nvSpPr>
        <p:spPr/>
        <p:txBody>
          <a:bodyPr/>
          <a:lstStyle/>
          <a:p>
            <a:fld id="{FF27229C-EC7B-4063-A33B-28A5E87E32ED}" type="slidenum">
              <a:rPr lang="zh-CN" altLang="en-US" smtClean="0"/>
              <a:pPr/>
              <a:t>6</a:t>
            </a:fld>
            <a:endParaRPr lang="zh-CN" altLang="en-US"/>
          </a:p>
        </p:txBody>
      </p:sp>
      <p:graphicFrame>
        <p:nvGraphicFramePr>
          <p:cNvPr id="6" name="Content Placeholder 2" descr="Approved Literacy Screening Assessments">
            <a:extLst>
              <a:ext uri="{FF2B5EF4-FFF2-40B4-BE49-F238E27FC236}">
                <a16:creationId xmlns:a16="http://schemas.microsoft.com/office/drawing/2014/main" id="{186375B6-E40A-95B2-7A18-F17F79B4884C}"/>
              </a:ext>
            </a:extLst>
          </p:cNvPr>
          <p:cNvGraphicFramePr>
            <a:graphicFrameLocks/>
          </p:cNvGraphicFramePr>
          <p:nvPr>
            <p:extLst>
              <p:ext uri="{D42A27DB-BD31-4B8C-83A1-F6EECF244321}">
                <p14:modId xmlns:p14="http://schemas.microsoft.com/office/powerpoint/2010/main" val="2900382507"/>
              </p:ext>
            </p:extLst>
          </p:nvPr>
        </p:nvGraphicFramePr>
        <p:xfrm>
          <a:off x="349063" y="1566458"/>
          <a:ext cx="7854327" cy="4136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9" name="TextBox 108">
            <a:extLst>
              <a:ext uri="{FF2B5EF4-FFF2-40B4-BE49-F238E27FC236}">
                <a16:creationId xmlns:a16="http://schemas.microsoft.com/office/drawing/2014/main" id="{A56B2B18-104F-C281-E089-0AC4ABB59178}"/>
              </a:ext>
            </a:extLst>
          </p:cNvPr>
          <p:cNvSpPr txBox="1"/>
          <p:nvPr/>
        </p:nvSpPr>
        <p:spPr>
          <a:xfrm>
            <a:off x="8893834" y="1647645"/>
            <a:ext cx="2470030" cy="3970318"/>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a:p>
          <a:p>
            <a:r>
              <a:rPr lang="en-US" b="1"/>
              <a:t>Approved</a:t>
            </a:r>
            <a:r>
              <a:rPr lang="en-US" b="1">
                <a:ea typeface="+mn-lt"/>
                <a:cs typeface="+mn-lt"/>
              </a:rPr>
              <a:t>: Meets Expectations</a:t>
            </a:r>
            <a:endParaRPr lang="en-US">
              <a:cs typeface="Segoe UI"/>
            </a:endParaRPr>
          </a:p>
          <a:p>
            <a:pPr marL="285750" indent="-285750">
              <a:buFont typeface="Arial"/>
              <a:buChar char="•"/>
            </a:pPr>
            <a:r>
              <a:rPr lang="en-US">
                <a:ea typeface="+mn-lt"/>
                <a:cs typeface="+mn-lt"/>
              </a:rPr>
              <a:t>DIBELS 8th edition</a:t>
            </a:r>
            <a:endParaRPr lang="en-US">
              <a:cs typeface="Segoe UI"/>
            </a:endParaRPr>
          </a:p>
          <a:p>
            <a:pPr marL="285750" indent="-285750">
              <a:buFont typeface="Arial"/>
              <a:buChar char="•"/>
            </a:pPr>
            <a:r>
              <a:rPr lang="en-US" err="1">
                <a:ea typeface="+mn-lt"/>
                <a:cs typeface="+mn-lt"/>
              </a:rPr>
              <a:t>mCLASS</a:t>
            </a:r>
            <a:r>
              <a:rPr lang="en-US">
                <a:ea typeface="+mn-lt"/>
                <a:cs typeface="+mn-lt"/>
              </a:rPr>
              <a:t> </a:t>
            </a:r>
          </a:p>
          <a:p>
            <a:pPr marL="285750" indent="-285750">
              <a:buFont typeface="Arial"/>
              <a:buChar char="•"/>
            </a:pPr>
            <a:r>
              <a:rPr lang="en-US" err="1">
                <a:ea typeface="+mn-lt"/>
                <a:cs typeface="+mn-lt"/>
              </a:rPr>
              <a:t>EarlyBird</a:t>
            </a:r>
            <a:endParaRPr lang="en-US">
              <a:cs typeface="Segoe UI"/>
            </a:endParaRPr>
          </a:p>
          <a:p>
            <a:endParaRPr lang="en-US"/>
          </a:p>
          <a:p>
            <a:r>
              <a:rPr lang="en-US" b="1">
                <a:ea typeface="+mn-lt"/>
                <a:cs typeface="+mn-lt"/>
              </a:rPr>
              <a:t>Approved: Partially Meets Expectations</a:t>
            </a:r>
            <a:endParaRPr lang="en-US"/>
          </a:p>
          <a:p>
            <a:pPr marL="285750" indent="-285750">
              <a:buFont typeface="Arial"/>
              <a:buChar char="•"/>
            </a:pPr>
            <a:r>
              <a:rPr lang="en-US" err="1">
                <a:ea typeface="+mn-lt"/>
                <a:cs typeface="+mn-lt"/>
              </a:rPr>
              <a:t>Acadience</a:t>
            </a:r>
            <a:endParaRPr lang="en-US">
              <a:cs typeface="Segoe UI"/>
            </a:endParaRPr>
          </a:p>
          <a:p>
            <a:pPr marL="285750" indent="-285750">
              <a:buFont typeface="Arial"/>
              <a:buChar char="•"/>
            </a:pPr>
            <a:r>
              <a:rPr lang="en-US" err="1">
                <a:ea typeface="+mn-lt"/>
                <a:cs typeface="+mn-lt"/>
              </a:rPr>
              <a:t>i</a:t>
            </a:r>
            <a:r>
              <a:rPr lang="en-US">
                <a:ea typeface="+mn-lt"/>
                <a:cs typeface="+mn-lt"/>
              </a:rPr>
              <a:t>-Ready</a:t>
            </a:r>
            <a:endParaRPr lang="en-US">
              <a:cs typeface="Segoe UI"/>
            </a:endParaRPr>
          </a:p>
          <a:p>
            <a:pPr marL="285750" indent="-285750">
              <a:buFont typeface="Arial"/>
              <a:buChar char="•"/>
            </a:pPr>
            <a:r>
              <a:rPr lang="en-US">
                <a:ea typeface="+mn-lt"/>
                <a:cs typeface="+mn-lt"/>
              </a:rPr>
              <a:t>MAP Fluency</a:t>
            </a:r>
            <a:endParaRPr lang="en-US">
              <a:cs typeface="Segoe UI"/>
            </a:endParaRPr>
          </a:p>
          <a:p>
            <a:pPr marL="285750" indent="-285750">
              <a:buFont typeface="Arial"/>
              <a:buChar char="•"/>
            </a:pPr>
            <a:r>
              <a:rPr lang="en-US">
                <a:ea typeface="+mn-lt"/>
                <a:cs typeface="+mn-lt"/>
              </a:rPr>
              <a:t>STAR</a:t>
            </a:r>
          </a:p>
          <a:p>
            <a:pPr marL="285750" indent="-285750">
              <a:buFont typeface="Arial"/>
              <a:buChar char="•"/>
            </a:pPr>
            <a:endParaRPr lang="en-US">
              <a:cs typeface="Segoe UI"/>
            </a:endParaRPr>
          </a:p>
        </p:txBody>
      </p:sp>
    </p:spTree>
    <p:extLst>
      <p:ext uri="{BB962C8B-B14F-4D97-AF65-F5344CB8AC3E}">
        <p14:creationId xmlns:p14="http://schemas.microsoft.com/office/powerpoint/2010/main" val="2707274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661C8-390F-16F6-225B-863C87EFD360}"/>
              </a:ext>
            </a:extLst>
          </p:cNvPr>
          <p:cNvSpPr>
            <a:spLocks noGrp="1"/>
          </p:cNvSpPr>
          <p:nvPr>
            <p:ph type="title"/>
          </p:nvPr>
        </p:nvSpPr>
        <p:spPr/>
        <p:txBody>
          <a:bodyPr/>
          <a:lstStyle/>
          <a:p>
            <a:r>
              <a:rPr lang="en-US"/>
              <a:t>MA Dyslexia Guidelines:  Screening and Intervention </a:t>
            </a:r>
          </a:p>
        </p:txBody>
      </p:sp>
      <p:sp>
        <p:nvSpPr>
          <p:cNvPr id="3" name="Content Placeholder 2">
            <a:extLst>
              <a:ext uri="{FF2B5EF4-FFF2-40B4-BE49-F238E27FC236}">
                <a16:creationId xmlns:a16="http://schemas.microsoft.com/office/drawing/2014/main" id="{5FDE17BF-B41A-142C-39A7-02ED5209E6D4}"/>
              </a:ext>
            </a:extLst>
          </p:cNvPr>
          <p:cNvSpPr>
            <a:spLocks noGrp="1"/>
          </p:cNvSpPr>
          <p:nvPr>
            <p:ph idx="1"/>
          </p:nvPr>
        </p:nvSpPr>
        <p:spPr/>
        <p:txBody>
          <a:bodyPr/>
          <a:lstStyle/>
          <a:p>
            <a:r>
              <a:rPr lang="en-US" b="1"/>
              <a:t>Screening guidelines </a:t>
            </a:r>
            <a:r>
              <a:rPr lang="en-US"/>
              <a:t>for all students</a:t>
            </a:r>
          </a:p>
          <a:p>
            <a:r>
              <a:rPr lang="en-US" b="1"/>
              <a:t>Framework of intervention</a:t>
            </a:r>
          </a:p>
          <a:p>
            <a:r>
              <a:rPr lang="en-US" b="1"/>
              <a:t>Evidence-based practices</a:t>
            </a:r>
            <a:r>
              <a:rPr lang="en-US"/>
              <a:t>, consistent with other guidance from DESE</a:t>
            </a:r>
          </a:p>
          <a:p>
            <a:r>
              <a:rPr lang="en-US" b="1"/>
              <a:t>Equitable and immediate access to reading support</a:t>
            </a:r>
          </a:p>
        </p:txBody>
      </p:sp>
      <p:sp>
        <p:nvSpPr>
          <p:cNvPr id="4" name="Slide Number Placeholder 3">
            <a:extLst>
              <a:ext uri="{FF2B5EF4-FFF2-40B4-BE49-F238E27FC236}">
                <a16:creationId xmlns:a16="http://schemas.microsoft.com/office/drawing/2014/main" id="{78E3C746-DAFE-D90E-B494-8775C0A71B49}"/>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3408710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61EA-93B1-45A4-B698-5657EBFBAA26}"/>
              </a:ext>
            </a:extLst>
          </p:cNvPr>
          <p:cNvSpPr>
            <a:spLocks noGrp="1"/>
          </p:cNvSpPr>
          <p:nvPr>
            <p:ph type="title"/>
          </p:nvPr>
        </p:nvSpPr>
        <p:spPr/>
        <p:txBody>
          <a:bodyPr/>
          <a:lstStyle/>
          <a:p>
            <a:r>
              <a:rPr lang="en-US" dirty="0"/>
              <a:t>Grants and Professional Development</a:t>
            </a:r>
          </a:p>
        </p:txBody>
      </p:sp>
      <p:graphicFrame>
        <p:nvGraphicFramePr>
          <p:cNvPr id="5" name="Content Placeholder 4" descr="Grants and Professional Development">
            <a:extLst>
              <a:ext uri="{FF2B5EF4-FFF2-40B4-BE49-F238E27FC236}">
                <a16:creationId xmlns:a16="http://schemas.microsoft.com/office/drawing/2014/main" id="{7D5D4361-FF1C-430B-A536-20FC0B3793B0}"/>
              </a:ext>
            </a:extLst>
          </p:cNvPr>
          <p:cNvGraphicFramePr>
            <a:graphicFrameLocks noGrp="1"/>
          </p:cNvGraphicFramePr>
          <p:nvPr>
            <p:ph idx="1"/>
            <p:extLst>
              <p:ext uri="{D42A27DB-BD31-4B8C-83A1-F6EECF244321}">
                <p14:modId xmlns:p14="http://schemas.microsoft.com/office/powerpoint/2010/main" val="974720416"/>
              </p:ext>
            </p:extLst>
          </p:nvPr>
        </p:nvGraphicFramePr>
        <p:xfrm>
          <a:off x="568325" y="1230313"/>
          <a:ext cx="11369675" cy="5049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CCCF63B-AF4A-4D96-8868-D0EA6FA606B4}"/>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40403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Lst>
          </p:cNvPr>
          <p:cNvSpPr txBox="1"/>
          <p:nvPr/>
        </p:nvSpPr>
        <p:spPr>
          <a:xfrm>
            <a:off x="559525" y="2460170"/>
            <a:ext cx="104502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rPr>
              <a:t>02</a:t>
            </a:r>
            <a:endParaRPr kumimoji="0" lang="zh-CN" altLang="en-US" sz="6000" b="0" i="0" u="none" strike="noStrike" kern="1200" cap="none" spc="0" normalizeH="0" baseline="0" noProof="0">
              <a:ln>
                <a:noFill/>
              </a:ln>
              <a:solidFill>
                <a:prstClr val="white"/>
              </a:solidFill>
              <a:effectLst/>
              <a:uLnTx/>
              <a:uFillTx/>
              <a:latin typeface="Segoe SemiBold" panose="020B0703040204020203" pitchFamily="34" charset="0"/>
              <a:ea typeface="+mn-ea"/>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a:defRPr/>
            </a:pPr>
            <a:r>
              <a:rPr kumimoji="0" lang="en-US" altLang="zh-CN" sz="4000" b="0" i="0" u="none" strike="noStrike" kern="1200" cap="none" spc="0" normalizeH="0" baseline="0" noProof="0">
                <a:ln>
                  <a:noFill/>
                </a:ln>
                <a:solidFill>
                  <a:srgbClr val="203B6A">
                    <a:lumMod val="50000"/>
                  </a:srgbClr>
                </a:solidFill>
                <a:effectLst/>
                <a:uLnTx/>
                <a:uFillTx/>
                <a:latin typeface="Segoe UI Semibold"/>
                <a:ea typeface="Segoe UI Black" panose="020B0A02040204020203" pitchFamily="34" charset="0"/>
                <a:cs typeface="Arial" panose="020B0604020202020204" pitchFamily="34" charset="0"/>
              </a:rPr>
              <a:t>Proposed Amendment</a:t>
            </a:r>
          </a:p>
        </p:txBody>
      </p:sp>
    </p:spTree>
    <p:extLst>
      <p:ext uri="{BB962C8B-B14F-4D97-AF65-F5344CB8AC3E}">
        <p14:creationId xmlns:p14="http://schemas.microsoft.com/office/powerpoint/2010/main" val="3671327612"/>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EA0BB4E6A684694772750B001C800" ma:contentTypeVersion="4" ma:contentTypeDescription="Create a new document." ma:contentTypeScope="" ma:versionID="07cfbc04295518b16ac7c9569672d307">
  <xsd:schema xmlns:xsd="http://www.w3.org/2001/XMLSchema" xmlns:xs="http://www.w3.org/2001/XMLSchema" xmlns:p="http://schemas.microsoft.com/office/2006/metadata/properties" xmlns:ns2="0128f6a2-0fe6-40ac-973e-bb0bf351512f" xmlns:ns3="7a12eb2f-f040-4639-9fb2-5a6588dc8035" targetNamespace="http://schemas.microsoft.com/office/2006/metadata/properties" ma:root="true" ma:fieldsID="98df3eb9822b84c318d753a1273a29fe" ns2:_="" ns3:_="">
    <xsd:import namespace="0128f6a2-0fe6-40ac-973e-bb0bf351512f"/>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8f6a2-0fe6-40ac-973e-bb0bf35151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F5DBE1-20CD-4D53-B127-63CF7C3E91C6}">
  <ds:schemaRefs>
    <ds:schemaRef ds:uri="0128f6a2-0fe6-40ac-973e-bb0bf351512f"/>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3CC5831-ED30-4FCD-8283-CEE51B63C1E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0128f6a2-0fe6-40ac-973e-bb0bf351512f"/>
    <ds:schemaRef ds:uri="http://schemas.microsoft.com/office/infopath/2007/PartnerControls"/>
    <ds:schemaRef ds:uri="7a12eb2f-f040-4639-9fb2-5a6588dc8035"/>
    <ds:schemaRef ds:uri="http://www.w3.org/XML/1998/namespace"/>
  </ds:schemaRefs>
</ds:datastoreItem>
</file>

<file path=customXml/itemProps3.xml><?xml version="1.0" encoding="utf-8"?>
<ds:datastoreItem xmlns:ds="http://schemas.openxmlformats.org/officeDocument/2006/customXml" ds:itemID="{74B43F0E-67A9-4BDC-AD9B-FEFFC09D3A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TotalTime>
  <Words>961</Words>
  <Application>Microsoft Office PowerPoint</Application>
  <PresentationFormat>Widescreen</PresentationFormat>
  <Paragraphs>91</Paragraphs>
  <Slides>10</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等线</vt:lpstr>
      <vt:lpstr>-apple-system</vt:lpstr>
      <vt:lpstr>Arial</vt:lpstr>
      <vt:lpstr>Calibri</vt:lpstr>
      <vt:lpstr>Calibri Light</vt:lpstr>
      <vt:lpstr>Courier New</vt:lpstr>
      <vt:lpstr>Segoe</vt:lpstr>
      <vt:lpstr>Segoe SemiBold</vt:lpstr>
      <vt:lpstr>Segoe UI</vt:lpstr>
      <vt:lpstr>Segoe UI Semibold</vt:lpstr>
      <vt:lpstr>Times New Roman</vt:lpstr>
      <vt:lpstr>Wingdings</vt:lpstr>
      <vt:lpstr>ESE​​</vt:lpstr>
      <vt:lpstr>Amendment to Special Education Regulations on Early Literacy Screening</vt:lpstr>
      <vt:lpstr>CONTENTS</vt:lpstr>
      <vt:lpstr>Key DESE Early Literacy Screening Initiatives</vt:lpstr>
      <vt:lpstr>Key DESE Early Literacy Screening Initiatives</vt:lpstr>
      <vt:lpstr>Mass Literacy Articulates Expectations for Screening</vt:lpstr>
      <vt:lpstr>Approved Literacy Screening Assessments</vt:lpstr>
      <vt:lpstr>MA Dyslexia Guidelines:  Screening and Intervention </vt:lpstr>
      <vt:lpstr>Grants and Professional Development</vt:lpstr>
      <vt:lpstr>Proposed Amendment</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September 2022 Regular Meeting Item 3 PowerPoint: Amendment to Special Education Regulations on Early Literacy Screening</dc:title>
  <dc:creator>DESE</dc:creator>
  <cp:lastModifiedBy>Zou, Dong (EOE)</cp:lastModifiedBy>
  <cp:revision>4</cp:revision>
  <cp:lastPrinted>2020-11-23T22:13:54Z</cp:lastPrinted>
  <dcterms:created xsi:type="dcterms:W3CDTF">2019-06-11T21:14:20Z</dcterms:created>
  <dcterms:modified xsi:type="dcterms:W3CDTF">2022-09-20T14:23:37Z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20 2022</vt:lpwstr>
  </property>
</Properties>
</file>