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1E_C6AD86F.xml" ContentType="application/vnd.ms-powerpoint.comment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10"/>
  </p:notesMasterIdLst>
  <p:handoutMasterIdLst>
    <p:handoutMasterId r:id="rId11"/>
  </p:handoutMasterIdLst>
  <p:sldIdLst>
    <p:sldId id="277" r:id="rId6"/>
    <p:sldId id="282" r:id="rId7"/>
    <p:sldId id="286" r:id="rId8"/>
    <p:sldId id="285" r:id="rId9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86"/>
            <p14:sldId id="285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FAD977-5F27-FE7B-1BCD-7C3C1E1C942B}" name="Wall, Lucy (DESE)" initials="W(" userId="S::lucy.a.wall@mass.gov::fa07faa1-2c68-42e2-a6fd-e0361f5ae0cd" providerId="AD"/>
  <p188:author id="{73D4F386-D49C-888E-7934-91F92B27CCEB}" name="Hashimoto-Martell, Erin (DESE)" initials="H(" userId="S::erin.a.hashimoto-martell@mass.gov::df454100-3044-4d15-8aa2-4be18f5aa07c" providerId="AD"/>
  <p188:author id="{DBA488D0-D6F7-6699-ED6F-A8E6B15BD338}" name="Cribbs, Alexia (DESE)" initials="C(" userId="S::alexia.j.cribbs@mass.gov::ec4fa1a9-1333-49ee-8778-c278f6c6f8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DCAF1C-8FF0-4C5F-BD4E-23118DF88564}" v="1004" dt="2022-09-19T18:42:55.895"/>
    <p1510:client id="{B6CC24ED-9881-424C-B3DD-FA841EDF561B}" v="6" dt="2022-09-19T19:26:40.118"/>
    <p1510:client id="{E94ADA15-C80E-4A54-848E-F222CD88EA15}" v="3" dt="2022-09-19T19:54:59.817"/>
    <p1510:client id="{F6CF7055-4B5C-5581-718E-8DF7C2863CEA}" v="12" dt="2022-09-19T17:33:47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omments/modernComment_11E_C6AD8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1D9F9F0-B638-4788-A321-2D7B296E9DDD}" authorId="{21FAD977-5F27-FE7B-1BCD-7C3C1E1C942B}" status="resolved" created="2022-09-14T19:04:02.02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08328815" sldId="286"/>
      <ac:spMk id="3" creationId="{BFA3F3DB-10E8-51FF-4745-4C49C2DB4B47}"/>
      <ac:txMk cp="563">
        <ac:context len="564" hash="3129223442"/>
      </ac:txMk>
    </ac:txMkLst>
    <p188:pos x="7632700" y="3111500"/>
    <p188:txBody>
      <a:bodyPr/>
      <a:lstStyle/>
      <a:p>
        <a:r>
          <a:rPr lang="en-US"/>
          <a:t>maybe just "in the regulations"?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section will review the proposed updates to the Stanley Z. Koplik Certificate of Mastery program</a:t>
            </a:r>
          </a:p>
          <a:p>
            <a:endParaRPr lang="en-US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00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56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49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latin typeface="-apple-system"/>
                <a:cs typeface="Segoe UI"/>
              </a:rPr>
              <a:t>(for instance SAT II test is no longer offered by the College Board)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86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89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8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9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18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3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95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5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9/20/2022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2496-E9A8-4161-ADDA-C67128E0A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E_C6AD86F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6335" y="2600864"/>
            <a:ext cx="6678954" cy="1656272"/>
          </a:xfrm>
        </p:spPr>
        <p:txBody>
          <a:bodyPr/>
          <a:lstStyle/>
          <a:p>
            <a:r>
              <a:rPr lang="en-US" sz="2800" b="1" dirty="0">
                <a:latin typeface="Segoe" panose="020B0503040204020203"/>
                <a:ea typeface="Calibri" panose="020F0502020204030204" pitchFamily="34" charset="0"/>
              </a:rPr>
              <a:t>Proposed updates to 603 CMR 31.00</a:t>
            </a:r>
            <a:br>
              <a:rPr lang="en-US" sz="2800" b="1" dirty="0">
                <a:effectLst/>
                <a:latin typeface="Segoe" panose="020B0503040204020203"/>
                <a:ea typeface="Calibri" panose="020F0502020204030204" pitchFamily="34" charset="0"/>
              </a:rPr>
            </a:br>
            <a:endParaRPr lang="en-US" sz="5400" dirty="0">
              <a:latin typeface="Segoe" panose="020B050304020402020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6016" y="3430922"/>
            <a:ext cx="6659592" cy="826214"/>
          </a:xfrm>
        </p:spPr>
        <p:txBody>
          <a:bodyPr/>
          <a:lstStyle/>
          <a:p>
            <a:r>
              <a:rPr lang="en-US" altLang="zh-CN" dirty="0">
                <a:latin typeface="Segoe"/>
              </a:rPr>
              <a:t>Koplik Certificate of Mastery &amp; Seal of Biliteracy </a:t>
            </a:r>
            <a:endParaRPr lang="zh-CN" altLang="en-US" dirty="0">
              <a:latin typeface="Sego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egoe UI Semibold"/>
                <a:cs typeface="Segoe UI Semibold"/>
              </a:rPr>
              <a:t>Purpose: Koplik Certificate of Mastery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8758" y="1246909"/>
            <a:ext cx="11768447" cy="520139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latin typeface="-apple-system"/>
                <a:cs typeface="Segoe UI"/>
              </a:rPr>
              <a:t>Provides a non-need-based tuition credit for undergraduate courses at Massachusetts public colleges and universities ($700-$1700/year depending on institution).</a:t>
            </a:r>
          </a:p>
          <a:p>
            <a:r>
              <a:rPr lang="en-US" sz="2800">
                <a:latin typeface="-apple-system"/>
                <a:cs typeface="Segoe UI"/>
              </a:rPr>
              <a:t>Developed to recognize high academic achievement on MCAS as well as non-traditionally tested areas including:</a:t>
            </a:r>
          </a:p>
          <a:p>
            <a:pPr lvl="1"/>
            <a:r>
              <a:rPr lang="en-US">
                <a:latin typeface="-apple-system"/>
                <a:cs typeface="Segoe UI"/>
              </a:rPr>
              <a:t>Arts / Music</a:t>
            </a:r>
          </a:p>
          <a:p>
            <a:pPr lvl="1"/>
            <a:r>
              <a:rPr lang="en-US">
                <a:latin typeface="-apple-system"/>
                <a:cs typeface="Segoe UI"/>
              </a:rPr>
              <a:t>Computer Science</a:t>
            </a:r>
          </a:p>
          <a:p>
            <a:pPr lvl="1"/>
            <a:r>
              <a:rPr lang="en-US">
                <a:latin typeface="-apple-system"/>
                <a:cs typeface="Segoe UI"/>
              </a:rPr>
              <a:t>Foreign Language</a:t>
            </a:r>
          </a:p>
          <a:p>
            <a:pPr lvl="1"/>
            <a:r>
              <a:rPr lang="en-US">
                <a:latin typeface="-apple-system"/>
                <a:cs typeface="Segoe UI"/>
              </a:rPr>
              <a:t>History</a:t>
            </a:r>
          </a:p>
          <a:p>
            <a:r>
              <a:rPr lang="en-US" sz="2800">
                <a:solidFill>
                  <a:srgbClr val="101D35"/>
                </a:solidFill>
                <a:latin typeface="-apple-system"/>
              </a:rPr>
              <a:t>In the past 10 years, we have awarded 500 to over 1500 applicants each year </a:t>
            </a:r>
            <a:endParaRPr lang="en-US" sz="260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sz="3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4BA3-9B10-5CDB-0649-049D583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F3DB-10E8-51FF-4745-4C49C2DB4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i="0">
                <a:solidFill>
                  <a:srgbClr val="222222"/>
                </a:solidFill>
                <a:effectLst/>
                <a:latin typeface="-apple-system"/>
                <a:cs typeface="Segoe UI"/>
              </a:rPr>
              <a:t>Initial eligibility </a:t>
            </a:r>
            <a:r>
              <a:rPr lang="en-US" sz="2400" i="0">
                <a:solidFill>
                  <a:srgbClr val="222222"/>
                </a:solidFill>
                <a:effectLst/>
                <a:latin typeface="-apple-system"/>
                <a:cs typeface="Segoe UI"/>
              </a:rPr>
              <a:t>(Certificat</a:t>
            </a:r>
            <a:r>
              <a:rPr lang="en-US" sz="2400">
                <a:solidFill>
                  <a:srgbClr val="222222"/>
                </a:solidFill>
                <a:latin typeface="-apple-system"/>
                <a:cs typeface="Segoe UI"/>
              </a:rPr>
              <a:t>e of Mastery)</a:t>
            </a:r>
            <a:endParaRPr lang="en-US" sz="2400" b="1">
              <a:solidFill>
                <a:srgbClr val="222222"/>
              </a:solidFill>
              <a:latin typeface="-apple-system"/>
            </a:endParaRPr>
          </a:p>
          <a:p>
            <a:pPr lvl="1"/>
            <a:r>
              <a:rPr lang="en-US" sz="2400">
                <a:solidFill>
                  <a:srgbClr val="222222"/>
                </a:solidFill>
                <a:latin typeface="-apple-system"/>
                <a:cs typeface="Segoe UI"/>
              </a:rPr>
              <a:t>Students must:</a:t>
            </a:r>
            <a:endParaRPr lang="en-US" sz="2400">
              <a:solidFill>
                <a:srgbClr val="101D35"/>
              </a:solidFill>
            </a:endParaRPr>
          </a:p>
          <a:p>
            <a:pPr lvl="2"/>
            <a:r>
              <a:rPr lang="en-US">
                <a:solidFill>
                  <a:srgbClr val="222222"/>
                </a:solidFill>
                <a:latin typeface="-apple-system"/>
                <a:cs typeface="Segoe UI"/>
              </a:rPr>
              <a:t>Achieve at</a:t>
            </a:r>
            <a:r>
              <a:rPr lang="en-US" b="0" i="0">
                <a:solidFill>
                  <a:srgbClr val="222222"/>
                </a:solidFill>
                <a:effectLst/>
                <a:latin typeface="-apple-system"/>
                <a:cs typeface="Segoe UI"/>
              </a:rPr>
              <a:t> least one </a:t>
            </a:r>
            <a:r>
              <a:rPr lang="en-US">
                <a:solidFill>
                  <a:srgbClr val="222222"/>
                </a:solidFill>
                <a:latin typeface="-apple-system"/>
                <a:cs typeface="Segoe UI"/>
              </a:rPr>
              <a:t>score of "Exceeding Expectations”</a:t>
            </a:r>
            <a:r>
              <a:rPr lang="en-US" b="0" i="0">
                <a:solidFill>
                  <a:srgbClr val="222222"/>
                </a:solidFill>
                <a:effectLst/>
                <a:latin typeface="-apple-system"/>
                <a:cs typeface="Segoe UI"/>
              </a:rPr>
              <a:t> </a:t>
            </a:r>
            <a:r>
              <a:rPr lang="en-US">
                <a:solidFill>
                  <a:srgbClr val="222222"/>
                </a:solidFill>
                <a:latin typeface="-apple-system"/>
                <a:cs typeface="Segoe UI"/>
              </a:rPr>
              <a:t>on an MCAS exam and;</a:t>
            </a:r>
            <a:endParaRPr lang="en-US">
              <a:solidFill>
                <a:srgbClr val="101D35"/>
              </a:solidFill>
            </a:endParaRPr>
          </a:p>
          <a:p>
            <a:pPr lvl="2"/>
            <a:r>
              <a:rPr lang="en-US">
                <a:solidFill>
                  <a:srgbClr val="222222"/>
                </a:solidFill>
                <a:latin typeface="-apple-system"/>
                <a:cs typeface="Segoe UI"/>
              </a:rPr>
              <a:t>Achieve a minimum score of “Meeting Expectations</a:t>
            </a:r>
            <a:r>
              <a:rPr lang="en-US" b="0" i="0">
                <a:solidFill>
                  <a:srgbClr val="222222"/>
                </a:solidFill>
                <a:effectLst/>
                <a:latin typeface="-apple-system"/>
                <a:cs typeface="Segoe UI"/>
              </a:rPr>
              <a:t>” </a:t>
            </a:r>
            <a:r>
              <a:rPr lang="en-US">
                <a:solidFill>
                  <a:srgbClr val="222222"/>
                </a:solidFill>
                <a:latin typeface="-apple-system"/>
                <a:cs typeface="Segoe UI"/>
              </a:rPr>
              <a:t>on the remaining MCAS exam(s)</a:t>
            </a:r>
            <a:endParaRPr lang="en-US">
              <a:solidFill>
                <a:srgbClr val="222222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sz="2800" b="1">
                <a:solidFill>
                  <a:srgbClr val="222222"/>
                </a:solidFill>
                <a:latin typeface="-apple-system"/>
                <a:cs typeface="Segoe UI"/>
              </a:rPr>
              <a:t>Receiving the Award </a:t>
            </a:r>
            <a:r>
              <a:rPr lang="en-US" sz="2400">
                <a:solidFill>
                  <a:srgbClr val="222222"/>
                </a:solidFill>
                <a:latin typeface="-apple-system"/>
                <a:cs typeface="Segoe UI"/>
              </a:rPr>
              <a:t>(Certificate of Mastery with Distinction)</a:t>
            </a:r>
          </a:p>
          <a:p>
            <a:pPr lvl="1"/>
            <a:r>
              <a:rPr lang="en-US" sz="2400">
                <a:solidFill>
                  <a:srgbClr val="222222"/>
                </a:solidFill>
                <a:latin typeface="-apple-system"/>
                <a:cs typeface="Segoe UI"/>
              </a:rPr>
              <a:t>Students must:</a:t>
            </a:r>
            <a:endParaRPr lang="en-US" sz="2400">
              <a:solidFill>
                <a:srgbClr val="222222"/>
              </a:solidFill>
              <a:latin typeface="-apple-system"/>
            </a:endParaRPr>
          </a:p>
          <a:p>
            <a:pPr lvl="2"/>
            <a:r>
              <a:rPr lang="en-US">
                <a:solidFill>
                  <a:srgbClr val="222222"/>
                </a:solidFill>
                <a:latin typeface="-apple-system"/>
                <a:cs typeface="Segoe UI"/>
              </a:rPr>
              <a:t>Submit evidence establishing that they have met or surpassed the performance standards established (as noted in the regulations) in both Arts/Humanities and Mathematics/Science, and;</a:t>
            </a:r>
            <a:endParaRPr lang="en-US">
              <a:solidFill>
                <a:srgbClr val="222222"/>
              </a:solidFill>
              <a:latin typeface="-apple-system"/>
            </a:endParaRPr>
          </a:p>
          <a:p>
            <a:pPr lvl="2"/>
            <a:r>
              <a:rPr lang="en-US">
                <a:solidFill>
                  <a:srgbClr val="222222"/>
                </a:solidFill>
                <a:latin typeface="-apple-system"/>
                <a:cs typeface="Segoe UI"/>
              </a:rPr>
              <a:t>B</a:t>
            </a:r>
            <a:r>
              <a:rPr lang="en-US" b="0" i="0">
                <a:solidFill>
                  <a:srgbClr val="222222"/>
                </a:solidFill>
                <a:effectLst/>
                <a:latin typeface="-apple-system"/>
                <a:cs typeface="Segoe UI"/>
              </a:rPr>
              <a:t>e in good standing to graduate from the high school in which the student is enrolled.</a:t>
            </a:r>
          </a:p>
          <a:p>
            <a:pPr lvl="1"/>
            <a:endParaRPr lang="en-US" sz="2400">
              <a:solidFill>
                <a:srgbClr val="222222"/>
              </a:solidFill>
              <a:latin typeface="-apple-system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41E09-B670-78C4-D268-86F45A1F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288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87893-E001-3DEB-24E2-4059D937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9EFD-D5B1-C042-7B27-A7E3A966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-apple-system"/>
                <a:cs typeface="Segoe UI"/>
              </a:rPr>
              <a:t>Aligns with current language used for MCAS scoring and updated Competency Determination regulations*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-apple-system"/>
                <a:cs typeface="Segoe UI"/>
              </a:rPr>
              <a:t>Streamlines to combine separate steps for Certificate of Mastery and Certificate of Mastery with Distinction into one award process</a:t>
            </a:r>
            <a:endParaRPr lang="en-US" sz="2800">
              <a:latin typeface="-apple-system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>
                <a:latin typeface="-apple-system"/>
                <a:cs typeface="Segoe UI"/>
              </a:rPr>
              <a:t>Updates current criteria evidence and removes outdated references</a:t>
            </a:r>
          </a:p>
          <a:p>
            <a:pPr marL="0" indent="0">
              <a:buNone/>
            </a:pPr>
            <a:endParaRPr lang="en-US" sz="1200">
              <a:latin typeface="-apple-system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latin typeface="-apple-system"/>
                <a:cs typeface="Segoe UI"/>
              </a:rPr>
              <a:t>There are no proposed changes to eligibility or criteria at this time.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latin typeface="-apple-system"/>
                <a:cs typeface="Segoe UI"/>
              </a:rPr>
              <a:t>It will not change the numbers of students who can apply or receive the award.</a:t>
            </a:r>
          </a:p>
          <a:p>
            <a:pPr marL="0" indent="0" algn="r">
              <a:buNone/>
            </a:pPr>
            <a:r>
              <a:rPr lang="en-US" sz="2400" i="1">
                <a:latin typeface="-apple-system"/>
                <a:cs typeface="Segoe UI"/>
              </a:rPr>
              <a:t>*Updated language will also be reflected in Seal of Biliteracy criteria</a:t>
            </a:r>
            <a:r>
              <a:rPr lang="en-US" sz="2000" i="1">
                <a:latin typeface="-apple-system"/>
                <a:cs typeface="Segoe UI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A082B-FDC7-2C9F-5C14-DB4DC56A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759203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2" ma:contentTypeDescription="Create a new document." ma:contentTypeScope="" ma:versionID="2b00b25b6a0c24770d11ff8e0b91dd63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9414872fc25ff6077bb8e45e150f2286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12eb2f-f040-4639-9fb2-5a6588dc8035">
      <UserInfo>
        <DisplayName>Bhasin, Komal (DESE)</DisplayName>
        <AccountId>408</AccountId>
        <AccountType/>
      </UserInfo>
      <UserInfo>
        <DisplayName>Buckwalter, Patrick (DESE)</DisplayName>
        <AccountId>520</AccountId>
        <AccountType/>
      </UserInfo>
      <UserInfo>
        <DisplayName>Pamphile, Janice (DESE)</DisplayName>
        <AccountId>551</AccountId>
        <AccountType/>
      </UserInfo>
    </SharedWithUsers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8ECB88-AE92-483F-883F-0A78AB61C888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FC74ED-C102-4C07-812B-E709B5A29D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C0EB41-56F4-49A6-9D28-8AB934483C23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0128f6a2-0fe6-40ac-973e-bb0bf351512f"/>
    <ds:schemaRef ds:uri="7a12eb2f-f040-4639-9fb2-5a6588dc8035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1</TotalTime>
  <Words>316</Words>
  <Application>Microsoft Office PowerPoint</Application>
  <PresentationFormat>Widescreen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等线</vt:lpstr>
      <vt:lpstr>-apple-system</vt:lpstr>
      <vt:lpstr>Arial</vt:lpstr>
      <vt:lpstr>Calibri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Custom Design</vt:lpstr>
      <vt:lpstr>Proposed updates to 603 CMR 31.00 </vt:lpstr>
      <vt:lpstr>Purpose: Koplik Certificate of Mastery</vt:lpstr>
      <vt:lpstr>Current Criteria</vt:lpstr>
      <vt:lpstr>Proposed updates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September 2022 Regular Meeting Item 4 PowerPoint: Proposed updates to 603 CMR 31.00, Koplik Certificate of Mastery &amp; Seal of Biliteracy</dc:title>
  <dc:creator>DESE</dc:creator>
  <cp:lastModifiedBy>Zou, Dong (EOE)</cp:lastModifiedBy>
  <cp:revision>3</cp:revision>
  <cp:lastPrinted>2017-08-07T14:46:10Z</cp:lastPrinted>
  <dcterms:created xsi:type="dcterms:W3CDTF">2022-09-13T17:35:18Z</dcterms:created>
  <dcterms:modified xsi:type="dcterms:W3CDTF">2022-09-20T14:24:30Z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Sep 20 2022</vt:lpwstr>
  </property>
</Properties>
</file>