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7" r:id="rId5"/>
    <p:sldId id="290" r:id="rId6"/>
    <p:sldId id="297" r:id="rId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90"/>
            <p14:sldId id="297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3792" autoAdjust="0"/>
  </p:normalViewPr>
  <p:slideViewPr>
    <p:cSldViewPr snapToGrid="0">
      <p:cViewPr varScale="1">
        <p:scale>
          <a:sx n="103" d="100"/>
          <a:sy n="103" d="100"/>
        </p:scale>
        <p:origin x="8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7911BC7F-26E4-4055-BA06-36D7356204F1}"/>
    <pc:docChg chg="modSld">
      <pc:chgData name="Sullivan, Courtney (DESE)" userId="bb054bc9-ef4a-419b-8326-5f2044d9e48f" providerId="ADAL" clId="{7911BC7F-26E4-4055-BA06-36D7356204F1}" dt="2022-10-24T16:34:39.545" v="2" actId="962"/>
      <pc:docMkLst>
        <pc:docMk/>
      </pc:docMkLst>
      <pc:sldChg chg="modSp mod">
        <pc:chgData name="Sullivan, Courtney (DESE)" userId="bb054bc9-ef4a-419b-8326-5f2044d9e48f" providerId="ADAL" clId="{7911BC7F-26E4-4055-BA06-36D7356204F1}" dt="2022-10-24T16:34:39.545" v="2" actId="962"/>
        <pc:sldMkLst>
          <pc:docMk/>
          <pc:sldMk cId="1464914281" sldId="297"/>
        </pc:sldMkLst>
        <pc:cxnChg chg="mod">
          <ac:chgData name="Sullivan, Courtney (DESE)" userId="bb054bc9-ef4a-419b-8326-5f2044d9e48f" providerId="ADAL" clId="{7911BC7F-26E4-4055-BA06-36D7356204F1}" dt="2022-10-24T16:34:33.458" v="0" actId="962"/>
          <ac:cxnSpMkLst>
            <pc:docMk/>
            <pc:sldMk cId="1464914281" sldId="297"/>
            <ac:cxnSpMk id="22" creationId="{CBF401C2-FACC-9A5F-9875-258480DAFD2B}"/>
          </ac:cxnSpMkLst>
        </pc:cxnChg>
        <pc:cxnChg chg="mod">
          <ac:chgData name="Sullivan, Courtney (DESE)" userId="bb054bc9-ef4a-419b-8326-5f2044d9e48f" providerId="ADAL" clId="{7911BC7F-26E4-4055-BA06-36D7356204F1}" dt="2022-10-24T16:34:37.584" v="1" actId="962"/>
          <ac:cxnSpMkLst>
            <pc:docMk/>
            <pc:sldMk cId="1464914281" sldId="297"/>
            <ac:cxnSpMk id="24" creationId="{B9A60503-1C81-AC35-BBDA-62F36E6C0D2F}"/>
          </ac:cxnSpMkLst>
        </pc:cxnChg>
        <pc:cxnChg chg="mod">
          <ac:chgData name="Sullivan, Courtney (DESE)" userId="bb054bc9-ef4a-419b-8326-5f2044d9e48f" providerId="ADAL" clId="{7911BC7F-26E4-4055-BA06-36D7356204F1}" dt="2022-10-24T16:34:39.545" v="2" actId="962"/>
          <ac:cxnSpMkLst>
            <pc:docMk/>
            <pc:sldMk cId="1464914281" sldId="297"/>
            <ac:cxnSpMk id="25" creationId="{6C3ED978-CA3C-D202-099C-DF2FB1AF2DD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10/25/2022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Commissioner’s Goals       </a:t>
            </a:r>
            <a:b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sz="3400" dirty="0">
                <a:latin typeface="Segoe SemiBold" panose="020B0703040204020203" pitchFamily="34" charset="0"/>
                <a:cs typeface="Segoe SemiBold" panose="020B0703040204020203" pitchFamily="34" charset="0"/>
              </a:rPr>
              <a:t>SY 2022-23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41BA-101F-42BA-A918-2C6E7E52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SY 2022-23: Four themes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6ECAB-9D82-4433-8294-96469E74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2966E-516B-0C2E-D1DA-E71929D6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2013625"/>
            <a:ext cx="11370972" cy="4266523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Provide Supports to Accelerate Student Learning </a:t>
            </a:r>
            <a:endParaRPr lang="en-US" sz="2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Build a Diverse and Culturally Responsive Workforce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solidFill>
                <a:srgbClr val="333333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Cultivate Safe and Healthy Learning Environments</a:t>
            </a:r>
            <a:endParaRPr lang="en-US" sz="2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solidFill>
                <a:srgbClr val="333333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Align DESE Supports to a Shared Academic Vision of Deeper Learning</a:t>
            </a:r>
            <a:endParaRPr lang="en-US" sz="26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34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41BA-101F-42BA-A918-2C6E7E52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goals across the four themes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6ECAB-9D82-4433-8294-96469E74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02069-4622-4FE4-FBEA-1C2C5B5F57FB}"/>
              </a:ext>
            </a:extLst>
          </p:cNvPr>
          <p:cNvSpPr txBox="1"/>
          <p:nvPr/>
        </p:nvSpPr>
        <p:spPr>
          <a:xfrm>
            <a:off x="2714012" y="1291528"/>
            <a:ext cx="9231549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Continue to offer grants and supports for </a:t>
            </a:r>
            <a:r>
              <a:rPr lang="en-US" b="1" dirty="0"/>
              <a:t>Acceleration Academies</a:t>
            </a:r>
            <a:r>
              <a:rPr lang="en-US" dirty="0"/>
              <a:t>, </a:t>
            </a:r>
            <a:r>
              <a:rPr lang="en-US" b="1" dirty="0"/>
              <a:t>early literacy tutoring</a:t>
            </a:r>
            <a:r>
              <a:rPr lang="en-US" dirty="0"/>
              <a:t>, </a:t>
            </a:r>
            <a:r>
              <a:rPr lang="en-US" b="1" dirty="0"/>
              <a:t>Biggest Winner Math Challenge</a:t>
            </a:r>
            <a:r>
              <a:rPr lang="en-US" dirty="0"/>
              <a:t>, and </a:t>
            </a:r>
            <a:r>
              <a:rPr lang="en-US" b="1" dirty="0"/>
              <a:t>afterschool/summer programming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500" b="1" dirty="0">
              <a:ea typeface="Times New Roman" panose="02020603050405020304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Continue efforts to expand </a:t>
            </a:r>
            <a:r>
              <a:rPr lang="en-US" b="1" dirty="0"/>
              <a:t>deeper learning</a:t>
            </a:r>
            <a:r>
              <a:rPr lang="en-US" dirty="0"/>
              <a:t>, </a:t>
            </a:r>
            <a:r>
              <a:rPr lang="en-US" b="1" dirty="0"/>
              <a:t>Early College </a:t>
            </a:r>
            <a:r>
              <a:rPr lang="en-US" dirty="0"/>
              <a:t>programs, the use of </a:t>
            </a:r>
            <a:r>
              <a:rPr lang="en-US" b="1" dirty="0"/>
              <a:t>high-quality instructional materials</a:t>
            </a:r>
            <a:r>
              <a:rPr lang="en-US" dirty="0"/>
              <a:t>, and strong </a:t>
            </a:r>
            <a:r>
              <a:rPr lang="en-US" b="1" dirty="0"/>
              <a:t>early literacy </a:t>
            </a:r>
            <a:r>
              <a:rPr lang="en-US" dirty="0"/>
              <a:t>practices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b="1" dirty="0">
                <a:ea typeface="Times New Roman" panose="02020603050405020304" pitchFamily="18" charset="0"/>
              </a:rPr>
              <a:t>Support students with disabilities and English learners </a:t>
            </a:r>
            <a:r>
              <a:rPr lang="en-US" dirty="0">
                <a:ea typeface="Times New Roman" panose="02020603050405020304" pitchFamily="18" charset="0"/>
              </a:rPr>
              <a:t>by finalizing </a:t>
            </a:r>
            <a:r>
              <a:rPr lang="en-US" dirty="0">
                <a:effectLst/>
                <a:ea typeface="Times New Roman" panose="02020603050405020304" pitchFamily="18" charset="0"/>
              </a:rPr>
              <a:t>the </a:t>
            </a:r>
            <a:r>
              <a:rPr lang="en-US" b="1" dirty="0">
                <a:effectLst/>
                <a:ea typeface="Times New Roman" panose="02020603050405020304" pitchFamily="18" charset="0"/>
              </a:rPr>
              <a:t>redesigned IEP </a:t>
            </a:r>
            <a:r>
              <a:rPr lang="en-US" dirty="0">
                <a:effectLst/>
                <a:ea typeface="Times New Roman" panose="02020603050405020304" pitchFamily="18" charset="0"/>
              </a:rPr>
              <a:t>and guidance and creating </a:t>
            </a:r>
            <a:r>
              <a:rPr lang="en-US" dirty="0"/>
              <a:t>a toolkit of resources and PD on developing </a:t>
            </a:r>
            <a:r>
              <a:rPr lang="en-US" b="1" dirty="0"/>
              <a:t>high-quality curricula </a:t>
            </a:r>
            <a:r>
              <a:rPr lang="en-US" dirty="0"/>
              <a:t>for English Learners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Monitor progress and support </a:t>
            </a:r>
            <a:r>
              <a:rPr lang="en-US" b="1" dirty="0"/>
              <a:t>BPS</a:t>
            </a:r>
            <a:r>
              <a:rPr lang="en-US" dirty="0"/>
              <a:t> with the Systemic Improvement Plan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Continue </a:t>
            </a:r>
            <a:r>
              <a:rPr lang="en-US" b="1" dirty="0"/>
              <a:t>educator diversity cohort learning </a:t>
            </a:r>
            <a:r>
              <a:rPr lang="en-US" dirty="0"/>
              <a:t>experiences, </a:t>
            </a:r>
            <a:r>
              <a:rPr lang="en-US" b="1" dirty="0"/>
              <a:t>recruitment and retention </a:t>
            </a:r>
            <a:r>
              <a:rPr lang="en-US" dirty="0"/>
              <a:t>initiatives, and support districts with </a:t>
            </a:r>
            <a:r>
              <a:rPr lang="en-US" b="1" dirty="0"/>
              <a:t>staffing challenges</a:t>
            </a:r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Support districts with </a:t>
            </a:r>
            <a:r>
              <a:rPr lang="en-US" b="1" dirty="0"/>
              <a:t>student mental health</a:t>
            </a:r>
            <a:r>
              <a:rPr lang="en-US" dirty="0"/>
              <a:t>, </a:t>
            </a:r>
            <a:r>
              <a:rPr lang="en-US" b="1" dirty="0"/>
              <a:t>emergency management plans</a:t>
            </a:r>
            <a:r>
              <a:rPr lang="en-US" dirty="0"/>
              <a:t>, and COVID-19 as needed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Develop a shared DESE-wide academic </a:t>
            </a:r>
            <a:r>
              <a:rPr lang="en-US" b="1" dirty="0"/>
              <a:t>vision aligned to deeper learning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Leverage </a:t>
            </a:r>
            <a:r>
              <a:rPr lang="en-US" b="1" dirty="0"/>
              <a:t>SOA and ESSER funds </a:t>
            </a:r>
            <a:r>
              <a:rPr lang="en-US" dirty="0"/>
              <a:t>to </a:t>
            </a:r>
            <a:r>
              <a:rPr lang="en-US" b="1" dirty="0"/>
              <a:t>support districts with evidence-based planning</a:t>
            </a:r>
            <a:r>
              <a:rPr lang="en-US" dirty="0"/>
              <a:t> aligned to this vision</a:t>
            </a:r>
          </a:p>
          <a:p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987B91-FF1D-F497-7224-5588664B359E}"/>
              </a:ext>
            </a:extLst>
          </p:cNvPr>
          <p:cNvSpPr/>
          <p:nvPr/>
        </p:nvSpPr>
        <p:spPr>
          <a:xfrm>
            <a:off x="272375" y="1381325"/>
            <a:ext cx="2354094" cy="2334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Accelerate Student Learning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1FF128-94D3-578C-C0EA-E1F437C03D4C}"/>
              </a:ext>
            </a:extLst>
          </p:cNvPr>
          <p:cNvSpPr/>
          <p:nvPr/>
        </p:nvSpPr>
        <p:spPr>
          <a:xfrm>
            <a:off x="272373" y="3849897"/>
            <a:ext cx="2341350" cy="595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Diverse &amp; Culturally Responsive Workforce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A3D25-F794-2D2D-61F5-40D5E88F3821}"/>
              </a:ext>
            </a:extLst>
          </p:cNvPr>
          <p:cNvSpPr/>
          <p:nvPr/>
        </p:nvSpPr>
        <p:spPr>
          <a:xfrm>
            <a:off x="285347" y="4562271"/>
            <a:ext cx="2341350" cy="559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Safe &amp; Healthy Learning Environments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443DA-6E46-A9CD-F5BF-2752DEABE3C1}"/>
              </a:ext>
            </a:extLst>
          </p:cNvPr>
          <p:cNvSpPr/>
          <p:nvPr/>
        </p:nvSpPr>
        <p:spPr>
          <a:xfrm>
            <a:off x="285347" y="5245459"/>
            <a:ext cx="2341350" cy="853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Shared Academic Vision of Deeper Learning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F401C2-FACC-9A5F-9875-258480DAF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82107" y="3813239"/>
            <a:ext cx="90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A60503-1C81-AC35-BBDA-62F36E6C0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82107" y="4484449"/>
            <a:ext cx="90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3ED978-CA3C-D202-099C-DF2FB1AF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82107" y="5150627"/>
            <a:ext cx="90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14281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  -  Read-Only" id="{F8841664-056A-4F73-A8A5-998F083450B6}" vid="{3034F793-1FE1-452D-9C7D-64A8C0E8CC6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BE31071780243B2E68C5BEE851FF0" ma:contentTypeVersion="12" ma:contentTypeDescription="Create a new document." ma:contentTypeScope="" ma:versionID="dcba4301284a27b0fb51ae6a8ecebb38">
  <xsd:schema xmlns:xsd="http://www.w3.org/2001/XMLSchema" xmlns:xs="http://www.w3.org/2001/XMLSchema" xmlns:p="http://schemas.microsoft.com/office/2006/metadata/properties" xmlns:ns1="http://schemas.microsoft.com/sharepoint/v3" xmlns:ns3="6d1ab2f6-91f9-4f14-952a-3f3eb0d68341" xmlns:ns4="8f2fdac3-5421-455f-b4e4-df6141b3176a" targetNamespace="http://schemas.microsoft.com/office/2006/metadata/properties" ma:root="true" ma:fieldsID="b1466f77855280bf9693f55625c0ebdf" ns1:_="" ns3:_="" ns4:_="">
    <xsd:import namespace="http://schemas.microsoft.com/sharepoint/v3"/>
    <xsd:import namespace="6d1ab2f6-91f9-4f14-952a-3f3eb0d68341"/>
    <xsd:import namespace="8f2fdac3-5421-455f-b4e4-df6141b317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b2f6-91f9-4f14-952a-3f3eb0d68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fdac3-5421-455f-b4e4-df6141b31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09737-7DC0-4BA6-9265-02AB3FB7CD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E1086-B9FB-494A-85C2-3DBE8B93B4E1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8f2fdac3-5421-455f-b4e4-df6141b3176a"/>
    <ds:schemaRef ds:uri="6d1ab2f6-91f9-4f14-952a-3f3eb0d6834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4A0B8E-781F-4239-AE0D-AAB2FFE31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1ab2f6-91f9-4f14-952a-3f3eb0d68341"/>
    <ds:schemaRef ds:uri="8f2fdac3-5421-455f-b4e4-df6141b31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3927</TotalTime>
  <Words>214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Commissioner’s Goals        SY 2022-23</vt:lpstr>
      <vt:lpstr>Goals for SY 2022-23: Four themes</vt:lpstr>
      <vt:lpstr>Summary of goals across the four themes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October 2022 Regular Meeting Item 2 PowerPoint: Commissioner's Goals SY 2022-23</dc:title>
  <dc:creator>DESE</dc:creator>
  <cp:lastModifiedBy>Zou, Dong (EOE)</cp:lastModifiedBy>
  <cp:revision>38</cp:revision>
  <cp:lastPrinted>2017-08-07T14:46:10Z</cp:lastPrinted>
  <dcterms:created xsi:type="dcterms:W3CDTF">2022-09-13T15:40:18Z</dcterms:created>
  <dcterms:modified xsi:type="dcterms:W3CDTF">2022-10-25T14:51:28Z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25 2022</vt:lpwstr>
  </property>
</Properties>
</file>