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13"/>
  </p:notesMasterIdLst>
  <p:handoutMasterIdLst>
    <p:handoutMasterId r:id="rId14"/>
  </p:handoutMasterIdLst>
  <p:sldIdLst>
    <p:sldId id="277" r:id="rId6"/>
    <p:sldId id="282" r:id="rId7"/>
    <p:sldId id="289" r:id="rId8"/>
    <p:sldId id="292" r:id="rId9"/>
    <p:sldId id="291" r:id="rId10"/>
    <p:sldId id="290" r:id="rId11"/>
    <p:sldId id="287" r:id="rId12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2"/>
            <p14:sldId id="289"/>
            <p14:sldId id="292"/>
            <p14:sldId id="291"/>
            <p14:sldId id="290"/>
            <p14:sldId id="287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FAD977-5F27-FE7B-1BCD-7C3C1E1C942B}" name="Wall, Lucy (DESE)" initials="W(" userId="S::lucy.a.wall@mass.gov::fa07faa1-2c68-42e2-a6fd-e0361f5ae0cd" providerId="AD"/>
  <p188:author id="{22185686-9C2D-AE43-C7B0-9F161C7773D2}" name="Wall, Lucy (DESE)" initials="WL(" userId="S::Lucy.A.Wall@mass.gov::fa07faa1-2c68-42e2-a6fd-e0361f5ae0cd" providerId="AD"/>
  <p188:author id="{73D4F386-D49C-888E-7934-91F92B27CCEB}" name="Hashimoto-Martell, Erin (DESE)" initials="H(" userId="S::erin.a.hashimoto-martell@mass.gov::df454100-3044-4d15-8aa2-4be18f5aa07c" providerId="AD"/>
  <p188:author id="{026B5B98-007D-1F66-F551-3CF3A05072EE}" name="Abbott, Claire (DESE)" initials="AC(" userId="S::Claire.J.Abbott@mass.gov::b80222f3-7abf-41f6-a69e-af06caaffd48" providerId="AD"/>
  <p188:author id="{FB1FB499-3996-40C9-71B0-D478C2C24D3C}" name="Smithney, Claire (DESE)" initials="S(" userId="S::claire.smithney@mass.gov::5e07ed19-a428-46a7-ad65-7c7bcd775bec" providerId="AD"/>
  <p188:author id="{AE4DA19D-5474-0B52-A4C2-1103076DF846}" name="Losee, Elizabeth (DESE)" initials="L(" userId="S::elizabeth.c.losee@mass.gov::ca2766c9-0676-4442-b2fb-89151b00f906" providerId="AD"/>
  <p188:author id="{235849C4-A7A7-ECF8-4A34-1050FFF41A09}" name="Devine, Brian J (DESE)" initials="D(" userId="S::brianj.devine@mass.gov::346b85e1-426d-45fd-94c7-16db3526c885" providerId="AD"/>
  <p188:author id="{DBA488D0-D6F7-6699-ED6F-A8E6B15BD338}" name="Cribbs, Alexia (DESE)" initials="C(" userId="S::alexia.j.cribbs@mass.gov::ec4fa1a9-1333-49ee-8778-c278f6c6f83b" providerId="AD"/>
  <p188:author id="{0AD3CBD4-131F-43E8-73D8-F3C17E016837}" name="Losee, Elizabeth (DESE)" initials="LE(" userId="S::Elizabeth.C.Losee@mass.gov::ca2766c9-0676-4442-b2fb-89151b00f9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46" autoAdjust="0"/>
  </p:normalViewPr>
  <p:slideViewPr>
    <p:cSldViewPr snapToGrid="0">
      <p:cViewPr varScale="1">
        <p:scale>
          <a:sx n="94" d="100"/>
          <a:sy n="94" d="100"/>
        </p:scale>
        <p:origin x="11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" userId="ca2766c9-0676-4442-b2fb-89151b00f906" providerId="ADAL" clId="{D8C132A7-4117-4CC2-8FE1-00B370AA50DE}"/>
    <pc:docChg chg="modSld">
      <pc:chgData name="Elizabeth" userId="ca2766c9-0676-4442-b2fb-89151b00f906" providerId="ADAL" clId="{D8C132A7-4117-4CC2-8FE1-00B370AA50DE}" dt="2022-10-24T16:46:58.853" v="6" actId="6549"/>
      <pc:docMkLst>
        <pc:docMk/>
      </pc:docMkLst>
      <pc:sldChg chg="modNotesTx">
        <pc:chgData name="Elizabeth" userId="ca2766c9-0676-4442-b2fb-89151b00f906" providerId="ADAL" clId="{D8C132A7-4117-4CC2-8FE1-00B370AA50DE}" dt="2022-10-24T16:46:33.095" v="0" actId="6549"/>
        <pc:sldMkLst>
          <pc:docMk/>
          <pc:sldMk cId="0" sldId="277"/>
        </pc:sldMkLst>
      </pc:sldChg>
      <pc:sldChg chg="modNotesTx">
        <pc:chgData name="Elizabeth" userId="ca2766c9-0676-4442-b2fb-89151b00f906" providerId="ADAL" clId="{D8C132A7-4117-4CC2-8FE1-00B370AA50DE}" dt="2022-10-24T16:46:37.655" v="1" actId="6549"/>
        <pc:sldMkLst>
          <pc:docMk/>
          <pc:sldMk cId="3958641426" sldId="282"/>
        </pc:sldMkLst>
      </pc:sldChg>
      <pc:sldChg chg="modNotesTx">
        <pc:chgData name="Elizabeth" userId="ca2766c9-0676-4442-b2fb-89151b00f906" providerId="ADAL" clId="{D8C132A7-4117-4CC2-8FE1-00B370AA50DE}" dt="2022-10-24T16:46:58.853" v="6" actId="6549"/>
        <pc:sldMkLst>
          <pc:docMk/>
          <pc:sldMk cId="2935713291" sldId="287"/>
        </pc:sldMkLst>
      </pc:sldChg>
      <pc:sldChg chg="modNotesTx">
        <pc:chgData name="Elizabeth" userId="ca2766c9-0676-4442-b2fb-89151b00f906" providerId="ADAL" clId="{D8C132A7-4117-4CC2-8FE1-00B370AA50DE}" dt="2022-10-24T16:46:40.984" v="2" actId="6549"/>
        <pc:sldMkLst>
          <pc:docMk/>
          <pc:sldMk cId="1949565848" sldId="289"/>
        </pc:sldMkLst>
      </pc:sldChg>
      <pc:sldChg chg="modNotesTx">
        <pc:chgData name="Elizabeth" userId="ca2766c9-0676-4442-b2fb-89151b00f906" providerId="ADAL" clId="{D8C132A7-4117-4CC2-8FE1-00B370AA50DE}" dt="2022-10-24T16:46:55.586" v="5" actId="6549"/>
        <pc:sldMkLst>
          <pc:docMk/>
          <pc:sldMk cId="1199024430" sldId="290"/>
        </pc:sldMkLst>
      </pc:sldChg>
      <pc:sldChg chg="modNotesTx">
        <pc:chgData name="Elizabeth" userId="ca2766c9-0676-4442-b2fb-89151b00f906" providerId="ADAL" clId="{D8C132A7-4117-4CC2-8FE1-00B370AA50DE}" dt="2022-10-24T16:46:48.778" v="4" actId="6549"/>
        <pc:sldMkLst>
          <pc:docMk/>
          <pc:sldMk cId="2117787299" sldId="291"/>
        </pc:sldMkLst>
      </pc:sldChg>
      <pc:sldChg chg="modNotesTx">
        <pc:chgData name="Elizabeth" userId="ca2766c9-0676-4442-b2fb-89151b00f906" providerId="ADAL" clId="{D8C132A7-4117-4CC2-8FE1-00B370AA50DE}" dt="2022-10-24T16:46:44.623" v="3" actId="6549"/>
        <pc:sldMkLst>
          <pc:docMk/>
          <pc:sldMk cId="3070642636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2022/10/25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00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56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60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1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04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79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02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89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8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88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9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18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39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95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5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10/25/2022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9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legislature.gov/Laws/SessionLaws/Acts/2022/Chapter154#:~:text=post%2Dgraduate%20degree.-,An%20unemancipated%20person%20whose%20parent%20or%20guardian%20is%20a%20member,as%20an%20in%2Dstate%20student.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0369" y="1931543"/>
            <a:ext cx="6834920" cy="2325594"/>
          </a:xfrm>
        </p:spPr>
        <p:txBody>
          <a:bodyPr/>
          <a:lstStyle/>
          <a:p>
            <a:r>
              <a:rPr lang="en-US" sz="2400" b="1">
                <a:latin typeface="Segoe" panose="020B0503040204020203"/>
                <a:ea typeface="Calibri" panose="020F0502020204030204" pitchFamily="34" charset="0"/>
              </a:rPr>
              <a:t>Proposed Revisions to Regulations for Educator Licensure and Program Approval – 603 CMR 7.00</a:t>
            </a:r>
            <a:br>
              <a:rPr lang="en-US" sz="2800" b="1">
                <a:latin typeface="Segoe" panose="020B0503040204020203"/>
                <a:ea typeface="Calibri" panose="020F0502020204030204" pitchFamily="34" charset="0"/>
              </a:rPr>
            </a:br>
            <a:br>
              <a:rPr lang="en-US" sz="2800" b="1">
                <a:effectLst/>
                <a:latin typeface="Segoe" panose="020B0503040204020203"/>
                <a:ea typeface="Calibri" panose="020F0502020204030204" pitchFamily="34" charset="0"/>
              </a:rPr>
            </a:br>
            <a:endParaRPr lang="en-US" sz="5400">
              <a:latin typeface="Segoe" panose="020B0503040204020203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0369" y="3430922"/>
            <a:ext cx="6825239" cy="826214"/>
          </a:xfrm>
        </p:spPr>
        <p:txBody>
          <a:bodyPr/>
          <a:lstStyle/>
          <a:p>
            <a:r>
              <a:rPr lang="en-US" altLang="zh-CN">
                <a:latin typeface="Segoe"/>
              </a:rPr>
              <a:t>October 25, 2022</a:t>
            </a:r>
            <a:endParaRPr lang="zh-CN" altLang="en-US">
              <a:latin typeface="Sego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264DC-20B1-3D4E-1433-1A99D2AFA6F2}"/>
              </a:ext>
            </a:extLst>
          </p:cNvPr>
          <p:cNvSpPr txBox="1"/>
          <p:nvPr/>
        </p:nvSpPr>
        <p:spPr>
          <a:xfrm>
            <a:off x="278295" y="4257136"/>
            <a:ext cx="450574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Alternative Assessment Pilot: Request for Extension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New Provisional License for Principals/Assistant Principals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New Military Spouse License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Other Proposed Revisions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Alternative Assessment Pilot: Request for Extension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8758" y="1246909"/>
            <a:ext cx="11768447" cy="5201391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Board approved the pilot in October of 2020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Segoe UI"/>
              <a:cs typeface="Segoe UI"/>
            </a:endParaRPr>
          </a:p>
          <a:p>
            <a:pPr algn="l"/>
            <a:r>
              <a:rPr lang="en-US" b="0">
                <a:solidFill>
                  <a:schemeClr val="tx1">
                    <a:lumMod val="50000"/>
                  </a:schemeClr>
                </a:solidFill>
                <a:effectLst/>
                <a:latin typeface="Segoe UI"/>
                <a:cs typeface="Segoe UI"/>
              </a:rPr>
              <a:t>Extend pilot period through 6/30/25</a:t>
            </a:r>
            <a:endParaRPr lang="en-US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Additional Candidate Data</a:t>
            </a:r>
          </a:p>
          <a:p>
            <a:pPr lvl="1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Additional Year of Data Collection</a:t>
            </a:r>
          </a:p>
          <a:p>
            <a:pPr lvl="1"/>
            <a:endParaRPr lang="en-US" sz="260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300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Allow for use of approved alternative assessments taken prior to 10/20/2020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New Provisional Principal / Assistant Principal License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1776" y="1398019"/>
            <a:ext cx="11768447" cy="56111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>
                <a:solidFill>
                  <a:schemeClr val="tx1">
                    <a:lumMod val="50000"/>
                  </a:schemeClr>
                </a:solidFill>
              </a:rPr>
              <a:t>Comparable to Provisional license for teachers &amp; superintendents</a:t>
            </a:r>
          </a:p>
          <a:p>
            <a:pPr>
              <a:spcAft>
                <a:spcPts val="600"/>
              </a:spcAft>
            </a:pPr>
            <a:r>
              <a:rPr lang="en-US" sz="300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Eligibility:</a:t>
            </a:r>
          </a:p>
          <a:p>
            <a:pPr lvl="1">
              <a:spcAft>
                <a:spcPts val="600"/>
              </a:spcAft>
            </a:pPr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Completion of 1) approved program, 2) administrative/internship, or 3) panel review</a:t>
            </a:r>
          </a:p>
          <a:p>
            <a:pPr lvl="1">
              <a:spcAft>
                <a:spcPts val="600"/>
              </a:spcAft>
            </a:pPr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PAL required for Initial licensure</a:t>
            </a:r>
          </a:p>
          <a:p>
            <a:pPr>
              <a:spcAft>
                <a:spcPts val="600"/>
              </a:spcAft>
            </a:pPr>
            <a:r>
              <a:rPr lang="en-US" sz="300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Benefits:</a:t>
            </a:r>
          </a:p>
          <a:p>
            <a:pPr lvl="1">
              <a:spcAft>
                <a:spcPts val="600"/>
              </a:spcAft>
            </a:pPr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Expand access to the role</a:t>
            </a:r>
          </a:p>
          <a:p>
            <a:pPr lvl="1">
              <a:spcAft>
                <a:spcPts val="600"/>
              </a:spcAft>
            </a:pPr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Facilitate completion of PAL while "on the job“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56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New Military Spouse License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8758" y="1554479"/>
            <a:ext cx="11768447" cy="51669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ffectLst/>
                <a:ea typeface="Times New Roman" panose="02020603050405020304" pitchFamily="18" charset="0"/>
              </a:rPr>
              <a:t>Responsive to New statutory language (</a:t>
            </a:r>
            <a:r>
              <a:rPr lang="en-US" sz="2800" u="sng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3"/>
              </a:rPr>
              <a:t>Acts of 2022, c. 154, sec. 10</a:t>
            </a:r>
            <a:r>
              <a:rPr lang="en-US" sz="2800">
                <a:effectLst/>
                <a:ea typeface="Times New Roman" panose="02020603050405020304" pitchFamily="18" charset="0"/>
              </a:rPr>
              <a:t>, amending G.L. c. 71, sec. 38G)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ffectLst/>
                <a:ea typeface="Times New Roman" panose="02020603050405020304" pitchFamily="18" charset="0"/>
              </a:rPr>
              <a:t>Eligibility:  </a:t>
            </a:r>
          </a:p>
          <a:p>
            <a:pPr marL="508000" lvl="1">
              <a:spcBef>
                <a:spcPts val="0"/>
              </a:spcBef>
            </a:pPr>
            <a:r>
              <a:rPr lang="en-US" sz="2400">
                <a:effectLst/>
                <a:ea typeface="Times New Roman" panose="02020603050405020304" pitchFamily="18" charset="0"/>
              </a:rPr>
              <a:t>Bachelor’s Degree, and</a:t>
            </a:r>
          </a:p>
          <a:p>
            <a:pPr marL="508000" lvl="1">
              <a:spcBef>
                <a:spcPts val="0"/>
              </a:spcBef>
            </a:pPr>
            <a:r>
              <a:rPr lang="en-US" sz="2400">
                <a:effectLst/>
                <a:ea typeface="Times New Roman" panose="02020603050405020304" pitchFamily="18" charset="0"/>
              </a:rPr>
              <a:t>License from another state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ea typeface="Times New Roman" panose="02020603050405020304" pitchFamily="18" charset="0"/>
              </a:rPr>
              <a:t>Valid for Three Years of Employment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64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4BA3-9B10-5CDB-0649-049D583F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Proposed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3F3DB-10E8-51FF-4745-4C49C2DB4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319162"/>
            <a:ext cx="11370972" cy="5402313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spcAft>
                <a:spcPts val="1200"/>
              </a:spcAft>
            </a:pPr>
            <a:r>
              <a:rPr lang="en-US" sz="3600" b="0" i="0">
                <a:solidFill>
                  <a:srgbClr val="000000"/>
                </a:solidFill>
                <a:effectLst/>
                <a:latin typeface="+mn-lt"/>
                <a:cs typeface="Segoe UI"/>
              </a:rPr>
              <a:t>Create a new out-of-state option for candidates to meet the Sheltered English Immersion endorsement requirement</a:t>
            </a:r>
            <a:r>
              <a:rPr lang="en-US" sz="3600">
                <a:solidFill>
                  <a:srgbClr val="000000"/>
                </a:solidFill>
                <a:latin typeface="+mn-lt"/>
                <a:cs typeface="Segoe UI"/>
              </a:rPr>
              <a:t> </a:t>
            </a:r>
            <a:endParaRPr lang="en-US" sz="3600" b="0" i="0">
              <a:solidFill>
                <a:srgbClr val="000000"/>
              </a:solidFill>
              <a:effectLst/>
              <a:latin typeface="+mn-lt"/>
            </a:endParaRPr>
          </a:p>
          <a:p>
            <a:pPr fontAlgn="base">
              <a:spcAft>
                <a:spcPts val="1200"/>
              </a:spcAft>
            </a:pPr>
            <a:r>
              <a:rPr lang="en-US" sz="3600">
                <a:solidFill>
                  <a:srgbClr val="000000"/>
                </a:solidFill>
                <a:latin typeface="+mn-lt"/>
                <a:cs typeface="Segoe UI"/>
              </a:rPr>
              <a:t>Improve alignment</a:t>
            </a:r>
            <a:r>
              <a:rPr lang="en-US" sz="3600" i="0">
                <a:solidFill>
                  <a:srgbClr val="000000"/>
                </a:solidFill>
                <a:effectLst/>
                <a:latin typeface="+mn-lt"/>
                <a:cs typeface="Segoe UI"/>
              </a:rPr>
              <a:t> to Guidelines and Curriculum Frameworks</a:t>
            </a:r>
          </a:p>
          <a:p>
            <a:pPr fontAlgn="base">
              <a:spcAft>
                <a:spcPts val="1200"/>
              </a:spcAft>
            </a:pPr>
            <a:r>
              <a:rPr lang="en-US" sz="3600" i="0">
                <a:solidFill>
                  <a:srgbClr val="000000"/>
                </a:solidFill>
                <a:effectLst/>
                <a:latin typeface="+mn-lt"/>
                <a:cs typeface="Segoe UI"/>
              </a:rPr>
              <a:t>Clarify expectations and create additional options and flexibilities</a:t>
            </a:r>
          </a:p>
          <a:p>
            <a:pPr fontAlgn="base"/>
            <a:endParaRPr lang="en-US" sz="2800" b="1" i="0">
              <a:solidFill>
                <a:srgbClr val="000000"/>
              </a:solidFill>
              <a:effectLst/>
              <a:latin typeface="+mn-lt"/>
            </a:endParaRPr>
          </a:p>
          <a:p>
            <a:endParaRPr lang="en-US" sz="2800">
              <a:solidFill>
                <a:srgbClr val="222222"/>
              </a:solidFill>
              <a:latin typeface="-apple-syste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41E09-B670-78C4-D268-86F45A1F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78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7893-E001-3DEB-24E2-4059D937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9EFD-D5B1-C042-7B27-A7E3A9663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 sz="3600" dirty="0">
                <a:solidFill>
                  <a:srgbClr val="000000"/>
                </a:solidFill>
                <a:latin typeface="+mn-lt"/>
                <a:cs typeface="Segoe UI"/>
              </a:rPr>
              <a:t>Proposed Public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n-lt"/>
                <a:cs typeface="Segoe UI"/>
              </a:rPr>
              <a:t>Comment</a:t>
            </a:r>
            <a:r>
              <a:rPr lang="en-US" sz="3600" dirty="0">
                <a:solidFill>
                  <a:srgbClr val="000000"/>
                </a:solidFill>
                <a:latin typeface="+mn-lt"/>
                <a:cs typeface="Segoe UI"/>
              </a:rPr>
              <a:t> Period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n-lt"/>
                <a:cs typeface="Segoe UI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+mn-lt"/>
                <a:cs typeface="Segoe UI"/>
              </a:rPr>
              <a:t> </a:t>
            </a:r>
            <a:endParaRPr lang="en-US" sz="3600" b="0" i="0" dirty="0">
              <a:solidFill>
                <a:srgbClr val="000000"/>
              </a:solidFill>
              <a:effectLst/>
              <a:latin typeface="+mn-lt"/>
            </a:endParaRPr>
          </a:p>
          <a:p>
            <a:pPr lvl="1" fontAlgn="base"/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  <a:cs typeface="Segoe UI"/>
              </a:rPr>
              <a:t>October 28 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Segoe UI"/>
              </a:rPr>
              <a:t>– January 2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  <a:cs typeface="Segoe UI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Segoe UI"/>
              </a:rPr>
              <a:t>2023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  <a:cs typeface="Segoe UI"/>
              </a:rPr>
              <a:t> </a:t>
            </a:r>
          </a:p>
          <a:p>
            <a:pPr algn="l" rtl="0" fontAlgn="base"/>
            <a:endParaRPr lang="en-US" sz="36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r>
              <a:rPr lang="en-US" sz="3600" b="0" i="0" dirty="0">
                <a:solidFill>
                  <a:srgbClr val="000000"/>
                </a:solidFill>
                <a:effectLst/>
                <a:latin typeface="+mn-lt"/>
                <a:cs typeface="Segoe UI"/>
              </a:rPr>
              <a:t>Proposed Final action by the Board of Elementary and Secondary Education at February 2023 meeting 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A082B-FDC7-2C9F-5C14-DB4DC56A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02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7893-E001-3DEB-24E2-4059D937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Questions/Comments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9EFD-D5B1-C042-7B27-A7E3A9663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000" i="1">
              <a:latin typeface="-apple-system"/>
              <a:cs typeface="Segoe UI"/>
            </a:endParaRPr>
          </a:p>
          <a:p>
            <a:pPr marL="0" indent="0">
              <a:buNone/>
            </a:pPr>
            <a:endParaRPr lang="en-US" sz="2000" i="1">
              <a:latin typeface="-apple-system"/>
              <a:cs typeface="Segoe UI"/>
            </a:endParaRPr>
          </a:p>
          <a:p>
            <a:pPr marL="0" indent="0" algn="ctr">
              <a:buNone/>
            </a:pPr>
            <a:r>
              <a:rPr lang="en-US" sz="4000">
                <a:latin typeface="+mj-lt"/>
                <a:cs typeface="Segoe UI"/>
              </a:rPr>
              <a:t>Questions/Comments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A082B-FDC7-2C9F-5C14-DB4DC56A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713291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2021.potx  -  Read-Only" id="{F8841664-056A-4F73-A8A5-998F083450B6}" vid="{3034F793-1FE1-452D-9C7D-64A8C0E8CC6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BE31071780243B2E68C5BEE851FF0" ma:contentTypeVersion="12" ma:contentTypeDescription="Create a new document." ma:contentTypeScope="" ma:versionID="164169d2f5abc5aef1e41a7c59e6521c">
  <xsd:schema xmlns:xsd="http://www.w3.org/2001/XMLSchema" xmlns:xs="http://www.w3.org/2001/XMLSchema" xmlns:p="http://schemas.microsoft.com/office/2006/metadata/properties" xmlns:ns3="6d1ab2f6-91f9-4f14-952a-3f3eb0d68341" xmlns:ns4="8f2fdac3-5421-455f-b4e4-df6141b3176a" targetNamespace="http://schemas.microsoft.com/office/2006/metadata/properties" ma:root="true" ma:fieldsID="679bb4123245464092ff3ff6c89f668b" ns3:_="" ns4:_="">
    <xsd:import namespace="6d1ab2f6-91f9-4f14-952a-3f3eb0d68341"/>
    <xsd:import namespace="8f2fdac3-5421-455f-b4e4-df6141b317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b2f6-91f9-4f14-952a-3f3eb0d68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fdac3-5421-455f-b4e4-df6141b31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2fdac3-5421-455f-b4e4-df6141b3176a">
      <UserInfo>
        <DisplayName>Bhasin, Komal (DESE)</DisplayName>
        <AccountId>408</AccountId>
        <AccountType/>
      </UserInfo>
      <UserInfo>
        <DisplayName>Buckwalter, Patrick (DESE)</DisplayName>
        <AccountId>520</AccountId>
        <AccountType/>
      </UserInfo>
      <UserInfo>
        <DisplayName>Pamphile, Janice (DESE)</DisplayName>
        <AccountId>551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CFC74ED-C102-4C07-812B-E709B5A29D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7B7E44-80E1-46D9-A839-CD3CEC91C8F7}">
  <ds:schemaRefs>
    <ds:schemaRef ds:uri="6d1ab2f6-91f9-4f14-952a-3f3eb0d68341"/>
    <ds:schemaRef ds:uri="8f2fdac3-5421-455f-b4e4-df6141b317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C0EB41-56F4-49A6-9D28-8AB934483C23}">
  <ds:schemaRefs>
    <ds:schemaRef ds:uri="6d1ab2f6-91f9-4f14-952a-3f3eb0d68341"/>
    <ds:schemaRef ds:uri="8f2fdac3-5421-455f-b4e4-df6141b317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 2021</Template>
  <TotalTime>2</TotalTime>
  <Words>270</Words>
  <Application>Microsoft Office PowerPoint</Application>
  <PresentationFormat>Widescreen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-apple-system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Custom Design</vt:lpstr>
      <vt:lpstr>Proposed Revisions to Regulations for Educator Licensure and Program Approval – 603 CMR 7.00  </vt:lpstr>
      <vt:lpstr>Alternative Assessment Pilot: Request for Extension</vt:lpstr>
      <vt:lpstr>New Provisional Principal / Assistant Principal License</vt:lpstr>
      <vt:lpstr>New Military Spouse License</vt:lpstr>
      <vt:lpstr>Other Proposed Revisions</vt:lpstr>
      <vt:lpstr>Next Steps</vt:lpstr>
      <vt:lpstr>Questions/Comments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October 2022 Regular Meeting Item 4a PowerPoint: Proposed Revisions to Regulations for Educator Licensure and Program Approval – 603 CMR 7.00</dc:title>
  <dc:creator>DESE</dc:creator>
  <cp:lastModifiedBy>Zou, Dong (EOE)</cp:lastModifiedBy>
  <cp:revision>6</cp:revision>
  <cp:lastPrinted>2017-08-07T14:46:10Z</cp:lastPrinted>
  <dcterms:created xsi:type="dcterms:W3CDTF">2022-09-13T17:35:18Z</dcterms:created>
  <dcterms:modified xsi:type="dcterms:W3CDTF">2022-10-25T14:56:55Z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25 2022</vt:lpwstr>
  </property>
</Properties>
</file>