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22" r:id="rId5"/>
  </p:sldMasterIdLst>
  <p:notesMasterIdLst>
    <p:notesMasterId r:id="rId104"/>
  </p:notesMasterIdLst>
  <p:handoutMasterIdLst>
    <p:handoutMasterId r:id="rId105"/>
  </p:handoutMasterIdLst>
  <p:sldIdLst>
    <p:sldId id="289" r:id="rId6"/>
    <p:sldId id="331" r:id="rId7"/>
    <p:sldId id="295" r:id="rId8"/>
    <p:sldId id="290" r:id="rId9"/>
    <p:sldId id="341" r:id="rId10"/>
    <p:sldId id="287" r:id="rId11"/>
    <p:sldId id="296" r:id="rId12"/>
    <p:sldId id="322" r:id="rId13"/>
    <p:sldId id="291" r:id="rId14"/>
    <p:sldId id="332" r:id="rId15"/>
    <p:sldId id="294" r:id="rId16"/>
    <p:sldId id="333" r:id="rId17"/>
    <p:sldId id="334" r:id="rId18"/>
    <p:sldId id="335" r:id="rId19"/>
    <p:sldId id="336" r:id="rId20"/>
    <p:sldId id="337" r:id="rId21"/>
    <p:sldId id="300" r:id="rId22"/>
    <p:sldId id="375" r:id="rId23"/>
    <p:sldId id="376" r:id="rId24"/>
    <p:sldId id="3471" r:id="rId25"/>
    <p:sldId id="3472" r:id="rId26"/>
    <p:sldId id="3473" r:id="rId27"/>
    <p:sldId id="3474" r:id="rId28"/>
    <p:sldId id="320" r:id="rId29"/>
    <p:sldId id="338" r:id="rId30"/>
    <p:sldId id="283" r:id="rId31"/>
    <p:sldId id="306" r:id="rId32"/>
    <p:sldId id="303" r:id="rId33"/>
    <p:sldId id="342" r:id="rId34"/>
    <p:sldId id="286" r:id="rId35"/>
    <p:sldId id="324" r:id="rId36"/>
    <p:sldId id="361" r:id="rId37"/>
    <p:sldId id="368" r:id="rId38"/>
    <p:sldId id="3501" r:id="rId39"/>
    <p:sldId id="3502" r:id="rId40"/>
    <p:sldId id="3503" r:id="rId41"/>
    <p:sldId id="3504" r:id="rId42"/>
    <p:sldId id="3505" r:id="rId43"/>
    <p:sldId id="3519" r:id="rId44"/>
    <p:sldId id="3507" r:id="rId45"/>
    <p:sldId id="3518" r:id="rId46"/>
    <p:sldId id="3508" r:id="rId47"/>
    <p:sldId id="3509" r:id="rId48"/>
    <p:sldId id="3510" r:id="rId49"/>
    <p:sldId id="3511" r:id="rId50"/>
    <p:sldId id="3512" r:id="rId51"/>
    <p:sldId id="3513" r:id="rId52"/>
    <p:sldId id="3514" r:id="rId53"/>
    <p:sldId id="3515" r:id="rId54"/>
    <p:sldId id="3516" r:id="rId55"/>
    <p:sldId id="3517" r:id="rId56"/>
    <p:sldId id="3478" r:id="rId57"/>
    <p:sldId id="364" r:id="rId58"/>
    <p:sldId id="302" r:id="rId59"/>
    <p:sldId id="348" r:id="rId60"/>
    <p:sldId id="349" r:id="rId61"/>
    <p:sldId id="3482" r:id="rId62"/>
    <p:sldId id="351" r:id="rId63"/>
    <p:sldId id="354" r:id="rId64"/>
    <p:sldId id="352" r:id="rId65"/>
    <p:sldId id="3470" r:id="rId66"/>
    <p:sldId id="379" r:id="rId67"/>
    <p:sldId id="359" r:id="rId68"/>
    <p:sldId id="3469" r:id="rId69"/>
    <p:sldId id="3479" r:id="rId70"/>
    <p:sldId id="3483" r:id="rId71"/>
    <p:sldId id="3484" r:id="rId72"/>
    <p:sldId id="3485" r:id="rId73"/>
    <p:sldId id="3487" r:id="rId74"/>
    <p:sldId id="3488" r:id="rId75"/>
    <p:sldId id="3489" r:id="rId76"/>
    <p:sldId id="3490" r:id="rId77"/>
    <p:sldId id="3491" r:id="rId78"/>
    <p:sldId id="3492" r:id="rId79"/>
    <p:sldId id="3493" r:id="rId80"/>
    <p:sldId id="3494" r:id="rId81"/>
    <p:sldId id="3495" r:id="rId82"/>
    <p:sldId id="3496" r:id="rId83"/>
    <p:sldId id="3497" r:id="rId84"/>
    <p:sldId id="3498" r:id="rId85"/>
    <p:sldId id="3499" r:id="rId86"/>
    <p:sldId id="3486" r:id="rId87"/>
    <p:sldId id="3500" r:id="rId88"/>
    <p:sldId id="362" r:id="rId89"/>
    <p:sldId id="315" r:id="rId90"/>
    <p:sldId id="366" r:id="rId91"/>
    <p:sldId id="3477" r:id="rId92"/>
    <p:sldId id="369" r:id="rId93"/>
    <p:sldId id="373" r:id="rId94"/>
    <p:sldId id="3475" r:id="rId95"/>
    <p:sldId id="263" r:id="rId96"/>
    <p:sldId id="471" r:id="rId97"/>
    <p:sldId id="264" r:id="rId98"/>
    <p:sldId id="3520" r:id="rId99"/>
    <p:sldId id="3521" r:id="rId100"/>
    <p:sldId id="3522" r:id="rId101"/>
    <p:sldId id="3523" r:id="rId102"/>
    <p:sldId id="3481" r:id="rId103"/>
  </p:sldIdLst>
  <p:sldSz cx="12192000" cy="6858000"/>
  <p:notesSz cx="7010400" cy="9296400"/>
  <p:custDataLst>
    <p:tags r:id="rId10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ston, Karen (DESE)" initials="JK(" lastIdx="127" clrIdx="0">
    <p:extLst>
      <p:ext uri="{19B8F6BF-5375-455C-9EA6-DF929625EA0E}">
        <p15:presenceInfo xmlns:p15="http://schemas.microsoft.com/office/powerpoint/2012/main" userId="S::Karen.S.Johnston@mass.gov::9354d49e-4dfd-4ce9-b667-0e4c7f7e9a89" providerId="AD"/>
      </p:ext>
    </p:extLst>
  </p:cmAuthor>
  <p:cmAuthor id="2" name="Champagne, Erica (DESE)" initials="CE(" lastIdx="17" clrIdx="1">
    <p:extLst>
      <p:ext uri="{19B8F6BF-5375-455C-9EA6-DF929625EA0E}">
        <p15:presenceInfo xmlns:p15="http://schemas.microsoft.com/office/powerpoint/2012/main" userId="S::Erica.P.Champagne@mass.gov::dc479702-aaa5-4bec-8008-71fe1144ad07" providerId="AD"/>
      </p:ext>
    </p:extLst>
  </p:cmAuthor>
  <p:cmAuthor id="3" name="Shor, Rebecca (DESE)" initials="S(" lastIdx="42" clrIdx="2">
    <p:extLst>
      <p:ext uri="{19B8F6BF-5375-455C-9EA6-DF929625EA0E}">
        <p15:presenceInfo xmlns:p15="http://schemas.microsoft.com/office/powerpoint/2012/main" userId="S::rebecca.shor@mass.gov::93ff2e12-1af4-41b6-ba58-eb6c18df8ed0" providerId="AD"/>
      </p:ext>
    </p:extLst>
  </p:cmAuthor>
  <p:cmAuthor id="4" name="Bhasin, Komal (DESE)" initials="B(" lastIdx="41" clrIdx="3">
    <p:extLst>
      <p:ext uri="{19B8F6BF-5375-455C-9EA6-DF929625EA0E}">
        <p15:presenceInfo xmlns:p15="http://schemas.microsoft.com/office/powerpoint/2012/main" userId="S::komal.bhasin@mass.gov::3beaabff-1c4e-4597-a37a-5cd400a3bc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00"/>
    <a:srgbClr val="8397E7"/>
    <a:srgbClr val="AFCBFD"/>
    <a:srgbClr val="93A9FF"/>
    <a:srgbClr val="86A9E2"/>
    <a:srgbClr val="3647B6"/>
    <a:srgbClr val="494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A07B27-4D06-D83B-E40F-48472A4BAD27}" v="841" dt="2023-01-24T02:09:14.875"/>
    <p1510:client id="{5CDE9C22-8441-4AC8-8F84-C3A05D1410F9}" vWet="2" dt="2023-01-23T15:06:30.003"/>
    <p1510:client id="{732D0003-1F4A-4747-8FFE-88D10EA43C81}" v="33" dt="2023-01-24T00:24:39.617"/>
    <p1510:client id="{7A9D128A-EB39-4286-A256-EF266EE5166D}" v="2" vWet="4" dt="2023-01-23T18:56:44.611"/>
    <p1510:client id="{84E70C04-4C0E-4560-B445-68BB25CA6192}" v="4" dt="2023-01-23T21:38:36.748"/>
    <p1510:client id="{E593ED26-A31D-4BD0-A0E3-C27255B65F75}" v="1" dt="2023-01-24T11:21:07.5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3792" autoAdjust="0"/>
  </p:normalViewPr>
  <p:slideViewPr>
    <p:cSldViewPr snapToGrid="0">
      <p:cViewPr varScale="1">
        <p:scale>
          <a:sx n="103" d="100"/>
          <a:sy n="103" d="100"/>
        </p:scale>
        <p:origin x="792" y="108"/>
      </p:cViewPr>
      <p:guideLst/>
    </p:cSldViewPr>
  </p:slideViewPr>
  <p:outlineViewPr>
    <p:cViewPr>
      <p:scale>
        <a:sx n="33" d="100"/>
        <a:sy n="33" d="100"/>
      </p:scale>
      <p:origin x="0" y="-5695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commentAuthors" Target="commentAuthors.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ags" Target="tags/tag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viewProps" Target="view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a:t>FY22 Allocation of Increased Ch70 Funding</a:t>
            </a:r>
          </a:p>
        </c:rich>
      </c:tx>
      <c:layout>
        <c:manualLayout>
          <c:xMode val="edge"/>
          <c:yMode val="edge"/>
          <c:x val="0.15009065033362973"/>
          <c:y val="2.8569837765936079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 of Additional Funding in FY22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9D2B-4C26-8E2F-3B1063661E6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9D2B-4C26-8E2F-3B1063661E66}"/>
              </c:ext>
            </c:extLst>
          </c:dPt>
          <c:dLbls>
            <c:dLbl>
              <c:idx val="0"/>
              <c:tx>
                <c:rich>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r>
                      <a:rPr lang="en-US" sz="2000" b="1" baseline="0"/>
                      <a:t> </a:t>
                    </a:r>
                    <a:fld id="{66F12600-EA2F-4463-85ED-0FB009B30A42}" type="PERCENTAGE">
                      <a:rPr lang="en-US" sz="2000" b="1" baseline="0"/>
                      <a:pPr>
                        <a:defRPr sz="2000" b="1"/>
                      </a:pPr>
                      <a:t>[PERCENTAGE]</a:t>
                    </a:fld>
                    <a:endParaRPr lang="en-US" sz="2000" b="1" baseline="0"/>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1"/>
              <c:showBubbleSize val="0"/>
              <c:extLst>
                <c:ext xmlns:c15="http://schemas.microsoft.com/office/drawing/2012/chart" uri="{CE6537A1-D6FC-4f65-9D91-7224C49458BB}">
                  <c15:layout>
                    <c:manualLayout>
                      <c:w val="0.11373960216196227"/>
                      <c:h val="0.10064927420290851"/>
                    </c:manualLayout>
                  </c15:layout>
                  <c15:dlblFieldTable/>
                  <c15:showDataLabelsRange val="0"/>
                </c:ext>
                <c:ext xmlns:c16="http://schemas.microsoft.com/office/drawing/2014/chart" uri="{C3380CC4-5D6E-409C-BE32-E72D297353CC}">
                  <c16:uniqueId val="{00000003-9D2B-4C26-8E2F-3B1063661E66}"/>
                </c:ext>
              </c:extLst>
            </c:dLbl>
            <c:dLbl>
              <c:idx val="1"/>
              <c:layout>
                <c:manualLayout>
                  <c:x val="9.1642549248742419E-2"/>
                  <c:y val="0.17318549342097062"/>
                </c:manualLayout>
              </c:layout>
              <c:tx>
                <c:rich>
                  <a:bodyPr/>
                  <a:lstStyle/>
                  <a:p>
                    <a:r>
                      <a:rPr lang="en-US" sz="2000" baseline="0"/>
                      <a:t> </a:t>
                    </a:r>
                    <a:fld id="{3E77342F-EB4C-4AD8-92F4-1C2BD1513A6B}" type="PERCENTAGE">
                      <a:rPr lang="en-US" sz="2000" baseline="0"/>
                      <a:pPr/>
                      <a:t>[PERCENTAGE]</a:t>
                    </a:fld>
                    <a:endParaRPr lang="en-US" sz="2000" baseline="0"/>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D2B-4C26-8E2F-3B1063661E66}"/>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25 LEAs receiving &gt;$1.5+m </c:v>
                </c:pt>
                <c:pt idx="1">
                  <c:v>All other LEAs receiving &lt;$1.5m</c:v>
                </c:pt>
              </c:strCache>
            </c:strRef>
          </c:cat>
          <c:val>
            <c:numRef>
              <c:f>Sheet1!$B$2:$B$3</c:f>
              <c:numCache>
                <c:formatCode>General</c:formatCode>
                <c:ptCount val="2"/>
                <c:pt idx="0">
                  <c:v>83</c:v>
                </c:pt>
                <c:pt idx="1">
                  <c:v>17</c:v>
                </c:pt>
              </c:numCache>
            </c:numRef>
          </c:val>
          <c:extLst>
            <c:ext xmlns:c16="http://schemas.microsoft.com/office/drawing/2014/chart" uri="{C3380CC4-5D6E-409C-BE32-E72D297353CC}">
              <c16:uniqueId val="{00000000-9D2B-4C26-8E2F-3B1063661E6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1.4916154624616875E-2"/>
          <c:y val="0.29477281497028696"/>
          <c:w val="0.24447019319122099"/>
          <c:h val="0.4871127145445566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a:t>ESSER</a:t>
            </a:r>
            <a:r>
              <a:rPr lang="en-US" b="1" baseline="0"/>
              <a:t> &amp; Additional Chapter 70 Allocations</a:t>
            </a:r>
            <a:endParaRPr lang="en-US" b="1"/>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ESSER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FY21</c:v>
                </c:pt>
                <c:pt idx="1">
                  <c:v>FY22</c:v>
                </c:pt>
                <c:pt idx="2">
                  <c:v>FY23</c:v>
                </c:pt>
              </c:strCache>
            </c:strRef>
          </c:cat>
          <c:val>
            <c:numRef>
              <c:f>Sheet1!$B$2:$B$4</c:f>
              <c:numCache>
                <c:formatCode>General</c:formatCode>
                <c:ptCount val="3"/>
                <c:pt idx="0">
                  <c:v>194</c:v>
                </c:pt>
                <c:pt idx="1">
                  <c:v>740</c:v>
                </c:pt>
                <c:pt idx="2">
                  <c:v>1600</c:v>
                </c:pt>
              </c:numCache>
            </c:numRef>
          </c:val>
          <c:extLst>
            <c:ext xmlns:c16="http://schemas.microsoft.com/office/drawing/2014/chart" uri="{C3380CC4-5D6E-409C-BE32-E72D297353CC}">
              <c16:uniqueId val="{00000000-215F-434F-9606-63BBF9515136}"/>
            </c:ext>
          </c:extLst>
        </c:ser>
        <c:ser>
          <c:idx val="1"/>
          <c:order val="1"/>
          <c:tx>
            <c:strRef>
              <c:f>Sheet1!$C$1</c:f>
              <c:strCache>
                <c:ptCount val="1"/>
                <c:pt idx="0">
                  <c:v>Additional Chapter 70</c:v>
                </c:pt>
              </c:strCache>
            </c:strRef>
          </c:tx>
          <c:spPr>
            <a:solidFill>
              <a:schemeClr val="accent2"/>
            </a:solidFill>
            <a:ln>
              <a:noFill/>
            </a:ln>
            <a:effectLst/>
          </c:spPr>
          <c:invertIfNegative val="0"/>
          <c:dLbls>
            <c:dLbl>
              <c:idx val="1"/>
              <c:tx>
                <c:rich>
                  <a:bodyPr/>
                  <a:lstStyle/>
                  <a:p>
                    <a:r>
                      <a:rPr lang="en-US"/>
                      <a:t>177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DE9-4588-893E-C9971F70BFDA}"/>
                </c:ext>
              </c:extLst>
            </c:dLbl>
            <c:dLbl>
              <c:idx val="2"/>
              <c:tx>
                <c:rich>
                  <a:bodyPr/>
                  <a:lstStyle/>
                  <a:p>
                    <a:r>
                      <a:rPr lang="en-US"/>
                      <a:t>370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DE9-4588-893E-C9971F70BFD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FY21</c:v>
                </c:pt>
                <c:pt idx="1">
                  <c:v>FY22</c:v>
                </c:pt>
                <c:pt idx="2">
                  <c:v>FY23</c:v>
                </c:pt>
              </c:strCache>
            </c:strRef>
          </c:cat>
          <c:val>
            <c:numRef>
              <c:f>Sheet1!$C$2:$C$4</c:f>
              <c:numCache>
                <c:formatCode>General</c:formatCode>
                <c:ptCount val="3"/>
                <c:pt idx="0">
                  <c:v>0</c:v>
                </c:pt>
                <c:pt idx="1">
                  <c:v>177</c:v>
                </c:pt>
                <c:pt idx="2">
                  <c:v>370</c:v>
                </c:pt>
              </c:numCache>
            </c:numRef>
          </c:val>
          <c:extLst>
            <c:ext xmlns:c16="http://schemas.microsoft.com/office/drawing/2014/chart" uri="{C3380CC4-5D6E-409C-BE32-E72D297353CC}">
              <c16:uniqueId val="{00000001-215F-434F-9606-63BBF9515136}"/>
            </c:ext>
          </c:extLst>
        </c:ser>
        <c:ser>
          <c:idx val="2"/>
          <c:order val="2"/>
          <c:tx>
            <c:strRef>
              <c:f>Sheet1!$D$1</c:f>
              <c:strCache>
                <c:ptCount val="1"/>
              </c:strCache>
            </c:strRef>
          </c:tx>
          <c:spPr>
            <a:solidFill>
              <a:schemeClr val="accent3"/>
            </a:solidFill>
            <a:ln>
              <a:noFill/>
            </a:ln>
            <a:effectLst/>
          </c:spPr>
          <c:invertIfNegative val="0"/>
          <c:cat>
            <c:strRef>
              <c:f>Sheet1!$A$2:$A$4</c:f>
              <c:strCache>
                <c:ptCount val="3"/>
                <c:pt idx="0">
                  <c:v>FY21</c:v>
                </c:pt>
                <c:pt idx="1">
                  <c:v>FY22</c:v>
                </c:pt>
                <c:pt idx="2">
                  <c:v>FY23</c:v>
                </c:pt>
              </c:strCache>
            </c:strRef>
          </c:cat>
          <c:val>
            <c:numRef>
              <c:f>Sheet1!$D$2:$D$4</c:f>
              <c:numCache>
                <c:formatCode>General</c:formatCode>
                <c:ptCount val="3"/>
              </c:numCache>
            </c:numRef>
          </c:val>
          <c:extLst>
            <c:ext xmlns:c16="http://schemas.microsoft.com/office/drawing/2014/chart" uri="{C3380CC4-5D6E-409C-BE32-E72D297353CC}">
              <c16:uniqueId val="{00000002-215F-434F-9606-63BBF9515136}"/>
            </c:ext>
          </c:extLst>
        </c:ser>
        <c:dLbls>
          <c:showLegendKey val="0"/>
          <c:showVal val="0"/>
          <c:showCatName val="0"/>
          <c:showSerName val="0"/>
          <c:showPercent val="0"/>
          <c:showBubbleSize val="0"/>
        </c:dLbls>
        <c:gapWidth val="219"/>
        <c:overlap val="-27"/>
        <c:axId val="1776378608"/>
        <c:axId val="487190128"/>
      </c:barChart>
      <c:catAx>
        <c:axId val="1776378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87190128"/>
        <c:crosses val="autoZero"/>
        <c:auto val="1"/>
        <c:lblAlgn val="ctr"/>
        <c:lblOffset val="100"/>
        <c:noMultiLvlLbl val="0"/>
      </c:catAx>
      <c:valAx>
        <c:axId val="487190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76378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a:t>Number and percent of districts targeting specific student groups for </a:t>
            </a:r>
          </a:p>
          <a:p>
            <a:pPr>
              <a:defRPr/>
            </a:pPr>
            <a:r>
              <a:rPr lang="en-US" sz="1800" b="1"/>
              <a:t>gap-closing by amount of additional FY22 Chapter 70 funds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1"/>
          <c:tx>
            <c:strRef>
              <c:f>'Targeted student groups'!$C$62</c:f>
              <c:strCache>
                <c:ptCount val="1"/>
                <c:pt idx="0">
                  <c:v>$1.5 million or more</c:v>
                </c:pt>
              </c:strCache>
            </c:strRef>
          </c:tx>
          <c:spPr>
            <a:solidFill>
              <a:schemeClr val="accent2"/>
            </a:solidFill>
            <a:ln>
              <a:noFill/>
            </a:ln>
            <a:effectLst/>
            <a:sp3d/>
          </c:spPr>
          <c:invertIfNegative val="0"/>
          <c:cat>
            <c:strRef>
              <c:f>'Targeted student groups'!$A$63:$A$66</c:f>
              <c:strCache>
                <c:ptCount val="4"/>
                <c:pt idx="0">
                  <c:v>Students with disabilities</c:v>
                </c:pt>
                <c:pt idx="1">
                  <c:v>High Needs students </c:v>
                </c:pt>
                <c:pt idx="2">
                  <c:v>Low income/economically disadvantaged students</c:v>
                </c:pt>
                <c:pt idx="3">
                  <c:v>English learners and former English learners</c:v>
                </c:pt>
              </c:strCache>
            </c:strRef>
          </c:cat>
          <c:val>
            <c:numRef>
              <c:f>'Targeted student groups'!$C$63:$C$66</c:f>
              <c:numCache>
                <c:formatCode>0%</c:formatCode>
                <c:ptCount val="4"/>
                <c:pt idx="0">
                  <c:v>0.96</c:v>
                </c:pt>
                <c:pt idx="1">
                  <c:v>0.84</c:v>
                </c:pt>
                <c:pt idx="2">
                  <c:v>0.64</c:v>
                </c:pt>
                <c:pt idx="3">
                  <c:v>0.88</c:v>
                </c:pt>
              </c:numCache>
            </c:numRef>
          </c:val>
          <c:extLst>
            <c:ext xmlns:c16="http://schemas.microsoft.com/office/drawing/2014/chart" uri="{C3380CC4-5D6E-409C-BE32-E72D297353CC}">
              <c16:uniqueId val="{00000000-0722-4DDC-9FA2-0C0E8F84C8B7}"/>
            </c:ext>
          </c:extLst>
        </c:ser>
        <c:ser>
          <c:idx val="2"/>
          <c:order val="2"/>
          <c:tx>
            <c:strRef>
              <c:f>'Targeted student groups'!$D$62</c:f>
              <c:strCache>
                <c:ptCount val="1"/>
                <c:pt idx="0">
                  <c:v>Less than $1.5 million</c:v>
                </c:pt>
              </c:strCache>
            </c:strRef>
          </c:tx>
          <c:spPr>
            <a:solidFill>
              <a:schemeClr val="accent3"/>
            </a:solidFill>
            <a:ln>
              <a:noFill/>
            </a:ln>
            <a:effectLst/>
            <a:sp3d/>
          </c:spPr>
          <c:invertIfNegative val="0"/>
          <c:cat>
            <c:strRef>
              <c:f>'Targeted student groups'!$A$63:$A$66</c:f>
              <c:strCache>
                <c:ptCount val="4"/>
                <c:pt idx="0">
                  <c:v>Students with disabilities</c:v>
                </c:pt>
                <c:pt idx="1">
                  <c:v>High Needs students </c:v>
                </c:pt>
                <c:pt idx="2">
                  <c:v>Low income/economically disadvantaged students</c:v>
                </c:pt>
                <c:pt idx="3">
                  <c:v>English learners and former English learners</c:v>
                </c:pt>
              </c:strCache>
            </c:strRef>
          </c:cat>
          <c:val>
            <c:numRef>
              <c:f>'Targeted student groups'!$D$63:$D$66</c:f>
              <c:numCache>
                <c:formatCode>0%</c:formatCode>
                <c:ptCount val="4"/>
                <c:pt idx="0">
                  <c:v>0.65068493150684936</c:v>
                </c:pt>
                <c:pt idx="1">
                  <c:v>0.61301369863013699</c:v>
                </c:pt>
                <c:pt idx="2">
                  <c:v>0.44178082191780821</c:v>
                </c:pt>
                <c:pt idx="3">
                  <c:v>0.38356164383561642</c:v>
                </c:pt>
              </c:numCache>
            </c:numRef>
          </c:val>
          <c:extLst>
            <c:ext xmlns:c16="http://schemas.microsoft.com/office/drawing/2014/chart" uri="{C3380CC4-5D6E-409C-BE32-E72D297353CC}">
              <c16:uniqueId val="{00000001-0722-4DDC-9FA2-0C0E8F84C8B7}"/>
            </c:ext>
          </c:extLst>
        </c:ser>
        <c:dLbls>
          <c:showLegendKey val="0"/>
          <c:showVal val="0"/>
          <c:showCatName val="0"/>
          <c:showSerName val="0"/>
          <c:showPercent val="0"/>
          <c:showBubbleSize val="0"/>
        </c:dLbls>
        <c:gapWidth val="150"/>
        <c:shape val="box"/>
        <c:axId val="1759036080"/>
        <c:axId val="1759036496"/>
        <c:axId val="0"/>
        <c:extLst>
          <c:ext xmlns:c15="http://schemas.microsoft.com/office/drawing/2012/chart" uri="{02D57815-91ED-43cb-92C2-25804820EDAC}">
            <c15:filteredBarSeries>
              <c15:ser>
                <c:idx val="0"/>
                <c:order val="0"/>
                <c:tx>
                  <c:strRef>
                    <c:extLst>
                      <c:ext uri="{02D57815-91ED-43cb-92C2-25804820EDAC}">
                        <c15:formulaRef>
                          <c15:sqref>'Targeted student groups'!$B$62</c15:sqref>
                        </c15:formulaRef>
                      </c:ext>
                    </c:extLst>
                    <c:strCache>
                      <c:ptCount val="1"/>
                      <c:pt idx="0">
                        <c:v>All Districts</c:v>
                      </c:pt>
                    </c:strCache>
                  </c:strRef>
                </c:tx>
                <c:spPr>
                  <a:solidFill>
                    <a:schemeClr val="accent1"/>
                  </a:solidFill>
                  <a:ln>
                    <a:noFill/>
                  </a:ln>
                  <a:effectLst/>
                  <a:sp3d/>
                </c:spPr>
                <c:invertIfNegative val="0"/>
                <c:cat>
                  <c:strRef>
                    <c:extLst>
                      <c:ext uri="{02D57815-91ED-43cb-92C2-25804820EDAC}">
                        <c15:formulaRef>
                          <c15:sqref>'Targeted student groups'!$A$63:$A$66</c15:sqref>
                        </c15:formulaRef>
                      </c:ext>
                    </c:extLst>
                    <c:strCache>
                      <c:ptCount val="4"/>
                      <c:pt idx="0">
                        <c:v>Students with disabilities</c:v>
                      </c:pt>
                      <c:pt idx="1">
                        <c:v>High Needs students </c:v>
                      </c:pt>
                      <c:pt idx="2">
                        <c:v>Low income/economically disadvantaged students</c:v>
                      </c:pt>
                      <c:pt idx="3">
                        <c:v>English learners and former English learners</c:v>
                      </c:pt>
                    </c:strCache>
                  </c:strRef>
                </c:cat>
                <c:val>
                  <c:numRef>
                    <c:extLst>
                      <c:ext uri="{02D57815-91ED-43cb-92C2-25804820EDAC}">
                        <c15:formulaRef>
                          <c15:sqref>'Targeted student groups'!$B$63:$B$66</c15:sqref>
                        </c15:formulaRef>
                      </c:ext>
                    </c:extLst>
                    <c:numCache>
                      <c:formatCode>0%</c:formatCode>
                      <c:ptCount val="4"/>
                      <c:pt idx="0">
                        <c:v>0.67507886435331232</c:v>
                      </c:pt>
                      <c:pt idx="1">
                        <c:v>0.63091482649842268</c:v>
                      </c:pt>
                      <c:pt idx="2">
                        <c:v>0.45741324921135645</c:v>
                      </c:pt>
                      <c:pt idx="3">
                        <c:v>0.4227129337539432</c:v>
                      </c:pt>
                    </c:numCache>
                  </c:numRef>
                </c:val>
                <c:extLst>
                  <c:ext xmlns:c16="http://schemas.microsoft.com/office/drawing/2014/chart" uri="{C3380CC4-5D6E-409C-BE32-E72D297353CC}">
                    <c16:uniqueId val="{00000002-0722-4DDC-9FA2-0C0E8F84C8B7}"/>
                  </c:ext>
                </c:extLst>
              </c15:ser>
            </c15:filteredBarSeries>
          </c:ext>
        </c:extLst>
      </c:bar3DChart>
      <c:catAx>
        <c:axId val="17590360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Student Group Targeted for Gap-Closing</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59036496"/>
        <c:crosses val="autoZero"/>
        <c:auto val="1"/>
        <c:lblAlgn val="ctr"/>
        <c:lblOffset val="100"/>
        <c:noMultiLvlLbl val="0"/>
      </c:catAx>
      <c:valAx>
        <c:axId val="1759036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 of districts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59036080"/>
        <c:crosses val="autoZero"/>
        <c:crossBetween val="between"/>
      </c:valAx>
      <c:spPr>
        <a:noFill/>
        <a:ln>
          <a:noFill/>
        </a:ln>
        <a:effectLst/>
      </c:spPr>
    </c:plotArea>
    <c:legend>
      <c:legendPos val="b"/>
      <c:layout>
        <c:manualLayout>
          <c:xMode val="edge"/>
          <c:yMode val="edge"/>
          <c:x val="0.37444644147742401"/>
          <c:y val="0.91888677708389899"/>
          <c:w val="0.29458528281790863"/>
          <c:h val="6.230444548663392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Evidence-based Program Areas Selected by the Largest Proportion of Districts</a:t>
            </a:r>
          </a:p>
          <a:p>
            <a:pPr>
              <a:defRPr/>
            </a:pPr>
            <a:r>
              <a:rPr lang="en-US" b="1"/>
              <a:t> by Amount of Additional Chapter 70 funds received in FY22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'EBP Selections'!$D$37</c:f>
              <c:strCache>
                <c:ptCount val="1"/>
                <c:pt idx="0">
                  <c:v>$1.5 million or more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'EBP Selections'!$B$38:$B$58</c:f>
              <c:strCache>
                <c:ptCount val="9"/>
                <c:pt idx="0">
                  <c:v>Implementation of HQIM</c:v>
                </c:pt>
                <c:pt idx="1">
                  <c:v>Inclusion/co-teaching </c:v>
                </c:pt>
                <c:pt idx="2">
                  <c:v>Addressing SEL/mental health needs</c:v>
                </c:pt>
                <c:pt idx="3">
                  <c:v>Research-based early literacy programs</c:v>
                </c:pt>
                <c:pt idx="4">
                  <c:v>Equitable and culturally responsive learning environments</c:v>
                </c:pt>
                <c:pt idx="5">
                  <c:v>Acceleration Academies and/or summer learning</c:v>
                </c:pt>
                <c:pt idx="6">
                  <c:v>Early college programs</c:v>
                </c:pt>
                <c:pt idx="7">
                  <c:v>Expanded access to full-day, HQ pre-kindergarten</c:v>
                </c:pt>
                <c:pt idx="8">
                  <c:v>Diversifying the educator workforce</c:v>
                </c:pt>
              </c:strCache>
            </c:strRef>
          </c:cat>
          <c:val>
            <c:numRef>
              <c:f>'EBP Selections'!$D$38:$D$58</c:f>
              <c:numCache>
                <c:formatCode>0%</c:formatCode>
                <c:ptCount val="9"/>
                <c:pt idx="0">
                  <c:v>0.52</c:v>
                </c:pt>
                <c:pt idx="1">
                  <c:v>0.64</c:v>
                </c:pt>
                <c:pt idx="2">
                  <c:v>0.56000000000000005</c:v>
                </c:pt>
                <c:pt idx="3">
                  <c:v>0.12</c:v>
                </c:pt>
                <c:pt idx="4">
                  <c:v>0.12</c:v>
                </c:pt>
                <c:pt idx="5">
                  <c:v>0.2</c:v>
                </c:pt>
                <c:pt idx="6">
                  <c:v>0.2</c:v>
                </c:pt>
                <c:pt idx="7">
                  <c:v>0.36</c:v>
                </c:pt>
                <c:pt idx="8">
                  <c:v>0.24</c:v>
                </c:pt>
              </c:numCache>
            </c:numRef>
          </c:val>
          <c:extLst>
            <c:ext xmlns:c16="http://schemas.microsoft.com/office/drawing/2014/chart" uri="{C3380CC4-5D6E-409C-BE32-E72D297353CC}">
              <c16:uniqueId val="{00000000-953A-4D80-A329-ECB4CB12391B}"/>
            </c:ext>
          </c:extLst>
        </c:ser>
        <c:ser>
          <c:idx val="2"/>
          <c:order val="2"/>
          <c:tx>
            <c:strRef>
              <c:f>'EBP Selections'!$E$37</c:f>
              <c:strCache>
                <c:ptCount val="1"/>
                <c:pt idx="0">
                  <c:v>Less than $1.5 million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'EBP Selections'!$B$38:$B$58</c:f>
              <c:strCache>
                <c:ptCount val="9"/>
                <c:pt idx="0">
                  <c:v>Implementation of HQIM</c:v>
                </c:pt>
                <c:pt idx="1">
                  <c:v>Inclusion/co-teaching </c:v>
                </c:pt>
                <c:pt idx="2">
                  <c:v>Addressing SEL/mental health needs</c:v>
                </c:pt>
                <c:pt idx="3">
                  <c:v>Research-based early literacy programs</c:v>
                </c:pt>
                <c:pt idx="4">
                  <c:v>Equitable and culturally responsive learning environments</c:v>
                </c:pt>
                <c:pt idx="5">
                  <c:v>Acceleration Academies and/or summer learning</c:v>
                </c:pt>
                <c:pt idx="6">
                  <c:v>Early college programs</c:v>
                </c:pt>
                <c:pt idx="7">
                  <c:v>Expanded access to full-day, HQ pre-kindergarten</c:v>
                </c:pt>
                <c:pt idx="8">
                  <c:v>Diversifying the educator workforce</c:v>
                </c:pt>
              </c:strCache>
            </c:strRef>
          </c:cat>
          <c:val>
            <c:numRef>
              <c:f>'EBP Selections'!$E$38:$E$58</c:f>
              <c:numCache>
                <c:formatCode>0%</c:formatCode>
                <c:ptCount val="9"/>
                <c:pt idx="0">
                  <c:v>0.38698630136986301</c:v>
                </c:pt>
                <c:pt idx="1">
                  <c:v>0.3595890410958904</c:v>
                </c:pt>
                <c:pt idx="2">
                  <c:v>0.35616438356164382</c:v>
                </c:pt>
                <c:pt idx="3">
                  <c:v>0.36986301369863012</c:v>
                </c:pt>
                <c:pt idx="4">
                  <c:v>0.2363013698630137</c:v>
                </c:pt>
                <c:pt idx="5">
                  <c:v>0.14383561643835616</c:v>
                </c:pt>
                <c:pt idx="6">
                  <c:v>9.2465753424657529E-2</c:v>
                </c:pt>
                <c:pt idx="7">
                  <c:v>6.8493150684931503E-2</c:v>
                </c:pt>
                <c:pt idx="8">
                  <c:v>7.8767123287671229E-2</c:v>
                </c:pt>
              </c:numCache>
            </c:numRef>
          </c:val>
          <c:extLst>
            <c:ext xmlns:c16="http://schemas.microsoft.com/office/drawing/2014/chart" uri="{C3380CC4-5D6E-409C-BE32-E72D297353CC}">
              <c16:uniqueId val="{00000001-953A-4D80-A329-ECB4CB12391B}"/>
            </c:ext>
          </c:extLst>
        </c:ser>
        <c:dLbls>
          <c:dLblPos val="inEnd"/>
          <c:showLegendKey val="0"/>
          <c:showVal val="1"/>
          <c:showCatName val="0"/>
          <c:showSerName val="0"/>
          <c:showPercent val="0"/>
          <c:showBubbleSize val="0"/>
        </c:dLbls>
        <c:gapWidth val="182"/>
        <c:axId val="1532732832"/>
        <c:axId val="1532732416"/>
        <c:extLst>
          <c:ext xmlns:c15="http://schemas.microsoft.com/office/drawing/2012/chart" uri="{02D57815-91ED-43cb-92C2-25804820EDAC}">
            <c15:filteredBarSeries>
              <c15:ser>
                <c:idx val="0"/>
                <c:order val="0"/>
                <c:tx>
                  <c:strRef>
                    <c:extLst>
                      <c:ext uri="{02D57815-91ED-43cb-92C2-25804820EDAC}">
                        <c15:formulaRef>
                          <c15:sqref>'EBP Selections'!$C$37</c15:sqref>
                        </c15:formulaRef>
                      </c:ext>
                    </c:extLst>
                    <c:strCache>
                      <c:ptCount val="1"/>
                      <c:pt idx="0">
                        <c:v>Total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'EBP Selections'!$B$38:$B$58</c15:sqref>
                        </c15:formulaRef>
                      </c:ext>
                    </c:extLst>
                    <c:strCache>
                      <c:ptCount val="9"/>
                      <c:pt idx="0">
                        <c:v>Implementation of HQIM</c:v>
                      </c:pt>
                      <c:pt idx="1">
                        <c:v>Inclusion/co-teaching </c:v>
                      </c:pt>
                      <c:pt idx="2">
                        <c:v>Addressing SEL/mental health needs</c:v>
                      </c:pt>
                      <c:pt idx="3">
                        <c:v>Research-based early literacy programs</c:v>
                      </c:pt>
                      <c:pt idx="4">
                        <c:v>Equitable and culturally responsive learning environments</c:v>
                      </c:pt>
                      <c:pt idx="5">
                        <c:v>Acceleration Academies and/or summer learning</c:v>
                      </c:pt>
                      <c:pt idx="6">
                        <c:v>Early college programs</c:v>
                      </c:pt>
                      <c:pt idx="7">
                        <c:v>Expanded access to full-day, HQ pre-kindergarten</c:v>
                      </c:pt>
                      <c:pt idx="8">
                        <c:v>Diversifying the educator workforce</c:v>
                      </c:pt>
                    </c:strCache>
                  </c:strRef>
                </c:cat>
                <c:val>
                  <c:numRef>
                    <c:extLst>
                      <c:ext uri="{02D57815-91ED-43cb-92C2-25804820EDAC}">
                        <c15:formulaRef>
                          <c15:sqref>'EBP Selections'!$C$38:$C$58</c15:sqref>
                        </c15:formulaRef>
                      </c:ext>
                    </c:extLst>
                    <c:numCache>
                      <c:formatCode>0%</c:formatCode>
                      <c:ptCount val="9"/>
                      <c:pt idx="0">
                        <c:v>0.39747634069400634</c:v>
                      </c:pt>
                      <c:pt idx="1">
                        <c:v>0.38170347003154576</c:v>
                      </c:pt>
                      <c:pt idx="2">
                        <c:v>0.37223974763406942</c:v>
                      </c:pt>
                      <c:pt idx="3">
                        <c:v>0.35015772870662459</c:v>
                      </c:pt>
                      <c:pt idx="4">
                        <c:v>0.22712933753943218</c:v>
                      </c:pt>
                      <c:pt idx="5">
                        <c:v>0.14826498422712933</c:v>
                      </c:pt>
                      <c:pt idx="6">
                        <c:v>0.10094637223974763</c:v>
                      </c:pt>
                      <c:pt idx="7">
                        <c:v>9.1482649842271294E-2</c:v>
                      </c:pt>
                      <c:pt idx="8">
                        <c:v>9.1482649842271294E-2</c:v>
                      </c:pt>
                    </c:numCache>
                  </c:numRef>
                </c:val>
                <c:extLst>
                  <c:ext xmlns:c16="http://schemas.microsoft.com/office/drawing/2014/chart" uri="{C3380CC4-5D6E-409C-BE32-E72D297353CC}">
                    <c16:uniqueId val="{00000002-953A-4D80-A329-ECB4CB12391B}"/>
                  </c:ext>
                </c:extLst>
              </c15:ser>
            </c15:filteredBarSeries>
          </c:ext>
        </c:extLst>
      </c:barChart>
      <c:catAx>
        <c:axId val="15327328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532732416"/>
        <c:crosses val="autoZero"/>
        <c:auto val="1"/>
        <c:lblAlgn val="ctr"/>
        <c:lblOffset val="100"/>
        <c:noMultiLvlLbl val="0"/>
      </c:catAx>
      <c:valAx>
        <c:axId val="15327324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Percent of Districts Including EBP in plan</a:t>
                </a:r>
              </a:p>
            </c:rich>
          </c:tx>
          <c:layout>
            <c:manualLayout>
              <c:xMode val="edge"/>
              <c:yMode val="edge"/>
              <c:x val="7.6951954713817931E-3"/>
              <c:y val="0.1607168395295677"/>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532732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8F08AA-B3D9-430E-959D-DC3334DC7325}" type="doc">
      <dgm:prSet loTypeId="urn:microsoft.com/office/officeart/2005/8/layout/list1" loCatId="list" qsTypeId="urn:microsoft.com/office/officeart/2005/8/quickstyle/simple1" qsCatId="simple" csTypeId="urn:microsoft.com/office/officeart/2005/8/colors/accent1_2" csCatId="accent1" phldr="1"/>
      <dgm:spPr/>
    </dgm:pt>
    <dgm:pt modelId="{E8A38B1D-78D4-4224-A85D-B481E80ADEA6}">
      <dgm:prSet phldrT="[Text]" phldr="0"/>
      <dgm:spPr/>
      <dgm:t>
        <a:bodyPr/>
        <a:lstStyle/>
        <a:p>
          <a:pPr rtl="0"/>
          <a:r>
            <a:rPr lang="en-US" b="1" dirty="0">
              <a:latin typeface="Calibri Light" panose="020F0302020204030204"/>
            </a:rPr>
            <a:t>Fiscal: </a:t>
          </a:r>
          <a:r>
            <a:rPr lang="en-US" dirty="0">
              <a:latin typeface="Calibri Light" panose="020F0302020204030204"/>
            </a:rPr>
            <a:t>Changes to Chapter 70 funding</a:t>
          </a:r>
          <a:endParaRPr lang="en-US" dirty="0"/>
        </a:p>
      </dgm:t>
    </dgm:pt>
    <dgm:pt modelId="{53AE42CF-180A-4F3D-9D14-F6964B3474FB}" type="parTrans" cxnId="{E795A9B1-71BE-47B4-AAD8-4815194C59D2}">
      <dgm:prSet/>
      <dgm:spPr/>
      <dgm:t>
        <a:bodyPr/>
        <a:lstStyle/>
        <a:p>
          <a:endParaRPr lang="en-US"/>
        </a:p>
      </dgm:t>
    </dgm:pt>
    <dgm:pt modelId="{0266F0AC-FE76-4118-94CF-6F103D8D918C}" type="sibTrans" cxnId="{E795A9B1-71BE-47B4-AAD8-4815194C59D2}">
      <dgm:prSet/>
      <dgm:spPr/>
      <dgm:t>
        <a:bodyPr/>
        <a:lstStyle/>
        <a:p>
          <a:endParaRPr lang="en-US"/>
        </a:p>
      </dgm:t>
    </dgm:pt>
    <dgm:pt modelId="{C8F0B38E-4AB0-4595-AC1C-DE0718858242}">
      <dgm:prSet phldrT="[Text]" phldr="0"/>
      <dgm:spPr/>
      <dgm:t>
        <a:bodyPr/>
        <a:lstStyle/>
        <a:p>
          <a:pPr rtl="0"/>
          <a:r>
            <a:rPr lang="en-US" dirty="0">
              <a:latin typeface="Calibri Light" panose="020F0302020204030204"/>
            </a:rPr>
            <a:t>Policy Updates: </a:t>
          </a:r>
          <a:endParaRPr lang="en-US" dirty="0"/>
        </a:p>
      </dgm:t>
    </dgm:pt>
    <dgm:pt modelId="{6688DEBE-65F1-4B0B-8BAF-866E289CE7A9}" type="parTrans" cxnId="{54531BCE-0F5A-419C-949A-33C54B9D5710}">
      <dgm:prSet/>
      <dgm:spPr/>
      <dgm:t>
        <a:bodyPr/>
        <a:lstStyle/>
        <a:p>
          <a:endParaRPr lang="en-US"/>
        </a:p>
      </dgm:t>
    </dgm:pt>
    <dgm:pt modelId="{182D86AE-C873-4032-B627-074D74F14C58}" type="sibTrans" cxnId="{54531BCE-0F5A-419C-949A-33C54B9D5710}">
      <dgm:prSet/>
      <dgm:spPr/>
      <dgm:t>
        <a:bodyPr/>
        <a:lstStyle/>
        <a:p>
          <a:endParaRPr lang="en-US"/>
        </a:p>
      </dgm:t>
    </dgm:pt>
    <dgm:pt modelId="{E433B75B-6DE0-4A74-B59F-23EEB92853EE}">
      <dgm:prSet phldr="0"/>
      <dgm:spPr/>
      <dgm:t>
        <a:bodyPr/>
        <a:lstStyle/>
        <a:p>
          <a:pPr rtl="0"/>
          <a:r>
            <a:rPr lang="en-US" dirty="0">
              <a:latin typeface="Calibri Light" panose="020F0302020204030204"/>
            </a:rPr>
            <a:t>Focus on closing gaps for student groups least-well served</a:t>
          </a:r>
        </a:p>
      </dgm:t>
    </dgm:pt>
    <dgm:pt modelId="{ED791C02-7D8C-4BE8-B6A0-84EB8E671FB7}" type="parTrans" cxnId="{8FD1DA3A-5159-4534-BACE-A5735F261E8D}">
      <dgm:prSet/>
      <dgm:spPr/>
      <dgm:t>
        <a:bodyPr/>
        <a:lstStyle/>
        <a:p>
          <a:endParaRPr lang="en-US"/>
        </a:p>
      </dgm:t>
    </dgm:pt>
    <dgm:pt modelId="{C65B3616-C2F0-4B37-857A-0445B5ACD9B2}" type="sibTrans" cxnId="{8FD1DA3A-5159-4534-BACE-A5735F261E8D}">
      <dgm:prSet/>
      <dgm:spPr/>
      <dgm:t>
        <a:bodyPr/>
        <a:lstStyle/>
        <a:p>
          <a:endParaRPr lang="en-US"/>
        </a:p>
      </dgm:t>
    </dgm:pt>
    <dgm:pt modelId="{359AC5BA-F730-4AD4-8246-E519370B4E88}">
      <dgm:prSet phldr="0"/>
      <dgm:spPr/>
      <dgm:t>
        <a:bodyPr/>
        <a:lstStyle/>
        <a:p>
          <a:pPr rtl="0"/>
          <a:r>
            <a:rPr lang="en-US" dirty="0">
              <a:latin typeface="Calibri Light" panose="020F0302020204030204"/>
            </a:rPr>
            <a:t>Investment in education</a:t>
          </a:r>
        </a:p>
      </dgm:t>
    </dgm:pt>
    <dgm:pt modelId="{286C2AE7-DC43-4B68-8F5E-C11FF27564A5}" type="parTrans" cxnId="{CA61777C-789E-4F04-97C3-0FB0DACB5C65}">
      <dgm:prSet/>
      <dgm:spPr/>
      <dgm:t>
        <a:bodyPr/>
        <a:lstStyle/>
        <a:p>
          <a:endParaRPr lang="en-US"/>
        </a:p>
      </dgm:t>
    </dgm:pt>
    <dgm:pt modelId="{85E314DA-2B11-4508-BAE6-6664FF56CBE5}" type="sibTrans" cxnId="{CA61777C-789E-4F04-97C3-0FB0DACB5C65}">
      <dgm:prSet/>
      <dgm:spPr/>
      <dgm:t>
        <a:bodyPr/>
        <a:lstStyle/>
        <a:p>
          <a:endParaRPr lang="en-US"/>
        </a:p>
      </dgm:t>
    </dgm:pt>
    <dgm:pt modelId="{49A87A22-4690-403C-889B-321783C575DB}">
      <dgm:prSet phldr="0"/>
      <dgm:spPr/>
      <dgm:t>
        <a:bodyPr/>
        <a:lstStyle/>
        <a:p>
          <a:pPr rtl="0"/>
          <a:r>
            <a:rPr lang="en-US" dirty="0">
              <a:latin typeface="Calibri Light" panose="020F0302020204030204"/>
            </a:rPr>
            <a:t>Revised funding formula reflects equitable distribution of state education funds</a:t>
          </a:r>
        </a:p>
      </dgm:t>
    </dgm:pt>
    <dgm:pt modelId="{38795446-08A9-407C-B4A0-06250592E68F}" type="parTrans" cxnId="{9D9FAA3E-0824-4D3E-8AA4-9ED0744413B3}">
      <dgm:prSet/>
      <dgm:spPr/>
      <dgm:t>
        <a:bodyPr/>
        <a:lstStyle/>
        <a:p>
          <a:endParaRPr lang="en-US"/>
        </a:p>
      </dgm:t>
    </dgm:pt>
    <dgm:pt modelId="{5D2C57E3-4BB5-4B9C-8AFB-B0A932EF4F50}" type="sibTrans" cxnId="{9D9FAA3E-0824-4D3E-8AA4-9ED0744413B3}">
      <dgm:prSet/>
      <dgm:spPr/>
      <dgm:t>
        <a:bodyPr/>
        <a:lstStyle/>
        <a:p>
          <a:endParaRPr lang="en-US"/>
        </a:p>
      </dgm:t>
    </dgm:pt>
    <dgm:pt modelId="{DCC00EBB-181C-45D6-8129-10AEA0A21129}">
      <dgm:prSet phldr="0"/>
      <dgm:spPr/>
      <dgm:t>
        <a:bodyPr/>
        <a:lstStyle/>
        <a:p>
          <a:pPr rtl="0"/>
          <a:r>
            <a:rPr lang="en-US" dirty="0">
              <a:latin typeface="Calibri Light" panose="020F0302020204030204"/>
            </a:rPr>
            <a:t>Implementation of evidence-based practices</a:t>
          </a:r>
        </a:p>
      </dgm:t>
    </dgm:pt>
    <dgm:pt modelId="{A330555C-D4B3-481B-AEE5-58C8865BCEEE}" type="parTrans" cxnId="{8E00148C-7701-4A64-A011-E006B779A7AD}">
      <dgm:prSet/>
      <dgm:spPr/>
      <dgm:t>
        <a:bodyPr/>
        <a:lstStyle/>
        <a:p>
          <a:endParaRPr lang="en-US"/>
        </a:p>
      </dgm:t>
    </dgm:pt>
    <dgm:pt modelId="{56AA114E-2B56-4F5F-9F06-BD6DE83DDA6B}" type="sibTrans" cxnId="{8E00148C-7701-4A64-A011-E006B779A7AD}">
      <dgm:prSet/>
      <dgm:spPr/>
      <dgm:t>
        <a:bodyPr/>
        <a:lstStyle/>
        <a:p>
          <a:endParaRPr lang="en-US"/>
        </a:p>
      </dgm:t>
    </dgm:pt>
    <dgm:pt modelId="{FD5D3555-F9DA-4889-B2F6-E94D8510BA19}" type="pres">
      <dgm:prSet presAssocID="{FE8F08AA-B3D9-430E-959D-DC3334DC7325}" presName="linear" presStyleCnt="0">
        <dgm:presLayoutVars>
          <dgm:dir/>
          <dgm:animLvl val="lvl"/>
          <dgm:resizeHandles val="exact"/>
        </dgm:presLayoutVars>
      </dgm:prSet>
      <dgm:spPr/>
    </dgm:pt>
    <dgm:pt modelId="{7A42ED48-127B-4722-A35A-8BE15D2D0A26}" type="pres">
      <dgm:prSet presAssocID="{E8A38B1D-78D4-4224-A85D-B481E80ADEA6}" presName="parentLin" presStyleCnt="0"/>
      <dgm:spPr/>
    </dgm:pt>
    <dgm:pt modelId="{046DB3AC-9B95-4A23-9493-CB5C7F070C84}" type="pres">
      <dgm:prSet presAssocID="{E8A38B1D-78D4-4224-A85D-B481E80ADEA6}" presName="parentLeftMargin" presStyleLbl="node1" presStyleIdx="0" presStyleCnt="2"/>
      <dgm:spPr/>
    </dgm:pt>
    <dgm:pt modelId="{B76511BF-A6F5-4E2B-B9C2-DAE3338293B0}" type="pres">
      <dgm:prSet presAssocID="{E8A38B1D-78D4-4224-A85D-B481E80ADEA6}" presName="parentText" presStyleLbl="node1" presStyleIdx="0" presStyleCnt="2">
        <dgm:presLayoutVars>
          <dgm:chMax val="0"/>
          <dgm:bulletEnabled val="1"/>
        </dgm:presLayoutVars>
      </dgm:prSet>
      <dgm:spPr/>
    </dgm:pt>
    <dgm:pt modelId="{59BE0216-3FD1-4469-BA79-E0060E250C7A}" type="pres">
      <dgm:prSet presAssocID="{E8A38B1D-78D4-4224-A85D-B481E80ADEA6}" presName="negativeSpace" presStyleCnt="0"/>
      <dgm:spPr/>
    </dgm:pt>
    <dgm:pt modelId="{BE58DEB2-F461-4590-B627-93DCA4A417F1}" type="pres">
      <dgm:prSet presAssocID="{E8A38B1D-78D4-4224-A85D-B481E80ADEA6}" presName="childText" presStyleLbl="conFgAcc1" presStyleIdx="0" presStyleCnt="2">
        <dgm:presLayoutVars>
          <dgm:bulletEnabled val="1"/>
        </dgm:presLayoutVars>
      </dgm:prSet>
      <dgm:spPr/>
    </dgm:pt>
    <dgm:pt modelId="{B404D095-7990-41BA-BAAE-D8E1D3AD5032}" type="pres">
      <dgm:prSet presAssocID="{0266F0AC-FE76-4118-94CF-6F103D8D918C}" presName="spaceBetweenRectangles" presStyleCnt="0"/>
      <dgm:spPr/>
    </dgm:pt>
    <dgm:pt modelId="{CB21504A-4B8B-4BE3-B6D7-621D51B1755C}" type="pres">
      <dgm:prSet presAssocID="{C8F0B38E-4AB0-4595-AC1C-DE0718858242}" presName="parentLin" presStyleCnt="0"/>
      <dgm:spPr/>
    </dgm:pt>
    <dgm:pt modelId="{7E5C32C8-ACB3-4AF3-B7DE-68FCBE8CAE90}" type="pres">
      <dgm:prSet presAssocID="{C8F0B38E-4AB0-4595-AC1C-DE0718858242}" presName="parentLeftMargin" presStyleLbl="node1" presStyleIdx="0" presStyleCnt="2"/>
      <dgm:spPr/>
    </dgm:pt>
    <dgm:pt modelId="{2E106144-2BF5-48C4-A810-927FBE570109}" type="pres">
      <dgm:prSet presAssocID="{C8F0B38E-4AB0-4595-AC1C-DE0718858242}" presName="parentText" presStyleLbl="node1" presStyleIdx="1" presStyleCnt="2">
        <dgm:presLayoutVars>
          <dgm:chMax val="0"/>
          <dgm:bulletEnabled val="1"/>
        </dgm:presLayoutVars>
      </dgm:prSet>
      <dgm:spPr/>
    </dgm:pt>
    <dgm:pt modelId="{1DAD2E24-E081-4F98-A75B-53AEAB5B3554}" type="pres">
      <dgm:prSet presAssocID="{C8F0B38E-4AB0-4595-AC1C-DE0718858242}" presName="negativeSpace" presStyleCnt="0"/>
      <dgm:spPr/>
    </dgm:pt>
    <dgm:pt modelId="{AAFC2959-34E6-4EE0-B9FB-53FFF927141F}" type="pres">
      <dgm:prSet presAssocID="{C8F0B38E-4AB0-4595-AC1C-DE0718858242}" presName="childText" presStyleLbl="conFgAcc1" presStyleIdx="1" presStyleCnt="2">
        <dgm:presLayoutVars>
          <dgm:bulletEnabled val="1"/>
        </dgm:presLayoutVars>
      </dgm:prSet>
      <dgm:spPr/>
    </dgm:pt>
  </dgm:ptLst>
  <dgm:cxnLst>
    <dgm:cxn modelId="{8FD1DA3A-5159-4534-BACE-A5735F261E8D}" srcId="{C8F0B38E-4AB0-4595-AC1C-DE0718858242}" destId="{E433B75B-6DE0-4A74-B59F-23EEB92853EE}" srcOrd="0" destOrd="0" parTransId="{ED791C02-7D8C-4BE8-B6A0-84EB8E671FB7}" sibTransId="{C65B3616-C2F0-4B37-857A-0445B5ACD9B2}"/>
    <dgm:cxn modelId="{9D9FAA3E-0824-4D3E-8AA4-9ED0744413B3}" srcId="{E8A38B1D-78D4-4224-A85D-B481E80ADEA6}" destId="{49A87A22-4690-403C-889B-321783C575DB}" srcOrd="1" destOrd="0" parTransId="{38795446-08A9-407C-B4A0-06250592E68F}" sibTransId="{5D2C57E3-4BB5-4B9C-8AFB-B0A932EF4F50}"/>
    <dgm:cxn modelId="{9690154E-2C98-4032-8C5A-E27B79F23F19}" type="presOf" srcId="{FE8F08AA-B3D9-430E-959D-DC3334DC7325}" destId="{FD5D3555-F9DA-4889-B2F6-E94D8510BA19}" srcOrd="0" destOrd="0" presId="urn:microsoft.com/office/officeart/2005/8/layout/list1"/>
    <dgm:cxn modelId="{CA61777C-789E-4F04-97C3-0FB0DACB5C65}" srcId="{E8A38B1D-78D4-4224-A85D-B481E80ADEA6}" destId="{359AC5BA-F730-4AD4-8246-E519370B4E88}" srcOrd="0" destOrd="0" parTransId="{286C2AE7-DC43-4B68-8F5E-C11FF27564A5}" sibTransId="{85E314DA-2B11-4508-BAE6-6664FF56CBE5}"/>
    <dgm:cxn modelId="{EF61F482-36B9-4FB6-8142-D9614F9925EB}" type="presOf" srcId="{E8A38B1D-78D4-4224-A85D-B481E80ADEA6}" destId="{B76511BF-A6F5-4E2B-B9C2-DAE3338293B0}" srcOrd="1" destOrd="0" presId="urn:microsoft.com/office/officeart/2005/8/layout/list1"/>
    <dgm:cxn modelId="{8994F187-FDAD-4FB3-ACFA-FA7F73AAFB89}" type="presOf" srcId="{E433B75B-6DE0-4A74-B59F-23EEB92853EE}" destId="{AAFC2959-34E6-4EE0-B9FB-53FFF927141F}" srcOrd="0" destOrd="0" presId="urn:microsoft.com/office/officeart/2005/8/layout/list1"/>
    <dgm:cxn modelId="{8E00148C-7701-4A64-A011-E006B779A7AD}" srcId="{C8F0B38E-4AB0-4595-AC1C-DE0718858242}" destId="{DCC00EBB-181C-45D6-8129-10AEA0A21129}" srcOrd="1" destOrd="0" parTransId="{A330555C-D4B3-481B-AEE5-58C8865BCEEE}" sibTransId="{56AA114E-2B56-4F5F-9F06-BD6DE83DDA6B}"/>
    <dgm:cxn modelId="{E45B4798-2DDA-402C-972C-0D492EBC6D85}" type="presOf" srcId="{C8F0B38E-4AB0-4595-AC1C-DE0718858242}" destId="{7E5C32C8-ACB3-4AF3-B7DE-68FCBE8CAE90}" srcOrd="0" destOrd="0" presId="urn:microsoft.com/office/officeart/2005/8/layout/list1"/>
    <dgm:cxn modelId="{BF529EA9-7168-4D6F-B576-2B74C53EF1CF}" type="presOf" srcId="{E8A38B1D-78D4-4224-A85D-B481E80ADEA6}" destId="{046DB3AC-9B95-4A23-9493-CB5C7F070C84}" srcOrd="0" destOrd="0" presId="urn:microsoft.com/office/officeart/2005/8/layout/list1"/>
    <dgm:cxn modelId="{205B0EAB-8E9C-4BED-BCFC-91BECDA58295}" type="presOf" srcId="{C8F0B38E-4AB0-4595-AC1C-DE0718858242}" destId="{2E106144-2BF5-48C4-A810-927FBE570109}" srcOrd="1" destOrd="0" presId="urn:microsoft.com/office/officeart/2005/8/layout/list1"/>
    <dgm:cxn modelId="{E795A9B1-71BE-47B4-AAD8-4815194C59D2}" srcId="{FE8F08AA-B3D9-430E-959D-DC3334DC7325}" destId="{E8A38B1D-78D4-4224-A85D-B481E80ADEA6}" srcOrd="0" destOrd="0" parTransId="{53AE42CF-180A-4F3D-9D14-F6964B3474FB}" sibTransId="{0266F0AC-FE76-4118-94CF-6F103D8D918C}"/>
    <dgm:cxn modelId="{83F7A4C2-C3B7-4AE3-B55C-46C70EAE3BAE}" type="presOf" srcId="{49A87A22-4690-403C-889B-321783C575DB}" destId="{BE58DEB2-F461-4590-B627-93DCA4A417F1}" srcOrd="0" destOrd="1" presId="urn:microsoft.com/office/officeart/2005/8/layout/list1"/>
    <dgm:cxn modelId="{54531BCE-0F5A-419C-949A-33C54B9D5710}" srcId="{FE8F08AA-B3D9-430E-959D-DC3334DC7325}" destId="{C8F0B38E-4AB0-4595-AC1C-DE0718858242}" srcOrd="1" destOrd="0" parTransId="{6688DEBE-65F1-4B0B-8BAF-866E289CE7A9}" sibTransId="{182D86AE-C873-4032-B627-074D74F14C58}"/>
    <dgm:cxn modelId="{0E8AEBD2-CDEA-49E1-B806-572CC658C85D}" type="presOf" srcId="{DCC00EBB-181C-45D6-8129-10AEA0A21129}" destId="{AAFC2959-34E6-4EE0-B9FB-53FFF927141F}" srcOrd="0" destOrd="1" presId="urn:microsoft.com/office/officeart/2005/8/layout/list1"/>
    <dgm:cxn modelId="{3A2014D5-57F4-4163-BD3C-22D85C783605}" type="presOf" srcId="{359AC5BA-F730-4AD4-8246-E519370B4E88}" destId="{BE58DEB2-F461-4590-B627-93DCA4A417F1}" srcOrd="0" destOrd="0" presId="urn:microsoft.com/office/officeart/2005/8/layout/list1"/>
    <dgm:cxn modelId="{9BC6CCBE-FE26-4BD4-9149-089B9FFB22EF}" type="presParOf" srcId="{FD5D3555-F9DA-4889-B2F6-E94D8510BA19}" destId="{7A42ED48-127B-4722-A35A-8BE15D2D0A26}" srcOrd="0" destOrd="0" presId="urn:microsoft.com/office/officeart/2005/8/layout/list1"/>
    <dgm:cxn modelId="{FE1DC3B7-5F68-4287-998E-2476802DC3BC}" type="presParOf" srcId="{7A42ED48-127B-4722-A35A-8BE15D2D0A26}" destId="{046DB3AC-9B95-4A23-9493-CB5C7F070C84}" srcOrd="0" destOrd="0" presId="urn:microsoft.com/office/officeart/2005/8/layout/list1"/>
    <dgm:cxn modelId="{CCF20C97-19D8-49EA-B8AC-827658E1A819}" type="presParOf" srcId="{7A42ED48-127B-4722-A35A-8BE15D2D0A26}" destId="{B76511BF-A6F5-4E2B-B9C2-DAE3338293B0}" srcOrd="1" destOrd="0" presId="urn:microsoft.com/office/officeart/2005/8/layout/list1"/>
    <dgm:cxn modelId="{C1216445-85BA-4CCA-990F-C82401A615FC}" type="presParOf" srcId="{FD5D3555-F9DA-4889-B2F6-E94D8510BA19}" destId="{59BE0216-3FD1-4469-BA79-E0060E250C7A}" srcOrd="1" destOrd="0" presId="urn:microsoft.com/office/officeart/2005/8/layout/list1"/>
    <dgm:cxn modelId="{0EDB9740-0282-4905-A654-AAC91084691B}" type="presParOf" srcId="{FD5D3555-F9DA-4889-B2F6-E94D8510BA19}" destId="{BE58DEB2-F461-4590-B627-93DCA4A417F1}" srcOrd="2" destOrd="0" presId="urn:microsoft.com/office/officeart/2005/8/layout/list1"/>
    <dgm:cxn modelId="{8D7D0B3C-C25E-4249-9FE7-6771256963B1}" type="presParOf" srcId="{FD5D3555-F9DA-4889-B2F6-E94D8510BA19}" destId="{B404D095-7990-41BA-BAAE-D8E1D3AD5032}" srcOrd="3" destOrd="0" presId="urn:microsoft.com/office/officeart/2005/8/layout/list1"/>
    <dgm:cxn modelId="{B0C3693F-1329-4286-86EE-43A5A8AD93C9}" type="presParOf" srcId="{FD5D3555-F9DA-4889-B2F6-E94D8510BA19}" destId="{CB21504A-4B8B-4BE3-B6D7-621D51B1755C}" srcOrd="4" destOrd="0" presId="urn:microsoft.com/office/officeart/2005/8/layout/list1"/>
    <dgm:cxn modelId="{4F129D9E-32B1-4B36-88BB-412F5F94249F}" type="presParOf" srcId="{CB21504A-4B8B-4BE3-B6D7-621D51B1755C}" destId="{7E5C32C8-ACB3-4AF3-B7DE-68FCBE8CAE90}" srcOrd="0" destOrd="0" presId="urn:microsoft.com/office/officeart/2005/8/layout/list1"/>
    <dgm:cxn modelId="{58C7AA67-C9EA-413A-B587-6FC841894DAC}" type="presParOf" srcId="{CB21504A-4B8B-4BE3-B6D7-621D51B1755C}" destId="{2E106144-2BF5-48C4-A810-927FBE570109}" srcOrd="1" destOrd="0" presId="urn:microsoft.com/office/officeart/2005/8/layout/list1"/>
    <dgm:cxn modelId="{C26D16FC-A8F1-468C-8B70-02341198821F}" type="presParOf" srcId="{FD5D3555-F9DA-4889-B2F6-E94D8510BA19}" destId="{1DAD2E24-E081-4F98-A75B-53AEAB5B3554}" srcOrd="5" destOrd="0" presId="urn:microsoft.com/office/officeart/2005/8/layout/list1"/>
    <dgm:cxn modelId="{DD00CEB7-4803-4FC5-B5E1-0E93A1682233}" type="presParOf" srcId="{FD5D3555-F9DA-4889-B2F6-E94D8510BA19}" destId="{AAFC2959-34E6-4EE0-B9FB-53FFF927141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0828A0-CA5A-4C7F-A3A6-512B9921258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90C7AFE-DDDF-47E2-BA16-059BEA3E5C6B}">
      <dgm:prSet/>
      <dgm:spPr/>
      <dgm:t>
        <a:bodyPr/>
        <a:lstStyle/>
        <a:p>
          <a:pPr rtl="0"/>
          <a:r>
            <a:rPr lang="en-US" dirty="0">
              <a:latin typeface="Calibri Light" panose="020F0302020204030204"/>
            </a:rPr>
            <a:t>Over 1 Billion Dollar investment</a:t>
          </a:r>
        </a:p>
      </dgm:t>
    </dgm:pt>
    <dgm:pt modelId="{537A7663-5563-469F-A8DD-B2B88D7CDD1E}" type="parTrans" cxnId="{F6EE68E6-46EB-4E70-BCFE-35FF74EA750F}">
      <dgm:prSet/>
      <dgm:spPr/>
      <dgm:t>
        <a:bodyPr/>
        <a:lstStyle/>
        <a:p>
          <a:endParaRPr lang="en-US"/>
        </a:p>
      </dgm:t>
    </dgm:pt>
    <dgm:pt modelId="{E4D1DD73-7428-4C76-ABE6-BBE94C0AB210}" type="sibTrans" cxnId="{F6EE68E6-46EB-4E70-BCFE-35FF74EA750F}">
      <dgm:prSet/>
      <dgm:spPr/>
      <dgm:t>
        <a:bodyPr/>
        <a:lstStyle/>
        <a:p>
          <a:endParaRPr lang="en-US"/>
        </a:p>
      </dgm:t>
    </dgm:pt>
    <dgm:pt modelId="{D4DFCA60-CFAA-4EE7-ADCF-CEBB387D238A}">
      <dgm:prSet/>
      <dgm:spPr/>
      <dgm:t>
        <a:bodyPr/>
        <a:lstStyle/>
        <a:p>
          <a:pPr rtl="0"/>
          <a:r>
            <a:rPr lang="en-US" dirty="0">
              <a:latin typeface="Calibri Light" panose="020F0302020204030204"/>
            </a:rPr>
            <a:t>Revise Funding Formula</a:t>
          </a:r>
          <a:endParaRPr lang="en-US" dirty="0"/>
        </a:p>
      </dgm:t>
    </dgm:pt>
    <dgm:pt modelId="{CB54B5E0-3BD7-4385-808D-45CB76C17F7A}" type="parTrans" cxnId="{5E2B3A6E-9AC1-4D28-BC1D-394B3463E7E6}">
      <dgm:prSet/>
      <dgm:spPr/>
      <dgm:t>
        <a:bodyPr/>
        <a:lstStyle/>
        <a:p>
          <a:endParaRPr lang="en-US"/>
        </a:p>
      </dgm:t>
    </dgm:pt>
    <dgm:pt modelId="{90245A81-37B4-46A4-BD65-85A9707FAE74}" type="sibTrans" cxnId="{5E2B3A6E-9AC1-4D28-BC1D-394B3463E7E6}">
      <dgm:prSet/>
      <dgm:spPr/>
      <dgm:t>
        <a:bodyPr/>
        <a:lstStyle/>
        <a:p>
          <a:endParaRPr lang="en-US"/>
        </a:p>
      </dgm:t>
    </dgm:pt>
    <dgm:pt modelId="{86A2E5D9-791D-46EC-83FA-E4E891052184}">
      <dgm:prSet/>
      <dgm:spPr/>
      <dgm:t>
        <a:bodyPr/>
        <a:lstStyle/>
        <a:p>
          <a:pPr rtl="0"/>
          <a:r>
            <a:rPr lang="en-US" dirty="0">
              <a:latin typeface="Calibri Light" panose="020F0302020204030204"/>
            </a:rPr>
            <a:t>21st Century Educational Trust Fund</a:t>
          </a:r>
          <a:endParaRPr lang="en-US" dirty="0"/>
        </a:p>
      </dgm:t>
    </dgm:pt>
    <dgm:pt modelId="{3F5E4C8E-7795-4F54-AD19-DBDCA8E12C53}" type="parTrans" cxnId="{6131BD6E-C9C7-453A-9682-A99B7F82AE31}">
      <dgm:prSet/>
      <dgm:spPr/>
      <dgm:t>
        <a:bodyPr/>
        <a:lstStyle/>
        <a:p>
          <a:endParaRPr lang="en-US"/>
        </a:p>
      </dgm:t>
    </dgm:pt>
    <dgm:pt modelId="{B03706E3-65FF-4273-BAE7-31C804FF6ABB}" type="sibTrans" cxnId="{6131BD6E-C9C7-453A-9682-A99B7F82AE31}">
      <dgm:prSet/>
      <dgm:spPr/>
      <dgm:t>
        <a:bodyPr/>
        <a:lstStyle/>
        <a:p>
          <a:endParaRPr lang="en-US"/>
        </a:p>
      </dgm:t>
    </dgm:pt>
    <dgm:pt modelId="{22EEFB4D-8BAB-4E38-94D3-97B2AD8E7501}">
      <dgm:prSet phldr="0"/>
      <dgm:spPr/>
      <dgm:t>
        <a:bodyPr/>
        <a:lstStyle/>
        <a:p>
          <a:pPr rtl="0"/>
          <a:r>
            <a:rPr lang="en-US" b="1" dirty="0">
              <a:solidFill>
                <a:schemeClr val="tx1"/>
              </a:solidFill>
            </a:rPr>
            <a:t>Increases in FY22 and FY23 =</a:t>
          </a:r>
          <a:r>
            <a:rPr lang="en-US" b="1" dirty="0">
              <a:solidFill>
                <a:schemeClr val="tx1"/>
              </a:solidFill>
              <a:latin typeface="Calibri Light" panose="020F0302020204030204"/>
            </a:rPr>
            <a:t> $547 million ($177m and $370m)</a:t>
          </a:r>
          <a:endParaRPr lang="en-US" b="1" dirty="0">
            <a:solidFill>
              <a:schemeClr val="tx1"/>
            </a:solidFill>
          </a:endParaRPr>
        </a:p>
      </dgm:t>
    </dgm:pt>
    <dgm:pt modelId="{C76323C8-4A46-423F-9385-92D451338C95}" type="parTrans" cxnId="{9BD7C2B3-56DC-4A30-8A31-9B684EE46BA9}">
      <dgm:prSet/>
      <dgm:spPr/>
      <dgm:t>
        <a:bodyPr/>
        <a:lstStyle/>
        <a:p>
          <a:endParaRPr lang="en-US"/>
        </a:p>
      </dgm:t>
    </dgm:pt>
    <dgm:pt modelId="{32625AB9-739C-468B-B5BC-8451FD96A254}" type="sibTrans" cxnId="{9BD7C2B3-56DC-4A30-8A31-9B684EE46BA9}">
      <dgm:prSet/>
      <dgm:spPr/>
      <dgm:t>
        <a:bodyPr/>
        <a:lstStyle/>
        <a:p>
          <a:endParaRPr lang="en-US"/>
        </a:p>
      </dgm:t>
    </dgm:pt>
    <dgm:pt modelId="{A2F8937F-0270-4EC3-A969-DB5165A5B527}">
      <dgm:prSet phldr="0"/>
      <dgm:spPr/>
      <dgm:t>
        <a:bodyPr/>
        <a:lstStyle/>
        <a:p>
          <a:pPr rtl="0"/>
          <a:r>
            <a:rPr lang="en-US" dirty="0">
              <a:latin typeface="Arial"/>
              <a:cs typeface="Arial"/>
            </a:rPr>
            <a:t>Department provides grant funding to support high-quality implementation of specific evidence-based program areas</a:t>
          </a:r>
          <a:endParaRPr lang="en-US" dirty="0">
            <a:latin typeface="Calibri Light" panose="020F0302020204030204"/>
            <a:cs typeface="Calibri Light" panose="020F0302020204030204"/>
          </a:endParaRPr>
        </a:p>
      </dgm:t>
    </dgm:pt>
    <dgm:pt modelId="{992DB378-0156-4764-A4B1-129A7A1FB338}" type="parTrans" cxnId="{385E2417-2D3A-4983-A136-ACEC08FC3F8E}">
      <dgm:prSet/>
      <dgm:spPr/>
      <dgm:t>
        <a:bodyPr/>
        <a:lstStyle/>
        <a:p>
          <a:endParaRPr lang="en-US"/>
        </a:p>
      </dgm:t>
    </dgm:pt>
    <dgm:pt modelId="{AB8ED0D6-4891-457D-8362-6B06EE6781FB}" type="sibTrans" cxnId="{385E2417-2D3A-4983-A136-ACEC08FC3F8E}">
      <dgm:prSet/>
      <dgm:spPr/>
      <dgm:t>
        <a:bodyPr/>
        <a:lstStyle/>
        <a:p>
          <a:endParaRPr lang="en-US"/>
        </a:p>
      </dgm:t>
    </dgm:pt>
    <dgm:pt modelId="{89A6698E-9F80-44DE-BC26-79D9B492D6C0}">
      <dgm:prSet phldr="0"/>
      <dgm:spPr/>
      <dgm:t>
        <a:bodyPr/>
        <a:lstStyle/>
        <a:p>
          <a:r>
            <a:rPr lang="en-US" b="1" dirty="0">
              <a:solidFill>
                <a:schemeClr val="tx1"/>
              </a:solidFill>
              <a:latin typeface="Calibri Light" panose="020F0302020204030204"/>
            </a:rPr>
            <a:t>Legislation</a:t>
          </a:r>
          <a:r>
            <a:rPr lang="en-US" b="1" dirty="0">
              <a:solidFill>
                <a:schemeClr val="tx1"/>
              </a:solidFill>
            </a:rPr>
            <a:t> commits to adding well over a billion dollars by 2027 to address the state’s overall underinvestment in education</a:t>
          </a:r>
        </a:p>
      </dgm:t>
    </dgm:pt>
    <dgm:pt modelId="{7062E882-08B8-4E2A-B7CA-09F3200A5E87}" type="parTrans" cxnId="{69179061-E3B9-4108-B5F4-D093784C1D95}">
      <dgm:prSet/>
      <dgm:spPr/>
      <dgm:t>
        <a:bodyPr/>
        <a:lstStyle/>
        <a:p>
          <a:endParaRPr lang="en-US"/>
        </a:p>
      </dgm:t>
    </dgm:pt>
    <dgm:pt modelId="{6AF989E0-F0D9-4994-8494-17A0D28F8595}" type="sibTrans" cxnId="{69179061-E3B9-4108-B5F4-D093784C1D95}">
      <dgm:prSet/>
      <dgm:spPr/>
      <dgm:t>
        <a:bodyPr/>
        <a:lstStyle/>
        <a:p>
          <a:endParaRPr lang="en-US"/>
        </a:p>
      </dgm:t>
    </dgm:pt>
    <dgm:pt modelId="{A304A70B-2452-448D-BF22-0ECA321B57DB}">
      <dgm:prSet phldr="0"/>
      <dgm:spPr/>
      <dgm:t>
        <a:bodyPr/>
        <a:lstStyle/>
        <a:p>
          <a:pPr rtl="0"/>
          <a:r>
            <a:rPr lang="en-US" dirty="0">
              <a:latin typeface="Arial"/>
              <a:cs typeface="Arial"/>
            </a:rPr>
            <a:t>Raising per pupil funding for to districts, and even more for districts with high concentrations of students living in poverty;</a:t>
          </a:r>
          <a:endParaRPr lang="en-US" dirty="0"/>
        </a:p>
      </dgm:t>
    </dgm:pt>
    <dgm:pt modelId="{C4FBE955-0416-46E3-B269-78A0C90A5390}" type="parTrans" cxnId="{6D31DD68-2706-4BC8-B032-9ADED660C770}">
      <dgm:prSet/>
      <dgm:spPr/>
      <dgm:t>
        <a:bodyPr/>
        <a:lstStyle/>
        <a:p>
          <a:endParaRPr lang="en-US"/>
        </a:p>
      </dgm:t>
    </dgm:pt>
    <dgm:pt modelId="{8ACEBCE9-11D6-4BB5-BD6F-D86155CED88D}" type="sibTrans" cxnId="{6D31DD68-2706-4BC8-B032-9ADED660C770}">
      <dgm:prSet/>
      <dgm:spPr/>
      <dgm:t>
        <a:bodyPr/>
        <a:lstStyle/>
        <a:p>
          <a:endParaRPr lang="en-US"/>
        </a:p>
      </dgm:t>
    </dgm:pt>
    <dgm:pt modelId="{69112534-D534-40A3-8C2E-DEDA3BDC3A11}">
      <dgm:prSet phldr="0"/>
      <dgm:spPr/>
      <dgm:t>
        <a:bodyPr/>
        <a:lstStyle/>
        <a:p>
          <a:r>
            <a:rPr lang="en-US" dirty="0">
              <a:latin typeface="Arial"/>
              <a:cs typeface="Arial"/>
            </a:rPr>
            <a:t>Raising per pupil funding for English learners; more for those in high schools; </a:t>
          </a:r>
          <a:endParaRPr lang="en-US" dirty="0"/>
        </a:p>
      </dgm:t>
    </dgm:pt>
    <dgm:pt modelId="{6A894368-3E0C-4C93-AD73-17A0784AB9B4}" type="parTrans" cxnId="{A36462D4-0E11-4CE3-ACB0-FCDD8924DCB8}">
      <dgm:prSet/>
      <dgm:spPr/>
      <dgm:t>
        <a:bodyPr/>
        <a:lstStyle/>
        <a:p>
          <a:endParaRPr lang="en-US"/>
        </a:p>
      </dgm:t>
    </dgm:pt>
    <dgm:pt modelId="{EEC87167-850C-4C61-A6B5-BCDCFDDC83D4}" type="sibTrans" cxnId="{A36462D4-0E11-4CE3-ACB0-FCDD8924DCB8}">
      <dgm:prSet/>
      <dgm:spPr/>
      <dgm:t>
        <a:bodyPr/>
        <a:lstStyle/>
        <a:p>
          <a:endParaRPr lang="en-US"/>
        </a:p>
      </dgm:t>
    </dgm:pt>
    <dgm:pt modelId="{9B6CB9A0-C709-4882-9FB6-61406B75EB31}">
      <dgm:prSet phldr="0"/>
      <dgm:spPr/>
      <dgm:t>
        <a:bodyPr/>
        <a:lstStyle/>
        <a:p>
          <a:r>
            <a:rPr lang="en-US" dirty="0">
              <a:latin typeface="Arial"/>
              <a:cs typeface="Arial"/>
            </a:rPr>
            <a:t>Raises the assumed percentages of students with disabilities for each district;</a:t>
          </a:r>
          <a:endParaRPr lang="en-US" dirty="0"/>
        </a:p>
      </dgm:t>
    </dgm:pt>
    <dgm:pt modelId="{71CBB574-07DA-4A1C-93A3-3B18BF9AA975}" type="parTrans" cxnId="{A318CAF6-C4CE-4D53-BA33-4B6E708FCEC8}">
      <dgm:prSet/>
      <dgm:spPr/>
      <dgm:t>
        <a:bodyPr/>
        <a:lstStyle/>
        <a:p>
          <a:endParaRPr lang="en-US"/>
        </a:p>
      </dgm:t>
    </dgm:pt>
    <dgm:pt modelId="{2C83A11F-C53F-4539-9D9B-796E2C756C0D}" type="sibTrans" cxnId="{A318CAF6-C4CE-4D53-BA33-4B6E708FCEC8}">
      <dgm:prSet/>
      <dgm:spPr/>
      <dgm:t>
        <a:bodyPr/>
        <a:lstStyle/>
        <a:p>
          <a:endParaRPr lang="en-US"/>
        </a:p>
      </dgm:t>
    </dgm:pt>
    <dgm:pt modelId="{7CC74298-408E-4346-B1B1-978979A6FC8C}">
      <dgm:prSet phldr="0"/>
      <dgm:spPr/>
      <dgm:t>
        <a:bodyPr/>
        <a:lstStyle/>
        <a:p>
          <a:r>
            <a:rPr lang="en-US" dirty="0">
              <a:latin typeface="Arial"/>
              <a:cs typeface="Arial"/>
            </a:rPr>
            <a:t>Increasing funding for health care costs of active employees and retirees </a:t>
          </a:r>
          <a:endParaRPr lang="en-US" dirty="0"/>
        </a:p>
      </dgm:t>
    </dgm:pt>
    <dgm:pt modelId="{DD83FC43-9D6F-4AE9-9FFB-E0F3CB305C99}" type="parTrans" cxnId="{45869EA5-6914-4AFC-A106-D67ABF421910}">
      <dgm:prSet/>
      <dgm:spPr/>
      <dgm:t>
        <a:bodyPr/>
        <a:lstStyle/>
        <a:p>
          <a:endParaRPr lang="en-US"/>
        </a:p>
      </dgm:t>
    </dgm:pt>
    <dgm:pt modelId="{320A5EAB-F9C2-4340-8AE5-23145BFE4708}" type="sibTrans" cxnId="{45869EA5-6914-4AFC-A106-D67ABF421910}">
      <dgm:prSet/>
      <dgm:spPr/>
      <dgm:t>
        <a:bodyPr/>
        <a:lstStyle/>
        <a:p>
          <a:endParaRPr lang="en-US"/>
        </a:p>
      </dgm:t>
    </dgm:pt>
    <dgm:pt modelId="{783746C5-5C69-4211-9A64-A7FCC9861B35}">
      <dgm:prSet phldr="0"/>
      <dgm:spPr/>
      <dgm:t>
        <a:bodyPr/>
        <a:lstStyle/>
        <a:p>
          <a:pPr rtl="0"/>
          <a:r>
            <a:rPr lang="en-US" dirty="0">
              <a:latin typeface="Arial"/>
              <a:cs typeface="Arial"/>
            </a:rPr>
            <a:t>21st Century Advisory Council provides input on "educational program" supported by funds.</a:t>
          </a:r>
        </a:p>
      </dgm:t>
    </dgm:pt>
    <dgm:pt modelId="{F11CBC10-4D8C-4016-B540-DCA8BF3CD952}" type="parTrans" cxnId="{FFB4FF8C-FE97-46FE-89BE-5350723FB084}">
      <dgm:prSet/>
      <dgm:spPr/>
      <dgm:t>
        <a:bodyPr/>
        <a:lstStyle/>
        <a:p>
          <a:endParaRPr lang="en-US"/>
        </a:p>
      </dgm:t>
    </dgm:pt>
    <dgm:pt modelId="{E9875D50-6F91-4F62-9B2F-A632128F55BC}" type="sibTrans" cxnId="{FFB4FF8C-FE97-46FE-89BE-5350723FB084}">
      <dgm:prSet/>
      <dgm:spPr/>
      <dgm:t>
        <a:bodyPr/>
        <a:lstStyle/>
        <a:p>
          <a:endParaRPr lang="en-US"/>
        </a:p>
      </dgm:t>
    </dgm:pt>
    <dgm:pt modelId="{579D766B-D26F-4EAF-AFB9-4EE6623B57CD}" type="pres">
      <dgm:prSet presAssocID="{CB0828A0-CA5A-4C7F-A3A6-512B99212585}" presName="Name0" presStyleCnt="0">
        <dgm:presLayoutVars>
          <dgm:dir/>
          <dgm:animLvl val="lvl"/>
          <dgm:resizeHandles val="exact"/>
        </dgm:presLayoutVars>
      </dgm:prSet>
      <dgm:spPr/>
    </dgm:pt>
    <dgm:pt modelId="{09DF51FD-AF79-470A-809C-D0BA7F727FE8}" type="pres">
      <dgm:prSet presAssocID="{A90C7AFE-DDDF-47E2-BA16-059BEA3E5C6B}" presName="composite" presStyleCnt="0"/>
      <dgm:spPr/>
    </dgm:pt>
    <dgm:pt modelId="{6FC19206-770A-48D6-812D-F3DFAC3975B9}" type="pres">
      <dgm:prSet presAssocID="{A90C7AFE-DDDF-47E2-BA16-059BEA3E5C6B}" presName="parTx" presStyleLbl="alignNode1" presStyleIdx="0" presStyleCnt="3">
        <dgm:presLayoutVars>
          <dgm:chMax val="0"/>
          <dgm:chPref val="0"/>
          <dgm:bulletEnabled val="1"/>
        </dgm:presLayoutVars>
      </dgm:prSet>
      <dgm:spPr/>
    </dgm:pt>
    <dgm:pt modelId="{1CB645A7-4D05-4704-800C-C284C3600695}" type="pres">
      <dgm:prSet presAssocID="{A90C7AFE-DDDF-47E2-BA16-059BEA3E5C6B}" presName="desTx" presStyleLbl="alignAccFollowNode1" presStyleIdx="0" presStyleCnt="3">
        <dgm:presLayoutVars>
          <dgm:bulletEnabled val="1"/>
        </dgm:presLayoutVars>
      </dgm:prSet>
      <dgm:spPr/>
    </dgm:pt>
    <dgm:pt modelId="{EF1F548A-6416-4B6E-B62C-056529E0022F}" type="pres">
      <dgm:prSet presAssocID="{E4D1DD73-7428-4C76-ABE6-BBE94C0AB210}" presName="space" presStyleCnt="0"/>
      <dgm:spPr/>
    </dgm:pt>
    <dgm:pt modelId="{4412D6B5-0368-42B0-BDCF-1E0634D26C09}" type="pres">
      <dgm:prSet presAssocID="{D4DFCA60-CFAA-4EE7-ADCF-CEBB387D238A}" presName="composite" presStyleCnt="0"/>
      <dgm:spPr/>
    </dgm:pt>
    <dgm:pt modelId="{1EC5E573-82F4-4D7E-8E27-E238516615CC}" type="pres">
      <dgm:prSet presAssocID="{D4DFCA60-CFAA-4EE7-ADCF-CEBB387D238A}" presName="parTx" presStyleLbl="alignNode1" presStyleIdx="1" presStyleCnt="3">
        <dgm:presLayoutVars>
          <dgm:chMax val="0"/>
          <dgm:chPref val="0"/>
          <dgm:bulletEnabled val="1"/>
        </dgm:presLayoutVars>
      </dgm:prSet>
      <dgm:spPr/>
    </dgm:pt>
    <dgm:pt modelId="{8B3140E9-1BFF-4F13-9D7D-A3FB85DDA99E}" type="pres">
      <dgm:prSet presAssocID="{D4DFCA60-CFAA-4EE7-ADCF-CEBB387D238A}" presName="desTx" presStyleLbl="alignAccFollowNode1" presStyleIdx="1" presStyleCnt="3">
        <dgm:presLayoutVars>
          <dgm:bulletEnabled val="1"/>
        </dgm:presLayoutVars>
      </dgm:prSet>
      <dgm:spPr/>
    </dgm:pt>
    <dgm:pt modelId="{63B6C270-968D-439A-964A-AB7762B2D0E4}" type="pres">
      <dgm:prSet presAssocID="{90245A81-37B4-46A4-BD65-85A9707FAE74}" presName="space" presStyleCnt="0"/>
      <dgm:spPr/>
    </dgm:pt>
    <dgm:pt modelId="{53DF4865-BDC6-43BC-B112-315692452178}" type="pres">
      <dgm:prSet presAssocID="{86A2E5D9-791D-46EC-83FA-E4E891052184}" presName="composite" presStyleCnt="0"/>
      <dgm:spPr/>
    </dgm:pt>
    <dgm:pt modelId="{FF153B47-154F-4463-BA41-F586617B192E}" type="pres">
      <dgm:prSet presAssocID="{86A2E5D9-791D-46EC-83FA-E4E891052184}" presName="parTx" presStyleLbl="alignNode1" presStyleIdx="2" presStyleCnt="3">
        <dgm:presLayoutVars>
          <dgm:chMax val="0"/>
          <dgm:chPref val="0"/>
          <dgm:bulletEnabled val="1"/>
        </dgm:presLayoutVars>
      </dgm:prSet>
      <dgm:spPr/>
    </dgm:pt>
    <dgm:pt modelId="{71374284-B5EE-4D38-97C8-20F201E3C5A9}" type="pres">
      <dgm:prSet presAssocID="{86A2E5D9-791D-46EC-83FA-E4E891052184}" presName="desTx" presStyleLbl="alignAccFollowNode1" presStyleIdx="2" presStyleCnt="3">
        <dgm:presLayoutVars>
          <dgm:bulletEnabled val="1"/>
        </dgm:presLayoutVars>
      </dgm:prSet>
      <dgm:spPr/>
    </dgm:pt>
  </dgm:ptLst>
  <dgm:cxnLst>
    <dgm:cxn modelId="{4099A20B-5079-4CEA-91A8-FE73E5B1C5A5}" type="presOf" srcId="{7CC74298-408E-4346-B1B1-978979A6FC8C}" destId="{8B3140E9-1BFF-4F13-9D7D-A3FB85DDA99E}" srcOrd="0" destOrd="3" presId="urn:microsoft.com/office/officeart/2005/8/layout/hList1"/>
    <dgm:cxn modelId="{E047C413-DE02-4C2C-8544-6E1CBD6494E3}" type="presOf" srcId="{9B6CB9A0-C709-4882-9FB6-61406B75EB31}" destId="{8B3140E9-1BFF-4F13-9D7D-A3FB85DDA99E}" srcOrd="0" destOrd="2" presId="urn:microsoft.com/office/officeart/2005/8/layout/hList1"/>
    <dgm:cxn modelId="{385E2417-2D3A-4983-A136-ACEC08FC3F8E}" srcId="{86A2E5D9-791D-46EC-83FA-E4E891052184}" destId="{A2F8937F-0270-4EC3-A969-DB5165A5B527}" srcOrd="0" destOrd="0" parTransId="{992DB378-0156-4764-A4B1-129A7A1FB338}" sibTransId="{AB8ED0D6-4891-457D-8362-6B06EE6781FB}"/>
    <dgm:cxn modelId="{9DE72B17-DFCD-4CC9-9902-E53CC734B183}" type="presOf" srcId="{783746C5-5C69-4211-9A64-A7FCC9861B35}" destId="{71374284-B5EE-4D38-97C8-20F201E3C5A9}" srcOrd="0" destOrd="1" presId="urn:microsoft.com/office/officeart/2005/8/layout/hList1"/>
    <dgm:cxn modelId="{4EC43B23-A1BC-411A-8530-2E785766ACCE}" type="presOf" srcId="{D4DFCA60-CFAA-4EE7-ADCF-CEBB387D238A}" destId="{1EC5E573-82F4-4D7E-8E27-E238516615CC}" srcOrd="0" destOrd="0" presId="urn:microsoft.com/office/officeart/2005/8/layout/hList1"/>
    <dgm:cxn modelId="{0DC78028-BCA4-4318-9114-5F8D48F162C3}" type="presOf" srcId="{86A2E5D9-791D-46EC-83FA-E4E891052184}" destId="{FF153B47-154F-4463-BA41-F586617B192E}" srcOrd="0" destOrd="0" presId="urn:microsoft.com/office/officeart/2005/8/layout/hList1"/>
    <dgm:cxn modelId="{8A291D3F-B246-4D92-A462-3AB4615ACE21}" type="presOf" srcId="{89A6698E-9F80-44DE-BC26-79D9B492D6C0}" destId="{1CB645A7-4D05-4704-800C-C284C3600695}" srcOrd="0" destOrd="0" presId="urn:microsoft.com/office/officeart/2005/8/layout/hList1"/>
    <dgm:cxn modelId="{69179061-E3B9-4108-B5F4-D093784C1D95}" srcId="{A90C7AFE-DDDF-47E2-BA16-059BEA3E5C6B}" destId="{89A6698E-9F80-44DE-BC26-79D9B492D6C0}" srcOrd="0" destOrd="0" parTransId="{7062E882-08B8-4E2A-B7CA-09F3200A5E87}" sibTransId="{6AF989E0-F0D9-4994-8494-17A0D28F8595}"/>
    <dgm:cxn modelId="{CBE53548-98F9-4540-9D08-19B216E281E4}" type="presOf" srcId="{A90C7AFE-DDDF-47E2-BA16-059BEA3E5C6B}" destId="{6FC19206-770A-48D6-812D-F3DFAC3975B9}" srcOrd="0" destOrd="0" presId="urn:microsoft.com/office/officeart/2005/8/layout/hList1"/>
    <dgm:cxn modelId="{6D31DD68-2706-4BC8-B032-9ADED660C770}" srcId="{D4DFCA60-CFAA-4EE7-ADCF-CEBB387D238A}" destId="{A304A70B-2452-448D-BF22-0ECA321B57DB}" srcOrd="0" destOrd="0" parTransId="{C4FBE955-0416-46E3-B269-78A0C90A5390}" sibTransId="{8ACEBCE9-11D6-4BB5-BD6F-D86155CED88D}"/>
    <dgm:cxn modelId="{5E2B3A6E-9AC1-4D28-BC1D-394B3463E7E6}" srcId="{CB0828A0-CA5A-4C7F-A3A6-512B99212585}" destId="{D4DFCA60-CFAA-4EE7-ADCF-CEBB387D238A}" srcOrd="1" destOrd="0" parTransId="{CB54B5E0-3BD7-4385-808D-45CB76C17F7A}" sibTransId="{90245A81-37B4-46A4-BD65-85A9707FAE74}"/>
    <dgm:cxn modelId="{6131BD6E-C9C7-453A-9682-A99B7F82AE31}" srcId="{CB0828A0-CA5A-4C7F-A3A6-512B99212585}" destId="{86A2E5D9-791D-46EC-83FA-E4E891052184}" srcOrd="2" destOrd="0" parTransId="{3F5E4C8E-7795-4F54-AD19-DBDCA8E12C53}" sibTransId="{B03706E3-65FF-4273-BAE7-31C804FF6ABB}"/>
    <dgm:cxn modelId="{F42C3259-94E3-410B-B898-3263F8182718}" type="presOf" srcId="{A304A70B-2452-448D-BF22-0ECA321B57DB}" destId="{8B3140E9-1BFF-4F13-9D7D-A3FB85DDA99E}" srcOrd="0" destOrd="0" presId="urn:microsoft.com/office/officeart/2005/8/layout/hList1"/>
    <dgm:cxn modelId="{FFB4FF8C-FE97-46FE-89BE-5350723FB084}" srcId="{86A2E5D9-791D-46EC-83FA-E4E891052184}" destId="{783746C5-5C69-4211-9A64-A7FCC9861B35}" srcOrd="1" destOrd="0" parTransId="{F11CBC10-4D8C-4016-B540-DCA8BF3CD952}" sibTransId="{E9875D50-6F91-4F62-9B2F-A632128F55BC}"/>
    <dgm:cxn modelId="{4EA436A3-7D0C-46FC-A26B-F2F863C36239}" type="presOf" srcId="{22EEFB4D-8BAB-4E38-94D3-97B2AD8E7501}" destId="{1CB645A7-4D05-4704-800C-C284C3600695}" srcOrd="0" destOrd="1" presId="urn:microsoft.com/office/officeart/2005/8/layout/hList1"/>
    <dgm:cxn modelId="{45869EA5-6914-4AFC-A106-D67ABF421910}" srcId="{D4DFCA60-CFAA-4EE7-ADCF-CEBB387D238A}" destId="{7CC74298-408E-4346-B1B1-978979A6FC8C}" srcOrd="3" destOrd="0" parTransId="{DD83FC43-9D6F-4AE9-9FFB-E0F3CB305C99}" sibTransId="{320A5EAB-F9C2-4340-8AE5-23145BFE4708}"/>
    <dgm:cxn modelId="{9BD7C2B3-56DC-4A30-8A31-9B684EE46BA9}" srcId="{A90C7AFE-DDDF-47E2-BA16-059BEA3E5C6B}" destId="{22EEFB4D-8BAB-4E38-94D3-97B2AD8E7501}" srcOrd="1" destOrd="0" parTransId="{C76323C8-4A46-423F-9385-92D451338C95}" sibTransId="{32625AB9-739C-468B-B5BC-8451FD96A254}"/>
    <dgm:cxn modelId="{A36462D4-0E11-4CE3-ACB0-FCDD8924DCB8}" srcId="{D4DFCA60-CFAA-4EE7-ADCF-CEBB387D238A}" destId="{69112534-D534-40A3-8C2E-DEDA3BDC3A11}" srcOrd="1" destOrd="0" parTransId="{6A894368-3E0C-4C93-AD73-17A0784AB9B4}" sibTransId="{EEC87167-850C-4C61-A6B5-BCDCFDDC83D4}"/>
    <dgm:cxn modelId="{A4EB1FE1-D9AC-4420-8B93-08409E94E13A}" type="presOf" srcId="{69112534-D534-40A3-8C2E-DEDA3BDC3A11}" destId="{8B3140E9-1BFF-4F13-9D7D-A3FB85DDA99E}" srcOrd="0" destOrd="1" presId="urn:microsoft.com/office/officeart/2005/8/layout/hList1"/>
    <dgm:cxn modelId="{F6EE68E6-46EB-4E70-BCFE-35FF74EA750F}" srcId="{CB0828A0-CA5A-4C7F-A3A6-512B99212585}" destId="{A90C7AFE-DDDF-47E2-BA16-059BEA3E5C6B}" srcOrd="0" destOrd="0" parTransId="{537A7663-5563-469F-A8DD-B2B88D7CDD1E}" sibTransId="{E4D1DD73-7428-4C76-ABE6-BBE94C0AB210}"/>
    <dgm:cxn modelId="{F62CE5E8-DCA4-410B-B57C-4BA2BA04C1B9}" type="presOf" srcId="{CB0828A0-CA5A-4C7F-A3A6-512B99212585}" destId="{579D766B-D26F-4EAF-AFB9-4EE6623B57CD}" srcOrd="0" destOrd="0" presId="urn:microsoft.com/office/officeart/2005/8/layout/hList1"/>
    <dgm:cxn modelId="{A318CAF6-C4CE-4D53-BA33-4B6E708FCEC8}" srcId="{D4DFCA60-CFAA-4EE7-ADCF-CEBB387D238A}" destId="{9B6CB9A0-C709-4882-9FB6-61406B75EB31}" srcOrd="2" destOrd="0" parTransId="{71CBB574-07DA-4A1C-93A3-3B18BF9AA975}" sibTransId="{2C83A11F-C53F-4539-9D9B-796E2C756C0D}"/>
    <dgm:cxn modelId="{D7576EFE-E07F-4D13-92AE-F5B9C0909A48}" type="presOf" srcId="{A2F8937F-0270-4EC3-A969-DB5165A5B527}" destId="{71374284-B5EE-4D38-97C8-20F201E3C5A9}" srcOrd="0" destOrd="0" presId="urn:microsoft.com/office/officeart/2005/8/layout/hList1"/>
    <dgm:cxn modelId="{F90F0684-7B90-488C-9B46-0897E1084D13}" type="presParOf" srcId="{579D766B-D26F-4EAF-AFB9-4EE6623B57CD}" destId="{09DF51FD-AF79-470A-809C-D0BA7F727FE8}" srcOrd="0" destOrd="0" presId="urn:microsoft.com/office/officeart/2005/8/layout/hList1"/>
    <dgm:cxn modelId="{F24FEFF1-5470-43CD-A845-CDAD52187E4F}" type="presParOf" srcId="{09DF51FD-AF79-470A-809C-D0BA7F727FE8}" destId="{6FC19206-770A-48D6-812D-F3DFAC3975B9}" srcOrd="0" destOrd="0" presId="urn:microsoft.com/office/officeart/2005/8/layout/hList1"/>
    <dgm:cxn modelId="{4AF2C01C-9FC5-438B-9C8F-74CE0CF5F7DA}" type="presParOf" srcId="{09DF51FD-AF79-470A-809C-D0BA7F727FE8}" destId="{1CB645A7-4D05-4704-800C-C284C3600695}" srcOrd="1" destOrd="0" presId="urn:microsoft.com/office/officeart/2005/8/layout/hList1"/>
    <dgm:cxn modelId="{C9AF4317-E25E-4684-86D7-CB63DA7530C9}" type="presParOf" srcId="{579D766B-D26F-4EAF-AFB9-4EE6623B57CD}" destId="{EF1F548A-6416-4B6E-B62C-056529E0022F}" srcOrd="1" destOrd="0" presId="urn:microsoft.com/office/officeart/2005/8/layout/hList1"/>
    <dgm:cxn modelId="{CADA6D8B-A653-4A2D-AE64-0A7FAD4BE430}" type="presParOf" srcId="{579D766B-D26F-4EAF-AFB9-4EE6623B57CD}" destId="{4412D6B5-0368-42B0-BDCF-1E0634D26C09}" srcOrd="2" destOrd="0" presId="urn:microsoft.com/office/officeart/2005/8/layout/hList1"/>
    <dgm:cxn modelId="{6B3BD90F-14BD-4FE2-953D-EED995C646D9}" type="presParOf" srcId="{4412D6B5-0368-42B0-BDCF-1E0634D26C09}" destId="{1EC5E573-82F4-4D7E-8E27-E238516615CC}" srcOrd="0" destOrd="0" presId="urn:microsoft.com/office/officeart/2005/8/layout/hList1"/>
    <dgm:cxn modelId="{E290A68F-D1C4-47D2-BB5B-BC66C38B4F29}" type="presParOf" srcId="{4412D6B5-0368-42B0-BDCF-1E0634D26C09}" destId="{8B3140E9-1BFF-4F13-9D7D-A3FB85DDA99E}" srcOrd="1" destOrd="0" presId="urn:microsoft.com/office/officeart/2005/8/layout/hList1"/>
    <dgm:cxn modelId="{187CD2DE-1BAE-4D84-881A-A144A4308484}" type="presParOf" srcId="{579D766B-D26F-4EAF-AFB9-4EE6623B57CD}" destId="{63B6C270-968D-439A-964A-AB7762B2D0E4}" srcOrd="3" destOrd="0" presId="urn:microsoft.com/office/officeart/2005/8/layout/hList1"/>
    <dgm:cxn modelId="{FFF93D21-9FC4-4E62-BEA6-1D3765CA86CC}" type="presParOf" srcId="{579D766B-D26F-4EAF-AFB9-4EE6623B57CD}" destId="{53DF4865-BDC6-43BC-B112-315692452178}" srcOrd="4" destOrd="0" presId="urn:microsoft.com/office/officeart/2005/8/layout/hList1"/>
    <dgm:cxn modelId="{32BA098A-CB3C-45D8-A425-222921FE3F15}" type="presParOf" srcId="{53DF4865-BDC6-43BC-B112-315692452178}" destId="{FF153B47-154F-4463-BA41-F586617B192E}" srcOrd="0" destOrd="0" presId="urn:microsoft.com/office/officeart/2005/8/layout/hList1"/>
    <dgm:cxn modelId="{9C91684A-D473-40CF-9AAA-36EC034AF767}" type="presParOf" srcId="{53DF4865-BDC6-43BC-B112-315692452178}" destId="{71374284-B5EE-4D38-97C8-20F201E3C5A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0F955E-7D70-42A8-82E5-671C019A7443}"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9FDC719B-02AB-4180-BABC-785967215F11}">
      <dgm:prSet phldrT="[Text]" phldr="0"/>
      <dgm:spPr/>
      <dgm:t>
        <a:bodyPr/>
        <a:lstStyle/>
        <a:p>
          <a:pPr rtl="0"/>
          <a:r>
            <a:rPr lang="en-US">
              <a:latin typeface="Calibri Light" panose="020F0302020204030204"/>
            </a:rPr>
            <a:t>January 2021</a:t>
          </a:r>
          <a:endParaRPr lang="en-US"/>
        </a:p>
      </dgm:t>
    </dgm:pt>
    <dgm:pt modelId="{2377C581-C439-4ED5-963A-D7B984798D39}" type="parTrans" cxnId="{466C1C19-3D44-4726-A618-341AFF386C6F}">
      <dgm:prSet/>
      <dgm:spPr/>
      <dgm:t>
        <a:bodyPr/>
        <a:lstStyle/>
        <a:p>
          <a:endParaRPr lang="en-US"/>
        </a:p>
      </dgm:t>
    </dgm:pt>
    <dgm:pt modelId="{8EE37E2F-EEC8-425D-AE03-0F36D22815DA}" type="sibTrans" cxnId="{466C1C19-3D44-4726-A618-341AFF386C6F}">
      <dgm:prSet/>
      <dgm:spPr/>
      <dgm:t>
        <a:bodyPr/>
        <a:lstStyle/>
        <a:p>
          <a:endParaRPr lang="en-US"/>
        </a:p>
      </dgm:t>
    </dgm:pt>
    <dgm:pt modelId="{6E4E46B8-4421-4A09-9159-A579B2EEAFC2}">
      <dgm:prSet phldrT="[Text]" phldr="0"/>
      <dgm:spPr/>
      <dgm:t>
        <a:bodyPr/>
        <a:lstStyle/>
        <a:p>
          <a:pPr rtl="0"/>
          <a:r>
            <a:rPr lang="en-US">
              <a:latin typeface="Calibri Light" panose="020F0302020204030204"/>
            </a:rPr>
            <a:t>DESE collected original plans</a:t>
          </a:r>
          <a:endParaRPr lang="en-US"/>
        </a:p>
      </dgm:t>
    </dgm:pt>
    <dgm:pt modelId="{6B7174DD-A66E-42F9-95A5-A32C4413FC5E}" type="parTrans" cxnId="{E0C24C8D-8D91-4E81-B56C-7EBF77BFC03C}">
      <dgm:prSet/>
      <dgm:spPr/>
      <dgm:t>
        <a:bodyPr/>
        <a:lstStyle/>
        <a:p>
          <a:endParaRPr lang="en-US"/>
        </a:p>
      </dgm:t>
    </dgm:pt>
    <dgm:pt modelId="{6836AAAA-42C2-40D8-928D-8ACF82946F68}" type="sibTrans" cxnId="{E0C24C8D-8D91-4E81-B56C-7EBF77BFC03C}">
      <dgm:prSet/>
      <dgm:spPr/>
      <dgm:t>
        <a:bodyPr/>
        <a:lstStyle/>
        <a:p>
          <a:endParaRPr lang="en-US"/>
        </a:p>
      </dgm:t>
    </dgm:pt>
    <dgm:pt modelId="{82D8BAC3-998D-4C03-B0AC-7CB12158A814}">
      <dgm:prSet phldrT="[Text]" phldr="0"/>
      <dgm:spPr/>
      <dgm:t>
        <a:bodyPr/>
        <a:lstStyle/>
        <a:p>
          <a:pPr rtl="0"/>
          <a:r>
            <a:rPr lang="en-US">
              <a:latin typeface="Calibri Light" panose="020F0302020204030204"/>
            </a:rPr>
            <a:t>July 2021</a:t>
          </a:r>
          <a:endParaRPr lang="en-US"/>
        </a:p>
      </dgm:t>
    </dgm:pt>
    <dgm:pt modelId="{8C871BDF-04A6-4487-933F-75E75C57B873}" type="parTrans" cxnId="{A80D03BA-8173-4CF8-BF47-DE5CC517DDEE}">
      <dgm:prSet/>
      <dgm:spPr/>
      <dgm:t>
        <a:bodyPr/>
        <a:lstStyle/>
        <a:p>
          <a:endParaRPr lang="en-US"/>
        </a:p>
      </dgm:t>
    </dgm:pt>
    <dgm:pt modelId="{6EA4D48A-05BD-47E7-B253-6E19802D45D0}" type="sibTrans" cxnId="{A80D03BA-8173-4CF8-BF47-DE5CC517DDEE}">
      <dgm:prSet/>
      <dgm:spPr/>
      <dgm:t>
        <a:bodyPr/>
        <a:lstStyle/>
        <a:p>
          <a:endParaRPr lang="en-US"/>
        </a:p>
      </dgm:t>
    </dgm:pt>
    <dgm:pt modelId="{27AD551A-BD12-4CA1-BAB4-694E5EE76084}">
      <dgm:prSet phldrT="[Text]" phldr="0"/>
      <dgm:spPr/>
      <dgm:t>
        <a:bodyPr/>
        <a:lstStyle/>
        <a:p>
          <a:pPr rtl="0"/>
          <a:r>
            <a:rPr lang="en-US">
              <a:latin typeface="Calibri Light" panose="020F0302020204030204"/>
            </a:rPr>
            <a:t>First stream of funding available</a:t>
          </a:r>
          <a:endParaRPr lang="en-US"/>
        </a:p>
      </dgm:t>
    </dgm:pt>
    <dgm:pt modelId="{0E3FB963-7C90-4D51-B4F0-430A94B5C7DA}" type="parTrans" cxnId="{E9B6044C-3B35-4FDA-BD8C-CC1FD41F1EDD}">
      <dgm:prSet/>
      <dgm:spPr/>
      <dgm:t>
        <a:bodyPr/>
        <a:lstStyle/>
        <a:p>
          <a:endParaRPr lang="en-US"/>
        </a:p>
      </dgm:t>
    </dgm:pt>
    <dgm:pt modelId="{D9F9C36C-A921-4F37-953F-C39CF3E98E37}" type="sibTrans" cxnId="{E9B6044C-3B35-4FDA-BD8C-CC1FD41F1EDD}">
      <dgm:prSet/>
      <dgm:spPr/>
      <dgm:t>
        <a:bodyPr/>
        <a:lstStyle/>
        <a:p>
          <a:endParaRPr lang="en-US"/>
        </a:p>
      </dgm:t>
    </dgm:pt>
    <dgm:pt modelId="{B36C581D-610F-4860-A41D-5671DD4E4D45}">
      <dgm:prSet phldrT="[Text]" phldr="0"/>
      <dgm:spPr/>
      <dgm:t>
        <a:bodyPr/>
        <a:lstStyle/>
        <a:p>
          <a:pPr rtl="0"/>
          <a:r>
            <a:rPr lang="en-US">
              <a:latin typeface="Calibri Light" panose="020F0302020204030204"/>
            </a:rPr>
            <a:t>April 2022</a:t>
          </a:r>
          <a:endParaRPr lang="en-US"/>
        </a:p>
      </dgm:t>
    </dgm:pt>
    <dgm:pt modelId="{1D7F344C-2CA9-4F92-8032-CE3E9BA64879}" type="parTrans" cxnId="{1D06F677-C34F-48FC-978A-09630275A951}">
      <dgm:prSet/>
      <dgm:spPr/>
      <dgm:t>
        <a:bodyPr/>
        <a:lstStyle/>
        <a:p>
          <a:endParaRPr lang="en-US"/>
        </a:p>
      </dgm:t>
    </dgm:pt>
    <dgm:pt modelId="{CBE8F9F7-B2EE-458D-9301-F27B83162942}" type="sibTrans" cxnId="{1D06F677-C34F-48FC-978A-09630275A951}">
      <dgm:prSet/>
      <dgm:spPr/>
      <dgm:t>
        <a:bodyPr/>
        <a:lstStyle/>
        <a:p>
          <a:endParaRPr lang="en-US"/>
        </a:p>
      </dgm:t>
    </dgm:pt>
    <dgm:pt modelId="{4EDCC0F1-736F-4562-9F73-26FE4D14A90B}">
      <dgm:prSet phldrT="[Text]" phldr="0"/>
      <dgm:spPr/>
      <dgm:t>
        <a:bodyPr/>
        <a:lstStyle/>
        <a:p>
          <a:pPr rtl="0"/>
          <a:r>
            <a:rPr lang="en-US">
              <a:latin typeface="Calibri Light" panose="020F0302020204030204"/>
            </a:rPr>
            <a:t>Plan Amendments Collected from 311 districts</a:t>
          </a:r>
          <a:endParaRPr lang="en-US"/>
        </a:p>
      </dgm:t>
    </dgm:pt>
    <dgm:pt modelId="{7B7FC02B-E299-4371-97D8-3D8F924D85F8}" type="parTrans" cxnId="{B1CFF4CC-005B-413D-98C7-B8E048AE42A0}">
      <dgm:prSet/>
      <dgm:spPr/>
      <dgm:t>
        <a:bodyPr/>
        <a:lstStyle/>
        <a:p>
          <a:endParaRPr lang="en-US"/>
        </a:p>
      </dgm:t>
    </dgm:pt>
    <dgm:pt modelId="{8E80EB0F-899D-4A87-BB99-12B5FC5961A8}" type="sibTrans" cxnId="{B1CFF4CC-005B-413D-98C7-B8E048AE42A0}">
      <dgm:prSet/>
      <dgm:spPr/>
      <dgm:t>
        <a:bodyPr/>
        <a:lstStyle/>
        <a:p>
          <a:endParaRPr lang="en-US"/>
        </a:p>
      </dgm:t>
    </dgm:pt>
    <dgm:pt modelId="{DF9CA7F8-9BEE-49D4-B0DB-FA941542FE2C}">
      <dgm:prSet phldr="0"/>
      <dgm:spPr/>
      <dgm:t>
        <a:bodyPr/>
        <a:lstStyle/>
        <a:p>
          <a:pPr rtl="0"/>
          <a:r>
            <a:rPr lang="en-US">
              <a:latin typeface="Calibri Light" panose="020F0302020204030204"/>
            </a:rPr>
            <a:t>May-June 2022</a:t>
          </a:r>
        </a:p>
      </dgm:t>
    </dgm:pt>
    <dgm:pt modelId="{80729FCB-4970-4712-A395-D33DC9F6C6DE}" type="parTrans" cxnId="{8DF85EAF-0286-4C67-A2E5-E223485078B9}">
      <dgm:prSet/>
      <dgm:spPr/>
      <dgm:t>
        <a:bodyPr/>
        <a:lstStyle/>
        <a:p>
          <a:endParaRPr lang="en-US"/>
        </a:p>
      </dgm:t>
    </dgm:pt>
    <dgm:pt modelId="{30E9F28C-1509-4B89-8563-87D348E49D38}" type="sibTrans" cxnId="{8DF85EAF-0286-4C67-A2E5-E223485078B9}">
      <dgm:prSet/>
      <dgm:spPr/>
      <dgm:t>
        <a:bodyPr/>
        <a:lstStyle/>
        <a:p>
          <a:endParaRPr lang="en-US"/>
        </a:p>
      </dgm:t>
    </dgm:pt>
    <dgm:pt modelId="{8FC2A49D-8187-494B-8601-CB2EBEDF3246}">
      <dgm:prSet phldr="0"/>
      <dgm:spPr/>
      <dgm:t>
        <a:bodyPr/>
        <a:lstStyle/>
        <a:p>
          <a:pPr rtl="0"/>
          <a:r>
            <a:rPr lang="en-US">
              <a:latin typeface="Calibri Light" panose="020F0302020204030204"/>
            </a:rPr>
            <a:t>DESE staff reviewed all plans and provided written feedback</a:t>
          </a:r>
        </a:p>
      </dgm:t>
    </dgm:pt>
    <dgm:pt modelId="{AA17A930-6B4C-4DB2-B46A-34F581C13F60}" type="parTrans" cxnId="{E57303E9-1FC5-4DA5-AB3C-9679DA3829BC}">
      <dgm:prSet/>
      <dgm:spPr/>
      <dgm:t>
        <a:bodyPr/>
        <a:lstStyle/>
        <a:p>
          <a:endParaRPr lang="en-US"/>
        </a:p>
      </dgm:t>
    </dgm:pt>
    <dgm:pt modelId="{D265BD74-24D3-4569-8CAE-8E831A32D835}" type="sibTrans" cxnId="{E57303E9-1FC5-4DA5-AB3C-9679DA3829BC}">
      <dgm:prSet/>
      <dgm:spPr/>
      <dgm:t>
        <a:bodyPr/>
        <a:lstStyle/>
        <a:p>
          <a:endParaRPr lang="en-US"/>
        </a:p>
      </dgm:t>
    </dgm:pt>
    <dgm:pt modelId="{E063FFC6-8CDE-4517-99F5-CE5DF9C919C8}">
      <dgm:prSet phldr="0"/>
      <dgm:spPr/>
      <dgm:t>
        <a:bodyPr/>
        <a:lstStyle/>
        <a:p>
          <a:pPr rtl="0"/>
          <a:r>
            <a:rPr lang="en-US">
              <a:latin typeface="Calibri Light" panose="020F0302020204030204"/>
            </a:rPr>
            <a:t>July 2022</a:t>
          </a:r>
        </a:p>
      </dgm:t>
    </dgm:pt>
    <dgm:pt modelId="{CBEC366B-84B7-4391-92AA-65D9EAC87ED0}" type="parTrans" cxnId="{B78C2CB5-A87C-48D1-8052-CCFBECE7E2B2}">
      <dgm:prSet/>
      <dgm:spPr/>
      <dgm:t>
        <a:bodyPr/>
        <a:lstStyle/>
        <a:p>
          <a:endParaRPr lang="en-US"/>
        </a:p>
      </dgm:t>
    </dgm:pt>
    <dgm:pt modelId="{3C141277-B182-48DA-9340-B5E5C10C142D}" type="sibTrans" cxnId="{B78C2CB5-A87C-48D1-8052-CCFBECE7E2B2}">
      <dgm:prSet/>
      <dgm:spPr/>
      <dgm:t>
        <a:bodyPr/>
        <a:lstStyle/>
        <a:p>
          <a:endParaRPr lang="en-US"/>
        </a:p>
      </dgm:t>
    </dgm:pt>
    <dgm:pt modelId="{7B038B74-1301-4E19-BBDA-F13545FED2FD}">
      <dgm:prSet phldr="0"/>
      <dgm:spPr/>
      <dgm:t>
        <a:bodyPr/>
        <a:lstStyle/>
        <a:p>
          <a:pPr rtl="0"/>
          <a:r>
            <a:rPr lang="en-US">
              <a:latin typeface="Calibri Light" panose="020F0302020204030204"/>
            </a:rPr>
            <a:t>Districts provided an opportunity to revise Plans based on feedback</a:t>
          </a:r>
        </a:p>
      </dgm:t>
    </dgm:pt>
    <dgm:pt modelId="{D8CB58A9-215D-4F1A-A6DF-244209953E01}" type="parTrans" cxnId="{648E0981-847C-4A9F-BC89-D273EE2C242C}">
      <dgm:prSet/>
      <dgm:spPr/>
      <dgm:t>
        <a:bodyPr/>
        <a:lstStyle/>
        <a:p>
          <a:endParaRPr lang="en-US"/>
        </a:p>
      </dgm:t>
    </dgm:pt>
    <dgm:pt modelId="{15F79A52-100B-43A0-8CE3-E50FB035708B}" type="sibTrans" cxnId="{648E0981-847C-4A9F-BC89-D273EE2C242C}">
      <dgm:prSet/>
      <dgm:spPr/>
      <dgm:t>
        <a:bodyPr/>
        <a:lstStyle/>
        <a:p>
          <a:endParaRPr lang="en-US"/>
        </a:p>
      </dgm:t>
    </dgm:pt>
    <dgm:pt modelId="{EA48E5D9-A4EC-49F4-A72B-E4A97C8AE71F}">
      <dgm:prSet phldr="0"/>
      <dgm:spPr/>
      <dgm:t>
        <a:bodyPr/>
        <a:lstStyle/>
        <a:p>
          <a:pPr rtl="0"/>
          <a:r>
            <a:rPr lang="en-US">
              <a:latin typeface="Calibri Light" panose="020F0302020204030204"/>
            </a:rPr>
            <a:t>August 2022</a:t>
          </a:r>
        </a:p>
      </dgm:t>
    </dgm:pt>
    <dgm:pt modelId="{9DAC6DFD-C5FA-4D5B-A60A-C037FF33AD22}" type="parTrans" cxnId="{0553677F-390F-4E2C-9A7E-051329E2E179}">
      <dgm:prSet/>
      <dgm:spPr/>
      <dgm:t>
        <a:bodyPr/>
        <a:lstStyle/>
        <a:p>
          <a:endParaRPr lang="en-US"/>
        </a:p>
      </dgm:t>
    </dgm:pt>
    <dgm:pt modelId="{44F33179-6F8B-4259-A4FD-7E75D3F9F767}" type="sibTrans" cxnId="{0553677F-390F-4E2C-9A7E-051329E2E179}">
      <dgm:prSet/>
      <dgm:spPr/>
      <dgm:t>
        <a:bodyPr/>
        <a:lstStyle/>
        <a:p>
          <a:endParaRPr lang="en-US"/>
        </a:p>
      </dgm:t>
    </dgm:pt>
    <dgm:pt modelId="{23B8B4B9-61B6-4052-8DB8-0364BD2D93C5}">
      <dgm:prSet phldr="0"/>
      <dgm:spPr/>
      <dgm:t>
        <a:bodyPr/>
        <a:lstStyle/>
        <a:p>
          <a:pPr rtl="0"/>
          <a:r>
            <a:rPr lang="en-US">
              <a:latin typeface="Calibri Light" panose="020F0302020204030204"/>
            </a:rPr>
            <a:t>DESE posted plans publicly on an interactive SOA Plan Dashboard</a:t>
          </a:r>
        </a:p>
      </dgm:t>
    </dgm:pt>
    <dgm:pt modelId="{57FEECFB-EE4F-49B6-915F-AEDB78CF68A4}" type="parTrans" cxnId="{E2175723-2E5D-4493-B343-91DD4BAE3753}">
      <dgm:prSet/>
      <dgm:spPr/>
      <dgm:t>
        <a:bodyPr/>
        <a:lstStyle/>
        <a:p>
          <a:endParaRPr lang="en-US"/>
        </a:p>
      </dgm:t>
    </dgm:pt>
    <dgm:pt modelId="{F2D5C5A6-EC0D-40F9-B1E0-83F05F1BFD02}" type="sibTrans" cxnId="{E2175723-2E5D-4493-B343-91DD4BAE3753}">
      <dgm:prSet/>
      <dgm:spPr/>
      <dgm:t>
        <a:bodyPr/>
        <a:lstStyle/>
        <a:p>
          <a:endParaRPr lang="en-US"/>
        </a:p>
      </dgm:t>
    </dgm:pt>
    <dgm:pt modelId="{DE8C8F19-8362-4B8C-913E-D6A23473FB91}" type="pres">
      <dgm:prSet presAssocID="{560F955E-7D70-42A8-82E5-671C019A7443}" presName="linearFlow" presStyleCnt="0">
        <dgm:presLayoutVars>
          <dgm:dir/>
          <dgm:animLvl val="lvl"/>
          <dgm:resizeHandles val="exact"/>
        </dgm:presLayoutVars>
      </dgm:prSet>
      <dgm:spPr/>
    </dgm:pt>
    <dgm:pt modelId="{8901ECAE-AFCF-4F4E-A56D-E578D9859BD7}" type="pres">
      <dgm:prSet presAssocID="{9FDC719B-02AB-4180-BABC-785967215F11}" presName="composite" presStyleCnt="0"/>
      <dgm:spPr/>
    </dgm:pt>
    <dgm:pt modelId="{E8F645FD-D904-4862-A010-4A258BF5CF1D}" type="pres">
      <dgm:prSet presAssocID="{9FDC719B-02AB-4180-BABC-785967215F11}" presName="parTx" presStyleLbl="node1" presStyleIdx="0" presStyleCnt="6">
        <dgm:presLayoutVars>
          <dgm:chMax val="0"/>
          <dgm:chPref val="0"/>
          <dgm:bulletEnabled val="1"/>
        </dgm:presLayoutVars>
      </dgm:prSet>
      <dgm:spPr/>
    </dgm:pt>
    <dgm:pt modelId="{AD1C1BC2-B63A-42D8-B294-A85001F76CA8}" type="pres">
      <dgm:prSet presAssocID="{9FDC719B-02AB-4180-BABC-785967215F11}" presName="parSh" presStyleLbl="node1" presStyleIdx="0" presStyleCnt="6"/>
      <dgm:spPr/>
    </dgm:pt>
    <dgm:pt modelId="{3B4F33A4-BB1C-4D57-BB21-B71B84DECCFE}" type="pres">
      <dgm:prSet presAssocID="{9FDC719B-02AB-4180-BABC-785967215F11}" presName="desTx" presStyleLbl="fgAcc1" presStyleIdx="0" presStyleCnt="6">
        <dgm:presLayoutVars>
          <dgm:bulletEnabled val="1"/>
        </dgm:presLayoutVars>
      </dgm:prSet>
      <dgm:spPr/>
    </dgm:pt>
    <dgm:pt modelId="{95151038-783E-4AC9-B3FD-09F040270B65}" type="pres">
      <dgm:prSet presAssocID="{8EE37E2F-EEC8-425D-AE03-0F36D22815DA}" presName="sibTrans" presStyleLbl="sibTrans2D1" presStyleIdx="0" presStyleCnt="5"/>
      <dgm:spPr/>
    </dgm:pt>
    <dgm:pt modelId="{5174FAA7-41E6-49B3-99AE-AE142A4A5FF5}" type="pres">
      <dgm:prSet presAssocID="{8EE37E2F-EEC8-425D-AE03-0F36D22815DA}" presName="connTx" presStyleLbl="sibTrans2D1" presStyleIdx="0" presStyleCnt="5"/>
      <dgm:spPr/>
    </dgm:pt>
    <dgm:pt modelId="{AFD62900-675B-411A-A54E-08018F243C51}" type="pres">
      <dgm:prSet presAssocID="{82D8BAC3-998D-4C03-B0AC-7CB12158A814}" presName="composite" presStyleCnt="0"/>
      <dgm:spPr/>
    </dgm:pt>
    <dgm:pt modelId="{EC010FF6-0209-4572-B58C-9CA1BBA68D49}" type="pres">
      <dgm:prSet presAssocID="{82D8BAC3-998D-4C03-B0AC-7CB12158A814}" presName="parTx" presStyleLbl="node1" presStyleIdx="0" presStyleCnt="6">
        <dgm:presLayoutVars>
          <dgm:chMax val="0"/>
          <dgm:chPref val="0"/>
          <dgm:bulletEnabled val="1"/>
        </dgm:presLayoutVars>
      </dgm:prSet>
      <dgm:spPr/>
    </dgm:pt>
    <dgm:pt modelId="{A489F580-E658-40B1-8E01-D8FA2E02BABA}" type="pres">
      <dgm:prSet presAssocID="{82D8BAC3-998D-4C03-B0AC-7CB12158A814}" presName="parSh" presStyleLbl="node1" presStyleIdx="1" presStyleCnt="6"/>
      <dgm:spPr/>
    </dgm:pt>
    <dgm:pt modelId="{7D54D7B5-C461-486E-975D-7B59255CD2BD}" type="pres">
      <dgm:prSet presAssocID="{82D8BAC3-998D-4C03-B0AC-7CB12158A814}" presName="desTx" presStyleLbl="fgAcc1" presStyleIdx="1" presStyleCnt="6">
        <dgm:presLayoutVars>
          <dgm:bulletEnabled val="1"/>
        </dgm:presLayoutVars>
      </dgm:prSet>
      <dgm:spPr/>
    </dgm:pt>
    <dgm:pt modelId="{491B3A23-52A8-4F10-A0E6-35E9D741AEC4}" type="pres">
      <dgm:prSet presAssocID="{6EA4D48A-05BD-47E7-B253-6E19802D45D0}" presName="sibTrans" presStyleLbl="sibTrans2D1" presStyleIdx="1" presStyleCnt="5"/>
      <dgm:spPr/>
    </dgm:pt>
    <dgm:pt modelId="{5B111EE1-D12E-42A8-9901-0E7E212B0370}" type="pres">
      <dgm:prSet presAssocID="{6EA4D48A-05BD-47E7-B253-6E19802D45D0}" presName="connTx" presStyleLbl="sibTrans2D1" presStyleIdx="1" presStyleCnt="5"/>
      <dgm:spPr/>
    </dgm:pt>
    <dgm:pt modelId="{89DC7466-88FC-4372-908F-47A4BE62F104}" type="pres">
      <dgm:prSet presAssocID="{B36C581D-610F-4860-A41D-5671DD4E4D45}" presName="composite" presStyleCnt="0"/>
      <dgm:spPr/>
    </dgm:pt>
    <dgm:pt modelId="{4DE3CE25-0DEC-4A73-AB23-0968E00F9DC9}" type="pres">
      <dgm:prSet presAssocID="{B36C581D-610F-4860-A41D-5671DD4E4D45}" presName="parTx" presStyleLbl="node1" presStyleIdx="1" presStyleCnt="6">
        <dgm:presLayoutVars>
          <dgm:chMax val="0"/>
          <dgm:chPref val="0"/>
          <dgm:bulletEnabled val="1"/>
        </dgm:presLayoutVars>
      </dgm:prSet>
      <dgm:spPr/>
    </dgm:pt>
    <dgm:pt modelId="{658EAC01-F8A7-4D1F-A750-36BEA8EAA4B4}" type="pres">
      <dgm:prSet presAssocID="{B36C581D-610F-4860-A41D-5671DD4E4D45}" presName="parSh" presStyleLbl="node1" presStyleIdx="2" presStyleCnt="6"/>
      <dgm:spPr/>
    </dgm:pt>
    <dgm:pt modelId="{DC4AE234-356D-444F-B28B-294B03EA1C9F}" type="pres">
      <dgm:prSet presAssocID="{B36C581D-610F-4860-A41D-5671DD4E4D45}" presName="desTx" presStyleLbl="fgAcc1" presStyleIdx="2" presStyleCnt="6">
        <dgm:presLayoutVars>
          <dgm:bulletEnabled val="1"/>
        </dgm:presLayoutVars>
      </dgm:prSet>
      <dgm:spPr/>
    </dgm:pt>
    <dgm:pt modelId="{57EC6CC8-1BB0-4BA5-93D4-BB1B1EB65EC1}" type="pres">
      <dgm:prSet presAssocID="{CBE8F9F7-B2EE-458D-9301-F27B83162942}" presName="sibTrans" presStyleLbl="sibTrans2D1" presStyleIdx="2" presStyleCnt="5"/>
      <dgm:spPr/>
    </dgm:pt>
    <dgm:pt modelId="{C24CEDDA-75E6-4BF2-8685-AB7D7C7C4D13}" type="pres">
      <dgm:prSet presAssocID="{CBE8F9F7-B2EE-458D-9301-F27B83162942}" presName="connTx" presStyleLbl="sibTrans2D1" presStyleIdx="2" presStyleCnt="5"/>
      <dgm:spPr/>
    </dgm:pt>
    <dgm:pt modelId="{E8408D21-AC6D-4305-BE2B-6D9700FC09CE}" type="pres">
      <dgm:prSet presAssocID="{DF9CA7F8-9BEE-49D4-B0DB-FA941542FE2C}" presName="composite" presStyleCnt="0"/>
      <dgm:spPr/>
    </dgm:pt>
    <dgm:pt modelId="{1067E904-69B3-4568-A144-54CCBF6578EA}" type="pres">
      <dgm:prSet presAssocID="{DF9CA7F8-9BEE-49D4-B0DB-FA941542FE2C}" presName="parTx" presStyleLbl="node1" presStyleIdx="2" presStyleCnt="6">
        <dgm:presLayoutVars>
          <dgm:chMax val="0"/>
          <dgm:chPref val="0"/>
          <dgm:bulletEnabled val="1"/>
        </dgm:presLayoutVars>
      </dgm:prSet>
      <dgm:spPr/>
    </dgm:pt>
    <dgm:pt modelId="{FA52C87D-01C2-4F4D-9654-4A9737A059A2}" type="pres">
      <dgm:prSet presAssocID="{DF9CA7F8-9BEE-49D4-B0DB-FA941542FE2C}" presName="parSh" presStyleLbl="node1" presStyleIdx="3" presStyleCnt="6"/>
      <dgm:spPr/>
    </dgm:pt>
    <dgm:pt modelId="{172D09BF-12AA-4008-B1BC-A155275D94B0}" type="pres">
      <dgm:prSet presAssocID="{DF9CA7F8-9BEE-49D4-B0DB-FA941542FE2C}" presName="desTx" presStyleLbl="fgAcc1" presStyleIdx="3" presStyleCnt="6">
        <dgm:presLayoutVars>
          <dgm:bulletEnabled val="1"/>
        </dgm:presLayoutVars>
      </dgm:prSet>
      <dgm:spPr/>
    </dgm:pt>
    <dgm:pt modelId="{557A503A-CC12-4064-84F1-AD72A76C030D}" type="pres">
      <dgm:prSet presAssocID="{30E9F28C-1509-4B89-8563-87D348E49D38}" presName="sibTrans" presStyleLbl="sibTrans2D1" presStyleIdx="3" presStyleCnt="5"/>
      <dgm:spPr/>
    </dgm:pt>
    <dgm:pt modelId="{03FAC8D8-DCE1-4DA2-85AB-E0D59512D3A1}" type="pres">
      <dgm:prSet presAssocID="{30E9F28C-1509-4B89-8563-87D348E49D38}" presName="connTx" presStyleLbl="sibTrans2D1" presStyleIdx="3" presStyleCnt="5"/>
      <dgm:spPr/>
    </dgm:pt>
    <dgm:pt modelId="{AB82AC8E-8B09-4818-ABDC-553EF7FA27BD}" type="pres">
      <dgm:prSet presAssocID="{E063FFC6-8CDE-4517-99F5-CE5DF9C919C8}" presName="composite" presStyleCnt="0"/>
      <dgm:spPr/>
    </dgm:pt>
    <dgm:pt modelId="{705F5CB1-4B71-4B60-AE5E-A80125521249}" type="pres">
      <dgm:prSet presAssocID="{E063FFC6-8CDE-4517-99F5-CE5DF9C919C8}" presName="parTx" presStyleLbl="node1" presStyleIdx="3" presStyleCnt="6">
        <dgm:presLayoutVars>
          <dgm:chMax val="0"/>
          <dgm:chPref val="0"/>
          <dgm:bulletEnabled val="1"/>
        </dgm:presLayoutVars>
      </dgm:prSet>
      <dgm:spPr/>
    </dgm:pt>
    <dgm:pt modelId="{49E38AD1-C40A-4372-AC10-ADD88A72DF3D}" type="pres">
      <dgm:prSet presAssocID="{E063FFC6-8CDE-4517-99F5-CE5DF9C919C8}" presName="parSh" presStyleLbl="node1" presStyleIdx="4" presStyleCnt="6"/>
      <dgm:spPr/>
    </dgm:pt>
    <dgm:pt modelId="{B328FB82-AF08-4C14-B17F-A22949842E70}" type="pres">
      <dgm:prSet presAssocID="{E063FFC6-8CDE-4517-99F5-CE5DF9C919C8}" presName="desTx" presStyleLbl="fgAcc1" presStyleIdx="4" presStyleCnt="6">
        <dgm:presLayoutVars>
          <dgm:bulletEnabled val="1"/>
        </dgm:presLayoutVars>
      </dgm:prSet>
      <dgm:spPr/>
    </dgm:pt>
    <dgm:pt modelId="{ACA06D95-B53A-4454-BEDB-BE5DC358D2DB}" type="pres">
      <dgm:prSet presAssocID="{3C141277-B182-48DA-9340-B5E5C10C142D}" presName="sibTrans" presStyleLbl="sibTrans2D1" presStyleIdx="4" presStyleCnt="5"/>
      <dgm:spPr/>
    </dgm:pt>
    <dgm:pt modelId="{F4482655-CC5D-498F-882E-B587A41450E9}" type="pres">
      <dgm:prSet presAssocID="{3C141277-B182-48DA-9340-B5E5C10C142D}" presName="connTx" presStyleLbl="sibTrans2D1" presStyleIdx="4" presStyleCnt="5"/>
      <dgm:spPr/>
    </dgm:pt>
    <dgm:pt modelId="{23B0C073-4E8C-4D76-B542-53B79480541D}" type="pres">
      <dgm:prSet presAssocID="{EA48E5D9-A4EC-49F4-A72B-E4A97C8AE71F}" presName="composite" presStyleCnt="0"/>
      <dgm:spPr/>
    </dgm:pt>
    <dgm:pt modelId="{07C5D711-9505-4160-BB0B-1C3E88118A67}" type="pres">
      <dgm:prSet presAssocID="{EA48E5D9-A4EC-49F4-A72B-E4A97C8AE71F}" presName="parTx" presStyleLbl="node1" presStyleIdx="4" presStyleCnt="6">
        <dgm:presLayoutVars>
          <dgm:chMax val="0"/>
          <dgm:chPref val="0"/>
          <dgm:bulletEnabled val="1"/>
        </dgm:presLayoutVars>
      </dgm:prSet>
      <dgm:spPr/>
    </dgm:pt>
    <dgm:pt modelId="{517C2685-AFFC-4D82-8F4C-033FB78AADA9}" type="pres">
      <dgm:prSet presAssocID="{EA48E5D9-A4EC-49F4-A72B-E4A97C8AE71F}" presName="parSh" presStyleLbl="node1" presStyleIdx="5" presStyleCnt="6"/>
      <dgm:spPr/>
    </dgm:pt>
    <dgm:pt modelId="{A077CD91-FE63-4413-B47A-4512F7AF98BD}" type="pres">
      <dgm:prSet presAssocID="{EA48E5D9-A4EC-49F4-A72B-E4A97C8AE71F}" presName="desTx" presStyleLbl="fgAcc1" presStyleIdx="5" presStyleCnt="6">
        <dgm:presLayoutVars>
          <dgm:bulletEnabled val="1"/>
        </dgm:presLayoutVars>
      </dgm:prSet>
      <dgm:spPr/>
    </dgm:pt>
  </dgm:ptLst>
  <dgm:cxnLst>
    <dgm:cxn modelId="{46406E01-EE65-43BA-9933-A20BD8788E68}" type="presOf" srcId="{23B8B4B9-61B6-4052-8DB8-0364BD2D93C5}" destId="{A077CD91-FE63-4413-B47A-4512F7AF98BD}" srcOrd="0" destOrd="0" presId="urn:microsoft.com/office/officeart/2005/8/layout/process3"/>
    <dgm:cxn modelId="{218B3B14-7F96-42E0-9783-0846C552045C}" type="presOf" srcId="{9FDC719B-02AB-4180-BABC-785967215F11}" destId="{E8F645FD-D904-4862-A010-4A258BF5CF1D}" srcOrd="0" destOrd="0" presId="urn:microsoft.com/office/officeart/2005/8/layout/process3"/>
    <dgm:cxn modelId="{466C1C19-3D44-4726-A618-341AFF386C6F}" srcId="{560F955E-7D70-42A8-82E5-671C019A7443}" destId="{9FDC719B-02AB-4180-BABC-785967215F11}" srcOrd="0" destOrd="0" parTransId="{2377C581-C439-4ED5-963A-D7B984798D39}" sibTransId="{8EE37E2F-EEC8-425D-AE03-0F36D22815DA}"/>
    <dgm:cxn modelId="{E2175723-2E5D-4493-B343-91DD4BAE3753}" srcId="{EA48E5D9-A4EC-49F4-A72B-E4A97C8AE71F}" destId="{23B8B4B9-61B6-4052-8DB8-0364BD2D93C5}" srcOrd="0" destOrd="0" parTransId="{57FEECFB-EE4F-49B6-915F-AEDB78CF68A4}" sibTransId="{F2D5C5A6-EC0D-40F9-B1E0-83F05F1BFD02}"/>
    <dgm:cxn modelId="{1AB4F123-7B1E-4AB9-8594-6AB742CBDB6E}" type="presOf" srcId="{DF9CA7F8-9BEE-49D4-B0DB-FA941542FE2C}" destId="{1067E904-69B3-4568-A144-54CCBF6578EA}" srcOrd="0" destOrd="0" presId="urn:microsoft.com/office/officeart/2005/8/layout/process3"/>
    <dgm:cxn modelId="{19319227-39D3-4F90-ABCD-7FF889156C6F}" type="presOf" srcId="{30E9F28C-1509-4B89-8563-87D348E49D38}" destId="{557A503A-CC12-4064-84F1-AD72A76C030D}" srcOrd="0" destOrd="0" presId="urn:microsoft.com/office/officeart/2005/8/layout/process3"/>
    <dgm:cxn modelId="{2256CD2D-A5F8-4FA3-9E99-C37EDEF6AF3E}" type="presOf" srcId="{6EA4D48A-05BD-47E7-B253-6E19802D45D0}" destId="{5B111EE1-D12E-42A8-9901-0E7E212B0370}" srcOrd="1" destOrd="0" presId="urn:microsoft.com/office/officeart/2005/8/layout/process3"/>
    <dgm:cxn modelId="{0A6BCF2E-286C-473E-BADD-114CAF6DA063}" type="presOf" srcId="{8FC2A49D-8187-494B-8601-CB2EBEDF3246}" destId="{172D09BF-12AA-4008-B1BC-A155275D94B0}" srcOrd="0" destOrd="0" presId="urn:microsoft.com/office/officeart/2005/8/layout/process3"/>
    <dgm:cxn modelId="{2DB4A032-1108-4052-9B87-2583C0434C97}" type="presOf" srcId="{E063FFC6-8CDE-4517-99F5-CE5DF9C919C8}" destId="{49E38AD1-C40A-4372-AC10-ADD88A72DF3D}" srcOrd="1" destOrd="0" presId="urn:microsoft.com/office/officeart/2005/8/layout/process3"/>
    <dgm:cxn modelId="{AAA5433C-A71E-4B05-A38D-5FDF4A21CADC}" type="presOf" srcId="{6E4E46B8-4421-4A09-9159-A579B2EEAFC2}" destId="{3B4F33A4-BB1C-4D57-BB21-B71B84DECCFE}" srcOrd="0" destOrd="0" presId="urn:microsoft.com/office/officeart/2005/8/layout/process3"/>
    <dgm:cxn modelId="{02D1045D-3347-4A12-BCBD-9F946526CE01}" type="presOf" srcId="{3C141277-B182-48DA-9340-B5E5C10C142D}" destId="{ACA06D95-B53A-4454-BEDB-BE5DC358D2DB}" srcOrd="0" destOrd="0" presId="urn:microsoft.com/office/officeart/2005/8/layout/process3"/>
    <dgm:cxn modelId="{0015C442-6D5D-4461-9643-A838825356FD}" type="presOf" srcId="{CBE8F9F7-B2EE-458D-9301-F27B83162942}" destId="{57EC6CC8-1BB0-4BA5-93D4-BB1B1EB65EC1}" srcOrd="0" destOrd="0" presId="urn:microsoft.com/office/officeart/2005/8/layout/process3"/>
    <dgm:cxn modelId="{51859A43-3BE4-4212-9758-B2921F97C0C9}" type="presOf" srcId="{EA48E5D9-A4EC-49F4-A72B-E4A97C8AE71F}" destId="{07C5D711-9505-4160-BB0B-1C3E88118A67}" srcOrd="0" destOrd="0" presId="urn:microsoft.com/office/officeart/2005/8/layout/process3"/>
    <dgm:cxn modelId="{E9B6044C-3B35-4FDA-BD8C-CC1FD41F1EDD}" srcId="{82D8BAC3-998D-4C03-B0AC-7CB12158A814}" destId="{27AD551A-BD12-4CA1-BAB4-694E5EE76084}" srcOrd="0" destOrd="0" parTransId="{0E3FB963-7C90-4D51-B4F0-430A94B5C7DA}" sibTransId="{D9F9C36C-A921-4F37-953F-C39CF3E98E37}"/>
    <dgm:cxn modelId="{AD174D57-CE18-47A5-AF9C-0963C66572C8}" type="presOf" srcId="{8EE37E2F-EEC8-425D-AE03-0F36D22815DA}" destId="{5174FAA7-41E6-49B3-99AE-AE142A4A5FF5}" srcOrd="1" destOrd="0" presId="urn:microsoft.com/office/officeart/2005/8/layout/process3"/>
    <dgm:cxn modelId="{1D06F677-C34F-48FC-978A-09630275A951}" srcId="{560F955E-7D70-42A8-82E5-671C019A7443}" destId="{B36C581D-610F-4860-A41D-5671DD4E4D45}" srcOrd="2" destOrd="0" parTransId="{1D7F344C-2CA9-4F92-8032-CE3E9BA64879}" sibTransId="{CBE8F9F7-B2EE-458D-9301-F27B83162942}"/>
    <dgm:cxn modelId="{0553677F-390F-4E2C-9A7E-051329E2E179}" srcId="{560F955E-7D70-42A8-82E5-671C019A7443}" destId="{EA48E5D9-A4EC-49F4-A72B-E4A97C8AE71F}" srcOrd="5" destOrd="0" parTransId="{9DAC6DFD-C5FA-4D5B-A60A-C037FF33AD22}" sibTransId="{44F33179-6F8B-4259-A4FD-7E75D3F9F767}"/>
    <dgm:cxn modelId="{D4BB8C7F-1858-4C89-BF89-BCE9E06115E5}" type="presOf" srcId="{560F955E-7D70-42A8-82E5-671C019A7443}" destId="{DE8C8F19-8362-4B8C-913E-D6A23473FB91}" srcOrd="0" destOrd="0" presId="urn:microsoft.com/office/officeart/2005/8/layout/process3"/>
    <dgm:cxn modelId="{648E0981-847C-4A9F-BC89-D273EE2C242C}" srcId="{E063FFC6-8CDE-4517-99F5-CE5DF9C919C8}" destId="{7B038B74-1301-4E19-BBDA-F13545FED2FD}" srcOrd="0" destOrd="0" parTransId="{D8CB58A9-215D-4F1A-A6DF-244209953E01}" sibTransId="{15F79A52-100B-43A0-8CE3-E50FB035708B}"/>
    <dgm:cxn modelId="{2030EB81-050C-4E84-A2C4-B27B35EC7612}" type="presOf" srcId="{9FDC719B-02AB-4180-BABC-785967215F11}" destId="{AD1C1BC2-B63A-42D8-B294-A85001F76CA8}" srcOrd="1" destOrd="0" presId="urn:microsoft.com/office/officeart/2005/8/layout/process3"/>
    <dgm:cxn modelId="{E0C24C8D-8D91-4E81-B56C-7EBF77BFC03C}" srcId="{9FDC719B-02AB-4180-BABC-785967215F11}" destId="{6E4E46B8-4421-4A09-9159-A579B2EEAFC2}" srcOrd="0" destOrd="0" parTransId="{6B7174DD-A66E-42F9-95A5-A32C4413FC5E}" sibTransId="{6836AAAA-42C2-40D8-928D-8ACF82946F68}"/>
    <dgm:cxn modelId="{81A4CD9B-D3C5-47E9-80A6-0B826384742F}" type="presOf" srcId="{30E9F28C-1509-4B89-8563-87D348E49D38}" destId="{03FAC8D8-DCE1-4DA2-85AB-E0D59512D3A1}" srcOrd="1" destOrd="0" presId="urn:microsoft.com/office/officeart/2005/8/layout/process3"/>
    <dgm:cxn modelId="{8B15F2A5-9169-46C0-9894-3EDEDF4388DB}" type="presOf" srcId="{8EE37E2F-EEC8-425D-AE03-0F36D22815DA}" destId="{95151038-783E-4AC9-B3FD-09F040270B65}" srcOrd="0" destOrd="0" presId="urn:microsoft.com/office/officeart/2005/8/layout/process3"/>
    <dgm:cxn modelId="{3B1E75AB-B223-4C46-A5AE-16C434F9253C}" type="presOf" srcId="{DF9CA7F8-9BEE-49D4-B0DB-FA941542FE2C}" destId="{FA52C87D-01C2-4F4D-9654-4A9737A059A2}" srcOrd="1" destOrd="0" presId="urn:microsoft.com/office/officeart/2005/8/layout/process3"/>
    <dgm:cxn modelId="{8DF85EAF-0286-4C67-A2E5-E223485078B9}" srcId="{560F955E-7D70-42A8-82E5-671C019A7443}" destId="{DF9CA7F8-9BEE-49D4-B0DB-FA941542FE2C}" srcOrd="3" destOrd="0" parTransId="{80729FCB-4970-4712-A395-D33DC9F6C6DE}" sibTransId="{30E9F28C-1509-4B89-8563-87D348E49D38}"/>
    <dgm:cxn modelId="{B78C2CB5-A87C-48D1-8052-CCFBECE7E2B2}" srcId="{560F955E-7D70-42A8-82E5-671C019A7443}" destId="{E063FFC6-8CDE-4517-99F5-CE5DF9C919C8}" srcOrd="4" destOrd="0" parTransId="{CBEC366B-84B7-4391-92AA-65D9EAC87ED0}" sibTransId="{3C141277-B182-48DA-9340-B5E5C10C142D}"/>
    <dgm:cxn modelId="{A80D03BA-8173-4CF8-BF47-DE5CC517DDEE}" srcId="{560F955E-7D70-42A8-82E5-671C019A7443}" destId="{82D8BAC3-998D-4C03-B0AC-7CB12158A814}" srcOrd="1" destOrd="0" parTransId="{8C871BDF-04A6-4487-933F-75E75C57B873}" sibTransId="{6EA4D48A-05BD-47E7-B253-6E19802D45D0}"/>
    <dgm:cxn modelId="{02A35CBC-6348-4C5A-BE0C-EB0F1125C026}" type="presOf" srcId="{6EA4D48A-05BD-47E7-B253-6E19802D45D0}" destId="{491B3A23-52A8-4F10-A0E6-35E9D741AEC4}" srcOrd="0" destOrd="0" presId="urn:microsoft.com/office/officeart/2005/8/layout/process3"/>
    <dgm:cxn modelId="{B1CFF4CC-005B-413D-98C7-B8E048AE42A0}" srcId="{B36C581D-610F-4860-A41D-5671DD4E4D45}" destId="{4EDCC0F1-736F-4562-9F73-26FE4D14A90B}" srcOrd="0" destOrd="0" parTransId="{7B7FC02B-E299-4371-97D8-3D8F924D85F8}" sibTransId="{8E80EB0F-899D-4A87-BB99-12B5FC5961A8}"/>
    <dgm:cxn modelId="{B27D57D0-DC4A-4570-83CB-B2A5FF0A0E68}" type="presOf" srcId="{B36C581D-610F-4860-A41D-5671DD4E4D45}" destId="{4DE3CE25-0DEC-4A73-AB23-0968E00F9DC9}" srcOrd="0" destOrd="0" presId="urn:microsoft.com/office/officeart/2005/8/layout/process3"/>
    <dgm:cxn modelId="{4EC79FDA-5011-4E74-898F-78D67D5BCFC1}" type="presOf" srcId="{E063FFC6-8CDE-4517-99F5-CE5DF9C919C8}" destId="{705F5CB1-4B71-4B60-AE5E-A80125521249}" srcOrd="0" destOrd="0" presId="urn:microsoft.com/office/officeart/2005/8/layout/process3"/>
    <dgm:cxn modelId="{10A565DD-3DC1-4C07-A5EA-0078E8847BA5}" type="presOf" srcId="{7B038B74-1301-4E19-BBDA-F13545FED2FD}" destId="{B328FB82-AF08-4C14-B17F-A22949842E70}" srcOrd="0" destOrd="0" presId="urn:microsoft.com/office/officeart/2005/8/layout/process3"/>
    <dgm:cxn modelId="{73B4ABE1-BA42-47B6-B22F-7FD57FF683E7}" type="presOf" srcId="{EA48E5D9-A4EC-49F4-A72B-E4A97C8AE71F}" destId="{517C2685-AFFC-4D82-8F4C-033FB78AADA9}" srcOrd="1" destOrd="0" presId="urn:microsoft.com/office/officeart/2005/8/layout/process3"/>
    <dgm:cxn modelId="{CDF992E2-7227-4FEC-A6D7-4E282E4447CD}" type="presOf" srcId="{CBE8F9F7-B2EE-458D-9301-F27B83162942}" destId="{C24CEDDA-75E6-4BF2-8685-AB7D7C7C4D13}" srcOrd="1" destOrd="0" presId="urn:microsoft.com/office/officeart/2005/8/layout/process3"/>
    <dgm:cxn modelId="{F582CDE6-38A4-4D0A-BAC5-057DBBD3ED27}" type="presOf" srcId="{82D8BAC3-998D-4C03-B0AC-7CB12158A814}" destId="{EC010FF6-0209-4572-B58C-9CA1BBA68D49}" srcOrd="0" destOrd="0" presId="urn:microsoft.com/office/officeart/2005/8/layout/process3"/>
    <dgm:cxn modelId="{A8ADB6E7-3C90-4912-948C-3E5B012FD664}" type="presOf" srcId="{82D8BAC3-998D-4C03-B0AC-7CB12158A814}" destId="{A489F580-E658-40B1-8E01-D8FA2E02BABA}" srcOrd="1" destOrd="0" presId="urn:microsoft.com/office/officeart/2005/8/layout/process3"/>
    <dgm:cxn modelId="{E57303E9-1FC5-4DA5-AB3C-9679DA3829BC}" srcId="{DF9CA7F8-9BEE-49D4-B0DB-FA941542FE2C}" destId="{8FC2A49D-8187-494B-8601-CB2EBEDF3246}" srcOrd="0" destOrd="0" parTransId="{AA17A930-6B4C-4DB2-B46A-34F581C13F60}" sibTransId="{D265BD74-24D3-4569-8CAE-8E831A32D835}"/>
    <dgm:cxn modelId="{42439DE9-18C4-467A-8C2B-0EDE331C9BAE}" type="presOf" srcId="{4EDCC0F1-736F-4562-9F73-26FE4D14A90B}" destId="{DC4AE234-356D-444F-B28B-294B03EA1C9F}" srcOrd="0" destOrd="0" presId="urn:microsoft.com/office/officeart/2005/8/layout/process3"/>
    <dgm:cxn modelId="{19CCE8EE-448C-49A6-9DCB-A23D44930CE6}" type="presOf" srcId="{3C141277-B182-48DA-9340-B5E5C10C142D}" destId="{F4482655-CC5D-498F-882E-B587A41450E9}" srcOrd="1" destOrd="0" presId="urn:microsoft.com/office/officeart/2005/8/layout/process3"/>
    <dgm:cxn modelId="{72A85DF0-D275-4B21-976A-CFB7296D33BD}" type="presOf" srcId="{27AD551A-BD12-4CA1-BAB4-694E5EE76084}" destId="{7D54D7B5-C461-486E-975D-7B59255CD2BD}" srcOrd="0" destOrd="0" presId="urn:microsoft.com/office/officeart/2005/8/layout/process3"/>
    <dgm:cxn modelId="{DDE01BF5-3E04-4CB3-A2C2-5C9525C939F5}" type="presOf" srcId="{B36C581D-610F-4860-A41D-5671DD4E4D45}" destId="{658EAC01-F8A7-4D1F-A750-36BEA8EAA4B4}" srcOrd="1" destOrd="0" presId="urn:microsoft.com/office/officeart/2005/8/layout/process3"/>
    <dgm:cxn modelId="{F3F9378C-D4F9-4F25-A959-AB93BAA33A42}" type="presParOf" srcId="{DE8C8F19-8362-4B8C-913E-D6A23473FB91}" destId="{8901ECAE-AFCF-4F4E-A56D-E578D9859BD7}" srcOrd="0" destOrd="0" presId="urn:microsoft.com/office/officeart/2005/8/layout/process3"/>
    <dgm:cxn modelId="{FCB7CDB4-4751-44DF-ACFF-D1FCA18EDA15}" type="presParOf" srcId="{8901ECAE-AFCF-4F4E-A56D-E578D9859BD7}" destId="{E8F645FD-D904-4862-A010-4A258BF5CF1D}" srcOrd="0" destOrd="0" presId="urn:microsoft.com/office/officeart/2005/8/layout/process3"/>
    <dgm:cxn modelId="{3C505A30-166A-4BDA-BC4C-F1A31970F52E}" type="presParOf" srcId="{8901ECAE-AFCF-4F4E-A56D-E578D9859BD7}" destId="{AD1C1BC2-B63A-42D8-B294-A85001F76CA8}" srcOrd="1" destOrd="0" presId="urn:microsoft.com/office/officeart/2005/8/layout/process3"/>
    <dgm:cxn modelId="{E9DEE28D-620B-495F-AE71-9DC72ED8BB59}" type="presParOf" srcId="{8901ECAE-AFCF-4F4E-A56D-E578D9859BD7}" destId="{3B4F33A4-BB1C-4D57-BB21-B71B84DECCFE}" srcOrd="2" destOrd="0" presId="urn:microsoft.com/office/officeart/2005/8/layout/process3"/>
    <dgm:cxn modelId="{453E03EC-3BA4-452E-8E4D-91667E4F5061}" type="presParOf" srcId="{DE8C8F19-8362-4B8C-913E-D6A23473FB91}" destId="{95151038-783E-4AC9-B3FD-09F040270B65}" srcOrd="1" destOrd="0" presId="urn:microsoft.com/office/officeart/2005/8/layout/process3"/>
    <dgm:cxn modelId="{A1BFE4A1-6A9D-4034-A65C-4FAB0C0AFEDC}" type="presParOf" srcId="{95151038-783E-4AC9-B3FD-09F040270B65}" destId="{5174FAA7-41E6-49B3-99AE-AE142A4A5FF5}" srcOrd="0" destOrd="0" presId="urn:microsoft.com/office/officeart/2005/8/layout/process3"/>
    <dgm:cxn modelId="{E35996FE-9902-435D-B033-4ABF3A365433}" type="presParOf" srcId="{DE8C8F19-8362-4B8C-913E-D6A23473FB91}" destId="{AFD62900-675B-411A-A54E-08018F243C51}" srcOrd="2" destOrd="0" presId="urn:microsoft.com/office/officeart/2005/8/layout/process3"/>
    <dgm:cxn modelId="{030F37E7-18EE-46B8-B0BA-DA1B2ACC8E5B}" type="presParOf" srcId="{AFD62900-675B-411A-A54E-08018F243C51}" destId="{EC010FF6-0209-4572-B58C-9CA1BBA68D49}" srcOrd="0" destOrd="0" presId="urn:microsoft.com/office/officeart/2005/8/layout/process3"/>
    <dgm:cxn modelId="{1238D9B9-FB21-42DC-A5DD-7BAAD3F4CBAE}" type="presParOf" srcId="{AFD62900-675B-411A-A54E-08018F243C51}" destId="{A489F580-E658-40B1-8E01-D8FA2E02BABA}" srcOrd="1" destOrd="0" presId="urn:microsoft.com/office/officeart/2005/8/layout/process3"/>
    <dgm:cxn modelId="{FB57605C-8E6D-472D-9E38-463C7EEC84ED}" type="presParOf" srcId="{AFD62900-675B-411A-A54E-08018F243C51}" destId="{7D54D7B5-C461-486E-975D-7B59255CD2BD}" srcOrd="2" destOrd="0" presId="urn:microsoft.com/office/officeart/2005/8/layout/process3"/>
    <dgm:cxn modelId="{8A25913D-4EBC-4D38-AC35-5E61055DAFB7}" type="presParOf" srcId="{DE8C8F19-8362-4B8C-913E-D6A23473FB91}" destId="{491B3A23-52A8-4F10-A0E6-35E9D741AEC4}" srcOrd="3" destOrd="0" presId="urn:microsoft.com/office/officeart/2005/8/layout/process3"/>
    <dgm:cxn modelId="{FFE77E54-C317-4430-AABD-50CCFFCA31FE}" type="presParOf" srcId="{491B3A23-52A8-4F10-A0E6-35E9D741AEC4}" destId="{5B111EE1-D12E-42A8-9901-0E7E212B0370}" srcOrd="0" destOrd="0" presId="urn:microsoft.com/office/officeart/2005/8/layout/process3"/>
    <dgm:cxn modelId="{1B357652-6131-4FFE-855A-CB3735389EEB}" type="presParOf" srcId="{DE8C8F19-8362-4B8C-913E-D6A23473FB91}" destId="{89DC7466-88FC-4372-908F-47A4BE62F104}" srcOrd="4" destOrd="0" presId="urn:microsoft.com/office/officeart/2005/8/layout/process3"/>
    <dgm:cxn modelId="{433E827F-004E-45A0-8279-D789B17D03C7}" type="presParOf" srcId="{89DC7466-88FC-4372-908F-47A4BE62F104}" destId="{4DE3CE25-0DEC-4A73-AB23-0968E00F9DC9}" srcOrd="0" destOrd="0" presId="urn:microsoft.com/office/officeart/2005/8/layout/process3"/>
    <dgm:cxn modelId="{12AC739F-465F-4AB1-B32D-13DC920CF72C}" type="presParOf" srcId="{89DC7466-88FC-4372-908F-47A4BE62F104}" destId="{658EAC01-F8A7-4D1F-A750-36BEA8EAA4B4}" srcOrd="1" destOrd="0" presId="urn:microsoft.com/office/officeart/2005/8/layout/process3"/>
    <dgm:cxn modelId="{C70579B8-7FF8-4091-9943-EB2B2A4EA696}" type="presParOf" srcId="{89DC7466-88FC-4372-908F-47A4BE62F104}" destId="{DC4AE234-356D-444F-B28B-294B03EA1C9F}" srcOrd="2" destOrd="0" presId="urn:microsoft.com/office/officeart/2005/8/layout/process3"/>
    <dgm:cxn modelId="{BAA79787-149E-41FF-9DB9-03A6866DA287}" type="presParOf" srcId="{DE8C8F19-8362-4B8C-913E-D6A23473FB91}" destId="{57EC6CC8-1BB0-4BA5-93D4-BB1B1EB65EC1}" srcOrd="5" destOrd="0" presId="urn:microsoft.com/office/officeart/2005/8/layout/process3"/>
    <dgm:cxn modelId="{086FF355-EE0B-475A-8B4E-DB4732F557CD}" type="presParOf" srcId="{57EC6CC8-1BB0-4BA5-93D4-BB1B1EB65EC1}" destId="{C24CEDDA-75E6-4BF2-8685-AB7D7C7C4D13}" srcOrd="0" destOrd="0" presId="urn:microsoft.com/office/officeart/2005/8/layout/process3"/>
    <dgm:cxn modelId="{AE666411-5D30-4058-8FA1-EC4B674356F0}" type="presParOf" srcId="{DE8C8F19-8362-4B8C-913E-D6A23473FB91}" destId="{E8408D21-AC6D-4305-BE2B-6D9700FC09CE}" srcOrd="6" destOrd="0" presId="urn:microsoft.com/office/officeart/2005/8/layout/process3"/>
    <dgm:cxn modelId="{3A5BFDCC-9F08-4386-802F-B3D411FEE453}" type="presParOf" srcId="{E8408D21-AC6D-4305-BE2B-6D9700FC09CE}" destId="{1067E904-69B3-4568-A144-54CCBF6578EA}" srcOrd="0" destOrd="0" presId="urn:microsoft.com/office/officeart/2005/8/layout/process3"/>
    <dgm:cxn modelId="{A41A22D6-65A6-4AAC-8D6F-4D8159CEBA52}" type="presParOf" srcId="{E8408D21-AC6D-4305-BE2B-6D9700FC09CE}" destId="{FA52C87D-01C2-4F4D-9654-4A9737A059A2}" srcOrd="1" destOrd="0" presId="urn:microsoft.com/office/officeart/2005/8/layout/process3"/>
    <dgm:cxn modelId="{68FC2EEC-3D30-451F-A2FA-6AF80E348FCB}" type="presParOf" srcId="{E8408D21-AC6D-4305-BE2B-6D9700FC09CE}" destId="{172D09BF-12AA-4008-B1BC-A155275D94B0}" srcOrd="2" destOrd="0" presId="urn:microsoft.com/office/officeart/2005/8/layout/process3"/>
    <dgm:cxn modelId="{278D8BD8-BE08-4E97-B1C9-C13E26B9D552}" type="presParOf" srcId="{DE8C8F19-8362-4B8C-913E-D6A23473FB91}" destId="{557A503A-CC12-4064-84F1-AD72A76C030D}" srcOrd="7" destOrd="0" presId="urn:microsoft.com/office/officeart/2005/8/layout/process3"/>
    <dgm:cxn modelId="{A572955D-8899-473C-8A84-2948D6A99236}" type="presParOf" srcId="{557A503A-CC12-4064-84F1-AD72A76C030D}" destId="{03FAC8D8-DCE1-4DA2-85AB-E0D59512D3A1}" srcOrd="0" destOrd="0" presId="urn:microsoft.com/office/officeart/2005/8/layout/process3"/>
    <dgm:cxn modelId="{9825541A-3AEF-4BC9-AB58-C4FDFA8A8D77}" type="presParOf" srcId="{DE8C8F19-8362-4B8C-913E-D6A23473FB91}" destId="{AB82AC8E-8B09-4818-ABDC-553EF7FA27BD}" srcOrd="8" destOrd="0" presId="urn:microsoft.com/office/officeart/2005/8/layout/process3"/>
    <dgm:cxn modelId="{8EE14366-C250-4F31-BE32-729FB70374B7}" type="presParOf" srcId="{AB82AC8E-8B09-4818-ABDC-553EF7FA27BD}" destId="{705F5CB1-4B71-4B60-AE5E-A80125521249}" srcOrd="0" destOrd="0" presId="urn:microsoft.com/office/officeart/2005/8/layout/process3"/>
    <dgm:cxn modelId="{3D2D67A5-659B-40AE-864A-AEE1E8368D2F}" type="presParOf" srcId="{AB82AC8E-8B09-4818-ABDC-553EF7FA27BD}" destId="{49E38AD1-C40A-4372-AC10-ADD88A72DF3D}" srcOrd="1" destOrd="0" presId="urn:microsoft.com/office/officeart/2005/8/layout/process3"/>
    <dgm:cxn modelId="{44C99525-3907-4B26-8144-8741AAB81341}" type="presParOf" srcId="{AB82AC8E-8B09-4818-ABDC-553EF7FA27BD}" destId="{B328FB82-AF08-4C14-B17F-A22949842E70}" srcOrd="2" destOrd="0" presId="urn:microsoft.com/office/officeart/2005/8/layout/process3"/>
    <dgm:cxn modelId="{04C0684B-46A5-4D82-98AE-F8C7524F9DDF}" type="presParOf" srcId="{DE8C8F19-8362-4B8C-913E-D6A23473FB91}" destId="{ACA06D95-B53A-4454-BEDB-BE5DC358D2DB}" srcOrd="9" destOrd="0" presId="urn:microsoft.com/office/officeart/2005/8/layout/process3"/>
    <dgm:cxn modelId="{2571507D-6104-4AAE-A734-C607BCCC072C}" type="presParOf" srcId="{ACA06D95-B53A-4454-BEDB-BE5DC358D2DB}" destId="{F4482655-CC5D-498F-882E-B587A41450E9}" srcOrd="0" destOrd="0" presId="urn:microsoft.com/office/officeart/2005/8/layout/process3"/>
    <dgm:cxn modelId="{4460CAEC-ED95-4AB6-8768-243BDD00B6C4}" type="presParOf" srcId="{DE8C8F19-8362-4B8C-913E-D6A23473FB91}" destId="{23B0C073-4E8C-4D76-B542-53B79480541D}" srcOrd="10" destOrd="0" presId="urn:microsoft.com/office/officeart/2005/8/layout/process3"/>
    <dgm:cxn modelId="{05FF94E8-2AB9-4D5D-9645-D77B348CF3ED}" type="presParOf" srcId="{23B0C073-4E8C-4D76-B542-53B79480541D}" destId="{07C5D711-9505-4160-BB0B-1C3E88118A67}" srcOrd="0" destOrd="0" presId="urn:microsoft.com/office/officeart/2005/8/layout/process3"/>
    <dgm:cxn modelId="{A72D4B98-BA2D-41E0-BD87-F699588CB0C7}" type="presParOf" srcId="{23B0C073-4E8C-4D76-B542-53B79480541D}" destId="{517C2685-AFFC-4D82-8F4C-033FB78AADA9}" srcOrd="1" destOrd="0" presId="urn:microsoft.com/office/officeart/2005/8/layout/process3"/>
    <dgm:cxn modelId="{00456755-A09A-4EBB-864E-462B0B7BD862}" type="presParOf" srcId="{23B0C073-4E8C-4D76-B542-53B79480541D}" destId="{A077CD91-FE63-4413-B47A-4512F7AF98BD}"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A33B03-C141-4F5E-BE1E-BE6F03344F95}" type="doc">
      <dgm:prSet loTypeId="urn:microsoft.com/office/officeart/2005/8/layout/vList2" loCatId="list" qsTypeId="urn:microsoft.com/office/officeart/2005/8/quickstyle/simple3" qsCatId="simple" csTypeId="urn:microsoft.com/office/officeart/2005/8/colors/accent1_5" csCatId="accent1"/>
      <dgm:spPr/>
      <dgm:t>
        <a:bodyPr/>
        <a:lstStyle/>
        <a:p>
          <a:endParaRPr lang="en-US"/>
        </a:p>
      </dgm:t>
    </dgm:pt>
    <dgm:pt modelId="{B0832B25-4321-4C22-B01E-23615960591B}">
      <dgm:prSet/>
      <dgm:spPr/>
      <dgm:t>
        <a:bodyPr/>
        <a:lstStyle/>
        <a:p>
          <a:r>
            <a:rPr lang="en-US" dirty="0">
              <a:latin typeface="Calibri Light" panose="020F0302020204030204"/>
            </a:rPr>
            <a:t>How</a:t>
          </a:r>
          <a:r>
            <a:rPr lang="en-US" dirty="0"/>
            <a:t> can we leverage Evidence-Based Programs to support gap-closing?</a:t>
          </a:r>
        </a:p>
      </dgm:t>
    </dgm:pt>
    <dgm:pt modelId="{91EC9038-9BA7-4FCF-803D-3938036F2F41}" type="parTrans" cxnId="{03163AB6-3805-4B2E-BEE4-D76B4C60EC30}">
      <dgm:prSet/>
      <dgm:spPr/>
      <dgm:t>
        <a:bodyPr/>
        <a:lstStyle/>
        <a:p>
          <a:endParaRPr lang="en-US"/>
        </a:p>
      </dgm:t>
    </dgm:pt>
    <dgm:pt modelId="{454B5D7A-BB14-4D81-A711-54A581AE1A0A}" type="sibTrans" cxnId="{03163AB6-3805-4B2E-BEE4-D76B4C60EC30}">
      <dgm:prSet/>
      <dgm:spPr/>
      <dgm:t>
        <a:bodyPr/>
        <a:lstStyle/>
        <a:p>
          <a:endParaRPr lang="en-US"/>
        </a:p>
      </dgm:t>
    </dgm:pt>
    <dgm:pt modelId="{47F3D1C9-367A-4EB5-993D-ADF782A2F40D}">
      <dgm:prSet/>
      <dgm:spPr/>
      <dgm:t>
        <a:bodyPr/>
        <a:lstStyle/>
        <a:p>
          <a:r>
            <a:rPr lang="en-US"/>
            <a:t>What are the best practices for supporting change in a complex system like a school or district?</a:t>
          </a:r>
        </a:p>
      </dgm:t>
    </dgm:pt>
    <dgm:pt modelId="{27C7926D-357C-4E82-A387-D067C8D236F7}" type="parTrans" cxnId="{5D3C77D2-9310-45B0-860B-B4FE4743BE99}">
      <dgm:prSet/>
      <dgm:spPr/>
      <dgm:t>
        <a:bodyPr/>
        <a:lstStyle/>
        <a:p>
          <a:endParaRPr lang="en-US"/>
        </a:p>
      </dgm:t>
    </dgm:pt>
    <dgm:pt modelId="{EDF31DD8-ED59-4830-8FBD-33BBBDD6E413}" type="sibTrans" cxnId="{5D3C77D2-9310-45B0-860B-B4FE4743BE99}">
      <dgm:prSet/>
      <dgm:spPr/>
      <dgm:t>
        <a:bodyPr/>
        <a:lstStyle/>
        <a:p>
          <a:endParaRPr lang="en-US"/>
        </a:p>
      </dgm:t>
    </dgm:pt>
    <dgm:pt modelId="{4756F5B5-DC8D-4490-BD81-CF0A39496B93}" type="pres">
      <dgm:prSet presAssocID="{68A33B03-C141-4F5E-BE1E-BE6F03344F95}" presName="linear" presStyleCnt="0">
        <dgm:presLayoutVars>
          <dgm:animLvl val="lvl"/>
          <dgm:resizeHandles val="exact"/>
        </dgm:presLayoutVars>
      </dgm:prSet>
      <dgm:spPr/>
    </dgm:pt>
    <dgm:pt modelId="{114D352F-CE5D-49B9-B3FB-EEB66C48A82D}" type="pres">
      <dgm:prSet presAssocID="{B0832B25-4321-4C22-B01E-23615960591B}" presName="parentText" presStyleLbl="node1" presStyleIdx="0" presStyleCnt="2">
        <dgm:presLayoutVars>
          <dgm:chMax val="0"/>
          <dgm:bulletEnabled val="1"/>
        </dgm:presLayoutVars>
      </dgm:prSet>
      <dgm:spPr/>
    </dgm:pt>
    <dgm:pt modelId="{B960E78B-AE63-4550-A3B3-2243FF3A004A}" type="pres">
      <dgm:prSet presAssocID="{454B5D7A-BB14-4D81-A711-54A581AE1A0A}" presName="spacer" presStyleCnt="0"/>
      <dgm:spPr/>
    </dgm:pt>
    <dgm:pt modelId="{6093AB6B-8A1E-4714-A70D-9ADFF3DDA9E5}" type="pres">
      <dgm:prSet presAssocID="{47F3D1C9-367A-4EB5-993D-ADF782A2F40D}" presName="parentText" presStyleLbl="node1" presStyleIdx="1" presStyleCnt="2">
        <dgm:presLayoutVars>
          <dgm:chMax val="0"/>
          <dgm:bulletEnabled val="1"/>
        </dgm:presLayoutVars>
      </dgm:prSet>
      <dgm:spPr/>
    </dgm:pt>
  </dgm:ptLst>
  <dgm:cxnLst>
    <dgm:cxn modelId="{A51B5605-9CC8-49AA-ACC7-2AE3937932C3}" type="presOf" srcId="{47F3D1C9-367A-4EB5-993D-ADF782A2F40D}" destId="{6093AB6B-8A1E-4714-A70D-9ADFF3DDA9E5}" srcOrd="0" destOrd="0" presId="urn:microsoft.com/office/officeart/2005/8/layout/vList2"/>
    <dgm:cxn modelId="{03163AB6-3805-4B2E-BEE4-D76B4C60EC30}" srcId="{68A33B03-C141-4F5E-BE1E-BE6F03344F95}" destId="{B0832B25-4321-4C22-B01E-23615960591B}" srcOrd="0" destOrd="0" parTransId="{91EC9038-9BA7-4FCF-803D-3938036F2F41}" sibTransId="{454B5D7A-BB14-4D81-A711-54A581AE1A0A}"/>
    <dgm:cxn modelId="{F7E740C3-B90F-4447-A982-B4F25BE0E186}" type="presOf" srcId="{68A33B03-C141-4F5E-BE1E-BE6F03344F95}" destId="{4756F5B5-DC8D-4490-BD81-CF0A39496B93}" srcOrd="0" destOrd="0" presId="urn:microsoft.com/office/officeart/2005/8/layout/vList2"/>
    <dgm:cxn modelId="{5D3C77D2-9310-45B0-860B-B4FE4743BE99}" srcId="{68A33B03-C141-4F5E-BE1E-BE6F03344F95}" destId="{47F3D1C9-367A-4EB5-993D-ADF782A2F40D}" srcOrd="1" destOrd="0" parTransId="{27C7926D-357C-4E82-A387-D067C8D236F7}" sibTransId="{EDF31DD8-ED59-4830-8FBD-33BBBDD6E413}"/>
    <dgm:cxn modelId="{5CBF8DF7-2290-4A35-A964-952F6E8D1D42}" type="presOf" srcId="{B0832B25-4321-4C22-B01E-23615960591B}" destId="{114D352F-CE5D-49B9-B3FB-EEB66C48A82D}" srcOrd="0" destOrd="0" presId="urn:microsoft.com/office/officeart/2005/8/layout/vList2"/>
    <dgm:cxn modelId="{4873A587-515D-4DBC-AF22-EB96C4ECFF83}" type="presParOf" srcId="{4756F5B5-DC8D-4490-BD81-CF0A39496B93}" destId="{114D352F-CE5D-49B9-B3FB-EEB66C48A82D}" srcOrd="0" destOrd="0" presId="urn:microsoft.com/office/officeart/2005/8/layout/vList2"/>
    <dgm:cxn modelId="{8A292682-1752-4934-BFDC-5482CF312118}" type="presParOf" srcId="{4756F5B5-DC8D-4490-BD81-CF0A39496B93}" destId="{B960E78B-AE63-4550-A3B3-2243FF3A004A}" srcOrd="1" destOrd="0" presId="urn:microsoft.com/office/officeart/2005/8/layout/vList2"/>
    <dgm:cxn modelId="{D960D9DE-B996-4FFB-B007-420BA01DA537}" type="presParOf" srcId="{4756F5B5-DC8D-4490-BD81-CF0A39496B93}" destId="{6093AB6B-8A1E-4714-A70D-9ADFF3DDA9E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A33B03-C141-4F5E-BE1E-BE6F03344F95}" type="doc">
      <dgm:prSet loTypeId="urn:microsoft.com/office/officeart/2005/8/layout/vList2" loCatId="list" qsTypeId="urn:microsoft.com/office/officeart/2005/8/quickstyle/simple3" qsCatId="simple" csTypeId="urn:microsoft.com/office/officeart/2005/8/colors/accent1_5" csCatId="accent1" phldr="1"/>
      <dgm:spPr/>
      <dgm:t>
        <a:bodyPr/>
        <a:lstStyle/>
        <a:p>
          <a:endParaRPr lang="en-US"/>
        </a:p>
      </dgm:t>
    </dgm:pt>
    <dgm:pt modelId="{B0832B25-4321-4C22-B01E-23615960591B}">
      <dgm:prSet/>
      <dgm:spPr/>
      <dgm:t>
        <a:bodyPr/>
        <a:lstStyle/>
        <a:p>
          <a:r>
            <a:rPr lang="en-US">
              <a:latin typeface="Calibri Light" panose="020F0302020204030204"/>
            </a:rPr>
            <a:t>How</a:t>
          </a:r>
          <a:r>
            <a:rPr lang="en-US"/>
            <a:t> can we leverage Evidence-Based Programs to support gap-closing?</a:t>
          </a:r>
        </a:p>
      </dgm:t>
    </dgm:pt>
    <dgm:pt modelId="{91EC9038-9BA7-4FCF-803D-3938036F2F41}" type="parTrans" cxnId="{03163AB6-3805-4B2E-BEE4-D76B4C60EC30}">
      <dgm:prSet/>
      <dgm:spPr/>
      <dgm:t>
        <a:bodyPr/>
        <a:lstStyle/>
        <a:p>
          <a:endParaRPr lang="en-US"/>
        </a:p>
      </dgm:t>
    </dgm:pt>
    <dgm:pt modelId="{454B5D7A-BB14-4D81-A711-54A581AE1A0A}" type="sibTrans" cxnId="{03163AB6-3805-4B2E-BEE4-D76B4C60EC30}">
      <dgm:prSet/>
      <dgm:spPr/>
      <dgm:t>
        <a:bodyPr/>
        <a:lstStyle/>
        <a:p>
          <a:endParaRPr lang="en-US"/>
        </a:p>
      </dgm:t>
    </dgm:pt>
    <dgm:pt modelId="{47F3D1C9-367A-4EB5-993D-ADF782A2F40D}">
      <dgm:prSet/>
      <dgm:spPr/>
      <dgm:t>
        <a:bodyPr/>
        <a:lstStyle/>
        <a:p>
          <a:r>
            <a:rPr lang="en-US"/>
            <a:t>What are the best practices for supporting change in a complex system like a school or district?</a:t>
          </a:r>
        </a:p>
      </dgm:t>
    </dgm:pt>
    <dgm:pt modelId="{27C7926D-357C-4E82-A387-D067C8D236F7}" type="parTrans" cxnId="{5D3C77D2-9310-45B0-860B-B4FE4743BE99}">
      <dgm:prSet/>
      <dgm:spPr/>
      <dgm:t>
        <a:bodyPr/>
        <a:lstStyle/>
        <a:p>
          <a:endParaRPr lang="en-US"/>
        </a:p>
      </dgm:t>
    </dgm:pt>
    <dgm:pt modelId="{EDF31DD8-ED59-4830-8FBD-33BBBDD6E413}" type="sibTrans" cxnId="{5D3C77D2-9310-45B0-860B-B4FE4743BE99}">
      <dgm:prSet/>
      <dgm:spPr/>
      <dgm:t>
        <a:bodyPr/>
        <a:lstStyle/>
        <a:p>
          <a:endParaRPr lang="en-US"/>
        </a:p>
      </dgm:t>
    </dgm:pt>
    <dgm:pt modelId="{1D00FBF1-6834-4F05-919F-76FE4E2B54B5}">
      <dgm:prSet phldr="0"/>
      <dgm:spPr/>
      <dgm:t>
        <a:bodyPr/>
        <a:lstStyle/>
        <a:p>
          <a:pPr algn="l" rtl="0">
            <a:lnSpc>
              <a:spcPct val="90000"/>
            </a:lnSpc>
          </a:pPr>
          <a:r>
            <a:rPr lang="en-US" b="1">
              <a:latin typeface="Arial"/>
              <a:cs typeface="Arial"/>
            </a:rPr>
            <a:t>A</a:t>
          </a:r>
          <a:r>
            <a:rPr lang="en-US" b="1" i="1">
              <a:latin typeface="Arial"/>
              <a:cs typeface="Arial"/>
            </a:rPr>
            <a:t> </a:t>
          </a:r>
          <a:r>
            <a:rPr lang="en-US" b="1">
              <a:latin typeface="Arial"/>
              <a:cs typeface="Arial"/>
            </a:rPr>
            <a:t>learning acceleration</a:t>
          </a:r>
          <a:r>
            <a:rPr lang="en-US">
              <a:latin typeface="Arial"/>
              <a:cs typeface="Arial"/>
            </a:rPr>
            <a:t> approach focuses on implementing our EBPs in a manner that promotes access to grade appropriate assignments, strong instruction, deep engagement and high expectations.</a:t>
          </a:r>
          <a:endParaRPr lang="en-US"/>
        </a:p>
      </dgm:t>
    </dgm:pt>
    <dgm:pt modelId="{33F813AC-8911-4DAE-B1E3-6BAB29145581}" type="parTrans" cxnId="{40EBA4D8-00D1-4F48-B870-F7C2EA4E4E8D}">
      <dgm:prSet/>
      <dgm:spPr/>
      <dgm:t>
        <a:bodyPr/>
        <a:lstStyle/>
        <a:p>
          <a:endParaRPr lang="en-US"/>
        </a:p>
      </dgm:t>
    </dgm:pt>
    <dgm:pt modelId="{73F791A2-1AE5-4A5E-9C01-9B2E052E726A}" type="sibTrans" cxnId="{40EBA4D8-00D1-4F48-B870-F7C2EA4E4E8D}">
      <dgm:prSet/>
      <dgm:spPr/>
      <dgm:t>
        <a:bodyPr/>
        <a:lstStyle/>
        <a:p>
          <a:endParaRPr lang="en-US"/>
        </a:p>
      </dgm:t>
    </dgm:pt>
    <dgm:pt modelId="{360E9B34-1BB1-4937-ABA3-20C626706561}">
      <dgm:prSet phldr="0"/>
      <dgm:spPr/>
      <dgm:t>
        <a:bodyPr/>
        <a:lstStyle/>
        <a:p>
          <a:pPr algn="l" rtl="0">
            <a:lnSpc>
              <a:spcPct val="90000"/>
            </a:lnSpc>
          </a:pPr>
          <a:r>
            <a:rPr lang="en-US">
              <a:latin typeface="Arial"/>
              <a:cs typeface="Arial"/>
            </a:rPr>
            <a:t>Support to districts in </a:t>
          </a:r>
          <a:r>
            <a:rPr lang="en-US" b="1">
              <a:latin typeface="Arial"/>
              <a:cs typeface="Arial"/>
            </a:rPr>
            <a:t>managing complex change</a:t>
          </a:r>
          <a:r>
            <a:rPr lang="en-US">
              <a:latin typeface="Arial"/>
              <a:cs typeface="Arial"/>
            </a:rPr>
            <a:t> will be an important lever for effective implementation.</a:t>
          </a:r>
          <a:endParaRPr lang="en-US"/>
        </a:p>
      </dgm:t>
    </dgm:pt>
    <dgm:pt modelId="{13125278-B0A7-4AC2-846C-61C4BB2DB284}" type="parTrans" cxnId="{DE9921F0-96AE-4767-97CF-AE62CB29E1DA}">
      <dgm:prSet/>
      <dgm:spPr/>
      <dgm:t>
        <a:bodyPr/>
        <a:lstStyle/>
        <a:p>
          <a:endParaRPr lang="en-US"/>
        </a:p>
      </dgm:t>
    </dgm:pt>
    <dgm:pt modelId="{7B987F84-C02F-479F-A5E8-41EE89A47D72}" type="sibTrans" cxnId="{DE9921F0-96AE-4767-97CF-AE62CB29E1DA}">
      <dgm:prSet/>
      <dgm:spPr/>
      <dgm:t>
        <a:bodyPr/>
        <a:lstStyle/>
        <a:p>
          <a:endParaRPr lang="en-US"/>
        </a:p>
      </dgm:t>
    </dgm:pt>
    <dgm:pt modelId="{4756F5B5-DC8D-4490-BD81-CF0A39496B93}" type="pres">
      <dgm:prSet presAssocID="{68A33B03-C141-4F5E-BE1E-BE6F03344F95}" presName="linear" presStyleCnt="0">
        <dgm:presLayoutVars>
          <dgm:animLvl val="lvl"/>
          <dgm:resizeHandles val="exact"/>
        </dgm:presLayoutVars>
      </dgm:prSet>
      <dgm:spPr/>
    </dgm:pt>
    <dgm:pt modelId="{114D352F-CE5D-49B9-B3FB-EEB66C48A82D}" type="pres">
      <dgm:prSet presAssocID="{B0832B25-4321-4C22-B01E-23615960591B}" presName="parentText" presStyleLbl="node1" presStyleIdx="0" presStyleCnt="2">
        <dgm:presLayoutVars>
          <dgm:chMax val="0"/>
          <dgm:bulletEnabled val="1"/>
        </dgm:presLayoutVars>
      </dgm:prSet>
      <dgm:spPr/>
    </dgm:pt>
    <dgm:pt modelId="{C1BDB406-5354-4795-9EF9-8ED8F4AE1D44}" type="pres">
      <dgm:prSet presAssocID="{B0832B25-4321-4C22-B01E-23615960591B}" presName="childText" presStyleLbl="revTx" presStyleIdx="0" presStyleCnt="2">
        <dgm:presLayoutVars>
          <dgm:bulletEnabled val="1"/>
        </dgm:presLayoutVars>
      </dgm:prSet>
      <dgm:spPr/>
    </dgm:pt>
    <dgm:pt modelId="{6093AB6B-8A1E-4714-A70D-9ADFF3DDA9E5}" type="pres">
      <dgm:prSet presAssocID="{47F3D1C9-367A-4EB5-993D-ADF782A2F40D}" presName="parentText" presStyleLbl="node1" presStyleIdx="1" presStyleCnt="2">
        <dgm:presLayoutVars>
          <dgm:chMax val="0"/>
          <dgm:bulletEnabled val="1"/>
        </dgm:presLayoutVars>
      </dgm:prSet>
      <dgm:spPr/>
    </dgm:pt>
    <dgm:pt modelId="{85274FAD-6E44-4E96-A750-B63D360A7BE6}" type="pres">
      <dgm:prSet presAssocID="{47F3D1C9-367A-4EB5-993D-ADF782A2F40D}" presName="childText" presStyleLbl="revTx" presStyleIdx="1" presStyleCnt="2">
        <dgm:presLayoutVars>
          <dgm:bulletEnabled val="1"/>
        </dgm:presLayoutVars>
      </dgm:prSet>
      <dgm:spPr/>
    </dgm:pt>
  </dgm:ptLst>
  <dgm:cxnLst>
    <dgm:cxn modelId="{A51B5605-9CC8-49AA-ACC7-2AE3937932C3}" type="presOf" srcId="{47F3D1C9-367A-4EB5-993D-ADF782A2F40D}" destId="{6093AB6B-8A1E-4714-A70D-9ADFF3DDA9E5}" srcOrd="0" destOrd="0" presId="urn:microsoft.com/office/officeart/2005/8/layout/vList2"/>
    <dgm:cxn modelId="{E893F8A0-E5E9-4F08-ACF7-5DEC057D2151}" type="presOf" srcId="{360E9B34-1BB1-4937-ABA3-20C626706561}" destId="{85274FAD-6E44-4E96-A750-B63D360A7BE6}" srcOrd="0" destOrd="0" presId="urn:microsoft.com/office/officeart/2005/8/layout/vList2"/>
    <dgm:cxn modelId="{03163AB6-3805-4B2E-BEE4-D76B4C60EC30}" srcId="{68A33B03-C141-4F5E-BE1E-BE6F03344F95}" destId="{B0832B25-4321-4C22-B01E-23615960591B}" srcOrd="0" destOrd="0" parTransId="{91EC9038-9BA7-4FCF-803D-3938036F2F41}" sibTransId="{454B5D7A-BB14-4D81-A711-54A581AE1A0A}"/>
    <dgm:cxn modelId="{702469B7-C7C6-4CAB-BB4E-E22EE204EB96}" type="presOf" srcId="{1D00FBF1-6834-4F05-919F-76FE4E2B54B5}" destId="{C1BDB406-5354-4795-9EF9-8ED8F4AE1D44}" srcOrd="0" destOrd="0" presId="urn:microsoft.com/office/officeart/2005/8/layout/vList2"/>
    <dgm:cxn modelId="{F7E740C3-B90F-4447-A982-B4F25BE0E186}" type="presOf" srcId="{68A33B03-C141-4F5E-BE1E-BE6F03344F95}" destId="{4756F5B5-DC8D-4490-BD81-CF0A39496B93}" srcOrd="0" destOrd="0" presId="urn:microsoft.com/office/officeart/2005/8/layout/vList2"/>
    <dgm:cxn modelId="{5D3C77D2-9310-45B0-860B-B4FE4743BE99}" srcId="{68A33B03-C141-4F5E-BE1E-BE6F03344F95}" destId="{47F3D1C9-367A-4EB5-993D-ADF782A2F40D}" srcOrd="1" destOrd="0" parTransId="{27C7926D-357C-4E82-A387-D067C8D236F7}" sibTransId="{EDF31DD8-ED59-4830-8FBD-33BBBDD6E413}"/>
    <dgm:cxn modelId="{40EBA4D8-00D1-4F48-B870-F7C2EA4E4E8D}" srcId="{B0832B25-4321-4C22-B01E-23615960591B}" destId="{1D00FBF1-6834-4F05-919F-76FE4E2B54B5}" srcOrd="0" destOrd="0" parTransId="{33F813AC-8911-4DAE-B1E3-6BAB29145581}" sibTransId="{73F791A2-1AE5-4A5E-9C01-9B2E052E726A}"/>
    <dgm:cxn modelId="{DE9921F0-96AE-4767-97CF-AE62CB29E1DA}" srcId="{47F3D1C9-367A-4EB5-993D-ADF782A2F40D}" destId="{360E9B34-1BB1-4937-ABA3-20C626706561}" srcOrd="0" destOrd="0" parTransId="{13125278-B0A7-4AC2-846C-61C4BB2DB284}" sibTransId="{7B987F84-C02F-479F-A5E8-41EE89A47D72}"/>
    <dgm:cxn modelId="{5CBF8DF7-2290-4A35-A964-952F6E8D1D42}" type="presOf" srcId="{B0832B25-4321-4C22-B01E-23615960591B}" destId="{114D352F-CE5D-49B9-B3FB-EEB66C48A82D}" srcOrd="0" destOrd="0" presId="urn:microsoft.com/office/officeart/2005/8/layout/vList2"/>
    <dgm:cxn modelId="{4873A587-515D-4DBC-AF22-EB96C4ECFF83}" type="presParOf" srcId="{4756F5B5-DC8D-4490-BD81-CF0A39496B93}" destId="{114D352F-CE5D-49B9-B3FB-EEB66C48A82D}" srcOrd="0" destOrd="0" presId="urn:microsoft.com/office/officeart/2005/8/layout/vList2"/>
    <dgm:cxn modelId="{B6A1047E-C299-4A8E-922F-B52C5E0F32C7}" type="presParOf" srcId="{4756F5B5-DC8D-4490-BD81-CF0A39496B93}" destId="{C1BDB406-5354-4795-9EF9-8ED8F4AE1D44}" srcOrd="1" destOrd="0" presId="urn:microsoft.com/office/officeart/2005/8/layout/vList2"/>
    <dgm:cxn modelId="{D960D9DE-B996-4FFB-B007-420BA01DA537}" type="presParOf" srcId="{4756F5B5-DC8D-4490-BD81-CF0A39496B93}" destId="{6093AB6B-8A1E-4714-A70D-9ADFF3DDA9E5}" srcOrd="2" destOrd="0" presId="urn:microsoft.com/office/officeart/2005/8/layout/vList2"/>
    <dgm:cxn modelId="{DCCD724A-1808-48D8-946F-85D3C0978A7B}" type="presParOf" srcId="{4756F5B5-DC8D-4490-BD81-CF0A39496B93}" destId="{85274FAD-6E44-4E96-A750-B63D360A7BE6}"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B241F4-CE9A-4998-BEDB-B27DCF16576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F2F0102-6436-4B15-9C4B-7ECE4A8E922D}">
      <dgm:prSet phldr="0"/>
      <dgm:spPr/>
      <dgm:t>
        <a:bodyPr/>
        <a:lstStyle/>
        <a:p>
          <a:pPr algn="l" rtl="0">
            <a:lnSpc>
              <a:spcPct val="90000"/>
            </a:lnSpc>
          </a:pPr>
          <a:r>
            <a:rPr lang="en-US">
              <a:latin typeface="Arial"/>
              <a:cs typeface="Arial"/>
            </a:rPr>
            <a:t>Resources </a:t>
          </a:r>
          <a:endParaRPr lang="en-US">
            <a:latin typeface="Calibri Light" panose="020F0302020204030204"/>
            <a:cs typeface="Calibri Light" panose="020F0302020204030204"/>
          </a:endParaRPr>
        </a:p>
      </dgm:t>
    </dgm:pt>
    <dgm:pt modelId="{359CA3ED-752C-46A7-80D7-C06EEAF61A1B}" type="parTrans" cxnId="{C885E443-8550-4ECC-AB4E-5C09EC818582}">
      <dgm:prSet/>
      <dgm:spPr/>
      <dgm:t>
        <a:bodyPr/>
        <a:lstStyle/>
        <a:p>
          <a:endParaRPr lang="en-US"/>
        </a:p>
      </dgm:t>
    </dgm:pt>
    <dgm:pt modelId="{F7598127-D9C7-4530-AB03-3D36A9A555DF}" type="sibTrans" cxnId="{C885E443-8550-4ECC-AB4E-5C09EC818582}">
      <dgm:prSet/>
      <dgm:spPr/>
      <dgm:t>
        <a:bodyPr/>
        <a:lstStyle/>
        <a:p>
          <a:endParaRPr lang="en-US"/>
        </a:p>
      </dgm:t>
    </dgm:pt>
    <dgm:pt modelId="{4913AE85-07F4-4105-87BC-6EEE28286C8D}">
      <dgm:prSet phldr="0"/>
      <dgm:spPr/>
      <dgm:t>
        <a:bodyPr/>
        <a:lstStyle/>
        <a:p>
          <a:pPr algn="l" rtl="0">
            <a:lnSpc>
              <a:spcPct val="90000"/>
            </a:lnSpc>
          </a:pPr>
          <a:r>
            <a:rPr lang="en-US">
              <a:latin typeface="Arial"/>
              <a:cs typeface="Arial"/>
            </a:rPr>
            <a:t>Assistance</a:t>
          </a:r>
        </a:p>
      </dgm:t>
    </dgm:pt>
    <dgm:pt modelId="{A9DF5843-FA30-482C-A162-9449137712F4}" type="parTrans" cxnId="{AA6E9980-AA7C-4C2F-804F-6733B56441E8}">
      <dgm:prSet/>
      <dgm:spPr/>
      <dgm:t>
        <a:bodyPr/>
        <a:lstStyle/>
        <a:p>
          <a:endParaRPr lang="en-US"/>
        </a:p>
      </dgm:t>
    </dgm:pt>
    <dgm:pt modelId="{DDBAD1C3-C798-4343-AA7F-570912136FA3}" type="sibTrans" cxnId="{AA6E9980-AA7C-4C2F-804F-6733B56441E8}">
      <dgm:prSet/>
      <dgm:spPr/>
      <dgm:t>
        <a:bodyPr/>
        <a:lstStyle/>
        <a:p>
          <a:endParaRPr lang="en-US"/>
        </a:p>
      </dgm:t>
    </dgm:pt>
    <dgm:pt modelId="{76D355F2-D5A8-4DBF-924D-96DE7F038F9B}">
      <dgm:prSet phldr="0"/>
      <dgm:spPr/>
      <dgm:t>
        <a:bodyPr/>
        <a:lstStyle/>
        <a:p>
          <a:pPr algn="l" rtl="0">
            <a:lnSpc>
              <a:spcPct val="90000"/>
            </a:lnSpc>
          </a:pPr>
          <a:r>
            <a:rPr lang="en-US">
              <a:latin typeface="Arial"/>
              <a:cs typeface="Arial"/>
            </a:rPr>
            <a:t>Evaluation and Selection Networks </a:t>
          </a:r>
          <a:endParaRPr lang="en-US"/>
        </a:p>
      </dgm:t>
    </dgm:pt>
    <dgm:pt modelId="{18CFB2CF-8879-419C-AAC4-929772642E79}" type="parTrans" cxnId="{22FFE3C1-213A-4835-82AD-A12BDBC73B8D}">
      <dgm:prSet/>
      <dgm:spPr/>
      <dgm:t>
        <a:bodyPr/>
        <a:lstStyle/>
        <a:p>
          <a:endParaRPr lang="en-US"/>
        </a:p>
      </dgm:t>
    </dgm:pt>
    <dgm:pt modelId="{7A82CA42-E6C0-4799-A51B-DDB74EA94A6E}" type="sibTrans" cxnId="{22FFE3C1-213A-4835-82AD-A12BDBC73B8D}">
      <dgm:prSet/>
      <dgm:spPr/>
      <dgm:t>
        <a:bodyPr/>
        <a:lstStyle/>
        <a:p>
          <a:endParaRPr lang="en-US"/>
        </a:p>
      </dgm:t>
    </dgm:pt>
    <dgm:pt modelId="{5FC2444A-1C60-4E41-B216-D9A0D90B0AC3}">
      <dgm:prSet phldr="0"/>
      <dgm:spPr/>
      <dgm:t>
        <a:bodyPr/>
        <a:lstStyle/>
        <a:p>
          <a:pPr algn="l">
            <a:lnSpc>
              <a:spcPct val="90000"/>
            </a:lnSpc>
          </a:pPr>
          <a:r>
            <a:rPr lang="en-US">
              <a:latin typeface="Arial"/>
              <a:cs typeface="Arial"/>
            </a:rPr>
            <a:t>Learning Acceleration Network</a:t>
          </a:r>
          <a:endParaRPr lang="en-US"/>
        </a:p>
      </dgm:t>
    </dgm:pt>
    <dgm:pt modelId="{D36C49B1-41D8-4A97-8940-043D316AAA83}" type="parTrans" cxnId="{7F2CD384-49F8-417D-A347-5F3D0049C405}">
      <dgm:prSet/>
      <dgm:spPr/>
      <dgm:t>
        <a:bodyPr/>
        <a:lstStyle/>
        <a:p>
          <a:endParaRPr lang="en-US"/>
        </a:p>
      </dgm:t>
    </dgm:pt>
    <dgm:pt modelId="{5F5783BD-2D5B-4DC6-AA26-73756BF2C870}" type="sibTrans" cxnId="{7F2CD384-49F8-417D-A347-5F3D0049C405}">
      <dgm:prSet/>
      <dgm:spPr/>
      <dgm:t>
        <a:bodyPr/>
        <a:lstStyle/>
        <a:p>
          <a:endParaRPr lang="en-US"/>
        </a:p>
      </dgm:t>
    </dgm:pt>
    <dgm:pt modelId="{F4EB0A7C-5D02-4626-BD87-AC6F6D0B599D}">
      <dgm:prSet phldr="0"/>
      <dgm:spPr/>
      <dgm:t>
        <a:bodyPr/>
        <a:lstStyle/>
        <a:p>
          <a:pPr algn="l" rtl="0">
            <a:lnSpc>
              <a:spcPct val="90000"/>
            </a:lnSpc>
          </a:pPr>
          <a:r>
            <a:rPr lang="en-US">
              <a:latin typeface="Arial"/>
              <a:cs typeface="Arial"/>
            </a:rPr>
            <a:t>Grants </a:t>
          </a:r>
          <a:endParaRPr lang="en-US">
            <a:latin typeface="Calibri Light" panose="020F0302020204030204"/>
            <a:cs typeface="Calibri Light" panose="020F0302020204030204"/>
          </a:endParaRPr>
        </a:p>
      </dgm:t>
    </dgm:pt>
    <dgm:pt modelId="{92715431-B13C-4C09-BF8A-9FDD31ADC5CB}" type="parTrans" cxnId="{948CC2AC-4C77-4FA1-895D-05A875D0F95C}">
      <dgm:prSet/>
      <dgm:spPr/>
      <dgm:t>
        <a:bodyPr/>
        <a:lstStyle/>
        <a:p>
          <a:endParaRPr lang="en-US"/>
        </a:p>
      </dgm:t>
    </dgm:pt>
    <dgm:pt modelId="{A858C11A-E4A1-4EA1-88A7-344C13CE22D5}" type="sibTrans" cxnId="{948CC2AC-4C77-4FA1-895D-05A875D0F95C}">
      <dgm:prSet/>
      <dgm:spPr/>
      <dgm:t>
        <a:bodyPr/>
        <a:lstStyle/>
        <a:p>
          <a:endParaRPr lang="en-US"/>
        </a:p>
      </dgm:t>
    </dgm:pt>
    <dgm:pt modelId="{B582ED20-D73D-4116-863C-8E193F356ADC}">
      <dgm:prSet phldr="0"/>
      <dgm:spPr/>
      <dgm:t>
        <a:bodyPr/>
        <a:lstStyle/>
        <a:p>
          <a:pPr algn="l">
            <a:lnSpc>
              <a:spcPct val="90000"/>
            </a:lnSpc>
          </a:pPr>
          <a:r>
            <a:rPr lang="en-US">
              <a:latin typeface="Arial"/>
              <a:cs typeface="Arial"/>
            </a:rPr>
            <a:t>HQIM Implementation grants</a:t>
          </a:r>
          <a:endParaRPr lang="en-US"/>
        </a:p>
      </dgm:t>
    </dgm:pt>
    <dgm:pt modelId="{8BE94970-4BF6-48C9-AAD2-813AC097CD91}" type="parTrans" cxnId="{3441F10C-D2AF-4766-9827-4EA6148B9ADD}">
      <dgm:prSet/>
      <dgm:spPr/>
      <dgm:t>
        <a:bodyPr/>
        <a:lstStyle/>
        <a:p>
          <a:endParaRPr lang="en-US"/>
        </a:p>
      </dgm:t>
    </dgm:pt>
    <dgm:pt modelId="{6C5FBA74-66FB-429F-800E-F3302C0FA2FB}" type="sibTrans" cxnId="{3441F10C-D2AF-4766-9827-4EA6148B9ADD}">
      <dgm:prSet/>
      <dgm:spPr/>
      <dgm:t>
        <a:bodyPr/>
        <a:lstStyle/>
        <a:p>
          <a:endParaRPr lang="en-US"/>
        </a:p>
      </dgm:t>
    </dgm:pt>
    <dgm:pt modelId="{F187DFDA-67D5-4A75-B764-C8A9FBB8D356}">
      <dgm:prSet phldr="0"/>
      <dgm:spPr/>
      <dgm:t>
        <a:bodyPr/>
        <a:lstStyle/>
        <a:p>
          <a:pPr algn="l" rtl="0">
            <a:lnSpc>
              <a:spcPct val="90000"/>
            </a:lnSpc>
          </a:pPr>
          <a:r>
            <a:rPr lang="en-US">
              <a:latin typeface="Arial"/>
              <a:cs typeface="Arial"/>
            </a:rPr>
            <a:t>Regional Assistance</a:t>
          </a:r>
        </a:p>
      </dgm:t>
    </dgm:pt>
    <dgm:pt modelId="{3C25D5B5-B736-4105-B551-DBBD98744DE4}" type="parTrans" cxnId="{A7D7D8B5-09BC-4C34-8614-B19E175F7A67}">
      <dgm:prSet/>
      <dgm:spPr/>
      <dgm:t>
        <a:bodyPr/>
        <a:lstStyle/>
        <a:p>
          <a:endParaRPr lang="en-US"/>
        </a:p>
      </dgm:t>
    </dgm:pt>
    <dgm:pt modelId="{A2B588DE-BF08-411C-8022-9B1F717E9872}" type="sibTrans" cxnId="{A7D7D8B5-09BC-4C34-8614-B19E175F7A67}">
      <dgm:prSet/>
      <dgm:spPr/>
      <dgm:t>
        <a:bodyPr/>
        <a:lstStyle/>
        <a:p>
          <a:endParaRPr lang="en-US"/>
        </a:p>
      </dgm:t>
    </dgm:pt>
    <dgm:pt modelId="{5B88E45F-5DE2-4062-AAE4-022AC76A39E2}">
      <dgm:prSet phldr="0"/>
      <dgm:spPr/>
      <dgm:t>
        <a:bodyPr/>
        <a:lstStyle/>
        <a:p>
          <a:pPr algn="l">
            <a:lnSpc>
              <a:spcPct val="90000"/>
            </a:lnSpc>
          </a:pPr>
          <a:r>
            <a:rPr lang="en-US">
              <a:latin typeface="Arial"/>
              <a:cs typeface="Arial"/>
            </a:rPr>
            <a:t>GLEAM Grants</a:t>
          </a:r>
          <a:endParaRPr lang="en-US"/>
        </a:p>
      </dgm:t>
    </dgm:pt>
    <dgm:pt modelId="{850B321E-1BD6-4914-B273-745DF729982D}" type="parTrans" cxnId="{285F934D-58CA-4283-A1D3-D9B96DD5E71E}">
      <dgm:prSet/>
      <dgm:spPr/>
      <dgm:t>
        <a:bodyPr/>
        <a:lstStyle/>
        <a:p>
          <a:endParaRPr lang="en-US"/>
        </a:p>
      </dgm:t>
    </dgm:pt>
    <dgm:pt modelId="{5DE80580-6B2F-4A97-A14E-15E3F0525534}" type="sibTrans" cxnId="{285F934D-58CA-4283-A1D3-D9B96DD5E71E}">
      <dgm:prSet/>
      <dgm:spPr/>
      <dgm:t>
        <a:bodyPr/>
        <a:lstStyle/>
        <a:p>
          <a:endParaRPr lang="en-US"/>
        </a:p>
      </dgm:t>
    </dgm:pt>
    <dgm:pt modelId="{35CE5E50-AFCA-4644-87E6-C49061632A46}">
      <dgm:prSet phldr="0"/>
      <dgm:spPr/>
      <dgm:t>
        <a:bodyPr/>
        <a:lstStyle/>
        <a:p>
          <a:r>
            <a:rPr lang="en-US">
              <a:latin typeface="Arial"/>
              <a:cs typeface="Arial"/>
            </a:rPr>
            <a:t>CURATE</a:t>
          </a:r>
          <a:endParaRPr lang="en-US"/>
        </a:p>
      </dgm:t>
    </dgm:pt>
    <dgm:pt modelId="{424DD58F-FD6B-4CEC-B606-E241E4298ABC}" type="parTrans" cxnId="{FF26C9CF-916C-4D5C-8612-30C1D55CDFFE}">
      <dgm:prSet/>
      <dgm:spPr/>
      <dgm:t>
        <a:bodyPr/>
        <a:lstStyle/>
        <a:p>
          <a:endParaRPr lang="en-US"/>
        </a:p>
      </dgm:t>
    </dgm:pt>
    <dgm:pt modelId="{4A0CF3E4-D0AD-4E5F-9321-EE54F9E81B24}" type="sibTrans" cxnId="{FF26C9CF-916C-4D5C-8612-30C1D55CDFFE}">
      <dgm:prSet/>
      <dgm:spPr/>
      <dgm:t>
        <a:bodyPr/>
        <a:lstStyle/>
        <a:p>
          <a:endParaRPr lang="en-US"/>
        </a:p>
      </dgm:t>
    </dgm:pt>
    <dgm:pt modelId="{A049784C-8E09-48A9-8B9E-BD91AA902D1E}">
      <dgm:prSet phldr="0"/>
      <dgm:spPr/>
      <dgm:t>
        <a:bodyPr/>
        <a:lstStyle/>
        <a:p>
          <a:pPr algn="l" rtl="0">
            <a:lnSpc>
              <a:spcPct val="90000"/>
            </a:lnSpc>
          </a:pPr>
          <a:r>
            <a:rPr lang="en-US">
              <a:latin typeface="Arial"/>
              <a:cs typeface="Arial"/>
            </a:rPr>
            <a:t>Monitoring &amp; Data Collection:</a:t>
          </a:r>
        </a:p>
      </dgm:t>
    </dgm:pt>
    <dgm:pt modelId="{7D4B4EC3-9EBD-43EF-A722-A36811FD0F2E}" type="parTrans" cxnId="{6C145805-4DC1-490A-A1E3-68819F2B0FE6}">
      <dgm:prSet/>
      <dgm:spPr/>
      <dgm:t>
        <a:bodyPr/>
        <a:lstStyle/>
        <a:p>
          <a:endParaRPr lang="en-US"/>
        </a:p>
      </dgm:t>
    </dgm:pt>
    <dgm:pt modelId="{3B5D1E01-ECC5-422A-A0CB-768462D2AB2E}" type="sibTrans" cxnId="{6C145805-4DC1-490A-A1E3-68819F2B0FE6}">
      <dgm:prSet/>
      <dgm:spPr/>
      <dgm:t>
        <a:bodyPr/>
        <a:lstStyle/>
        <a:p>
          <a:endParaRPr lang="en-US"/>
        </a:p>
      </dgm:t>
    </dgm:pt>
    <dgm:pt modelId="{F56248D6-260A-481D-8698-B0D930201489}">
      <dgm:prSet phldr="0"/>
      <dgm:spPr/>
      <dgm:t>
        <a:bodyPr/>
        <a:lstStyle/>
        <a:p>
          <a:pPr algn="l" rtl="0">
            <a:lnSpc>
              <a:spcPct val="90000"/>
            </a:lnSpc>
          </a:pPr>
          <a:r>
            <a:rPr lang="en-US">
              <a:latin typeface="Arial"/>
              <a:cs typeface="Arial"/>
            </a:rPr>
            <a:t>District review standards</a:t>
          </a:r>
        </a:p>
      </dgm:t>
    </dgm:pt>
    <dgm:pt modelId="{5D0F0D16-265E-414A-AF01-D933B977AD01}" type="parTrans" cxnId="{8C9BDE10-E23C-4C19-A151-648B4A995C37}">
      <dgm:prSet/>
      <dgm:spPr/>
      <dgm:t>
        <a:bodyPr/>
        <a:lstStyle/>
        <a:p>
          <a:endParaRPr lang="en-US"/>
        </a:p>
      </dgm:t>
    </dgm:pt>
    <dgm:pt modelId="{028CAF7E-1E00-42EA-84D0-8290CC3C5CCB}" type="sibTrans" cxnId="{8C9BDE10-E23C-4C19-A151-648B4A995C37}">
      <dgm:prSet/>
      <dgm:spPr/>
      <dgm:t>
        <a:bodyPr/>
        <a:lstStyle/>
        <a:p>
          <a:endParaRPr lang="en-US"/>
        </a:p>
      </dgm:t>
    </dgm:pt>
    <dgm:pt modelId="{507D614D-E3BE-4521-81B0-B47ED67F35E6}">
      <dgm:prSet phldr="0"/>
      <dgm:spPr/>
      <dgm:t>
        <a:bodyPr/>
        <a:lstStyle/>
        <a:p>
          <a:pPr algn="l" rtl="0">
            <a:lnSpc>
              <a:spcPct val="90000"/>
            </a:lnSpc>
          </a:pPr>
          <a:r>
            <a:rPr lang="en-US">
              <a:latin typeface="Arial"/>
              <a:cs typeface="Arial"/>
            </a:rPr>
            <a:t>Early Literacy Screeners</a:t>
          </a:r>
        </a:p>
      </dgm:t>
    </dgm:pt>
    <dgm:pt modelId="{C99940FD-428B-4707-AB39-2BB3FE3FDC1A}" type="parTrans" cxnId="{0A805395-9926-4A36-99DD-EC28830A18CB}">
      <dgm:prSet/>
      <dgm:spPr/>
      <dgm:t>
        <a:bodyPr/>
        <a:lstStyle/>
        <a:p>
          <a:endParaRPr lang="en-US"/>
        </a:p>
      </dgm:t>
    </dgm:pt>
    <dgm:pt modelId="{A5E72055-DB0B-4780-B085-16E119F35591}" type="sibTrans" cxnId="{0A805395-9926-4A36-99DD-EC28830A18CB}">
      <dgm:prSet/>
      <dgm:spPr/>
      <dgm:t>
        <a:bodyPr/>
        <a:lstStyle/>
        <a:p>
          <a:endParaRPr lang="en-US"/>
        </a:p>
      </dgm:t>
    </dgm:pt>
    <dgm:pt modelId="{3E4634AF-BF73-440E-A9AD-AED3482B6F57}">
      <dgm:prSet phldr="0"/>
      <dgm:spPr/>
      <dgm:t>
        <a:bodyPr/>
        <a:lstStyle/>
        <a:p>
          <a:pPr algn="l" rtl="0">
            <a:lnSpc>
              <a:spcPct val="90000"/>
            </a:lnSpc>
          </a:pPr>
          <a:r>
            <a:rPr lang="en-US" err="1">
              <a:latin typeface="Arial"/>
              <a:cs typeface="Arial"/>
            </a:rPr>
            <a:t>OpenSciEd</a:t>
          </a:r>
          <a:r>
            <a:rPr lang="en-US">
              <a:latin typeface="Arial"/>
              <a:cs typeface="Arial"/>
            </a:rPr>
            <a:t> Curriculum Pilot</a:t>
          </a:r>
        </a:p>
      </dgm:t>
    </dgm:pt>
    <dgm:pt modelId="{E552D312-0D97-40F9-835B-ECEB0A3F8386}" type="parTrans" cxnId="{6735E5D0-4C06-48EE-88A1-94695BA95174}">
      <dgm:prSet/>
      <dgm:spPr/>
      <dgm:t>
        <a:bodyPr/>
        <a:lstStyle/>
        <a:p>
          <a:endParaRPr lang="en-US"/>
        </a:p>
      </dgm:t>
    </dgm:pt>
    <dgm:pt modelId="{D0746F13-B92B-4EF6-8991-3B92393149C2}" type="sibTrans" cxnId="{6735E5D0-4C06-48EE-88A1-94695BA95174}">
      <dgm:prSet/>
      <dgm:spPr/>
      <dgm:t>
        <a:bodyPr/>
        <a:lstStyle/>
        <a:p>
          <a:endParaRPr lang="en-US"/>
        </a:p>
      </dgm:t>
    </dgm:pt>
    <dgm:pt modelId="{387098A0-8CBF-42D5-8EA8-6C5311424983}">
      <dgm:prSet phldr="0"/>
      <dgm:spPr/>
      <dgm:t>
        <a:bodyPr/>
        <a:lstStyle/>
        <a:p>
          <a:pPr algn="l" rtl="0">
            <a:lnSpc>
              <a:spcPct val="90000"/>
            </a:lnSpc>
          </a:pPr>
          <a:r>
            <a:rPr lang="en-US">
              <a:latin typeface="Arial"/>
              <a:cs typeface="Arial"/>
            </a:rPr>
            <a:t>Appleseeds Curriculum Pilot</a:t>
          </a:r>
        </a:p>
      </dgm:t>
    </dgm:pt>
    <dgm:pt modelId="{4544605F-EB5C-4E52-A7E5-960B93E7D657}" type="parTrans" cxnId="{E5B75596-F681-470C-B88F-6DBFBE44BCBE}">
      <dgm:prSet/>
      <dgm:spPr/>
      <dgm:t>
        <a:bodyPr/>
        <a:lstStyle/>
        <a:p>
          <a:endParaRPr lang="en-US"/>
        </a:p>
      </dgm:t>
    </dgm:pt>
    <dgm:pt modelId="{D59B3513-B4B9-423E-97DE-5F8F9D69513B}" type="sibTrans" cxnId="{E5B75596-F681-470C-B88F-6DBFBE44BCBE}">
      <dgm:prSet/>
      <dgm:spPr/>
      <dgm:t>
        <a:bodyPr/>
        <a:lstStyle/>
        <a:p>
          <a:endParaRPr lang="en-US"/>
        </a:p>
      </dgm:t>
    </dgm:pt>
    <dgm:pt modelId="{56B9BB3E-A020-4949-BF76-FC8B2076EB4D}">
      <dgm:prSet phldr="0"/>
      <dgm:spPr/>
      <dgm:t>
        <a:bodyPr/>
        <a:lstStyle/>
        <a:p>
          <a:pPr algn="l" rtl="0">
            <a:lnSpc>
              <a:spcPct val="90000"/>
            </a:lnSpc>
          </a:pPr>
          <a:r>
            <a:rPr lang="en-US">
              <a:latin typeface="Arial"/>
              <a:cs typeface="Arial"/>
            </a:rPr>
            <a:t>Investigating History Curriculum Pilot</a:t>
          </a:r>
        </a:p>
      </dgm:t>
    </dgm:pt>
    <dgm:pt modelId="{CF36B1AE-7C29-479C-B9D8-65F529C591D1}" type="parTrans" cxnId="{B0C59B77-F8F3-48C8-87D6-8678A92A4DEA}">
      <dgm:prSet/>
      <dgm:spPr/>
      <dgm:t>
        <a:bodyPr/>
        <a:lstStyle/>
        <a:p>
          <a:endParaRPr lang="en-US"/>
        </a:p>
      </dgm:t>
    </dgm:pt>
    <dgm:pt modelId="{4B0EE397-94B9-48B6-95ED-D2B06EE46C0E}" type="sibTrans" cxnId="{B0C59B77-F8F3-48C8-87D6-8678A92A4DEA}">
      <dgm:prSet/>
      <dgm:spPr/>
      <dgm:t>
        <a:bodyPr/>
        <a:lstStyle/>
        <a:p>
          <a:endParaRPr lang="en-US"/>
        </a:p>
      </dgm:t>
    </dgm:pt>
    <dgm:pt modelId="{6EC6E491-AC08-44F2-9499-3CCAF10DCA46}">
      <dgm:prSet phldr="0"/>
      <dgm:spPr/>
      <dgm:t>
        <a:bodyPr/>
        <a:lstStyle/>
        <a:p>
          <a:pPr algn="l" rtl="0">
            <a:lnSpc>
              <a:spcPct val="90000"/>
            </a:lnSpc>
          </a:pPr>
          <a:r>
            <a:rPr lang="en-US"/>
            <a:t>MTSS Academies</a:t>
          </a:r>
        </a:p>
      </dgm:t>
    </dgm:pt>
    <dgm:pt modelId="{1C6BB15D-2319-4508-8DA0-D71295382E7D}" type="parTrans" cxnId="{5EA45010-16FC-43B3-8F2C-37174E249D5D}">
      <dgm:prSet/>
      <dgm:spPr/>
      <dgm:t>
        <a:bodyPr/>
        <a:lstStyle/>
        <a:p>
          <a:endParaRPr lang="en-US"/>
        </a:p>
      </dgm:t>
    </dgm:pt>
    <dgm:pt modelId="{858395FC-FF00-4427-9F43-144B6D0D4678}" type="sibTrans" cxnId="{5EA45010-16FC-43B3-8F2C-37174E249D5D}">
      <dgm:prSet/>
      <dgm:spPr/>
      <dgm:t>
        <a:bodyPr/>
        <a:lstStyle/>
        <a:p>
          <a:endParaRPr lang="en-US"/>
        </a:p>
      </dgm:t>
    </dgm:pt>
    <dgm:pt modelId="{EF140966-434D-48F7-B19E-B8A639D81234}">
      <dgm:prSet phldr="0"/>
      <dgm:spPr/>
      <dgm:t>
        <a:bodyPr/>
        <a:lstStyle/>
        <a:p>
          <a:pPr rtl="0">
            <a:lnSpc>
              <a:spcPct val="100000"/>
            </a:lnSpc>
          </a:pPr>
          <a:r>
            <a:rPr lang="en-US" err="1">
              <a:latin typeface="Arial"/>
              <a:cs typeface="Arial"/>
            </a:rPr>
            <a:t>ImplementMA</a:t>
          </a:r>
          <a:r>
            <a:rPr lang="en-US">
              <a:latin typeface="Arial"/>
              <a:cs typeface="Arial"/>
            </a:rPr>
            <a:t> E-learning modules</a:t>
          </a:r>
        </a:p>
      </dgm:t>
    </dgm:pt>
    <dgm:pt modelId="{97BB090D-6830-4B2C-A64D-D18AC13DD7AA}" type="parTrans" cxnId="{FBDCE00E-4D5D-4D29-AAF0-EE3AB895F28B}">
      <dgm:prSet/>
      <dgm:spPr/>
      <dgm:t>
        <a:bodyPr/>
        <a:lstStyle/>
        <a:p>
          <a:endParaRPr lang="en-US"/>
        </a:p>
      </dgm:t>
    </dgm:pt>
    <dgm:pt modelId="{BA594857-98CC-4233-9AD6-434DF71335B1}" type="sibTrans" cxnId="{FBDCE00E-4D5D-4D29-AAF0-EE3AB895F28B}">
      <dgm:prSet/>
      <dgm:spPr/>
      <dgm:t>
        <a:bodyPr/>
        <a:lstStyle/>
        <a:p>
          <a:endParaRPr lang="en-US"/>
        </a:p>
      </dgm:t>
    </dgm:pt>
    <dgm:pt modelId="{3ADBA65A-9150-4634-A840-1D6B406C4293}">
      <dgm:prSet phldr="0"/>
      <dgm:spPr/>
      <dgm:t>
        <a:bodyPr/>
        <a:lstStyle/>
        <a:p>
          <a:pPr algn="l" rtl="0">
            <a:lnSpc>
              <a:spcPct val="90000"/>
            </a:lnSpc>
          </a:pPr>
          <a:r>
            <a:rPr lang="en-US">
              <a:latin typeface="Arial"/>
              <a:cs typeface="Arial"/>
            </a:rPr>
            <a:t>Accelerating Literacy Grant</a:t>
          </a:r>
        </a:p>
      </dgm:t>
    </dgm:pt>
    <dgm:pt modelId="{DF90677B-14C3-4434-8674-37EA1F833C88}" type="parTrans" cxnId="{836A3356-BC9E-4667-9DA3-48AF40BC9567}">
      <dgm:prSet/>
      <dgm:spPr/>
      <dgm:t>
        <a:bodyPr/>
        <a:lstStyle/>
        <a:p>
          <a:endParaRPr lang="en-US"/>
        </a:p>
      </dgm:t>
    </dgm:pt>
    <dgm:pt modelId="{D570767B-A835-4B69-9E17-DC5D56539883}" type="sibTrans" cxnId="{836A3356-BC9E-4667-9DA3-48AF40BC9567}">
      <dgm:prSet/>
      <dgm:spPr/>
      <dgm:t>
        <a:bodyPr/>
        <a:lstStyle/>
        <a:p>
          <a:endParaRPr lang="en-US"/>
        </a:p>
      </dgm:t>
    </dgm:pt>
    <dgm:pt modelId="{50BD0651-3AD7-4EE0-A224-10BABFBBA308}">
      <dgm:prSet phldr="0"/>
      <dgm:spPr/>
      <dgm:t>
        <a:bodyPr/>
        <a:lstStyle/>
        <a:p>
          <a:pPr algn="l" rtl="0">
            <a:lnSpc>
              <a:spcPct val="90000"/>
            </a:lnSpc>
          </a:pPr>
          <a:r>
            <a:rPr lang="en-US">
              <a:latin typeface="Arial"/>
              <a:cs typeface="Arial"/>
            </a:rPr>
            <a:t>Acceleration Math Opportunity</a:t>
          </a:r>
        </a:p>
      </dgm:t>
    </dgm:pt>
    <dgm:pt modelId="{1BB6FBF8-1BC1-4A14-BE12-337FF0705644}" type="parTrans" cxnId="{513B5C07-2D79-4EF4-8C35-B6D438C64BD1}">
      <dgm:prSet/>
      <dgm:spPr/>
      <dgm:t>
        <a:bodyPr/>
        <a:lstStyle/>
        <a:p>
          <a:endParaRPr lang="en-US"/>
        </a:p>
      </dgm:t>
    </dgm:pt>
    <dgm:pt modelId="{4ED21F2F-4357-485F-96C7-1D93EB543192}" type="sibTrans" cxnId="{513B5C07-2D79-4EF4-8C35-B6D438C64BD1}">
      <dgm:prSet/>
      <dgm:spPr/>
      <dgm:t>
        <a:bodyPr/>
        <a:lstStyle/>
        <a:p>
          <a:endParaRPr lang="en-US"/>
        </a:p>
      </dgm:t>
    </dgm:pt>
    <dgm:pt modelId="{2BF8B967-F03A-43A4-872A-224AF8C76F68}">
      <dgm:prSet phldr="0"/>
      <dgm:spPr/>
      <dgm:t>
        <a:bodyPr/>
        <a:lstStyle/>
        <a:p>
          <a:pPr algn="l" rtl="0">
            <a:lnSpc>
              <a:spcPct val="90000"/>
            </a:lnSpc>
          </a:pPr>
          <a:r>
            <a:rPr lang="en-US">
              <a:latin typeface="Arial"/>
              <a:cs typeface="Arial"/>
            </a:rPr>
            <a:t>Curriculum Profiles</a:t>
          </a:r>
        </a:p>
      </dgm:t>
    </dgm:pt>
    <dgm:pt modelId="{E09E5972-8520-4610-B388-EB95D2659CEF}" type="parTrans" cxnId="{812F88C0-1B70-4B36-8B69-081C49C4D78C}">
      <dgm:prSet/>
      <dgm:spPr/>
      <dgm:t>
        <a:bodyPr/>
        <a:lstStyle/>
        <a:p>
          <a:endParaRPr lang="en-US"/>
        </a:p>
      </dgm:t>
    </dgm:pt>
    <dgm:pt modelId="{4DFF965D-92C6-47EE-B6FD-EF2A6E51290D}" type="sibTrans" cxnId="{812F88C0-1B70-4B36-8B69-081C49C4D78C}">
      <dgm:prSet/>
      <dgm:spPr/>
      <dgm:t>
        <a:bodyPr/>
        <a:lstStyle/>
        <a:p>
          <a:endParaRPr lang="en-US"/>
        </a:p>
      </dgm:t>
    </dgm:pt>
    <dgm:pt modelId="{45CF80A4-325A-4755-A6E7-E7E7D1AC2473}">
      <dgm:prSet phldr="0"/>
      <dgm:spPr/>
      <dgm:t>
        <a:bodyPr/>
        <a:lstStyle/>
        <a:p>
          <a:pPr rtl="0"/>
          <a:r>
            <a:rPr lang="en-US">
              <a:latin typeface="Arial"/>
              <a:cs typeface="Arial"/>
            </a:rPr>
            <a:t>Acceleration Roadmap</a:t>
          </a:r>
        </a:p>
      </dgm:t>
    </dgm:pt>
    <dgm:pt modelId="{0C697AEE-1264-490A-8DB2-3AB7E0289C68}" type="parTrans" cxnId="{7F7ABCD7-B7E1-4FA6-995F-C9163CE5524C}">
      <dgm:prSet/>
      <dgm:spPr/>
      <dgm:t>
        <a:bodyPr/>
        <a:lstStyle/>
        <a:p>
          <a:endParaRPr lang="en-US"/>
        </a:p>
      </dgm:t>
    </dgm:pt>
    <dgm:pt modelId="{7D169B49-276D-4F03-A4E7-879B35A65DBD}" type="sibTrans" cxnId="{7F7ABCD7-B7E1-4FA6-995F-C9163CE5524C}">
      <dgm:prSet/>
      <dgm:spPr/>
      <dgm:t>
        <a:bodyPr/>
        <a:lstStyle/>
        <a:p>
          <a:endParaRPr lang="en-US"/>
        </a:p>
      </dgm:t>
    </dgm:pt>
    <dgm:pt modelId="{EC0B01B5-233C-4E09-BDFF-9D66D15CB8FD}" type="pres">
      <dgm:prSet presAssocID="{F4B241F4-CE9A-4998-BEDB-B27DCF165767}" presName="Name0" presStyleCnt="0">
        <dgm:presLayoutVars>
          <dgm:dir/>
          <dgm:animLvl val="lvl"/>
          <dgm:resizeHandles val="exact"/>
        </dgm:presLayoutVars>
      </dgm:prSet>
      <dgm:spPr/>
    </dgm:pt>
    <dgm:pt modelId="{8A052CC8-6F1F-47CF-925F-43B667ACF080}" type="pres">
      <dgm:prSet presAssocID="{7F2F0102-6436-4B15-9C4B-7ECE4A8E922D}" presName="composite" presStyleCnt="0"/>
      <dgm:spPr/>
    </dgm:pt>
    <dgm:pt modelId="{052A360F-26CA-4AFC-866E-A62992FB1FD4}" type="pres">
      <dgm:prSet presAssocID="{7F2F0102-6436-4B15-9C4B-7ECE4A8E922D}" presName="parTx" presStyleLbl="alignNode1" presStyleIdx="0" presStyleCnt="4">
        <dgm:presLayoutVars>
          <dgm:chMax val="0"/>
          <dgm:chPref val="0"/>
          <dgm:bulletEnabled val="1"/>
        </dgm:presLayoutVars>
      </dgm:prSet>
      <dgm:spPr/>
    </dgm:pt>
    <dgm:pt modelId="{34DB76CA-1446-4BED-B293-DEABAA196695}" type="pres">
      <dgm:prSet presAssocID="{7F2F0102-6436-4B15-9C4B-7ECE4A8E922D}" presName="desTx" presStyleLbl="alignAccFollowNode1" presStyleIdx="0" presStyleCnt="4">
        <dgm:presLayoutVars>
          <dgm:bulletEnabled val="1"/>
        </dgm:presLayoutVars>
      </dgm:prSet>
      <dgm:spPr/>
    </dgm:pt>
    <dgm:pt modelId="{B1FFFD3F-DA8C-4896-B7DB-DC82C082DDA1}" type="pres">
      <dgm:prSet presAssocID="{F7598127-D9C7-4530-AB03-3D36A9A555DF}" presName="space" presStyleCnt="0"/>
      <dgm:spPr/>
    </dgm:pt>
    <dgm:pt modelId="{A6766078-CB9D-42F9-90F5-9E091370632B}" type="pres">
      <dgm:prSet presAssocID="{4913AE85-07F4-4105-87BC-6EEE28286C8D}" presName="composite" presStyleCnt="0"/>
      <dgm:spPr/>
    </dgm:pt>
    <dgm:pt modelId="{B2B784C0-D08E-4DEA-B5F9-BC5DB807E0DB}" type="pres">
      <dgm:prSet presAssocID="{4913AE85-07F4-4105-87BC-6EEE28286C8D}" presName="parTx" presStyleLbl="alignNode1" presStyleIdx="1" presStyleCnt="4">
        <dgm:presLayoutVars>
          <dgm:chMax val="0"/>
          <dgm:chPref val="0"/>
          <dgm:bulletEnabled val="1"/>
        </dgm:presLayoutVars>
      </dgm:prSet>
      <dgm:spPr/>
    </dgm:pt>
    <dgm:pt modelId="{4C32B6F1-FD22-4496-A549-ACB302E2120B}" type="pres">
      <dgm:prSet presAssocID="{4913AE85-07F4-4105-87BC-6EEE28286C8D}" presName="desTx" presStyleLbl="alignAccFollowNode1" presStyleIdx="1" presStyleCnt="4">
        <dgm:presLayoutVars>
          <dgm:bulletEnabled val="1"/>
        </dgm:presLayoutVars>
      </dgm:prSet>
      <dgm:spPr/>
    </dgm:pt>
    <dgm:pt modelId="{F7FFA693-C1D8-49A4-B62F-EE318BE76DE1}" type="pres">
      <dgm:prSet presAssocID="{DDBAD1C3-C798-4343-AA7F-570912136FA3}" presName="space" presStyleCnt="0"/>
      <dgm:spPr/>
    </dgm:pt>
    <dgm:pt modelId="{2F009941-B49E-4141-A3B5-1A842E9F46BF}" type="pres">
      <dgm:prSet presAssocID="{F4EB0A7C-5D02-4626-BD87-AC6F6D0B599D}" presName="composite" presStyleCnt="0"/>
      <dgm:spPr/>
    </dgm:pt>
    <dgm:pt modelId="{4422DBE1-63F3-498B-BAC5-C5DC82A4A87C}" type="pres">
      <dgm:prSet presAssocID="{F4EB0A7C-5D02-4626-BD87-AC6F6D0B599D}" presName="parTx" presStyleLbl="alignNode1" presStyleIdx="2" presStyleCnt="4">
        <dgm:presLayoutVars>
          <dgm:chMax val="0"/>
          <dgm:chPref val="0"/>
          <dgm:bulletEnabled val="1"/>
        </dgm:presLayoutVars>
      </dgm:prSet>
      <dgm:spPr/>
    </dgm:pt>
    <dgm:pt modelId="{8A432D15-1D8C-4946-81D1-1D8BB370E3AE}" type="pres">
      <dgm:prSet presAssocID="{F4EB0A7C-5D02-4626-BD87-AC6F6D0B599D}" presName="desTx" presStyleLbl="alignAccFollowNode1" presStyleIdx="2" presStyleCnt="4">
        <dgm:presLayoutVars>
          <dgm:bulletEnabled val="1"/>
        </dgm:presLayoutVars>
      </dgm:prSet>
      <dgm:spPr/>
    </dgm:pt>
    <dgm:pt modelId="{2D552AC6-8299-46AA-B541-E3221C2B6D51}" type="pres">
      <dgm:prSet presAssocID="{A858C11A-E4A1-4EA1-88A7-344C13CE22D5}" presName="space" presStyleCnt="0"/>
      <dgm:spPr/>
    </dgm:pt>
    <dgm:pt modelId="{D811D624-8955-428D-BD2E-5BEC743687E6}" type="pres">
      <dgm:prSet presAssocID="{A049784C-8E09-48A9-8B9E-BD91AA902D1E}" presName="composite" presStyleCnt="0"/>
      <dgm:spPr/>
    </dgm:pt>
    <dgm:pt modelId="{3789F126-5E47-4FFF-8880-F97A4FD0FA98}" type="pres">
      <dgm:prSet presAssocID="{A049784C-8E09-48A9-8B9E-BD91AA902D1E}" presName="parTx" presStyleLbl="alignNode1" presStyleIdx="3" presStyleCnt="4">
        <dgm:presLayoutVars>
          <dgm:chMax val="0"/>
          <dgm:chPref val="0"/>
          <dgm:bulletEnabled val="1"/>
        </dgm:presLayoutVars>
      </dgm:prSet>
      <dgm:spPr/>
    </dgm:pt>
    <dgm:pt modelId="{B2FFE45A-140D-4C6F-AEAF-289DD628D886}" type="pres">
      <dgm:prSet presAssocID="{A049784C-8E09-48A9-8B9E-BD91AA902D1E}" presName="desTx" presStyleLbl="alignAccFollowNode1" presStyleIdx="3" presStyleCnt="4">
        <dgm:presLayoutVars>
          <dgm:bulletEnabled val="1"/>
        </dgm:presLayoutVars>
      </dgm:prSet>
      <dgm:spPr/>
    </dgm:pt>
  </dgm:ptLst>
  <dgm:cxnLst>
    <dgm:cxn modelId="{0A56A004-4DA9-4A72-B326-DD12675A32A2}" type="presOf" srcId="{45CF80A4-325A-4755-A6E7-E7E7D1AC2473}" destId="{34DB76CA-1446-4BED-B293-DEABAA196695}" srcOrd="0" destOrd="0" presId="urn:microsoft.com/office/officeart/2005/8/layout/hList1"/>
    <dgm:cxn modelId="{6C145805-4DC1-490A-A1E3-68819F2B0FE6}" srcId="{F4B241F4-CE9A-4998-BEDB-B27DCF165767}" destId="{A049784C-8E09-48A9-8B9E-BD91AA902D1E}" srcOrd="3" destOrd="0" parTransId="{7D4B4EC3-9EBD-43EF-A722-A36811FD0F2E}" sibTransId="{3B5D1E01-ECC5-422A-A0CB-768462D2AB2E}"/>
    <dgm:cxn modelId="{513B5C07-2D79-4EF4-8C35-B6D438C64BD1}" srcId="{F4EB0A7C-5D02-4626-BD87-AC6F6D0B599D}" destId="{50BD0651-3AD7-4EE0-A224-10BABFBBA308}" srcOrd="3" destOrd="0" parTransId="{1BB6FBF8-1BC1-4A14-BE12-337FF0705644}" sibTransId="{4ED21F2F-4357-485F-96C7-1D93EB543192}"/>
    <dgm:cxn modelId="{D2171F08-335B-4455-B846-2F4E9E997059}" type="presOf" srcId="{F4EB0A7C-5D02-4626-BD87-AC6F6D0B599D}" destId="{4422DBE1-63F3-498B-BAC5-C5DC82A4A87C}" srcOrd="0" destOrd="0" presId="urn:microsoft.com/office/officeart/2005/8/layout/hList1"/>
    <dgm:cxn modelId="{C449400C-061B-42A1-8AE8-140082F7D6D9}" type="presOf" srcId="{EF140966-434D-48F7-B19E-B8A639D81234}" destId="{34DB76CA-1446-4BED-B293-DEABAA196695}" srcOrd="0" destOrd="2" presId="urn:microsoft.com/office/officeart/2005/8/layout/hList1"/>
    <dgm:cxn modelId="{3441F10C-D2AF-4766-9827-4EA6148B9ADD}" srcId="{F4EB0A7C-5D02-4626-BD87-AC6F6D0B599D}" destId="{B582ED20-D73D-4116-863C-8E193F356ADC}" srcOrd="1" destOrd="0" parTransId="{8BE94970-4BF6-48C9-AAD2-813AC097CD91}" sibTransId="{6C5FBA74-66FB-429F-800E-F3302C0FA2FB}"/>
    <dgm:cxn modelId="{FBDCE00E-4D5D-4D29-AAF0-EE3AB895F28B}" srcId="{7F2F0102-6436-4B15-9C4B-7ECE4A8E922D}" destId="{EF140966-434D-48F7-B19E-B8A639D81234}" srcOrd="2" destOrd="0" parTransId="{97BB090D-6830-4B2C-A64D-D18AC13DD7AA}" sibTransId="{BA594857-98CC-4233-9AD6-434DF71335B1}"/>
    <dgm:cxn modelId="{5EA45010-16FC-43B3-8F2C-37174E249D5D}" srcId="{4913AE85-07F4-4105-87BC-6EEE28286C8D}" destId="{6EC6E491-AC08-44F2-9499-3CCAF10DCA46}" srcOrd="1" destOrd="0" parTransId="{1C6BB15D-2319-4508-8DA0-D71295382E7D}" sibTransId="{858395FC-FF00-4427-9F43-144B6D0D4678}"/>
    <dgm:cxn modelId="{8C9BDE10-E23C-4C19-A151-648B4A995C37}" srcId="{A049784C-8E09-48A9-8B9E-BD91AA902D1E}" destId="{F56248D6-260A-481D-8698-B0D930201489}" srcOrd="0" destOrd="0" parTransId="{5D0F0D16-265E-414A-AF01-D933B977AD01}" sibTransId="{028CAF7E-1E00-42EA-84D0-8290CC3C5CCB}"/>
    <dgm:cxn modelId="{B9EA2612-A3A7-4E65-92F4-5E26E85F5414}" type="presOf" srcId="{3ADBA65A-9150-4634-A840-1D6B406C4293}" destId="{8A432D15-1D8C-4946-81D1-1D8BB370E3AE}" srcOrd="0" destOrd="2" presId="urn:microsoft.com/office/officeart/2005/8/layout/hList1"/>
    <dgm:cxn modelId="{4C2A5922-D5AD-441B-8FD2-9B2CD413563F}" type="presOf" srcId="{76D355F2-D5A8-4DBF-924D-96DE7F038F9B}" destId="{4C32B6F1-FD22-4496-A549-ACB302E2120B}" srcOrd="0" destOrd="0" presId="urn:microsoft.com/office/officeart/2005/8/layout/hList1"/>
    <dgm:cxn modelId="{E5AC0B41-C245-43DB-BCD5-A63B979D73A6}" type="presOf" srcId="{5FC2444A-1C60-4E41-B216-D9A0D90B0AC3}" destId="{4C32B6F1-FD22-4496-A549-ACB302E2120B}" srcOrd="0" destOrd="2" presId="urn:microsoft.com/office/officeart/2005/8/layout/hList1"/>
    <dgm:cxn modelId="{FA5F5543-363A-466B-AC2D-EDE1AB36A818}" type="presOf" srcId="{6EC6E491-AC08-44F2-9499-3CCAF10DCA46}" destId="{4C32B6F1-FD22-4496-A549-ACB302E2120B}" srcOrd="0" destOrd="1" presId="urn:microsoft.com/office/officeart/2005/8/layout/hList1"/>
    <dgm:cxn modelId="{C885E443-8550-4ECC-AB4E-5C09EC818582}" srcId="{F4B241F4-CE9A-4998-BEDB-B27DCF165767}" destId="{7F2F0102-6436-4B15-9C4B-7ECE4A8E922D}" srcOrd="0" destOrd="0" parTransId="{359CA3ED-752C-46A7-80D7-C06EEAF61A1B}" sibTransId="{F7598127-D9C7-4530-AB03-3D36A9A555DF}"/>
    <dgm:cxn modelId="{2675BC69-79DE-47D6-9C94-C2BDFE0B3440}" type="presOf" srcId="{F187DFDA-67D5-4A75-B764-C8A9FBB8D356}" destId="{4C32B6F1-FD22-4496-A549-ACB302E2120B}" srcOrd="0" destOrd="3" presId="urn:microsoft.com/office/officeart/2005/8/layout/hList1"/>
    <dgm:cxn modelId="{285F934D-58CA-4283-A1D3-D9B96DD5E71E}" srcId="{F4EB0A7C-5D02-4626-BD87-AC6F6D0B599D}" destId="{5B88E45F-5DE2-4062-AAE4-022AC76A39E2}" srcOrd="0" destOrd="0" parTransId="{850B321E-1BD6-4914-B273-745DF729982D}" sibTransId="{5DE80580-6B2F-4A97-A14E-15E3F0525534}"/>
    <dgm:cxn modelId="{2286316F-18AD-48CF-8899-F4D4CED1F523}" type="presOf" srcId="{35CE5E50-AFCA-4644-87E6-C49061632A46}" destId="{34DB76CA-1446-4BED-B293-DEABAA196695}" srcOrd="0" destOrd="1" presId="urn:microsoft.com/office/officeart/2005/8/layout/hList1"/>
    <dgm:cxn modelId="{BEBA624F-093E-4910-8BA4-FD0C2DDEAE5A}" type="presOf" srcId="{56B9BB3E-A020-4949-BF76-FC8B2076EB4D}" destId="{34DB76CA-1446-4BED-B293-DEABAA196695}" srcOrd="0" destOrd="5" presId="urn:microsoft.com/office/officeart/2005/8/layout/hList1"/>
    <dgm:cxn modelId="{187BF252-6B96-4E9E-A315-0A43DC3F7BAD}" type="presOf" srcId="{50BD0651-3AD7-4EE0-A224-10BABFBBA308}" destId="{8A432D15-1D8C-4946-81D1-1D8BB370E3AE}" srcOrd="0" destOrd="3" presId="urn:microsoft.com/office/officeart/2005/8/layout/hList1"/>
    <dgm:cxn modelId="{8CDB2056-D676-42B2-804B-A6C2234BDB49}" type="presOf" srcId="{507D614D-E3BE-4521-81B0-B47ED67F35E6}" destId="{B2FFE45A-140D-4C6F-AEAF-289DD628D886}" srcOrd="0" destOrd="1" presId="urn:microsoft.com/office/officeart/2005/8/layout/hList1"/>
    <dgm:cxn modelId="{836A3356-BC9E-4667-9DA3-48AF40BC9567}" srcId="{F4EB0A7C-5D02-4626-BD87-AC6F6D0B599D}" destId="{3ADBA65A-9150-4634-A840-1D6B406C4293}" srcOrd="2" destOrd="0" parTransId="{DF90677B-14C3-4434-8674-37EA1F833C88}" sibTransId="{D570767B-A835-4B69-9E17-DC5D56539883}"/>
    <dgm:cxn modelId="{B0C59B77-F8F3-48C8-87D6-8678A92A4DEA}" srcId="{7F2F0102-6436-4B15-9C4B-7ECE4A8E922D}" destId="{56B9BB3E-A020-4949-BF76-FC8B2076EB4D}" srcOrd="5" destOrd="0" parTransId="{CF36B1AE-7C29-479C-B9D8-65F529C591D1}" sibTransId="{4B0EE397-94B9-48B6-95ED-D2B06EE46C0E}"/>
    <dgm:cxn modelId="{AA6E9980-AA7C-4C2F-804F-6733B56441E8}" srcId="{F4B241F4-CE9A-4998-BEDB-B27DCF165767}" destId="{4913AE85-07F4-4105-87BC-6EEE28286C8D}" srcOrd="1" destOrd="0" parTransId="{A9DF5843-FA30-482C-A162-9449137712F4}" sibTransId="{DDBAD1C3-C798-4343-AA7F-570912136FA3}"/>
    <dgm:cxn modelId="{7F2CD384-49F8-417D-A347-5F3D0049C405}" srcId="{4913AE85-07F4-4105-87BC-6EEE28286C8D}" destId="{5FC2444A-1C60-4E41-B216-D9A0D90B0AC3}" srcOrd="2" destOrd="0" parTransId="{D36C49B1-41D8-4A97-8940-043D316AAA83}" sibTransId="{5F5783BD-2D5B-4DC6-AA26-73756BF2C870}"/>
    <dgm:cxn modelId="{0A805395-9926-4A36-99DD-EC28830A18CB}" srcId="{A049784C-8E09-48A9-8B9E-BD91AA902D1E}" destId="{507D614D-E3BE-4521-81B0-B47ED67F35E6}" srcOrd="1" destOrd="0" parTransId="{C99940FD-428B-4707-AB39-2BB3FE3FDC1A}" sibTransId="{A5E72055-DB0B-4780-B085-16E119F35591}"/>
    <dgm:cxn modelId="{E5B75596-F681-470C-B88F-6DBFBE44BCBE}" srcId="{7F2F0102-6436-4B15-9C4B-7ECE4A8E922D}" destId="{387098A0-8CBF-42D5-8EA8-6C5311424983}" srcOrd="4" destOrd="0" parTransId="{4544605F-EB5C-4E52-A7E5-960B93E7D657}" sibTransId="{D59B3513-B4B9-423E-97DE-5F8F9D69513B}"/>
    <dgm:cxn modelId="{97DCE597-E134-4158-ACAA-F1E3C3C0A409}" type="presOf" srcId="{2BF8B967-F03A-43A4-872A-224AF8C76F68}" destId="{B2FFE45A-140D-4C6F-AEAF-289DD628D886}" srcOrd="0" destOrd="2" presId="urn:microsoft.com/office/officeart/2005/8/layout/hList1"/>
    <dgm:cxn modelId="{3BF95E98-CDD6-4155-B653-626D047AC227}" type="presOf" srcId="{5B88E45F-5DE2-4062-AAE4-022AC76A39E2}" destId="{8A432D15-1D8C-4946-81D1-1D8BB370E3AE}" srcOrd="0" destOrd="0" presId="urn:microsoft.com/office/officeart/2005/8/layout/hList1"/>
    <dgm:cxn modelId="{994CEB9A-F0F2-4DF5-9B2F-4F6494AFFA9A}" type="presOf" srcId="{3E4634AF-BF73-440E-A9AD-AED3482B6F57}" destId="{34DB76CA-1446-4BED-B293-DEABAA196695}" srcOrd="0" destOrd="3" presId="urn:microsoft.com/office/officeart/2005/8/layout/hList1"/>
    <dgm:cxn modelId="{01819A9F-FAC9-4622-8132-A12185D8D00F}" type="presOf" srcId="{F4B241F4-CE9A-4998-BEDB-B27DCF165767}" destId="{EC0B01B5-233C-4E09-BDFF-9D66D15CB8FD}" srcOrd="0" destOrd="0" presId="urn:microsoft.com/office/officeart/2005/8/layout/hList1"/>
    <dgm:cxn modelId="{948CC2AC-4C77-4FA1-895D-05A875D0F95C}" srcId="{F4B241F4-CE9A-4998-BEDB-B27DCF165767}" destId="{F4EB0A7C-5D02-4626-BD87-AC6F6D0B599D}" srcOrd="2" destOrd="0" parTransId="{92715431-B13C-4C09-BF8A-9FDD31ADC5CB}" sibTransId="{A858C11A-E4A1-4EA1-88A7-344C13CE22D5}"/>
    <dgm:cxn modelId="{0A359DAF-BEC2-4E7D-B324-DCD29F912AD7}" type="presOf" srcId="{4913AE85-07F4-4105-87BC-6EEE28286C8D}" destId="{B2B784C0-D08E-4DEA-B5F9-BC5DB807E0DB}" srcOrd="0" destOrd="0" presId="urn:microsoft.com/office/officeart/2005/8/layout/hList1"/>
    <dgm:cxn modelId="{A7D7D8B5-09BC-4C34-8614-B19E175F7A67}" srcId="{4913AE85-07F4-4105-87BC-6EEE28286C8D}" destId="{F187DFDA-67D5-4A75-B764-C8A9FBB8D356}" srcOrd="3" destOrd="0" parTransId="{3C25D5B5-B736-4105-B551-DBBD98744DE4}" sibTransId="{A2B588DE-BF08-411C-8022-9B1F717E9872}"/>
    <dgm:cxn modelId="{812F88C0-1B70-4B36-8B69-081C49C4D78C}" srcId="{A049784C-8E09-48A9-8B9E-BD91AA902D1E}" destId="{2BF8B967-F03A-43A4-872A-224AF8C76F68}" srcOrd="2" destOrd="0" parTransId="{E09E5972-8520-4610-B388-EB95D2659CEF}" sibTransId="{4DFF965D-92C6-47EE-B6FD-EF2A6E51290D}"/>
    <dgm:cxn modelId="{22FFE3C1-213A-4835-82AD-A12BDBC73B8D}" srcId="{4913AE85-07F4-4105-87BC-6EEE28286C8D}" destId="{76D355F2-D5A8-4DBF-924D-96DE7F038F9B}" srcOrd="0" destOrd="0" parTransId="{18CFB2CF-8879-419C-AAC4-929772642E79}" sibTransId="{7A82CA42-E6C0-4799-A51B-DDB74EA94A6E}"/>
    <dgm:cxn modelId="{E6A5B2C9-17E0-4459-97DC-430A521E9272}" type="presOf" srcId="{7F2F0102-6436-4B15-9C4B-7ECE4A8E922D}" destId="{052A360F-26CA-4AFC-866E-A62992FB1FD4}" srcOrd="0" destOrd="0" presId="urn:microsoft.com/office/officeart/2005/8/layout/hList1"/>
    <dgm:cxn modelId="{0B04ACCD-A3DD-43F3-AE66-0627E8371636}" type="presOf" srcId="{A049784C-8E09-48A9-8B9E-BD91AA902D1E}" destId="{3789F126-5E47-4FFF-8880-F97A4FD0FA98}" srcOrd="0" destOrd="0" presId="urn:microsoft.com/office/officeart/2005/8/layout/hList1"/>
    <dgm:cxn modelId="{FF26C9CF-916C-4D5C-8612-30C1D55CDFFE}" srcId="{7F2F0102-6436-4B15-9C4B-7ECE4A8E922D}" destId="{35CE5E50-AFCA-4644-87E6-C49061632A46}" srcOrd="1" destOrd="0" parTransId="{424DD58F-FD6B-4CEC-B606-E241E4298ABC}" sibTransId="{4A0CF3E4-D0AD-4E5F-9321-EE54F9E81B24}"/>
    <dgm:cxn modelId="{6735E5D0-4C06-48EE-88A1-94695BA95174}" srcId="{7F2F0102-6436-4B15-9C4B-7ECE4A8E922D}" destId="{3E4634AF-BF73-440E-A9AD-AED3482B6F57}" srcOrd="3" destOrd="0" parTransId="{E552D312-0D97-40F9-835B-ECEB0A3F8386}" sibTransId="{D0746F13-B92B-4EF6-8991-3B92393149C2}"/>
    <dgm:cxn modelId="{7F7ABCD7-B7E1-4FA6-995F-C9163CE5524C}" srcId="{7F2F0102-6436-4B15-9C4B-7ECE4A8E922D}" destId="{45CF80A4-325A-4755-A6E7-E7E7D1AC2473}" srcOrd="0" destOrd="0" parTransId="{0C697AEE-1264-490A-8DB2-3AB7E0289C68}" sibTransId="{7D169B49-276D-4F03-A4E7-879B35A65DBD}"/>
    <dgm:cxn modelId="{7630B8DA-9082-4230-AD28-1FECF7177275}" type="presOf" srcId="{B582ED20-D73D-4116-863C-8E193F356ADC}" destId="{8A432D15-1D8C-4946-81D1-1D8BB370E3AE}" srcOrd="0" destOrd="1" presId="urn:microsoft.com/office/officeart/2005/8/layout/hList1"/>
    <dgm:cxn modelId="{836F66E9-BAEB-4DD1-A828-7F8D320A344C}" type="presOf" srcId="{387098A0-8CBF-42D5-8EA8-6C5311424983}" destId="{34DB76CA-1446-4BED-B293-DEABAA196695}" srcOrd="0" destOrd="4" presId="urn:microsoft.com/office/officeart/2005/8/layout/hList1"/>
    <dgm:cxn modelId="{CBE3A4F4-D390-46B2-BB26-66FAC9FCD207}" type="presOf" srcId="{F56248D6-260A-481D-8698-B0D930201489}" destId="{B2FFE45A-140D-4C6F-AEAF-289DD628D886}" srcOrd="0" destOrd="0" presId="urn:microsoft.com/office/officeart/2005/8/layout/hList1"/>
    <dgm:cxn modelId="{6D542579-5F30-44C8-81BE-46C51712C413}" type="presParOf" srcId="{EC0B01B5-233C-4E09-BDFF-9D66D15CB8FD}" destId="{8A052CC8-6F1F-47CF-925F-43B667ACF080}" srcOrd="0" destOrd="0" presId="urn:microsoft.com/office/officeart/2005/8/layout/hList1"/>
    <dgm:cxn modelId="{C62B45DD-FE10-4AEE-B1B0-D079C4B35FB1}" type="presParOf" srcId="{8A052CC8-6F1F-47CF-925F-43B667ACF080}" destId="{052A360F-26CA-4AFC-866E-A62992FB1FD4}" srcOrd="0" destOrd="0" presId="urn:microsoft.com/office/officeart/2005/8/layout/hList1"/>
    <dgm:cxn modelId="{87F7DDC4-FE2D-4DD3-9807-F4C06C77DC48}" type="presParOf" srcId="{8A052CC8-6F1F-47CF-925F-43B667ACF080}" destId="{34DB76CA-1446-4BED-B293-DEABAA196695}" srcOrd="1" destOrd="0" presId="urn:microsoft.com/office/officeart/2005/8/layout/hList1"/>
    <dgm:cxn modelId="{F69AE37C-41B7-4CA4-824E-253F3077BC92}" type="presParOf" srcId="{EC0B01B5-233C-4E09-BDFF-9D66D15CB8FD}" destId="{B1FFFD3F-DA8C-4896-B7DB-DC82C082DDA1}" srcOrd="1" destOrd="0" presId="urn:microsoft.com/office/officeart/2005/8/layout/hList1"/>
    <dgm:cxn modelId="{B4CD6692-7692-422F-B6F8-C532E195ED85}" type="presParOf" srcId="{EC0B01B5-233C-4E09-BDFF-9D66D15CB8FD}" destId="{A6766078-CB9D-42F9-90F5-9E091370632B}" srcOrd="2" destOrd="0" presId="urn:microsoft.com/office/officeart/2005/8/layout/hList1"/>
    <dgm:cxn modelId="{41DA7C27-C0E1-47AD-9A6F-316CB3F880A6}" type="presParOf" srcId="{A6766078-CB9D-42F9-90F5-9E091370632B}" destId="{B2B784C0-D08E-4DEA-B5F9-BC5DB807E0DB}" srcOrd="0" destOrd="0" presId="urn:microsoft.com/office/officeart/2005/8/layout/hList1"/>
    <dgm:cxn modelId="{468DCEA4-93F2-477B-98A7-C9753A275A44}" type="presParOf" srcId="{A6766078-CB9D-42F9-90F5-9E091370632B}" destId="{4C32B6F1-FD22-4496-A549-ACB302E2120B}" srcOrd="1" destOrd="0" presId="urn:microsoft.com/office/officeart/2005/8/layout/hList1"/>
    <dgm:cxn modelId="{D5F76C89-9536-454A-AB0D-AEEB4F5CAD6F}" type="presParOf" srcId="{EC0B01B5-233C-4E09-BDFF-9D66D15CB8FD}" destId="{F7FFA693-C1D8-49A4-B62F-EE318BE76DE1}" srcOrd="3" destOrd="0" presId="urn:microsoft.com/office/officeart/2005/8/layout/hList1"/>
    <dgm:cxn modelId="{91612D03-1D75-4310-91A3-4899E2AA5B0B}" type="presParOf" srcId="{EC0B01B5-233C-4E09-BDFF-9D66D15CB8FD}" destId="{2F009941-B49E-4141-A3B5-1A842E9F46BF}" srcOrd="4" destOrd="0" presId="urn:microsoft.com/office/officeart/2005/8/layout/hList1"/>
    <dgm:cxn modelId="{CE87A860-8840-412B-999C-37002F947B58}" type="presParOf" srcId="{2F009941-B49E-4141-A3B5-1A842E9F46BF}" destId="{4422DBE1-63F3-498B-BAC5-C5DC82A4A87C}" srcOrd="0" destOrd="0" presId="urn:microsoft.com/office/officeart/2005/8/layout/hList1"/>
    <dgm:cxn modelId="{2B7F158C-A269-4EA9-9F9D-52DD5243B4F6}" type="presParOf" srcId="{2F009941-B49E-4141-A3B5-1A842E9F46BF}" destId="{8A432D15-1D8C-4946-81D1-1D8BB370E3AE}" srcOrd="1" destOrd="0" presId="urn:microsoft.com/office/officeart/2005/8/layout/hList1"/>
    <dgm:cxn modelId="{C2AC4C6D-65FB-4394-AD98-DBF17F65DDC1}" type="presParOf" srcId="{EC0B01B5-233C-4E09-BDFF-9D66D15CB8FD}" destId="{2D552AC6-8299-46AA-B541-E3221C2B6D51}" srcOrd="5" destOrd="0" presId="urn:microsoft.com/office/officeart/2005/8/layout/hList1"/>
    <dgm:cxn modelId="{DC81C071-96A5-493E-A0C5-DB34E0726822}" type="presParOf" srcId="{EC0B01B5-233C-4E09-BDFF-9D66D15CB8FD}" destId="{D811D624-8955-428D-BD2E-5BEC743687E6}" srcOrd="6" destOrd="0" presId="urn:microsoft.com/office/officeart/2005/8/layout/hList1"/>
    <dgm:cxn modelId="{6E421565-681C-4C62-99F6-46F3E61FCB00}" type="presParOf" srcId="{D811D624-8955-428D-BD2E-5BEC743687E6}" destId="{3789F126-5E47-4FFF-8880-F97A4FD0FA98}" srcOrd="0" destOrd="0" presId="urn:microsoft.com/office/officeart/2005/8/layout/hList1"/>
    <dgm:cxn modelId="{0A3FA169-3769-42FA-9E71-84A66C599196}" type="presParOf" srcId="{D811D624-8955-428D-BD2E-5BEC743687E6}" destId="{B2FFE45A-140D-4C6F-AEAF-289DD628D88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EC8CBDF-B59E-496B-B45A-B74892E1814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5744D07C-9AAF-4630-9A9D-56C50DF73F79}">
      <dgm:prSet phldrT="[Text]" phldr="0"/>
      <dgm:spPr/>
      <dgm:t>
        <a:bodyPr/>
        <a:lstStyle/>
        <a:p>
          <a:pPr rtl="0"/>
          <a:r>
            <a:rPr lang="en-US">
              <a:latin typeface="Segoe UI Semibold"/>
            </a:rPr>
            <a:t>Plan for next school year</a:t>
          </a:r>
          <a:endParaRPr lang="en-US"/>
        </a:p>
      </dgm:t>
    </dgm:pt>
    <dgm:pt modelId="{05FB9A99-69DB-4B10-BD84-D4A3538E1D85}" type="parTrans" cxnId="{B019AFA3-8388-4CD7-8DF0-60CE999EE36B}">
      <dgm:prSet/>
      <dgm:spPr/>
      <dgm:t>
        <a:bodyPr/>
        <a:lstStyle/>
        <a:p>
          <a:endParaRPr lang="en-US"/>
        </a:p>
      </dgm:t>
    </dgm:pt>
    <dgm:pt modelId="{20945D9B-BCD8-4526-A008-E89E24F8C01D}" type="sibTrans" cxnId="{B019AFA3-8388-4CD7-8DF0-60CE999EE36B}">
      <dgm:prSet/>
      <dgm:spPr/>
      <dgm:t>
        <a:bodyPr/>
        <a:lstStyle/>
        <a:p>
          <a:endParaRPr lang="en-US"/>
        </a:p>
      </dgm:t>
    </dgm:pt>
    <dgm:pt modelId="{F2CACD7C-23FA-434B-BDDD-9F0C17B5C1AF}">
      <dgm:prSet phldrT="[Text]" phldr="0"/>
      <dgm:spPr/>
      <dgm:t>
        <a:bodyPr/>
        <a:lstStyle/>
        <a:p>
          <a:pPr rtl="0"/>
          <a:r>
            <a:rPr lang="en-US">
              <a:latin typeface="Segoe UI Semibold"/>
            </a:rPr>
            <a:t>Identify key priorities &amp; benchmarks</a:t>
          </a:r>
          <a:endParaRPr lang="en-US"/>
        </a:p>
      </dgm:t>
    </dgm:pt>
    <dgm:pt modelId="{383E3216-11A2-4EA6-8800-B2501AC9DE79}" type="parTrans" cxnId="{1B6F9DB9-6317-4F6A-B7A3-735E5B830596}">
      <dgm:prSet/>
      <dgm:spPr/>
      <dgm:t>
        <a:bodyPr/>
        <a:lstStyle/>
        <a:p>
          <a:endParaRPr lang="en-US"/>
        </a:p>
      </dgm:t>
    </dgm:pt>
    <dgm:pt modelId="{284716A4-99CD-4BFC-9115-0CF80A1E23AE}" type="sibTrans" cxnId="{1B6F9DB9-6317-4F6A-B7A3-735E5B830596}">
      <dgm:prSet/>
      <dgm:spPr/>
      <dgm:t>
        <a:bodyPr/>
        <a:lstStyle/>
        <a:p>
          <a:endParaRPr lang="en-US"/>
        </a:p>
      </dgm:t>
    </dgm:pt>
    <dgm:pt modelId="{A9BFA02D-15E8-41C7-AA60-8D9AB7E0BECD}">
      <dgm:prSet phldrT="[Text]" phldr="0"/>
      <dgm:spPr/>
      <dgm:t>
        <a:bodyPr/>
        <a:lstStyle/>
        <a:p>
          <a:pPr rtl="0"/>
          <a:r>
            <a:rPr lang="en-US">
              <a:latin typeface="Segoe UI Semibold"/>
            </a:rPr>
            <a:t>SSOS launches support towards those priorities</a:t>
          </a:r>
          <a:endParaRPr lang="en-US"/>
        </a:p>
      </dgm:t>
    </dgm:pt>
    <dgm:pt modelId="{2D4FF791-E7F5-48DB-BF8E-BAE52553B1A8}" type="parTrans" cxnId="{BBAD0566-F9C7-4E87-9D85-0692B6ABBFFA}">
      <dgm:prSet/>
      <dgm:spPr/>
      <dgm:t>
        <a:bodyPr/>
        <a:lstStyle/>
        <a:p>
          <a:endParaRPr lang="en-US"/>
        </a:p>
      </dgm:t>
    </dgm:pt>
    <dgm:pt modelId="{B122AF1D-EC0E-4F83-844F-51371BF45115}" type="sibTrans" cxnId="{BBAD0566-F9C7-4E87-9D85-0692B6ABBFFA}">
      <dgm:prSet/>
      <dgm:spPr/>
      <dgm:t>
        <a:bodyPr/>
        <a:lstStyle/>
        <a:p>
          <a:endParaRPr lang="en-US"/>
        </a:p>
      </dgm:t>
    </dgm:pt>
    <dgm:pt modelId="{9F6B029D-4405-49F8-B456-3BE8C215A7B5}">
      <dgm:prSet phldrT="[Text]" phldr="0"/>
      <dgm:spPr/>
      <dgm:t>
        <a:bodyPr/>
        <a:lstStyle/>
        <a:p>
          <a:pPr rtl="0"/>
          <a:r>
            <a:rPr lang="en-US">
              <a:latin typeface="Segoe UI Semibold"/>
            </a:rPr>
            <a:t>Provide assistance + monitor progress</a:t>
          </a:r>
          <a:endParaRPr lang="en-US"/>
        </a:p>
      </dgm:t>
    </dgm:pt>
    <dgm:pt modelId="{FD75151C-BD1A-41F6-B33B-08567CA8ADCD}" type="parTrans" cxnId="{8C355A8F-6BDB-42CB-9E2B-43FCD2AE6898}">
      <dgm:prSet/>
      <dgm:spPr/>
      <dgm:t>
        <a:bodyPr/>
        <a:lstStyle/>
        <a:p>
          <a:endParaRPr lang="en-US"/>
        </a:p>
      </dgm:t>
    </dgm:pt>
    <dgm:pt modelId="{AA077458-FDCF-4DC6-8BA3-8B273275C88A}" type="sibTrans" cxnId="{8C355A8F-6BDB-42CB-9E2B-43FCD2AE6898}">
      <dgm:prSet/>
      <dgm:spPr/>
      <dgm:t>
        <a:bodyPr/>
        <a:lstStyle/>
        <a:p>
          <a:endParaRPr lang="en-US"/>
        </a:p>
      </dgm:t>
    </dgm:pt>
    <dgm:pt modelId="{298EBDC8-4F24-47CD-B42F-000FFDCED32A}" type="pres">
      <dgm:prSet presAssocID="{6EC8CBDF-B59E-496B-B45A-B74892E18142}" presName="cycle" presStyleCnt="0">
        <dgm:presLayoutVars>
          <dgm:dir/>
          <dgm:resizeHandles val="exact"/>
        </dgm:presLayoutVars>
      </dgm:prSet>
      <dgm:spPr/>
    </dgm:pt>
    <dgm:pt modelId="{506041E2-4A13-49DD-8D5D-F4304BEFD650}" type="pres">
      <dgm:prSet presAssocID="{5744D07C-9AAF-4630-9A9D-56C50DF73F79}" presName="node" presStyleLbl="node1" presStyleIdx="0" presStyleCnt="4">
        <dgm:presLayoutVars>
          <dgm:bulletEnabled val="1"/>
        </dgm:presLayoutVars>
      </dgm:prSet>
      <dgm:spPr/>
    </dgm:pt>
    <dgm:pt modelId="{B6460375-CF18-43C5-9E93-2573558B9025}" type="pres">
      <dgm:prSet presAssocID="{20945D9B-BCD8-4526-A008-E89E24F8C01D}" presName="sibTrans" presStyleLbl="sibTrans2D1" presStyleIdx="0" presStyleCnt="4"/>
      <dgm:spPr/>
    </dgm:pt>
    <dgm:pt modelId="{8133AA5F-A3E4-4FB5-81BF-E358CAFAF363}" type="pres">
      <dgm:prSet presAssocID="{20945D9B-BCD8-4526-A008-E89E24F8C01D}" presName="connectorText" presStyleLbl="sibTrans2D1" presStyleIdx="0" presStyleCnt="4"/>
      <dgm:spPr/>
    </dgm:pt>
    <dgm:pt modelId="{952D1B64-381D-4010-BC29-0CBB7F5F214F}" type="pres">
      <dgm:prSet presAssocID="{F2CACD7C-23FA-434B-BDDD-9F0C17B5C1AF}" presName="node" presStyleLbl="node1" presStyleIdx="1" presStyleCnt="4">
        <dgm:presLayoutVars>
          <dgm:bulletEnabled val="1"/>
        </dgm:presLayoutVars>
      </dgm:prSet>
      <dgm:spPr/>
    </dgm:pt>
    <dgm:pt modelId="{749AE471-2608-4E75-B8E8-AFB6980FC713}" type="pres">
      <dgm:prSet presAssocID="{284716A4-99CD-4BFC-9115-0CF80A1E23AE}" presName="sibTrans" presStyleLbl="sibTrans2D1" presStyleIdx="1" presStyleCnt="4"/>
      <dgm:spPr/>
    </dgm:pt>
    <dgm:pt modelId="{7C80AF31-61AB-48C4-919E-22048FA8826F}" type="pres">
      <dgm:prSet presAssocID="{284716A4-99CD-4BFC-9115-0CF80A1E23AE}" presName="connectorText" presStyleLbl="sibTrans2D1" presStyleIdx="1" presStyleCnt="4"/>
      <dgm:spPr/>
    </dgm:pt>
    <dgm:pt modelId="{C2A4E62A-0004-4ED0-AD81-D0A59663B5F6}" type="pres">
      <dgm:prSet presAssocID="{A9BFA02D-15E8-41C7-AA60-8D9AB7E0BECD}" presName="node" presStyleLbl="node1" presStyleIdx="2" presStyleCnt="4">
        <dgm:presLayoutVars>
          <dgm:bulletEnabled val="1"/>
        </dgm:presLayoutVars>
      </dgm:prSet>
      <dgm:spPr/>
    </dgm:pt>
    <dgm:pt modelId="{A0CB8933-6802-4259-8EF4-3AFD73734DAE}" type="pres">
      <dgm:prSet presAssocID="{B122AF1D-EC0E-4F83-844F-51371BF45115}" presName="sibTrans" presStyleLbl="sibTrans2D1" presStyleIdx="2" presStyleCnt="4"/>
      <dgm:spPr/>
    </dgm:pt>
    <dgm:pt modelId="{4E823F18-65F2-4C4F-80CA-21B1767202D4}" type="pres">
      <dgm:prSet presAssocID="{B122AF1D-EC0E-4F83-844F-51371BF45115}" presName="connectorText" presStyleLbl="sibTrans2D1" presStyleIdx="2" presStyleCnt="4"/>
      <dgm:spPr/>
    </dgm:pt>
    <dgm:pt modelId="{A00A1D52-8A85-4B74-9D04-92224F8AF47E}" type="pres">
      <dgm:prSet presAssocID="{9F6B029D-4405-49F8-B456-3BE8C215A7B5}" presName="node" presStyleLbl="node1" presStyleIdx="3" presStyleCnt="4">
        <dgm:presLayoutVars>
          <dgm:bulletEnabled val="1"/>
        </dgm:presLayoutVars>
      </dgm:prSet>
      <dgm:spPr/>
    </dgm:pt>
    <dgm:pt modelId="{297684FA-F1FE-4CB0-8316-EA464245F446}" type="pres">
      <dgm:prSet presAssocID="{AA077458-FDCF-4DC6-8BA3-8B273275C88A}" presName="sibTrans" presStyleLbl="sibTrans2D1" presStyleIdx="3" presStyleCnt="4"/>
      <dgm:spPr/>
    </dgm:pt>
    <dgm:pt modelId="{6C64F23E-69B1-44C1-B8DC-19FE55BE8910}" type="pres">
      <dgm:prSet presAssocID="{AA077458-FDCF-4DC6-8BA3-8B273275C88A}" presName="connectorText" presStyleLbl="sibTrans2D1" presStyleIdx="3" presStyleCnt="4"/>
      <dgm:spPr/>
    </dgm:pt>
  </dgm:ptLst>
  <dgm:cxnLst>
    <dgm:cxn modelId="{CB685C07-81E3-46C7-B7FA-54F6B4CBBA18}" type="presOf" srcId="{284716A4-99CD-4BFC-9115-0CF80A1E23AE}" destId="{749AE471-2608-4E75-B8E8-AFB6980FC713}" srcOrd="0" destOrd="0" presId="urn:microsoft.com/office/officeart/2005/8/layout/cycle2"/>
    <dgm:cxn modelId="{0BB5501C-C9B0-4586-9D44-B018E1D889D0}" type="presOf" srcId="{9F6B029D-4405-49F8-B456-3BE8C215A7B5}" destId="{A00A1D52-8A85-4B74-9D04-92224F8AF47E}" srcOrd="0" destOrd="0" presId="urn:microsoft.com/office/officeart/2005/8/layout/cycle2"/>
    <dgm:cxn modelId="{C88B4A1E-346E-4442-8B10-78D5231FD07B}" type="presOf" srcId="{AA077458-FDCF-4DC6-8BA3-8B273275C88A}" destId="{297684FA-F1FE-4CB0-8316-EA464245F446}" srcOrd="0" destOrd="0" presId="urn:microsoft.com/office/officeart/2005/8/layout/cycle2"/>
    <dgm:cxn modelId="{BBAD0566-F9C7-4E87-9D85-0692B6ABBFFA}" srcId="{6EC8CBDF-B59E-496B-B45A-B74892E18142}" destId="{A9BFA02D-15E8-41C7-AA60-8D9AB7E0BECD}" srcOrd="2" destOrd="0" parTransId="{2D4FF791-E7F5-48DB-BF8E-BAE52553B1A8}" sibTransId="{B122AF1D-EC0E-4F83-844F-51371BF45115}"/>
    <dgm:cxn modelId="{8594534B-C033-4E78-9527-D90776727567}" type="presOf" srcId="{A9BFA02D-15E8-41C7-AA60-8D9AB7E0BECD}" destId="{C2A4E62A-0004-4ED0-AD81-D0A59663B5F6}" srcOrd="0" destOrd="0" presId="urn:microsoft.com/office/officeart/2005/8/layout/cycle2"/>
    <dgm:cxn modelId="{63E87E56-49E7-4D22-83F2-A61F49A1A044}" type="presOf" srcId="{F2CACD7C-23FA-434B-BDDD-9F0C17B5C1AF}" destId="{952D1B64-381D-4010-BC29-0CBB7F5F214F}" srcOrd="0" destOrd="0" presId="urn:microsoft.com/office/officeart/2005/8/layout/cycle2"/>
    <dgm:cxn modelId="{3686B97F-4F56-490B-9852-F404FC54A7CD}" type="presOf" srcId="{284716A4-99CD-4BFC-9115-0CF80A1E23AE}" destId="{7C80AF31-61AB-48C4-919E-22048FA8826F}" srcOrd="1" destOrd="0" presId="urn:microsoft.com/office/officeart/2005/8/layout/cycle2"/>
    <dgm:cxn modelId="{8C355A8F-6BDB-42CB-9E2B-43FCD2AE6898}" srcId="{6EC8CBDF-B59E-496B-B45A-B74892E18142}" destId="{9F6B029D-4405-49F8-B456-3BE8C215A7B5}" srcOrd="3" destOrd="0" parTransId="{FD75151C-BD1A-41F6-B33B-08567CA8ADCD}" sibTransId="{AA077458-FDCF-4DC6-8BA3-8B273275C88A}"/>
    <dgm:cxn modelId="{99A92A98-9530-4F3D-98C9-2303772C7D4B}" type="presOf" srcId="{AA077458-FDCF-4DC6-8BA3-8B273275C88A}" destId="{6C64F23E-69B1-44C1-B8DC-19FE55BE8910}" srcOrd="1" destOrd="0" presId="urn:microsoft.com/office/officeart/2005/8/layout/cycle2"/>
    <dgm:cxn modelId="{B019AFA3-8388-4CD7-8DF0-60CE999EE36B}" srcId="{6EC8CBDF-B59E-496B-B45A-B74892E18142}" destId="{5744D07C-9AAF-4630-9A9D-56C50DF73F79}" srcOrd="0" destOrd="0" parTransId="{05FB9A99-69DB-4B10-BD84-D4A3538E1D85}" sibTransId="{20945D9B-BCD8-4526-A008-E89E24F8C01D}"/>
    <dgm:cxn modelId="{2142E6A9-26D1-4FF3-B891-CE390BDF85FC}" type="presOf" srcId="{20945D9B-BCD8-4526-A008-E89E24F8C01D}" destId="{B6460375-CF18-43C5-9E93-2573558B9025}" srcOrd="0" destOrd="0" presId="urn:microsoft.com/office/officeart/2005/8/layout/cycle2"/>
    <dgm:cxn modelId="{1B6F9DB9-6317-4F6A-B7A3-735E5B830596}" srcId="{6EC8CBDF-B59E-496B-B45A-B74892E18142}" destId="{F2CACD7C-23FA-434B-BDDD-9F0C17B5C1AF}" srcOrd="1" destOrd="0" parTransId="{383E3216-11A2-4EA6-8800-B2501AC9DE79}" sibTransId="{284716A4-99CD-4BFC-9115-0CF80A1E23AE}"/>
    <dgm:cxn modelId="{9BB335BA-C088-4A31-924D-40ADE9622CF1}" type="presOf" srcId="{20945D9B-BCD8-4526-A008-E89E24F8C01D}" destId="{8133AA5F-A3E4-4FB5-81BF-E358CAFAF363}" srcOrd="1" destOrd="0" presId="urn:microsoft.com/office/officeart/2005/8/layout/cycle2"/>
    <dgm:cxn modelId="{B58786BB-F1DB-466B-A625-4ABDDD6F5306}" type="presOf" srcId="{B122AF1D-EC0E-4F83-844F-51371BF45115}" destId="{A0CB8933-6802-4259-8EF4-3AFD73734DAE}" srcOrd="0" destOrd="0" presId="urn:microsoft.com/office/officeart/2005/8/layout/cycle2"/>
    <dgm:cxn modelId="{504CEED3-CAC7-4814-BB7B-324858A1CB97}" type="presOf" srcId="{B122AF1D-EC0E-4F83-844F-51371BF45115}" destId="{4E823F18-65F2-4C4F-80CA-21B1767202D4}" srcOrd="1" destOrd="0" presId="urn:microsoft.com/office/officeart/2005/8/layout/cycle2"/>
    <dgm:cxn modelId="{D59600E1-4FFB-4267-9B54-9F10E49AB68A}" type="presOf" srcId="{5744D07C-9AAF-4630-9A9D-56C50DF73F79}" destId="{506041E2-4A13-49DD-8D5D-F4304BEFD650}" srcOrd="0" destOrd="0" presId="urn:microsoft.com/office/officeart/2005/8/layout/cycle2"/>
    <dgm:cxn modelId="{A772A2F9-D8F1-4525-B4B4-499FAE5021E8}" type="presOf" srcId="{6EC8CBDF-B59E-496B-B45A-B74892E18142}" destId="{298EBDC8-4F24-47CD-B42F-000FFDCED32A}" srcOrd="0" destOrd="0" presId="urn:microsoft.com/office/officeart/2005/8/layout/cycle2"/>
    <dgm:cxn modelId="{E3FAFE45-5D8D-48B0-A094-4A4F780E9BEC}" type="presParOf" srcId="{298EBDC8-4F24-47CD-B42F-000FFDCED32A}" destId="{506041E2-4A13-49DD-8D5D-F4304BEFD650}" srcOrd="0" destOrd="0" presId="urn:microsoft.com/office/officeart/2005/8/layout/cycle2"/>
    <dgm:cxn modelId="{C9287244-5F77-49B7-A97A-09D6EAC4F85C}" type="presParOf" srcId="{298EBDC8-4F24-47CD-B42F-000FFDCED32A}" destId="{B6460375-CF18-43C5-9E93-2573558B9025}" srcOrd="1" destOrd="0" presId="urn:microsoft.com/office/officeart/2005/8/layout/cycle2"/>
    <dgm:cxn modelId="{4BB05708-CC59-41F4-B202-DAA4D0CFEC34}" type="presParOf" srcId="{B6460375-CF18-43C5-9E93-2573558B9025}" destId="{8133AA5F-A3E4-4FB5-81BF-E358CAFAF363}" srcOrd="0" destOrd="0" presId="urn:microsoft.com/office/officeart/2005/8/layout/cycle2"/>
    <dgm:cxn modelId="{5A2EA00E-C449-4662-890D-D9E5264EAA93}" type="presParOf" srcId="{298EBDC8-4F24-47CD-B42F-000FFDCED32A}" destId="{952D1B64-381D-4010-BC29-0CBB7F5F214F}" srcOrd="2" destOrd="0" presId="urn:microsoft.com/office/officeart/2005/8/layout/cycle2"/>
    <dgm:cxn modelId="{F9516915-A452-4273-94DC-F56858F40A6C}" type="presParOf" srcId="{298EBDC8-4F24-47CD-B42F-000FFDCED32A}" destId="{749AE471-2608-4E75-B8E8-AFB6980FC713}" srcOrd="3" destOrd="0" presId="urn:microsoft.com/office/officeart/2005/8/layout/cycle2"/>
    <dgm:cxn modelId="{8A66CC0C-26EC-457E-B17A-539145E2196B}" type="presParOf" srcId="{749AE471-2608-4E75-B8E8-AFB6980FC713}" destId="{7C80AF31-61AB-48C4-919E-22048FA8826F}" srcOrd="0" destOrd="0" presId="urn:microsoft.com/office/officeart/2005/8/layout/cycle2"/>
    <dgm:cxn modelId="{64259E8B-5148-442D-8C85-CE9B5A97CA6F}" type="presParOf" srcId="{298EBDC8-4F24-47CD-B42F-000FFDCED32A}" destId="{C2A4E62A-0004-4ED0-AD81-D0A59663B5F6}" srcOrd="4" destOrd="0" presId="urn:microsoft.com/office/officeart/2005/8/layout/cycle2"/>
    <dgm:cxn modelId="{8EF5B964-DFBC-42FD-A0BA-0FF3C972BB1B}" type="presParOf" srcId="{298EBDC8-4F24-47CD-B42F-000FFDCED32A}" destId="{A0CB8933-6802-4259-8EF4-3AFD73734DAE}" srcOrd="5" destOrd="0" presId="urn:microsoft.com/office/officeart/2005/8/layout/cycle2"/>
    <dgm:cxn modelId="{70F2CE6E-C001-4801-BCB4-BADDF7CC4E14}" type="presParOf" srcId="{A0CB8933-6802-4259-8EF4-3AFD73734DAE}" destId="{4E823F18-65F2-4C4F-80CA-21B1767202D4}" srcOrd="0" destOrd="0" presId="urn:microsoft.com/office/officeart/2005/8/layout/cycle2"/>
    <dgm:cxn modelId="{EDA71F88-401C-4012-A5CD-6F20E41A6381}" type="presParOf" srcId="{298EBDC8-4F24-47CD-B42F-000FFDCED32A}" destId="{A00A1D52-8A85-4B74-9D04-92224F8AF47E}" srcOrd="6" destOrd="0" presId="urn:microsoft.com/office/officeart/2005/8/layout/cycle2"/>
    <dgm:cxn modelId="{4372D49B-DC8E-4917-AFC2-E2495C4FE0D3}" type="presParOf" srcId="{298EBDC8-4F24-47CD-B42F-000FFDCED32A}" destId="{297684FA-F1FE-4CB0-8316-EA464245F446}" srcOrd="7" destOrd="0" presId="urn:microsoft.com/office/officeart/2005/8/layout/cycle2"/>
    <dgm:cxn modelId="{09500E02-2E23-4D96-A777-7AF65DCEB9B4}" type="presParOf" srcId="{297684FA-F1FE-4CB0-8316-EA464245F446}" destId="{6C64F23E-69B1-44C1-B8DC-19FE55BE891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8DEB2-F461-4590-B627-93DCA4A417F1}">
      <dsp:nvSpPr>
        <dsp:cNvPr id="0" name=""/>
        <dsp:cNvSpPr/>
      </dsp:nvSpPr>
      <dsp:spPr>
        <a:xfrm>
          <a:off x="0" y="493833"/>
          <a:ext cx="10641805" cy="2028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922" tIns="583184" rIns="825922" bIns="199136" numCol="1" spcCol="1270" anchor="t" anchorCtr="0">
          <a:noAutofit/>
        </a:bodyPr>
        <a:lstStyle/>
        <a:p>
          <a:pPr marL="285750" lvl="1" indent="-285750" algn="l" defTabSz="1244600" rtl="0">
            <a:lnSpc>
              <a:spcPct val="90000"/>
            </a:lnSpc>
            <a:spcBef>
              <a:spcPct val="0"/>
            </a:spcBef>
            <a:spcAft>
              <a:spcPct val="15000"/>
            </a:spcAft>
            <a:buChar char="•"/>
          </a:pPr>
          <a:r>
            <a:rPr lang="en-US" sz="2800" kern="1200" dirty="0">
              <a:latin typeface="Calibri Light" panose="020F0302020204030204"/>
            </a:rPr>
            <a:t>Investment in education</a:t>
          </a:r>
        </a:p>
        <a:p>
          <a:pPr marL="285750" lvl="1" indent="-285750" algn="l" defTabSz="1244600" rtl="0">
            <a:lnSpc>
              <a:spcPct val="90000"/>
            </a:lnSpc>
            <a:spcBef>
              <a:spcPct val="0"/>
            </a:spcBef>
            <a:spcAft>
              <a:spcPct val="15000"/>
            </a:spcAft>
            <a:buChar char="•"/>
          </a:pPr>
          <a:r>
            <a:rPr lang="en-US" sz="2800" kern="1200" dirty="0">
              <a:latin typeface="Calibri Light" panose="020F0302020204030204"/>
            </a:rPr>
            <a:t>Revised funding formula reflects equitable distribution of state education funds</a:t>
          </a:r>
        </a:p>
      </dsp:txBody>
      <dsp:txXfrm>
        <a:off x="0" y="493833"/>
        <a:ext cx="10641805" cy="2028600"/>
      </dsp:txXfrm>
    </dsp:sp>
    <dsp:sp modelId="{B76511BF-A6F5-4E2B-B9C2-DAE3338293B0}">
      <dsp:nvSpPr>
        <dsp:cNvPr id="0" name=""/>
        <dsp:cNvSpPr/>
      </dsp:nvSpPr>
      <dsp:spPr>
        <a:xfrm>
          <a:off x="532090" y="80553"/>
          <a:ext cx="7449264" cy="826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1564" tIns="0" rIns="281564" bIns="0" numCol="1" spcCol="1270" anchor="ctr" anchorCtr="0">
          <a:noAutofit/>
        </a:bodyPr>
        <a:lstStyle/>
        <a:p>
          <a:pPr marL="0" lvl="0" indent="0" algn="l" defTabSz="1244600" rtl="0">
            <a:lnSpc>
              <a:spcPct val="90000"/>
            </a:lnSpc>
            <a:spcBef>
              <a:spcPct val="0"/>
            </a:spcBef>
            <a:spcAft>
              <a:spcPct val="35000"/>
            </a:spcAft>
            <a:buNone/>
          </a:pPr>
          <a:r>
            <a:rPr lang="en-US" sz="2800" b="1" kern="1200" dirty="0">
              <a:latin typeface="Calibri Light" panose="020F0302020204030204"/>
            </a:rPr>
            <a:t>Fiscal: </a:t>
          </a:r>
          <a:r>
            <a:rPr lang="en-US" sz="2800" kern="1200" dirty="0">
              <a:latin typeface="Calibri Light" panose="020F0302020204030204"/>
            </a:rPr>
            <a:t>Changes to Chapter 70 funding</a:t>
          </a:r>
          <a:endParaRPr lang="en-US" sz="2800" kern="1200" dirty="0"/>
        </a:p>
      </dsp:txBody>
      <dsp:txXfrm>
        <a:off x="572439" y="120902"/>
        <a:ext cx="7368566" cy="745862"/>
      </dsp:txXfrm>
    </dsp:sp>
    <dsp:sp modelId="{AAFC2959-34E6-4EE0-B9FB-53FFF927141F}">
      <dsp:nvSpPr>
        <dsp:cNvPr id="0" name=""/>
        <dsp:cNvSpPr/>
      </dsp:nvSpPr>
      <dsp:spPr>
        <a:xfrm>
          <a:off x="0" y="3086914"/>
          <a:ext cx="10641805" cy="16317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922" tIns="583184" rIns="825922" bIns="199136" numCol="1" spcCol="1270" anchor="t" anchorCtr="0">
          <a:noAutofit/>
        </a:bodyPr>
        <a:lstStyle/>
        <a:p>
          <a:pPr marL="285750" lvl="1" indent="-285750" algn="l" defTabSz="1244600" rtl="0">
            <a:lnSpc>
              <a:spcPct val="90000"/>
            </a:lnSpc>
            <a:spcBef>
              <a:spcPct val="0"/>
            </a:spcBef>
            <a:spcAft>
              <a:spcPct val="15000"/>
            </a:spcAft>
            <a:buChar char="•"/>
          </a:pPr>
          <a:r>
            <a:rPr lang="en-US" sz="2800" kern="1200" dirty="0">
              <a:latin typeface="Calibri Light" panose="020F0302020204030204"/>
            </a:rPr>
            <a:t>Focus on closing gaps for student groups least-well served</a:t>
          </a:r>
        </a:p>
        <a:p>
          <a:pPr marL="285750" lvl="1" indent="-285750" algn="l" defTabSz="1244600" rtl="0">
            <a:lnSpc>
              <a:spcPct val="90000"/>
            </a:lnSpc>
            <a:spcBef>
              <a:spcPct val="0"/>
            </a:spcBef>
            <a:spcAft>
              <a:spcPct val="15000"/>
            </a:spcAft>
            <a:buChar char="•"/>
          </a:pPr>
          <a:r>
            <a:rPr lang="en-US" sz="2800" kern="1200" dirty="0">
              <a:latin typeface="Calibri Light" panose="020F0302020204030204"/>
            </a:rPr>
            <a:t>Implementation of evidence-based practices</a:t>
          </a:r>
        </a:p>
      </dsp:txBody>
      <dsp:txXfrm>
        <a:off x="0" y="3086914"/>
        <a:ext cx="10641805" cy="1631700"/>
      </dsp:txXfrm>
    </dsp:sp>
    <dsp:sp modelId="{2E106144-2BF5-48C4-A810-927FBE570109}">
      <dsp:nvSpPr>
        <dsp:cNvPr id="0" name=""/>
        <dsp:cNvSpPr/>
      </dsp:nvSpPr>
      <dsp:spPr>
        <a:xfrm>
          <a:off x="532090" y="2673634"/>
          <a:ext cx="7449264" cy="826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1564" tIns="0" rIns="281564" bIns="0" numCol="1" spcCol="1270" anchor="ctr" anchorCtr="0">
          <a:noAutofit/>
        </a:bodyPr>
        <a:lstStyle/>
        <a:p>
          <a:pPr marL="0" lvl="0" indent="0" algn="l" defTabSz="1244600" rtl="0">
            <a:lnSpc>
              <a:spcPct val="90000"/>
            </a:lnSpc>
            <a:spcBef>
              <a:spcPct val="0"/>
            </a:spcBef>
            <a:spcAft>
              <a:spcPct val="35000"/>
            </a:spcAft>
            <a:buNone/>
          </a:pPr>
          <a:r>
            <a:rPr lang="en-US" sz="2800" kern="1200" dirty="0">
              <a:latin typeface="Calibri Light" panose="020F0302020204030204"/>
            </a:rPr>
            <a:t>Policy Updates: </a:t>
          </a:r>
          <a:endParaRPr lang="en-US" sz="2800" kern="1200" dirty="0"/>
        </a:p>
      </dsp:txBody>
      <dsp:txXfrm>
        <a:off x="572439" y="2713983"/>
        <a:ext cx="7368566" cy="7458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C19206-770A-48D6-812D-F3DFAC3975B9}">
      <dsp:nvSpPr>
        <dsp:cNvPr id="0" name=""/>
        <dsp:cNvSpPr/>
      </dsp:nvSpPr>
      <dsp:spPr>
        <a:xfrm>
          <a:off x="3286" y="86975"/>
          <a:ext cx="3203971" cy="61334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Calibri Light" panose="020F0302020204030204"/>
            </a:rPr>
            <a:t>Over 1 Billion Dollar investment</a:t>
          </a:r>
        </a:p>
      </dsp:txBody>
      <dsp:txXfrm>
        <a:off x="3286" y="86975"/>
        <a:ext cx="3203971" cy="613348"/>
      </dsp:txXfrm>
    </dsp:sp>
    <dsp:sp modelId="{1CB645A7-4D05-4704-800C-C284C3600695}">
      <dsp:nvSpPr>
        <dsp:cNvPr id="0" name=""/>
        <dsp:cNvSpPr/>
      </dsp:nvSpPr>
      <dsp:spPr>
        <a:xfrm>
          <a:off x="3286" y="700323"/>
          <a:ext cx="3203971" cy="35640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b="1" kern="1200" dirty="0">
              <a:solidFill>
                <a:schemeClr val="tx1"/>
              </a:solidFill>
              <a:latin typeface="Calibri Light" panose="020F0302020204030204"/>
            </a:rPr>
            <a:t>Legislation</a:t>
          </a:r>
          <a:r>
            <a:rPr lang="en-US" sz="1700" b="1" kern="1200" dirty="0">
              <a:solidFill>
                <a:schemeClr val="tx1"/>
              </a:solidFill>
            </a:rPr>
            <a:t> commits to adding well over a billion dollars by 2027 to address the state’s overall underinvestment in education</a:t>
          </a:r>
        </a:p>
        <a:p>
          <a:pPr marL="171450" lvl="1" indent="-171450" algn="l" defTabSz="755650" rtl="0">
            <a:lnSpc>
              <a:spcPct val="90000"/>
            </a:lnSpc>
            <a:spcBef>
              <a:spcPct val="0"/>
            </a:spcBef>
            <a:spcAft>
              <a:spcPct val="15000"/>
            </a:spcAft>
            <a:buChar char="•"/>
          </a:pPr>
          <a:r>
            <a:rPr lang="en-US" sz="1700" b="1" kern="1200" dirty="0">
              <a:solidFill>
                <a:schemeClr val="tx1"/>
              </a:solidFill>
            </a:rPr>
            <a:t>Increases in FY22 and FY23 =</a:t>
          </a:r>
          <a:r>
            <a:rPr lang="en-US" sz="1700" b="1" kern="1200" dirty="0">
              <a:solidFill>
                <a:schemeClr val="tx1"/>
              </a:solidFill>
              <a:latin typeface="Calibri Light" panose="020F0302020204030204"/>
            </a:rPr>
            <a:t> $547 million ($177m and $370m)</a:t>
          </a:r>
          <a:endParaRPr lang="en-US" sz="1700" b="1" kern="1200" dirty="0">
            <a:solidFill>
              <a:schemeClr val="tx1"/>
            </a:solidFill>
          </a:endParaRPr>
        </a:p>
      </dsp:txBody>
      <dsp:txXfrm>
        <a:off x="3286" y="700323"/>
        <a:ext cx="3203971" cy="3564039"/>
      </dsp:txXfrm>
    </dsp:sp>
    <dsp:sp modelId="{1EC5E573-82F4-4D7E-8E27-E238516615CC}">
      <dsp:nvSpPr>
        <dsp:cNvPr id="0" name=""/>
        <dsp:cNvSpPr/>
      </dsp:nvSpPr>
      <dsp:spPr>
        <a:xfrm>
          <a:off x="3655814" y="86975"/>
          <a:ext cx="3203971" cy="61334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Calibri Light" panose="020F0302020204030204"/>
            </a:rPr>
            <a:t>Revise Funding Formula</a:t>
          </a:r>
          <a:endParaRPr lang="en-US" sz="1700" kern="1200" dirty="0"/>
        </a:p>
      </dsp:txBody>
      <dsp:txXfrm>
        <a:off x="3655814" y="86975"/>
        <a:ext cx="3203971" cy="613348"/>
      </dsp:txXfrm>
    </dsp:sp>
    <dsp:sp modelId="{8B3140E9-1BFF-4F13-9D7D-A3FB85DDA99E}">
      <dsp:nvSpPr>
        <dsp:cNvPr id="0" name=""/>
        <dsp:cNvSpPr/>
      </dsp:nvSpPr>
      <dsp:spPr>
        <a:xfrm>
          <a:off x="3655814" y="700323"/>
          <a:ext cx="3203971" cy="35640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kern="1200" dirty="0">
              <a:latin typeface="Arial"/>
              <a:cs typeface="Arial"/>
            </a:rPr>
            <a:t>Raising per pupil funding for to districts, and even more for districts with high concentrations of students living in poverty;</a:t>
          </a:r>
          <a:endParaRPr lang="en-US" sz="1700" kern="1200" dirty="0"/>
        </a:p>
        <a:p>
          <a:pPr marL="171450" lvl="1" indent="-171450" algn="l" defTabSz="755650">
            <a:lnSpc>
              <a:spcPct val="90000"/>
            </a:lnSpc>
            <a:spcBef>
              <a:spcPct val="0"/>
            </a:spcBef>
            <a:spcAft>
              <a:spcPct val="15000"/>
            </a:spcAft>
            <a:buChar char="•"/>
          </a:pPr>
          <a:r>
            <a:rPr lang="en-US" sz="1700" kern="1200" dirty="0">
              <a:latin typeface="Arial"/>
              <a:cs typeface="Arial"/>
            </a:rPr>
            <a:t>Raising per pupil funding for English learners; more for those in high schools; </a:t>
          </a:r>
          <a:endParaRPr lang="en-US" sz="1700" kern="1200" dirty="0"/>
        </a:p>
        <a:p>
          <a:pPr marL="171450" lvl="1" indent="-171450" algn="l" defTabSz="755650">
            <a:lnSpc>
              <a:spcPct val="90000"/>
            </a:lnSpc>
            <a:spcBef>
              <a:spcPct val="0"/>
            </a:spcBef>
            <a:spcAft>
              <a:spcPct val="15000"/>
            </a:spcAft>
            <a:buChar char="•"/>
          </a:pPr>
          <a:r>
            <a:rPr lang="en-US" sz="1700" kern="1200" dirty="0">
              <a:latin typeface="Arial"/>
              <a:cs typeface="Arial"/>
            </a:rPr>
            <a:t>Raises the assumed percentages of students with disabilities for each district;</a:t>
          </a:r>
          <a:endParaRPr lang="en-US" sz="1700" kern="1200" dirty="0"/>
        </a:p>
        <a:p>
          <a:pPr marL="171450" lvl="1" indent="-171450" algn="l" defTabSz="755650">
            <a:lnSpc>
              <a:spcPct val="90000"/>
            </a:lnSpc>
            <a:spcBef>
              <a:spcPct val="0"/>
            </a:spcBef>
            <a:spcAft>
              <a:spcPct val="15000"/>
            </a:spcAft>
            <a:buChar char="•"/>
          </a:pPr>
          <a:r>
            <a:rPr lang="en-US" sz="1700" kern="1200" dirty="0">
              <a:latin typeface="Arial"/>
              <a:cs typeface="Arial"/>
            </a:rPr>
            <a:t>Increasing funding for health care costs of active employees and retirees </a:t>
          </a:r>
          <a:endParaRPr lang="en-US" sz="1700" kern="1200" dirty="0"/>
        </a:p>
      </dsp:txBody>
      <dsp:txXfrm>
        <a:off x="3655814" y="700323"/>
        <a:ext cx="3203971" cy="3564039"/>
      </dsp:txXfrm>
    </dsp:sp>
    <dsp:sp modelId="{FF153B47-154F-4463-BA41-F586617B192E}">
      <dsp:nvSpPr>
        <dsp:cNvPr id="0" name=""/>
        <dsp:cNvSpPr/>
      </dsp:nvSpPr>
      <dsp:spPr>
        <a:xfrm>
          <a:off x="7308342" y="86975"/>
          <a:ext cx="3203971" cy="61334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Calibri Light" panose="020F0302020204030204"/>
            </a:rPr>
            <a:t>21st Century Educational Trust Fund</a:t>
          </a:r>
          <a:endParaRPr lang="en-US" sz="1700" kern="1200" dirty="0"/>
        </a:p>
      </dsp:txBody>
      <dsp:txXfrm>
        <a:off x="7308342" y="86975"/>
        <a:ext cx="3203971" cy="613348"/>
      </dsp:txXfrm>
    </dsp:sp>
    <dsp:sp modelId="{71374284-B5EE-4D38-97C8-20F201E3C5A9}">
      <dsp:nvSpPr>
        <dsp:cNvPr id="0" name=""/>
        <dsp:cNvSpPr/>
      </dsp:nvSpPr>
      <dsp:spPr>
        <a:xfrm>
          <a:off x="7308342" y="700323"/>
          <a:ext cx="3203971" cy="35640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kern="1200" dirty="0">
              <a:latin typeface="Arial"/>
              <a:cs typeface="Arial"/>
            </a:rPr>
            <a:t>Department provides grant funding to support high-quality implementation of specific evidence-based program areas</a:t>
          </a:r>
          <a:endParaRPr lang="en-US" sz="1700" kern="1200" dirty="0">
            <a:latin typeface="Calibri Light" panose="020F0302020204030204"/>
            <a:cs typeface="Calibri Light" panose="020F0302020204030204"/>
          </a:endParaRPr>
        </a:p>
        <a:p>
          <a:pPr marL="171450" lvl="1" indent="-171450" algn="l" defTabSz="755650" rtl="0">
            <a:lnSpc>
              <a:spcPct val="90000"/>
            </a:lnSpc>
            <a:spcBef>
              <a:spcPct val="0"/>
            </a:spcBef>
            <a:spcAft>
              <a:spcPct val="15000"/>
            </a:spcAft>
            <a:buChar char="•"/>
          </a:pPr>
          <a:r>
            <a:rPr lang="en-US" sz="1700" kern="1200" dirty="0">
              <a:latin typeface="Arial"/>
              <a:cs typeface="Arial"/>
            </a:rPr>
            <a:t>21st Century Advisory Council provides input on "educational program" supported by funds.</a:t>
          </a:r>
        </a:p>
      </dsp:txBody>
      <dsp:txXfrm>
        <a:off x="7308342" y="700323"/>
        <a:ext cx="3203971" cy="35640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1C1BC2-B63A-42D8-B294-A85001F76CA8}">
      <dsp:nvSpPr>
        <dsp:cNvPr id="0" name=""/>
        <dsp:cNvSpPr/>
      </dsp:nvSpPr>
      <dsp:spPr>
        <a:xfrm>
          <a:off x="2932" y="2766756"/>
          <a:ext cx="1244201" cy="5183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rtl="0">
            <a:lnSpc>
              <a:spcPct val="90000"/>
            </a:lnSpc>
            <a:spcBef>
              <a:spcPct val="0"/>
            </a:spcBef>
            <a:spcAft>
              <a:spcPct val="35000"/>
            </a:spcAft>
            <a:buNone/>
          </a:pPr>
          <a:r>
            <a:rPr lang="en-US" sz="1200" kern="1200">
              <a:latin typeface="Calibri Light" panose="020F0302020204030204"/>
            </a:rPr>
            <a:t>January 2021</a:t>
          </a:r>
          <a:endParaRPr lang="en-US" sz="1200" kern="1200"/>
        </a:p>
      </dsp:txBody>
      <dsp:txXfrm>
        <a:off x="2932" y="2766756"/>
        <a:ext cx="1244201" cy="345600"/>
      </dsp:txXfrm>
    </dsp:sp>
    <dsp:sp modelId="{3B4F33A4-BB1C-4D57-BB21-B71B84DECCFE}">
      <dsp:nvSpPr>
        <dsp:cNvPr id="0" name=""/>
        <dsp:cNvSpPr/>
      </dsp:nvSpPr>
      <dsp:spPr>
        <a:xfrm>
          <a:off x="257768" y="3112356"/>
          <a:ext cx="1244201" cy="12586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rtl="0">
            <a:lnSpc>
              <a:spcPct val="90000"/>
            </a:lnSpc>
            <a:spcBef>
              <a:spcPct val="0"/>
            </a:spcBef>
            <a:spcAft>
              <a:spcPct val="15000"/>
            </a:spcAft>
            <a:buChar char="•"/>
          </a:pPr>
          <a:r>
            <a:rPr lang="en-US" sz="1200" kern="1200">
              <a:latin typeface="Calibri Light" panose="020F0302020204030204"/>
            </a:rPr>
            <a:t>DESE collected original plans</a:t>
          </a:r>
          <a:endParaRPr lang="en-US" sz="1200" kern="1200"/>
        </a:p>
      </dsp:txBody>
      <dsp:txXfrm>
        <a:off x="294209" y="3148797"/>
        <a:ext cx="1171319" cy="1185782"/>
      </dsp:txXfrm>
    </dsp:sp>
    <dsp:sp modelId="{95151038-783E-4AC9-B3FD-09F040270B65}">
      <dsp:nvSpPr>
        <dsp:cNvPr id="0" name=""/>
        <dsp:cNvSpPr/>
      </dsp:nvSpPr>
      <dsp:spPr>
        <a:xfrm>
          <a:off x="1435749" y="2784671"/>
          <a:ext cx="399866" cy="3097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435749" y="2846625"/>
        <a:ext cx="306935" cy="185862"/>
      </dsp:txXfrm>
    </dsp:sp>
    <dsp:sp modelId="{A489F580-E658-40B1-8E01-D8FA2E02BABA}">
      <dsp:nvSpPr>
        <dsp:cNvPr id="0" name=""/>
        <dsp:cNvSpPr/>
      </dsp:nvSpPr>
      <dsp:spPr>
        <a:xfrm>
          <a:off x="2001599" y="2766756"/>
          <a:ext cx="1244201" cy="5183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rtl="0">
            <a:lnSpc>
              <a:spcPct val="90000"/>
            </a:lnSpc>
            <a:spcBef>
              <a:spcPct val="0"/>
            </a:spcBef>
            <a:spcAft>
              <a:spcPct val="35000"/>
            </a:spcAft>
            <a:buNone/>
          </a:pPr>
          <a:r>
            <a:rPr lang="en-US" sz="1200" kern="1200">
              <a:latin typeface="Calibri Light" panose="020F0302020204030204"/>
            </a:rPr>
            <a:t>July 2021</a:t>
          </a:r>
          <a:endParaRPr lang="en-US" sz="1200" kern="1200"/>
        </a:p>
      </dsp:txBody>
      <dsp:txXfrm>
        <a:off x="2001599" y="2766756"/>
        <a:ext cx="1244201" cy="345600"/>
      </dsp:txXfrm>
    </dsp:sp>
    <dsp:sp modelId="{7D54D7B5-C461-486E-975D-7B59255CD2BD}">
      <dsp:nvSpPr>
        <dsp:cNvPr id="0" name=""/>
        <dsp:cNvSpPr/>
      </dsp:nvSpPr>
      <dsp:spPr>
        <a:xfrm>
          <a:off x="2256435" y="3112356"/>
          <a:ext cx="1244201" cy="12586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rtl="0">
            <a:lnSpc>
              <a:spcPct val="90000"/>
            </a:lnSpc>
            <a:spcBef>
              <a:spcPct val="0"/>
            </a:spcBef>
            <a:spcAft>
              <a:spcPct val="15000"/>
            </a:spcAft>
            <a:buChar char="•"/>
          </a:pPr>
          <a:r>
            <a:rPr lang="en-US" sz="1200" kern="1200">
              <a:latin typeface="Calibri Light" panose="020F0302020204030204"/>
            </a:rPr>
            <a:t>First stream of funding available</a:t>
          </a:r>
          <a:endParaRPr lang="en-US" sz="1200" kern="1200"/>
        </a:p>
      </dsp:txBody>
      <dsp:txXfrm>
        <a:off x="2292876" y="3148797"/>
        <a:ext cx="1171319" cy="1185782"/>
      </dsp:txXfrm>
    </dsp:sp>
    <dsp:sp modelId="{491B3A23-52A8-4F10-A0E6-35E9D741AEC4}">
      <dsp:nvSpPr>
        <dsp:cNvPr id="0" name=""/>
        <dsp:cNvSpPr/>
      </dsp:nvSpPr>
      <dsp:spPr>
        <a:xfrm>
          <a:off x="3434417" y="2784671"/>
          <a:ext cx="399866" cy="3097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434417" y="2846625"/>
        <a:ext cx="306935" cy="185862"/>
      </dsp:txXfrm>
    </dsp:sp>
    <dsp:sp modelId="{658EAC01-F8A7-4D1F-A750-36BEA8EAA4B4}">
      <dsp:nvSpPr>
        <dsp:cNvPr id="0" name=""/>
        <dsp:cNvSpPr/>
      </dsp:nvSpPr>
      <dsp:spPr>
        <a:xfrm>
          <a:off x="4000266" y="2766756"/>
          <a:ext cx="1244201" cy="5183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rtl="0">
            <a:lnSpc>
              <a:spcPct val="90000"/>
            </a:lnSpc>
            <a:spcBef>
              <a:spcPct val="0"/>
            </a:spcBef>
            <a:spcAft>
              <a:spcPct val="35000"/>
            </a:spcAft>
            <a:buNone/>
          </a:pPr>
          <a:r>
            <a:rPr lang="en-US" sz="1200" kern="1200">
              <a:latin typeface="Calibri Light" panose="020F0302020204030204"/>
            </a:rPr>
            <a:t>April 2022</a:t>
          </a:r>
          <a:endParaRPr lang="en-US" sz="1200" kern="1200"/>
        </a:p>
      </dsp:txBody>
      <dsp:txXfrm>
        <a:off x="4000266" y="2766756"/>
        <a:ext cx="1244201" cy="345600"/>
      </dsp:txXfrm>
    </dsp:sp>
    <dsp:sp modelId="{DC4AE234-356D-444F-B28B-294B03EA1C9F}">
      <dsp:nvSpPr>
        <dsp:cNvPr id="0" name=""/>
        <dsp:cNvSpPr/>
      </dsp:nvSpPr>
      <dsp:spPr>
        <a:xfrm>
          <a:off x="4255102" y="3112356"/>
          <a:ext cx="1244201" cy="12586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rtl="0">
            <a:lnSpc>
              <a:spcPct val="90000"/>
            </a:lnSpc>
            <a:spcBef>
              <a:spcPct val="0"/>
            </a:spcBef>
            <a:spcAft>
              <a:spcPct val="15000"/>
            </a:spcAft>
            <a:buChar char="•"/>
          </a:pPr>
          <a:r>
            <a:rPr lang="en-US" sz="1200" kern="1200">
              <a:latin typeface="Calibri Light" panose="020F0302020204030204"/>
            </a:rPr>
            <a:t>Plan Amendments Collected from 311 districts</a:t>
          </a:r>
          <a:endParaRPr lang="en-US" sz="1200" kern="1200"/>
        </a:p>
      </dsp:txBody>
      <dsp:txXfrm>
        <a:off x="4291543" y="3148797"/>
        <a:ext cx="1171319" cy="1185782"/>
      </dsp:txXfrm>
    </dsp:sp>
    <dsp:sp modelId="{57EC6CC8-1BB0-4BA5-93D4-BB1B1EB65EC1}">
      <dsp:nvSpPr>
        <dsp:cNvPr id="0" name=""/>
        <dsp:cNvSpPr/>
      </dsp:nvSpPr>
      <dsp:spPr>
        <a:xfrm>
          <a:off x="5433084" y="2784671"/>
          <a:ext cx="399866" cy="3097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433084" y="2846625"/>
        <a:ext cx="306935" cy="185862"/>
      </dsp:txXfrm>
    </dsp:sp>
    <dsp:sp modelId="{FA52C87D-01C2-4F4D-9654-4A9737A059A2}">
      <dsp:nvSpPr>
        <dsp:cNvPr id="0" name=""/>
        <dsp:cNvSpPr/>
      </dsp:nvSpPr>
      <dsp:spPr>
        <a:xfrm>
          <a:off x="5998933" y="2766756"/>
          <a:ext cx="1244201" cy="5183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rtl="0">
            <a:lnSpc>
              <a:spcPct val="90000"/>
            </a:lnSpc>
            <a:spcBef>
              <a:spcPct val="0"/>
            </a:spcBef>
            <a:spcAft>
              <a:spcPct val="35000"/>
            </a:spcAft>
            <a:buNone/>
          </a:pPr>
          <a:r>
            <a:rPr lang="en-US" sz="1200" kern="1200">
              <a:latin typeface="Calibri Light" panose="020F0302020204030204"/>
            </a:rPr>
            <a:t>May-June 2022</a:t>
          </a:r>
        </a:p>
      </dsp:txBody>
      <dsp:txXfrm>
        <a:off x="5998933" y="2766756"/>
        <a:ext cx="1244201" cy="345600"/>
      </dsp:txXfrm>
    </dsp:sp>
    <dsp:sp modelId="{172D09BF-12AA-4008-B1BC-A155275D94B0}">
      <dsp:nvSpPr>
        <dsp:cNvPr id="0" name=""/>
        <dsp:cNvSpPr/>
      </dsp:nvSpPr>
      <dsp:spPr>
        <a:xfrm>
          <a:off x="6253770" y="3112356"/>
          <a:ext cx="1244201" cy="12586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rtl="0">
            <a:lnSpc>
              <a:spcPct val="90000"/>
            </a:lnSpc>
            <a:spcBef>
              <a:spcPct val="0"/>
            </a:spcBef>
            <a:spcAft>
              <a:spcPct val="15000"/>
            </a:spcAft>
            <a:buChar char="•"/>
          </a:pPr>
          <a:r>
            <a:rPr lang="en-US" sz="1200" kern="1200">
              <a:latin typeface="Calibri Light" panose="020F0302020204030204"/>
            </a:rPr>
            <a:t>DESE staff reviewed all plans and provided written feedback</a:t>
          </a:r>
        </a:p>
      </dsp:txBody>
      <dsp:txXfrm>
        <a:off x="6290211" y="3148797"/>
        <a:ext cx="1171319" cy="1185782"/>
      </dsp:txXfrm>
    </dsp:sp>
    <dsp:sp modelId="{557A503A-CC12-4064-84F1-AD72A76C030D}">
      <dsp:nvSpPr>
        <dsp:cNvPr id="0" name=""/>
        <dsp:cNvSpPr/>
      </dsp:nvSpPr>
      <dsp:spPr>
        <a:xfrm>
          <a:off x="7431751" y="2784671"/>
          <a:ext cx="399866" cy="3097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7431751" y="2846625"/>
        <a:ext cx="306935" cy="185862"/>
      </dsp:txXfrm>
    </dsp:sp>
    <dsp:sp modelId="{49E38AD1-C40A-4372-AC10-ADD88A72DF3D}">
      <dsp:nvSpPr>
        <dsp:cNvPr id="0" name=""/>
        <dsp:cNvSpPr/>
      </dsp:nvSpPr>
      <dsp:spPr>
        <a:xfrm>
          <a:off x="7997600" y="2766756"/>
          <a:ext cx="1244201" cy="5183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rtl="0">
            <a:lnSpc>
              <a:spcPct val="90000"/>
            </a:lnSpc>
            <a:spcBef>
              <a:spcPct val="0"/>
            </a:spcBef>
            <a:spcAft>
              <a:spcPct val="35000"/>
            </a:spcAft>
            <a:buNone/>
          </a:pPr>
          <a:r>
            <a:rPr lang="en-US" sz="1200" kern="1200">
              <a:latin typeface="Calibri Light" panose="020F0302020204030204"/>
            </a:rPr>
            <a:t>July 2022</a:t>
          </a:r>
        </a:p>
      </dsp:txBody>
      <dsp:txXfrm>
        <a:off x="7997600" y="2766756"/>
        <a:ext cx="1244201" cy="345600"/>
      </dsp:txXfrm>
    </dsp:sp>
    <dsp:sp modelId="{B328FB82-AF08-4C14-B17F-A22949842E70}">
      <dsp:nvSpPr>
        <dsp:cNvPr id="0" name=""/>
        <dsp:cNvSpPr/>
      </dsp:nvSpPr>
      <dsp:spPr>
        <a:xfrm>
          <a:off x="8252437" y="3112356"/>
          <a:ext cx="1244201" cy="12586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rtl="0">
            <a:lnSpc>
              <a:spcPct val="90000"/>
            </a:lnSpc>
            <a:spcBef>
              <a:spcPct val="0"/>
            </a:spcBef>
            <a:spcAft>
              <a:spcPct val="15000"/>
            </a:spcAft>
            <a:buChar char="•"/>
          </a:pPr>
          <a:r>
            <a:rPr lang="en-US" sz="1200" kern="1200">
              <a:latin typeface="Calibri Light" panose="020F0302020204030204"/>
            </a:rPr>
            <a:t>Districts provided an opportunity to revise Plans based on feedback</a:t>
          </a:r>
        </a:p>
      </dsp:txBody>
      <dsp:txXfrm>
        <a:off x="8288878" y="3148797"/>
        <a:ext cx="1171319" cy="1185782"/>
      </dsp:txXfrm>
    </dsp:sp>
    <dsp:sp modelId="{ACA06D95-B53A-4454-BEDB-BE5DC358D2DB}">
      <dsp:nvSpPr>
        <dsp:cNvPr id="0" name=""/>
        <dsp:cNvSpPr/>
      </dsp:nvSpPr>
      <dsp:spPr>
        <a:xfrm>
          <a:off x="9430418" y="2784671"/>
          <a:ext cx="399866" cy="3097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9430418" y="2846625"/>
        <a:ext cx="306935" cy="185862"/>
      </dsp:txXfrm>
    </dsp:sp>
    <dsp:sp modelId="{517C2685-AFFC-4D82-8F4C-033FB78AADA9}">
      <dsp:nvSpPr>
        <dsp:cNvPr id="0" name=""/>
        <dsp:cNvSpPr/>
      </dsp:nvSpPr>
      <dsp:spPr>
        <a:xfrm>
          <a:off x="9996268" y="2766756"/>
          <a:ext cx="1244201" cy="5183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rtl="0">
            <a:lnSpc>
              <a:spcPct val="90000"/>
            </a:lnSpc>
            <a:spcBef>
              <a:spcPct val="0"/>
            </a:spcBef>
            <a:spcAft>
              <a:spcPct val="35000"/>
            </a:spcAft>
            <a:buNone/>
          </a:pPr>
          <a:r>
            <a:rPr lang="en-US" sz="1200" kern="1200">
              <a:latin typeface="Calibri Light" panose="020F0302020204030204"/>
            </a:rPr>
            <a:t>August 2022</a:t>
          </a:r>
        </a:p>
      </dsp:txBody>
      <dsp:txXfrm>
        <a:off x="9996268" y="2766756"/>
        <a:ext cx="1244201" cy="345600"/>
      </dsp:txXfrm>
    </dsp:sp>
    <dsp:sp modelId="{A077CD91-FE63-4413-B47A-4512F7AF98BD}">
      <dsp:nvSpPr>
        <dsp:cNvPr id="0" name=""/>
        <dsp:cNvSpPr/>
      </dsp:nvSpPr>
      <dsp:spPr>
        <a:xfrm>
          <a:off x="10251104" y="3112356"/>
          <a:ext cx="1244201" cy="12586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rtl="0">
            <a:lnSpc>
              <a:spcPct val="90000"/>
            </a:lnSpc>
            <a:spcBef>
              <a:spcPct val="0"/>
            </a:spcBef>
            <a:spcAft>
              <a:spcPct val="15000"/>
            </a:spcAft>
            <a:buChar char="•"/>
          </a:pPr>
          <a:r>
            <a:rPr lang="en-US" sz="1200" kern="1200">
              <a:latin typeface="Calibri Light" panose="020F0302020204030204"/>
            </a:rPr>
            <a:t>DESE posted plans publicly on an interactive SOA Plan Dashboard</a:t>
          </a:r>
        </a:p>
      </dsp:txBody>
      <dsp:txXfrm>
        <a:off x="10287545" y="3148797"/>
        <a:ext cx="1171319" cy="11857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D352F-CE5D-49B9-B3FB-EEB66C48A82D}">
      <dsp:nvSpPr>
        <dsp:cNvPr id="0" name=""/>
        <dsp:cNvSpPr/>
      </dsp:nvSpPr>
      <dsp:spPr>
        <a:xfrm>
          <a:off x="0" y="52636"/>
          <a:ext cx="4355180" cy="1761398"/>
        </a:xfrm>
        <a:prstGeom prst="roundRect">
          <a:avLst/>
        </a:prstGeom>
        <a:gradFill rotWithShape="0">
          <a:gsLst>
            <a:gs pos="0">
              <a:schemeClr val="accent1">
                <a:alpha val="90000"/>
                <a:hueOff val="0"/>
                <a:satOff val="0"/>
                <a:lumOff val="0"/>
                <a:alphaOff val="0"/>
                <a:lumMod val="110000"/>
                <a:satMod val="105000"/>
                <a:tint val="67000"/>
              </a:schemeClr>
            </a:gs>
            <a:gs pos="50000">
              <a:schemeClr val="accent1">
                <a:alpha val="90000"/>
                <a:hueOff val="0"/>
                <a:satOff val="0"/>
                <a:lumOff val="0"/>
                <a:alphaOff val="0"/>
                <a:lumMod val="105000"/>
                <a:satMod val="103000"/>
                <a:tint val="73000"/>
              </a:schemeClr>
            </a:gs>
            <a:gs pos="100000">
              <a:schemeClr val="accent1">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Calibri Light" panose="020F0302020204030204"/>
            </a:rPr>
            <a:t>How</a:t>
          </a:r>
          <a:r>
            <a:rPr lang="en-US" sz="2500" kern="1200" dirty="0"/>
            <a:t> can we leverage Evidence-Based Programs to support gap-closing?</a:t>
          </a:r>
        </a:p>
      </dsp:txBody>
      <dsp:txXfrm>
        <a:off x="85984" y="138620"/>
        <a:ext cx="4183212" cy="1589430"/>
      </dsp:txXfrm>
    </dsp:sp>
    <dsp:sp modelId="{6093AB6B-8A1E-4714-A70D-9ADFF3DDA9E5}">
      <dsp:nvSpPr>
        <dsp:cNvPr id="0" name=""/>
        <dsp:cNvSpPr/>
      </dsp:nvSpPr>
      <dsp:spPr>
        <a:xfrm>
          <a:off x="0" y="1886034"/>
          <a:ext cx="4355180" cy="1761398"/>
        </a:xfrm>
        <a:prstGeom prst="roundRect">
          <a:avLst/>
        </a:prstGeom>
        <a:gradFill rotWithShape="0">
          <a:gsLst>
            <a:gs pos="0">
              <a:schemeClr val="accent1">
                <a:alpha val="90000"/>
                <a:hueOff val="0"/>
                <a:satOff val="0"/>
                <a:lumOff val="0"/>
                <a:alphaOff val="-40000"/>
                <a:lumMod val="110000"/>
                <a:satMod val="105000"/>
                <a:tint val="67000"/>
              </a:schemeClr>
            </a:gs>
            <a:gs pos="50000">
              <a:schemeClr val="accent1">
                <a:alpha val="90000"/>
                <a:hueOff val="0"/>
                <a:satOff val="0"/>
                <a:lumOff val="0"/>
                <a:alphaOff val="-40000"/>
                <a:lumMod val="105000"/>
                <a:satMod val="103000"/>
                <a:tint val="73000"/>
              </a:schemeClr>
            </a:gs>
            <a:gs pos="100000">
              <a:schemeClr val="accent1">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What are the best practices for supporting change in a complex system like a school or district?</a:t>
          </a:r>
        </a:p>
      </dsp:txBody>
      <dsp:txXfrm>
        <a:off x="85984" y="1972018"/>
        <a:ext cx="4183212" cy="15894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D352F-CE5D-49B9-B3FB-EEB66C48A82D}">
      <dsp:nvSpPr>
        <dsp:cNvPr id="0" name=""/>
        <dsp:cNvSpPr/>
      </dsp:nvSpPr>
      <dsp:spPr>
        <a:xfrm>
          <a:off x="0" y="18347"/>
          <a:ext cx="5764160" cy="1342574"/>
        </a:xfrm>
        <a:prstGeom prst="roundRect">
          <a:avLst/>
        </a:prstGeom>
        <a:gradFill rotWithShape="0">
          <a:gsLst>
            <a:gs pos="0">
              <a:schemeClr val="accent1">
                <a:alpha val="90000"/>
                <a:hueOff val="0"/>
                <a:satOff val="0"/>
                <a:lumOff val="0"/>
                <a:alphaOff val="0"/>
                <a:lumMod val="110000"/>
                <a:satMod val="105000"/>
                <a:tint val="67000"/>
              </a:schemeClr>
            </a:gs>
            <a:gs pos="50000">
              <a:schemeClr val="accent1">
                <a:alpha val="90000"/>
                <a:hueOff val="0"/>
                <a:satOff val="0"/>
                <a:lumOff val="0"/>
                <a:alphaOff val="0"/>
                <a:lumMod val="105000"/>
                <a:satMod val="103000"/>
                <a:tint val="73000"/>
              </a:schemeClr>
            </a:gs>
            <a:gs pos="100000">
              <a:schemeClr val="accent1">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Calibri Light" panose="020F0302020204030204"/>
            </a:rPr>
            <a:t>How</a:t>
          </a:r>
          <a:r>
            <a:rPr lang="en-US" sz="2400" kern="1200"/>
            <a:t> can we leverage Evidence-Based Programs to support gap-closing?</a:t>
          </a:r>
        </a:p>
      </dsp:txBody>
      <dsp:txXfrm>
        <a:off x="65539" y="83886"/>
        <a:ext cx="5633082" cy="1211496"/>
      </dsp:txXfrm>
    </dsp:sp>
    <dsp:sp modelId="{C1BDB406-5354-4795-9EF9-8ED8F4AE1D44}">
      <dsp:nvSpPr>
        <dsp:cNvPr id="0" name=""/>
        <dsp:cNvSpPr/>
      </dsp:nvSpPr>
      <dsp:spPr>
        <a:xfrm>
          <a:off x="0" y="1360922"/>
          <a:ext cx="5764160" cy="1341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012"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b="1" kern="1200">
              <a:latin typeface="Arial"/>
              <a:cs typeface="Arial"/>
            </a:rPr>
            <a:t>A</a:t>
          </a:r>
          <a:r>
            <a:rPr lang="en-US" sz="1900" b="1" i="1" kern="1200">
              <a:latin typeface="Arial"/>
              <a:cs typeface="Arial"/>
            </a:rPr>
            <a:t> </a:t>
          </a:r>
          <a:r>
            <a:rPr lang="en-US" sz="1900" b="1" kern="1200">
              <a:latin typeface="Arial"/>
              <a:cs typeface="Arial"/>
            </a:rPr>
            <a:t>learning acceleration</a:t>
          </a:r>
          <a:r>
            <a:rPr lang="en-US" sz="1900" kern="1200">
              <a:latin typeface="Arial"/>
              <a:cs typeface="Arial"/>
            </a:rPr>
            <a:t> approach focuses on implementing our EBPs in a manner that promotes access to grade appropriate assignments, strong instruction, deep engagement and high expectations.</a:t>
          </a:r>
          <a:endParaRPr lang="en-US" sz="1900" kern="1200"/>
        </a:p>
      </dsp:txBody>
      <dsp:txXfrm>
        <a:off x="0" y="1360922"/>
        <a:ext cx="5764160" cy="1341360"/>
      </dsp:txXfrm>
    </dsp:sp>
    <dsp:sp modelId="{6093AB6B-8A1E-4714-A70D-9ADFF3DDA9E5}">
      <dsp:nvSpPr>
        <dsp:cNvPr id="0" name=""/>
        <dsp:cNvSpPr/>
      </dsp:nvSpPr>
      <dsp:spPr>
        <a:xfrm>
          <a:off x="0" y="2702283"/>
          <a:ext cx="5764160" cy="1342574"/>
        </a:xfrm>
        <a:prstGeom prst="roundRect">
          <a:avLst/>
        </a:prstGeom>
        <a:gradFill rotWithShape="0">
          <a:gsLst>
            <a:gs pos="0">
              <a:schemeClr val="accent1">
                <a:alpha val="90000"/>
                <a:hueOff val="0"/>
                <a:satOff val="0"/>
                <a:lumOff val="0"/>
                <a:alphaOff val="-40000"/>
                <a:lumMod val="110000"/>
                <a:satMod val="105000"/>
                <a:tint val="67000"/>
              </a:schemeClr>
            </a:gs>
            <a:gs pos="50000">
              <a:schemeClr val="accent1">
                <a:alpha val="90000"/>
                <a:hueOff val="0"/>
                <a:satOff val="0"/>
                <a:lumOff val="0"/>
                <a:alphaOff val="-40000"/>
                <a:lumMod val="105000"/>
                <a:satMod val="103000"/>
                <a:tint val="73000"/>
              </a:schemeClr>
            </a:gs>
            <a:gs pos="100000">
              <a:schemeClr val="accent1">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What are the best practices for supporting change in a complex system like a school or district?</a:t>
          </a:r>
        </a:p>
      </dsp:txBody>
      <dsp:txXfrm>
        <a:off x="65539" y="2767822"/>
        <a:ext cx="5633082" cy="1211496"/>
      </dsp:txXfrm>
    </dsp:sp>
    <dsp:sp modelId="{85274FAD-6E44-4E96-A750-B63D360A7BE6}">
      <dsp:nvSpPr>
        <dsp:cNvPr id="0" name=""/>
        <dsp:cNvSpPr/>
      </dsp:nvSpPr>
      <dsp:spPr>
        <a:xfrm>
          <a:off x="0" y="4044858"/>
          <a:ext cx="5764160" cy="84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012"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kern="1200">
              <a:latin typeface="Arial"/>
              <a:cs typeface="Arial"/>
            </a:rPr>
            <a:t>Support to districts in </a:t>
          </a:r>
          <a:r>
            <a:rPr lang="en-US" sz="1900" b="1" kern="1200">
              <a:latin typeface="Arial"/>
              <a:cs typeface="Arial"/>
            </a:rPr>
            <a:t>managing complex change</a:t>
          </a:r>
          <a:r>
            <a:rPr lang="en-US" sz="1900" kern="1200">
              <a:latin typeface="Arial"/>
              <a:cs typeface="Arial"/>
            </a:rPr>
            <a:t> will be an important lever for effective implementation.</a:t>
          </a:r>
          <a:endParaRPr lang="en-US" sz="1900" kern="1200"/>
        </a:p>
      </dsp:txBody>
      <dsp:txXfrm>
        <a:off x="0" y="4044858"/>
        <a:ext cx="5764160" cy="8445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2A360F-26CA-4AFC-866E-A62992FB1FD4}">
      <dsp:nvSpPr>
        <dsp:cNvPr id="0" name=""/>
        <dsp:cNvSpPr/>
      </dsp:nvSpPr>
      <dsp:spPr>
        <a:xfrm>
          <a:off x="4282" y="158881"/>
          <a:ext cx="2575268" cy="72441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l" defTabSz="933450" rtl="0">
            <a:lnSpc>
              <a:spcPct val="90000"/>
            </a:lnSpc>
            <a:spcBef>
              <a:spcPct val="0"/>
            </a:spcBef>
            <a:spcAft>
              <a:spcPct val="35000"/>
            </a:spcAft>
            <a:buNone/>
          </a:pPr>
          <a:r>
            <a:rPr lang="en-US" sz="2100" kern="1200">
              <a:latin typeface="Arial"/>
              <a:cs typeface="Arial"/>
            </a:rPr>
            <a:t>Resources </a:t>
          </a:r>
          <a:endParaRPr lang="en-US" sz="2100" kern="1200">
            <a:latin typeface="Calibri Light" panose="020F0302020204030204"/>
            <a:cs typeface="Calibri Light" panose="020F0302020204030204"/>
          </a:endParaRPr>
        </a:p>
      </dsp:txBody>
      <dsp:txXfrm>
        <a:off x="4282" y="158881"/>
        <a:ext cx="2575268" cy="724417"/>
      </dsp:txXfrm>
    </dsp:sp>
    <dsp:sp modelId="{34DB76CA-1446-4BED-B293-DEABAA196695}">
      <dsp:nvSpPr>
        <dsp:cNvPr id="0" name=""/>
        <dsp:cNvSpPr/>
      </dsp:nvSpPr>
      <dsp:spPr>
        <a:xfrm>
          <a:off x="4282" y="883298"/>
          <a:ext cx="2575268" cy="39198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rtl="0">
            <a:lnSpc>
              <a:spcPct val="90000"/>
            </a:lnSpc>
            <a:spcBef>
              <a:spcPct val="0"/>
            </a:spcBef>
            <a:spcAft>
              <a:spcPct val="15000"/>
            </a:spcAft>
            <a:buChar char="•"/>
          </a:pPr>
          <a:r>
            <a:rPr lang="en-US" sz="2100" kern="1200">
              <a:latin typeface="Arial"/>
              <a:cs typeface="Arial"/>
            </a:rPr>
            <a:t>Acceleration Roadmap</a:t>
          </a:r>
        </a:p>
        <a:p>
          <a:pPr marL="228600" lvl="1" indent="-228600" algn="l" defTabSz="933450">
            <a:lnSpc>
              <a:spcPct val="90000"/>
            </a:lnSpc>
            <a:spcBef>
              <a:spcPct val="0"/>
            </a:spcBef>
            <a:spcAft>
              <a:spcPct val="15000"/>
            </a:spcAft>
            <a:buChar char="•"/>
          </a:pPr>
          <a:r>
            <a:rPr lang="en-US" sz="2100" kern="1200">
              <a:latin typeface="Arial"/>
              <a:cs typeface="Arial"/>
            </a:rPr>
            <a:t>CURATE</a:t>
          </a:r>
          <a:endParaRPr lang="en-US" sz="2100" kern="1200"/>
        </a:p>
        <a:p>
          <a:pPr marL="228600" lvl="1" indent="-228600" algn="l" defTabSz="933450" rtl="0">
            <a:lnSpc>
              <a:spcPct val="100000"/>
            </a:lnSpc>
            <a:spcBef>
              <a:spcPct val="0"/>
            </a:spcBef>
            <a:spcAft>
              <a:spcPct val="15000"/>
            </a:spcAft>
            <a:buChar char="•"/>
          </a:pPr>
          <a:r>
            <a:rPr lang="en-US" sz="2100" kern="1200" err="1">
              <a:latin typeface="Arial"/>
              <a:cs typeface="Arial"/>
            </a:rPr>
            <a:t>ImplementMA</a:t>
          </a:r>
          <a:r>
            <a:rPr lang="en-US" sz="2100" kern="1200">
              <a:latin typeface="Arial"/>
              <a:cs typeface="Arial"/>
            </a:rPr>
            <a:t> E-learning modules</a:t>
          </a:r>
        </a:p>
        <a:p>
          <a:pPr marL="228600" lvl="1" indent="-228600" algn="l" defTabSz="933450" rtl="0">
            <a:lnSpc>
              <a:spcPct val="90000"/>
            </a:lnSpc>
            <a:spcBef>
              <a:spcPct val="0"/>
            </a:spcBef>
            <a:spcAft>
              <a:spcPct val="15000"/>
            </a:spcAft>
            <a:buChar char="•"/>
          </a:pPr>
          <a:r>
            <a:rPr lang="en-US" sz="2100" kern="1200" err="1">
              <a:latin typeface="Arial"/>
              <a:cs typeface="Arial"/>
            </a:rPr>
            <a:t>OpenSciEd</a:t>
          </a:r>
          <a:r>
            <a:rPr lang="en-US" sz="2100" kern="1200">
              <a:latin typeface="Arial"/>
              <a:cs typeface="Arial"/>
            </a:rPr>
            <a:t> Curriculum Pilot</a:t>
          </a:r>
        </a:p>
        <a:p>
          <a:pPr marL="228600" lvl="1" indent="-228600" algn="l" defTabSz="933450" rtl="0">
            <a:lnSpc>
              <a:spcPct val="90000"/>
            </a:lnSpc>
            <a:spcBef>
              <a:spcPct val="0"/>
            </a:spcBef>
            <a:spcAft>
              <a:spcPct val="15000"/>
            </a:spcAft>
            <a:buChar char="•"/>
          </a:pPr>
          <a:r>
            <a:rPr lang="en-US" sz="2100" kern="1200">
              <a:latin typeface="Arial"/>
              <a:cs typeface="Arial"/>
            </a:rPr>
            <a:t>Appleseeds Curriculum Pilot</a:t>
          </a:r>
        </a:p>
        <a:p>
          <a:pPr marL="228600" lvl="1" indent="-228600" algn="l" defTabSz="933450" rtl="0">
            <a:lnSpc>
              <a:spcPct val="90000"/>
            </a:lnSpc>
            <a:spcBef>
              <a:spcPct val="0"/>
            </a:spcBef>
            <a:spcAft>
              <a:spcPct val="15000"/>
            </a:spcAft>
            <a:buChar char="•"/>
          </a:pPr>
          <a:r>
            <a:rPr lang="en-US" sz="2100" kern="1200">
              <a:latin typeface="Arial"/>
              <a:cs typeface="Arial"/>
            </a:rPr>
            <a:t>Investigating History Curriculum Pilot</a:t>
          </a:r>
        </a:p>
      </dsp:txBody>
      <dsp:txXfrm>
        <a:off x="4282" y="883298"/>
        <a:ext cx="2575268" cy="3919860"/>
      </dsp:txXfrm>
    </dsp:sp>
    <dsp:sp modelId="{B2B784C0-D08E-4DEA-B5F9-BC5DB807E0DB}">
      <dsp:nvSpPr>
        <dsp:cNvPr id="0" name=""/>
        <dsp:cNvSpPr/>
      </dsp:nvSpPr>
      <dsp:spPr>
        <a:xfrm>
          <a:off x="2940089" y="158881"/>
          <a:ext cx="2575268" cy="72441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l" defTabSz="933450" rtl="0">
            <a:lnSpc>
              <a:spcPct val="90000"/>
            </a:lnSpc>
            <a:spcBef>
              <a:spcPct val="0"/>
            </a:spcBef>
            <a:spcAft>
              <a:spcPct val="35000"/>
            </a:spcAft>
            <a:buNone/>
          </a:pPr>
          <a:r>
            <a:rPr lang="en-US" sz="2100" kern="1200">
              <a:latin typeface="Arial"/>
              <a:cs typeface="Arial"/>
            </a:rPr>
            <a:t>Assistance</a:t>
          </a:r>
        </a:p>
      </dsp:txBody>
      <dsp:txXfrm>
        <a:off x="2940089" y="158881"/>
        <a:ext cx="2575268" cy="724417"/>
      </dsp:txXfrm>
    </dsp:sp>
    <dsp:sp modelId="{4C32B6F1-FD22-4496-A549-ACB302E2120B}">
      <dsp:nvSpPr>
        <dsp:cNvPr id="0" name=""/>
        <dsp:cNvSpPr/>
      </dsp:nvSpPr>
      <dsp:spPr>
        <a:xfrm>
          <a:off x="2940089" y="883298"/>
          <a:ext cx="2575268" cy="39198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rtl="0">
            <a:lnSpc>
              <a:spcPct val="90000"/>
            </a:lnSpc>
            <a:spcBef>
              <a:spcPct val="0"/>
            </a:spcBef>
            <a:spcAft>
              <a:spcPct val="15000"/>
            </a:spcAft>
            <a:buChar char="•"/>
          </a:pPr>
          <a:r>
            <a:rPr lang="en-US" sz="2100" kern="1200">
              <a:latin typeface="Arial"/>
              <a:cs typeface="Arial"/>
            </a:rPr>
            <a:t>Evaluation and Selection Networks </a:t>
          </a:r>
          <a:endParaRPr lang="en-US" sz="2100" kern="1200"/>
        </a:p>
        <a:p>
          <a:pPr marL="228600" lvl="1" indent="-228600" algn="l" defTabSz="933450" rtl="0">
            <a:lnSpc>
              <a:spcPct val="90000"/>
            </a:lnSpc>
            <a:spcBef>
              <a:spcPct val="0"/>
            </a:spcBef>
            <a:spcAft>
              <a:spcPct val="15000"/>
            </a:spcAft>
            <a:buChar char="•"/>
          </a:pPr>
          <a:r>
            <a:rPr lang="en-US" sz="2100" kern="1200"/>
            <a:t>MTSS Academies</a:t>
          </a:r>
        </a:p>
        <a:p>
          <a:pPr marL="228600" lvl="1" indent="-228600" algn="l" defTabSz="933450">
            <a:lnSpc>
              <a:spcPct val="90000"/>
            </a:lnSpc>
            <a:spcBef>
              <a:spcPct val="0"/>
            </a:spcBef>
            <a:spcAft>
              <a:spcPct val="15000"/>
            </a:spcAft>
            <a:buChar char="•"/>
          </a:pPr>
          <a:r>
            <a:rPr lang="en-US" sz="2100" kern="1200">
              <a:latin typeface="Arial"/>
              <a:cs typeface="Arial"/>
            </a:rPr>
            <a:t>Learning Acceleration Network</a:t>
          </a:r>
          <a:endParaRPr lang="en-US" sz="2100" kern="1200"/>
        </a:p>
        <a:p>
          <a:pPr marL="228600" lvl="1" indent="-228600" algn="l" defTabSz="933450" rtl="0">
            <a:lnSpc>
              <a:spcPct val="90000"/>
            </a:lnSpc>
            <a:spcBef>
              <a:spcPct val="0"/>
            </a:spcBef>
            <a:spcAft>
              <a:spcPct val="15000"/>
            </a:spcAft>
            <a:buChar char="•"/>
          </a:pPr>
          <a:r>
            <a:rPr lang="en-US" sz="2100" kern="1200">
              <a:latin typeface="Arial"/>
              <a:cs typeface="Arial"/>
            </a:rPr>
            <a:t>Regional Assistance</a:t>
          </a:r>
        </a:p>
      </dsp:txBody>
      <dsp:txXfrm>
        <a:off x="2940089" y="883298"/>
        <a:ext cx="2575268" cy="3919860"/>
      </dsp:txXfrm>
    </dsp:sp>
    <dsp:sp modelId="{4422DBE1-63F3-498B-BAC5-C5DC82A4A87C}">
      <dsp:nvSpPr>
        <dsp:cNvPr id="0" name=""/>
        <dsp:cNvSpPr/>
      </dsp:nvSpPr>
      <dsp:spPr>
        <a:xfrm>
          <a:off x="5875895" y="158881"/>
          <a:ext cx="2575268" cy="72441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l" defTabSz="933450" rtl="0">
            <a:lnSpc>
              <a:spcPct val="90000"/>
            </a:lnSpc>
            <a:spcBef>
              <a:spcPct val="0"/>
            </a:spcBef>
            <a:spcAft>
              <a:spcPct val="35000"/>
            </a:spcAft>
            <a:buNone/>
          </a:pPr>
          <a:r>
            <a:rPr lang="en-US" sz="2100" kern="1200">
              <a:latin typeface="Arial"/>
              <a:cs typeface="Arial"/>
            </a:rPr>
            <a:t>Grants </a:t>
          </a:r>
          <a:endParaRPr lang="en-US" sz="2100" kern="1200">
            <a:latin typeface="Calibri Light" panose="020F0302020204030204"/>
            <a:cs typeface="Calibri Light" panose="020F0302020204030204"/>
          </a:endParaRPr>
        </a:p>
      </dsp:txBody>
      <dsp:txXfrm>
        <a:off x="5875895" y="158881"/>
        <a:ext cx="2575268" cy="724417"/>
      </dsp:txXfrm>
    </dsp:sp>
    <dsp:sp modelId="{8A432D15-1D8C-4946-81D1-1D8BB370E3AE}">
      <dsp:nvSpPr>
        <dsp:cNvPr id="0" name=""/>
        <dsp:cNvSpPr/>
      </dsp:nvSpPr>
      <dsp:spPr>
        <a:xfrm>
          <a:off x="5875895" y="883298"/>
          <a:ext cx="2575268" cy="39198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latin typeface="Arial"/>
              <a:cs typeface="Arial"/>
            </a:rPr>
            <a:t>GLEAM Grants</a:t>
          </a:r>
          <a:endParaRPr lang="en-US" sz="2100" kern="1200"/>
        </a:p>
        <a:p>
          <a:pPr marL="228600" lvl="1" indent="-228600" algn="l" defTabSz="933450">
            <a:lnSpc>
              <a:spcPct val="90000"/>
            </a:lnSpc>
            <a:spcBef>
              <a:spcPct val="0"/>
            </a:spcBef>
            <a:spcAft>
              <a:spcPct val="15000"/>
            </a:spcAft>
            <a:buChar char="•"/>
          </a:pPr>
          <a:r>
            <a:rPr lang="en-US" sz="2100" kern="1200">
              <a:latin typeface="Arial"/>
              <a:cs typeface="Arial"/>
            </a:rPr>
            <a:t>HQIM Implementation grants</a:t>
          </a:r>
          <a:endParaRPr lang="en-US" sz="2100" kern="1200"/>
        </a:p>
        <a:p>
          <a:pPr marL="228600" lvl="1" indent="-228600" algn="l" defTabSz="933450" rtl="0">
            <a:lnSpc>
              <a:spcPct val="90000"/>
            </a:lnSpc>
            <a:spcBef>
              <a:spcPct val="0"/>
            </a:spcBef>
            <a:spcAft>
              <a:spcPct val="15000"/>
            </a:spcAft>
            <a:buChar char="•"/>
          </a:pPr>
          <a:r>
            <a:rPr lang="en-US" sz="2100" kern="1200">
              <a:latin typeface="Arial"/>
              <a:cs typeface="Arial"/>
            </a:rPr>
            <a:t>Accelerating Literacy Grant</a:t>
          </a:r>
        </a:p>
        <a:p>
          <a:pPr marL="228600" lvl="1" indent="-228600" algn="l" defTabSz="933450" rtl="0">
            <a:lnSpc>
              <a:spcPct val="90000"/>
            </a:lnSpc>
            <a:spcBef>
              <a:spcPct val="0"/>
            </a:spcBef>
            <a:spcAft>
              <a:spcPct val="15000"/>
            </a:spcAft>
            <a:buChar char="•"/>
          </a:pPr>
          <a:r>
            <a:rPr lang="en-US" sz="2100" kern="1200">
              <a:latin typeface="Arial"/>
              <a:cs typeface="Arial"/>
            </a:rPr>
            <a:t>Acceleration Math Opportunity</a:t>
          </a:r>
        </a:p>
      </dsp:txBody>
      <dsp:txXfrm>
        <a:off x="5875895" y="883298"/>
        <a:ext cx="2575268" cy="3919860"/>
      </dsp:txXfrm>
    </dsp:sp>
    <dsp:sp modelId="{3789F126-5E47-4FFF-8880-F97A4FD0FA98}">
      <dsp:nvSpPr>
        <dsp:cNvPr id="0" name=""/>
        <dsp:cNvSpPr/>
      </dsp:nvSpPr>
      <dsp:spPr>
        <a:xfrm>
          <a:off x="8811702" y="158881"/>
          <a:ext cx="2575268" cy="72441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l" defTabSz="933450" rtl="0">
            <a:lnSpc>
              <a:spcPct val="90000"/>
            </a:lnSpc>
            <a:spcBef>
              <a:spcPct val="0"/>
            </a:spcBef>
            <a:spcAft>
              <a:spcPct val="35000"/>
            </a:spcAft>
            <a:buNone/>
          </a:pPr>
          <a:r>
            <a:rPr lang="en-US" sz="2100" kern="1200">
              <a:latin typeface="Arial"/>
              <a:cs typeface="Arial"/>
            </a:rPr>
            <a:t>Monitoring &amp; Data Collection:</a:t>
          </a:r>
        </a:p>
      </dsp:txBody>
      <dsp:txXfrm>
        <a:off x="8811702" y="158881"/>
        <a:ext cx="2575268" cy="724417"/>
      </dsp:txXfrm>
    </dsp:sp>
    <dsp:sp modelId="{B2FFE45A-140D-4C6F-AEAF-289DD628D886}">
      <dsp:nvSpPr>
        <dsp:cNvPr id="0" name=""/>
        <dsp:cNvSpPr/>
      </dsp:nvSpPr>
      <dsp:spPr>
        <a:xfrm>
          <a:off x="8811702" y="883298"/>
          <a:ext cx="2575268" cy="39198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rtl="0">
            <a:lnSpc>
              <a:spcPct val="90000"/>
            </a:lnSpc>
            <a:spcBef>
              <a:spcPct val="0"/>
            </a:spcBef>
            <a:spcAft>
              <a:spcPct val="15000"/>
            </a:spcAft>
            <a:buChar char="•"/>
          </a:pPr>
          <a:r>
            <a:rPr lang="en-US" sz="2100" kern="1200">
              <a:latin typeface="Arial"/>
              <a:cs typeface="Arial"/>
            </a:rPr>
            <a:t>District review standards</a:t>
          </a:r>
        </a:p>
        <a:p>
          <a:pPr marL="228600" lvl="1" indent="-228600" algn="l" defTabSz="933450" rtl="0">
            <a:lnSpc>
              <a:spcPct val="90000"/>
            </a:lnSpc>
            <a:spcBef>
              <a:spcPct val="0"/>
            </a:spcBef>
            <a:spcAft>
              <a:spcPct val="15000"/>
            </a:spcAft>
            <a:buChar char="•"/>
          </a:pPr>
          <a:r>
            <a:rPr lang="en-US" sz="2100" kern="1200">
              <a:latin typeface="Arial"/>
              <a:cs typeface="Arial"/>
            </a:rPr>
            <a:t>Early Literacy Screeners</a:t>
          </a:r>
        </a:p>
        <a:p>
          <a:pPr marL="228600" lvl="1" indent="-228600" algn="l" defTabSz="933450" rtl="0">
            <a:lnSpc>
              <a:spcPct val="90000"/>
            </a:lnSpc>
            <a:spcBef>
              <a:spcPct val="0"/>
            </a:spcBef>
            <a:spcAft>
              <a:spcPct val="15000"/>
            </a:spcAft>
            <a:buChar char="•"/>
          </a:pPr>
          <a:r>
            <a:rPr lang="en-US" sz="2100" kern="1200">
              <a:latin typeface="Arial"/>
              <a:cs typeface="Arial"/>
            </a:rPr>
            <a:t>Curriculum Profiles</a:t>
          </a:r>
        </a:p>
      </dsp:txBody>
      <dsp:txXfrm>
        <a:off x="8811702" y="883298"/>
        <a:ext cx="2575268" cy="39198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041E2-4A13-49DD-8D5D-F4304BEFD650}">
      <dsp:nvSpPr>
        <dsp:cNvPr id="0" name=""/>
        <dsp:cNvSpPr/>
      </dsp:nvSpPr>
      <dsp:spPr>
        <a:xfrm>
          <a:off x="4877079" y="62"/>
          <a:ext cx="1615515" cy="16155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Segoe UI Semibold"/>
            </a:rPr>
            <a:t>Plan for next school year</a:t>
          </a:r>
          <a:endParaRPr lang="en-US" sz="1300" kern="1200"/>
        </a:p>
      </dsp:txBody>
      <dsp:txXfrm>
        <a:off x="5113666" y="236649"/>
        <a:ext cx="1142341" cy="1142341"/>
      </dsp:txXfrm>
    </dsp:sp>
    <dsp:sp modelId="{B6460375-CF18-43C5-9E93-2573558B9025}">
      <dsp:nvSpPr>
        <dsp:cNvPr id="0" name=""/>
        <dsp:cNvSpPr/>
      </dsp:nvSpPr>
      <dsp:spPr>
        <a:xfrm rot="2700000">
          <a:off x="6319365" y="1385129"/>
          <a:ext cx="430799" cy="5452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338292" y="1448483"/>
        <a:ext cx="301559" cy="327142"/>
      </dsp:txXfrm>
    </dsp:sp>
    <dsp:sp modelId="{952D1B64-381D-4010-BC29-0CBB7F5F214F}">
      <dsp:nvSpPr>
        <dsp:cNvPr id="0" name=""/>
        <dsp:cNvSpPr/>
      </dsp:nvSpPr>
      <dsp:spPr>
        <a:xfrm>
          <a:off x="6594178" y="1717160"/>
          <a:ext cx="1615515" cy="16155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Segoe UI Semibold"/>
            </a:rPr>
            <a:t>Identify key priorities &amp; benchmarks</a:t>
          </a:r>
          <a:endParaRPr lang="en-US" sz="1300" kern="1200"/>
        </a:p>
      </dsp:txBody>
      <dsp:txXfrm>
        <a:off x="6830765" y="1953747"/>
        <a:ext cx="1142341" cy="1142341"/>
      </dsp:txXfrm>
    </dsp:sp>
    <dsp:sp modelId="{749AE471-2608-4E75-B8E8-AFB6980FC713}">
      <dsp:nvSpPr>
        <dsp:cNvPr id="0" name=""/>
        <dsp:cNvSpPr/>
      </dsp:nvSpPr>
      <dsp:spPr>
        <a:xfrm rot="8100000">
          <a:off x="6336608" y="3102228"/>
          <a:ext cx="430799" cy="5452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6446921" y="3165582"/>
        <a:ext cx="301559" cy="327142"/>
      </dsp:txXfrm>
    </dsp:sp>
    <dsp:sp modelId="{C2A4E62A-0004-4ED0-AD81-D0A59663B5F6}">
      <dsp:nvSpPr>
        <dsp:cNvPr id="0" name=""/>
        <dsp:cNvSpPr/>
      </dsp:nvSpPr>
      <dsp:spPr>
        <a:xfrm>
          <a:off x="4877079" y="3434259"/>
          <a:ext cx="1615515" cy="16155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Segoe UI Semibold"/>
            </a:rPr>
            <a:t>SSOS launches support towards those priorities</a:t>
          </a:r>
          <a:endParaRPr lang="en-US" sz="1300" kern="1200"/>
        </a:p>
      </dsp:txBody>
      <dsp:txXfrm>
        <a:off x="5113666" y="3670846"/>
        <a:ext cx="1142341" cy="1142341"/>
      </dsp:txXfrm>
    </dsp:sp>
    <dsp:sp modelId="{A0CB8933-6802-4259-8EF4-3AFD73734DAE}">
      <dsp:nvSpPr>
        <dsp:cNvPr id="0" name=""/>
        <dsp:cNvSpPr/>
      </dsp:nvSpPr>
      <dsp:spPr>
        <a:xfrm rot="13500000">
          <a:off x="4619510" y="3119470"/>
          <a:ext cx="430799" cy="5452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729823" y="3274210"/>
        <a:ext cx="301559" cy="327142"/>
      </dsp:txXfrm>
    </dsp:sp>
    <dsp:sp modelId="{A00A1D52-8A85-4B74-9D04-92224F8AF47E}">
      <dsp:nvSpPr>
        <dsp:cNvPr id="0" name=""/>
        <dsp:cNvSpPr/>
      </dsp:nvSpPr>
      <dsp:spPr>
        <a:xfrm>
          <a:off x="3159981" y="1717160"/>
          <a:ext cx="1615515" cy="16155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Segoe UI Semibold"/>
            </a:rPr>
            <a:t>Provide assistance + monitor progress</a:t>
          </a:r>
          <a:endParaRPr lang="en-US" sz="1300" kern="1200"/>
        </a:p>
      </dsp:txBody>
      <dsp:txXfrm>
        <a:off x="3396568" y="1953747"/>
        <a:ext cx="1142341" cy="1142341"/>
      </dsp:txXfrm>
    </dsp:sp>
    <dsp:sp modelId="{297684FA-F1FE-4CB0-8316-EA464245F446}">
      <dsp:nvSpPr>
        <dsp:cNvPr id="0" name=""/>
        <dsp:cNvSpPr/>
      </dsp:nvSpPr>
      <dsp:spPr>
        <a:xfrm rot="18900000">
          <a:off x="4602267" y="1402372"/>
          <a:ext cx="430799" cy="5452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621194" y="1557112"/>
        <a:ext cx="301559" cy="32714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3AE36A-9849-8734-68B0-2D959C72651B}"/>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80F2755D-0799-B19A-BCBD-8C9E999E64FA}"/>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211163C-EE2E-7546-90F8-CF22AAE91DD9}" type="datetimeFigureOut">
              <a:rPr lang="en-US" smtClean="0"/>
              <a:t>1/25/2023</a:t>
            </a:fld>
            <a:endParaRPr lang="en-US"/>
          </a:p>
        </p:txBody>
      </p:sp>
      <p:sp>
        <p:nvSpPr>
          <p:cNvPr id="4" name="Footer Placeholder 3">
            <a:extLst>
              <a:ext uri="{FF2B5EF4-FFF2-40B4-BE49-F238E27FC236}">
                <a16:creationId xmlns:a16="http://schemas.microsoft.com/office/drawing/2014/main" id="{F9C1E47C-F85D-AA6B-B568-76BD637D3EB6}"/>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A28AEA-2389-7F26-5A5D-D8C5E312DFEC}"/>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5190C47-E711-1845-B18B-7A2271B9705D}" type="slidenum">
              <a:rPr lang="en-US" smtClean="0"/>
              <a:t>‹#›</a:t>
            </a:fld>
            <a:endParaRPr lang="en-US"/>
          </a:p>
        </p:txBody>
      </p:sp>
    </p:spTree>
    <p:extLst>
      <p:ext uri="{BB962C8B-B14F-4D97-AF65-F5344CB8AC3E}">
        <p14:creationId xmlns:p14="http://schemas.microsoft.com/office/powerpoint/2010/main" val="6974912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A251491-C050-C142-BE35-A9B9D73644B3}" type="datetimeFigureOut">
              <a:rPr lang="en-US" smtClean="0"/>
              <a:t>1/25/2023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25FC15E-7FD1-034A-9729-2C6FA6821FBB}" type="slidenum">
              <a:rPr lang="en-US" smtClean="0"/>
              <a:t>‹#›</a:t>
            </a:fld>
            <a:endParaRPr lang="en-US"/>
          </a:p>
        </p:txBody>
      </p:sp>
    </p:spTree>
    <p:extLst>
      <p:ext uri="{BB962C8B-B14F-4D97-AF65-F5344CB8AC3E}">
        <p14:creationId xmlns:p14="http://schemas.microsoft.com/office/powerpoint/2010/main" val="40637814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view.officeapps.live.com/op/view.aspx?src=https%3A%2F%2Fwww.doe.mass.edu%2Fsoa%2Fguidance.docx&amp;wdOrigin=BROWSELINK" TargetMode="External"/><Relationship Id="rId2" Type="http://schemas.openxmlformats.org/officeDocument/2006/relationships/slide" Target="../slides/slide93.xml"/><Relationship Id="rId1" Type="http://schemas.openxmlformats.org/officeDocument/2006/relationships/notesMaster" Target="../notesMasters/notesMaster1.xml"/><Relationship Id="rId5" Type="http://schemas.openxmlformats.org/officeDocument/2006/relationships/hyperlink" Target="https://www.doe.mass.edu/soa/resources.html" TargetMode="External"/><Relationship Id="rId4" Type="http://schemas.openxmlformats.org/officeDocument/2006/relationships/hyperlink" Target="https://view.officeapps.live.com/op/view.aspx?src=https%3A%2F%2Fwww.doe.mass.edu%2Fsoa%2Fevidence-based-program-area.docx&amp;wdOrigin=BROWSELINK"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a:t>
            </a:fld>
            <a:endParaRPr lang="en-US"/>
          </a:p>
        </p:txBody>
      </p:sp>
    </p:spTree>
    <p:extLst>
      <p:ext uri="{BB962C8B-B14F-4D97-AF65-F5344CB8AC3E}">
        <p14:creationId xmlns:p14="http://schemas.microsoft.com/office/powerpoint/2010/main" val="31385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10</a:t>
            </a:fld>
            <a:endParaRPr lang="en-US"/>
          </a:p>
        </p:txBody>
      </p:sp>
    </p:spTree>
    <p:extLst>
      <p:ext uri="{BB962C8B-B14F-4D97-AF65-F5344CB8AC3E}">
        <p14:creationId xmlns:p14="http://schemas.microsoft.com/office/powerpoint/2010/main" val="3916230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11</a:t>
            </a:fld>
            <a:endParaRPr lang="en-US"/>
          </a:p>
        </p:txBody>
      </p:sp>
    </p:spTree>
    <p:extLst>
      <p:ext uri="{BB962C8B-B14F-4D97-AF65-F5344CB8AC3E}">
        <p14:creationId xmlns:p14="http://schemas.microsoft.com/office/powerpoint/2010/main" val="1248077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Wingdings,Sans-Serif"/>
              <a:buChar char="Ø"/>
              <a:defRPr/>
            </a:pPr>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12</a:t>
            </a:fld>
            <a:endParaRPr lang="en-US"/>
          </a:p>
        </p:txBody>
      </p:sp>
    </p:spTree>
    <p:extLst>
      <p:ext uri="{BB962C8B-B14F-4D97-AF65-F5344CB8AC3E}">
        <p14:creationId xmlns:p14="http://schemas.microsoft.com/office/powerpoint/2010/main" val="1228015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13</a:t>
            </a:fld>
            <a:endParaRPr lang="en-US"/>
          </a:p>
        </p:txBody>
      </p:sp>
    </p:spTree>
    <p:extLst>
      <p:ext uri="{BB962C8B-B14F-4D97-AF65-F5344CB8AC3E}">
        <p14:creationId xmlns:p14="http://schemas.microsoft.com/office/powerpoint/2010/main" val="4074464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455" lvl="1">
              <a:defRPr/>
            </a:pPr>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14</a:t>
            </a:fld>
            <a:endParaRPr lang="en-US"/>
          </a:p>
        </p:txBody>
      </p:sp>
    </p:spTree>
    <p:extLst>
      <p:ext uri="{BB962C8B-B14F-4D97-AF65-F5344CB8AC3E}">
        <p14:creationId xmlns:p14="http://schemas.microsoft.com/office/powerpoint/2010/main" val="2883345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defRPr/>
            </a:pPr>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15</a:t>
            </a:fld>
            <a:endParaRPr lang="en-US"/>
          </a:p>
        </p:txBody>
      </p:sp>
    </p:spTree>
    <p:extLst>
      <p:ext uri="{BB962C8B-B14F-4D97-AF65-F5344CB8AC3E}">
        <p14:creationId xmlns:p14="http://schemas.microsoft.com/office/powerpoint/2010/main" val="1739245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Wingdings,Sans-Serif"/>
              <a:buChar char="Ø"/>
              <a:defRPr/>
            </a:pPr>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16</a:t>
            </a:fld>
            <a:endParaRPr lang="en-US"/>
          </a:p>
        </p:txBody>
      </p:sp>
    </p:spTree>
    <p:extLst>
      <p:ext uri="{BB962C8B-B14F-4D97-AF65-F5344CB8AC3E}">
        <p14:creationId xmlns:p14="http://schemas.microsoft.com/office/powerpoint/2010/main" val="361886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dirty="0">
              <a:latin typeface="Times New Roman"/>
              <a:cs typeface="Times New Roman"/>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17</a:t>
            </a:fld>
            <a:endParaRPr lang="en-US"/>
          </a:p>
        </p:txBody>
      </p:sp>
    </p:spTree>
    <p:extLst>
      <p:ext uri="{BB962C8B-B14F-4D97-AF65-F5344CB8AC3E}">
        <p14:creationId xmlns:p14="http://schemas.microsoft.com/office/powerpoint/2010/main" val="3390517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18</a:t>
            </a:fld>
            <a:endParaRPr lang="en-US"/>
          </a:p>
        </p:txBody>
      </p:sp>
    </p:spTree>
    <p:extLst>
      <p:ext uri="{BB962C8B-B14F-4D97-AF65-F5344CB8AC3E}">
        <p14:creationId xmlns:p14="http://schemas.microsoft.com/office/powerpoint/2010/main" val="1355873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19</a:t>
            </a:fld>
            <a:endParaRPr lang="en-US"/>
          </a:p>
        </p:txBody>
      </p:sp>
    </p:spTree>
    <p:extLst>
      <p:ext uri="{BB962C8B-B14F-4D97-AF65-F5344CB8AC3E}">
        <p14:creationId xmlns:p14="http://schemas.microsoft.com/office/powerpoint/2010/main" val="875654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2</a:t>
            </a:fld>
            <a:endParaRPr lang="en-US"/>
          </a:p>
        </p:txBody>
      </p:sp>
    </p:spTree>
    <p:extLst>
      <p:ext uri="{BB962C8B-B14F-4D97-AF65-F5344CB8AC3E}">
        <p14:creationId xmlns:p14="http://schemas.microsoft.com/office/powerpoint/2010/main" val="423242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20</a:t>
            </a:fld>
            <a:endParaRPr lang="en-US"/>
          </a:p>
        </p:txBody>
      </p:sp>
    </p:spTree>
    <p:extLst>
      <p:ext uri="{BB962C8B-B14F-4D97-AF65-F5344CB8AC3E}">
        <p14:creationId xmlns:p14="http://schemas.microsoft.com/office/powerpoint/2010/main" val="3029683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21</a:t>
            </a:fld>
            <a:endParaRPr lang="en-US"/>
          </a:p>
        </p:txBody>
      </p:sp>
    </p:spTree>
    <p:extLst>
      <p:ext uri="{BB962C8B-B14F-4D97-AF65-F5344CB8AC3E}">
        <p14:creationId xmlns:p14="http://schemas.microsoft.com/office/powerpoint/2010/main" val="1972844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22</a:t>
            </a:fld>
            <a:endParaRPr lang="en-US"/>
          </a:p>
        </p:txBody>
      </p:sp>
    </p:spTree>
    <p:extLst>
      <p:ext uri="{BB962C8B-B14F-4D97-AF65-F5344CB8AC3E}">
        <p14:creationId xmlns:p14="http://schemas.microsoft.com/office/powerpoint/2010/main" val="3893114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23</a:t>
            </a:fld>
            <a:endParaRPr lang="en-US"/>
          </a:p>
        </p:txBody>
      </p:sp>
    </p:spTree>
    <p:extLst>
      <p:ext uri="{BB962C8B-B14F-4D97-AF65-F5344CB8AC3E}">
        <p14:creationId xmlns:p14="http://schemas.microsoft.com/office/powerpoint/2010/main" val="1204372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24</a:t>
            </a:fld>
            <a:endParaRPr lang="en-US"/>
          </a:p>
        </p:txBody>
      </p:sp>
    </p:spTree>
    <p:extLst>
      <p:ext uri="{BB962C8B-B14F-4D97-AF65-F5344CB8AC3E}">
        <p14:creationId xmlns:p14="http://schemas.microsoft.com/office/powerpoint/2010/main" val="1975028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25</a:t>
            </a:fld>
            <a:endParaRPr lang="en-US"/>
          </a:p>
        </p:txBody>
      </p:sp>
    </p:spTree>
    <p:extLst>
      <p:ext uri="{BB962C8B-B14F-4D97-AF65-F5344CB8AC3E}">
        <p14:creationId xmlns:p14="http://schemas.microsoft.com/office/powerpoint/2010/main" val="1360987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FC15E-7FD1-034A-9729-2C6FA6821F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984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27</a:t>
            </a:fld>
            <a:endParaRPr lang="en-US"/>
          </a:p>
        </p:txBody>
      </p:sp>
    </p:spTree>
    <p:extLst>
      <p:ext uri="{BB962C8B-B14F-4D97-AF65-F5344CB8AC3E}">
        <p14:creationId xmlns:p14="http://schemas.microsoft.com/office/powerpoint/2010/main" val="33704824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b="1"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28</a:t>
            </a:fld>
            <a:endParaRPr lang="en-US"/>
          </a:p>
        </p:txBody>
      </p:sp>
    </p:spTree>
    <p:extLst>
      <p:ext uri="{BB962C8B-B14F-4D97-AF65-F5344CB8AC3E}">
        <p14:creationId xmlns:p14="http://schemas.microsoft.com/office/powerpoint/2010/main" val="412332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29</a:t>
            </a:fld>
            <a:endParaRPr lang="en-US"/>
          </a:p>
        </p:txBody>
      </p:sp>
    </p:spTree>
    <p:extLst>
      <p:ext uri="{BB962C8B-B14F-4D97-AF65-F5344CB8AC3E}">
        <p14:creationId xmlns:p14="http://schemas.microsoft.com/office/powerpoint/2010/main" val="1617658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Segoe UI"/>
              <a:cs typeface="Segoe U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3</a:t>
            </a:fld>
            <a:endParaRPr lang="en-US"/>
          </a:p>
        </p:txBody>
      </p:sp>
    </p:spTree>
    <p:extLst>
      <p:ext uri="{BB962C8B-B14F-4D97-AF65-F5344CB8AC3E}">
        <p14:creationId xmlns:p14="http://schemas.microsoft.com/office/powerpoint/2010/main" val="39771338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30</a:t>
            </a:fld>
            <a:endParaRPr lang="en-US"/>
          </a:p>
        </p:txBody>
      </p:sp>
    </p:spTree>
    <p:extLst>
      <p:ext uri="{BB962C8B-B14F-4D97-AF65-F5344CB8AC3E}">
        <p14:creationId xmlns:p14="http://schemas.microsoft.com/office/powerpoint/2010/main" val="913243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31</a:t>
            </a:fld>
            <a:endParaRPr lang="en-US"/>
          </a:p>
        </p:txBody>
      </p:sp>
    </p:spTree>
    <p:extLst>
      <p:ext uri="{BB962C8B-B14F-4D97-AF65-F5344CB8AC3E}">
        <p14:creationId xmlns:p14="http://schemas.microsoft.com/office/powerpoint/2010/main" val="1835031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32</a:t>
            </a:fld>
            <a:endParaRPr lang="en-US"/>
          </a:p>
        </p:txBody>
      </p:sp>
    </p:spTree>
    <p:extLst>
      <p:ext uri="{BB962C8B-B14F-4D97-AF65-F5344CB8AC3E}">
        <p14:creationId xmlns:p14="http://schemas.microsoft.com/office/powerpoint/2010/main" val="39188986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33</a:t>
            </a:fld>
            <a:endParaRPr lang="en-US"/>
          </a:p>
        </p:txBody>
      </p:sp>
    </p:spTree>
    <p:extLst>
      <p:ext uri="{BB962C8B-B14F-4D97-AF65-F5344CB8AC3E}">
        <p14:creationId xmlns:p14="http://schemas.microsoft.com/office/powerpoint/2010/main" val="4030094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53</a:t>
            </a:fld>
            <a:endParaRPr lang="en-US"/>
          </a:p>
        </p:txBody>
      </p:sp>
    </p:spTree>
    <p:extLst>
      <p:ext uri="{BB962C8B-B14F-4D97-AF65-F5344CB8AC3E}">
        <p14:creationId xmlns:p14="http://schemas.microsoft.com/office/powerpoint/2010/main" val="866876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54</a:t>
            </a:fld>
            <a:endParaRPr lang="en-US"/>
          </a:p>
        </p:txBody>
      </p:sp>
    </p:spTree>
    <p:extLst>
      <p:ext uri="{BB962C8B-B14F-4D97-AF65-F5344CB8AC3E}">
        <p14:creationId xmlns:p14="http://schemas.microsoft.com/office/powerpoint/2010/main" val="36313528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55</a:t>
            </a:fld>
            <a:endParaRPr lang="en-US"/>
          </a:p>
        </p:txBody>
      </p:sp>
    </p:spTree>
    <p:extLst>
      <p:ext uri="{BB962C8B-B14F-4D97-AF65-F5344CB8AC3E}">
        <p14:creationId xmlns:p14="http://schemas.microsoft.com/office/powerpoint/2010/main" val="724733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56</a:t>
            </a:fld>
            <a:endParaRPr lang="en-US"/>
          </a:p>
        </p:txBody>
      </p:sp>
    </p:spTree>
    <p:extLst>
      <p:ext uri="{BB962C8B-B14F-4D97-AF65-F5344CB8AC3E}">
        <p14:creationId xmlns:p14="http://schemas.microsoft.com/office/powerpoint/2010/main" val="17943784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57</a:t>
            </a:fld>
            <a:endParaRPr lang="en-US"/>
          </a:p>
        </p:txBody>
      </p:sp>
    </p:spTree>
    <p:extLst>
      <p:ext uri="{BB962C8B-B14F-4D97-AF65-F5344CB8AC3E}">
        <p14:creationId xmlns:p14="http://schemas.microsoft.com/office/powerpoint/2010/main" val="38752694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58</a:t>
            </a:fld>
            <a:endParaRPr lang="en-US"/>
          </a:p>
        </p:txBody>
      </p:sp>
    </p:spTree>
    <p:extLst>
      <p:ext uri="{BB962C8B-B14F-4D97-AF65-F5344CB8AC3E}">
        <p14:creationId xmlns:p14="http://schemas.microsoft.com/office/powerpoint/2010/main" val="4246877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endParaRPr lang="en-US" sz="1800"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4</a:t>
            </a:fld>
            <a:endParaRPr lang="en-US"/>
          </a:p>
        </p:txBody>
      </p:sp>
    </p:spTree>
    <p:extLst>
      <p:ext uri="{BB962C8B-B14F-4D97-AF65-F5344CB8AC3E}">
        <p14:creationId xmlns:p14="http://schemas.microsoft.com/office/powerpoint/2010/main" val="3628731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59</a:t>
            </a:fld>
            <a:endParaRPr lang="en-US"/>
          </a:p>
        </p:txBody>
      </p:sp>
    </p:spTree>
    <p:extLst>
      <p:ext uri="{BB962C8B-B14F-4D97-AF65-F5344CB8AC3E}">
        <p14:creationId xmlns:p14="http://schemas.microsoft.com/office/powerpoint/2010/main" val="17059627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60</a:t>
            </a:fld>
            <a:endParaRPr lang="en-US"/>
          </a:p>
        </p:txBody>
      </p:sp>
    </p:spTree>
    <p:extLst>
      <p:ext uri="{BB962C8B-B14F-4D97-AF65-F5344CB8AC3E}">
        <p14:creationId xmlns:p14="http://schemas.microsoft.com/office/powerpoint/2010/main" val="30242503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61</a:t>
            </a:fld>
            <a:endParaRPr lang="en-US"/>
          </a:p>
        </p:txBody>
      </p:sp>
    </p:spTree>
    <p:extLst>
      <p:ext uri="{BB962C8B-B14F-4D97-AF65-F5344CB8AC3E}">
        <p14:creationId xmlns:p14="http://schemas.microsoft.com/office/powerpoint/2010/main" val="31496496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62</a:t>
            </a:fld>
            <a:endParaRPr lang="en-US"/>
          </a:p>
        </p:txBody>
      </p:sp>
    </p:spTree>
    <p:extLst>
      <p:ext uri="{BB962C8B-B14F-4D97-AF65-F5344CB8AC3E}">
        <p14:creationId xmlns:p14="http://schemas.microsoft.com/office/powerpoint/2010/main" val="25435982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63</a:t>
            </a:fld>
            <a:endParaRPr lang="en-US"/>
          </a:p>
        </p:txBody>
      </p:sp>
    </p:spTree>
    <p:extLst>
      <p:ext uri="{BB962C8B-B14F-4D97-AF65-F5344CB8AC3E}">
        <p14:creationId xmlns:p14="http://schemas.microsoft.com/office/powerpoint/2010/main" val="26661551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64</a:t>
            </a:fld>
            <a:endParaRPr lang="en-US"/>
          </a:p>
        </p:txBody>
      </p:sp>
    </p:spTree>
    <p:extLst>
      <p:ext uri="{BB962C8B-B14F-4D97-AF65-F5344CB8AC3E}">
        <p14:creationId xmlns:p14="http://schemas.microsoft.com/office/powerpoint/2010/main" val="17586548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84</a:t>
            </a:fld>
            <a:endParaRPr lang="en-US"/>
          </a:p>
        </p:txBody>
      </p:sp>
    </p:spTree>
    <p:extLst>
      <p:ext uri="{BB962C8B-B14F-4D97-AF65-F5344CB8AC3E}">
        <p14:creationId xmlns:p14="http://schemas.microsoft.com/office/powerpoint/2010/main" val="9816525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85</a:t>
            </a:fld>
            <a:endParaRPr lang="en-US"/>
          </a:p>
        </p:txBody>
      </p:sp>
    </p:spTree>
    <p:extLst>
      <p:ext uri="{BB962C8B-B14F-4D97-AF65-F5344CB8AC3E}">
        <p14:creationId xmlns:p14="http://schemas.microsoft.com/office/powerpoint/2010/main" val="21929251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86</a:t>
            </a:fld>
            <a:endParaRPr lang="en-US"/>
          </a:p>
        </p:txBody>
      </p:sp>
    </p:spTree>
    <p:extLst>
      <p:ext uri="{BB962C8B-B14F-4D97-AF65-F5344CB8AC3E}">
        <p14:creationId xmlns:p14="http://schemas.microsoft.com/office/powerpoint/2010/main" val="22559032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This year we are adding some program areas that were included in ESSER III applications that we thought were important to include.   We have also, separated some categories that were combined last year into distinct categories, and we have substantially expanded one category that was very narrowly focused .  </a:t>
            </a:r>
          </a:p>
          <a:p>
            <a:pPr algn="l" rtl="0" fontAlgn="base"/>
            <a:endParaRPr lang="en-US" sz="1600" b="0" i="0">
              <a:solidFill>
                <a:srgbClr val="000000"/>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Two that you may recognize from the ESSER III applications are the new evidence-based program areas that you see in green text.  These are:   </a:t>
            </a:r>
          </a:p>
          <a:p>
            <a:pPr algn="l" rtl="0" fontAlgn="base"/>
            <a:endParaRPr lang="en-US" sz="1600" b="0" i="0">
              <a:solidFill>
                <a:srgbClr val="000000"/>
              </a:solidFill>
              <a:effectLst/>
              <a:latin typeface="Calibri" panose="020F0502020204030204" pitchFamily="34" charset="0"/>
            </a:endParaRPr>
          </a:p>
          <a:p>
            <a:pPr lvl="1" algn="l" rtl="0" fontAlgn="base">
              <a:buFont typeface="Arial" panose="020B0604020202020204" pitchFamily="34" charset="0"/>
              <a:buChar char="•"/>
            </a:pPr>
            <a:r>
              <a:rPr lang="en-US" sz="1800" b="0" i="0">
                <a:solidFill>
                  <a:srgbClr val="000000"/>
                </a:solidFill>
                <a:effectLst/>
                <a:latin typeface="Calibri" panose="020F0502020204030204" pitchFamily="34" charset="0"/>
              </a:rPr>
              <a:t>Culturally responsive teaching and other strategies that create equitable and culturally responsive learning environments for students, and </a:t>
            </a:r>
          </a:p>
          <a:p>
            <a:pPr lvl="1" algn="l" rtl="0" fontAlgn="base">
              <a:buFont typeface="Arial" panose="020B0604020202020204" pitchFamily="34" charset="0"/>
              <a:buChar char="•"/>
            </a:pPr>
            <a:r>
              <a:rPr lang="en-US" sz="1800" b="0" i="0">
                <a:solidFill>
                  <a:srgbClr val="000000"/>
                </a:solidFill>
                <a:effectLst/>
                <a:latin typeface="Calibri" panose="020F0502020204030204" pitchFamily="34" charset="0"/>
              </a:rPr>
              <a:t>Language support programs, including dual language (DL) and transitional bilingual education (TBE) programs </a:t>
            </a:r>
          </a:p>
          <a:p>
            <a:pPr algn="l" rtl="0" fontAlgn="base"/>
            <a:endParaRPr lang="en-US" sz="1800" b="0" i="0">
              <a:solidFill>
                <a:srgbClr val="000000"/>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We see these as important additions.  The culturally responsive teaching and other strategies program area is particularly germane to SOA plans, as we challenge ourselves as a state and at the district and school level to close gaps in learning experiences for students from historically underserved populations.  The second elevates the important role of asset-based language support programs, particularly for our students who are English learners. </a:t>
            </a:r>
            <a:endParaRPr lang="en-US" sz="1600" b="0" i="0">
              <a:solidFill>
                <a:srgbClr val="000000"/>
              </a:solidFill>
              <a:effectLst/>
              <a:latin typeface="Calibri" panose="020F0502020204030204" pitchFamily="34" charset="0"/>
            </a:endParaRPr>
          </a:p>
          <a:p>
            <a:pPr algn="l" rtl="0" fontAlgn="base"/>
            <a:endParaRPr lang="en-US" sz="1800" b="0" i="0">
              <a:solidFill>
                <a:srgbClr val="000000"/>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Moving on to reconfigured evidence-based program areas: </a:t>
            </a:r>
            <a:endParaRPr lang="en-US" sz="1600" b="0" i="0">
              <a:solidFill>
                <a:srgbClr val="000000"/>
              </a:solidFill>
              <a:effectLst/>
              <a:latin typeface="Calibri" panose="020F0502020204030204" pitchFamily="34" charset="0"/>
            </a:endParaRPr>
          </a:p>
          <a:p>
            <a:pPr lvl="1" algn="l" rtl="0" fontAlgn="base">
              <a:buFont typeface="Arial" panose="020B0604020202020204" pitchFamily="34" charset="0"/>
              <a:buChar char="•"/>
            </a:pPr>
            <a:r>
              <a:rPr lang="en-US" sz="1800" b="1" i="0">
                <a:solidFill>
                  <a:srgbClr val="000000"/>
                </a:solidFill>
                <a:effectLst/>
                <a:latin typeface="Calibri" panose="020F0502020204030204" pitchFamily="34" charset="0"/>
              </a:rPr>
              <a:t>Expanded learning time for students</a:t>
            </a:r>
            <a:r>
              <a:rPr lang="en-US" sz="1800" b="0" i="0">
                <a:solidFill>
                  <a:srgbClr val="000000"/>
                </a:solidFill>
                <a:effectLst/>
                <a:latin typeface="Calibri" panose="020F0502020204030204" pitchFamily="34" charset="0"/>
              </a:rPr>
              <a:t> was included in the original SOA legislation. Key building blocks of ELT programs were pulled apart and incorporated into several different evidence-based program areas last year; we opted to give it its own category this year. </a:t>
            </a:r>
          </a:p>
          <a:p>
            <a:pPr lvl="1" algn="l" rtl="0" fontAlgn="base">
              <a:buFont typeface="Arial" panose="020B0604020202020204" pitchFamily="34" charset="0"/>
              <a:buChar char="•"/>
            </a:pPr>
            <a:r>
              <a:rPr lang="en-US" sz="1800" b="0" i="0">
                <a:solidFill>
                  <a:srgbClr val="000000"/>
                </a:solidFill>
                <a:effectLst/>
                <a:latin typeface="Calibri" panose="020F0502020204030204" pitchFamily="34" charset="0"/>
              </a:rPr>
              <a:t>The next two program areas –were combined into a single category last year.  We opted to separate them because each has its own independent evidence-base and serve different functions </a:t>
            </a:r>
          </a:p>
          <a:p>
            <a:pPr lvl="1" algn="l" rtl="0" fontAlgn="base">
              <a:buFont typeface="Arial" panose="020B0604020202020204" pitchFamily="34" charset="0"/>
              <a:buChar char="•"/>
            </a:pPr>
            <a:r>
              <a:rPr lang="en-US" sz="1800" b="0" i="0">
                <a:solidFill>
                  <a:srgbClr val="000000"/>
                </a:solidFill>
                <a:effectLst/>
                <a:latin typeface="Calibri" panose="020F0502020204030204" pitchFamily="34" charset="0"/>
              </a:rPr>
              <a:t>Well-implemented teaming structures play a key role at the district, school and teacher/support team level in building collaborative environments that use the continuous cycle of improvement to do things like improve instruction, monitor and support the implementation of strategies/curriculum, support distributed leadership in districts and schools </a:t>
            </a:r>
          </a:p>
          <a:p>
            <a:pPr lvl="1" algn="l" rtl="0" fontAlgn="base">
              <a:buFont typeface="Arial" panose="020B0604020202020204" pitchFamily="34" charset="0"/>
              <a:buChar char="•"/>
            </a:pPr>
            <a:r>
              <a:rPr lang="en-US" sz="1800" b="0" i="0">
                <a:solidFill>
                  <a:srgbClr val="000000"/>
                </a:solidFill>
                <a:effectLst/>
                <a:latin typeface="Calibri" panose="020F0502020204030204" pitchFamily="34" charset="0"/>
              </a:rPr>
              <a:t>Arts, enrichment, languages, athletics, and elective courses are often the first courses to get cut when budgets are tight or when a school shows up as a school in need of targeted/focused support in DESE’s accountability system.  These types of cuts disproportionally impact students of color, English learners, and students living in economically distressed communities – and there is a research and evidence base that demonstrates meaningful positive impacts on students’ social emotional learning, academic achievement, and art learning  </a:t>
            </a:r>
            <a:endParaRPr lang="en-US" sz="1600" b="0" i="0">
              <a:solidFill>
                <a:srgbClr val="000000"/>
              </a:solidFill>
              <a:effectLst/>
              <a:latin typeface="Calibri" panose="020F0502020204030204" pitchFamily="34" charset="0"/>
            </a:endParaRPr>
          </a:p>
          <a:p>
            <a:pPr lvl="1" algn="l" rtl="0" fontAlgn="base">
              <a:buFont typeface="Arial" panose="020B0604020202020204" pitchFamily="34" charset="0"/>
              <a:buChar char="•"/>
            </a:pPr>
            <a:r>
              <a:rPr lang="en-US" sz="1800" b="0" i="0">
                <a:solidFill>
                  <a:srgbClr val="000000"/>
                </a:solidFill>
                <a:effectLst/>
                <a:latin typeface="Calibri" panose="020F0502020204030204" pitchFamily="34" charset="0"/>
              </a:rPr>
              <a:t>The </a:t>
            </a:r>
            <a:r>
              <a:rPr lang="en-US" sz="1800" b="1" i="0">
                <a:solidFill>
                  <a:srgbClr val="000000"/>
                </a:solidFill>
                <a:effectLst/>
                <a:latin typeface="Calibri" panose="020F0502020204030204" pitchFamily="34" charset="0"/>
              </a:rPr>
              <a:t>Developing effective family-school partnerships</a:t>
            </a:r>
            <a:r>
              <a:rPr lang="en-US" sz="1800" b="0" i="0">
                <a:solidFill>
                  <a:srgbClr val="000000"/>
                </a:solidFill>
                <a:effectLst/>
                <a:latin typeface="Calibri" panose="020F0502020204030204" pitchFamily="34" charset="0"/>
              </a:rPr>
              <a:t> program area dramatically expands what was a relatively narrow focus on developing home school relationships through parent/teacher visiting programs.  We know many districts are focusing on these kinds of partnerships and wanted to expanded it so that we could capture the many other important kinds of partnering that are going on. </a:t>
            </a:r>
          </a:p>
          <a:p>
            <a:endParaRPr lang="en-US"/>
          </a:p>
        </p:txBody>
      </p:sp>
      <p:sp>
        <p:nvSpPr>
          <p:cNvPr id="4" name="Slide Number Placeholder 3"/>
          <p:cNvSpPr>
            <a:spLocks noGrp="1"/>
          </p:cNvSpPr>
          <p:nvPr>
            <p:ph type="sldNum" sz="quarter" idx="5"/>
          </p:nvPr>
        </p:nvSpPr>
        <p:spPr/>
        <p:txBody>
          <a:bodyPr/>
          <a:lstStyle/>
          <a:p>
            <a:fld id="{691A9871-08E0-4B9F-B96B-9644B519DE4D}" type="slidenum">
              <a:rPr lang="en-US" smtClean="0"/>
              <a:t>90</a:t>
            </a:fld>
            <a:endParaRPr lang="en-US"/>
          </a:p>
        </p:txBody>
      </p:sp>
    </p:spTree>
    <p:extLst>
      <p:ext uri="{BB962C8B-B14F-4D97-AF65-F5344CB8AC3E}">
        <p14:creationId xmlns:p14="http://schemas.microsoft.com/office/powerpoint/2010/main" val="1337810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5</a:t>
            </a:fld>
            <a:endParaRPr lang="en-US"/>
          </a:p>
        </p:txBody>
      </p:sp>
    </p:spTree>
    <p:extLst>
      <p:ext uri="{BB962C8B-B14F-4D97-AF65-F5344CB8AC3E}">
        <p14:creationId xmlns:p14="http://schemas.microsoft.com/office/powerpoint/2010/main" val="22725715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6e8ef2e9a8_2_1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6e8ef2e9a8_2_11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The next three slides list all 21 of the evidence-based program areas.  I won’t read through all of them now, but we did want you to see that evidence-based program areas continue to be organized in four broad areas:  </a:t>
            </a:r>
            <a:r>
              <a:rPr lang="en-US" sz="1800" b="1">
                <a:effectLst/>
                <a:latin typeface="Calibri" panose="020F0502020204030204" pitchFamily="34" charset="0"/>
                <a:ea typeface="Calibri" panose="020F0502020204030204" pitchFamily="34" charset="0"/>
                <a:cs typeface="Times New Roman" panose="02020603050405020304" pitchFamily="18" charset="0"/>
              </a:rPr>
              <a:t>Enhanced Core Instruction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a:p>
        </p:txBody>
      </p:sp>
      <p:sp>
        <p:nvSpPr>
          <p:cNvPr id="148" name="Google Shape;148;g6e8ef2e9a8_2_11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91</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6e8ef2e9a8_2_1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6e8ef2e9a8_2_11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800" b="1">
                <a:effectLst/>
                <a:latin typeface="Calibri" panose="020F0502020204030204" pitchFamily="34" charset="0"/>
                <a:ea typeface="Calibri" panose="020F0502020204030204" pitchFamily="34" charset="0"/>
                <a:cs typeface="Times New Roman" panose="02020603050405020304" pitchFamily="18" charset="0"/>
              </a:rPr>
              <a:t>Targeted Student Supports, and Talent Development</a:t>
            </a:r>
            <a:endParaRPr/>
          </a:p>
        </p:txBody>
      </p:sp>
      <p:sp>
        <p:nvSpPr>
          <p:cNvPr id="148" name="Google Shape;148;g6e8ef2e9a8_2_11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92</a:t>
            </a:fld>
            <a:endParaRPr/>
          </a:p>
        </p:txBody>
      </p:sp>
    </p:spTree>
    <p:extLst>
      <p:ext uri="{BB962C8B-B14F-4D97-AF65-F5344CB8AC3E}">
        <p14:creationId xmlns:p14="http://schemas.microsoft.com/office/powerpoint/2010/main" val="14564322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6e8ef2e9a8_2_19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6e8ef2e9a8_2_191: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algn="l" rtl="0" fontAlgn="base"/>
            <a:r>
              <a:rPr lang="en-US" sz="1800" b="0" i="0">
                <a:solidFill>
                  <a:srgbClr val="000000"/>
                </a:solidFill>
                <a:effectLst/>
                <a:latin typeface="Calibri" panose="020F0502020204030204" pitchFamily="34" charset="0"/>
              </a:rPr>
              <a:t>and </a:t>
            </a:r>
            <a:r>
              <a:rPr lang="en-US" sz="1800" b="1" i="0">
                <a:solidFill>
                  <a:srgbClr val="000000"/>
                </a:solidFill>
                <a:effectLst/>
                <a:latin typeface="Calibri" panose="020F0502020204030204" pitchFamily="34" charset="0"/>
              </a:rPr>
              <a:t>Conditions for Student Success.  </a:t>
            </a:r>
            <a:r>
              <a:rPr lang="en-US" sz="1800" b="0" i="0">
                <a:solidFill>
                  <a:srgbClr val="000000"/>
                </a:solidFill>
                <a:effectLst/>
                <a:latin typeface="Calibri" panose="020F0502020204030204" pitchFamily="34" charset="0"/>
              </a:rPr>
              <a:t> </a:t>
            </a:r>
          </a:p>
          <a:p>
            <a:pPr algn="l" rtl="0" fontAlgn="base"/>
            <a:endParaRPr lang="en-US" sz="2800"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While we’re on this slide, I do want to mention that we changed the name of one program area – last year number 16 was known as</a:t>
            </a:r>
            <a:r>
              <a:rPr lang="en-US" sz="1800" b="1" i="0">
                <a:solidFill>
                  <a:srgbClr val="000000"/>
                </a:solidFill>
                <a:effectLst/>
                <a:latin typeface="Calibri" panose="020F0502020204030204" pitchFamily="34" charset="0"/>
              </a:rPr>
              <a:t>:  Increased personnel and services to support holistic student needs</a:t>
            </a:r>
            <a:r>
              <a:rPr lang="en-US" sz="1800" b="0" i="0">
                <a:solidFill>
                  <a:srgbClr val="000000"/>
                </a:solidFill>
                <a:effectLst/>
                <a:latin typeface="Calibri" panose="020F0502020204030204" pitchFamily="34" charset="0"/>
              </a:rPr>
              <a:t>; this year it’s been renamed </a:t>
            </a:r>
            <a:r>
              <a:rPr lang="en-US" sz="1800" b="1" i="0">
                <a:solidFill>
                  <a:srgbClr val="000000"/>
                </a:solidFill>
                <a:effectLst/>
                <a:latin typeface="Calibri" panose="020F0502020204030204" pitchFamily="34" charset="0"/>
              </a:rPr>
              <a:t> Expanding capacity to address social emotional learning and mental health needs of students and families </a:t>
            </a:r>
            <a:r>
              <a:rPr lang="en-US" sz="1800" b="0" i="0">
                <a:solidFill>
                  <a:srgbClr val="000000"/>
                </a:solidFill>
                <a:effectLst/>
                <a:latin typeface="Calibri" panose="020F0502020204030204" pitchFamily="34" charset="0"/>
              </a:rPr>
              <a:t> to reflect the elevated focus on social emotional learning and mental health needs of students and families since the pandemic started. </a:t>
            </a:r>
          </a:p>
          <a:p>
            <a:pPr algn="l" rtl="0" fontAlgn="base"/>
            <a:endParaRPr lang="en-US" sz="2800"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The full list of evidence-based practice areas, organized by category, appears at the beginning of the </a:t>
            </a:r>
            <a:r>
              <a:rPr lang="en-US" sz="1800" b="0" i="0" u="sng" strike="noStrike">
                <a:solidFill>
                  <a:srgbClr val="0563C1"/>
                </a:solidFill>
                <a:effectLst/>
                <a:latin typeface="Calibri" panose="020F0502020204030204" pitchFamily="34" charset="0"/>
                <a:hlinkClick r:id="rId3"/>
              </a:rPr>
              <a:t>SOA guidance document for developing and submitting SOA plans</a:t>
            </a:r>
            <a:r>
              <a:rPr lang="en-US" sz="1800" b="0" i="0">
                <a:solidFill>
                  <a:srgbClr val="000000"/>
                </a:solidFill>
                <a:effectLst/>
                <a:latin typeface="Calibri" panose="020F0502020204030204" pitchFamily="34" charset="0"/>
              </a:rPr>
              <a:t> and at the beginning of the </a:t>
            </a:r>
            <a:r>
              <a:rPr lang="en-US" sz="1800" b="0" i="0" u="sng" strike="noStrike">
                <a:solidFill>
                  <a:srgbClr val="0563C1"/>
                </a:solidFill>
                <a:effectLst/>
                <a:latin typeface="Calibri" panose="020F0502020204030204" pitchFamily="34" charset="0"/>
                <a:hlinkClick r:id="rId4"/>
              </a:rPr>
              <a:t>SOA evidence-based program description resource</a:t>
            </a:r>
            <a:r>
              <a:rPr lang="en-US" sz="1800" b="0" i="0">
                <a:solidFill>
                  <a:srgbClr val="000000"/>
                </a:solidFill>
                <a:effectLst/>
                <a:latin typeface="Calibri" panose="020F0502020204030204" pitchFamily="34" charset="0"/>
              </a:rPr>
              <a:t>, both of which are posted on our </a:t>
            </a:r>
            <a:r>
              <a:rPr lang="en-US" sz="1800" b="0" i="0" u="sng" strike="noStrike">
                <a:solidFill>
                  <a:srgbClr val="0563C1"/>
                </a:solidFill>
                <a:effectLst/>
                <a:latin typeface="Calibri" panose="020F0502020204030204" pitchFamily="34" charset="0"/>
                <a:hlinkClick r:id="rId5"/>
              </a:rPr>
              <a:t>SOA District Resources page.</a:t>
            </a:r>
            <a:r>
              <a:rPr lang="en-US" sz="1800" b="0" i="0">
                <a:solidFill>
                  <a:srgbClr val="000000"/>
                </a:solidFill>
                <a:effectLst/>
                <a:latin typeface="Calibri" panose="020F0502020204030204" pitchFamily="34" charset="0"/>
              </a:rPr>
              <a:t>  This resource includes a 1-2 page summary for each evidence-based program area that highlights the evidence-base, high quality program components and/or implementation considerations, and contact information for who you can reach out to at DESE if you have any questions.  </a:t>
            </a:r>
            <a:endParaRPr lang="en-US" sz="2800" b="0" i="0">
              <a:solidFill>
                <a:srgbClr val="000000"/>
              </a:solidFill>
              <a:effectLst/>
              <a:latin typeface="Segoe UI" panose="020B0502040204020203" pitchFamily="34" charset="0"/>
            </a:endParaRPr>
          </a:p>
        </p:txBody>
      </p:sp>
      <p:sp>
        <p:nvSpPr>
          <p:cNvPr id="159" name="Google Shape;159;g6e8ef2e9a8_2_191: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94</a:t>
            </a:fld>
            <a:endParaRPr lang="en-US"/>
          </a:p>
        </p:txBody>
      </p:sp>
    </p:spTree>
    <p:extLst>
      <p:ext uri="{BB962C8B-B14F-4D97-AF65-F5344CB8AC3E}">
        <p14:creationId xmlns:p14="http://schemas.microsoft.com/office/powerpoint/2010/main" val="5005817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98</a:t>
            </a:fld>
            <a:endParaRPr lang="en-US"/>
          </a:p>
        </p:txBody>
      </p:sp>
    </p:spTree>
    <p:extLst>
      <p:ext uri="{BB962C8B-B14F-4D97-AF65-F5344CB8AC3E}">
        <p14:creationId xmlns:p14="http://schemas.microsoft.com/office/powerpoint/2010/main" val="587386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FC15E-7FD1-034A-9729-2C6FA6821F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55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FF"/>
              </a:solidFill>
              <a:latin typeface="Courier New"/>
              <a:cs typeface="Courier New"/>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7</a:t>
            </a:fld>
            <a:endParaRPr lang="en-US"/>
          </a:p>
        </p:txBody>
      </p:sp>
    </p:spTree>
    <p:extLst>
      <p:ext uri="{BB962C8B-B14F-4D97-AF65-F5344CB8AC3E}">
        <p14:creationId xmlns:p14="http://schemas.microsoft.com/office/powerpoint/2010/main" val="2622099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8</a:t>
            </a:fld>
            <a:endParaRPr lang="en-US"/>
          </a:p>
        </p:txBody>
      </p:sp>
    </p:spTree>
    <p:extLst>
      <p:ext uri="{BB962C8B-B14F-4D97-AF65-F5344CB8AC3E}">
        <p14:creationId xmlns:p14="http://schemas.microsoft.com/office/powerpoint/2010/main" val="746323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b="1" dirty="0">
              <a:latin typeface="Calibri"/>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9</a:t>
            </a:fld>
            <a:endParaRPr lang="en-US"/>
          </a:p>
        </p:txBody>
      </p:sp>
    </p:spTree>
    <p:extLst>
      <p:ext uri="{BB962C8B-B14F-4D97-AF65-F5344CB8AC3E}">
        <p14:creationId xmlns:p14="http://schemas.microsoft.com/office/powerpoint/2010/main" val="38792556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7EE377-B8E1-46C6-764E-35B9C88999DC}"/>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AFA9C25D-EF20-84AD-D14D-2061BB41F0C7}"/>
              </a:ext>
            </a:extLst>
          </p:cNvPr>
          <p:cNvSpPr>
            <a:spLocks noGrp="1"/>
          </p:cNvSpPr>
          <p:nvPr>
            <p:ph type="ctrTitle"/>
          </p:nvPr>
        </p:nvSpPr>
        <p:spPr>
          <a:xfrm>
            <a:off x="505838" y="690351"/>
            <a:ext cx="8631677" cy="1928238"/>
          </a:xfrm>
          <a:prstGeom prst="rect">
            <a:avLst/>
          </a:prstGeom>
        </p:spPr>
        <p:txBody>
          <a:bodyPr anchor="b">
            <a:normAutofit/>
          </a:bodyPr>
          <a:lstStyle>
            <a:lvl1pPr algn="l">
              <a:defRPr sz="6600">
                <a:solidFill>
                  <a:schemeClr val="bg1"/>
                </a:solidFill>
                <a:latin typeface="Arial" panose="020B0604020202020204" pitchFamily="34" charset="0"/>
                <a:ea typeface="Apple Symbols" panose="02000000000000000000" pitchFamily="2" charset="-79"/>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917F9B5-9E18-407C-4D11-7AC3882D7047}"/>
              </a:ext>
            </a:extLst>
          </p:cNvPr>
          <p:cNvSpPr>
            <a:spLocks noGrp="1"/>
          </p:cNvSpPr>
          <p:nvPr>
            <p:ph type="subTitle" idx="1"/>
          </p:nvPr>
        </p:nvSpPr>
        <p:spPr>
          <a:xfrm>
            <a:off x="505838" y="5466944"/>
            <a:ext cx="6770451" cy="1391055"/>
          </a:xfrm>
        </p:spPr>
        <p:txBody>
          <a:bodyPr>
            <a:normAutofit/>
          </a:bodyPr>
          <a:lstStyle>
            <a:lvl1pPr marL="0" indent="0" algn="l">
              <a:buNone/>
              <a:defRPr sz="2800">
                <a:solidFill>
                  <a:srgbClr val="3647B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23403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4" name="Google Shape;24;p3"/>
          <p:cNvSpPr txBox="1">
            <a:spLocks noGrp="1"/>
          </p:cNvSpPr>
          <p:nvPr>
            <p:ph type="sldNum" idx="12"/>
          </p:nvPr>
        </p:nvSpPr>
        <p:spPr>
          <a:xfrm>
            <a:off x="11177477" y="61512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2478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Cover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5"/>
            <a:ext cx="2417368" cy="1175641"/>
          </a:xfrm>
          <a:prstGeom prst="rect">
            <a:avLst/>
          </a:prstGeom>
        </p:spPr>
      </p:pic>
      <p:pic>
        <p:nvPicPr>
          <p:cNvPr id="8" name="图片 7" descr="Massachusetts map.">
            <a:extLst>
              <a:ext uri="{FF2B5EF4-FFF2-40B4-BE49-F238E27FC236}">
                <a16:creationId xmlns:a16="http://schemas.microsoft.com/office/drawing/2014/main" id="{550F10F7-8704-4715-B443-EFB6D73BBCDA}"/>
              </a:ext>
            </a:extLst>
          </p:cNvPr>
          <p:cNvPicPr>
            <a:picLocks noChangeAspect="1"/>
          </p:cNvPicPr>
          <p:nvPr userDrawn="1"/>
        </p:nvPicPr>
        <p:blipFill>
          <a:blip r:embed="rId4" cstate="email">
            <a:duotone>
              <a:prstClr val="black"/>
              <a:schemeClr val="bg1">
                <a:lumMod val="6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267130" y="1921879"/>
            <a:ext cx="4068567" cy="2563965"/>
          </a:xfrm>
          <a:prstGeom prst="rect">
            <a:avLst/>
          </a:prstGeom>
          <a:noFill/>
        </p:spPr>
      </p:pic>
      <p:sp>
        <p:nvSpPr>
          <p:cNvPr id="9" name="矩形 8" descr="Colored blackground box.">
            <a:extLst>
              <a:ext uri="{FF2B5EF4-FFF2-40B4-BE49-F238E27FC236}">
                <a16:creationId xmlns:a16="http://schemas.microsoft.com/office/drawing/2014/main" id="{7D512A3C-1A6C-4890-AAF3-6E19AD2E7913}"/>
              </a:ext>
            </a:extLst>
          </p:cNvPr>
          <p:cNvSpPr/>
          <p:nvPr userDrawn="1"/>
        </p:nvSpPr>
        <p:spPr>
          <a:xfrm>
            <a:off x="5301465" y="1921879"/>
            <a:ext cx="6890535"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0" name="矩形 9" descr="Graphic bar.">
            <a:extLst>
              <a:ext uri="{FF2B5EF4-FFF2-40B4-BE49-F238E27FC236}">
                <a16:creationId xmlns:a16="http://schemas.microsoft.com/office/drawing/2014/main" id="{72CE4073-084A-4342-853D-A4762D8A1AC4}"/>
              </a:ext>
            </a:extLst>
          </p:cNvPr>
          <p:cNvSpPr/>
          <p:nvPr userDrawn="1"/>
        </p:nvSpPr>
        <p:spPr>
          <a:xfrm>
            <a:off x="4952999" y="1921879"/>
            <a:ext cx="173183"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 name="标题 1">
            <a:extLst>
              <a:ext uri="{FF2B5EF4-FFF2-40B4-BE49-F238E27FC236}">
                <a16:creationId xmlns:a16="http://schemas.microsoft.com/office/drawing/2014/main" id="{A16031F9-E14B-462C-B8F1-B51AFEC42CFC}"/>
              </a:ext>
            </a:extLst>
          </p:cNvPr>
          <p:cNvSpPr>
            <a:spLocks noGrp="1"/>
          </p:cNvSpPr>
          <p:nvPr>
            <p:ph type="ctrTitle" hasCustomPrompt="1"/>
          </p:nvPr>
        </p:nvSpPr>
        <p:spPr>
          <a:xfrm>
            <a:off x="5406653" y="1958196"/>
            <a:ext cx="6678955" cy="1656272"/>
          </a:xfrm>
          <a:noFill/>
        </p:spPr>
        <p:txBody>
          <a:bodyPr wrap="square" rtlCol="0">
            <a:noAutofit/>
          </a:bodyPr>
          <a:lstStyle>
            <a:lvl1pPr>
              <a:defRPr lang="zh-CN" altLang="en-US" sz="4000" b="0" dirty="0">
                <a:solidFill>
                  <a:schemeClr val="bg1"/>
                </a:solidFill>
                <a:latin typeface="Segoe" panose="020B0503040204020203" pitchFamily="34" charset="0"/>
                <a:ea typeface="+mn-ea"/>
                <a:cs typeface="Segoe" panose="020B0503040204020203" pitchFamily="34" charset="0"/>
              </a:defRPr>
            </a:lvl1pPr>
          </a:lstStyle>
          <a:p>
            <a:pPr marL="0" lvl="0"/>
            <a:r>
              <a:rPr lang="en-US" altLang="zh-CN"/>
              <a:t>Place Main Title Here</a:t>
            </a:r>
            <a:endParaRPr lang="zh-CN" altLang="en-US"/>
          </a:p>
        </p:txBody>
      </p:sp>
      <p:sp>
        <p:nvSpPr>
          <p:cNvPr id="3" name="副标题 2">
            <a:extLst>
              <a:ext uri="{FF2B5EF4-FFF2-40B4-BE49-F238E27FC236}">
                <a16:creationId xmlns:a16="http://schemas.microsoft.com/office/drawing/2014/main" id="{1DDA73CA-A448-4132-A3BC-CF4C9ED91A3B}"/>
              </a:ext>
            </a:extLst>
          </p:cNvPr>
          <p:cNvSpPr>
            <a:spLocks noGrp="1"/>
          </p:cNvSpPr>
          <p:nvPr>
            <p:ph type="subTitle" idx="1" hasCustomPrompt="1"/>
          </p:nvPr>
        </p:nvSpPr>
        <p:spPr>
          <a:xfrm>
            <a:off x="5417389" y="3650895"/>
            <a:ext cx="6659592" cy="826215"/>
          </a:xfrm>
          <a:noFill/>
        </p:spPr>
        <p:txBody>
          <a:bodyPr wrap="square" rtlCol="0" anchor="t" anchorCtr="0">
            <a:noAutofit/>
          </a:bodyPr>
          <a:lstStyle>
            <a:lvl1pPr marL="0" indent="0">
              <a:buNone/>
              <a:defRPr lang="zh-CN" altLang="en-US" sz="2400" dirty="0">
                <a:solidFill>
                  <a:schemeClr val="bg1"/>
                </a:solidFill>
                <a:latin typeface="Segoe" panose="020B0503040204020203" pitchFamily="34" charset="0"/>
                <a:cs typeface="Segoe" panose="020B0503040204020203" pitchFamily="34" charset="0"/>
              </a:defRPr>
            </a:lvl1pPr>
          </a:lstStyle>
          <a:p>
            <a:pPr marL="0" lvl="0"/>
            <a:r>
              <a:rPr lang="en-US" altLang="zh-CN"/>
              <a:t>Place Subtitle/Host/Date</a:t>
            </a:r>
            <a:r>
              <a:rPr lang="zh-CN" altLang="en-US"/>
              <a:t> </a:t>
            </a:r>
            <a:r>
              <a:rPr lang="en-US" altLang="zh-CN"/>
              <a:t>Here</a:t>
            </a:r>
            <a:endParaRPr lang="zh-CN" altLang="en-US"/>
          </a:p>
        </p:txBody>
      </p:sp>
    </p:spTree>
    <p:extLst>
      <p:ext uri="{BB962C8B-B14F-4D97-AF65-F5344CB8AC3E}">
        <p14:creationId xmlns:p14="http://schemas.microsoft.com/office/powerpoint/2010/main" val="908430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age 2">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5"/>
            <a:ext cx="2417368" cy="1175641"/>
          </a:xfrm>
          <a:prstGeom prst="rect">
            <a:avLst/>
          </a:prstGeom>
        </p:spPr>
      </p:pic>
      <p:pic>
        <p:nvPicPr>
          <p:cNvPr id="8" name="图片 7" descr="Massachusetts map.">
            <a:extLst>
              <a:ext uri="{FF2B5EF4-FFF2-40B4-BE49-F238E27FC236}">
                <a16:creationId xmlns:a16="http://schemas.microsoft.com/office/drawing/2014/main" id="{550F10F7-8704-4715-B443-EFB6D73BBCDA}"/>
              </a:ext>
            </a:extLst>
          </p:cNvPr>
          <p:cNvPicPr>
            <a:picLocks noChangeAspect="1"/>
          </p:cNvPicPr>
          <p:nvPr userDrawn="1"/>
        </p:nvPicPr>
        <p:blipFill>
          <a:blip r:embed="rId4" cstate="email">
            <a:duotone>
              <a:prstClr val="black"/>
              <a:schemeClr val="bg1">
                <a:lumMod val="6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267130" y="1921879"/>
            <a:ext cx="4068567" cy="2563965"/>
          </a:xfrm>
          <a:prstGeom prst="rect">
            <a:avLst/>
          </a:prstGeom>
          <a:noFill/>
        </p:spPr>
      </p:pic>
      <p:sp>
        <p:nvSpPr>
          <p:cNvPr id="9" name="矩形 8" descr="Colored blackground box.">
            <a:extLst>
              <a:ext uri="{FF2B5EF4-FFF2-40B4-BE49-F238E27FC236}">
                <a16:creationId xmlns:a16="http://schemas.microsoft.com/office/drawing/2014/main" id="{7D512A3C-1A6C-4890-AAF3-6E19AD2E7913}"/>
              </a:ext>
            </a:extLst>
          </p:cNvPr>
          <p:cNvSpPr/>
          <p:nvPr userDrawn="1"/>
        </p:nvSpPr>
        <p:spPr>
          <a:xfrm>
            <a:off x="5301465" y="1921879"/>
            <a:ext cx="6890535"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0" name="矩形 9" descr="Graphic bar.">
            <a:extLst>
              <a:ext uri="{FF2B5EF4-FFF2-40B4-BE49-F238E27FC236}">
                <a16:creationId xmlns:a16="http://schemas.microsoft.com/office/drawing/2014/main" id="{72CE4073-084A-4342-853D-A4762D8A1AC4}"/>
              </a:ext>
            </a:extLst>
          </p:cNvPr>
          <p:cNvSpPr/>
          <p:nvPr userDrawn="1"/>
        </p:nvSpPr>
        <p:spPr>
          <a:xfrm>
            <a:off x="4952999" y="1921879"/>
            <a:ext cx="173183"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1" name="文本框 20">
            <a:extLst>
              <a:ext uri="{FF2B5EF4-FFF2-40B4-BE49-F238E27FC236}">
                <a16:creationId xmlns:a16="http://schemas.microsoft.com/office/drawing/2014/main" id="{8E1396B4-19B0-464B-B28D-6834EE0C27C9}"/>
              </a:ext>
            </a:extLst>
          </p:cNvPr>
          <p:cNvSpPr txBox="1"/>
          <p:nvPr userDrawn="1"/>
        </p:nvSpPr>
        <p:spPr>
          <a:xfrm>
            <a:off x="5417538" y="2189726"/>
            <a:ext cx="6672943" cy="2062103"/>
          </a:xfrm>
          <a:prstGeom prst="rect">
            <a:avLst/>
          </a:prstGeom>
          <a:noFill/>
        </p:spPr>
        <p:txBody>
          <a:bodyPr wrap="square" rtlCol="0">
            <a:noAutofit/>
          </a:bodyPr>
          <a:lstStyle/>
          <a:p>
            <a:r>
              <a:rPr lang="en-US" altLang="zh-CN" sz="3200">
                <a:solidFill>
                  <a:schemeClr val="bg1"/>
                </a:solidFill>
                <a:latin typeface="Segoe SemiBold" panose="020B0703040204020203" pitchFamily="34" charset="0"/>
                <a:cs typeface="Segoe SemiBold" panose="020B0703040204020203" pitchFamily="34" charset="0"/>
              </a:rPr>
              <a:t>Place Your Very Very Very Very Very Very Very Very Very Very Very Very Very Very Very Very Very Long Main Title Here</a:t>
            </a:r>
            <a:endParaRPr lang="zh-CN" altLang="en-US" sz="3200">
              <a:solidFill>
                <a:schemeClr val="bg1"/>
              </a:solidFill>
              <a:latin typeface="Segoe SemiBold" panose="020B0703040204020203" pitchFamily="34" charset="0"/>
              <a:cs typeface="Segoe SemiBold" panose="020B0703040204020203" pitchFamily="34" charset="0"/>
            </a:endParaRPr>
          </a:p>
        </p:txBody>
      </p:sp>
      <p:sp>
        <p:nvSpPr>
          <p:cNvPr id="12" name="文本框 21">
            <a:extLst>
              <a:ext uri="{FF2B5EF4-FFF2-40B4-BE49-F238E27FC236}">
                <a16:creationId xmlns:a16="http://schemas.microsoft.com/office/drawing/2014/main" id="{A6AA5C36-C54D-41A3-A64E-9114483887CE}"/>
              </a:ext>
            </a:extLst>
          </p:cNvPr>
          <p:cNvSpPr txBox="1"/>
          <p:nvPr userDrawn="1"/>
        </p:nvSpPr>
        <p:spPr>
          <a:xfrm>
            <a:off x="5417538" y="4552461"/>
            <a:ext cx="6672943" cy="461665"/>
          </a:xfrm>
          <a:prstGeom prst="rect">
            <a:avLst/>
          </a:prstGeom>
          <a:noFill/>
        </p:spPr>
        <p:txBody>
          <a:bodyPr wrap="square" rtlCol="0">
            <a:noAutofit/>
          </a:bodyPr>
          <a:lstStyle/>
          <a:p>
            <a:r>
              <a:rPr lang="en-US" altLang="zh-CN" sz="2400">
                <a:solidFill>
                  <a:schemeClr val="accent1">
                    <a:lumMod val="50000"/>
                  </a:schemeClr>
                </a:solidFill>
                <a:latin typeface="Segoe" panose="020B0503040204020203" pitchFamily="34" charset="0"/>
                <a:cs typeface="Segoe" panose="020B0503040204020203" pitchFamily="34" charset="0"/>
              </a:rPr>
              <a:t>Place Subtitle/Host/Date Here</a:t>
            </a:r>
            <a:endParaRPr lang="zh-CN" altLang="en-US" sz="2400">
              <a:solidFill>
                <a:schemeClr val="accent1">
                  <a:lumMod val="50000"/>
                </a:schemeClr>
              </a:solidFill>
              <a:latin typeface="Segoe" panose="020B0503040204020203" pitchFamily="34" charset="0"/>
              <a:cs typeface="Segoe" panose="020B0503040204020203" pitchFamily="34" charset="0"/>
            </a:endParaRPr>
          </a:p>
        </p:txBody>
      </p:sp>
    </p:spTree>
    <p:extLst>
      <p:ext uri="{BB962C8B-B14F-4D97-AF65-F5344CB8AC3E}">
        <p14:creationId xmlns:p14="http://schemas.microsoft.com/office/powerpoint/2010/main" val="2935127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onten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userDrawn="1"/>
        </p:nvSpPr>
        <p:spPr>
          <a:xfrm>
            <a:off x="1" y="-1"/>
            <a:ext cx="2807595" cy="68580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Tree>
    <p:extLst>
      <p:ext uri="{BB962C8B-B14F-4D97-AF65-F5344CB8AC3E}">
        <p14:creationId xmlns:p14="http://schemas.microsoft.com/office/powerpoint/2010/main" val="1958946648"/>
      </p:ext>
    </p:extLst>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Sec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userDrawn="1"/>
        </p:nvSpPr>
        <p:spPr>
          <a:xfrm>
            <a:off x="2" y="1948544"/>
            <a:ext cx="2034861" cy="2002971"/>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Tree>
    <p:extLst>
      <p:ext uri="{BB962C8B-B14F-4D97-AF65-F5344CB8AC3E}">
        <p14:creationId xmlns:p14="http://schemas.microsoft.com/office/powerpoint/2010/main" val="4040705601"/>
      </p:ext>
    </p:extLst>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ext-one column bullet points">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09" y="6132352"/>
            <a:ext cx="756579" cy="778195"/>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1" y="212727"/>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9" name="矩形 8" descr="Colored backgrouo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6"/>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7"/>
          </a:xfrm>
        </p:spPr>
        <p:txBody>
          <a:bodyPr>
            <a:noAutofit/>
          </a:bodyPr>
          <a:lstStyle>
            <a:lvl1pPr marL="228594" indent="-228594">
              <a:lnSpc>
                <a:spcPct val="100000"/>
              </a:lnSpc>
              <a:spcAft>
                <a:spcPts val="0"/>
              </a:spcAft>
              <a:buClr>
                <a:srgbClr val="E38526"/>
              </a:buClr>
              <a:buFont typeface="Arial" panose="020B0604020202020204" pitchFamily="34" charset="0"/>
              <a:buChar char="•"/>
              <a:defRPr sz="3200" baseline="0">
                <a:solidFill>
                  <a:schemeClr val="accent1">
                    <a:lumMod val="50000"/>
                  </a:schemeClr>
                </a:solidFill>
                <a:latin typeface="Segoe UI" panose="020B0502040204020203" pitchFamily="34" charset="0"/>
                <a:cs typeface="Segoe UI" panose="020B0502040204020203" pitchFamily="34" charset="0"/>
              </a:defRPr>
            </a:lvl1pPr>
            <a:lvl2pPr marL="736582" indent="-279393">
              <a:lnSpc>
                <a:spcPct val="100000"/>
              </a:lnSpc>
              <a:spcAft>
                <a:spcPts val="0"/>
              </a:spcAft>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2971" indent="-228594">
              <a:lnSpc>
                <a:spcPct val="100000"/>
              </a:lnSpc>
              <a:spcAft>
                <a:spcPts val="0"/>
              </a:spcAft>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50959" indent="-279393">
              <a:lnSpc>
                <a:spcPct val="100000"/>
              </a:lnSpc>
              <a:spcAft>
                <a:spcPts val="0"/>
              </a:spcAft>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116086" indent="-287331">
              <a:lnSpc>
                <a:spcPct val="100000"/>
              </a:lnSpc>
              <a:spcAft>
                <a:spcPts val="0"/>
              </a:spcAft>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4" name="TextBox 3"/>
          <p:cNvSpPr txBox="1"/>
          <p:nvPr userDrawn="1"/>
        </p:nvSpPr>
        <p:spPr>
          <a:xfrm>
            <a:off x="250371" y="6356352"/>
            <a:ext cx="7713372" cy="307777"/>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sz="1400" baseline="0">
                <a:latin typeface="Segoe"/>
              </a:rPr>
              <a:t> </a:t>
            </a:r>
            <a:r>
              <a:rPr lang="en-US" sz="1200" kern="1200">
                <a:solidFill>
                  <a:schemeClr val="tx1">
                    <a:tint val="75000"/>
                  </a:schemeClr>
                </a:solidFill>
                <a:latin typeface="Segoe"/>
                <a:ea typeface="+mn-ea"/>
                <a:cs typeface="+mn-cs"/>
              </a:rPr>
              <a:t>Elementary</a:t>
            </a:r>
            <a:r>
              <a:rPr lang="en-US" sz="1400" baseline="0">
                <a:latin typeface="Segoe"/>
              </a:rPr>
              <a:t> </a:t>
            </a:r>
            <a:r>
              <a:rPr lang="en-US" sz="1200" kern="1200">
                <a:solidFill>
                  <a:schemeClr val="tx1">
                    <a:tint val="75000"/>
                  </a:schemeClr>
                </a:solidFill>
                <a:latin typeface="Segoe"/>
                <a:ea typeface="+mn-ea"/>
                <a:cs typeface="+mn-cs"/>
              </a:rPr>
              <a:t>and</a:t>
            </a:r>
            <a:r>
              <a:rPr lang="en-US" sz="1400" baseline="0">
                <a:latin typeface="Segoe"/>
              </a:rPr>
              <a:t> </a:t>
            </a:r>
            <a:r>
              <a:rPr lang="en-US" sz="1200" kern="1200">
                <a:solidFill>
                  <a:schemeClr val="tx1">
                    <a:tint val="75000"/>
                  </a:schemeClr>
                </a:solidFill>
                <a:latin typeface="Segoe"/>
                <a:ea typeface="+mn-ea"/>
                <a:cs typeface="+mn-cs"/>
              </a:rPr>
              <a:t>Secondary</a:t>
            </a:r>
            <a:r>
              <a:rPr lang="en-US" sz="1400"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990055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ext-one column numbering list">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09" y="6132352"/>
            <a:ext cx="756579" cy="778195"/>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1" y="212727"/>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6"/>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7"/>
          </a:xfrm>
        </p:spPr>
        <p:txBody>
          <a:bodyPr>
            <a:noAutofit/>
          </a:bodyPr>
          <a:lstStyle>
            <a:lvl1pPr marL="514338" indent="-514338">
              <a:lnSpc>
                <a:spcPct val="100000"/>
              </a:lnSpc>
              <a:spcBef>
                <a:spcPts val="0"/>
              </a:spcBef>
              <a:spcAft>
                <a:spcPts val="0"/>
              </a:spcAft>
              <a:buClr>
                <a:srgbClr val="E38526"/>
              </a:buClr>
              <a:buFont typeface="+mj-lt"/>
              <a:buAutoNum type="arabicPeriod"/>
              <a:defRPr sz="3200" baseline="0">
                <a:solidFill>
                  <a:schemeClr val="accent1">
                    <a:lumMod val="50000"/>
                  </a:schemeClr>
                </a:solidFill>
                <a:latin typeface="Segoe UI" panose="020B0502040204020203" pitchFamily="34" charset="0"/>
                <a:cs typeface="Segoe UI" panose="020B0502040204020203" pitchFamily="34" charset="0"/>
              </a:defRPr>
            </a:lvl1pPr>
            <a:lvl2pPr marL="685783" indent="-228594">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2971" indent="-228594">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00160" indent="-228594">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057349" indent="-228594">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create numbering list</a:t>
            </a:r>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4" name="TextBox 3"/>
          <p:cNvSpPr txBox="1"/>
          <p:nvPr userDrawn="1"/>
        </p:nvSpPr>
        <p:spPr>
          <a:xfrm>
            <a:off x="250371" y="6356352"/>
            <a:ext cx="7713372" cy="307777"/>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sz="1400" baseline="0">
                <a:latin typeface="Segoe"/>
              </a:rPr>
              <a:t> </a:t>
            </a:r>
            <a:r>
              <a:rPr lang="en-US" sz="1200" kern="1200">
                <a:solidFill>
                  <a:schemeClr val="tx1">
                    <a:tint val="75000"/>
                  </a:schemeClr>
                </a:solidFill>
                <a:latin typeface="Segoe"/>
                <a:ea typeface="+mn-ea"/>
                <a:cs typeface="+mn-cs"/>
              </a:rPr>
              <a:t>Elementary</a:t>
            </a:r>
            <a:r>
              <a:rPr lang="en-US" sz="1400" baseline="0">
                <a:latin typeface="Segoe"/>
              </a:rPr>
              <a:t> </a:t>
            </a:r>
            <a:r>
              <a:rPr lang="en-US" sz="1200" kern="1200">
                <a:solidFill>
                  <a:schemeClr val="tx1">
                    <a:tint val="75000"/>
                  </a:schemeClr>
                </a:solidFill>
                <a:latin typeface="Segoe"/>
                <a:ea typeface="+mn-ea"/>
                <a:cs typeface="+mn-cs"/>
              </a:rPr>
              <a:t>and</a:t>
            </a:r>
            <a:r>
              <a:rPr lang="en-US" sz="1400" baseline="0">
                <a:latin typeface="Segoe"/>
              </a:rPr>
              <a:t> </a:t>
            </a:r>
            <a:r>
              <a:rPr lang="en-US" sz="1200" kern="1200">
                <a:solidFill>
                  <a:schemeClr val="tx1">
                    <a:tint val="75000"/>
                  </a:schemeClr>
                </a:solidFill>
                <a:latin typeface="Segoe"/>
                <a:ea typeface="+mn-ea"/>
                <a:cs typeface="+mn-cs"/>
              </a:rPr>
              <a:t>Secondary</a:t>
            </a:r>
            <a:r>
              <a:rPr lang="en-US" sz="1400"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1700864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pic>
        <p:nvPicPr>
          <p:cNvPr id="13"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09" y="6132352"/>
            <a:ext cx="756579" cy="778195"/>
          </a:xfrm>
          <a:prstGeom prst="rect">
            <a:avLst/>
          </a:prstGeom>
        </p:spPr>
      </p:pic>
      <p:sp>
        <p:nvSpPr>
          <p:cNvPr id="7" name="灯片编号占位符 6">
            <a:extLst>
              <a:ext uri="{FF2B5EF4-FFF2-40B4-BE49-F238E27FC236}">
                <a16:creationId xmlns:a16="http://schemas.microsoft.com/office/drawing/2014/main" id="{94301496-3A04-4B17-9688-6289A84D6F4D}"/>
              </a:ext>
            </a:extLst>
          </p:cNvPr>
          <p:cNvSpPr>
            <a:spLocks noGrp="1"/>
          </p:cNvSpPr>
          <p:nvPr>
            <p:ph type="sldNum" sz="quarter" idx="12"/>
          </p:nvPr>
        </p:nvSpPr>
        <p:spPr/>
        <p:txBody>
          <a:bodyPr/>
          <a:lstStyle>
            <a:lvl1pPr>
              <a:defRPr>
                <a:solidFill>
                  <a:schemeClr val="tx1"/>
                </a:solidFill>
                <a:latin typeface="Segoe UI" panose="020B0502040204020203" pitchFamily="34" charset="0"/>
                <a:cs typeface="Segoe UI" panose="020B0502040204020203" pitchFamily="34" charset="0"/>
              </a:defRPr>
            </a:lvl1pPr>
          </a:lstStyle>
          <a:p>
            <a:fld id="{FF27229C-EC7B-4063-A33B-28A5E87E32ED}" type="slidenum">
              <a:rPr lang="zh-CN" altLang="en-US" smtClean="0"/>
              <a:pPr/>
              <a:t>‹#›</a:t>
            </a:fld>
            <a:endParaRPr lang="zh-CN" altLang="en-US"/>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1" y="212727"/>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1" name="内容占位符 2">
            <a:extLst>
              <a:ext uri="{FF2B5EF4-FFF2-40B4-BE49-F238E27FC236}">
                <a16:creationId xmlns:a16="http://schemas.microsoft.com/office/drawing/2014/main" id="{35FFD893-9645-4ABA-BC18-4957569298FB}"/>
              </a:ext>
            </a:extLst>
          </p:cNvPr>
          <p:cNvSpPr>
            <a:spLocks noGrp="1"/>
          </p:cNvSpPr>
          <p:nvPr>
            <p:ph idx="13" hasCustomPrompt="1"/>
          </p:nvPr>
        </p:nvSpPr>
        <p:spPr>
          <a:xfrm>
            <a:off x="435430" y="2189409"/>
            <a:ext cx="5452057" cy="3799267"/>
          </a:xfrm>
        </p:spPr>
        <p:txBody>
          <a:bodyPr>
            <a:noAutofit/>
          </a:bodyPr>
          <a:lstStyle>
            <a:lvl1pPr marL="228594" indent="-228594">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783" indent="-228594">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2971" indent="-228594">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160" indent="-228594">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349" indent="-228594">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7" name="文本占位符 2">
            <a:extLst>
              <a:ext uri="{FF2B5EF4-FFF2-40B4-BE49-F238E27FC236}">
                <a16:creationId xmlns:a16="http://schemas.microsoft.com/office/drawing/2014/main" id="{3F8C2E89-BE57-4EAB-8E44-06A7578A41E7}"/>
              </a:ext>
            </a:extLst>
          </p:cNvPr>
          <p:cNvSpPr>
            <a:spLocks noGrp="1"/>
          </p:cNvSpPr>
          <p:nvPr>
            <p:ph type="body" idx="1" hasCustomPrompt="1"/>
          </p:nvPr>
        </p:nvSpPr>
        <p:spPr>
          <a:xfrm>
            <a:off x="435430" y="1336506"/>
            <a:ext cx="5452057" cy="776703"/>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ltLang="zh-CN"/>
              <a:t>Click here to edit subtitle</a:t>
            </a:r>
            <a:endParaRPr lang="zh-CN" altLang="en-US"/>
          </a:p>
        </p:txBody>
      </p:sp>
      <p:sp>
        <p:nvSpPr>
          <p:cNvPr id="18" name="文本占位符 2">
            <a:extLst>
              <a:ext uri="{FF2B5EF4-FFF2-40B4-BE49-F238E27FC236}">
                <a16:creationId xmlns:a16="http://schemas.microsoft.com/office/drawing/2014/main" id="{3F8C2E89-BE57-4EAB-8E44-06A7578A41E7}"/>
              </a:ext>
            </a:extLst>
          </p:cNvPr>
          <p:cNvSpPr>
            <a:spLocks noGrp="1"/>
          </p:cNvSpPr>
          <p:nvPr>
            <p:ph type="body" idx="15" hasCustomPrompt="1"/>
          </p:nvPr>
        </p:nvSpPr>
        <p:spPr>
          <a:xfrm>
            <a:off x="6313716" y="1336506"/>
            <a:ext cx="5452057" cy="776703"/>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ltLang="zh-CN"/>
              <a:t>Click here to edit subtitle</a:t>
            </a:r>
            <a:endParaRPr lang="zh-CN" altLang="en-US"/>
          </a:p>
        </p:txBody>
      </p:sp>
      <p:sp>
        <p:nvSpPr>
          <p:cNvPr id="15"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4" y="288926"/>
            <a:ext cx="11433757"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16" name="TextBox 15"/>
          <p:cNvSpPr txBox="1"/>
          <p:nvPr userDrawn="1"/>
        </p:nvSpPr>
        <p:spPr>
          <a:xfrm>
            <a:off x="250371" y="6352144"/>
            <a:ext cx="7713372" cy="307777"/>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sz="1400" baseline="0">
                <a:latin typeface="Segoe"/>
              </a:rPr>
              <a:t> </a:t>
            </a:r>
            <a:r>
              <a:rPr lang="en-US" sz="1200" kern="1200">
                <a:solidFill>
                  <a:schemeClr val="tx1">
                    <a:tint val="75000"/>
                  </a:schemeClr>
                </a:solidFill>
                <a:latin typeface="Segoe"/>
                <a:ea typeface="+mn-ea"/>
                <a:cs typeface="+mn-cs"/>
              </a:rPr>
              <a:t>Elementary</a:t>
            </a:r>
            <a:r>
              <a:rPr lang="en-US" sz="1400" baseline="0">
                <a:latin typeface="Segoe"/>
              </a:rPr>
              <a:t> </a:t>
            </a:r>
            <a:r>
              <a:rPr lang="en-US" sz="1200" kern="1200">
                <a:solidFill>
                  <a:schemeClr val="tx1">
                    <a:tint val="75000"/>
                  </a:schemeClr>
                </a:solidFill>
                <a:latin typeface="Segoe"/>
                <a:ea typeface="+mn-ea"/>
                <a:cs typeface="+mn-cs"/>
              </a:rPr>
              <a:t>and</a:t>
            </a:r>
            <a:r>
              <a:rPr lang="en-US" sz="1400" baseline="0">
                <a:latin typeface="Segoe"/>
              </a:rPr>
              <a:t> </a:t>
            </a:r>
            <a:r>
              <a:rPr lang="en-US" sz="1200" kern="1200">
                <a:solidFill>
                  <a:schemeClr val="tx1">
                    <a:tint val="75000"/>
                  </a:schemeClr>
                </a:solidFill>
                <a:latin typeface="Segoe"/>
                <a:ea typeface="+mn-ea"/>
                <a:cs typeface="+mn-cs"/>
              </a:rPr>
              <a:t>Secondary</a:t>
            </a:r>
            <a:r>
              <a:rPr lang="en-US" sz="1400" baseline="0">
                <a:latin typeface="Segoe"/>
              </a:rPr>
              <a:t> </a:t>
            </a:r>
            <a:r>
              <a:rPr lang="en-US" sz="1200" kern="1200">
                <a:solidFill>
                  <a:schemeClr val="tx1">
                    <a:tint val="75000"/>
                  </a:schemeClr>
                </a:solidFill>
                <a:latin typeface="Segoe"/>
                <a:ea typeface="+mn-ea"/>
                <a:cs typeface="+mn-cs"/>
              </a:rPr>
              <a:t>Education</a:t>
            </a:r>
          </a:p>
        </p:txBody>
      </p:sp>
      <p:sp>
        <p:nvSpPr>
          <p:cNvPr id="14" name="内容占位符 2">
            <a:extLst>
              <a:ext uri="{FF2B5EF4-FFF2-40B4-BE49-F238E27FC236}">
                <a16:creationId xmlns:a16="http://schemas.microsoft.com/office/drawing/2014/main" id="{35FFD893-9645-4ABA-BC18-4957569298FB}"/>
              </a:ext>
            </a:extLst>
          </p:cNvPr>
          <p:cNvSpPr>
            <a:spLocks noGrp="1"/>
          </p:cNvSpPr>
          <p:nvPr>
            <p:ph idx="16" hasCustomPrompt="1"/>
          </p:nvPr>
        </p:nvSpPr>
        <p:spPr>
          <a:xfrm>
            <a:off x="6313714" y="2204359"/>
            <a:ext cx="5452057" cy="3799267"/>
          </a:xfrm>
        </p:spPr>
        <p:txBody>
          <a:bodyPr>
            <a:noAutofit/>
          </a:bodyPr>
          <a:lstStyle>
            <a:lvl1pPr marL="228594" indent="-228594">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783" indent="-228594">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2971" indent="-228594">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160" indent="-228594">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349" indent="-228594">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Tree>
    <p:extLst>
      <p:ext uri="{BB962C8B-B14F-4D97-AF65-F5344CB8AC3E}">
        <p14:creationId xmlns:p14="http://schemas.microsoft.com/office/powerpoint/2010/main" val="3731661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pic>
        <p:nvPicPr>
          <p:cNvPr id="11" name="图片 8" descr="The star in the ESE logo.">
            <a:extLst>
              <a:ext uri="{FF2B5EF4-FFF2-40B4-BE49-F238E27FC236}">
                <a16:creationId xmlns:a16="http://schemas.microsoft.com/office/drawing/2014/main" id="{234F7B3A-2AAD-4113-B4B3-FCD9CEE213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09" y="6132352"/>
            <a:ext cx="756579" cy="778195"/>
          </a:xfrm>
          <a:prstGeom prst="rect">
            <a:avLst/>
          </a:prstGeom>
        </p:spPr>
      </p:pic>
      <p:sp>
        <p:nvSpPr>
          <p:cNvPr id="3" name="图片占位符 2">
            <a:extLst>
              <a:ext uri="{FF2B5EF4-FFF2-40B4-BE49-F238E27FC236}">
                <a16:creationId xmlns:a16="http://schemas.microsoft.com/office/drawing/2014/main" id="{91BACC49-F766-444F-90DC-64E004B0AB1D}"/>
              </a:ext>
            </a:extLst>
          </p:cNvPr>
          <p:cNvSpPr>
            <a:spLocks noGrp="1"/>
          </p:cNvSpPr>
          <p:nvPr>
            <p:ph type="pic" idx="1"/>
          </p:nvPr>
        </p:nvSpPr>
        <p:spPr>
          <a:xfrm>
            <a:off x="5183188" y="1346883"/>
            <a:ext cx="6172200" cy="4514168"/>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zh-CN"/>
              <a:t>Click icon to add picture</a:t>
            </a:r>
            <a:endParaRPr lang="zh-CN" altLang="en-US"/>
          </a:p>
        </p:txBody>
      </p:sp>
      <p:sp>
        <p:nvSpPr>
          <p:cNvPr id="4" name="文本占位符 3">
            <a:extLst>
              <a:ext uri="{FF2B5EF4-FFF2-40B4-BE49-F238E27FC236}">
                <a16:creationId xmlns:a16="http://schemas.microsoft.com/office/drawing/2014/main" id="{53551CA8-3893-4798-AD18-62C5C646C8C2}"/>
              </a:ext>
            </a:extLst>
          </p:cNvPr>
          <p:cNvSpPr>
            <a:spLocks noGrp="1"/>
          </p:cNvSpPr>
          <p:nvPr>
            <p:ph type="body" sz="half" idx="2" hasCustomPrompt="1"/>
          </p:nvPr>
        </p:nvSpPr>
        <p:spPr>
          <a:xfrm>
            <a:off x="839788" y="2737305"/>
            <a:ext cx="3932237" cy="3131683"/>
          </a:xfrm>
        </p:spPr>
        <p:txBody>
          <a:bodyPr>
            <a:noAutofit/>
          </a:bodyPr>
          <a:lstStyle>
            <a:lvl1pPr marL="0" indent="0">
              <a:lnSpc>
                <a:spcPct val="100000"/>
              </a:lnSpc>
              <a:spcBef>
                <a:spcPts val="0"/>
              </a:spcBef>
              <a:buNone/>
              <a:defRPr sz="2400" baseline="0">
                <a:solidFill>
                  <a:schemeClr val="accent1">
                    <a:lumMod val="50000"/>
                  </a:schemeClr>
                </a:solidFill>
                <a:latin typeface="Segoe UI" panose="020B0502040204020203" pitchFamily="34" charset="0"/>
                <a:cs typeface="Segoe UI" panose="020B0502040204020203"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ltLang="zh-CN"/>
              <a:t>Click here to edit Text</a:t>
            </a:r>
            <a:endParaRPr lang="zh-CN" altLang="en-US"/>
          </a:p>
        </p:txBody>
      </p:sp>
      <p:sp>
        <p:nvSpPr>
          <p:cNvPr id="7" name="灯片编号占位符 6">
            <a:extLst>
              <a:ext uri="{FF2B5EF4-FFF2-40B4-BE49-F238E27FC236}">
                <a16:creationId xmlns:a16="http://schemas.microsoft.com/office/drawing/2014/main" id="{6789AAC3-A063-423A-AB89-4EC9283B8AE1}"/>
              </a:ext>
            </a:extLst>
          </p:cNvPr>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1" y="212727"/>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1" name="Title 20"/>
          <p:cNvSpPr>
            <a:spLocks noGrp="1"/>
          </p:cNvSpPr>
          <p:nvPr>
            <p:ph type="title"/>
          </p:nvPr>
        </p:nvSpPr>
        <p:spPr>
          <a:xfrm>
            <a:off x="567743" y="357819"/>
            <a:ext cx="11370972" cy="552324"/>
          </a:xfrm>
        </p:spPr>
        <p:txBody>
          <a:bodyPr>
            <a:noAutofit/>
          </a:bodyPr>
          <a:lstStyle>
            <a:lvl1pPr>
              <a:defRPr lang="en-US" sz="3000" kern="1200" baseline="0" dirty="0">
                <a:solidFill>
                  <a:schemeClr val="bg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p>
        </p:txBody>
      </p:sp>
      <p:sp>
        <p:nvSpPr>
          <p:cNvPr id="22" name="文本占位符 3">
            <a:extLst>
              <a:ext uri="{FF2B5EF4-FFF2-40B4-BE49-F238E27FC236}">
                <a16:creationId xmlns:a16="http://schemas.microsoft.com/office/drawing/2014/main" id="{53551CA8-3893-4798-AD18-62C5C646C8C2}"/>
              </a:ext>
            </a:extLst>
          </p:cNvPr>
          <p:cNvSpPr>
            <a:spLocks noGrp="1"/>
          </p:cNvSpPr>
          <p:nvPr>
            <p:ph type="body" sz="half" idx="13" hasCustomPrompt="1"/>
          </p:nvPr>
        </p:nvSpPr>
        <p:spPr>
          <a:xfrm>
            <a:off x="839788" y="1346883"/>
            <a:ext cx="3932237" cy="1255535"/>
          </a:xfrm>
        </p:spPr>
        <p:txBody>
          <a:bodyPr>
            <a:noAutofit/>
          </a:bodyPr>
          <a:lstStyle>
            <a:lvl1pPr marL="0" indent="0">
              <a:buNone/>
              <a:defRPr sz="2800" b="1" baseline="0">
                <a:solidFill>
                  <a:schemeClr val="accent1">
                    <a:lumMod val="50000"/>
                  </a:schemeClr>
                </a:solidFill>
                <a:latin typeface="Segoe UI" panose="020B0502040204020203" pitchFamily="34" charset="0"/>
                <a:cs typeface="Segoe UI" panose="020B0502040204020203"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ltLang="zh-CN"/>
              <a:t>Click here to edit subtitle</a:t>
            </a:r>
            <a:endParaRPr lang="zh-CN" altLang="en-US"/>
          </a:p>
        </p:txBody>
      </p:sp>
      <p:sp>
        <p:nvSpPr>
          <p:cNvPr id="16" name="TextBox 15"/>
          <p:cNvSpPr txBox="1"/>
          <p:nvPr userDrawn="1"/>
        </p:nvSpPr>
        <p:spPr>
          <a:xfrm>
            <a:off x="250371" y="6352143"/>
            <a:ext cx="7713372" cy="369332"/>
          </a:xfrm>
          <a:prstGeom prst="rect">
            <a:avLst/>
          </a:prstGeom>
          <a:noFill/>
        </p:spPr>
        <p:txBody>
          <a:bodyPr wrap="square" rtlCol="0" anchor="ctr" anchorCtr="0">
            <a:noAutofit/>
          </a:bodyPr>
          <a:lstStyle/>
          <a:p>
            <a:r>
              <a:rPr lang="en-US" sz="1200" kern="1200">
                <a:solidFill>
                  <a:schemeClr val="tx1">
                    <a:tint val="75000"/>
                  </a:schemeClr>
                </a:solidFill>
                <a:latin typeface="Segoe"/>
                <a:ea typeface="+mn-ea"/>
                <a:cs typeface="+mn-cs"/>
              </a:rPr>
              <a:t>Massachusetts Department of</a:t>
            </a:r>
            <a:r>
              <a:rPr lang="en-US" sz="1400" baseline="0">
                <a:latin typeface="Segoe"/>
              </a:rPr>
              <a:t> </a:t>
            </a:r>
            <a:r>
              <a:rPr lang="en-US" sz="1200" kern="1200">
                <a:solidFill>
                  <a:schemeClr val="tx1">
                    <a:tint val="75000"/>
                  </a:schemeClr>
                </a:solidFill>
                <a:latin typeface="Segoe"/>
                <a:ea typeface="+mn-ea"/>
                <a:cs typeface="+mn-cs"/>
              </a:rPr>
              <a:t>Elementary</a:t>
            </a:r>
            <a:r>
              <a:rPr lang="en-US" sz="1400" baseline="0">
                <a:latin typeface="Segoe"/>
              </a:rPr>
              <a:t> </a:t>
            </a:r>
            <a:r>
              <a:rPr lang="en-US" sz="1200" kern="1200">
                <a:solidFill>
                  <a:schemeClr val="tx1">
                    <a:tint val="75000"/>
                  </a:schemeClr>
                </a:solidFill>
                <a:latin typeface="Segoe"/>
                <a:ea typeface="+mn-ea"/>
                <a:cs typeface="+mn-cs"/>
              </a:rPr>
              <a:t>and</a:t>
            </a:r>
            <a:r>
              <a:rPr lang="en-US" sz="1400" baseline="0">
                <a:latin typeface="Segoe"/>
              </a:rPr>
              <a:t> </a:t>
            </a:r>
            <a:r>
              <a:rPr lang="en-US" sz="1200" kern="1200">
                <a:solidFill>
                  <a:schemeClr val="tx1">
                    <a:tint val="75000"/>
                  </a:schemeClr>
                </a:solidFill>
                <a:latin typeface="Segoe"/>
                <a:ea typeface="+mn-ea"/>
                <a:cs typeface="+mn-cs"/>
              </a:rPr>
              <a:t>Secondary</a:t>
            </a:r>
            <a:r>
              <a:rPr lang="en-US" sz="1400"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1589315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Cover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pic>
        <p:nvPicPr>
          <p:cNvPr id="8" name="图片 7" descr="Massachusetts map.">
            <a:extLst>
              <a:ext uri="{FF2B5EF4-FFF2-40B4-BE49-F238E27FC236}">
                <a16:creationId xmlns:a16="http://schemas.microsoft.com/office/drawing/2014/main" id="{550F10F7-8704-4715-B443-EFB6D73BBCDA}"/>
              </a:ext>
            </a:extLst>
          </p:cNvPr>
          <p:cNvPicPr>
            <a:picLocks noChangeAspect="1"/>
          </p:cNvPicPr>
          <p:nvPr userDrawn="1"/>
        </p:nvPicPr>
        <p:blipFill>
          <a:blip r:embed="rId4" cstate="email">
            <a:duotone>
              <a:prstClr val="black"/>
              <a:schemeClr val="bg1">
                <a:lumMod val="6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267128" y="1921878"/>
            <a:ext cx="4068567" cy="2563965"/>
          </a:xfrm>
          <a:prstGeom prst="rect">
            <a:avLst/>
          </a:prstGeom>
          <a:noFill/>
        </p:spPr>
      </p:pic>
      <p:sp>
        <p:nvSpPr>
          <p:cNvPr id="9" name="矩形 8" descr="Colored blackground box.">
            <a:extLst>
              <a:ext uri="{FF2B5EF4-FFF2-40B4-BE49-F238E27FC236}">
                <a16:creationId xmlns:a16="http://schemas.microsoft.com/office/drawing/2014/main" id="{7D512A3C-1A6C-4890-AAF3-6E19AD2E7913}"/>
              </a:ext>
            </a:extLst>
          </p:cNvPr>
          <p:cNvSpPr/>
          <p:nvPr userDrawn="1"/>
        </p:nvSpPr>
        <p:spPr>
          <a:xfrm>
            <a:off x="5301464" y="1921878"/>
            <a:ext cx="6890535"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Graphic bar.">
            <a:extLst>
              <a:ext uri="{FF2B5EF4-FFF2-40B4-BE49-F238E27FC236}">
                <a16:creationId xmlns:a16="http://schemas.microsoft.com/office/drawing/2014/main" id="{72CE4073-084A-4342-853D-A4762D8A1AC4}"/>
              </a:ext>
            </a:extLst>
          </p:cNvPr>
          <p:cNvSpPr/>
          <p:nvPr userDrawn="1"/>
        </p:nvSpPr>
        <p:spPr>
          <a:xfrm>
            <a:off x="4952999" y="1921878"/>
            <a:ext cx="173182"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A16031F9-E14B-462C-B8F1-B51AFEC42CFC}"/>
              </a:ext>
            </a:extLst>
          </p:cNvPr>
          <p:cNvSpPr>
            <a:spLocks noGrp="1"/>
          </p:cNvSpPr>
          <p:nvPr>
            <p:ph type="ctrTitle" hasCustomPrompt="1"/>
          </p:nvPr>
        </p:nvSpPr>
        <p:spPr>
          <a:xfrm>
            <a:off x="5406654" y="1958196"/>
            <a:ext cx="6678954" cy="1656272"/>
          </a:xfrm>
          <a:noFill/>
        </p:spPr>
        <p:txBody>
          <a:bodyPr wrap="square" rtlCol="0">
            <a:noAutofit/>
          </a:bodyPr>
          <a:lstStyle>
            <a:lvl1pPr>
              <a:defRPr lang="zh-CN" altLang="en-US" sz="4000" b="0" dirty="0">
                <a:solidFill>
                  <a:schemeClr val="bg1"/>
                </a:solidFill>
                <a:latin typeface="Segoe" panose="020B0503040204020203" pitchFamily="34" charset="0"/>
                <a:ea typeface="+mn-ea"/>
                <a:cs typeface="Segoe" panose="020B0503040204020203" pitchFamily="34" charset="0"/>
              </a:defRPr>
            </a:lvl1pPr>
          </a:lstStyle>
          <a:p>
            <a:pPr marL="0" lvl="0"/>
            <a:r>
              <a:rPr lang="en-US" altLang="zh-CN"/>
              <a:t>Place Main Title Here</a:t>
            </a:r>
            <a:endParaRPr lang="zh-CN" altLang="en-US"/>
          </a:p>
        </p:txBody>
      </p:sp>
      <p:sp>
        <p:nvSpPr>
          <p:cNvPr id="3" name="副标题 2">
            <a:extLst>
              <a:ext uri="{FF2B5EF4-FFF2-40B4-BE49-F238E27FC236}">
                <a16:creationId xmlns:a16="http://schemas.microsoft.com/office/drawing/2014/main" id="{1DDA73CA-A448-4132-A3BC-CF4C9ED91A3B}"/>
              </a:ext>
            </a:extLst>
          </p:cNvPr>
          <p:cNvSpPr>
            <a:spLocks noGrp="1"/>
          </p:cNvSpPr>
          <p:nvPr>
            <p:ph type="subTitle" idx="1" hasCustomPrompt="1"/>
          </p:nvPr>
        </p:nvSpPr>
        <p:spPr>
          <a:xfrm>
            <a:off x="5417389" y="3650895"/>
            <a:ext cx="6659592" cy="826214"/>
          </a:xfrm>
          <a:noFill/>
        </p:spPr>
        <p:txBody>
          <a:bodyPr wrap="square" rtlCol="0" anchor="t" anchorCtr="0">
            <a:noAutofit/>
          </a:bodyPr>
          <a:lstStyle>
            <a:lvl1pPr marL="0" indent="0">
              <a:buNone/>
              <a:defRPr lang="zh-CN" altLang="en-US" sz="2400" dirty="0">
                <a:solidFill>
                  <a:schemeClr val="bg1"/>
                </a:solidFill>
                <a:latin typeface="Segoe" panose="020B0503040204020203" pitchFamily="34" charset="0"/>
                <a:cs typeface="Segoe" panose="020B0503040204020203" pitchFamily="34" charset="0"/>
              </a:defRPr>
            </a:lvl1pPr>
          </a:lstStyle>
          <a:p>
            <a:pPr marL="0" lvl="0"/>
            <a:r>
              <a:rPr lang="en-US" altLang="zh-CN"/>
              <a:t>Place Subtitle/Host/Date</a:t>
            </a:r>
            <a:r>
              <a:rPr lang="zh-CN" altLang="en-US"/>
              <a:t> </a:t>
            </a:r>
            <a:r>
              <a:rPr lang="en-US" altLang="zh-CN"/>
              <a:t>Here</a:t>
            </a:r>
            <a:endParaRPr lang="zh-CN" altLang="en-US"/>
          </a:p>
        </p:txBody>
      </p:sp>
    </p:spTree>
    <p:extLst>
      <p:ext uri="{BB962C8B-B14F-4D97-AF65-F5344CB8AC3E}">
        <p14:creationId xmlns:p14="http://schemas.microsoft.com/office/powerpoint/2010/main" val="1534078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D5A72-E2F7-0E3B-0DDA-8AEE476CFD6C}"/>
              </a:ext>
            </a:extLst>
          </p:cNvPr>
          <p:cNvSpPr>
            <a:spLocks noGrp="1"/>
          </p:cNvSpPr>
          <p:nvPr>
            <p:ph idx="1"/>
          </p:nvPr>
        </p:nvSpPr>
        <p:spPr>
          <a:xfrm>
            <a:off x="838200" y="2086984"/>
            <a:ext cx="10515600" cy="4052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8">
            <a:extLst>
              <a:ext uri="{FF2B5EF4-FFF2-40B4-BE49-F238E27FC236}">
                <a16:creationId xmlns:a16="http://schemas.microsoft.com/office/drawing/2014/main" id="{D8D37926-3C4B-41C8-EFDB-911300C2434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79841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page 2">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pic>
        <p:nvPicPr>
          <p:cNvPr id="8" name="图片 7" descr="Massachusetts map.">
            <a:extLst>
              <a:ext uri="{FF2B5EF4-FFF2-40B4-BE49-F238E27FC236}">
                <a16:creationId xmlns:a16="http://schemas.microsoft.com/office/drawing/2014/main" id="{550F10F7-8704-4715-B443-EFB6D73BBCDA}"/>
              </a:ext>
            </a:extLst>
          </p:cNvPr>
          <p:cNvPicPr>
            <a:picLocks noChangeAspect="1"/>
          </p:cNvPicPr>
          <p:nvPr userDrawn="1"/>
        </p:nvPicPr>
        <p:blipFill>
          <a:blip r:embed="rId4" cstate="email">
            <a:duotone>
              <a:prstClr val="black"/>
              <a:schemeClr val="bg1">
                <a:lumMod val="6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267128" y="1921878"/>
            <a:ext cx="4068567" cy="2563965"/>
          </a:xfrm>
          <a:prstGeom prst="rect">
            <a:avLst/>
          </a:prstGeom>
          <a:noFill/>
        </p:spPr>
      </p:pic>
      <p:sp>
        <p:nvSpPr>
          <p:cNvPr id="9" name="矩形 8" descr="Colored blackground box.">
            <a:extLst>
              <a:ext uri="{FF2B5EF4-FFF2-40B4-BE49-F238E27FC236}">
                <a16:creationId xmlns:a16="http://schemas.microsoft.com/office/drawing/2014/main" id="{7D512A3C-1A6C-4890-AAF3-6E19AD2E7913}"/>
              </a:ext>
            </a:extLst>
          </p:cNvPr>
          <p:cNvSpPr/>
          <p:nvPr userDrawn="1"/>
        </p:nvSpPr>
        <p:spPr>
          <a:xfrm>
            <a:off x="5301464" y="1921878"/>
            <a:ext cx="6890535"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Graphic bar.">
            <a:extLst>
              <a:ext uri="{FF2B5EF4-FFF2-40B4-BE49-F238E27FC236}">
                <a16:creationId xmlns:a16="http://schemas.microsoft.com/office/drawing/2014/main" id="{72CE4073-084A-4342-853D-A4762D8A1AC4}"/>
              </a:ext>
            </a:extLst>
          </p:cNvPr>
          <p:cNvSpPr/>
          <p:nvPr userDrawn="1"/>
        </p:nvSpPr>
        <p:spPr>
          <a:xfrm>
            <a:off x="4952999" y="1921878"/>
            <a:ext cx="173182"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20">
            <a:extLst>
              <a:ext uri="{FF2B5EF4-FFF2-40B4-BE49-F238E27FC236}">
                <a16:creationId xmlns:a16="http://schemas.microsoft.com/office/drawing/2014/main" id="{8E1396B4-19B0-464B-B28D-6834EE0C27C9}"/>
              </a:ext>
            </a:extLst>
          </p:cNvPr>
          <p:cNvSpPr txBox="1"/>
          <p:nvPr userDrawn="1"/>
        </p:nvSpPr>
        <p:spPr>
          <a:xfrm>
            <a:off x="5417537" y="2189724"/>
            <a:ext cx="6672942" cy="2062103"/>
          </a:xfrm>
          <a:prstGeom prst="rect">
            <a:avLst/>
          </a:prstGeom>
          <a:noFill/>
        </p:spPr>
        <p:txBody>
          <a:bodyPr wrap="square" rtlCol="0">
            <a:noAutofit/>
          </a:bodyPr>
          <a:lstStyle/>
          <a:p>
            <a:r>
              <a:rPr lang="en-US" altLang="zh-CN" sz="3200">
                <a:solidFill>
                  <a:schemeClr val="bg1"/>
                </a:solidFill>
                <a:latin typeface="Segoe SemiBold" panose="020B0703040204020203" pitchFamily="34" charset="0"/>
                <a:cs typeface="Segoe SemiBold" panose="020B0703040204020203" pitchFamily="34" charset="0"/>
              </a:rPr>
              <a:t>Place Your Very Very Very Very Very Very Very Very Very Very Very Very Very Very Very Very Very Long Main Title Here</a:t>
            </a:r>
            <a:endParaRPr lang="zh-CN" altLang="en-US" sz="3200">
              <a:solidFill>
                <a:schemeClr val="bg1"/>
              </a:solidFill>
              <a:latin typeface="Segoe SemiBold" panose="020B0703040204020203" pitchFamily="34" charset="0"/>
              <a:cs typeface="Segoe SemiBold" panose="020B0703040204020203" pitchFamily="34" charset="0"/>
            </a:endParaRPr>
          </a:p>
        </p:txBody>
      </p:sp>
      <p:sp>
        <p:nvSpPr>
          <p:cNvPr id="12" name="文本框 21">
            <a:extLst>
              <a:ext uri="{FF2B5EF4-FFF2-40B4-BE49-F238E27FC236}">
                <a16:creationId xmlns:a16="http://schemas.microsoft.com/office/drawing/2014/main" id="{A6AA5C36-C54D-41A3-A64E-9114483887CE}"/>
              </a:ext>
            </a:extLst>
          </p:cNvPr>
          <p:cNvSpPr txBox="1"/>
          <p:nvPr userDrawn="1"/>
        </p:nvSpPr>
        <p:spPr>
          <a:xfrm>
            <a:off x="5417537" y="4552460"/>
            <a:ext cx="6672942" cy="461665"/>
          </a:xfrm>
          <a:prstGeom prst="rect">
            <a:avLst/>
          </a:prstGeom>
          <a:noFill/>
        </p:spPr>
        <p:txBody>
          <a:bodyPr wrap="square" rtlCol="0">
            <a:noAutofit/>
          </a:bodyPr>
          <a:lstStyle/>
          <a:p>
            <a:r>
              <a:rPr lang="en-US" altLang="zh-CN" sz="2400">
                <a:solidFill>
                  <a:schemeClr val="accent1">
                    <a:lumMod val="50000"/>
                  </a:schemeClr>
                </a:solidFill>
                <a:latin typeface="Segoe" panose="020B0503040204020203" pitchFamily="34" charset="0"/>
                <a:cs typeface="Segoe" panose="020B0503040204020203" pitchFamily="34" charset="0"/>
              </a:rPr>
              <a:t>Place Subtitle/Host/Date Here</a:t>
            </a:r>
            <a:endParaRPr lang="zh-CN" altLang="en-US" sz="2400">
              <a:solidFill>
                <a:schemeClr val="accent1">
                  <a:lumMod val="50000"/>
                </a:schemeClr>
              </a:solidFill>
              <a:latin typeface="Segoe" panose="020B0503040204020203" pitchFamily="34" charset="0"/>
              <a:cs typeface="Segoe" panose="020B0503040204020203" pitchFamily="34" charset="0"/>
            </a:endParaRPr>
          </a:p>
        </p:txBody>
      </p:sp>
    </p:spTree>
    <p:extLst>
      <p:ext uri="{BB962C8B-B14F-4D97-AF65-F5344CB8AC3E}">
        <p14:creationId xmlns:p14="http://schemas.microsoft.com/office/powerpoint/2010/main" val="1534078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Conten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userDrawn="1"/>
        </p:nvSpPr>
        <p:spPr>
          <a:xfrm>
            <a:off x="1" y="-1"/>
            <a:ext cx="2807594" cy="68580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079583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Sec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userDrawn="1"/>
        </p:nvSpPr>
        <p:spPr>
          <a:xfrm>
            <a:off x="1" y="1948543"/>
            <a:ext cx="2034861" cy="2002971"/>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31075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ext-one column bullet points">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o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3200" baseline="0">
                <a:solidFill>
                  <a:schemeClr val="accent1">
                    <a:lumMod val="50000"/>
                  </a:schemeClr>
                </a:solidFill>
                <a:latin typeface="Segoe UI" panose="020B0502040204020203" pitchFamily="34" charset="0"/>
                <a:cs typeface="Segoe UI" panose="020B0502040204020203" pitchFamily="34" charset="0"/>
              </a:defRPr>
            </a:lvl1pPr>
            <a:lvl2pPr marL="736600" indent="-279400">
              <a:lnSpc>
                <a:spcPct val="100000"/>
              </a:lnSpc>
              <a:spcAft>
                <a:spcPts val="0"/>
              </a:spcAft>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51000" indent="-279400">
              <a:lnSpc>
                <a:spcPct val="100000"/>
              </a:lnSpc>
              <a:spcAft>
                <a:spcPts val="0"/>
              </a:spcAft>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116138" indent="-287338">
              <a:lnSpc>
                <a:spcPct val="100000"/>
              </a:lnSpc>
              <a:spcAft>
                <a:spcPts val="0"/>
              </a:spcAft>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4" name="TextBox 3"/>
          <p:cNvSpPr txBox="1"/>
          <p:nvPr userDrawn="1"/>
        </p:nvSpPr>
        <p:spPr>
          <a:xfrm>
            <a:off x="25037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1491513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ext-one column numbering list">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514350" indent="-514350">
              <a:lnSpc>
                <a:spcPct val="100000"/>
              </a:lnSpc>
              <a:spcBef>
                <a:spcPts val="0"/>
              </a:spcBef>
              <a:spcAft>
                <a:spcPts val="0"/>
              </a:spcAft>
              <a:buClr>
                <a:srgbClr val="E38526"/>
              </a:buClr>
              <a:buFont typeface="+mj-lt"/>
              <a:buAutoNum type="arabicPeriod"/>
              <a:defRPr sz="32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00200" indent="-228600">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057400" indent="-228600">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create numbering list</a:t>
            </a:r>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4" name="TextBox 3"/>
          <p:cNvSpPr txBox="1"/>
          <p:nvPr userDrawn="1"/>
        </p:nvSpPr>
        <p:spPr>
          <a:xfrm>
            <a:off x="25037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2267926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pic>
        <p:nvPicPr>
          <p:cNvPr id="13"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灯片编号占位符 6">
            <a:extLst>
              <a:ext uri="{FF2B5EF4-FFF2-40B4-BE49-F238E27FC236}">
                <a16:creationId xmlns:a16="http://schemas.microsoft.com/office/drawing/2014/main" id="{94301496-3A04-4B17-9688-6289A84D6F4D}"/>
              </a:ext>
            </a:extLst>
          </p:cNvPr>
          <p:cNvSpPr>
            <a:spLocks noGrp="1"/>
          </p:cNvSpPr>
          <p:nvPr>
            <p:ph type="sldNum" sz="quarter" idx="12"/>
          </p:nvPr>
        </p:nvSpPr>
        <p:spPr/>
        <p:txBody>
          <a:bodyPr/>
          <a:lstStyle>
            <a:lvl1pPr>
              <a:defRPr>
                <a:solidFill>
                  <a:schemeClr val="tx1"/>
                </a:solidFill>
                <a:latin typeface="Segoe UI" panose="020B0502040204020203" pitchFamily="34" charset="0"/>
                <a:cs typeface="Segoe UI" panose="020B0502040204020203" pitchFamily="34" charset="0"/>
              </a:defRPr>
            </a:lvl1pPr>
          </a:lstStyle>
          <a:p>
            <a:fld id="{FF27229C-EC7B-4063-A33B-28A5E87E32ED}" type="slidenum">
              <a:rPr lang="zh-CN" altLang="en-US" smtClean="0"/>
              <a:pPr/>
              <a:t>‹#›</a:t>
            </a:fld>
            <a:endParaRPr lang="zh-CN" altLang="en-US"/>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内容占位符 2">
            <a:extLst>
              <a:ext uri="{FF2B5EF4-FFF2-40B4-BE49-F238E27FC236}">
                <a16:creationId xmlns:a16="http://schemas.microsoft.com/office/drawing/2014/main" id="{35FFD893-9645-4ABA-BC18-4957569298FB}"/>
              </a:ext>
            </a:extLst>
          </p:cNvPr>
          <p:cNvSpPr>
            <a:spLocks noGrp="1"/>
          </p:cNvSpPr>
          <p:nvPr>
            <p:ph idx="13" hasCustomPrompt="1"/>
          </p:nvPr>
        </p:nvSpPr>
        <p:spPr>
          <a:xfrm>
            <a:off x="435429" y="218940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7" name="文本占位符 2">
            <a:extLst>
              <a:ext uri="{FF2B5EF4-FFF2-40B4-BE49-F238E27FC236}">
                <a16:creationId xmlns:a16="http://schemas.microsoft.com/office/drawing/2014/main" id="{3F8C2E89-BE57-4EAB-8E44-06A7578A41E7}"/>
              </a:ext>
            </a:extLst>
          </p:cNvPr>
          <p:cNvSpPr>
            <a:spLocks noGrp="1"/>
          </p:cNvSpPr>
          <p:nvPr>
            <p:ph type="body" idx="1" hasCustomPrompt="1"/>
          </p:nvPr>
        </p:nvSpPr>
        <p:spPr>
          <a:xfrm>
            <a:off x="435429"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8" name="文本占位符 2">
            <a:extLst>
              <a:ext uri="{FF2B5EF4-FFF2-40B4-BE49-F238E27FC236}">
                <a16:creationId xmlns:a16="http://schemas.microsoft.com/office/drawing/2014/main" id="{3F8C2E89-BE57-4EAB-8E44-06A7578A41E7}"/>
              </a:ext>
            </a:extLst>
          </p:cNvPr>
          <p:cNvSpPr>
            <a:spLocks noGrp="1"/>
          </p:cNvSpPr>
          <p:nvPr>
            <p:ph type="body" idx="15" hasCustomPrompt="1"/>
          </p:nvPr>
        </p:nvSpPr>
        <p:spPr>
          <a:xfrm>
            <a:off x="6313714"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5"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433757"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16" name="TextBox 15"/>
          <p:cNvSpPr txBox="1"/>
          <p:nvPr userDrawn="1"/>
        </p:nvSpPr>
        <p:spPr>
          <a:xfrm>
            <a:off x="250371" y="6352143"/>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
        <p:nvSpPr>
          <p:cNvPr id="14" name="内容占位符 2">
            <a:extLst>
              <a:ext uri="{FF2B5EF4-FFF2-40B4-BE49-F238E27FC236}">
                <a16:creationId xmlns:a16="http://schemas.microsoft.com/office/drawing/2014/main" id="{35FFD893-9645-4ABA-BC18-4957569298FB}"/>
              </a:ext>
            </a:extLst>
          </p:cNvPr>
          <p:cNvSpPr>
            <a:spLocks noGrp="1"/>
          </p:cNvSpPr>
          <p:nvPr>
            <p:ph idx="16" hasCustomPrompt="1"/>
          </p:nvPr>
        </p:nvSpPr>
        <p:spPr>
          <a:xfrm>
            <a:off x="6313713" y="220435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Tree>
    <p:extLst>
      <p:ext uri="{BB962C8B-B14F-4D97-AF65-F5344CB8AC3E}">
        <p14:creationId xmlns:p14="http://schemas.microsoft.com/office/powerpoint/2010/main" val="94844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pic>
        <p:nvPicPr>
          <p:cNvPr id="11" name="图片 8" descr="The star in the ESE logo.">
            <a:extLst>
              <a:ext uri="{FF2B5EF4-FFF2-40B4-BE49-F238E27FC236}">
                <a16:creationId xmlns:a16="http://schemas.microsoft.com/office/drawing/2014/main" id="{234F7B3A-2AAD-4113-B4B3-FCD9CEE213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3" name="图片占位符 2">
            <a:extLst>
              <a:ext uri="{FF2B5EF4-FFF2-40B4-BE49-F238E27FC236}">
                <a16:creationId xmlns:a16="http://schemas.microsoft.com/office/drawing/2014/main" id="{91BACC49-F766-444F-90DC-64E004B0AB1D}"/>
              </a:ext>
            </a:extLst>
          </p:cNvPr>
          <p:cNvSpPr>
            <a:spLocks noGrp="1"/>
          </p:cNvSpPr>
          <p:nvPr>
            <p:ph type="pic" idx="1"/>
          </p:nvPr>
        </p:nvSpPr>
        <p:spPr>
          <a:xfrm>
            <a:off x="5183188" y="1346882"/>
            <a:ext cx="6172200" cy="45141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a:extLst>
              <a:ext uri="{FF2B5EF4-FFF2-40B4-BE49-F238E27FC236}">
                <a16:creationId xmlns:a16="http://schemas.microsoft.com/office/drawing/2014/main" id="{53551CA8-3893-4798-AD18-62C5C646C8C2}"/>
              </a:ext>
            </a:extLst>
          </p:cNvPr>
          <p:cNvSpPr>
            <a:spLocks noGrp="1"/>
          </p:cNvSpPr>
          <p:nvPr>
            <p:ph type="body" sz="half" idx="2" hasCustomPrompt="1"/>
          </p:nvPr>
        </p:nvSpPr>
        <p:spPr>
          <a:xfrm>
            <a:off x="839788" y="2737304"/>
            <a:ext cx="3932237" cy="3131683"/>
          </a:xfrm>
        </p:spPr>
        <p:txBody>
          <a:bodyPr>
            <a:noAutofit/>
          </a:bodyPr>
          <a:lstStyle>
            <a:lvl1pPr marL="0" indent="0">
              <a:lnSpc>
                <a:spcPct val="100000"/>
              </a:lnSpc>
              <a:spcBef>
                <a:spcPts val="0"/>
              </a:spcBef>
              <a:buNone/>
              <a:defRPr sz="2400" baseline="0">
                <a:solidFill>
                  <a:schemeClr val="accent1">
                    <a:lumMod val="50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here to edit Text</a:t>
            </a:r>
            <a:endParaRPr lang="zh-CN" altLang="en-US"/>
          </a:p>
        </p:txBody>
      </p:sp>
      <p:sp>
        <p:nvSpPr>
          <p:cNvPr id="7" name="灯片编号占位符 6">
            <a:extLst>
              <a:ext uri="{FF2B5EF4-FFF2-40B4-BE49-F238E27FC236}">
                <a16:creationId xmlns:a16="http://schemas.microsoft.com/office/drawing/2014/main" id="{6789AAC3-A063-423A-AB89-4EC9283B8AE1}"/>
              </a:ext>
            </a:extLst>
          </p:cNvPr>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itle 20"/>
          <p:cNvSpPr>
            <a:spLocks noGrp="1"/>
          </p:cNvSpPr>
          <p:nvPr>
            <p:ph type="title"/>
          </p:nvPr>
        </p:nvSpPr>
        <p:spPr>
          <a:xfrm>
            <a:off x="567743" y="357819"/>
            <a:ext cx="11370972" cy="552324"/>
          </a:xfrm>
        </p:spPr>
        <p:txBody>
          <a:bodyPr>
            <a:noAutofit/>
          </a:bodyPr>
          <a:lstStyle>
            <a:lvl1pPr>
              <a:defRPr lang="en-US" sz="3000" kern="1200" baseline="0" dirty="0">
                <a:solidFill>
                  <a:schemeClr val="bg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p>
        </p:txBody>
      </p:sp>
      <p:sp>
        <p:nvSpPr>
          <p:cNvPr id="22" name="文本占位符 3">
            <a:extLst>
              <a:ext uri="{FF2B5EF4-FFF2-40B4-BE49-F238E27FC236}">
                <a16:creationId xmlns:a16="http://schemas.microsoft.com/office/drawing/2014/main" id="{53551CA8-3893-4798-AD18-62C5C646C8C2}"/>
              </a:ext>
            </a:extLst>
          </p:cNvPr>
          <p:cNvSpPr>
            <a:spLocks noGrp="1"/>
          </p:cNvSpPr>
          <p:nvPr>
            <p:ph type="body" sz="half" idx="13" hasCustomPrompt="1"/>
          </p:nvPr>
        </p:nvSpPr>
        <p:spPr>
          <a:xfrm>
            <a:off x="839788" y="1346883"/>
            <a:ext cx="3932237" cy="1255534"/>
          </a:xfrm>
        </p:spPr>
        <p:txBody>
          <a:bodyPr>
            <a:noAutofit/>
          </a:bodyPr>
          <a:lstStyle>
            <a:lvl1pPr marL="0" indent="0">
              <a:buNone/>
              <a:defRPr sz="2800" b="1" baseline="0">
                <a:solidFill>
                  <a:schemeClr val="accent1">
                    <a:lumMod val="50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here to edit subtitle</a:t>
            </a:r>
            <a:endParaRPr lang="zh-CN" altLang="en-US"/>
          </a:p>
        </p:txBody>
      </p:sp>
      <p:sp>
        <p:nvSpPr>
          <p:cNvPr id="16" name="TextBox 15"/>
          <p:cNvSpPr txBox="1"/>
          <p:nvPr userDrawn="1"/>
        </p:nvSpPr>
        <p:spPr>
          <a:xfrm>
            <a:off x="250371" y="6352143"/>
            <a:ext cx="7713372" cy="369332"/>
          </a:xfrm>
          <a:prstGeom prst="rect">
            <a:avLst/>
          </a:prstGeom>
          <a:noFill/>
        </p:spPr>
        <p:txBody>
          <a:bodyPr wrap="square" rtlCol="0" anchor="ctr" anchorCtr="0">
            <a:no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25802730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7012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with foot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descr="The star in the ESE logo.">
            <a:extLst>
              <a:ext uri="{FF2B5EF4-FFF2-40B4-BE49-F238E27FC236}">
                <a16:creationId xmlns:a16="http://schemas.microsoft.com/office/drawing/2014/main" id="{234F7B3A-2AAD-4113-B4B3-FCD9CEE213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238317">
            <a:off x="10844109" y="6132352"/>
            <a:ext cx="756579" cy="778195"/>
          </a:xfrm>
          <a:prstGeom prst="rect">
            <a:avLst/>
          </a:prstGeom>
        </p:spPr>
      </p:pic>
      <p:sp>
        <p:nvSpPr>
          <p:cNvPr id="5" name="灯片编号占位符 4">
            <a:extLst>
              <a:ext uri="{FF2B5EF4-FFF2-40B4-BE49-F238E27FC236}">
                <a16:creationId xmlns:a16="http://schemas.microsoft.com/office/drawing/2014/main" id="{F9C8EADF-3157-4C1F-BCC9-7C1CFA7B92CB}"/>
              </a:ext>
            </a:extLst>
          </p:cNvPr>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6" name="TextBox 5"/>
          <p:cNvSpPr txBox="1"/>
          <p:nvPr userDrawn="1"/>
        </p:nvSpPr>
        <p:spPr>
          <a:xfrm>
            <a:off x="239131" y="6356352"/>
            <a:ext cx="7713372" cy="307777"/>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sz="1400" baseline="0">
                <a:latin typeface="Segoe"/>
              </a:rPr>
              <a:t> </a:t>
            </a:r>
            <a:r>
              <a:rPr lang="en-US" sz="1200" kern="1200">
                <a:solidFill>
                  <a:schemeClr val="tx1">
                    <a:tint val="75000"/>
                  </a:schemeClr>
                </a:solidFill>
                <a:latin typeface="Segoe"/>
                <a:ea typeface="+mn-ea"/>
                <a:cs typeface="+mn-cs"/>
              </a:rPr>
              <a:t>Elementary</a:t>
            </a:r>
            <a:r>
              <a:rPr lang="en-US" sz="1400" baseline="0">
                <a:latin typeface="Segoe"/>
              </a:rPr>
              <a:t> </a:t>
            </a:r>
            <a:r>
              <a:rPr lang="en-US" sz="1200" kern="1200">
                <a:solidFill>
                  <a:schemeClr val="tx1">
                    <a:tint val="75000"/>
                  </a:schemeClr>
                </a:solidFill>
                <a:latin typeface="Segoe"/>
                <a:ea typeface="+mn-ea"/>
                <a:cs typeface="+mn-cs"/>
              </a:rPr>
              <a:t>and</a:t>
            </a:r>
            <a:r>
              <a:rPr lang="en-US" sz="1400" baseline="0">
                <a:latin typeface="Segoe"/>
              </a:rPr>
              <a:t> </a:t>
            </a:r>
            <a:r>
              <a:rPr lang="en-US" sz="1200" kern="1200">
                <a:solidFill>
                  <a:schemeClr val="tx1">
                    <a:tint val="75000"/>
                  </a:schemeClr>
                </a:solidFill>
                <a:latin typeface="Segoe"/>
                <a:ea typeface="+mn-ea"/>
                <a:cs typeface="+mn-cs"/>
              </a:rPr>
              <a:t>Secondary</a:t>
            </a:r>
            <a:r>
              <a:rPr lang="en-US" sz="1400"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628347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The 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5"/>
            <a:ext cx="2417368" cy="1175641"/>
          </a:xfrm>
          <a:prstGeom prst="rect">
            <a:avLst/>
          </a:prstGeom>
        </p:spPr>
      </p:pic>
      <p:sp>
        <p:nvSpPr>
          <p:cNvPr id="9" name="矩形 8" descr="Colored background box.">
            <a:extLst>
              <a:ext uri="{FF2B5EF4-FFF2-40B4-BE49-F238E27FC236}">
                <a16:creationId xmlns:a16="http://schemas.microsoft.com/office/drawing/2014/main" id="{7D512A3C-1A6C-4890-AAF3-6E19AD2E7913}"/>
              </a:ext>
            </a:extLst>
          </p:cNvPr>
          <p:cNvSpPr/>
          <p:nvPr userDrawn="1"/>
        </p:nvSpPr>
        <p:spPr>
          <a:xfrm>
            <a:off x="0" y="824282"/>
            <a:ext cx="12192000" cy="216457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0" name="矩形 9" descr="Colored background box.">
            <a:extLst>
              <a:ext uri="{FF2B5EF4-FFF2-40B4-BE49-F238E27FC236}">
                <a16:creationId xmlns:a16="http://schemas.microsoft.com/office/drawing/2014/main" id="{72CE4073-084A-4342-853D-A4762D8A1AC4}"/>
              </a:ext>
            </a:extLst>
          </p:cNvPr>
          <p:cNvSpPr/>
          <p:nvPr userDrawn="1"/>
        </p:nvSpPr>
        <p:spPr>
          <a:xfrm>
            <a:off x="0" y="2961565"/>
            <a:ext cx="12192000" cy="2110056"/>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5" name="Straight Connector 4" descr="White graphic line."/>
          <p:cNvCxnSpPr/>
          <p:nvPr userDrawn="1"/>
        </p:nvCxnSpPr>
        <p:spPr>
          <a:xfrm>
            <a:off x="1992573" y="3734373"/>
            <a:ext cx="82432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098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924193-02B9-9810-A50A-C323F20B00A2}"/>
              </a:ext>
            </a:extLst>
          </p:cNvPr>
          <p:cNvPicPr>
            <a:picLocks noChangeAspect="1"/>
          </p:cNvPicPr>
          <p:nvPr userDrawn="1"/>
        </p:nvPicPr>
        <p:blipFill>
          <a:blip r:embed="rId2"/>
          <a:stretch>
            <a:fillRect/>
          </a:stretch>
        </p:blipFill>
        <p:spPr>
          <a:xfrm>
            <a:off x="0" y="-16112"/>
            <a:ext cx="12192000" cy="6858000"/>
          </a:xfrm>
          <a:prstGeom prst="rect">
            <a:avLst/>
          </a:prstGeom>
        </p:spPr>
      </p:pic>
      <p:sp>
        <p:nvSpPr>
          <p:cNvPr id="2" name="Title 1">
            <a:extLst>
              <a:ext uri="{FF2B5EF4-FFF2-40B4-BE49-F238E27FC236}">
                <a16:creationId xmlns:a16="http://schemas.microsoft.com/office/drawing/2014/main" id="{FE7A35BE-2442-7C64-032F-EEC3B84E842D}"/>
              </a:ext>
            </a:extLst>
          </p:cNvPr>
          <p:cNvSpPr>
            <a:spLocks noGrp="1"/>
          </p:cNvSpPr>
          <p:nvPr>
            <p:ph type="title"/>
          </p:nvPr>
        </p:nvSpPr>
        <p:spPr>
          <a:xfrm>
            <a:off x="838200" y="730525"/>
            <a:ext cx="10515600" cy="2852737"/>
          </a:xfrm>
          <a:prstGeom prst="rect">
            <a:avLst/>
          </a:prstGeom>
        </p:spPr>
        <p:txBody>
          <a:bodyPr anchor="b"/>
          <a:lstStyle>
            <a:lvl1pPr>
              <a:defRPr sz="6000">
                <a:solidFill>
                  <a:srgbClr val="3647B6"/>
                </a:solidFill>
              </a:defRPr>
            </a:lvl1pPr>
          </a:lstStyle>
          <a:p>
            <a:r>
              <a:rPr lang="en-US"/>
              <a:t>Click to edit Master title style</a:t>
            </a:r>
          </a:p>
        </p:txBody>
      </p:sp>
      <p:sp>
        <p:nvSpPr>
          <p:cNvPr id="3" name="Text Placeholder 2">
            <a:extLst>
              <a:ext uri="{FF2B5EF4-FFF2-40B4-BE49-F238E27FC236}">
                <a16:creationId xmlns:a16="http://schemas.microsoft.com/office/drawing/2014/main" id="{9FD8DA3C-9A4F-10ED-C6D4-40AC09EDE511}"/>
              </a:ext>
            </a:extLst>
          </p:cNvPr>
          <p:cNvSpPr>
            <a:spLocks noGrp="1"/>
          </p:cNvSpPr>
          <p:nvPr>
            <p:ph type="body" idx="1"/>
          </p:nvPr>
        </p:nvSpPr>
        <p:spPr>
          <a:xfrm>
            <a:off x="838200" y="3712387"/>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Box 4">
            <a:extLst>
              <a:ext uri="{FF2B5EF4-FFF2-40B4-BE49-F238E27FC236}">
                <a16:creationId xmlns:a16="http://schemas.microsoft.com/office/drawing/2014/main" id="{F8A65D87-AFBC-843E-1CA6-0F0D9EB66B62}"/>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4110697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onten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userDrawn="1"/>
        </p:nvSpPr>
        <p:spPr>
          <a:xfrm>
            <a:off x="1" y="-1"/>
            <a:ext cx="2807595" cy="68580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2943094"/>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with foot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descr="The star in the ESE logo.">
            <a:extLst>
              <a:ext uri="{FF2B5EF4-FFF2-40B4-BE49-F238E27FC236}">
                <a16:creationId xmlns:a16="http://schemas.microsoft.com/office/drawing/2014/main" id="{234F7B3A-2AAD-4113-B4B3-FCD9CEE213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5" name="灯片编号占位符 4">
            <a:extLst>
              <a:ext uri="{FF2B5EF4-FFF2-40B4-BE49-F238E27FC236}">
                <a16:creationId xmlns:a16="http://schemas.microsoft.com/office/drawing/2014/main" id="{F9C8EADF-3157-4C1F-BCC9-7C1CFA7B92CB}"/>
              </a:ext>
            </a:extLst>
          </p:cNvPr>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6" name="TextBox 5"/>
          <p:cNvSpPr txBox="1"/>
          <p:nvPr userDrawn="1"/>
        </p:nvSpPr>
        <p:spPr>
          <a:xfrm>
            <a:off x="23913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1855884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The 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sp>
        <p:nvSpPr>
          <p:cNvPr id="9" name="矩形 8" descr="Colored background box.">
            <a:extLst>
              <a:ext uri="{FF2B5EF4-FFF2-40B4-BE49-F238E27FC236}">
                <a16:creationId xmlns:a16="http://schemas.microsoft.com/office/drawing/2014/main" id="{7D512A3C-1A6C-4890-AAF3-6E19AD2E7913}"/>
              </a:ext>
            </a:extLst>
          </p:cNvPr>
          <p:cNvSpPr/>
          <p:nvPr userDrawn="1"/>
        </p:nvSpPr>
        <p:spPr>
          <a:xfrm>
            <a:off x="0" y="824283"/>
            <a:ext cx="12192000" cy="216457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Colored background box.">
            <a:extLst>
              <a:ext uri="{FF2B5EF4-FFF2-40B4-BE49-F238E27FC236}">
                <a16:creationId xmlns:a16="http://schemas.microsoft.com/office/drawing/2014/main" id="{72CE4073-084A-4342-853D-A4762D8A1AC4}"/>
              </a:ext>
            </a:extLst>
          </p:cNvPr>
          <p:cNvSpPr/>
          <p:nvPr userDrawn="1"/>
        </p:nvSpPr>
        <p:spPr>
          <a:xfrm>
            <a:off x="0" y="2961565"/>
            <a:ext cx="12192000" cy="2110056"/>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Straight Connector 4" descr="White graphic line."/>
          <p:cNvCxnSpPr/>
          <p:nvPr userDrawn="1"/>
        </p:nvCxnSpPr>
        <p:spPr>
          <a:xfrm>
            <a:off x="1992573" y="3734373"/>
            <a:ext cx="82432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405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onten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userDrawn="1"/>
        </p:nvSpPr>
        <p:spPr>
          <a:xfrm>
            <a:off x="1" y="-1"/>
            <a:ext cx="2807594" cy="68580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2322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Large Objec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79120" y="1231392"/>
            <a:ext cx="11033760" cy="5093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 name="Text Placeholder 14"/>
          <p:cNvSpPr>
            <a:spLocks noGrp="1"/>
          </p:cNvSpPr>
          <p:nvPr>
            <p:ph type="body" sz="quarter" idx="11" hasCustomPrompt="1"/>
          </p:nvPr>
        </p:nvSpPr>
        <p:spPr>
          <a:xfrm>
            <a:off x="416957" y="6432514"/>
            <a:ext cx="9245600" cy="304800"/>
          </a:xfrm>
        </p:spPr>
        <p:txBody>
          <a:bodyPr lIns="0" tIns="0" rIns="0" bIns="0" anchor="b" anchorCtr="0"/>
          <a:lstStyle>
            <a:lvl1pPr marL="0" indent="0">
              <a:buNone/>
              <a:defRPr sz="800" baseline="0"/>
            </a:lvl1pPr>
          </a:lstStyle>
          <a:p>
            <a:pPr lvl="0"/>
            <a:r>
              <a:rPr lang="en-US"/>
              <a:t>Click to edit source information</a:t>
            </a:r>
          </a:p>
        </p:txBody>
      </p:sp>
    </p:spTree>
    <p:extLst>
      <p:ext uri="{BB962C8B-B14F-4D97-AF65-F5344CB8AC3E}">
        <p14:creationId xmlns:p14="http://schemas.microsoft.com/office/powerpoint/2010/main" val="3686073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Footer">
  <p:cSld name="Title + Footer">
    <p:spTree>
      <p:nvGrpSpPr>
        <p:cNvPr id="1" name="Shape 31"/>
        <p:cNvGrpSpPr/>
        <p:nvPr/>
      </p:nvGrpSpPr>
      <p:grpSpPr>
        <a:xfrm>
          <a:off x="0" y="0"/>
          <a:ext cx="0" cy="0"/>
          <a:chOff x="0" y="0"/>
          <a:chExt cx="0" cy="0"/>
        </a:xfrm>
      </p:grpSpPr>
      <p:sp>
        <p:nvSpPr>
          <p:cNvPr id="32" name="Google Shape;32;p80"/>
          <p:cNvSpPr txBox="1">
            <a:spLocks noGrp="1"/>
          </p:cNvSpPr>
          <p:nvPr>
            <p:ph type="title"/>
          </p:nvPr>
        </p:nvSpPr>
        <p:spPr>
          <a:xfrm>
            <a:off x="346636" y="201818"/>
            <a:ext cx="11498731" cy="5334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80"/>
          <p:cNvSpPr txBox="1">
            <a:spLocks noGrp="1"/>
          </p:cNvSpPr>
          <p:nvPr>
            <p:ph type="sldNum" idx="12"/>
          </p:nvPr>
        </p:nvSpPr>
        <p:spPr>
          <a:xfrm>
            <a:off x="11375136" y="6453317"/>
            <a:ext cx="816864" cy="27432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2"/>
                </a:solidFill>
                <a:latin typeface="Calibri"/>
                <a:ea typeface="Calibri"/>
                <a:cs typeface="Calibri"/>
                <a:sym typeface="Calibri"/>
              </a:defRPr>
            </a:lvl1pPr>
            <a:lvl2pPr marL="0" lvl="1" indent="0" algn="r">
              <a:spcBef>
                <a:spcPts val="0"/>
              </a:spcBef>
              <a:buNone/>
              <a:defRPr sz="1200">
                <a:solidFill>
                  <a:schemeClr val="lt2"/>
                </a:solidFill>
                <a:latin typeface="Calibri"/>
                <a:ea typeface="Calibri"/>
                <a:cs typeface="Calibri"/>
                <a:sym typeface="Calibri"/>
              </a:defRPr>
            </a:lvl2pPr>
            <a:lvl3pPr marL="0" lvl="2" indent="0" algn="r">
              <a:spcBef>
                <a:spcPts val="0"/>
              </a:spcBef>
              <a:buNone/>
              <a:defRPr sz="1200">
                <a:solidFill>
                  <a:schemeClr val="lt2"/>
                </a:solidFill>
                <a:latin typeface="Calibri"/>
                <a:ea typeface="Calibri"/>
                <a:cs typeface="Calibri"/>
                <a:sym typeface="Calibri"/>
              </a:defRPr>
            </a:lvl3pPr>
            <a:lvl4pPr marL="0" lvl="3" indent="0" algn="r">
              <a:spcBef>
                <a:spcPts val="0"/>
              </a:spcBef>
              <a:buNone/>
              <a:defRPr sz="1200">
                <a:solidFill>
                  <a:schemeClr val="lt2"/>
                </a:solidFill>
                <a:latin typeface="Calibri"/>
                <a:ea typeface="Calibri"/>
                <a:cs typeface="Calibri"/>
                <a:sym typeface="Calibri"/>
              </a:defRPr>
            </a:lvl4pPr>
            <a:lvl5pPr marL="0" lvl="4" indent="0" algn="r">
              <a:spcBef>
                <a:spcPts val="0"/>
              </a:spcBef>
              <a:buNone/>
              <a:defRPr sz="1200">
                <a:solidFill>
                  <a:schemeClr val="lt2"/>
                </a:solidFill>
                <a:latin typeface="Calibri"/>
                <a:ea typeface="Calibri"/>
                <a:cs typeface="Calibri"/>
                <a:sym typeface="Calibri"/>
              </a:defRPr>
            </a:lvl5pPr>
            <a:lvl6pPr marL="0" lvl="5" indent="0" algn="r">
              <a:spcBef>
                <a:spcPts val="0"/>
              </a:spcBef>
              <a:buNone/>
              <a:defRPr sz="1200">
                <a:solidFill>
                  <a:schemeClr val="lt2"/>
                </a:solidFill>
                <a:latin typeface="Calibri"/>
                <a:ea typeface="Calibri"/>
                <a:cs typeface="Calibri"/>
                <a:sym typeface="Calibri"/>
              </a:defRPr>
            </a:lvl6pPr>
            <a:lvl7pPr marL="0" lvl="6" indent="0" algn="r">
              <a:spcBef>
                <a:spcPts val="0"/>
              </a:spcBef>
              <a:buNone/>
              <a:defRPr sz="1200">
                <a:solidFill>
                  <a:schemeClr val="lt2"/>
                </a:solidFill>
                <a:latin typeface="Calibri"/>
                <a:ea typeface="Calibri"/>
                <a:cs typeface="Calibri"/>
                <a:sym typeface="Calibri"/>
              </a:defRPr>
            </a:lvl7pPr>
            <a:lvl8pPr marL="0" lvl="7" indent="0" algn="r">
              <a:spcBef>
                <a:spcPts val="0"/>
              </a:spcBef>
              <a:buNone/>
              <a:defRPr sz="1200">
                <a:solidFill>
                  <a:schemeClr val="lt2"/>
                </a:solidFill>
                <a:latin typeface="Calibri"/>
                <a:ea typeface="Calibri"/>
                <a:cs typeface="Calibri"/>
                <a:sym typeface="Calibri"/>
              </a:defRPr>
            </a:lvl8pPr>
            <a:lvl9pPr marL="0" lvl="8" indent="0" algn="r">
              <a:spcBef>
                <a:spcPts val="0"/>
              </a:spcBef>
              <a:buNone/>
              <a:defRPr sz="1200">
                <a:solidFill>
                  <a:schemeClr val="lt2"/>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26285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5795933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solidFill>
          <a:schemeClr val="lt1"/>
        </a:solidFill>
        <a:effectLst/>
      </p:bgPr>
    </p:bg>
    <p:spTree>
      <p:nvGrpSpPr>
        <p:cNvPr id="1" name="Shape 40"/>
        <p:cNvGrpSpPr/>
        <p:nvPr/>
      </p:nvGrpSpPr>
      <p:grpSpPr>
        <a:xfrm>
          <a:off x="0" y="0"/>
          <a:ext cx="0" cy="0"/>
          <a:chOff x="0" y="0"/>
          <a:chExt cx="0" cy="0"/>
        </a:xfrm>
      </p:grpSpPr>
      <p:sp>
        <p:nvSpPr>
          <p:cNvPr id="41" name="Google Shape;41;p11"/>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11"/>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11"/>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b="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1"/>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45" name="Google Shape;45;p1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8" name="Google Shape;48;p11"/>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9176433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49"/>
        <p:cNvGrpSpPr/>
        <p:nvPr/>
      </p:nvGrpSpPr>
      <p:grpSpPr>
        <a:xfrm>
          <a:off x="0" y="0"/>
          <a:ext cx="0" cy="0"/>
          <a:chOff x="0" y="0"/>
          <a:chExt cx="0" cy="0"/>
        </a:xfrm>
      </p:grpSpPr>
      <p:sp>
        <p:nvSpPr>
          <p:cNvPr id="50" name="Google Shape;50;p16"/>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16"/>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16"/>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6"/>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4" name="Google Shape;54;p16"/>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55" name="Google Shape;55;p16"/>
          <p:cNvSpPr txBox="1">
            <a:spLocks noGrp="1"/>
          </p:cNvSpPr>
          <p:nvPr>
            <p:ph type="dt" idx="10"/>
          </p:nvPr>
        </p:nvSpPr>
        <p:spPr>
          <a:xfrm>
            <a:off x="465512" y="6459785"/>
            <a:ext cx="26185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6"/>
          <p:cNvSpPr txBox="1">
            <a:spLocks noGrp="1"/>
          </p:cNvSpPr>
          <p:nvPr>
            <p:ph type="ftr" idx="11"/>
          </p:nvPr>
        </p:nvSpPr>
        <p:spPr>
          <a:xfrm>
            <a:off x="4800600" y="6459785"/>
            <a:ext cx="4648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3989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D5A72-E2F7-0E3B-0DDA-8AEE476CFD6C}"/>
              </a:ext>
            </a:extLst>
          </p:cNvPr>
          <p:cNvSpPr>
            <a:spLocks noGrp="1"/>
          </p:cNvSpPr>
          <p:nvPr>
            <p:ph idx="1"/>
          </p:nvPr>
        </p:nvSpPr>
        <p:spPr>
          <a:xfrm>
            <a:off x="838200" y="2086984"/>
            <a:ext cx="10515600" cy="4052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8">
            <a:extLst>
              <a:ext uri="{FF2B5EF4-FFF2-40B4-BE49-F238E27FC236}">
                <a16:creationId xmlns:a16="http://schemas.microsoft.com/office/drawing/2014/main" id="{D8D37926-3C4B-41C8-EFDB-911300C2434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332152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5C14D-8924-F22D-FF6C-1CEECDCEA30C}"/>
              </a:ext>
            </a:extLst>
          </p:cNvPr>
          <p:cNvSpPr>
            <a:spLocks noGrp="1"/>
          </p:cNvSpPr>
          <p:nvPr>
            <p:ph sz="half" idx="1"/>
          </p:nvPr>
        </p:nvSpPr>
        <p:spPr>
          <a:xfrm>
            <a:off x="838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48EB7-DF60-9429-B7C4-F17C2FD19504}"/>
              </a:ext>
            </a:extLst>
          </p:cNvPr>
          <p:cNvSpPr>
            <a:spLocks noGrp="1"/>
          </p:cNvSpPr>
          <p:nvPr>
            <p:ph sz="half" idx="2"/>
          </p:nvPr>
        </p:nvSpPr>
        <p:spPr>
          <a:xfrm>
            <a:off x="6172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8">
            <a:extLst>
              <a:ext uri="{FF2B5EF4-FFF2-40B4-BE49-F238E27FC236}">
                <a16:creationId xmlns:a16="http://schemas.microsoft.com/office/drawing/2014/main" id="{09305E6D-E633-8F98-0EDC-7F3C0166DB61}"/>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005803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ext- two columns">
  <p:cSld name="1_Text- two columns">
    <p:spTree>
      <p:nvGrpSpPr>
        <p:cNvPr id="1" name="Shape 22"/>
        <p:cNvGrpSpPr/>
        <p:nvPr/>
      </p:nvGrpSpPr>
      <p:grpSpPr>
        <a:xfrm>
          <a:off x="0" y="0"/>
          <a:ext cx="0" cy="0"/>
          <a:chOff x="0" y="0"/>
          <a:chExt cx="0" cy="0"/>
        </a:xfrm>
      </p:grpSpPr>
      <p:pic>
        <p:nvPicPr>
          <p:cNvPr id="23" name="Google Shape;23;p13" descr="The star in the ESE logo."/>
          <p:cNvPicPr preferRelativeResize="0"/>
          <p:nvPr/>
        </p:nvPicPr>
        <p:blipFill rotWithShape="1">
          <a:blip r:embed="rId2">
            <a:alphaModFix/>
          </a:blip>
          <a:srcRect/>
          <a:stretch/>
        </p:blipFill>
        <p:spPr>
          <a:xfrm rot="-361683">
            <a:off x="10844110" y="6132352"/>
            <a:ext cx="756578" cy="778194"/>
          </a:xfrm>
          <a:prstGeom prst="rect">
            <a:avLst/>
          </a:prstGeom>
          <a:noFill/>
          <a:ln>
            <a:noFill/>
          </a:ln>
        </p:spPr>
      </p:pic>
      <p:sp>
        <p:nvSpPr>
          <p:cNvPr id="24" name="Google Shape;2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
        <p:nvSpPr>
          <p:cNvPr id="25" name="Google Shape;25;p13" descr="Colored background box."/>
          <p:cNvSpPr/>
          <p:nvPr/>
        </p:nvSpPr>
        <p:spPr>
          <a:xfrm>
            <a:off x="0" y="212726"/>
            <a:ext cx="250371" cy="832304"/>
          </a:xfrm>
          <a:prstGeom prst="rect">
            <a:avLst/>
          </a:prstGeom>
          <a:solidFill>
            <a:srgbClr val="E385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26" name="Google Shape;26;p13" descr="Colored background box."/>
          <p:cNvSpPr/>
          <p:nvPr/>
        </p:nvSpPr>
        <p:spPr>
          <a:xfrm>
            <a:off x="435429" y="212727"/>
            <a:ext cx="11756571" cy="832304"/>
          </a:xfrm>
          <a:prstGeom prst="rect">
            <a:avLst/>
          </a:prstGeom>
          <a:solidFill>
            <a:srgbClr val="101D3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27" name="Google Shape;27;p13"/>
          <p:cNvSpPr txBox="1">
            <a:spLocks noGrp="1"/>
          </p:cNvSpPr>
          <p:nvPr>
            <p:ph type="body" idx="1"/>
          </p:nvPr>
        </p:nvSpPr>
        <p:spPr>
          <a:xfrm>
            <a:off x="435429" y="2189408"/>
            <a:ext cx="5452057" cy="3799267"/>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1000"/>
              </a:spcBef>
              <a:spcAft>
                <a:spcPts val="0"/>
              </a:spcAft>
              <a:buClr>
                <a:srgbClr val="E38526"/>
              </a:buClr>
              <a:buSzPts val="2800"/>
              <a:buFont typeface="Arial"/>
              <a:buChar char="•"/>
              <a:defRPr sz="2800">
                <a:solidFill>
                  <a:srgbClr val="101D34"/>
                </a:solidFill>
                <a:latin typeface="Quattrocento Sans"/>
                <a:ea typeface="Quattrocento Sans"/>
                <a:cs typeface="Quattrocento Sans"/>
                <a:sym typeface="Quattrocento Sans"/>
              </a:defRPr>
            </a:lvl1pPr>
            <a:lvl2pPr marL="914400" lvl="1" indent="-381000" algn="l">
              <a:lnSpc>
                <a:spcPct val="100000"/>
              </a:lnSpc>
              <a:spcBef>
                <a:spcPts val="500"/>
              </a:spcBef>
              <a:spcAft>
                <a:spcPts val="0"/>
              </a:spcAft>
              <a:buClr>
                <a:srgbClr val="E38526"/>
              </a:buClr>
              <a:buSzPts val="2400"/>
              <a:buFont typeface="Courier New"/>
              <a:buChar char="o"/>
              <a:defRPr sz="2400">
                <a:solidFill>
                  <a:srgbClr val="101D34"/>
                </a:solidFill>
                <a:latin typeface="Quattrocento Sans"/>
                <a:ea typeface="Quattrocento Sans"/>
                <a:cs typeface="Quattrocento Sans"/>
                <a:sym typeface="Quattrocento Sans"/>
              </a:defRPr>
            </a:lvl2pPr>
            <a:lvl3pPr marL="1371600" lvl="2" indent="-355600" algn="l">
              <a:lnSpc>
                <a:spcPct val="100000"/>
              </a:lnSpc>
              <a:spcBef>
                <a:spcPts val="500"/>
              </a:spcBef>
              <a:spcAft>
                <a:spcPts val="0"/>
              </a:spcAft>
              <a:buClr>
                <a:srgbClr val="E38526"/>
              </a:buClr>
              <a:buSzPts val="2000"/>
              <a:buFont typeface="Noto Sans Symbols"/>
              <a:buChar char="▪"/>
              <a:defRPr sz="2000">
                <a:solidFill>
                  <a:srgbClr val="101D34"/>
                </a:solidFill>
                <a:latin typeface="Quattrocento Sans"/>
                <a:ea typeface="Quattrocento Sans"/>
                <a:cs typeface="Quattrocento Sans"/>
                <a:sym typeface="Quattrocento Sans"/>
              </a:defRPr>
            </a:lvl3pPr>
            <a:lvl4pPr marL="1828800" lvl="3" indent="-342900" algn="l">
              <a:lnSpc>
                <a:spcPct val="100000"/>
              </a:lnSpc>
              <a:spcBef>
                <a:spcPts val="500"/>
              </a:spcBef>
              <a:spcAft>
                <a:spcPts val="0"/>
              </a:spcAft>
              <a:buClr>
                <a:srgbClr val="E38526"/>
              </a:buClr>
              <a:buSzPts val="1800"/>
              <a:buFont typeface="Noto Sans Symbols"/>
              <a:buChar char="⮚"/>
              <a:defRPr sz="1800">
                <a:solidFill>
                  <a:srgbClr val="101D34"/>
                </a:solidFill>
                <a:latin typeface="Quattrocento Sans"/>
                <a:ea typeface="Quattrocento Sans"/>
                <a:cs typeface="Quattrocento Sans"/>
                <a:sym typeface="Quattrocento Sans"/>
              </a:defRPr>
            </a:lvl4pPr>
            <a:lvl5pPr marL="2286000" lvl="4" indent="-342900" algn="l">
              <a:lnSpc>
                <a:spcPct val="100000"/>
              </a:lnSpc>
              <a:spcBef>
                <a:spcPts val="500"/>
              </a:spcBef>
              <a:spcAft>
                <a:spcPts val="0"/>
              </a:spcAft>
              <a:buClr>
                <a:srgbClr val="E38526"/>
              </a:buClr>
              <a:buSzPts val="1800"/>
              <a:buFont typeface="Noto Sans Symbols"/>
              <a:buChar char="❖"/>
              <a:defRPr sz="1800">
                <a:solidFill>
                  <a:srgbClr val="101D34"/>
                </a:solidFill>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3"/>
          <p:cNvSpPr txBox="1">
            <a:spLocks noGrp="1"/>
          </p:cNvSpPr>
          <p:nvPr>
            <p:ph type="body" idx="2"/>
          </p:nvPr>
        </p:nvSpPr>
        <p:spPr>
          <a:xfrm>
            <a:off x="435429" y="1336505"/>
            <a:ext cx="5452057" cy="776702"/>
          </a:xfrm>
          <a:prstGeom prst="rect">
            <a:avLst/>
          </a:prstGeom>
          <a:solidFill>
            <a:srgbClr val="E38526"/>
          </a:solid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SzPts val="2800"/>
              <a:buNone/>
              <a:defRPr sz="2800" b="1">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13"/>
          <p:cNvSpPr txBox="1">
            <a:spLocks noGrp="1"/>
          </p:cNvSpPr>
          <p:nvPr>
            <p:ph type="body" idx="3"/>
          </p:nvPr>
        </p:nvSpPr>
        <p:spPr>
          <a:xfrm>
            <a:off x="6313714" y="1336505"/>
            <a:ext cx="5452057" cy="776702"/>
          </a:xfrm>
          <a:prstGeom prst="rect">
            <a:avLst/>
          </a:prstGeom>
          <a:solidFill>
            <a:srgbClr val="E38526"/>
          </a:solid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SzPts val="2800"/>
              <a:buNone/>
              <a:defRPr sz="2800" b="1">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13"/>
          <p:cNvSpPr txBox="1">
            <a:spLocks noGrp="1"/>
          </p:cNvSpPr>
          <p:nvPr>
            <p:ph type="title"/>
          </p:nvPr>
        </p:nvSpPr>
        <p:spPr>
          <a:xfrm>
            <a:off x="567743" y="288925"/>
            <a:ext cx="11433757" cy="67990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000"/>
              <a:buFont typeface="Quattrocento Sans"/>
              <a:buNone/>
              <a:defRPr sz="3000">
                <a:solidFill>
                  <a:schemeClr val="lt1"/>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3"/>
          <p:cNvSpPr txBox="1"/>
          <p:nvPr/>
        </p:nvSpPr>
        <p:spPr>
          <a:xfrm>
            <a:off x="250371" y="6352143"/>
            <a:ext cx="771337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8A8FA0"/>
                </a:solidFill>
                <a:latin typeface="Quattrocento Sans"/>
                <a:ea typeface="Quattrocento Sans"/>
                <a:cs typeface="Quattrocento Sans"/>
                <a:sym typeface="Quattrocento Sans"/>
              </a:rPr>
              <a:t>Massachusetts Department of</a:t>
            </a:r>
            <a:r>
              <a:rPr lang="en-US" sz="1800"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Elementary</a:t>
            </a:r>
            <a:r>
              <a:rPr lang="en-US" sz="1800"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and</a:t>
            </a:r>
            <a:r>
              <a:rPr lang="en-US" sz="1800"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Secondary</a:t>
            </a:r>
            <a:r>
              <a:rPr lang="en-US" sz="1800"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Education</a:t>
            </a:r>
            <a:endParaRPr sz="1400" b="0" i="0" u="none" strike="noStrike" cap="none">
              <a:solidFill>
                <a:srgbClr val="000000"/>
              </a:solidFill>
              <a:latin typeface="Arial"/>
              <a:ea typeface="Arial"/>
              <a:cs typeface="Arial"/>
              <a:sym typeface="Arial"/>
            </a:endParaRPr>
          </a:p>
        </p:txBody>
      </p:sp>
      <p:sp>
        <p:nvSpPr>
          <p:cNvPr id="32" name="Google Shape;32;p13"/>
          <p:cNvSpPr txBox="1">
            <a:spLocks noGrp="1"/>
          </p:cNvSpPr>
          <p:nvPr>
            <p:ph type="body" idx="4"/>
          </p:nvPr>
        </p:nvSpPr>
        <p:spPr>
          <a:xfrm>
            <a:off x="6313713" y="2204358"/>
            <a:ext cx="5452057" cy="3799267"/>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1000"/>
              </a:spcBef>
              <a:spcAft>
                <a:spcPts val="0"/>
              </a:spcAft>
              <a:buClr>
                <a:srgbClr val="E38526"/>
              </a:buClr>
              <a:buSzPts val="2800"/>
              <a:buFont typeface="Arial"/>
              <a:buChar char="•"/>
              <a:defRPr sz="2800">
                <a:solidFill>
                  <a:srgbClr val="101D34"/>
                </a:solidFill>
                <a:latin typeface="Quattrocento Sans"/>
                <a:ea typeface="Quattrocento Sans"/>
                <a:cs typeface="Quattrocento Sans"/>
                <a:sym typeface="Quattrocento Sans"/>
              </a:defRPr>
            </a:lvl1pPr>
            <a:lvl2pPr marL="914400" lvl="1" indent="-381000" algn="l">
              <a:lnSpc>
                <a:spcPct val="100000"/>
              </a:lnSpc>
              <a:spcBef>
                <a:spcPts val="500"/>
              </a:spcBef>
              <a:spcAft>
                <a:spcPts val="0"/>
              </a:spcAft>
              <a:buClr>
                <a:srgbClr val="E38526"/>
              </a:buClr>
              <a:buSzPts val="2400"/>
              <a:buFont typeface="Courier New"/>
              <a:buChar char="o"/>
              <a:defRPr sz="2400">
                <a:solidFill>
                  <a:srgbClr val="101D34"/>
                </a:solidFill>
                <a:latin typeface="Quattrocento Sans"/>
                <a:ea typeface="Quattrocento Sans"/>
                <a:cs typeface="Quattrocento Sans"/>
                <a:sym typeface="Quattrocento Sans"/>
              </a:defRPr>
            </a:lvl2pPr>
            <a:lvl3pPr marL="1371600" lvl="2" indent="-355600" algn="l">
              <a:lnSpc>
                <a:spcPct val="100000"/>
              </a:lnSpc>
              <a:spcBef>
                <a:spcPts val="500"/>
              </a:spcBef>
              <a:spcAft>
                <a:spcPts val="0"/>
              </a:spcAft>
              <a:buClr>
                <a:srgbClr val="E38526"/>
              </a:buClr>
              <a:buSzPts val="2000"/>
              <a:buFont typeface="Noto Sans Symbols"/>
              <a:buChar char="▪"/>
              <a:defRPr sz="2000">
                <a:solidFill>
                  <a:srgbClr val="101D34"/>
                </a:solidFill>
                <a:latin typeface="Quattrocento Sans"/>
                <a:ea typeface="Quattrocento Sans"/>
                <a:cs typeface="Quattrocento Sans"/>
                <a:sym typeface="Quattrocento Sans"/>
              </a:defRPr>
            </a:lvl3pPr>
            <a:lvl4pPr marL="1828800" lvl="3" indent="-342900" algn="l">
              <a:lnSpc>
                <a:spcPct val="100000"/>
              </a:lnSpc>
              <a:spcBef>
                <a:spcPts val="500"/>
              </a:spcBef>
              <a:spcAft>
                <a:spcPts val="0"/>
              </a:spcAft>
              <a:buClr>
                <a:srgbClr val="E38526"/>
              </a:buClr>
              <a:buSzPts val="1800"/>
              <a:buFont typeface="Noto Sans Symbols"/>
              <a:buChar char="⮚"/>
              <a:defRPr sz="1800">
                <a:solidFill>
                  <a:srgbClr val="101D34"/>
                </a:solidFill>
                <a:latin typeface="Quattrocento Sans"/>
                <a:ea typeface="Quattrocento Sans"/>
                <a:cs typeface="Quattrocento Sans"/>
                <a:sym typeface="Quattrocento Sans"/>
              </a:defRPr>
            </a:lvl4pPr>
            <a:lvl5pPr marL="2286000" lvl="4" indent="-342900" algn="l">
              <a:lnSpc>
                <a:spcPct val="100000"/>
              </a:lnSpc>
              <a:spcBef>
                <a:spcPts val="500"/>
              </a:spcBef>
              <a:spcAft>
                <a:spcPts val="0"/>
              </a:spcAft>
              <a:buClr>
                <a:srgbClr val="E38526"/>
              </a:buClr>
              <a:buSzPts val="1800"/>
              <a:buFont typeface="Noto Sans Symbols"/>
              <a:buChar char="❖"/>
              <a:defRPr sz="1800">
                <a:solidFill>
                  <a:srgbClr val="101D34"/>
                </a:solidFill>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21863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7D04F-CFDA-AB0A-0CB3-633767A38D3D}"/>
              </a:ext>
            </a:extLst>
          </p:cNvPr>
          <p:cNvSpPr>
            <a:spLocks noGrp="1"/>
          </p:cNvSpPr>
          <p:nvPr>
            <p:ph type="body" idx="1"/>
          </p:nvPr>
        </p:nvSpPr>
        <p:spPr>
          <a:xfrm>
            <a:off x="836612" y="2109863"/>
            <a:ext cx="5157787" cy="6759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E417A7-92FA-2590-1532-B39F1253F89A}"/>
              </a:ext>
            </a:extLst>
          </p:cNvPr>
          <p:cNvSpPr>
            <a:spLocks noGrp="1"/>
          </p:cNvSpPr>
          <p:nvPr>
            <p:ph sz="half" idx="2"/>
          </p:nvPr>
        </p:nvSpPr>
        <p:spPr>
          <a:xfrm>
            <a:off x="839788" y="2861535"/>
            <a:ext cx="5157787"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83ECC-3794-AE5F-27B5-A74B4DEC7341}"/>
              </a:ext>
            </a:extLst>
          </p:cNvPr>
          <p:cNvSpPr>
            <a:spLocks noGrp="1"/>
          </p:cNvSpPr>
          <p:nvPr>
            <p:ph type="body" sz="quarter" idx="3"/>
          </p:nvPr>
        </p:nvSpPr>
        <p:spPr>
          <a:xfrm>
            <a:off x="6172200" y="2109863"/>
            <a:ext cx="5183188" cy="6759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4E5DA7-1D14-860C-86DA-E26B78A695EF}"/>
              </a:ext>
            </a:extLst>
          </p:cNvPr>
          <p:cNvSpPr>
            <a:spLocks noGrp="1"/>
          </p:cNvSpPr>
          <p:nvPr>
            <p:ph sz="quarter" idx="4"/>
          </p:nvPr>
        </p:nvSpPr>
        <p:spPr>
          <a:xfrm>
            <a:off x="6172200" y="2861535"/>
            <a:ext cx="5183188"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8">
            <a:extLst>
              <a:ext uri="{FF2B5EF4-FFF2-40B4-BE49-F238E27FC236}">
                <a16:creationId xmlns:a16="http://schemas.microsoft.com/office/drawing/2014/main" id="{AA033EDD-4130-6D25-944B-3C4E62F04A5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534136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FE5DF1-48AB-E0EB-F43E-6ACA748DB73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5A7959-19EC-57EE-7E3C-D0AA505DBDFA}"/>
              </a:ext>
            </a:extLst>
          </p:cNvPr>
          <p:cNvSpPr>
            <a:spLocks noGrp="1"/>
          </p:cNvSpPr>
          <p:nvPr>
            <p:ph type="title"/>
          </p:nvPr>
        </p:nvSpPr>
        <p:spPr>
          <a:xfrm>
            <a:off x="838200" y="2882157"/>
            <a:ext cx="10515600" cy="1093686"/>
          </a:xfrm>
          <a:prstGeom prst="rect">
            <a:avLst/>
          </a:prstGeom>
        </p:spPr>
        <p:txBody>
          <a:bodyPr>
            <a:normAutofit/>
          </a:bodyPr>
          <a:lstStyle>
            <a:lvl1pPr>
              <a:defRPr sz="6000">
                <a:solidFill>
                  <a:srgbClr val="3647B6"/>
                </a:solidFill>
              </a:defRPr>
            </a:lvl1pPr>
          </a:lstStyle>
          <a:p>
            <a:r>
              <a:rPr lang="en-US"/>
              <a:t>Click to edit Master title style</a:t>
            </a:r>
          </a:p>
        </p:txBody>
      </p:sp>
      <p:sp>
        <p:nvSpPr>
          <p:cNvPr id="3" name="TextBox 2">
            <a:extLst>
              <a:ext uri="{FF2B5EF4-FFF2-40B4-BE49-F238E27FC236}">
                <a16:creationId xmlns:a16="http://schemas.microsoft.com/office/drawing/2014/main" id="{220BCF7B-22B6-6253-4D64-9AD634D23090}"/>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45051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AB681-AC2C-C77A-18CF-DCFBC5F41761}"/>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extBox 1">
            <a:extLst>
              <a:ext uri="{FF2B5EF4-FFF2-40B4-BE49-F238E27FC236}">
                <a16:creationId xmlns:a16="http://schemas.microsoft.com/office/drawing/2014/main" id="{BF0BC1E5-8CCE-BA2E-FCAF-D803E35C5BB4}"/>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837225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FF6852-088F-2460-26AE-643C01A590A3}"/>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EC0DFDD0-A0F2-83DC-8B7C-F0E0195703D2}"/>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817D2E1-E1A8-E3A2-FBE0-B7BCE986DF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7E9988-0A31-7185-4BB3-3C4229E09964}"/>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a:extLst>
              <a:ext uri="{FF2B5EF4-FFF2-40B4-BE49-F238E27FC236}">
                <a16:creationId xmlns:a16="http://schemas.microsoft.com/office/drawing/2014/main" id="{41D28B3D-8AA7-7411-73DB-702ACCECC36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2718381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691A5A-4639-4A17-81AE-6B9D409E829A}"/>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3" name="Picture Placeholder 2">
            <a:extLst>
              <a:ext uri="{FF2B5EF4-FFF2-40B4-BE49-F238E27FC236}">
                <a16:creationId xmlns:a16="http://schemas.microsoft.com/office/drawing/2014/main" id="{B047FD8C-2415-7AF2-D9F7-2FD9A5E45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itle 1">
            <a:extLst>
              <a:ext uri="{FF2B5EF4-FFF2-40B4-BE49-F238E27FC236}">
                <a16:creationId xmlns:a16="http://schemas.microsoft.com/office/drawing/2014/main" id="{375B6969-06CB-5136-72BE-7F36D6601CE5}"/>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5190A3B-C978-9A37-3EC2-7DD786CF8935}"/>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extBox 1">
            <a:extLst>
              <a:ext uri="{FF2B5EF4-FFF2-40B4-BE49-F238E27FC236}">
                <a16:creationId xmlns:a16="http://schemas.microsoft.com/office/drawing/2014/main" id="{3D551DB3-822F-D681-37C0-3180279A107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859919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blue and white flag&#10;&#10;Description automatically generated with low confidence">
            <a:extLst>
              <a:ext uri="{FF2B5EF4-FFF2-40B4-BE49-F238E27FC236}">
                <a16:creationId xmlns:a16="http://schemas.microsoft.com/office/drawing/2014/main" id="{04FFFA98-BE84-F3D2-7C54-E616A2B54E57}"/>
              </a:ext>
            </a:extLst>
          </p:cNvPr>
          <p:cNvPicPr>
            <a:picLocks noChangeAspect="1"/>
          </p:cNvPicPr>
          <p:nvPr userDrawn="1"/>
        </p:nvPicPr>
        <p:blipFill>
          <a:blip r:embed="rId12"/>
          <a:stretch>
            <a:fillRect/>
          </a:stretch>
        </p:blipFill>
        <p:spPr>
          <a:xfrm>
            <a:off x="0" y="-1"/>
            <a:ext cx="12192000" cy="6858000"/>
          </a:xfrm>
          <a:prstGeom prst="rect">
            <a:avLst/>
          </a:prstGeom>
        </p:spPr>
      </p:pic>
      <p:sp>
        <p:nvSpPr>
          <p:cNvPr id="3" name="Text Placeholder 2">
            <a:extLst>
              <a:ext uri="{FF2B5EF4-FFF2-40B4-BE49-F238E27FC236}">
                <a16:creationId xmlns:a16="http://schemas.microsoft.com/office/drawing/2014/main" id="{24F07E45-5358-D826-413C-524778517A7F}"/>
              </a:ext>
            </a:extLst>
          </p:cNvPr>
          <p:cNvSpPr>
            <a:spLocks noGrp="1"/>
          </p:cNvSpPr>
          <p:nvPr>
            <p:ph type="body" idx="1"/>
          </p:nvPr>
        </p:nvSpPr>
        <p:spPr>
          <a:xfrm>
            <a:off x="838200" y="2089013"/>
            <a:ext cx="10515600" cy="40879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8">
            <a:extLst>
              <a:ext uri="{FF2B5EF4-FFF2-40B4-BE49-F238E27FC236}">
                <a16:creationId xmlns:a16="http://schemas.microsoft.com/office/drawing/2014/main" id="{4B734709-A90C-544A-96B6-4BCE82CBBBF5}"/>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
        <p:nvSpPr>
          <p:cNvPr id="10" name="TextBox 9">
            <a:extLst>
              <a:ext uri="{FF2B5EF4-FFF2-40B4-BE49-F238E27FC236}">
                <a16:creationId xmlns:a16="http://schemas.microsoft.com/office/drawing/2014/main" id="{6800C52F-DC60-BE86-6751-7E45895AE1B5}"/>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712308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3B8FF0-B949-418A-B884-7856ED3FF0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ltLang="zh-CN"/>
              <a:t>Click here to edit master title</a:t>
            </a:r>
            <a:endParaRPr lang="zh-CN" altLang="en-US"/>
          </a:p>
        </p:txBody>
      </p:sp>
      <p:sp>
        <p:nvSpPr>
          <p:cNvPr id="3" name="文本占位符 2">
            <a:extLst>
              <a:ext uri="{FF2B5EF4-FFF2-40B4-BE49-F238E27FC236}">
                <a16:creationId xmlns:a16="http://schemas.microsoft.com/office/drawing/2014/main" id="{4D3B3FFB-82AC-4EC9-A398-722C2D7E7627}"/>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ltLang="zh-CN"/>
              <a:t>Click here to edit text</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Forth level</a:t>
            </a:r>
            <a:endParaRPr lang="zh-CN" altLang="en-US"/>
          </a:p>
          <a:p>
            <a:pPr lvl="4"/>
            <a:r>
              <a:rPr lang="en-US" altLang="zh-CN"/>
              <a:t>Fifth level</a:t>
            </a:r>
            <a:endParaRPr lang="zh-CN" altLang="en-US"/>
          </a:p>
        </p:txBody>
      </p:sp>
      <p:sp>
        <p:nvSpPr>
          <p:cNvPr id="4" name="日期占位符 3">
            <a:extLst>
              <a:ext uri="{FF2B5EF4-FFF2-40B4-BE49-F238E27FC236}">
                <a16:creationId xmlns:a16="http://schemas.microsoft.com/office/drawing/2014/main" id="{61977E61-00A2-43A0-9328-9D066838A9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668EC-92F0-4572-9577-023BA49E05D2}" type="datetime1">
              <a:rPr lang="en-US" altLang="zh-CN" smtClean="0"/>
              <a:pPr/>
              <a:t>1/25/2023</a:t>
            </a:fld>
            <a:endParaRPr lang="zh-CN" altLang="en-US"/>
          </a:p>
        </p:txBody>
      </p:sp>
      <p:sp>
        <p:nvSpPr>
          <p:cNvPr id="5" name="页脚占位符 4">
            <a:extLst>
              <a:ext uri="{FF2B5EF4-FFF2-40B4-BE49-F238E27FC236}">
                <a16:creationId xmlns:a16="http://schemas.microsoft.com/office/drawing/2014/main" id="{EC850DC4-B6F4-4C90-A6C9-8DF7DE7F5E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C65AC83-998D-49FC-8885-4FB383A937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7229C-EC7B-4063-A33B-28A5E87E32ED}" type="slidenum">
              <a:rPr lang="zh-CN" altLang="en-US" smtClean="0"/>
              <a:pPr/>
              <a:t>‹#›</a:t>
            </a:fld>
            <a:endParaRPr lang="zh-CN" altLang="en-US"/>
          </a:p>
        </p:txBody>
      </p:sp>
    </p:spTree>
    <p:extLst>
      <p:ext uri="{BB962C8B-B14F-4D97-AF65-F5344CB8AC3E}">
        <p14:creationId xmlns:p14="http://schemas.microsoft.com/office/powerpoint/2010/main" val="157841629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80" r:id="rId9"/>
    <p:sldLayoutId id="2147483696" r:id="rId10"/>
    <p:sldLayoutId id="2147483719" r:id="rId11"/>
    <p:sldLayoutId id="2147483692" r:id="rId12"/>
    <p:sldLayoutId id="2147483691" r:id="rId13"/>
    <p:sldLayoutId id="2147483695" r:id="rId14"/>
    <p:sldLayoutId id="2147483681" r:id="rId15"/>
    <p:sldLayoutId id="2147483683" r:id="rId16"/>
    <p:sldLayoutId id="2147483682" r:id="rId17"/>
    <p:sldLayoutId id="2147483674" r:id="rId18"/>
    <p:sldLayoutId id="2147483675" r:id="rId19"/>
    <p:sldLayoutId id="2147483676" r:id="rId20"/>
    <p:sldLayoutId id="2147483694" r:id="rId21"/>
    <p:sldLayoutId id="2147483693" r:id="rId22"/>
    <p:sldLayoutId id="2147483713" r:id="rId23"/>
    <p:sldLayoutId id="2147483697" r:id="rId24"/>
    <p:sldLayoutId id="2147483714" r:id="rId25"/>
    <p:sldLayoutId id="2147483715" r:id="rId26"/>
    <p:sldLayoutId id="2147483716" r:id="rId27"/>
    <p:sldLayoutId id="2147483717" r:id="rId28"/>
    <p:sldLayoutId id="2147483723" r:id="rId29"/>
    <p:sldLayoutId id="2147483724" r:id="rId30"/>
  </p:sldLayoutIdLst>
  <p:hf hdr="0"/>
  <p:txStyles>
    <p:titleStyle>
      <a:lvl1pPr algn="l" defTabSz="914400" rtl="0" eaLnBrk="1" latinLnBrk="0" hangingPunct="1">
        <a:lnSpc>
          <a:spcPct val="90000"/>
        </a:lnSpc>
        <a:spcBef>
          <a:spcPct val="0"/>
        </a:spcBef>
        <a:buNone/>
        <a:defRPr sz="3000" kern="1200" baseline="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90000"/>
        </a:lnSpc>
        <a:spcBef>
          <a:spcPts val="500"/>
        </a:spcBef>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90000"/>
        </a:lnSpc>
        <a:spcBef>
          <a:spcPts val="500"/>
        </a:spcBef>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90000"/>
        </a:lnSpc>
        <a:spcBef>
          <a:spcPts val="500"/>
        </a:spcBef>
        <a:buClr>
          <a:srgbClr val="E38526"/>
        </a:buClr>
        <a:buFont typeface="Wingdings" panose="05000000000000000000" pitchFamily="2" charset="2"/>
        <a:buChar char="v"/>
        <a:defRPr sz="2000" kern="120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9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CC3DC1-AEE2-4503-8EFB-67C6EF20E215}"/>
              </a:ext>
            </a:extLst>
          </p:cNvPr>
          <p:cNvSpPr>
            <a:spLocks noGrp="1"/>
          </p:cNvSpPr>
          <p:nvPr>
            <p:ph type="ctrTitle"/>
          </p:nvPr>
        </p:nvSpPr>
        <p:spPr>
          <a:xfrm>
            <a:off x="505838" y="690351"/>
            <a:ext cx="10548242" cy="1928238"/>
          </a:xfrm>
        </p:spPr>
        <p:txBody>
          <a:bodyPr/>
          <a:lstStyle/>
          <a:p>
            <a:r>
              <a:rPr lang="en-US" dirty="0"/>
              <a:t>Student Opportunity Act</a:t>
            </a:r>
          </a:p>
        </p:txBody>
      </p:sp>
      <p:sp>
        <p:nvSpPr>
          <p:cNvPr id="5" name="Subtitle 4">
            <a:extLst>
              <a:ext uri="{FF2B5EF4-FFF2-40B4-BE49-F238E27FC236}">
                <a16:creationId xmlns:a16="http://schemas.microsoft.com/office/drawing/2014/main" id="{6B1564BA-567B-43C2-A104-F370C62E0B03}"/>
              </a:ext>
            </a:extLst>
          </p:cNvPr>
          <p:cNvSpPr>
            <a:spLocks noGrp="1"/>
          </p:cNvSpPr>
          <p:nvPr>
            <p:ph type="subTitle" idx="1"/>
          </p:nvPr>
        </p:nvSpPr>
        <p:spPr/>
        <p:txBody>
          <a:bodyPr/>
          <a:lstStyle/>
          <a:p>
            <a:r>
              <a:rPr lang="en-US" sz="1800"/>
              <a:t>Presentation to Massachusetts Board of Elementary and Secondary Education</a:t>
            </a:r>
          </a:p>
          <a:p>
            <a:r>
              <a:rPr lang="en-US" sz="1800"/>
              <a:t>January 24, 2023</a:t>
            </a:r>
          </a:p>
        </p:txBody>
      </p:sp>
    </p:spTree>
    <p:extLst>
      <p:ext uri="{BB962C8B-B14F-4D97-AF65-F5344CB8AC3E}">
        <p14:creationId xmlns:p14="http://schemas.microsoft.com/office/powerpoint/2010/main" val="117513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4" descr="02  Implementation of Legislation">
            <a:extLst>
              <a:ext uri="{FF2B5EF4-FFF2-40B4-BE49-F238E27FC236}">
                <a16:creationId xmlns:a16="http://schemas.microsoft.com/office/drawing/2014/main" id="{8E676409-511F-CA13-6B63-27025EFA54AF}"/>
              </a:ext>
            </a:extLst>
          </p:cNvPr>
          <p:cNvPicPr>
            <a:picLocks noChangeAspect="1"/>
          </p:cNvPicPr>
          <p:nvPr/>
        </p:nvPicPr>
        <p:blipFill>
          <a:blip r:embed="rId3"/>
          <a:stretch>
            <a:fillRect/>
          </a:stretch>
        </p:blipFill>
        <p:spPr>
          <a:xfrm>
            <a:off x="3189097" y="758019"/>
            <a:ext cx="809625" cy="838200"/>
          </a:xfrm>
          <a:prstGeom prst="rect">
            <a:avLst/>
          </a:prstGeom>
        </p:spPr>
      </p:pic>
      <p:pic>
        <p:nvPicPr>
          <p:cNvPr id="9" name="Picture 17" descr="02.">
            <a:extLst>
              <a:ext uri="{FF2B5EF4-FFF2-40B4-BE49-F238E27FC236}">
                <a16:creationId xmlns:a16="http://schemas.microsoft.com/office/drawing/2014/main" id="{94228557-9A88-82CA-078F-9A7741A92C08}"/>
              </a:ext>
            </a:extLst>
          </p:cNvPr>
          <p:cNvPicPr>
            <a:picLocks noChangeAspect="1"/>
          </p:cNvPicPr>
          <p:nvPr/>
        </p:nvPicPr>
        <p:blipFill>
          <a:blip r:embed="rId4"/>
          <a:stretch>
            <a:fillRect/>
          </a:stretch>
        </p:blipFill>
        <p:spPr>
          <a:xfrm>
            <a:off x="3186184" y="1906884"/>
            <a:ext cx="838200" cy="838200"/>
          </a:xfrm>
          <a:prstGeom prst="rect">
            <a:avLst/>
          </a:prstGeom>
        </p:spPr>
      </p:pic>
      <p:pic>
        <p:nvPicPr>
          <p:cNvPr id="11" name="Picture 19" descr="03">
            <a:extLst>
              <a:ext uri="{FF2B5EF4-FFF2-40B4-BE49-F238E27FC236}">
                <a16:creationId xmlns:a16="http://schemas.microsoft.com/office/drawing/2014/main" id="{A35021B7-71B8-D5F5-780D-967F7C36EA29}"/>
              </a:ext>
            </a:extLst>
          </p:cNvPr>
          <p:cNvPicPr>
            <a:picLocks noChangeAspect="1"/>
          </p:cNvPicPr>
          <p:nvPr/>
        </p:nvPicPr>
        <p:blipFill>
          <a:blip r:embed="rId5"/>
          <a:stretch>
            <a:fillRect/>
          </a:stretch>
        </p:blipFill>
        <p:spPr>
          <a:xfrm>
            <a:off x="3180887" y="3132481"/>
            <a:ext cx="847725" cy="828675"/>
          </a:xfrm>
          <a:prstGeom prst="rect">
            <a:avLst/>
          </a:prstGeom>
        </p:spPr>
      </p:pic>
      <p:pic>
        <p:nvPicPr>
          <p:cNvPr id="13" name="Picture 21" descr="04">
            <a:extLst>
              <a:ext uri="{FF2B5EF4-FFF2-40B4-BE49-F238E27FC236}">
                <a16:creationId xmlns:a16="http://schemas.microsoft.com/office/drawing/2014/main" id="{26310812-563D-B77F-895D-2E5CACFBF865}"/>
              </a:ext>
            </a:extLst>
          </p:cNvPr>
          <p:cNvPicPr>
            <a:picLocks noChangeAspect="1"/>
          </p:cNvPicPr>
          <p:nvPr/>
        </p:nvPicPr>
        <p:blipFill>
          <a:blip r:embed="rId6"/>
          <a:stretch>
            <a:fillRect/>
          </a:stretch>
        </p:blipFill>
        <p:spPr>
          <a:xfrm>
            <a:off x="3197557" y="4359927"/>
            <a:ext cx="838200" cy="838200"/>
          </a:xfrm>
          <a:prstGeom prst="rect">
            <a:avLst/>
          </a:prstGeom>
        </p:spPr>
      </p:pic>
      <p:sp>
        <p:nvSpPr>
          <p:cNvPr id="15" name="TextBox 14">
            <a:extLst>
              <a:ext uri="{FF2B5EF4-FFF2-40B4-BE49-F238E27FC236}">
                <a16:creationId xmlns:a16="http://schemas.microsoft.com/office/drawing/2014/main" id="{0D68E892-9CCB-D082-56D8-A7520C2A2364}"/>
              </a:ext>
            </a:extLst>
          </p:cNvPr>
          <p:cNvSpPr txBox="1"/>
          <p:nvPr/>
        </p:nvSpPr>
        <p:spPr>
          <a:xfrm>
            <a:off x="4178491" y="846161"/>
            <a:ext cx="81681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101D34"/>
                </a:solidFill>
                <a:latin typeface="Quattrocento Sans"/>
              </a:rPr>
              <a:t>Framing/Background</a:t>
            </a:r>
          </a:p>
        </p:txBody>
      </p:sp>
      <p:sp>
        <p:nvSpPr>
          <p:cNvPr id="17" name="TextBox 16">
            <a:extLst>
              <a:ext uri="{FF2B5EF4-FFF2-40B4-BE49-F238E27FC236}">
                <a16:creationId xmlns:a16="http://schemas.microsoft.com/office/drawing/2014/main" id="{6C11D554-7D07-28DE-63AB-4F371D480E3C}"/>
              </a:ext>
            </a:extLst>
          </p:cNvPr>
          <p:cNvSpPr txBox="1"/>
          <p:nvPr/>
        </p:nvSpPr>
        <p:spPr>
          <a:xfrm>
            <a:off x="4178490" y="2006931"/>
            <a:ext cx="81681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101D34"/>
                </a:solidFill>
                <a:latin typeface="Quattrocento Sans"/>
              </a:rPr>
              <a:t>Implementation of Legislation</a:t>
            </a:r>
            <a:endParaRPr lang="en-US"/>
          </a:p>
        </p:txBody>
      </p:sp>
      <p:sp>
        <p:nvSpPr>
          <p:cNvPr id="19" name="TextBox 18">
            <a:extLst>
              <a:ext uri="{FF2B5EF4-FFF2-40B4-BE49-F238E27FC236}">
                <a16:creationId xmlns:a16="http://schemas.microsoft.com/office/drawing/2014/main" id="{4B26659C-23FD-27D6-E015-F62707B18193}"/>
              </a:ext>
            </a:extLst>
          </p:cNvPr>
          <p:cNvSpPr txBox="1"/>
          <p:nvPr/>
        </p:nvSpPr>
        <p:spPr>
          <a:xfrm>
            <a:off x="4178489" y="3136247"/>
            <a:ext cx="81681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101D34"/>
                </a:solidFill>
                <a:latin typeface="Quattrocento Sans"/>
              </a:rPr>
              <a:t>Snapshot of Plan Amendments</a:t>
            </a:r>
            <a:endParaRPr lang="en-US"/>
          </a:p>
        </p:txBody>
      </p:sp>
      <p:sp>
        <p:nvSpPr>
          <p:cNvPr id="21" name="TextBox 20">
            <a:extLst>
              <a:ext uri="{FF2B5EF4-FFF2-40B4-BE49-F238E27FC236}">
                <a16:creationId xmlns:a16="http://schemas.microsoft.com/office/drawing/2014/main" id="{E85DFEB0-3EFD-E1D4-FEF1-583EC75F65BD}"/>
              </a:ext>
            </a:extLst>
          </p:cNvPr>
          <p:cNvSpPr txBox="1"/>
          <p:nvPr/>
        </p:nvSpPr>
        <p:spPr>
          <a:xfrm>
            <a:off x="4178488" y="4357082"/>
            <a:ext cx="81681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101D34"/>
                </a:solidFill>
                <a:latin typeface="Quattrocento Sans"/>
              </a:rPr>
              <a:t>Implementation Notes</a:t>
            </a:r>
            <a:endParaRPr lang="en-US"/>
          </a:p>
        </p:txBody>
      </p:sp>
      <p:pic>
        <p:nvPicPr>
          <p:cNvPr id="23" name="Picture 21" descr="05">
            <a:extLst>
              <a:ext uri="{FF2B5EF4-FFF2-40B4-BE49-F238E27FC236}">
                <a16:creationId xmlns:a16="http://schemas.microsoft.com/office/drawing/2014/main" id="{D84B0F33-01A8-C3AC-AD1A-FD578822FE05}"/>
              </a:ext>
            </a:extLst>
          </p:cNvPr>
          <p:cNvPicPr>
            <a:picLocks noChangeAspect="1"/>
          </p:cNvPicPr>
          <p:nvPr/>
        </p:nvPicPr>
        <p:blipFill>
          <a:blip r:embed="rId6"/>
          <a:stretch>
            <a:fillRect/>
          </a:stretch>
        </p:blipFill>
        <p:spPr>
          <a:xfrm>
            <a:off x="3185651" y="5526738"/>
            <a:ext cx="838200" cy="838200"/>
          </a:xfrm>
          <a:prstGeom prst="rect">
            <a:avLst/>
          </a:prstGeom>
        </p:spPr>
      </p:pic>
      <p:sp>
        <p:nvSpPr>
          <p:cNvPr id="25" name="TextBox 24">
            <a:extLst>
              <a:ext uri="{FF2B5EF4-FFF2-40B4-BE49-F238E27FC236}">
                <a16:creationId xmlns:a16="http://schemas.microsoft.com/office/drawing/2014/main" id="{4E80A50B-5450-C0CF-42F2-3116DA8ABAEC}"/>
              </a:ext>
            </a:extLst>
          </p:cNvPr>
          <p:cNvSpPr txBox="1"/>
          <p:nvPr/>
        </p:nvSpPr>
        <p:spPr>
          <a:xfrm>
            <a:off x="4178487" y="5523893"/>
            <a:ext cx="81681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101D34"/>
                </a:solidFill>
                <a:latin typeface="Quattrocento Sans"/>
              </a:rPr>
              <a:t>Considerations moving forward</a:t>
            </a:r>
            <a:endParaRPr lang="en-US"/>
          </a:p>
        </p:txBody>
      </p:sp>
      <p:sp>
        <p:nvSpPr>
          <p:cNvPr id="27" name="Rectangle 26">
            <a:extLst>
              <a:ext uri="{FF2B5EF4-FFF2-40B4-BE49-F238E27FC236}">
                <a16:creationId xmlns:a16="http://schemas.microsoft.com/office/drawing/2014/main" id="{24012493-AB46-F91C-8E30-E2F51F220C03}"/>
              </a:ext>
            </a:extLst>
          </p:cNvPr>
          <p:cNvSpPr/>
          <p:nvPr/>
        </p:nvSpPr>
        <p:spPr>
          <a:xfrm flipH="1">
            <a:off x="3198018" y="5531643"/>
            <a:ext cx="892969" cy="84534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cs typeface="Calibri"/>
              </a:rPr>
              <a:t>05</a:t>
            </a:r>
          </a:p>
        </p:txBody>
      </p:sp>
      <p:sp>
        <p:nvSpPr>
          <p:cNvPr id="29" name="Rectangle 28" descr="02. Implementation of Legislation">
            <a:extLst>
              <a:ext uri="{FF2B5EF4-FFF2-40B4-BE49-F238E27FC236}">
                <a16:creationId xmlns:a16="http://schemas.microsoft.com/office/drawing/2014/main" id="{95319BFE-937A-0D95-14B7-262A8B5E9B89}"/>
              </a:ext>
            </a:extLst>
          </p:cNvPr>
          <p:cNvSpPr/>
          <p:nvPr/>
        </p:nvSpPr>
        <p:spPr>
          <a:xfrm>
            <a:off x="2906992" y="1712157"/>
            <a:ext cx="6976671" cy="117468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ADAF384-618B-EA63-D9B9-2060E9B9E79E}"/>
              </a:ext>
            </a:extLst>
          </p:cNvPr>
          <p:cNvSpPr/>
          <p:nvPr/>
        </p:nvSpPr>
        <p:spPr>
          <a:xfrm>
            <a:off x="0" y="0"/>
            <a:ext cx="2680137" cy="59383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cs typeface="Calibri"/>
              </a:rPr>
              <a:t>Agenda</a:t>
            </a:r>
          </a:p>
        </p:txBody>
      </p:sp>
      <p:sp>
        <p:nvSpPr>
          <p:cNvPr id="3" name="Title 2">
            <a:extLst>
              <a:ext uri="{FF2B5EF4-FFF2-40B4-BE49-F238E27FC236}">
                <a16:creationId xmlns:a16="http://schemas.microsoft.com/office/drawing/2014/main" id="{835B5151-5551-48A3-AA58-0E0011A98A6D}"/>
              </a:ext>
            </a:extLst>
          </p:cNvPr>
          <p:cNvSpPr>
            <a:spLocks noGrp="1"/>
          </p:cNvSpPr>
          <p:nvPr>
            <p:ph type="title" idx="4294967295"/>
          </p:nvPr>
        </p:nvSpPr>
        <p:spPr>
          <a:xfrm>
            <a:off x="838200" y="-380714"/>
            <a:ext cx="10312400" cy="238959"/>
          </a:xfrm>
        </p:spPr>
        <p:txBody>
          <a:bodyPr>
            <a:normAutofit fontScale="90000"/>
          </a:bodyPr>
          <a:lstStyle/>
          <a:p>
            <a:r>
              <a:rPr lang="en-US" dirty="0">
                <a:solidFill>
                  <a:schemeClr val="bg2"/>
                </a:solidFill>
              </a:rPr>
              <a:t>02. Implementation of legislation</a:t>
            </a:r>
          </a:p>
        </p:txBody>
      </p:sp>
    </p:spTree>
    <p:extLst>
      <p:ext uri="{BB962C8B-B14F-4D97-AF65-F5344CB8AC3E}">
        <p14:creationId xmlns:p14="http://schemas.microsoft.com/office/powerpoint/2010/main" val="1995039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6DC74F-8C00-4C25-8F2E-2C654E189FBD}"/>
              </a:ext>
            </a:extLst>
          </p:cNvPr>
          <p:cNvSpPr>
            <a:spLocks noGrp="1"/>
          </p:cNvSpPr>
          <p:nvPr>
            <p:ph idx="1"/>
          </p:nvPr>
        </p:nvSpPr>
        <p:spPr>
          <a:xfrm>
            <a:off x="6433782" y="2030119"/>
            <a:ext cx="5306704" cy="4700827"/>
          </a:xfrm>
        </p:spPr>
        <p:txBody>
          <a:bodyPr vert="horz" lIns="91440" tIns="45720" rIns="91440" bIns="45720" rtlCol="0" anchor="t">
            <a:normAutofit fontScale="77500" lnSpcReduction="20000"/>
          </a:bodyPr>
          <a:lstStyle/>
          <a:p>
            <a:pPr marL="0" indent="0">
              <a:lnSpc>
                <a:spcPct val="107000"/>
              </a:lnSpc>
              <a:spcBef>
                <a:spcPts val="0"/>
              </a:spcBef>
              <a:buNone/>
            </a:pPr>
            <a:endParaRPr lang="en-US" sz="2400">
              <a:latin typeface="Arial"/>
            </a:endParaRPr>
          </a:p>
          <a:p>
            <a:pPr marL="0" indent="0">
              <a:lnSpc>
                <a:spcPct val="107000"/>
              </a:lnSpc>
              <a:spcBef>
                <a:spcPts val="0"/>
              </a:spcBef>
              <a:buNone/>
            </a:pPr>
            <a:endParaRPr lang="en-US" sz="2400">
              <a:latin typeface="Arial"/>
            </a:endParaRPr>
          </a:p>
          <a:p>
            <a:pPr>
              <a:lnSpc>
                <a:spcPct val="107000"/>
              </a:lnSpc>
              <a:spcBef>
                <a:spcPts val="0"/>
              </a:spcBef>
              <a:buFont typeface="Wingdings" panose="05000000000000000000" pitchFamily="2" charset="2"/>
              <a:buChar char="Ø"/>
            </a:pPr>
            <a:r>
              <a:rPr lang="en-US" sz="2400" b="1">
                <a:latin typeface="Arial"/>
                <a:cs typeface="Arial"/>
              </a:rPr>
              <a:t>Gap-Analysis: </a:t>
            </a:r>
            <a:r>
              <a:rPr lang="en-US" sz="2400">
                <a:latin typeface="Arial"/>
                <a:cs typeface="Arial"/>
              </a:rPr>
              <a:t>analysis</a:t>
            </a:r>
            <a:r>
              <a:rPr lang="en-US" sz="2400" b="1">
                <a:latin typeface="Arial"/>
                <a:cs typeface="Arial"/>
              </a:rPr>
              <a:t> </a:t>
            </a:r>
            <a:r>
              <a:rPr lang="en-US" sz="2400">
                <a:latin typeface="Arial"/>
                <a:cs typeface="Arial"/>
              </a:rPr>
              <a:t>of existing gaps in learning experiences and outcomes </a:t>
            </a:r>
            <a:endParaRPr lang="en-US" sz="2400">
              <a:latin typeface="Arial"/>
            </a:endParaRPr>
          </a:p>
          <a:p>
            <a:pPr>
              <a:lnSpc>
                <a:spcPct val="107000"/>
              </a:lnSpc>
              <a:spcBef>
                <a:spcPts val="0"/>
              </a:spcBef>
              <a:buFont typeface="Wingdings" panose="05000000000000000000" pitchFamily="2" charset="2"/>
              <a:buChar char="Ø"/>
            </a:pPr>
            <a:r>
              <a:rPr lang="en-US" sz="2400" b="1">
                <a:latin typeface="Arial"/>
                <a:cs typeface="Arial"/>
              </a:rPr>
              <a:t>EBPs: </a:t>
            </a:r>
            <a:r>
              <a:rPr lang="en-US" sz="2400">
                <a:latin typeface="Arial"/>
                <a:cs typeface="Arial"/>
              </a:rPr>
              <a:t>Identification of evidence-based programs to address identified gaps</a:t>
            </a:r>
            <a:endParaRPr lang="en-US" sz="2400">
              <a:effectLst/>
              <a:latin typeface="Arial"/>
              <a:ea typeface="Calibri" panose="020F0502020204030204" pitchFamily="34" charset="0"/>
              <a:cs typeface="Arial"/>
            </a:endParaRPr>
          </a:p>
          <a:p>
            <a:pPr>
              <a:lnSpc>
                <a:spcPct val="107000"/>
              </a:lnSpc>
              <a:spcBef>
                <a:spcPts val="0"/>
              </a:spcBef>
              <a:buFont typeface="Wingdings" panose="05000000000000000000" pitchFamily="2" charset="2"/>
              <a:buChar char="Ø"/>
            </a:pPr>
            <a:r>
              <a:rPr lang="en-US" sz="2400" b="1">
                <a:latin typeface="Arial"/>
                <a:ea typeface="Calibri" panose="020F0502020204030204" pitchFamily="34" charset="0"/>
                <a:cs typeface="Arial"/>
              </a:rPr>
              <a:t>Budget detail: </a:t>
            </a:r>
            <a:r>
              <a:rPr lang="en-US" sz="2400">
                <a:latin typeface="Arial"/>
                <a:ea typeface="Calibri" panose="020F0502020204030204" pitchFamily="34" charset="0"/>
                <a:cs typeface="Arial"/>
              </a:rPr>
              <a:t>Investments</a:t>
            </a:r>
            <a:r>
              <a:rPr lang="en-US" sz="2400">
                <a:effectLst/>
                <a:latin typeface="Arial"/>
                <a:ea typeface="Calibri" panose="020F0502020204030204" pitchFamily="34" charset="0"/>
                <a:cs typeface="Arial"/>
              </a:rPr>
              <a:t> supporting implementation</a:t>
            </a:r>
            <a:r>
              <a:rPr lang="en-US" sz="2400">
                <a:latin typeface="Arial"/>
                <a:ea typeface="Calibri" panose="020F0502020204030204" pitchFamily="34" charset="0"/>
                <a:cs typeface="Arial"/>
              </a:rPr>
              <a:t> of EBPs</a:t>
            </a:r>
            <a:endParaRPr lang="en-US" sz="2400">
              <a:effectLst/>
              <a:latin typeface="Arial"/>
              <a:ea typeface="Calibri" panose="020F0502020204030204" pitchFamily="34" charset="0"/>
              <a:cs typeface="Arial"/>
            </a:endParaRPr>
          </a:p>
          <a:p>
            <a:pPr>
              <a:lnSpc>
                <a:spcPct val="107000"/>
              </a:lnSpc>
              <a:spcBef>
                <a:spcPts val="0"/>
              </a:spcBef>
              <a:buFont typeface="Wingdings" panose="05000000000000000000" pitchFamily="2" charset="2"/>
              <a:buChar char="Ø"/>
            </a:pPr>
            <a:r>
              <a:rPr lang="en-US" sz="2400" b="1">
                <a:effectLst/>
                <a:latin typeface="Arial"/>
                <a:ea typeface="Calibri" panose="020F0502020204030204" pitchFamily="34" charset="0"/>
                <a:cs typeface="Arial"/>
              </a:rPr>
              <a:t>Metrics:</a:t>
            </a:r>
            <a:r>
              <a:rPr lang="en-US" sz="2400">
                <a:effectLst/>
                <a:latin typeface="Arial"/>
                <a:ea typeface="Calibri" panose="020F0502020204030204" pitchFamily="34" charset="0"/>
                <a:cs typeface="Arial"/>
              </a:rPr>
              <a:t> for measuring progress </a:t>
            </a:r>
            <a:r>
              <a:rPr lang="en-US" sz="2400">
                <a:latin typeface="Arial"/>
                <a:ea typeface="Calibri" panose="020F0502020204030204" pitchFamily="34" charset="0"/>
                <a:cs typeface="Arial"/>
              </a:rPr>
              <a:t>towards </a:t>
            </a:r>
            <a:r>
              <a:rPr lang="en-US" sz="2400">
                <a:effectLst/>
                <a:latin typeface="Arial"/>
                <a:ea typeface="Calibri" panose="020F0502020204030204" pitchFamily="34" charset="0"/>
                <a:cs typeface="Arial"/>
              </a:rPr>
              <a:t>targets</a:t>
            </a:r>
          </a:p>
          <a:p>
            <a:pPr>
              <a:lnSpc>
                <a:spcPct val="107000"/>
              </a:lnSpc>
              <a:spcBef>
                <a:spcPts val="0"/>
              </a:spcBef>
              <a:buFont typeface="Wingdings" panose="05000000000000000000" pitchFamily="2" charset="2"/>
              <a:buChar char="Ø"/>
            </a:pPr>
            <a:r>
              <a:rPr lang="en-US" sz="2400" b="1">
                <a:latin typeface="Arial"/>
                <a:ea typeface="Calibri" panose="020F0502020204030204" pitchFamily="34" charset="0"/>
                <a:cs typeface="Arial"/>
              </a:rPr>
              <a:t>Family/caregiver engagement in content: </a:t>
            </a:r>
            <a:r>
              <a:rPr lang="en-US" sz="2400">
                <a:latin typeface="Arial"/>
                <a:ea typeface="Calibri" panose="020F0502020204030204" pitchFamily="34" charset="0"/>
                <a:cs typeface="Arial"/>
              </a:rPr>
              <a:t>Description of steps</a:t>
            </a:r>
            <a:r>
              <a:rPr lang="en-US" sz="2400">
                <a:effectLst/>
                <a:latin typeface="Arial"/>
                <a:ea typeface="Calibri" panose="020F0502020204030204" pitchFamily="34" charset="0"/>
                <a:cs typeface="Arial"/>
              </a:rPr>
              <a:t> </a:t>
            </a:r>
            <a:r>
              <a:rPr lang="en-US" sz="2400">
                <a:latin typeface="Arial"/>
                <a:ea typeface="Calibri" panose="020F0502020204030204" pitchFamily="34" charset="0"/>
                <a:cs typeface="Arial"/>
              </a:rPr>
              <a:t>taken by district </a:t>
            </a:r>
            <a:r>
              <a:rPr lang="en-US" sz="2400">
                <a:effectLst/>
                <a:latin typeface="Arial"/>
                <a:ea typeface="Calibri" panose="020F0502020204030204" pitchFamily="34" charset="0"/>
                <a:cs typeface="Arial"/>
              </a:rPr>
              <a:t>for meaningful family/caregiver engagement</a:t>
            </a:r>
          </a:p>
          <a:p>
            <a:pPr>
              <a:lnSpc>
                <a:spcPct val="107000"/>
              </a:lnSpc>
              <a:spcBef>
                <a:spcPts val="0"/>
              </a:spcBef>
              <a:spcAft>
                <a:spcPts val="800"/>
              </a:spcAft>
              <a:buFont typeface="Wingdings" panose="05000000000000000000" pitchFamily="2" charset="2"/>
              <a:buChar char="Ø"/>
            </a:pPr>
            <a:r>
              <a:rPr lang="en-US" sz="2400" b="1">
                <a:latin typeface="Arial"/>
                <a:ea typeface="Calibri" panose="020F0502020204030204" pitchFamily="34" charset="0"/>
                <a:cs typeface="Arial"/>
              </a:rPr>
              <a:t>Stakeholder engagement in process: </a:t>
            </a:r>
            <a:r>
              <a:rPr lang="en-US" sz="2400">
                <a:latin typeface="Arial"/>
                <a:ea typeface="Calibri" panose="020F0502020204030204" pitchFamily="34" charset="0"/>
                <a:cs typeface="Arial"/>
              </a:rPr>
              <a:t>Description of Stakeholder</a:t>
            </a:r>
            <a:r>
              <a:rPr lang="en-US" sz="2400">
                <a:effectLst/>
                <a:latin typeface="Arial"/>
                <a:ea typeface="Calibri" panose="020F0502020204030204" pitchFamily="34" charset="0"/>
                <a:cs typeface="Arial"/>
              </a:rPr>
              <a:t> engagement in plan development and implementation </a:t>
            </a:r>
            <a:r>
              <a:rPr lang="en-US" sz="2400">
                <a:latin typeface="Arial"/>
                <a:ea typeface="Calibri" panose="020F0502020204030204" pitchFamily="34" charset="0"/>
                <a:cs typeface="Arial"/>
              </a:rPr>
              <a:t>processes</a:t>
            </a:r>
            <a:r>
              <a:rPr lang="en-US" sz="1800">
                <a:effectLst/>
                <a:latin typeface="Arial"/>
                <a:ea typeface="Calibri" panose="020F0502020204030204" pitchFamily="34" charset="0"/>
                <a:cs typeface="Arial"/>
              </a:rPr>
              <a:t>.</a:t>
            </a:r>
          </a:p>
          <a:p>
            <a:pPr marL="0" indent="0">
              <a:buNone/>
            </a:pPr>
            <a:endParaRPr lang="en-US"/>
          </a:p>
        </p:txBody>
      </p:sp>
      <p:sp>
        <p:nvSpPr>
          <p:cNvPr id="3" name="Title 2">
            <a:extLst>
              <a:ext uri="{FF2B5EF4-FFF2-40B4-BE49-F238E27FC236}">
                <a16:creationId xmlns:a16="http://schemas.microsoft.com/office/drawing/2014/main" id="{F1601BB2-38E5-44F9-B1B3-51F610F5020C}"/>
              </a:ext>
            </a:extLst>
          </p:cNvPr>
          <p:cNvSpPr>
            <a:spLocks noGrp="1"/>
          </p:cNvSpPr>
          <p:nvPr>
            <p:ph type="title"/>
          </p:nvPr>
        </p:nvSpPr>
        <p:spPr/>
        <p:txBody>
          <a:bodyPr>
            <a:normAutofit fontScale="90000"/>
          </a:bodyPr>
          <a:lstStyle/>
          <a:p>
            <a:r>
              <a:rPr lang="en-US" dirty="0"/>
              <a:t>Reminder about Legislative Requirements of 3-Year Gap-Closing Plans</a:t>
            </a:r>
          </a:p>
        </p:txBody>
      </p:sp>
      <p:sp>
        <p:nvSpPr>
          <p:cNvPr id="5" name="Rectangle: Rounded Corners 4">
            <a:extLst>
              <a:ext uri="{FF2B5EF4-FFF2-40B4-BE49-F238E27FC236}">
                <a16:creationId xmlns:a16="http://schemas.microsoft.com/office/drawing/2014/main" id="{F1057083-F37D-EE2B-FDB1-C9A28D3B1930}"/>
              </a:ext>
            </a:extLst>
          </p:cNvPr>
          <p:cNvSpPr/>
          <p:nvPr/>
        </p:nvSpPr>
        <p:spPr>
          <a:xfrm>
            <a:off x="718615" y="1713313"/>
            <a:ext cx="4245342" cy="69137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solidFill>
              </a:rPr>
              <a:t>Legislation Required</a:t>
            </a:r>
            <a:endParaRPr lang="en-US">
              <a:solidFill>
                <a:schemeClr val="tx1"/>
              </a:solidFill>
            </a:endParaRPr>
          </a:p>
        </p:txBody>
      </p:sp>
      <p:cxnSp>
        <p:nvCxnSpPr>
          <p:cNvPr id="7" name="Straight Connector 6">
            <a:extLst>
              <a:ext uri="{FF2B5EF4-FFF2-40B4-BE49-F238E27FC236}">
                <a16:creationId xmlns:a16="http://schemas.microsoft.com/office/drawing/2014/main" id="{78175EF9-33F7-5187-836E-A00B902EFD15}"/>
              </a:ext>
              <a:ext uri="{C183D7F6-B498-43B3-948B-1728B52AA6E4}">
                <adec:decorative xmlns:adec="http://schemas.microsoft.com/office/drawing/2017/decorative" val="1"/>
              </a:ext>
            </a:extLst>
          </p:cNvPr>
          <p:cNvCxnSpPr/>
          <p:nvPr/>
        </p:nvCxnSpPr>
        <p:spPr>
          <a:xfrm>
            <a:off x="6149613" y="1935511"/>
            <a:ext cx="0" cy="44158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FDC69A83-48E5-7654-53BC-CE1DB932BE89}"/>
              </a:ext>
            </a:extLst>
          </p:cNvPr>
          <p:cNvSpPr/>
          <p:nvPr/>
        </p:nvSpPr>
        <p:spPr>
          <a:xfrm>
            <a:off x="7099724" y="1719173"/>
            <a:ext cx="4233969" cy="66863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solidFill>
              </a:rPr>
              <a:t>DESE Plans Included</a:t>
            </a:r>
            <a:endParaRPr lang="en-US">
              <a:solidFill>
                <a:schemeClr val="tx1"/>
              </a:solidFill>
            </a:endParaRPr>
          </a:p>
        </p:txBody>
      </p:sp>
      <p:sp>
        <p:nvSpPr>
          <p:cNvPr id="11" name="Content Placeholder 1">
            <a:extLst>
              <a:ext uri="{FF2B5EF4-FFF2-40B4-BE49-F238E27FC236}">
                <a16:creationId xmlns:a16="http://schemas.microsoft.com/office/drawing/2014/main" id="{F82561A5-D190-D22F-6EC7-3223D7940F54}"/>
              </a:ext>
            </a:extLst>
          </p:cNvPr>
          <p:cNvSpPr txBox="1">
            <a:spLocks/>
          </p:cNvSpPr>
          <p:nvPr/>
        </p:nvSpPr>
        <p:spPr>
          <a:xfrm>
            <a:off x="724391" y="2028885"/>
            <a:ext cx="4897272" cy="4052559"/>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Font typeface="Arial" panose="020B0604020202020204" pitchFamily="34" charset="0"/>
              <a:buNone/>
            </a:pPr>
            <a:endParaRPr lang="en-US" sz="2400">
              <a:latin typeface="Arial"/>
            </a:endParaRPr>
          </a:p>
          <a:p>
            <a:pPr marL="0" indent="0">
              <a:lnSpc>
                <a:spcPct val="107000"/>
              </a:lnSpc>
              <a:spcBef>
                <a:spcPts val="0"/>
              </a:spcBef>
              <a:buNone/>
            </a:pPr>
            <a:endParaRPr lang="en-US" sz="2400">
              <a:latin typeface="Arial"/>
            </a:endParaRPr>
          </a:p>
          <a:p>
            <a:pPr>
              <a:lnSpc>
                <a:spcPct val="107000"/>
              </a:lnSpc>
              <a:spcBef>
                <a:spcPts val="0"/>
              </a:spcBef>
              <a:buFont typeface="Wingdings" panose="05000000000000000000" pitchFamily="2" charset="2"/>
              <a:buChar char="Ø"/>
            </a:pPr>
            <a:r>
              <a:rPr lang="en-US" sz="2400" b="1">
                <a:latin typeface="Arial"/>
                <a:cs typeface="Arial"/>
              </a:rPr>
              <a:t>EBPs: </a:t>
            </a:r>
            <a:r>
              <a:rPr lang="en-US" sz="2400">
                <a:latin typeface="Arial"/>
                <a:cs typeface="Arial"/>
              </a:rPr>
              <a:t>Identification of evidence-based programs to address identified gaps</a:t>
            </a:r>
            <a:endParaRPr lang="en-US"/>
          </a:p>
          <a:p>
            <a:pPr>
              <a:lnSpc>
                <a:spcPct val="107000"/>
              </a:lnSpc>
              <a:spcBef>
                <a:spcPts val="0"/>
              </a:spcBef>
              <a:buFont typeface="Wingdings,Sans-Serif" panose="05000000000000000000" pitchFamily="2" charset="2"/>
              <a:buChar char="Ø"/>
            </a:pPr>
            <a:r>
              <a:rPr lang="en-US" sz="2400" b="1">
                <a:latin typeface="Arial"/>
                <a:cs typeface="Arial"/>
              </a:rPr>
              <a:t>Budget: </a:t>
            </a:r>
            <a:r>
              <a:rPr lang="en-US" sz="2400">
                <a:latin typeface="Arial"/>
                <a:cs typeface="Arial"/>
              </a:rPr>
              <a:t>Investments supporting implementation of EBPs &amp; gap-closing</a:t>
            </a:r>
            <a:endParaRPr lang="en-US"/>
          </a:p>
          <a:p>
            <a:pPr>
              <a:lnSpc>
                <a:spcPct val="107000"/>
              </a:lnSpc>
              <a:spcBef>
                <a:spcPts val="0"/>
              </a:spcBef>
              <a:buFont typeface="Wingdings" panose="05000000000000000000" pitchFamily="2" charset="2"/>
              <a:buChar char="Ø"/>
            </a:pPr>
            <a:r>
              <a:rPr lang="en-US" sz="2400" b="1">
                <a:latin typeface="Arial"/>
                <a:cs typeface="Arial"/>
              </a:rPr>
              <a:t>Metrics: </a:t>
            </a:r>
            <a:r>
              <a:rPr lang="en-US" sz="2400">
                <a:latin typeface="Arial"/>
                <a:cs typeface="Arial"/>
              </a:rPr>
              <a:t>for measuring progress towards meeting targets &amp; family/care-giver engagement</a:t>
            </a:r>
            <a:endParaRPr lang="en-US"/>
          </a:p>
          <a:p>
            <a:pPr>
              <a:lnSpc>
                <a:spcPct val="107000"/>
              </a:lnSpc>
              <a:spcBef>
                <a:spcPts val="0"/>
              </a:spcBef>
              <a:buFont typeface="Wingdings" panose="05000000000000000000" pitchFamily="2" charset="2"/>
              <a:buChar char="Ø"/>
            </a:pPr>
            <a:r>
              <a:rPr lang="en-US" sz="2400" b="1">
                <a:latin typeface="Arial"/>
                <a:cs typeface="Arial"/>
              </a:rPr>
              <a:t>Stakeholder Engagement: </a:t>
            </a:r>
            <a:r>
              <a:rPr lang="en-US" sz="2400">
                <a:latin typeface="Arial"/>
                <a:cs typeface="Arial"/>
              </a:rPr>
              <a:t>consult stakeholders, effect and measure increased parent engagement, including but not limited to underserved groups.</a:t>
            </a:r>
            <a:endParaRPr lang="en-US" sz="2400"/>
          </a:p>
          <a:p>
            <a:pPr marL="0" indent="0">
              <a:lnSpc>
                <a:spcPct val="107000"/>
              </a:lnSpc>
              <a:spcBef>
                <a:spcPts val="0"/>
              </a:spcBef>
              <a:buNone/>
            </a:pPr>
            <a:endParaRPr lang="en-US" sz="2400"/>
          </a:p>
        </p:txBody>
      </p:sp>
    </p:spTree>
    <p:extLst>
      <p:ext uri="{BB962C8B-B14F-4D97-AF65-F5344CB8AC3E}">
        <p14:creationId xmlns:p14="http://schemas.microsoft.com/office/powerpoint/2010/main" val="3457838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descr="Gap-Analysis: analysis of existing gaps in learning experiences and outcomes &#10;">
            <a:extLst>
              <a:ext uri="{FF2B5EF4-FFF2-40B4-BE49-F238E27FC236}">
                <a16:creationId xmlns:a16="http://schemas.microsoft.com/office/drawing/2014/main" id="{976DC74F-8C00-4C25-8F2E-2C654E189FBD}"/>
              </a:ext>
            </a:extLst>
          </p:cNvPr>
          <p:cNvSpPr>
            <a:spLocks noGrp="1"/>
          </p:cNvSpPr>
          <p:nvPr>
            <p:ph idx="1"/>
          </p:nvPr>
        </p:nvSpPr>
        <p:spPr>
          <a:xfrm>
            <a:off x="280916" y="2075612"/>
            <a:ext cx="5306704" cy="4700827"/>
          </a:xfrm>
        </p:spPr>
        <p:txBody>
          <a:bodyPr vert="horz" lIns="91440" tIns="45720" rIns="91440" bIns="45720" rtlCol="0" anchor="t">
            <a:normAutofit fontScale="77500" lnSpcReduction="20000"/>
          </a:bodyPr>
          <a:lstStyle/>
          <a:p>
            <a:pPr marL="0" indent="0">
              <a:lnSpc>
                <a:spcPct val="107000"/>
              </a:lnSpc>
              <a:spcBef>
                <a:spcPts val="0"/>
              </a:spcBef>
              <a:buNone/>
            </a:pPr>
            <a:endParaRPr lang="en-US" sz="2400" dirty="0">
              <a:latin typeface="Arial"/>
            </a:endParaRPr>
          </a:p>
          <a:p>
            <a:pPr marL="0" indent="0">
              <a:lnSpc>
                <a:spcPct val="107000"/>
              </a:lnSpc>
              <a:spcBef>
                <a:spcPts val="0"/>
              </a:spcBef>
              <a:buNone/>
            </a:pPr>
            <a:endParaRPr lang="en-US" sz="2400" dirty="0">
              <a:latin typeface="Arial"/>
            </a:endParaRPr>
          </a:p>
          <a:p>
            <a:pPr>
              <a:lnSpc>
                <a:spcPct val="107000"/>
              </a:lnSpc>
              <a:spcBef>
                <a:spcPts val="0"/>
              </a:spcBef>
              <a:buFont typeface="Wingdings" panose="05000000000000000000" pitchFamily="2" charset="2"/>
              <a:buChar char="Ø"/>
            </a:pPr>
            <a:r>
              <a:rPr lang="en-US" sz="2400" b="1" dirty="0">
                <a:latin typeface="Arial"/>
                <a:cs typeface="Arial"/>
              </a:rPr>
              <a:t>Gap-Analysis: </a:t>
            </a:r>
            <a:r>
              <a:rPr lang="en-US" sz="2400" dirty="0">
                <a:latin typeface="Arial"/>
                <a:cs typeface="Arial"/>
              </a:rPr>
              <a:t>analysis</a:t>
            </a:r>
            <a:r>
              <a:rPr lang="en-US" sz="2400" b="1" dirty="0">
                <a:latin typeface="Arial"/>
                <a:cs typeface="Arial"/>
              </a:rPr>
              <a:t> </a:t>
            </a:r>
            <a:r>
              <a:rPr lang="en-US" sz="2400" dirty="0">
                <a:latin typeface="Arial"/>
                <a:cs typeface="Arial"/>
              </a:rPr>
              <a:t>of existing gaps in learning experiences and outcomes </a:t>
            </a:r>
            <a:endParaRPr lang="en-US" sz="2400" dirty="0">
              <a:latin typeface="Arial"/>
            </a:endParaRPr>
          </a:p>
          <a:p>
            <a:pPr>
              <a:lnSpc>
                <a:spcPct val="107000"/>
              </a:lnSpc>
              <a:spcBef>
                <a:spcPts val="0"/>
              </a:spcBef>
              <a:buFont typeface="Wingdings" panose="05000000000000000000" pitchFamily="2" charset="2"/>
              <a:buChar char="Ø"/>
            </a:pPr>
            <a:r>
              <a:rPr lang="en-US" sz="2400" b="1" dirty="0">
                <a:latin typeface="Arial"/>
                <a:cs typeface="Arial"/>
              </a:rPr>
              <a:t>EBPs: </a:t>
            </a:r>
            <a:r>
              <a:rPr lang="en-US" sz="2400" dirty="0">
                <a:latin typeface="Arial"/>
                <a:cs typeface="Arial"/>
              </a:rPr>
              <a:t>Identification of evidence-based programs to address identified gaps</a:t>
            </a:r>
            <a:endParaRPr lang="en-US" sz="2400" dirty="0">
              <a:effectLst/>
              <a:latin typeface="Arial"/>
              <a:ea typeface="Calibri" panose="020F0502020204030204" pitchFamily="34" charset="0"/>
              <a:cs typeface="Arial"/>
            </a:endParaRPr>
          </a:p>
          <a:p>
            <a:pPr>
              <a:lnSpc>
                <a:spcPct val="107000"/>
              </a:lnSpc>
              <a:spcBef>
                <a:spcPts val="0"/>
              </a:spcBef>
              <a:buFont typeface="Wingdings" panose="05000000000000000000" pitchFamily="2" charset="2"/>
              <a:buChar char="Ø"/>
            </a:pPr>
            <a:r>
              <a:rPr lang="en-US" sz="2400" b="1" dirty="0">
                <a:latin typeface="Arial"/>
                <a:ea typeface="Calibri" panose="020F0502020204030204" pitchFamily="34" charset="0"/>
                <a:cs typeface="Arial"/>
              </a:rPr>
              <a:t>Budget detail: </a:t>
            </a:r>
            <a:r>
              <a:rPr lang="en-US" sz="2400" dirty="0">
                <a:latin typeface="Arial"/>
                <a:ea typeface="Calibri" panose="020F0502020204030204" pitchFamily="34" charset="0"/>
                <a:cs typeface="Arial"/>
              </a:rPr>
              <a:t>Investments</a:t>
            </a:r>
            <a:r>
              <a:rPr lang="en-US" sz="2400" dirty="0">
                <a:effectLst/>
                <a:latin typeface="Arial"/>
                <a:ea typeface="Calibri" panose="020F0502020204030204" pitchFamily="34" charset="0"/>
                <a:cs typeface="Arial"/>
              </a:rPr>
              <a:t> supporting implementation</a:t>
            </a:r>
            <a:r>
              <a:rPr lang="en-US" sz="2400" dirty="0">
                <a:latin typeface="Arial"/>
                <a:ea typeface="Calibri" panose="020F0502020204030204" pitchFamily="34" charset="0"/>
                <a:cs typeface="Arial"/>
              </a:rPr>
              <a:t> of EBPs</a:t>
            </a:r>
            <a:endParaRPr lang="en-US" sz="2400" dirty="0">
              <a:effectLst/>
              <a:latin typeface="Arial"/>
              <a:ea typeface="Calibri" panose="020F0502020204030204" pitchFamily="34" charset="0"/>
              <a:cs typeface="Arial"/>
            </a:endParaRPr>
          </a:p>
          <a:p>
            <a:pPr>
              <a:lnSpc>
                <a:spcPct val="107000"/>
              </a:lnSpc>
              <a:spcBef>
                <a:spcPts val="0"/>
              </a:spcBef>
              <a:buFont typeface="Wingdings" panose="05000000000000000000" pitchFamily="2" charset="2"/>
              <a:buChar char="Ø"/>
            </a:pPr>
            <a:r>
              <a:rPr lang="en-US" sz="2400" b="1" dirty="0">
                <a:effectLst/>
                <a:latin typeface="Arial"/>
                <a:ea typeface="Calibri" panose="020F0502020204030204" pitchFamily="34" charset="0"/>
                <a:cs typeface="Arial"/>
              </a:rPr>
              <a:t>Metrics:</a:t>
            </a:r>
            <a:r>
              <a:rPr lang="en-US" sz="2400" dirty="0">
                <a:effectLst/>
                <a:latin typeface="Arial"/>
                <a:ea typeface="Calibri" panose="020F0502020204030204" pitchFamily="34" charset="0"/>
                <a:cs typeface="Arial"/>
              </a:rPr>
              <a:t> for measuring progress </a:t>
            </a:r>
            <a:r>
              <a:rPr lang="en-US" sz="2400" dirty="0">
                <a:latin typeface="Arial"/>
                <a:ea typeface="Calibri" panose="020F0502020204030204" pitchFamily="34" charset="0"/>
                <a:cs typeface="Arial"/>
              </a:rPr>
              <a:t>towards </a:t>
            </a:r>
            <a:r>
              <a:rPr lang="en-US" sz="2400" dirty="0">
                <a:effectLst/>
                <a:latin typeface="Arial"/>
                <a:ea typeface="Calibri" panose="020F0502020204030204" pitchFamily="34" charset="0"/>
                <a:cs typeface="Arial"/>
              </a:rPr>
              <a:t>targets</a:t>
            </a:r>
          </a:p>
          <a:p>
            <a:pPr>
              <a:lnSpc>
                <a:spcPct val="107000"/>
              </a:lnSpc>
              <a:spcBef>
                <a:spcPts val="0"/>
              </a:spcBef>
              <a:buFont typeface="Wingdings" panose="05000000000000000000" pitchFamily="2" charset="2"/>
              <a:buChar char="Ø"/>
            </a:pPr>
            <a:r>
              <a:rPr lang="en-US" sz="2400" b="1" dirty="0">
                <a:latin typeface="Arial"/>
                <a:ea typeface="Calibri" panose="020F0502020204030204" pitchFamily="34" charset="0"/>
                <a:cs typeface="Arial"/>
              </a:rPr>
              <a:t>Family engagement in content: </a:t>
            </a:r>
            <a:r>
              <a:rPr lang="en-US" sz="2400" dirty="0">
                <a:latin typeface="Arial"/>
                <a:ea typeface="Calibri" panose="020F0502020204030204" pitchFamily="34" charset="0"/>
                <a:cs typeface="Arial"/>
              </a:rPr>
              <a:t>Description of steps</a:t>
            </a:r>
            <a:r>
              <a:rPr lang="en-US" sz="2400" dirty="0">
                <a:effectLst/>
                <a:latin typeface="Arial"/>
                <a:ea typeface="Calibri" panose="020F0502020204030204" pitchFamily="34" charset="0"/>
                <a:cs typeface="Arial"/>
              </a:rPr>
              <a:t> </a:t>
            </a:r>
            <a:r>
              <a:rPr lang="en-US" sz="2400" dirty="0">
                <a:latin typeface="Arial"/>
                <a:ea typeface="Calibri" panose="020F0502020204030204" pitchFamily="34" charset="0"/>
                <a:cs typeface="Arial"/>
              </a:rPr>
              <a:t>taken by district </a:t>
            </a:r>
            <a:r>
              <a:rPr lang="en-US" sz="2400" dirty="0">
                <a:effectLst/>
                <a:latin typeface="Arial"/>
                <a:ea typeface="Calibri" panose="020F0502020204030204" pitchFamily="34" charset="0"/>
                <a:cs typeface="Arial"/>
              </a:rPr>
              <a:t>for meaningful family/caregiver engagement</a:t>
            </a:r>
          </a:p>
          <a:p>
            <a:pPr>
              <a:lnSpc>
                <a:spcPct val="107000"/>
              </a:lnSpc>
              <a:spcBef>
                <a:spcPts val="0"/>
              </a:spcBef>
              <a:spcAft>
                <a:spcPts val="800"/>
              </a:spcAft>
              <a:buFont typeface="Wingdings" panose="05000000000000000000" pitchFamily="2" charset="2"/>
              <a:buChar char="Ø"/>
            </a:pPr>
            <a:r>
              <a:rPr lang="en-US" sz="2400" b="1" dirty="0">
                <a:latin typeface="Arial"/>
                <a:ea typeface="Calibri" panose="020F0502020204030204" pitchFamily="34" charset="0"/>
                <a:cs typeface="Arial"/>
              </a:rPr>
              <a:t>Stakeholder engagement in process: </a:t>
            </a:r>
            <a:r>
              <a:rPr lang="en-US" sz="2400" dirty="0">
                <a:latin typeface="Arial"/>
                <a:ea typeface="Calibri" panose="020F0502020204030204" pitchFamily="34" charset="0"/>
                <a:cs typeface="Arial"/>
              </a:rPr>
              <a:t>Description of Stakeholder</a:t>
            </a:r>
            <a:r>
              <a:rPr lang="en-US" sz="2400" dirty="0">
                <a:effectLst/>
                <a:latin typeface="Arial"/>
                <a:ea typeface="Calibri" panose="020F0502020204030204" pitchFamily="34" charset="0"/>
                <a:cs typeface="Arial"/>
              </a:rPr>
              <a:t> engagement in plan development and implementation </a:t>
            </a:r>
            <a:r>
              <a:rPr lang="en-US" sz="2400" dirty="0">
                <a:latin typeface="Arial"/>
                <a:ea typeface="Calibri" panose="020F0502020204030204" pitchFamily="34" charset="0"/>
                <a:cs typeface="Arial"/>
              </a:rPr>
              <a:t>processes</a:t>
            </a:r>
            <a:r>
              <a:rPr lang="en-US" sz="1800" dirty="0">
                <a:effectLst/>
                <a:latin typeface="Arial"/>
                <a:ea typeface="Calibri" panose="020F0502020204030204" pitchFamily="34" charset="0"/>
                <a:cs typeface="Arial"/>
              </a:rPr>
              <a:t>.</a:t>
            </a:r>
          </a:p>
          <a:p>
            <a:pPr marL="0" indent="0">
              <a:buNone/>
            </a:pPr>
            <a:endParaRPr lang="en-US" dirty="0"/>
          </a:p>
        </p:txBody>
      </p:sp>
      <p:sp>
        <p:nvSpPr>
          <p:cNvPr id="3" name="Title 2">
            <a:extLst>
              <a:ext uri="{FF2B5EF4-FFF2-40B4-BE49-F238E27FC236}">
                <a16:creationId xmlns:a16="http://schemas.microsoft.com/office/drawing/2014/main" id="{F1601BB2-38E5-44F9-B1B3-51F610F5020C}"/>
              </a:ext>
            </a:extLst>
          </p:cNvPr>
          <p:cNvSpPr>
            <a:spLocks noGrp="1"/>
          </p:cNvSpPr>
          <p:nvPr>
            <p:ph type="title"/>
          </p:nvPr>
        </p:nvSpPr>
        <p:spPr/>
        <p:txBody>
          <a:bodyPr>
            <a:normAutofit/>
          </a:bodyPr>
          <a:lstStyle/>
          <a:p>
            <a:r>
              <a:rPr lang="en-US">
                <a:latin typeface="Arial"/>
                <a:cs typeface="Arial"/>
              </a:rPr>
              <a:t>DESE Guidance to Districts</a:t>
            </a:r>
            <a:endParaRPr lang="en-US"/>
          </a:p>
        </p:txBody>
      </p:sp>
      <p:sp>
        <p:nvSpPr>
          <p:cNvPr id="9" name="Rectangle: Rounded Corners 8">
            <a:extLst>
              <a:ext uri="{FF2B5EF4-FFF2-40B4-BE49-F238E27FC236}">
                <a16:creationId xmlns:a16="http://schemas.microsoft.com/office/drawing/2014/main" id="{FDC69A83-48E5-7654-53BC-CE1DB932BE89}"/>
              </a:ext>
            </a:extLst>
          </p:cNvPr>
          <p:cNvSpPr/>
          <p:nvPr/>
        </p:nvSpPr>
        <p:spPr>
          <a:xfrm>
            <a:off x="776261" y="1719173"/>
            <a:ext cx="4233969" cy="66863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solidFill>
              </a:rPr>
              <a:t>DESE Plans Included</a:t>
            </a:r>
            <a:endParaRPr lang="en-US">
              <a:solidFill>
                <a:schemeClr val="tx1"/>
              </a:solidFill>
            </a:endParaRPr>
          </a:p>
        </p:txBody>
      </p:sp>
      <p:sp>
        <p:nvSpPr>
          <p:cNvPr id="5" name="Rectangle: Rounded Corners 4">
            <a:extLst>
              <a:ext uri="{FF2B5EF4-FFF2-40B4-BE49-F238E27FC236}">
                <a16:creationId xmlns:a16="http://schemas.microsoft.com/office/drawing/2014/main" id="{F1057083-F37D-EE2B-FDB1-C9A28D3B1930}"/>
              </a:ext>
            </a:extLst>
          </p:cNvPr>
          <p:cNvSpPr/>
          <p:nvPr/>
        </p:nvSpPr>
        <p:spPr>
          <a:xfrm>
            <a:off x="6939719" y="1724686"/>
            <a:ext cx="4984595" cy="680003"/>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solidFill>
              </a:rPr>
              <a:t>DESE Guidance to Districts</a:t>
            </a:r>
            <a:endParaRPr lang="en-US">
              <a:solidFill>
                <a:schemeClr val="tx1"/>
              </a:solidFill>
            </a:endParaRPr>
          </a:p>
        </p:txBody>
      </p:sp>
      <p:sp>
        <p:nvSpPr>
          <p:cNvPr id="11" name="Content Placeholder 1" descr="Focus on Gap-Closing">
            <a:extLst>
              <a:ext uri="{FF2B5EF4-FFF2-40B4-BE49-F238E27FC236}">
                <a16:creationId xmlns:a16="http://schemas.microsoft.com/office/drawing/2014/main" id="{F82561A5-D190-D22F-6EC7-3223D7940F54}"/>
              </a:ext>
            </a:extLst>
          </p:cNvPr>
          <p:cNvSpPr txBox="1">
            <a:spLocks/>
          </p:cNvSpPr>
          <p:nvPr/>
        </p:nvSpPr>
        <p:spPr>
          <a:xfrm>
            <a:off x="7018360" y="2330370"/>
            <a:ext cx="4897272" cy="405255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20B0604020202020204" pitchFamily="34" charset="0"/>
              <a:buChar char="Ø"/>
            </a:pPr>
            <a:endParaRPr lang="en-US" sz="2400">
              <a:latin typeface="Arial"/>
            </a:endParaRPr>
          </a:p>
          <a:p>
            <a:pPr marL="0" indent="0">
              <a:buNone/>
            </a:pPr>
            <a:endParaRPr lang="en-US" sz="2400" b="1">
              <a:latin typeface="Arial"/>
              <a:cs typeface="Arial"/>
            </a:endParaRPr>
          </a:p>
          <a:p>
            <a:pPr>
              <a:buFont typeface="Wingdings" panose="020B0604020202020204" pitchFamily="34" charset="0"/>
              <a:buChar char="Ø"/>
            </a:pPr>
            <a:endParaRPr lang="en-US" sz="2400"/>
          </a:p>
          <a:p>
            <a:pPr marL="0" indent="0">
              <a:lnSpc>
                <a:spcPct val="107000"/>
              </a:lnSpc>
              <a:spcBef>
                <a:spcPts val="0"/>
              </a:spcBef>
              <a:buNone/>
            </a:pPr>
            <a:endParaRPr lang="en-US" sz="2400"/>
          </a:p>
        </p:txBody>
      </p:sp>
      <p:sp>
        <p:nvSpPr>
          <p:cNvPr id="6" name="Arrow: Right 5">
            <a:extLst>
              <a:ext uri="{FF2B5EF4-FFF2-40B4-BE49-F238E27FC236}">
                <a16:creationId xmlns:a16="http://schemas.microsoft.com/office/drawing/2014/main" id="{A342AB6C-2E65-A663-158D-F8F7F08D5122}"/>
              </a:ext>
              <a:ext uri="{C183D7F6-B498-43B3-948B-1728B52AA6E4}">
                <adec:decorative xmlns:adec="http://schemas.microsoft.com/office/drawing/2017/decorative" val="1"/>
              </a:ext>
            </a:extLst>
          </p:cNvPr>
          <p:cNvSpPr/>
          <p:nvPr/>
        </p:nvSpPr>
        <p:spPr>
          <a:xfrm>
            <a:off x="13238328" y="4469641"/>
            <a:ext cx="2229134" cy="693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735E112-42AA-BB26-4AEB-9B36C30A88CC}"/>
              </a:ext>
            </a:extLst>
          </p:cNvPr>
          <p:cNvSpPr txBox="1"/>
          <p:nvPr/>
        </p:nvSpPr>
        <p:spPr>
          <a:xfrm>
            <a:off x="7408460" y="2620370"/>
            <a:ext cx="389188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a:latin typeface="Arial"/>
              </a:rPr>
              <a:t>Focus on Gap-Closing</a:t>
            </a:r>
            <a:endParaRPr lang="en-US" i="1">
              <a:latin typeface="Arial"/>
              <a:cs typeface="Arial"/>
            </a:endParaRPr>
          </a:p>
          <a:p>
            <a:pPr algn="ctr"/>
            <a:r>
              <a:rPr lang="en-US" i="1">
                <a:latin typeface="Arial"/>
              </a:rPr>
              <a:t>"Conduct a robust analysis of state and local data, disaggregated by student group, to identify gaps in learning experiences and outcomes."</a:t>
            </a:r>
            <a:endParaRPr lang="en-US" i="1">
              <a:cs typeface="Calibri" panose="020F0502020204030204"/>
            </a:endParaRPr>
          </a:p>
        </p:txBody>
      </p:sp>
      <p:sp>
        <p:nvSpPr>
          <p:cNvPr id="10" name="Rectangle 9" descr="Gap-Analysis">
            <a:extLst>
              <a:ext uri="{FF2B5EF4-FFF2-40B4-BE49-F238E27FC236}">
                <a16:creationId xmlns:a16="http://schemas.microsoft.com/office/drawing/2014/main" id="{BA441310-1395-E560-8CE5-1C7D8340BC0E}"/>
              </a:ext>
            </a:extLst>
          </p:cNvPr>
          <p:cNvSpPr/>
          <p:nvPr/>
        </p:nvSpPr>
        <p:spPr>
          <a:xfrm>
            <a:off x="136477" y="2502089"/>
            <a:ext cx="5504597" cy="62552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36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descr="EBPs: Identification of evidence-based programs to address identified gaps&#10;">
            <a:extLst>
              <a:ext uri="{FF2B5EF4-FFF2-40B4-BE49-F238E27FC236}">
                <a16:creationId xmlns:a16="http://schemas.microsoft.com/office/drawing/2014/main" id="{976DC74F-8C00-4C25-8F2E-2C654E189FBD}"/>
              </a:ext>
            </a:extLst>
          </p:cNvPr>
          <p:cNvSpPr>
            <a:spLocks noGrp="1"/>
          </p:cNvSpPr>
          <p:nvPr>
            <p:ph idx="1"/>
          </p:nvPr>
        </p:nvSpPr>
        <p:spPr>
          <a:xfrm>
            <a:off x="280916" y="2075612"/>
            <a:ext cx="5306704" cy="4700827"/>
          </a:xfrm>
        </p:spPr>
        <p:txBody>
          <a:bodyPr vert="horz" lIns="91440" tIns="45720" rIns="91440" bIns="45720" rtlCol="0" anchor="t">
            <a:normAutofit fontScale="77500" lnSpcReduction="20000"/>
          </a:bodyPr>
          <a:lstStyle/>
          <a:p>
            <a:pPr marL="0" indent="0">
              <a:lnSpc>
                <a:spcPct val="107000"/>
              </a:lnSpc>
              <a:spcBef>
                <a:spcPts val="0"/>
              </a:spcBef>
              <a:buNone/>
            </a:pPr>
            <a:endParaRPr lang="en-US" sz="2400" dirty="0">
              <a:latin typeface="Arial"/>
            </a:endParaRPr>
          </a:p>
          <a:p>
            <a:pPr marL="0" indent="0">
              <a:lnSpc>
                <a:spcPct val="107000"/>
              </a:lnSpc>
              <a:spcBef>
                <a:spcPts val="0"/>
              </a:spcBef>
              <a:buNone/>
            </a:pPr>
            <a:endParaRPr lang="en-US" sz="2400" dirty="0">
              <a:latin typeface="Arial"/>
            </a:endParaRPr>
          </a:p>
          <a:p>
            <a:pPr>
              <a:lnSpc>
                <a:spcPct val="107000"/>
              </a:lnSpc>
              <a:spcBef>
                <a:spcPts val="0"/>
              </a:spcBef>
              <a:buFont typeface="Wingdings" panose="05000000000000000000" pitchFamily="2" charset="2"/>
              <a:buChar char="Ø"/>
            </a:pPr>
            <a:r>
              <a:rPr lang="en-US" sz="2400" b="1" dirty="0">
                <a:latin typeface="Arial"/>
                <a:cs typeface="Arial"/>
              </a:rPr>
              <a:t>Gap-Analysis: </a:t>
            </a:r>
            <a:r>
              <a:rPr lang="en-US" sz="2400" dirty="0">
                <a:latin typeface="Arial"/>
                <a:cs typeface="Arial"/>
              </a:rPr>
              <a:t>analysis</a:t>
            </a:r>
            <a:r>
              <a:rPr lang="en-US" sz="2400" b="1" dirty="0">
                <a:latin typeface="Arial"/>
                <a:cs typeface="Arial"/>
              </a:rPr>
              <a:t> </a:t>
            </a:r>
            <a:r>
              <a:rPr lang="en-US" sz="2400" dirty="0">
                <a:latin typeface="Arial"/>
                <a:cs typeface="Arial"/>
              </a:rPr>
              <a:t>of existing gaps in learning experiences and outcomes </a:t>
            </a:r>
            <a:endParaRPr lang="en-US" sz="2400" dirty="0">
              <a:latin typeface="Arial"/>
            </a:endParaRPr>
          </a:p>
          <a:p>
            <a:pPr>
              <a:lnSpc>
                <a:spcPct val="107000"/>
              </a:lnSpc>
              <a:spcBef>
                <a:spcPts val="0"/>
              </a:spcBef>
              <a:buFont typeface="Wingdings" panose="05000000000000000000" pitchFamily="2" charset="2"/>
              <a:buChar char="Ø"/>
            </a:pPr>
            <a:r>
              <a:rPr lang="en-US" sz="2400" b="1" dirty="0">
                <a:latin typeface="Arial"/>
                <a:cs typeface="Arial"/>
              </a:rPr>
              <a:t>EBPs: </a:t>
            </a:r>
            <a:r>
              <a:rPr lang="en-US" sz="2400" dirty="0">
                <a:latin typeface="Arial"/>
                <a:cs typeface="Arial"/>
              </a:rPr>
              <a:t>Identification of evidence-based programs to address identified gaps</a:t>
            </a:r>
            <a:endParaRPr lang="en-US" sz="2400" dirty="0">
              <a:effectLst/>
              <a:latin typeface="Arial"/>
              <a:ea typeface="Calibri" panose="020F0502020204030204" pitchFamily="34" charset="0"/>
              <a:cs typeface="Arial"/>
            </a:endParaRPr>
          </a:p>
          <a:p>
            <a:pPr>
              <a:lnSpc>
                <a:spcPct val="107000"/>
              </a:lnSpc>
              <a:spcBef>
                <a:spcPts val="0"/>
              </a:spcBef>
              <a:buFont typeface="Wingdings" panose="05000000000000000000" pitchFamily="2" charset="2"/>
              <a:buChar char="Ø"/>
            </a:pPr>
            <a:r>
              <a:rPr lang="en-US" sz="2400" b="1" dirty="0">
                <a:latin typeface="Arial"/>
                <a:ea typeface="Calibri" panose="020F0502020204030204" pitchFamily="34" charset="0"/>
                <a:cs typeface="Arial"/>
              </a:rPr>
              <a:t>Budget detail: </a:t>
            </a:r>
            <a:r>
              <a:rPr lang="en-US" sz="2400" dirty="0">
                <a:latin typeface="Arial"/>
                <a:ea typeface="Calibri" panose="020F0502020204030204" pitchFamily="34" charset="0"/>
                <a:cs typeface="Arial"/>
              </a:rPr>
              <a:t>Investments</a:t>
            </a:r>
            <a:r>
              <a:rPr lang="en-US" sz="2400" dirty="0">
                <a:effectLst/>
                <a:latin typeface="Arial"/>
                <a:ea typeface="Calibri" panose="020F0502020204030204" pitchFamily="34" charset="0"/>
                <a:cs typeface="Arial"/>
              </a:rPr>
              <a:t> supporting implementation</a:t>
            </a:r>
            <a:r>
              <a:rPr lang="en-US" sz="2400" dirty="0">
                <a:latin typeface="Arial"/>
                <a:ea typeface="Calibri" panose="020F0502020204030204" pitchFamily="34" charset="0"/>
                <a:cs typeface="Arial"/>
              </a:rPr>
              <a:t> of EBPs</a:t>
            </a:r>
            <a:endParaRPr lang="en-US" sz="2400" dirty="0">
              <a:effectLst/>
              <a:latin typeface="Arial"/>
              <a:ea typeface="Calibri" panose="020F0502020204030204" pitchFamily="34" charset="0"/>
              <a:cs typeface="Arial"/>
            </a:endParaRPr>
          </a:p>
          <a:p>
            <a:pPr>
              <a:lnSpc>
                <a:spcPct val="107000"/>
              </a:lnSpc>
              <a:spcBef>
                <a:spcPts val="0"/>
              </a:spcBef>
              <a:buFont typeface="Wingdings" panose="05000000000000000000" pitchFamily="2" charset="2"/>
              <a:buChar char="Ø"/>
            </a:pPr>
            <a:r>
              <a:rPr lang="en-US" sz="2400" b="1" dirty="0">
                <a:effectLst/>
                <a:latin typeface="Arial"/>
                <a:ea typeface="Calibri" panose="020F0502020204030204" pitchFamily="34" charset="0"/>
                <a:cs typeface="Arial"/>
              </a:rPr>
              <a:t>Metrics:</a:t>
            </a:r>
            <a:r>
              <a:rPr lang="en-US" sz="2400" dirty="0">
                <a:effectLst/>
                <a:latin typeface="Arial"/>
                <a:ea typeface="Calibri" panose="020F0502020204030204" pitchFamily="34" charset="0"/>
                <a:cs typeface="Arial"/>
              </a:rPr>
              <a:t> for measuring progress </a:t>
            </a:r>
            <a:r>
              <a:rPr lang="en-US" sz="2400" dirty="0">
                <a:latin typeface="Arial"/>
                <a:ea typeface="Calibri" panose="020F0502020204030204" pitchFamily="34" charset="0"/>
                <a:cs typeface="Arial"/>
              </a:rPr>
              <a:t>towards </a:t>
            </a:r>
            <a:r>
              <a:rPr lang="en-US" sz="2400" dirty="0">
                <a:effectLst/>
                <a:latin typeface="Arial"/>
                <a:ea typeface="Calibri" panose="020F0502020204030204" pitchFamily="34" charset="0"/>
                <a:cs typeface="Arial"/>
              </a:rPr>
              <a:t>targets</a:t>
            </a:r>
          </a:p>
          <a:p>
            <a:pPr>
              <a:lnSpc>
                <a:spcPct val="107000"/>
              </a:lnSpc>
              <a:spcBef>
                <a:spcPts val="0"/>
              </a:spcBef>
              <a:buFont typeface="Wingdings" panose="05000000000000000000" pitchFamily="2" charset="2"/>
              <a:buChar char="Ø"/>
            </a:pPr>
            <a:r>
              <a:rPr lang="en-US" sz="2400" b="1" dirty="0">
                <a:latin typeface="Arial"/>
                <a:ea typeface="Calibri" panose="020F0502020204030204" pitchFamily="34" charset="0"/>
                <a:cs typeface="Arial"/>
              </a:rPr>
              <a:t>Family engagement in content: </a:t>
            </a:r>
            <a:r>
              <a:rPr lang="en-US" sz="2400" dirty="0">
                <a:latin typeface="Arial"/>
                <a:ea typeface="Calibri" panose="020F0502020204030204" pitchFamily="34" charset="0"/>
                <a:cs typeface="Arial"/>
              </a:rPr>
              <a:t>Description of steps</a:t>
            </a:r>
            <a:r>
              <a:rPr lang="en-US" sz="2400" dirty="0">
                <a:effectLst/>
                <a:latin typeface="Arial"/>
                <a:ea typeface="Calibri" panose="020F0502020204030204" pitchFamily="34" charset="0"/>
                <a:cs typeface="Arial"/>
              </a:rPr>
              <a:t> </a:t>
            </a:r>
            <a:r>
              <a:rPr lang="en-US" sz="2400" dirty="0">
                <a:latin typeface="Arial"/>
                <a:ea typeface="Calibri" panose="020F0502020204030204" pitchFamily="34" charset="0"/>
                <a:cs typeface="Arial"/>
              </a:rPr>
              <a:t>taken by district </a:t>
            </a:r>
            <a:r>
              <a:rPr lang="en-US" sz="2400" dirty="0">
                <a:effectLst/>
                <a:latin typeface="Arial"/>
                <a:ea typeface="Calibri" panose="020F0502020204030204" pitchFamily="34" charset="0"/>
                <a:cs typeface="Arial"/>
              </a:rPr>
              <a:t>for meaningful family/caregiver engagement</a:t>
            </a:r>
          </a:p>
          <a:p>
            <a:pPr>
              <a:lnSpc>
                <a:spcPct val="107000"/>
              </a:lnSpc>
              <a:spcBef>
                <a:spcPts val="0"/>
              </a:spcBef>
              <a:spcAft>
                <a:spcPts val="800"/>
              </a:spcAft>
              <a:buFont typeface="Wingdings" panose="05000000000000000000" pitchFamily="2" charset="2"/>
              <a:buChar char="Ø"/>
            </a:pPr>
            <a:r>
              <a:rPr lang="en-US" sz="2400" b="1" dirty="0">
                <a:latin typeface="Arial"/>
                <a:ea typeface="Calibri" panose="020F0502020204030204" pitchFamily="34" charset="0"/>
                <a:cs typeface="Arial"/>
              </a:rPr>
              <a:t>Stakeholder engagement in process: </a:t>
            </a:r>
            <a:r>
              <a:rPr lang="en-US" sz="2400" dirty="0">
                <a:latin typeface="Arial"/>
                <a:ea typeface="Calibri" panose="020F0502020204030204" pitchFamily="34" charset="0"/>
                <a:cs typeface="Arial"/>
              </a:rPr>
              <a:t>Description of Stakeholder</a:t>
            </a:r>
            <a:r>
              <a:rPr lang="en-US" sz="2400" dirty="0">
                <a:effectLst/>
                <a:latin typeface="Arial"/>
                <a:ea typeface="Calibri" panose="020F0502020204030204" pitchFamily="34" charset="0"/>
                <a:cs typeface="Arial"/>
              </a:rPr>
              <a:t> engagement in plan development and implementation </a:t>
            </a:r>
            <a:r>
              <a:rPr lang="en-US" sz="2400" dirty="0">
                <a:latin typeface="Arial"/>
                <a:ea typeface="Calibri" panose="020F0502020204030204" pitchFamily="34" charset="0"/>
                <a:cs typeface="Arial"/>
              </a:rPr>
              <a:t>processes</a:t>
            </a:r>
            <a:r>
              <a:rPr lang="en-US" sz="1800" dirty="0">
                <a:effectLst/>
                <a:latin typeface="Arial"/>
                <a:ea typeface="Calibri" panose="020F0502020204030204" pitchFamily="34" charset="0"/>
                <a:cs typeface="Arial"/>
              </a:rPr>
              <a:t>.</a:t>
            </a:r>
          </a:p>
          <a:p>
            <a:pPr marL="0" indent="0">
              <a:buNone/>
            </a:pPr>
            <a:endParaRPr lang="en-US" dirty="0"/>
          </a:p>
        </p:txBody>
      </p:sp>
      <p:sp>
        <p:nvSpPr>
          <p:cNvPr id="3" name="Title 2">
            <a:extLst>
              <a:ext uri="{FF2B5EF4-FFF2-40B4-BE49-F238E27FC236}">
                <a16:creationId xmlns:a16="http://schemas.microsoft.com/office/drawing/2014/main" id="{F1601BB2-38E5-44F9-B1B3-51F610F5020C}"/>
              </a:ext>
            </a:extLst>
          </p:cNvPr>
          <p:cNvSpPr>
            <a:spLocks noGrp="1"/>
          </p:cNvSpPr>
          <p:nvPr>
            <p:ph type="title"/>
          </p:nvPr>
        </p:nvSpPr>
        <p:spPr/>
        <p:txBody>
          <a:bodyPr>
            <a:normAutofit/>
          </a:bodyPr>
          <a:lstStyle/>
          <a:p>
            <a:r>
              <a:rPr lang="en-US">
                <a:latin typeface="Arial"/>
                <a:cs typeface="Arial"/>
              </a:rPr>
              <a:t>DESE Guidance to Districts</a:t>
            </a:r>
            <a:endParaRPr lang="en-US"/>
          </a:p>
        </p:txBody>
      </p:sp>
      <p:sp>
        <p:nvSpPr>
          <p:cNvPr id="9" name="Rectangle: Rounded Corners 8">
            <a:extLst>
              <a:ext uri="{FF2B5EF4-FFF2-40B4-BE49-F238E27FC236}">
                <a16:creationId xmlns:a16="http://schemas.microsoft.com/office/drawing/2014/main" id="{FDC69A83-48E5-7654-53BC-CE1DB932BE89}"/>
              </a:ext>
            </a:extLst>
          </p:cNvPr>
          <p:cNvSpPr/>
          <p:nvPr/>
        </p:nvSpPr>
        <p:spPr>
          <a:xfrm>
            <a:off x="776261" y="1719173"/>
            <a:ext cx="4233969" cy="66863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solidFill>
              </a:rPr>
              <a:t>DESE Plans Included</a:t>
            </a:r>
            <a:endParaRPr lang="en-US">
              <a:solidFill>
                <a:schemeClr val="tx1"/>
              </a:solidFill>
            </a:endParaRPr>
          </a:p>
        </p:txBody>
      </p:sp>
      <p:sp>
        <p:nvSpPr>
          <p:cNvPr id="5" name="Rectangle: Rounded Corners 4">
            <a:extLst>
              <a:ext uri="{FF2B5EF4-FFF2-40B4-BE49-F238E27FC236}">
                <a16:creationId xmlns:a16="http://schemas.microsoft.com/office/drawing/2014/main" id="{F1057083-F37D-EE2B-FDB1-C9A28D3B1930}"/>
              </a:ext>
            </a:extLst>
          </p:cNvPr>
          <p:cNvSpPr/>
          <p:nvPr/>
        </p:nvSpPr>
        <p:spPr>
          <a:xfrm>
            <a:off x="6939719" y="1724686"/>
            <a:ext cx="4984595" cy="680003"/>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solidFill>
              </a:rPr>
              <a:t>DESE Guidance to Districts</a:t>
            </a:r>
            <a:endParaRPr lang="en-US">
              <a:solidFill>
                <a:schemeClr val="tx1"/>
              </a:solidFill>
            </a:endParaRPr>
          </a:p>
        </p:txBody>
      </p:sp>
      <p:sp>
        <p:nvSpPr>
          <p:cNvPr id="11" name="Content Placeholder 1" descr="EBPs: Identification of evidence-based programs to address identified gaps&#10;">
            <a:extLst>
              <a:ext uri="{FF2B5EF4-FFF2-40B4-BE49-F238E27FC236}">
                <a16:creationId xmlns:a16="http://schemas.microsoft.com/office/drawing/2014/main" id="{F82561A5-D190-D22F-6EC7-3223D7940F54}"/>
              </a:ext>
            </a:extLst>
          </p:cNvPr>
          <p:cNvSpPr txBox="1">
            <a:spLocks/>
          </p:cNvSpPr>
          <p:nvPr/>
        </p:nvSpPr>
        <p:spPr>
          <a:xfrm>
            <a:off x="7018360" y="2330370"/>
            <a:ext cx="4897272" cy="405255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20B0604020202020204" pitchFamily="34" charset="0"/>
              <a:buChar char="Ø"/>
            </a:pPr>
            <a:endParaRPr lang="en-US" sz="2400">
              <a:latin typeface="Arial"/>
            </a:endParaRPr>
          </a:p>
          <a:p>
            <a:pPr marL="0" indent="0">
              <a:buNone/>
            </a:pPr>
            <a:endParaRPr lang="en-US" sz="2400" b="1">
              <a:latin typeface="Arial"/>
              <a:cs typeface="Arial"/>
            </a:endParaRPr>
          </a:p>
          <a:p>
            <a:pPr>
              <a:buFont typeface="Wingdings" panose="020B0604020202020204" pitchFamily="34" charset="0"/>
              <a:buChar char="Ø"/>
            </a:pPr>
            <a:endParaRPr lang="en-US" sz="2400"/>
          </a:p>
          <a:p>
            <a:pPr marL="0" indent="0">
              <a:lnSpc>
                <a:spcPct val="107000"/>
              </a:lnSpc>
              <a:spcBef>
                <a:spcPts val="0"/>
              </a:spcBef>
              <a:buNone/>
            </a:pPr>
            <a:endParaRPr lang="en-US" sz="2400"/>
          </a:p>
        </p:txBody>
      </p:sp>
      <p:sp>
        <p:nvSpPr>
          <p:cNvPr id="6" name="Arrow: Right 5">
            <a:extLst>
              <a:ext uri="{FF2B5EF4-FFF2-40B4-BE49-F238E27FC236}">
                <a16:creationId xmlns:a16="http://schemas.microsoft.com/office/drawing/2014/main" id="{A342AB6C-2E65-A663-158D-F8F7F08D5122}"/>
              </a:ext>
              <a:ext uri="{C183D7F6-B498-43B3-948B-1728B52AA6E4}">
                <adec:decorative xmlns:adec="http://schemas.microsoft.com/office/drawing/2017/decorative" val="1"/>
              </a:ext>
            </a:extLst>
          </p:cNvPr>
          <p:cNvSpPr/>
          <p:nvPr/>
        </p:nvSpPr>
        <p:spPr>
          <a:xfrm>
            <a:off x="13238328" y="4469641"/>
            <a:ext cx="2229134" cy="693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735E112-42AA-BB26-4AEB-9B36C30A88CC}"/>
              </a:ext>
            </a:extLst>
          </p:cNvPr>
          <p:cNvSpPr txBox="1"/>
          <p:nvPr/>
        </p:nvSpPr>
        <p:spPr>
          <a:xfrm>
            <a:off x="7408460" y="2620370"/>
            <a:ext cx="3891885"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a:latin typeface="Arial"/>
                <a:cs typeface="Arial"/>
              </a:rPr>
              <a:t>Select from a vetted list:</a:t>
            </a:r>
            <a:endParaRPr lang="en-US" i="1">
              <a:latin typeface="Arial"/>
              <a:cs typeface="Arial"/>
            </a:endParaRPr>
          </a:p>
          <a:p>
            <a:pPr algn="ctr"/>
            <a:r>
              <a:rPr lang="en-US" i="1">
                <a:latin typeface="Arial"/>
                <a:cs typeface="Arial"/>
              </a:rPr>
              <a:t>Leverage DESE's provided list of 21 "EBPs" with compiled evidence of efficacy in gap-closing.</a:t>
            </a:r>
            <a:endParaRPr lang="en-US">
              <a:latin typeface="Calibri" panose="020F0502020204030204"/>
              <a:cs typeface="Calibri" panose="020F0502020204030204"/>
            </a:endParaRPr>
          </a:p>
          <a:p>
            <a:pPr algn="ctr"/>
            <a:endParaRPr lang="en-US" i="1">
              <a:latin typeface="Arial"/>
              <a:cs typeface="Arial"/>
            </a:endParaRPr>
          </a:p>
          <a:p>
            <a:pPr algn="ctr"/>
            <a:r>
              <a:rPr lang="en-US" b="1" i="1">
                <a:latin typeface="Arial"/>
                <a:cs typeface="Arial"/>
              </a:rPr>
              <a:t>Less is more. </a:t>
            </a:r>
          </a:p>
          <a:p>
            <a:pPr algn="ctr"/>
            <a:r>
              <a:rPr lang="en-US" i="1">
                <a:latin typeface="Arial"/>
                <a:cs typeface="Arial"/>
              </a:rPr>
              <a:t>Select a few evidence-based program areas and implement them well </a:t>
            </a:r>
            <a:endParaRPr lang="en-US"/>
          </a:p>
        </p:txBody>
      </p:sp>
      <p:sp>
        <p:nvSpPr>
          <p:cNvPr id="10" name="Rectangle 9" descr="EBPs: Identification of evidence-based programs to address identified gaps&#10;">
            <a:extLst>
              <a:ext uri="{FF2B5EF4-FFF2-40B4-BE49-F238E27FC236}">
                <a16:creationId xmlns:a16="http://schemas.microsoft.com/office/drawing/2014/main" id="{BA441310-1395-E560-8CE5-1C7D8340BC0E}"/>
              </a:ext>
            </a:extLst>
          </p:cNvPr>
          <p:cNvSpPr/>
          <p:nvPr/>
        </p:nvSpPr>
        <p:spPr>
          <a:xfrm>
            <a:off x="181970" y="3036626"/>
            <a:ext cx="5504597" cy="60277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939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6DC74F-8C00-4C25-8F2E-2C654E189FBD}"/>
              </a:ext>
            </a:extLst>
          </p:cNvPr>
          <p:cNvSpPr>
            <a:spLocks noGrp="1"/>
          </p:cNvSpPr>
          <p:nvPr>
            <p:ph idx="1"/>
          </p:nvPr>
        </p:nvSpPr>
        <p:spPr>
          <a:xfrm>
            <a:off x="280916" y="2075612"/>
            <a:ext cx="5306704" cy="4700827"/>
          </a:xfrm>
        </p:spPr>
        <p:txBody>
          <a:bodyPr vert="horz" lIns="91440" tIns="45720" rIns="91440" bIns="45720" rtlCol="0" anchor="t">
            <a:normAutofit fontScale="77500" lnSpcReduction="20000"/>
          </a:bodyPr>
          <a:lstStyle/>
          <a:p>
            <a:pPr marL="0" indent="0">
              <a:lnSpc>
                <a:spcPct val="107000"/>
              </a:lnSpc>
              <a:spcBef>
                <a:spcPts val="0"/>
              </a:spcBef>
              <a:buNone/>
            </a:pPr>
            <a:endParaRPr lang="en-US" sz="2400" dirty="0">
              <a:latin typeface="Arial"/>
            </a:endParaRPr>
          </a:p>
          <a:p>
            <a:pPr marL="0" indent="0">
              <a:lnSpc>
                <a:spcPct val="107000"/>
              </a:lnSpc>
              <a:spcBef>
                <a:spcPts val="0"/>
              </a:spcBef>
              <a:buNone/>
            </a:pPr>
            <a:endParaRPr lang="en-US" sz="2400" dirty="0">
              <a:latin typeface="Arial"/>
            </a:endParaRPr>
          </a:p>
          <a:p>
            <a:pPr>
              <a:lnSpc>
                <a:spcPct val="107000"/>
              </a:lnSpc>
              <a:spcBef>
                <a:spcPts val="0"/>
              </a:spcBef>
              <a:buFont typeface="Wingdings" panose="05000000000000000000" pitchFamily="2" charset="2"/>
              <a:buChar char="Ø"/>
            </a:pPr>
            <a:r>
              <a:rPr lang="en-US" sz="2400" b="1" dirty="0">
                <a:latin typeface="Arial"/>
                <a:cs typeface="Arial"/>
              </a:rPr>
              <a:t>Gap-Analysis: </a:t>
            </a:r>
            <a:r>
              <a:rPr lang="en-US" sz="2400" dirty="0">
                <a:latin typeface="Arial"/>
                <a:cs typeface="Arial"/>
              </a:rPr>
              <a:t>analysis</a:t>
            </a:r>
            <a:r>
              <a:rPr lang="en-US" sz="2400" b="1" dirty="0">
                <a:latin typeface="Arial"/>
                <a:cs typeface="Arial"/>
              </a:rPr>
              <a:t> </a:t>
            </a:r>
            <a:r>
              <a:rPr lang="en-US" sz="2400" dirty="0">
                <a:latin typeface="Arial"/>
                <a:cs typeface="Arial"/>
              </a:rPr>
              <a:t>of existing gaps in learning experiences and outcomes </a:t>
            </a:r>
            <a:endParaRPr lang="en-US" sz="2400" dirty="0">
              <a:latin typeface="Arial"/>
            </a:endParaRPr>
          </a:p>
          <a:p>
            <a:pPr>
              <a:lnSpc>
                <a:spcPct val="107000"/>
              </a:lnSpc>
              <a:spcBef>
                <a:spcPts val="0"/>
              </a:spcBef>
              <a:buFont typeface="Wingdings" panose="05000000000000000000" pitchFamily="2" charset="2"/>
              <a:buChar char="Ø"/>
            </a:pPr>
            <a:r>
              <a:rPr lang="en-US" sz="2400" b="1" dirty="0">
                <a:latin typeface="Arial"/>
                <a:cs typeface="Arial"/>
              </a:rPr>
              <a:t>EBPs: </a:t>
            </a:r>
            <a:r>
              <a:rPr lang="en-US" sz="2400" dirty="0">
                <a:latin typeface="Arial"/>
                <a:cs typeface="Arial"/>
              </a:rPr>
              <a:t>Identification of evidence-based programs to address identified gaps</a:t>
            </a:r>
            <a:endParaRPr lang="en-US" sz="2400" dirty="0">
              <a:effectLst/>
              <a:latin typeface="Arial"/>
              <a:ea typeface="Calibri" panose="020F0502020204030204" pitchFamily="34" charset="0"/>
              <a:cs typeface="Arial"/>
            </a:endParaRPr>
          </a:p>
          <a:p>
            <a:pPr>
              <a:lnSpc>
                <a:spcPct val="107000"/>
              </a:lnSpc>
              <a:spcBef>
                <a:spcPts val="0"/>
              </a:spcBef>
              <a:buFont typeface="Wingdings" panose="05000000000000000000" pitchFamily="2" charset="2"/>
              <a:buChar char="Ø"/>
            </a:pPr>
            <a:r>
              <a:rPr lang="en-US" sz="2400" b="1" dirty="0">
                <a:latin typeface="Arial"/>
                <a:ea typeface="Calibri" panose="020F0502020204030204" pitchFamily="34" charset="0"/>
                <a:cs typeface="Arial"/>
              </a:rPr>
              <a:t>Budget detail: </a:t>
            </a:r>
            <a:r>
              <a:rPr lang="en-US" sz="2400" dirty="0">
                <a:latin typeface="Arial"/>
                <a:ea typeface="Calibri" panose="020F0502020204030204" pitchFamily="34" charset="0"/>
                <a:cs typeface="Arial"/>
              </a:rPr>
              <a:t>Investments</a:t>
            </a:r>
            <a:r>
              <a:rPr lang="en-US" sz="2400" dirty="0">
                <a:effectLst/>
                <a:latin typeface="Arial"/>
                <a:ea typeface="Calibri" panose="020F0502020204030204" pitchFamily="34" charset="0"/>
                <a:cs typeface="Arial"/>
              </a:rPr>
              <a:t> supporting implementation</a:t>
            </a:r>
            <a:r>
              <a:rPr lang="en-US" sz="2400" dirty="0">
                <a:latin typeface="Arial"/>
                <a:ea typeface="Calibri" panose="020F0502020204030204" pitchFamily="34" charset="0"/>
                <a:cs typeface="Arial"/>
              </a:rPr>
              <a:t> of EBPs</a:t>
            </a:r>
            <a:endParaRPr lang="en-US" sz="2400" dirty="0">
              <a:effectLst/>
              <a:latin typeface="Arial"/>
              <a:ea typeface="Calibri" panose="020F0502020204030204" pitchFamily="34" charset="0"/>
              <a:cs typeface="Arial"/>
            </a:endParaRPr>
          </a:p>
          <a:p>
            <a:pPr>
              <a:lnSpc>
                <a:spcPct val="107000"/>
              </a:lnSpc>
              <a:spcBef>
                <a:spcPts val="0"/>
              </a:spcBef>
              <a:buFont typeface="Wingdings" panose="05000000000000000000" pitchFamily="2" charset="2"/>
              <a:buChar char="Ø"/>
            </a:pPr>
            <a:r>
              <a:rPr lang="en-US" sz="2400" b="1" dirty="0">
                <a:effectLst/>
                <a:latin typeface="Arial"/>
                <a:ea typeface="Calibri" panose="020F0502020204030204" pitchFamily="34" charset="0"/>
                <a:cs typeface="Arial"/>
              </a:rPr>
              <a:t>Metrics:</a:t>
            </a:r>
            <a:r>
              <a:rPr lang="en-US" sz="2400" dirty="0">
                <a:effectLst/>
                <a:latin typeface="Arial"/>
                <a:ea typeface="Calibri" panose="020F0502020204030204" pitchFamily="34" charset="0"/>
                <a:cs typeface="Arial"/>
              </a:rPr>
              <a:t> for measuring progress </a:t>
            </a:r>
            <a:r>
              <a:rPr lang="en-US" sz="2400" dirty="0">
                <a:latin typeface="Arial"/>
                <a:ea typeface="Calibri" panose="020F0502020204030204" pitchFamily="34" charset="0"/>
                <a:cs typeface="Arial"/>
              </a:rPr>
              <a:t>towards </a:t>
            </a:r>
            <a:r>
              <a:rPr lang="en-US" sz="2400" dirty="0">
                <a:effectLst/>
                <a:latin typeface="Arial"/>
                <a:ea typeface="Calibri" panose="020F0502020204030204" pitchFamily="34" charset="0"/>
                <a:cs typeface="Arial"/>
              </a:rPr>
              <a:t>targets</a:t>
            </a:r>
          </a:p>
          <a:p>
            <a:pPr>
              <a:lnSpc>
                <a:spcPct val="107000"/>
              </a:lnSpc>
              <a:spcBef>
                <a:spcPts val="0"/>
              </a:spcBef>
              <a:buFont typeface="Wingdings" panose="05000000000000000000" pitchFamily="2" charset="2"/>
              <a:buChar char="Ø"/>
            </a:pPr>
            <a:r>
              <a:rPr lang="en-US" sz="2400" b="1" dirty="0">
                <a:latin typeface="Arial"/>
                <a:ea typeface="Calibri" panose="020F0502020204030204" pitchFamily="34" charset="0"/>
                <a:cs typeface="Arial"/>
              </a:rPr>
              <a:t>Family engagement in content: </a:t>
            </a:r>
            <a:r>
              <a:rPr lang="en-US" sz="2400" dirty="0">
                <a:latin typeface="Arial"/>
                <a:ea typeface="Calibri" panose="020F0502020204030204" pitchFamily="34" charset="0"/>
                <a:cs typeface="Arial"/>
              </a:rPr>
              <a:t>Description of steps</a:t>
            </a:r>
            <a:r>
              <a:rPr lang="en-US" sz="2400" dirty="0">
                <a:effectLst/>
                <a:latin typeface="Arial"/>
                <a:ea typeface="Calibri" panose="020F0502020204030204" pitchFamily="34" charset="0"/>
                <a:cs typeface="Arial"/>
              </a:rPr>
              <a:t> </a:t>
            </a:r>
            <a:r>
              <a:rPr lang="en-US" sz="2400" dirty="0">
                <a:latin typeface="Arial"/>
                <a:ea typeface="Calibri" panose="020F0502020204030204" pitchFamily="34" charset="0"/>
                <a:cs typeface="Arial"/>
              </a:rPr>
              <a:t>taken by district </a:t>
            </a:r>
            <a:r>
              <a:rPr lang="en-US" sz="2400" dirty="0">
                <a:effectLst/>
                <a:latin typeface="Arial"/>
                <a:ea typeface="Calibri" panose="020F0502020204030204" pitchFamily="34" charset="0"/>
                <a:cs typeface="Arial"/>
              </a:rPr>
              <a:t>for meaningful family/caregiver engagement</a:t>
            </a:r>
          </a:p>
          <a:p>
            <a:pPr>
              <a:lnSpc>
                <a:spcPct val="107000"/>
              </a:lnSpc>
              <a:spcBef>
                <a:spcPts val="0"/>
              </a:spcBef>
              <a:spcAft>
                <a:spcPts val="800"/>
              </a:spcAft>
              <a:buFont typeface="Wingdings" panose="05000000000000000000" pitchFamily="2" charset="2"/>
              <a:buChar char="Ø"/>
            </a:pPr>
            <a:r>
              <a:rPr lang="en-US" sz="2400" b="1" dirty="0">
                <a:latin typeface="Arial"/>
                <a:ea typeface="Calibri" panose="020F0502020204030204" pitchFamily="34" charset="0"/>
                <a:cs typeface="Arial"/>
              </a:rPr>
              <a:t>Stakeholder engagement in process: </a:t>
            </a:r>
            <a:r>
              <a:rPr lang="en-US" sz="2400" dirty="0">
                <a:latin typeface="Arial"/>
                <a:ea typeface="Calibri" panose="020F0502020204030204" pitchFamily="34" charset="0"/>
                <a:cs typeface="Arial"/>
              </a:rPr>
              <a:t>Description of Stakeholder</a:t>
            </a:r>
            <a:r>
              <a:rPr lang="en-US" sz="2400" dirty="0">
                <a:effectLst/>
                <a:latin typeface="Arial"/>
                <a:ea typeface="Calibri" panose="020F0502020204030204" pitchFamily="34" charset="0"/>
                <a:cs typeface="Arial"/>
              </a:rPr>
              <a:t> engagement in plan development and implementation </a:t>
            </a:r>
            <a:r>
              <a:rPr lang="en-US" sz="2400" dirty="0">
                <a:latin typeface="Arial"/>
                <a:ea typeface="Calibri" panose="020F0502020204030204" pitchFamily="34" charset="0"/>
                <a:cs typeface="Arial"/>
              </a:rPr>
              <a:t>processes</a:t>
            </a:r>
            <a:r>
              <a:rPr lang="en-US" sz="1800" dirty="0">
                <a:effectLst/>
                <a:latin typeface="Arial"/>
                <a:ea typeface="Calibri" panose="020F0502020204030204" pitchFamily="34" charset="0"/>
                <a:cs typeface="Arial"/>
              </a:rPr>
              <a:t>.</a:t>
            </a:r>
          </a:p>
          <a:p>
            <a:pPr marL="0" indent="0">
              <a:buNone/>
            </a:pPr>
            <a:endParaRPr lang="en-US" dirty="0"/>
          </a:p>
        </p:txBody>
      </p:sp>
      <p:sp>
        <p:nvSpPr>
          <p:cNvPr id="3" name="Title 2">
            <a:extLst>
              <a:ext uri="{FF2B5EF4-FFF2-40B4-BE49-F238E27FC236}">
                <a16:creationId xmlns:a16="http://schemas.microsoft.com/office/drawing/2014/main" id="{F1601BB2-38E5-44F9-B1B3-51F610F5020C}"/>
              </a:ext>
            </a:extLst>
          </p:cNvPr>
          <p:cNvSpPr>
            <a:spLocks noGrp="1"/>
          </p:cNvSpPr>
          <p:nvPr>
            <p:ph type="title"/>
          </p:nvPr>
        </p:nvSpPr>
        <p:spPr/>
        <p:txBody>
          <a:bodyPr>
            <a:normAutofit/>
          </a:bodyPr>
          <a:lstStyle/>
          <a:p>
            <a:r>
              <a:rPr lang="en-US">
                <a:latin typeface="Arial"/>
                <a:cs typeface="Arial"/>
              </a:rPr>
              <a:t>DESE Guidance to Districts</a:t>
            </a:r>
            <a:endParaRPr lang="en-US"/>
          </a:p>
        </p:txBody>
      </p:sp>
      <p:sp>
        <p:nvSpPr>
          <p:cNvPr id="9" name="Rectangle: Rounded Corners 8">
            <a:extLst>
              <a:ext uri="{FF2B5EF4-FFF2-40B4-BE49-F238E27FC236}">
                <a16:creationId xmlns:a16="http://schemas.microsoft.com/office/drawing/2014/main" id="{FDC69A83-48E5-7654-53BC-CE1DB932BE89}"/>
              </a:ext>
            </a:extLst>
          </p:cNvPr>
          <p:cNvSpPr/>
          <p:nvPr/>
        </p:nvSpPr>
        <p:spPr>
          <a:xfrm>
            <a:off x="776261" y="1719173"/>
            <a:ext cx="4233969" cy="66863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solidFill>
              </a:rPr>
              <a:t>DESE Plans Included</a:t>
            </a:r>
            <a:endParaRPr lang="en-US">
              <a:solidFill>
                <a:schemeClr val="tx1"/>
              </a:solidFill>
            </a:endParaRPr>
          </a:p>
        </p:txBody>
      </p:sp>
      <p:sp>
        <p:nvSpPr>
          <p:cNvPr id="5" name="Rectangle: Rounded Corners 4">
            <a:extLst>
              <a:ext uri="{FF2B5EF4-FFF2-40B4-BE49-F238E27FC236}">
                <a16:creationId xmlns:a16="http://schemas.microsoft.com/office/drawing/2014/main" id="{F1057083-F37D-EE2B-FDB1-C9A28D3B1930}"/>
              </a:ext>
            </a:extLst>
          </p:cNvPr>
          <p:cNvSpPr/>
          <p:nvPr/>
        </p:nvSpPr>
        <p:spPr>
          <a:xfrm>
            <a:off x="6939719" y="1724686"/>
            <a:ext cx="4984595" cy="680003"/>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solidFill>
              </a:rPr>
              <a:t>DESE Guidance to Districts</a:t>
            </a:r>
            <a:endParaRPr lang="en-US">
              <a:solidFill>
                <a:schemeClr val="tx1"/>
              </a:solidFill>
            </a:endParaRPr>
          </a:p>
        </p:txBody>
      </p:sp>
      <p:sp>
        <p:nvSpPr>
          <p:cNvPr id="11" name="Content Placeholder 1" descr="Budget detail: Investments supporting implementation of EBPs&#10;">
            <a:extLst>
              <a:ext uri="{FF2B5EF4-FFF2-40B4-BE49-F238E27FC236}">
                <a16:creationId xmlns:a16="http://schemas.microsoft.com/office/drawing/2014/main" id="{F82561A5-D190-D22F-6EC7-3223D7940F54}"/>
              </a:ext>
            </a:extLst>
          </p:cNvPr>
          <p:cNvSpPr txBox="1">
            <a:spLocks/>
          </p:cNvSpPr>
          <p:nvPr/>
        </p:nvSpPr>
        <p:spPr>
          <a:xfrm>
            <a:off x="7018360" y="2330370"/>
            <a:ext cx="4897272" cy="405255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20B0604020202020204" pitchFamily="34" charset="0"/>
              <a:buChar char="Ø"/>
            </a:pPr>
            <a:endParaRPr lang="en-US" sz="2400">
              <a:latin typeface="Arial"/>
            </a:endParaRPr>
          </a:p>
          <a:p>
            <a:pPr marL="0" indent="0">
              <a:buNone/>
            </a:pPr>
            <a:endParaRPr lang="en-US" sz="2400" b="1">
              <a:latin typeface="Arial"/>
              <a:cs typeface="Arial"/>
            </a:endParaRPr>
          </a:p>
          <a:p>
            <a:pPr>
              <a:buFont typeface="Wingdings" panose="020B0604020202020204" pitchFamily="34" charset="0"/>
              <a:buChar char="Ø"/>
            </a:pPr>
            <a:endParaRPr lang="en-US" sz="2400"/>
          </a:p>
          <a:p>
            <a:pPr marL="0" indent="0">
              <a:lnSpc>
                <a:spcPct val="107000"/>
              </a:lnSpc>
              <a:spcBef>
                <a:spcPts val="0"/>
              </a:spcBef>
              <a:buNone/>
            </a:pPr>
            <a:endParaRPr lang="en-US" sz="2400"/>
          </a:p>
        </p:txBody>
      </p:sp>
      <p:sp>
        <p:nvSpPr>
          <p:cNvPr id="6" name="Arrow: Right 5">
            <a:extLst>
              <a:ext uri="{FF2B5EF4-FFF2-40B4-BE49-F238E27FC236}">
                <a16:creationId xmlns:a16="http://schemas.microsoft.com/office/drawing/2014/main" id="{A342AB6C-2E65-A663-158D-F8F7F08D5122}"/>
              </a:ext>
              <a:ext uri="{C183D7F6-B498-43B3-948B-1728B52AA6E4}">
                <adec:decorative xmlns:adec="http://schemas.microsoft.com/office/drawing/2017/decorative" val="1"/>
              </a:ext>
            </a:extLst>
          </p:cNvPr>
          <p:cNvSpPr/>
          <p:nvPr/>
        </p:nvSpPr>
        <p:spPr>
          <a:xfrm>
            <a:off x="13238328" y="4469641"/>
            <a:ext cx="2229134" cy="693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735E112-42AA-BB26-4AEB-9B36C30A88CC}"/>
              </a:ext>
            </a:extLst>
          </p:cNvPr>
          <p:cNvSpPr txBox="1"/>
          <p:nvPr/>
        </p:nvSpPr>
        <p:spPr>
          <a:xfrm>
            <a:off x="7408460" y="2620370"/>
            <a:ext cx="3891885"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a:latin typeface="Arial"/>
                <a:cs typeface="Arial"/>
              </a:rPr>
              <a:t>EBP implementation is crucial for gap-closing:</a:t>
            </a:r>
            <a:endParaRPr lang="en-US"/>
          </a:p>
          <a:p>
            <a:pPr algn="ctr"/>
            <a:r>
              <a:rPr lang="en-US" i="1">
                <a:latin typeface="Arial"/>
                <a:cs typeface="Arial"/>
              </a:rPr>
              <a:t>Describe the investments from multiple funding sources that support the plan’s implementation, not just how additional Chapter 70 funds will be used </a:t>
            </a:r>
            <a:endParaRPr lang="en-US" i="1">
              <a:ea typeface="+mn-lt"/>
              <a:cs typeface="+mn-lt"/>
            </a:endParaRPr>
          </a:p>
          <a:p>
            <a:pPr algn="ctr"/>
            <a:r>
              <a:rPr lang="en-US" i="1">
                <a:latin typeface="Arial"/>
                <a:cs typeface="Arial"/>
              </a:rPr>
              <a:t>Provide budget information for FY22 only </a:t>
            </a:r>
            <a:endParaRPr lang="en-US" i="1">
              <a:cs typeface="Calibri"/>
            </a:endParaRPr>
          </a:p>
        </p:txBody>
      </p:sp>
      <p:sp>
        <p:nvSpPr>
          <p:cNvPr id="10" name="Rectangle 9">
            <a:extLst>
              <a:ext uri="{FF2B5EF4-FFF2-40B4-BE49-F238E27FC236}">
                <a16:creationId xmlns:a16="http://schemas.microsoft.com/office/drawing/2014/main" id="{BA441310-1395-E560-8CE5-1C7D8340BC0E}"/>
              </a:ext>
              <a:ext uri="{C183D7F6-B498-43B3-948B-1728B52AA6E4}">
                <adec:decorative xmlns:adec="http://schemas.microsoft.com/office/drawing/2017/decorative" val="1"/>
              </a:ext>
            </a:extLst>
          </p:cNvPr>
          <p:cNvSpPr/>
          <p:nvPr/>
        </p:nvSpPr>
        <p:spPr>
          <a:xfrm>
            <a:off x="79612" y="3548417"/>
            <a:ext cx="5504597" cy="60277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6209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descr="Metrics: for measuring progress towards targets&#10;">
            <a:extLst>
              <a:ext uri="{FF2B5EF4-FFF2-40B4-BE49-F238E27FC236}">
                <a16:creationId xmlns:a16="http://schemas.microsoft.com/office/drawing/2014/main" id="{976DC74F-8C00-4C25-8F2E-2C654E189FBD}"/>
              </a:ext>
            </a:extLst>
          </p:cNvPr>
          <p:cNvSpPr>
            <a:spLocks noGrp="1"/>
          </p:cNvSpPr>
          <p:nvPr>
            <p:ph idx="1"/>
          </p:nvPr>
        </p:nvSpPr>
        <p:spPr>
          <a:xfrm>
            <a:off x="280916" y="2075612"/>
            <a:ext cx="5306704" cy="4700827"/>
          </a:xfrm>
        </p:spPr>
        <p:txBody>
          <a:bodyPr vert="horz" lIns="91440" tIns="45720" rIns="91440" bIns="45720" rtlCol="0" anchor="t">
            <a:normAutofit fontScale="77500" lnSpcReduction="20000"/>
          </a:bodyPr>
          <a:lstStyle/>
          <a:p>
            <a:pPr marL="0" indent="0">
              <a:lnSpc>
                <a:spcPct val="107000"/>
              </a:lnSpc>
              <a:spcBef>
                <a:spcPts val="0"/>
              </a:spcBef>
              <a:buNone/>
            </a:pPr>
            <a:endParaRPr lang="en-US" sz="2400" dirty="0">
              <a:latin typeface="Arial"/>
            </a:endParaRPr>
          </a:p>
          <a:p>
            <a:pPr marL="0" indent="0">
              <a:lnSpc>
                <a:spcPct val="107000"/>
              </a:lnSpc>
              <a:spcBef>
                <a:spcPts val="0"/>
              </a:spcBef>
              <a:buNone/>
            </a:pPr>
            <a:endParaRPr lang="en-US" sz="2400" dirty="0">
              <a:latin typeface="Arial"/>
            </a:endParaRPr>
          </a:p>
          <a:p>
            <a:pPr>
              <a:lnSpc>
                <a:spcPct val="107000"/>
              </a:lnSpc>
              <a:spcBef>
                <a:spcPts val="0"/>
              </a:spcBef>
              <a:buFont typeface="Wingdings" panose="05000000000000000000" pitchFamily="2" charset="2"/>
              <a:buChar char="Ø"/>
            </a:pPr>
            <a:r>
              <a:rPr lang="en-US" sz="2400" b="1" dirty="0">
                <a:latin typeface="Arial"/>
                <a:cs typeface="Arial"/>
              </a:rPr>
              <a:t>Gap-Analysis: </a:t>
            </a:r>
            <a:r>
              <a:rPr lang="en-US" sz="2400" dirty="0">
                <a:latin typeface="Arial"/>
                <a:cs typeface="Arial"/>
              </a:rPr>
              <a:t>analysis</a:t>
            </a:r>
            <a:r>
              <a:rPr lang="en-US" sz="2400" b="1" dirty="0">
                <a:latin typeface="Arial"/>
                <a:cs typeface="Arial"/>
              </a:rPr>
              <a:t> </a:t>
            </a:r>
            <a:r>
              <a:rPr lang="en-US" sz="2400" dirty="0">
                <a:latin typeface="Arial"/>
                <a:cs typeface="Arial"/>
              </a:rPr>
              <a:t>of existing gaps in learning experiences and outcomes </a:t>
            </a:r>
            <a:endParaRPr lang="en-US" sz="2400" dirty="0">
              <a:latin typeface="Arial"/>
            </a:endParaRPr>
          </a:p>
          <a:p>
            <a:pPr>
              <a:lnSpc>
                <a:spcPct val="107000"/>
              </a:lnSpc>
              <a:spcBef>
                <a:spcPts val="0"/>
              </a:spcBef>
              <a:buFont typeface="Wingdings" panose="05000000000000000000" pitchFamily="2" charset="2"/>
              <a:buChar char="Ø"/>
            </a:pPr>
            <a:r>
              <a:rPr lang="en-US" sz="2400" b="1" dirty="0">
                <a:latin typeface="Arial"/>
                <a:cs typeface="Arial"/>
              </a:rPr>
              <a:t>EBPs: </a:t>
            </a:r>
            <a:r>
              <a:rPr lang="en-US" sz="2400" dirty="0">
                <a:latin typeface="Arial"/>
                <a:cs typeface="Arial"/>
              </a:rPr>
              <a:t>Identification of evidence-based programs to address identified gaps</a:t>
            </a:r>
            <a:endParaRPr lang="en-US" sz="2400" dirty="0">
              <a:effectLst/>
              <a:latin typeface="Arial"/>
              <a:ea typeface="Calibri" panose="020F0502020204030204" pitchFamily="34" charset="0"/>
              <a:cs typeface="Arial"/>
            </a:endParaRPr>
          </a:p>
          <a:p>
            <a:pPr>
              <a:lnSpc>
                <a:spcPct val="107000"/>
              </a:lnSpc>
              <a:spcBef>
                <a:spcPts val="0"/>
              </a:spcBef>
              <a:buFont typeface="Wingdings" panose="05000000000000000000" pitchFamily="2" charset="2"/>
              <a:buChar char="Ø"/>
            </a:pPr>
            <a:r>
              <a:rPr lang="en-US" sz="2400" b="1" dirty="0">
                <a:latin typeface="Arial"/>
                <a:ea typeface="Calibri" panose="020F0502020204030204" pitchFamily="34" charset="0"/>
                <a:cs typeface="Arial"/>
              </a:rPr>
              <a:t>Budget detail: </a:t>
            </a:r>
            <a:r>
              <a:rPr lang="en-US" sz="2400" dirty="0">
                <a:latin typeface="Arial"/>
                <a:ea typeface="Calibri" panose="020F0502020204030204" pitchFamily="34" charset="0"/>
                <a:cs typeface="Arial"/>
              </a:rPr>
              <a:t>Investments</a:t>
            </a:r>
            <a:r>
              <a:rPr lang="en-US" sz="2400" dirty="0">
                <a:effectLst/>
                <a:latin typeface="Arial"/>
                <a:ea typeface="Calibri" panose="020F0502020204030204" pitchFamily="34" charset="0"/>
                <a:cs typeface="Arial"/>
              </a:rPr>
              <a:t> supporting implementation</a:t>
            </a:r>
            <a:r>
              <a:rPr lang="en-US" sz="2400" dirty="0">
                <a:latin typeface="Arial"/>
                <a:ea typeface="Calibri" panose="020F0502020204030204" pitchFamily="34" charset="0"/>
                <a:cs typeface="Arial"/>
              </a:rPr>
              <a:t> of EBPs</a:t>
            </a:r>
            <a:endParaRPr lang="en-US" sz="2400" dirty="0">
              <a:effectLst/>
              <a:latin typeface="Arial"/>
              <a:ea typeface="Calibri" panose="020F0502020204030204" pitchFamily="34" charset="0"/>
              <a:cs typeface="Arial"/>
            </a:endParaRPr>
          </a:p>
          <a:p>
            <a:pPr>
              <a:lnSpc>
                <a:spcPct val="107000"/>
              </a:lnSpc>
              <a:spcBef>
                <a:spcPts val="0"/>
              </a:spcBef>
              <a:buFont typeface="Wingdings" panose="05000000000000000000" pitchFamily="2" charset="2"/>
              <a:buChar char="Ø"/>
            </a:pPr>
            <a:r>
              <a:rPr lang="en-US" sz="2400" b="1" dirty="0">
                <a:effectLst/>
                <a:latin typeface="Arial"/>
                <a:ea typeface="Calibri" panose="020F0502020204030204" pitchFamily="34" charset="0"/>
                <a:cs typeface="Arial"/>
              </a:rPr>
              <a:t>Metrics:</a:t>
            </a:r>
            <a:r>
              <a:rPr lang="en-US" sz="2400" dirty="0">
                <a:effectLst/>
                <a:latin typeface="Arial"/>
                <a:ea typeface="Calibri" panose="020F0502020204030204" pitchFamily="34" charset="0"/>
                <a:cs typeface="Arial"/>
              </a:rPr>
              <a:t> for measuring progress </a:t>
            </a:r>
            <a:r>
              <a:rPr lang="en-US" sz="2400" dirty="0">
                <a:latin typeface="Arial"/>
                <a:ea typeface="Calibri" panose="020F0502020204030204" pitchFamily="34" charset="0"/>
                <a:cs typeface="Arial"/>
              </a:rPr>
              <a:t>towards </a:t>
            </a:r>
            <a:r>
              <a:rPr lang="en-US" sz="2400" dirty="0">
                <a:effectLst/>
                <a:latin typeface="Arial"/>
                <a:ea typeface="Calibri" panose="020F0502020204030204" pitchFamily="34" charset="0"/>
                <a:cs typeface="Arial"/>
              </a:rPr>
              <a:t>targets</a:t>
            </a:r>
          </a:p>
          <a:p>
            <a:pPr>
              <a:lnSpc>
                <a:spcPct val="107000"/>
              </a:lnSpc>
              <a:spcBef>
                <a:spcPts val="0"/>
              </a:spcBef>
              <a:buFont typeface="Wingdings" panose="05000000000000000000" pitchFamily="2" charset="2"/>
              <a:buChar char="Ø"/>
            </a:pPr>
            <a:r>
              <a:rPr lang="en-US" sz="2400" b="1" dirty="0">
                <a:latin typeface="Arial"/>
                <a:ea typeface="Calibri" panose="020F0502020204030204" pitchFamily="34" charset="0"/>
                <a:cs typeface="Arial"/>
              </a:rPr>
              <a:t>Family engagement in content: </a:t>
            </a:r>
            <a:r>
              <a:rPr lang="en-US" sz="2400" dirty="0">
                <a:latin typeface="Arial"/>
                <a:ea typeface="Calibri" panose="020F0502020204030204" pitchFamily="34" charset="0"/>
                <a:cs typeface="Arial"/>
              </a:rPr>
              <a:t>Description of steps</a:t>
            </a:r>
            <a:r>
              <a:rPr lang="en-US" sz="2400" dirty="0">
                <a:effectLst/>
                <a:latin typeface="Arial"/>
                <a:ea typeface="Calibri" panose="020F0502020204030204" pitchFamily="34" charset="0"/>
                <a:cs typeface="Arial"/>
              </a:rPr>
              <a:t> </a:t>
            </a:r>
            <a:r>
              <a:rPr lang="en-US" sz="2400" dirty="0">
                <a:latin typeface="Arial"/>
                <a:ea typeface="Calibri" panose="020F0502020204030204" pitchFamily="34" charset="0"/>
                <a:cs typeface="Arial"/>
              </a:rPr>
              <a:t>taken by district </a:t>
            </a:r>
            <a:r>
              <a:rPr lang="en-US" sz="2400" dirty="0">
                <a:effectLst/>
                <a:latin typeface="Arial"/>
                <a:ea typeface="Calibri" panose="020F0502020204030204" pitchFamily="34" charset="0"/>
                <a:cs typeface="Arial"/>
              </a:rPr>
              <a:t>for meaningful family/caregiver engagement</a:t>
            </a:r>
          </a:p>
          <a:p>
            <a:pPr>
              <a:lnSpc>
                <a:spcPct val="107000"/>
              </a:lnSpc>
              <a:spcBef>
                <a:spcPts val="0"/>
              </a:spcBef>
              <a:spcAft>
                <a:spcPts val="800"/>
              </a:spcAft>
              <a:buFont typeface="Wingdings" panose="05000000000000000000" pitchFamily="2" charset="2"/>
              <a:buChar char="Ø"/>
            </a:pPr>
            <a:r>
              <a:rPr lang="en-US" sz="2400" b="1" dirty="0">
                <a:latin typeface="Arial"/>
                <a:ea typeface="Calibri" panose="020F0502020204030204" pitchFamily="34" charset="0"/>
                <a:cs typeface="Arial"/>
              </a:rPr>
              <a:t>Stakeholder engagement in process: </a:t>
            </a:r>
            <a:r>
              <a:rPr lang="en-US" sz="2400" dirty="0">
                <a:latin typeface="Arial"/>
                <a:ea typeface="Calibri" panose="020F0502020204030204" pitchFamily="34" charset="0"/>
                <a:cs typeface="Arial"/>
              </a:rPr>
              <a:t>Description of Stakeholder</a:t>
            </a:r>
            <a:r>
              <a:rPr lang="en-US" sz="2400" dirty="0">
                <a:effectLst/>
                <a:latin typeface="Arial"/>
                <a:ea typeface="Calibri" panose="020F0502020204030204" pitchFamily="34" charset="0"/>
                <a:cs typeface="Arial"/>
              </a:rPr>
              <a:t> engagement in plan development and implementation </a:t>
            </a:r>
            <a:r>
              <a:rPr lang="en-US" sz="2400" dirty="0">
                <a:latin typeface="Arial"/>
                <a:ea typeface="Calibri" panose="020F0502020204030204" pitchFamily="34" charset="0"/>
                <a:cs typeface="Arial"/>
              </a:rPr>
              <a:t>processes</a:t>
            </a:r>
            <a:r>
              <a:rPr lang="en-US" sz="1800" dirty="0">
                <a:effectLst/>
                <a:latin typeface="Arial"/>
                <a:ea typeface="Calibri" panose="020F0502020204030204" pitchFamily="34" charset="0"/>
                <a:cs typeface="Arial"/>
              </a:rPr>
              <a:t>.</a:t>
            </a:r>
          </a:p>
          <a:p>
            <a:pPr marL="0" indent="0">
              <a:buNone/>
            </a:pPr>
            <a:endParaRPr lang="en-US" dirty="0"/>
          </a:p>
        </p:txBody>
      </p:sp>
      <p:sp>
        <p:nvSpPr>
          <p:cNvPr id="3" name="Title 2">
            <a:extLst>
              <a:ext uri="{FF2B5EF4-FFF2-40B4-BE49-F238E27FC236}">
                <a16:creationId xmlns:a16="http://schemas.microsoft.com/office/drawing/2014/main" id="{F1601BB2-38E5-44F9-B1B3-51F610F5020C}"/>
              </a:ext>
            </a:extLst>
          </p:cNvPr>
          <p:cNvSpPr>
            <a:spLocks noGrp="1"/>
          </p:cNvSpPr>
          <p:nvPr>
            <p:ph type="title"/>
          </p:nvPr>
        </p:nvSpPr>
        <p:spPr/>
        <p:txBody>
          <a:bodyPr>
            <a:normAutofit/>
          </a:bodyPr>
          <a:lstStyle/>
          <a:p>
            <a:r>
              <a:rPr lang="en-US">
                <a:latin typeface="Arial"/>
                <a:cs typeface="Arial"/>
              </a:rPr>
              <a:t>DESE Guidance to Districts</a:t>
            </a:r>
            <a:endParaRPr lang="en-US"/>
          </a:p>
        </p:txBody>
      </p:sp>
      <p:sp>
        <p:nvSpPr>
          <p:cNvPr id="9" name="Rectangle: Rounded Corners 8">
            <a:extLst>
              <a:ext uri="{FF2B5EF4-FFF2-40B4-BE49-F238E27FC236}">
                <a16:creationId xmlns:a16="http://schemas.microsoft.com/office/drawing/2014/main" id="{FDC69A83-48E5-7654-53BC-CE1DB932BE89}"/>
              </a:ext>
            </a:extLst>
          </p:cNvPr>
          <p:cNvSpPr/>
          <p:nvPr/>
        </p:nvSpPr>
        <p:spPr>
          <a:xfrm>
            <a:off x="776261" y="1719173"/>
            <a:ext cx="4233969" cy="66863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solidFill>
              </a:rPr>
              <a:t>DESE Plans Included</a:t>
            </a:r>
            <a:endParaRPr lang="en-US">
              <a:solidFill>
                <a:schemeClr val="tx1"/>
              </a:solidFill>
            </a:endParaRPr>
          </a:p>
        </p:txBody>
      </p:sp>
      <p:sp>
        <p:nvSpPr>
          <p:cNvPr id="5" name="Rectangle: Rounded Corners 4">
            <a:extLst>
              <a:ext uri="{FF2B5EF4-FFF2-40B4-BE49-F238E27FC236}">
                <a16:creationId xmlns:a16="http://schemas.microsoft.com/office/drawing/2014/main" id="{F1057083-F37D-EE2B-FDB1-C9A28D3B1930}"/>
              </a:ext>
            </a:extLst>
          </p:cNvPr>
          <p:cNvSpPr/>
          <p:nvPr/>
        </p:nvSpPr>
        <p:spPr>
          <a:xfrm>
            <a:off x="6939719" y="1724686"/>
            <a:ext cx="4984595" cy="680003"/>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solidFill>
              </a:rPr>
              <a:t>DESE Guidance to Districts</a:t>
            </a:r>
            <a:endParaRPr lang="en-US">
              <a:solidFill>
                <a:schemeClr val="tx1"/>
              </a:solidFill>
            </a:endParaRPr>
          </a:p>
        </p:txBody>
      </p:sp>
      <p:sp>
        <p:nvSpPr>
          <p:cNvPr id="11" name="Content Placeholder 1">
            <a:extLst>
              <a:ext uri="{FF2B5EF4-FFF2-40B4-BE49-F238E27FC236}">
                <a16:creationId xmlns:a16="http://schemas.microsoft.com/office/drawing/2014/main" id="{F82561A5-D190-D22F-6EC7-3223D7940F54}"/>
              </a:ext>
              <a:ext uri="{C183D7F6-B498-43B3-948B-1728B52AA6E4}">
                <adec:decorative xmlns:adec="http://schemas.microsoft.com/office/drawing/2017/decorative" val="1"/>
              </a:ext>
            </a:extLst>
          </p:cNvPr>
          <p:cNvSpPr txBox="1">
            <a:spLocks/>
          </p:cNvSpPr>
          <p:nvPr/>
        </p:nvSpPr>
        <p:spPr>
          <a:xfrm>
            <a:off x="7018360" y="2330370"/>
            <a:ext cx="4897272" cy="405255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20B0604020202020204" pitchFamily="34" charset="0"/>
              <a:buChar char="Ø"/>
            </a:pPr>
            <a:endParaRPr lang="en-US" sz="2400">
              <a:latin typeface="Arial"/>
            </a:endParaRPr>
          </a:p>
          <a:p>
            <a:pPr marL="0" indent="0">
              <a:buNone/>
            </a:pPr>
            <a:endParaRPr lang="en-US" sz="2400" b="1">
              <a:latin typeface="Arial"/>
              <a:cs typeface="Arial"/>
            </a:endParaRPr>
          </a:p>
          <a:p>
            <a:pPr>
              <a:buFont typeface="Wingdings" panose="020B0604020202020204" pitchFamily="34" charset="0"/>
              <a:buChar char="Ø"/>
            </a:pPr>
            <a:endParaRPr lang="en-US" sz="2400"/>
          </a:p>
          <a:p>
            <a:pPr marL="0" indent="0">
              <a:lnSpc>
                <a:spcPct val="107000"/>
              </a:lnSpc>
              <a:spcBef>
                <a:spcPts val="0"/>
              </a:spcBef>
              <a:buNone/>
            </a:pPr>
            <a:endParaRPr lang="en-US" sz="2400"/>
          </a:p>
        </p:txBody>
      </p:sp>
      <p:sp>
        <p:nvSpPr>
          <p:cNvPr id="6" name="Arrow: Right 5">
            <a:extLst>
              <a:ext uri="{FF2B5EF4-FFF2-40B4-BE49-F238E27FC236}">
                <a16:creationId xmlns:a16="http://schemas.microsoft.com/office/drawing/2014/main" id="{A342AB6C-2E65-A663-158D-F8F7F08D5122}"/>
              </a:ext>
              <a:ext uri="{C183D7F6-B498-43B3-948B-1728B52AA6E4}">
                <adec:decorative xmlns:adec="http://schemas.microsoft.com/office/drawing/2017/decorative" val="1"/>
              </a:ext>
            </a:extLst>
          </p:cNvPr>
          <p:cNvSpPr/>
          <p:nvPr/>
        </p:nvSpPr>
        <p:spPr>
          <a:xfrm>
            <a:off x="13238328" y="4469641"/>
            <a:ext cx="2229134" cy="693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735E112-42AA-BB26-4AEB-9B36C30A88CC}"/>
              </a:ext>
            </a:extLst>
          </p:cNvPr>
          <p:cNvSpPr txBox="1"/>
          <p:nvPr/>
        </p:nvSpPr>
        <p:spPr>
          <a:xfrm>
            <a:off x="7408460" y="2620370"/>
            <a:ext cx="389188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Arial"/>
                <a:cs typeface="Arial"/>
              </a:rPr>
              <a:t>Multiple methods of monitoring progress: </a:t>
            </a:r>
            <a:r>
              <a:rPr lang="en-US">
                <a:latin typeface="Arial"/>
                <a:cs typeface="Arial"/>
              </a:rPr>
              <a:t>Select progress monitoring metrics for both interim and longer term outcomes </a:t>
            </a:r>
            <a:endParaRPr lang="en-US"/>
          </a:p>
        </p:txBody>
      </p:sp>
      <p:sp>
        <p:nvSpPr>
          <p:cNvPr id="10" name="Rectangle 9">
            <a:extLst>
              <a:ext uri="{FF2B5EF4-FFF2-40B4-BE49-F238E27FC236}">
                <a16:creationId xmlns:a16="http://schemas.microsoft.com/office/drawing/2014/main" id="{BA441310-1395-E560-8CE5-1C7D8340BC0E}"/>
              </a:ext>
              <a:ext uri="{C183D7F6-B498-43B3-948B-1728B52AA6E4}">
                <adec:decorative xmlns:adec="http://schemas.microsoft.com/office/drawing/2017/decorative" val="1"/>
              </a:ext>
            </a:extLst>
          </p:cNvPr>
          <p:cNvSpPr/>
          <p:nvPr/>
        </p:nvSpPr>
        <p:spPr>
          <a:xfrm>
            <a:off x="79612" y="4048835"/>
            <a:ext cx="5504597" cy="60277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0350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6DC74F-8C00-4C25-8F2E-2C654E189FBD}"/>
              </a:ext>
            </a:extLst>
          </p:cNvPr>
          <p:cNvSpPr>
            <a:spLocks noGrp="1"/>
          </p:cNvSpPr>
          <p:nvPr>
            <p:ph idx="1"/>
          </p:nvPr>
        </p:nvSpPr>
        <p:spPr>
          <a:xfrm>
            <a:off x="280916" y="2075612"/>
            <a:ext cx="5306704" cy="4700827"/>
          </a:xfrm>
        </p:spPr>
        <p:txBody>
          <a:bodyPr vert="horz" lIns="91440" tIns="45720" rIns="91440" bIns="45720" rtlCol="0" anchor="t">
            <a:normAutofit fontScale="77500" lnSpcReduction="20000"/>
          </a:bodyPr>
          <a:lstStyle/>
          <a:p>
            <a:pPr marL="0" indent="0">
              <a:lnSpc>
                <a:spcPct val="107000"/>
              </a:lnSpc>
              <a:spcBef>
                <a:spcPts val="0"/>
              </a:spcBef>
              <a:buNone/>
            </a:pPr>
            <a:endParaRPr lang="en-US" sz="2400" dirty="0">
              <a:latin typeface="Arial"/>
            </a:endParaRPr>
          </a:p>
          <a:p>
            <a:pPr marL="0" indent="0">
              <a:lnSpc>
                <a:spcPct val="107000"/>
              </a:lnSpc>
              <a:spcBef>
                <a:spcPts val="0"/>
              </a:spcBef>
              <a:buNone/>
            </a:pPr>
            <a:endParaRPr lang="en-US" sz="2400" dirty="0">
              <a:latin typeface="Arial"/>
            </a:endParaRPr>
          </a:p>
          <a:p>
            <a:pPr>
              <a:lnSpc>
                <a:spcPct val="107000"/>
              </a:lnSpc>
              <a:spcBef>
                <a:spcPts val="0"/>
              </a:spcBef>
              <a:buFont typeface="Wingdings" panose="05000000000000000000" pitchFamily="2" charset="2"/>
              <a:buChar char="Ø"/>
            </a:pPr>
            <a:r>
              <a:rPr lang="en-US" sz="2400" b="1" dirty="0">
                <a:latin typeface="Arial"/>
                <a:cs typeface="Arial"/>
              </a:rPr>
              <a:t>Gap-Analysis: </a:t>
            </a:r>
            <a:r>
              <a:rPr lang="en-US" sz="2400" dirty="0">
                <a:latin typeface="Arial"/>
                <a:cs typeface="Arial"/>
              </a:rPr>
              <a:t>analysis</a:t>
            </a:r>
            <a:r>
              <a:rPr lang="en-US" sz="2400" b="1" dirty="0">
                <a:latin typeface="Arial"/>
                <a:cs typeface="Arial"/>
              </a:rPr>
              <a:t> </a:t>
            </a:r>
            <a:r>
              <a:rPr lang="en-US" sz="2400" dirty="0">
                <a:latin typeface="Arial"/>
                <a:cs typeface="Arial"/>
              </a:rPr>
              <a:t>of existing gaps in learning experiences and outcomes </a:t>
            </a:r>
            <a:endParaRPr lang="en-US" sz="2400" dirty="0">
              <a:latin typeface="Arial"/>
            </a:endParaRPr>
          </a:p>
          <a:p>
            <a:pPr>
              <a:lnSpc>
                <a:spcPct val="107000"/>
              </a:lnSpc>
              <a:spcBef>
                <a:spcPts val="0"/>
              </a:spcBef>
              <a:buFont typeface="Wingdings" panose="05000000000000000000" pitchFamily="2" charset="2"/>
              <a:buChar char="Ø"/>
            </a:pPr>
            <a:r>
              <a:rPr lang="en-US" sz="2400" b="1" dirty="0">
                <a:latin typeface="Arial"/>
                <a:cs typeface="Arial"/>
              </a:rPr>
              <a:t>EBPs: </a:t>
            </a:r>
            <a:r>
              <a:rPr lang="en-US" sz="2400" dirty="0">
                <a:latin typeface="Arial"/>
                <a:cs typeface="Arial"/>
              </a:rPr>
              <a:t>Identification of evidence-based programs to address identified gaps</a:t>
            </a:r>
            <a:endParaRPr lang="en-US" sz="2400" dirty="0">
              <a:effectLst/>
              <a:latin typeface="Arial"/>
              <a:ea typeface="Calibri" panose="020F0502020204030204" pitchFamily="34" charset="0"/>
              <a:cs typeface="Arial"/>
            </a:endParaRPr>
          </a:p>
          <a:p>
            <a:pPr>
              <a:lnSpc>
                <a:spcPct val="107000"/>
              </a:lnSpc>
              <a:spcBef>
                <a:spcPts val="0"/>
              </a:spcBef>
              <a:buFont typeface="Wingdings" panose="05000000000000000000" pitchFamily="2" charset="2"/>
              <a:buChar char="Ø"/>
            </a:pPr>
            <a:r>
              <a:rPr lang="en-US" sz="2400" b="1" dirty="0">
                <a:latin typeface="Arial"/>
                <a:ea typeface="Calibri" panose="020F0502020204030204" pitchFamily="34" charset="0"/>
                <a:cs typeface="Arial"/>
              </a:rPr>
              <a:t>Budget detail: </a:t>
            </a:r>
            <a:r>
              <a:rPr lang="en-US" sz="2400" dirty="0">
                <a:latin typeface="Arial"/>
                <a:ea typeface="Calibri" panose="020F0502020204030204" pitchFamily="34" charset="0"/>
                <a:cs typeface="Arial"/>
              </a:rPr>
              <a:t>Investments</a:t>
            </a:r>
            <a:r>
              <a:rPr lang="en-US" sz="2400" dirty="0">
                <a:effectLst/>
                <a:latin typeface="Arial"/>
                <a:ea typeface="Calibri" panose="020F0502020204030204" pitchFamily="34" charset="0"/>
                <a:cs typeface="Arial"/>
              </a:rPr>
              <a:t> supporting implementation</a:t>
            </a:r>
            <a:r>
              <a:rPr lang="en-US" sz="2400" dirty="0">
                <a:latin typeface="Arial"/>
                <a:ea typeface="Calibri" panose="020F0502020204030204" pitchFamily="34" charset="0"/>
                <a:cs typeface="Arial"/>
              </a:rPr>
              <a:t> of EBPs</a:t>
            </a:r>
            <a:endParaRPr lang="en-US" sz="2400" dirty="0">
              <a:effectLst/>
              <a:latin typeface="Arial"/>
              <a:ea typeface="Calibri" panose="020F0502020204030204" pitchFamily="34" charset="0"/>
              <a:cs typeface="Arial"/>
            </a:endParaRPr>
          </a:p>
          <a:p>
            <a:pPr>
              <a:lnSpc>
                <a:spcPct val="107000"/>
              </a:lnSpc>
              <a:spcBef>
                <a:spcPts val="0"/>
              </a:spcBef>
              <a:buFont typeface="Wingdings" panose="05000000000000000000" pitchFamily="2" charset="2"/>
              <a:buChar char="Ø"/>
            </a:pPr>
            <a:r>
              <a:rPr lang="en-US" sz="2400" b="1" dirty="0">
                <a:effectLst/>
                <a:latin typeface="Arial"/>
                <a:ea typeface="Calibri" panose="020F0502020204030204" pitchFamily="34" charset="0"/>
                <a:cs typeface="Arial"/>
              </a:rPr>
              <a:t>Metrics:</a:t>
            </a:r>
            <a:r>
              <a:rPr lang="en-US" sz="2400" dirty="0">
                <a:effectLst/>
                <a:latin typeface="Arial"/>
                <a:ea typeface="Calibri" panose="020F0502020204030204" pitchFamily="34" charset="0"/>
                <a:cs typeface="Arial"/>
              </a:rPr>
              <a:t> for measuring progress </a:t>
            </a:r>
            <a:r>
              <a:rPr lang="en-US" sz="2400" dirty="0">
                <a:latin typeface="Arial"/>
                <a:ea typeface="Calibri" panose="020F0502020204030204" pitchFamily="34" charset="0"/>
                <a:cs typeface="Arial"/>
              </a:rPr>
              <a:t>towards </a:t>
            </a:r>
            <a:r>
              <a:rPr lang="en-US" sz="2400" dirty="0">
                <a:effectLst/>
                <a:latin typeface="Arial"/>
                <a:ea typeface="Calibri" panose="020F0502020204030204" pitchFamily="34" charset="0"/>
                <a:cs typeface="Arial"/>
              </a:rPr>
              <a:t>targets</a:t>
            </a:r>
          </a:p>
          <a:p>
            <a:pPr>
              <a:lnSpc>
                <a:spcPct val="107000"/>
              </a:lnSpc>
              <a:spcBef>
                <a:spcPts val="0"/>
              </a:spcBef>
              <a:buFont typeface="Wingdings" panose="05000000000000000000" pitchFamily="2" charset="2"/>
              <a:buChar char="Ø"/>
            </a:pPr>
            <a:r>
              <a:rPr lang="en-US" sz="2400" b="1" dirty="0">
                <a:latin typeface="Arial"/>
                <a:ea typeface="Calibri" panose="020F0502020204030204" pitchFamily="34" charset="0"/>
                <a:cs typeface="Arial"/>
              </a:rPr>
              <a:t>Family engagement in content: </a:t>
            </a:r>
            <a:r>
              <a:rPr lang="en-US" sz="2400" dirty="0">
                <a:latin typeface="Arial"/>
                <a:ea typeface="Calibri" panose="020F0502020204030204" pitchFamily="34" charset="0"/>
                <a:cs typeface="Arial"/>
              </a:rPr>
              <a:t>Description of steps</a:t>
            </a:r>
            <a:r>
              <a:rPr lang="en-US" sz="2400" dirty="0">
                <a:effectLst/>
                <a:latin typeface="Arial"/>
                <a:ea typeface="Calibri" panose="020F0502020204030204" pitchFamily="34" charset="0"/>
                <a:cs typeface="Arial"/>
              </a:rPr>
              <a:t> </a:t>
            </a:r>
            <a:r>
              <a:rPr lang="en-US" sz="2400" dirty="0">
                <a:latin typeface="Arial"/>
                <a:ea typeface="Calibri" panose="020F0502020204030204" pitchFamily="34" charset="0"/>
                <a:cs typeface="Arial"/>
              </a:rPr>
              <a:t>taken by district </a:t>
            </a:r>
            <a:r>
              <a:rPr lang="en-US" sz="2400" dirty="0">
                <a:effectLst/>
                <a:latin typeface="Arial"/>
                <a:ea typeface="Calibri" panose="020F0502020204030204" pitchFamily="34" charset="0"/>
                <a:cs typeface="Arial"/>
              </a:rPr>
              <a:t>for meaningful family/caregiver engagement</a:t>
            </a:r>
          </a:p>
          <a:p>
            <a:pPr>
              <a:lnSpc>
                <a:spcPct val="107000"/>
              </a:lnSpc>
              <a:spcBef>
                <a:spcPts val="0"/>
              </a:spcBef>
              <a:spcAft>
                <a:spcPts val="800"/>
              </a:spcAft>
              <a:buFont typeface="Wingdings" panose="05000000000000000000" pitchFamily="2" charset="2"/>
              <a:buChar char="Ø"/>
            </a:pPr>
            <a:r>
              <a:rPr lang="en-US" sz="2400" b="1" dirty="0">
                <a:latin typeface="Arial"/>
                <a:ea typeface="Calibri" panose="020F0502020204030204" pitchFamily="34" charset="0"/>
                <a:cs typeface="Arial"/>
              </a:rPr>
              <a:t>Stakeholder engagement in process: </a:t>
            </a:r>
            <a:r>
              <a:rPr lang="en-US" sz="2400" dirty="0">
                <a:latin typeface="Arial"/>
                <a:ea typeface="Calibri" panose="020F0502020204030204" pitchFamily="34" charset="0"/>
                <a:cs typeface="Arial"/>
              </a:rPr>
              <a:t>Description of Stakeholder</a:t>
            </a:r>
            <a:r>
              <a:rPr lang="en-US" sz="2400" dirty="0">
                <a:effectLst/>
                <a:latin typeface="Arial"/>
                <a:ea typeface="Calibri" panose="020F0502020204030204" pitchFamily="34" charset="0"/>
                <a:cs typeface="Arial"/>
              </a:rPr>
              <a:t> engagement in plan development and implementation </a:t>
            </a:r>
            <a:r>
              <a:rPr lang="en-US" sz="2400" dirty="0">
                <a:latin typeface="Arial"/>
                <a:ea typeface="Calibri" panose="020F0502020204030204" pitchFamily="34" charset="0"/>
                <a:cs typeface="Arial"/>
              </a:rPr>
              <a:t>processes</a:t>
            </a:r>
            <a:r>
              <a:rPr lang="en-US" sz="1800" dirty="0">
                <a:effectLst/>
                <a:latin typeface="Arial"/>
                <a:ea typeface="Calibri" panose="020F0502020204030204" pitchFamily="34" charset="0"/>
                <a:cs typeface="Arial"/>
              </a:rPr>
              <a:t>.</a:t>
            </a:r>
          </a:p>
          <a:p>
            <a:pPr marL="0" indent="0">
              <a:buNone/>
            </a:pPr>
            <a:endParaRPr lang="en-US" dirty="0"/>
          </a:p>
        </p:txBody>
      </p:sp>
      <p:sp>
        <p:nvSpPr>
          <p:cNvPr id="3" name="Title 2">
            <a:extLst>
              <a:ext uri="{FF2B5EF4-FFF2-40B4-BE49-F238E27FC236}">
                <a16:creationId xmlns:a16="http://schemas.microsoft.com/office/drawing/2014/main" id="{F1601BB2-38E5-44F9-B1B3-51F610F5020C}"/>
              </a:ext>
            </a:extLst>
          </p:cNvPr>
          <p:cNvSpPr>
            <a:spLocks noGrp="1"/>
          </p:cNvSpPr>
          <p:nvPr>
            <p:ph type="title"/>
          </p:nvPr>
        </p:nvSpPr>
        <p:spPr/>
        <p:txBody>
          <a:bodyPr>
            <a:normAutofit/>
          </a:bodyPr>
          <a:lstStyle/>
          <a:p>
            <a:r>
              <a:rPr lang="en-US">
                <a:latin typeface="Arial"/>
                <a:cs typeface="Arial"/>
              </a:rPr>
              <a:t>DESE Guidance to Districts</a:t>
            </a:r>
            <a:endParaRPr lang="en-US"/>
          </a:p>
        </p:txBody>
      </p:sp>
      <p:sp>
        <p:nvSpPr>
          <p:cNvPr id="9" name="Rectangle: Rounded Corners 8">
            <a:extLst>
              <a:ext uri="{FF2B5EF4-FFF2-40B4-BE49-F238E27FC236}">
                <a16:creationId xmlns:a16="http://schemas.microsoft.com/office/drawing/2014/main" id="{FDC69A83-48E5-7654-53BC-CE1DB932BE89}"/>
              </a:ext>
            </a:extLst>
          </p:cNvPr>
          <p:cNvSpPr/>
          <p:nvPr/>
        </p:nvSpPr>
        <p:spPr>
          <a:xfrm>
            <a:off x="776261" y="1719173"/>
            <a:ext cx="4233969" cy="66863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solidFill>
              </a:rPr>
              <a:t>DESE Plans Included</a:t>
            </a:r>
            <a:endParaRPr lang="en-US">
              <a:solidFill>
                <a:schemeClr val="tx1"/>
              </a:solidFill>
            </a:endParaRPr>
          </a:p>
        </p:txBody>
      </p:sp>
      <p:sp>
        <p:nvSpPr>
          <p:cNvPr id="5" name="Rectangle: Rounded Corners 4">
            <a:extLst>
              <a:ext uri="{FF2B5EF4-FFF2-40B4-BE49-F238E27FC236}">
                <a16:creationId xmlns:a16="http://schemas.microsoft.com/office/drawing/2014/main" id="{F1057083-F37D-EE2B-FDB1-C9A28D3B1930}"/>
              </a:ext>
            </a:extLst>
          </p:cNvPr>
          <p:cNvSpPr/>
          <p:nvPr/>
        </p:nvSpPr>
        <p:spPr>
          <a:xfrm>
            <a:off x="6939719" y="1724686"/>
            <a:ext cx="4984595" cy="680003"/>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solidFill>
              </a:rPr>
              <a:t>DESE Guidance to Districts</a:t>
            </a:r>
            <a:endParaRPr lang="en-US">
              <a:solidFill>
                <a:schemeClr val="tx1"/>
              </a:solidFill>
            </a:endParaRPr>
          </a:p>
        </p:txBody>
      </p:sp>
      <p:sp>
        <p:nvSpPr>
          <p:cNvPr id="11" name="Content Placeholder 1">
            <a:extLst>
              <a:ext uri="{FF2B5EF4-FFF2-40B4-BE49-F238E27FC236}">
                <a16:creationId xmlns:a16="http://schemas.microsoft.com/office/drawing/2014/main" id="{F82561A5-D190-D22F-6EC7-3223D7940F54}"/>
              </a:ext>
              <a:ext uri="{C183D7F6-B498-43B3-948B-1728B52AA6E4}">
                <adec:decorative xmlns:adec="http://schemas.microsoft.com/office/drawing/2017/decorative" val="1"/>
              </a:ext>
            </a:extLst>
          </p:cNvPr>
          <p:cNvSpPr txBox="1">
            <a:spLocks/>
          </p:cNvSpPr>
          <p:nvPr/>
        </p:nvSpPr>
        <p:spPr>
          <a:xfrm>
            <a:off x="7018360" y="2330370"/>
            <a:ext cx="4897272" cy="405255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20B0604020202020204" pitchFamily="34" charset="0"/>
              <a:buChar char="Ø"/>
            </a:pPr>
            <a:endParaRPr lang="en-US" sz="2400">
              <a:latin typeface="Arial"/>
            </a:endParaRPr>
          </a:p>
          <a:p>
            <a:pPr marL="0" indent="0">
              <a:buNone/>
            </a:pPr>
            <a:endParaRPr lang="en-US" sz="2400" b="1">
              <a:latin typeface="Arial"/>
              <a:cs typeface="Arial"/>
            </a:endParaRPr>
          </a:p>
          <a:p>
            <a:pPr>
              <a:buFont typeface="Wingdings" panose="020B0604020202020204" pitchFamily="34" charset="0"/>
              <a:buChar char="Ø"/>
            </a:pPr>
            <a:endParaRPr lang="en-US" sz="2400"/>
          </a:p>
          <a:p>
            <a:pPr marL="0" indent="0">
              <a:lnSpc>
                <a:spcPct val="107000"/>
              </a:lnSpc>
              <a:spcBef>
                <a:spcPts val="0"/>
              </a:spcBef>
              <a:buNone/>
            </a:pPr>
            <a:endParaRPr lang="en-US" sz="2400"/>
          </a:p>
        </p:txBody>
      </p:sp>
      <p:sp>
        <p:nvSpPr>
          <p:cNvPr id="6" name="Arrow: Right 5">
            <a:extLst>
              <a:ext uri="{FF2B5EF4-FFF2-40B4-BE49-F238E27FC236}">
                <a16:creationId xmlns:a16="http://schemas.microsoft.com/office/drawing/2014/main" id="{A342AB6C-2E65-A663-158D-F8F7F08D5122}"/>
              </a:ext>
              <a:ext uri="{C183D7F6-B498-43B3-948B-1728B52AA6E4}">
                <adec:decorative xmlns:adec="http://schemas.microsoft.com/office/drawing/2017/decorative" val="1"/>
              </a:ext>
            </a:extLst>
          </p:cNvPr>
          <p:cNvSpPr/>
          <p:nvPr/>
        </p:nvSpPr>
        <p:spPr>
          <a:xfrm>
            <a:off x="13238328" y="4469641"/>
            <a:ext cx="2229134" cy="693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735E112-42AA-BB26-4AEB-9B36C30A88CC}"/>
              </a:ext>
            </a:extLst>
          </p:cNvPr>
          <p:cNvSpPr txBox="1"/>
          <p:nvPr/>
        </p:nvSpPr>
        <p:spPr>
          <a:xfrm>
            <a:off x="7408460" y="2620370"/>
            <a:ext cx="389188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Arial"/>
                <a:cs typeface="Arial"/>
              </a:rPr>
              <a:t>Family and Stakeholder engagement </a:t>
            </a:r>
            <a:r>
              <a:rPr lang="en-US">
                <a:latin typeface="Arial"/>
                <a:cs typeface="Arial"/>
              </a:rPr>
              <a:t>is not a one-off, but rather a meaningful and regular part of any continuous improvement cycle.</a:t>
            </a:r>
            <a:endParaRPr lang="en-US"/>
          </a:p>
        </p:txBody>
      </p:sp>
      <p:sp>
        <p:nvSpPr>
          <p:cNvPr id="10" name="Rectangle 9">
            <a:extLst>
              <a:ext uri="{FF2B5EF4-FFF2-40B4-BE49-F238E27FC236}">
                <a16:creationId xmlns:a16="http://schemas.microsoft.com/office/drawing/2014/main" id="{BA441310-1395-E560-8CE5-1C7D8340BC0E}"/>
              </a:ext>
              <a:ext uri="{C183D7F6-B498-43B3-948B-1728B52AA6E4}">
                <adec:decorative xmlns:adec="http://schemas.microsoft.com/office/drawing/2017/decorative" val="1"/>
              </a:ext>
            </a:extLst>
          </p:cNvPr>
          <p:cNvSpPr/>
          <p:nvPr/>
        </p:nvSpPr>
        <p:spPr>
          <a:xfrm>
            <a:off x="79612" y="4560626"/>
            <a:ext cx="5504597" cy="18197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2561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0111D9-9E11-4C59-BB24-65DDA6C96DB1}"/>
              </a:ext>
            </a:extLst>
          </p:cNvPr>
          <p:cNvSpPr>
            <a:spLocks noGrp="1"/>
          </p:cNvSpPr>
          <p:nvPr>
            <p:ph type="title"/>
          </p:nvPr>
        </p:nvSpPr>
        <p:spPr/>
        <p:txBody>
          <a:bodyPr>
            <a:normAutofit fontScale="90000"/>
          </a:bodyPr>
          <a:lstStyle/>
          <a:p>
            <a:r>
              <a:rPr lang="en-US">
                <a:latin typeface="Arial"/>
                <a:cs typeface="Arial"/>
              </a:rPr>
              <a:t>Year 1 of Implementation: Plan Amendments</a:t>
            </a:r>
          </a:p>
        </p:txBody>
      </p:sp>
      <p:graphicFrame>
        <p:nvGraphicFramePr>
          <p:cNvPr id="4" name="Diagram 4" descr="Year 1 of Implementation: Plan Amendments">
            <a:extLst>
              <a:ext uri="{FF2B5EF4-FFF2-40B4-BE49-F238E27FC236}">
                <a16:creationId xmlns:a16="http://schemas.microsoft.com/office/drawing/2014/main" id="{A8015EA6-BB15-0070-CB36-5EF9010A8676}"/>
              </a:ext>
            </a:extLst>
          </p:cNvPr>
          <p:cNvGraphicFramePr/>
          <p:nvPr>
            <p:extLst>
              <p:ext uri="{D42A27DB-BD31-4B8C-83A1-F6EECF244321}">
                <p14:modId xmlns:p14="http://schemas.microsoft.com/office/powerpoint/2010/main" val="2509484804"/>
              </p:ext>
            </p:extLst>
          </p:nvPr>
        </p:nvGraphicFramePr>
        <p:xfrm>
          <a:off x="339690" y="1077834"/>
          <a:ext cx="11498238" cy="7137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999" name="Content Placeholder 3998">
            <a:extLst>
              <a:ext uri="{FF2B5EF4-FFF2-40B4-BE49-F238E27FC236}">
                <a16:creationId xmlns:a16="http://schemas.microsoft.com/office/drawing/2014/main" id="{B3BB7B4C-AD85-BB4D-2BB2-43B04270ADDA}"/>
              </a:ext>
            </a:extLst>
          </p:cNvPr>
          <p:cNvSpPr>
            <a:spLocks noGrp="1"/>
          </p:cNvSpPr>
          <p:nvPr>
            <p:ph idx="1"/>
          </p:nvPr>
        </p:nvSpPr>
        <p:spPr>
          <a:xfrm>
            <a:off x="723107" y="2186055"/>
            <a:ext cx="10515600" cy="4052559"/>
          </a:xfrm>
        </p:spPr>
        <p:txBody>
          <a:bodyPr vert="horz" lIns="91440" tIns="45720" rIns="91440" bIns="45720" rtlCol="0" anchor="t">
            <a:normAutofit/>
          </a:bodyPr>
          <a:lstStyle/>
          <a:p>
            <a:pPr marL="0" indent="0">
              <a:buNone/>
            </a:pPr>
            <a:r>
              <a:rPr lang="en-US">
                <a:latin typeface="Arial"/>
                <a:cs typeface="Arial"/>
              </a:rPr>
              <a:t>DESE conducted a robust plan amendment process in spring 2022, and provided feedback on all plans before public posting in summer 2022.</a:t>
            </a:r>
            <a:endParaRPr lang="en-US"/>
          </a:p>
        </p:txBody>
      </p:sp>
    </p:spTree>
    <p:extLst>
      <p:ext uri="{BB962C8B-B14F-4D97-AF65-F5344CB8AC3E}">
        <p14:creationId xmlns:p14="http://schemas.microsoft.com/office/powerpoint/2010/main" val="4268333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5FCC5B-E3E4-A320-D65F-F377342CD366}"/>
              </a:ext>
            </a:extLst>
          </p:cNvPr>
          <p:cNvSpPr>
            <a:spLocks noGrp="1"/>
          </p:cNvSpPr>
          <p:nvPr>
            <p:ph type="title"/>
          </p:nvPr>
        </p:nvSpPr>
        <p:spPr/>
        <p:txBody>
          <a:bodyPr>
            <a:normAutofit fontScale="90000"/>
          </a:bodyPr>
          <a:lstStyle/>
          <a:p>
            <a:r>
              <a:rPr lang="en-US">
                <a:latin typeface="Arial"/>
                <a:cs typeface="Arial"/>
              </a:rPr>
              <a:t>SOA Dashboard allows public access to key elements of the plan, aligned to legislation</a:t>
            </a:r>
            <a:endParaRPr lang="en-US"/>
          </a:p>
        </p:txBody>
      </p:sp>
      <p:cxnSp>
        <p:nvCxnSpPr>
          <p:cNvPr id="6" name="Straight Arrow Connector 5">
            <a:extLst>
              <a:ext uri="{FF2B5EF4-FFF2-40B4-BE49-F238E27FC236}">
                <a16:creationId xmlns:a16="http://schemas.microsoft.com/office/drawing/2014/main" id="{491E7E8F-ECEA-2787-1EFC-F3E984185563}"/>
              </a:ext>
              <a:ext uri="{C183D7F6-B498-43B3-948B-1728B52AA6E4}">
                <adec:decorative xmlns:adec="http://schemas.microsoft.com/office/drawing/2017/decorative" val="1"/>
              </a:ext>
            </a:extLst>
          </p:cNvPr>
          <p:cNvCxnSpPr/>
          <p:nvPr/>
        </p:nvCxnSpPr>
        <p:spPr>
          <a:xfrm>
            <a:off x="5638800" y="2971800"/>
            <a:ext cx="914400" cy="914400"/>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2" name="Picture 6" descr="District Overview">
            <a:extLst>
              <a:ext uri="{FF2B5EF4-FFF2-40B4-BE49-F238E27FC236}">
                <a16:creationId xmlns:a16="http://schemas.microsoft.com/office/drawing/2014/main" id="{FFBB9C60-7EC5-99D6-68CA-574FB1C12F76}"/>
              </a:ext>
            </a:extLst>
          </p:cNvPr>
          <p:cNvPicPr>
            <a:picLocks noChangeAspect="1"/>
          </p:cNvPicPr>
          <p:nvPr/>
        </p:nvPicPr>
        <p:blipFill>
          <a:blip r:embed="rId3"/>
          <a:stretch>
            <a:fillRect/>
          </a:stretch>
        </p:blipFill>
        <p:spPr>
          <a:xfrm>
            <a:off x="8646094" y="1616195"/>
            <a:ext cx="2706717" cy="4258214"/>
          </a:xfrm>
          <a:prstGeom prst="rect">
            <a:avLst/>
          </a:prstGeom>
        </p:spPr>
      </p:pic>
      <p:pic>
        <p:nvPicPr>
          <p:cNvPr id="9" name="Picture 9" descr="District Overview">
            <a:extLst>
              <a:ext uri="{FF2B5EF4-FFF2-40B4-BE49-F238E27FC236}">
                <a16:creationId xmlns:a16="http://schemas.microsoft.com/office/drawing/2014/main" id="{6BE7D000-FF38-17C8-73A3-53A94FE3ABAD}"/>
              </a:ext>
            </a:extLst>
          </p:cNvPr>
          <p:cNvPicPr>
            <a:picLocks noGrp="1" noChangeAspect="1"/>
          </p:cNvPicPr>
          <p:nvPr>
            <p:ph idx="1"/>
          </p:nvPr>
        </p:nvPicPr>
        <p:blipFill>
          <a:blip r:embed="rId4"/>
          <a:stretch>
            <a:fillRect/>
          </a:stretch>
        </p:blipFill>
        <p:spPr>
          <a:xfrm>
            <a:off x="552025" y="1612531"/>
            <a:ext cx="7579874" cy="6122898"/>
          </a:xfrm>
        </p:spPr>
      </p:pic>
      <p:sp>
        <p:nvSpPr>
          <p:cNvPr id="11" name="Rectangle 10">
            <a:extLst>
              <a:ext uri="{FF2B5EF4-FFF2-40B4-BE49-F238E27FC236}">
                <a16:creationId xmlns:a16="http://schemas.microsoft.com/office/drawing/2014/main" id="{1E60CE6E-FB1B-86D9-3576-5EF73FD752E7}"/>
              </a:ext>
              <a:ext uri="{C183D7F6-B498-43B3-948B-1728B52AA6E4}">
                <adec:decorative xmlns:adec="http://schemas.microsoft.com/office/drawing/2017/decorative" val="1"/>
              </a:ext>
            </a:extLst>
          </p:cNvPr>
          <p:cNvSpPr/>
          <p:nvPr/>
        </p:nvSpPr>
        <p:spPr>
          <a:xfrm>
            <a:off x="419877" y="1936102"/>
            <a:ext cx="5837207" cy="531962"/>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9BE88A5-6AAE-96B1-4011-773A51F5A10B}"/>
              </a:ext>
              <a:ext uri="{C183D7F6-B498-43B3-948B-1728B52AA6E4}">
                <adec:decorative xmlns:adec="http://schemas.microsoft.com/office/drawing/2017/decorative" val="1"/>
              </a:ext>
            </a:extLst>
          </p:cNvPr>
          <p:cNvSpPr/>
          <p:nvPr/>
        </p:nvSpPr>
        <p:spPr>
          <a:xfrm>
            <a:off x="557900" y="3756276"/>
            <a:ext cx="3407434" cy="503208"/>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AEC0A76-A206-E3B2-27D0-A2259DA2A489}"/>
              </a:ext>
              <a:ext uri="{C183D7F6-B498-43B3-948B-1728B52AA6E4}">
                <adec:decorative xmlns:adec="http://schemas.microsoft.com/office/drawing/2017/decorative" val="1"/>
              </a:ext>
            </a:extLst>
          </p:cNvPr>
          <p:cNvSpPr/>
          <p:nvPr/>
        </p:nvSpPr>
        <p:spPr>
          <a:xfrm>
            <a:off x="557900" y="5524691"/>
            <a:ext cx="5837207" cy="531962"/>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56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3D8929-D2F3-6CE0-FF54-610AA8B1DE4C}"/>
              </a:ext>
            </a:extLst>
          </p:cNvPr>
          <p:cNvSpPr>
            <a:spLocks noGrp="1"/>
          </p:cNvSpPr>
          <p:nvPr>
            <p:ph type="title"/>
          </p:nvPr>
        </p:nvSpPr>
        <p:spPr>
          <a:xfrm>
            <a:off x="723181" y="810824"/>
            <a:ext cx="11263222" cy="1042852"/>
          </a:xfrm>
        </p:spPr>
        <p:txBody>
          <a:bodyPr>
            <a:normAutofit fontScale="90000"/>
          </a:bodyPr>
          <a:lstStyle/>
          <a:p>
            <a:r>
              <a:rPr lang="en-US">
                <a:latin typeface="Arial"/>
                <a:cs typeface="Arial"/>
              </a:rPr>
              <a:t>SOA Dashboard allows public access to key elements of the plan, aligned to legislation</a:t>
            </a:r>
          </a:p>
          <a:p>
            <a:endParaRPr lang="en-US"/>
          </a:p>
          <a:p>
            <a:endParaRPr lang="en-US"/>
          </a:p>
        </p:txBody>
      </p:sp>
      <p:pic>
        <p:nvPicPr>
          <p:cNvPr id="7" name="Picture 7" descr="ID of Opportunity Gaps for Student Groups">
            <a:extLst>
              <a:ext uri="{FF2B5EF4-FFF2-40B4-BE49-F238E27FC236}">
                <a16:creationId xmlns:a16="http://schemas.microsoft.com/office/drawing/2014/main" id="{395FE9E2-1CB4-5869-B7F6-F42ECFE1C056}"/>
              </a:ext>
            </a:extLst>
          </p:cNvPr>
          <p:cNvPicPr>
            <a:picLocks noGrp="1" noChangeAspect="1"/>
          </p:cNvPicPr>
          <p:nvPr>
            <p:ph idx="1"/>
          </p:nvPr>
        </p:nvPicPr>
        <p:blipFill>
          <a:blip r:embed="rId3"/>
          <a:stretch>
            <a:fillRect/>
          </a:stretch>
        </p:blipFill>
        <p:spPr>
          <a:xfrm>
            <a:off x="567052" y="1555022"/>
            <a:ext cx="8168046" cy="7158068"/>
          </a:xfrm>
        </p:spPr>
      </p:pic>
      <p:pic>
        <p:nvPicPr>
          <p:cNvPr id="8" name="Picture 8" descr="District Overview">
            <a:extLst>
              <a:ext uri="{FF2B5EF4-FFF2-40B4-BE49-F238E27FC236}">
                <a16:creationId xmlns:a16="http://schemas.microsoft.com/office/drawing/2014/main" id="{39C0F4D9-7F35-E875-6EE3-F9F063F3FA00}"/>
              </a:ext>
            </a:extLst>
          </p:cNvPr>
          <p:cNvPicPr>
            <a:picLocks noChangeAspect="1"/>
          </p:cNvPicPr>
          <p:nvPr/>
        </p:nvPicPr>
        <p:blipFill>
          <a:blip r:embed="rId4"/>
          <a:stretch>
            <a:fillRect/>
          </a:stretch>
        </p:blipFill>
        <p:spPr>
          <a:xfrm>
            <a:off x="9034462" y="1554282"/>
            <a:ext cx="2605716" cy="4180756"/>
          </a:xfrm>
          <a:prstGeom prst="rect">
            <a:avLst/>
          </a:prstGeom>
        </p:spPr>
      </p:pic>
      <p:sp>
        <p:nvSpPr>
          <p:cNvPr id="12" name="Rectangle 11">
            <a:extLst>
              <a:ext uri="{FF2B5EF4-FFF2-40B4-BE49-F238E27FC236}">
                <a16:creationId xmlns:a16="http://schemas.microsoft.com/office/drawing/2014/main" id="{C4045F43-6372-31F8-1D95-CF4427B20547}"/>
              </a:ext>
              <a:ext uri="{C183D7F6-B498-43B3-948B-1728B52AA6E4}">
                <adec:decorative xmlns:adec="http://schemas.microsoft.com/office/drawing/2017/decorative" val="1"/>
              </a:ext>
            </a:extLst>
          </p:cNvPr>
          <p:cNvSpPr/>
          <p:nvPr/>
        </p:nvSpPr>
        <p:spPr>
          <a:xfrm>
            <a:off x="419877" y="2123007"/>
            <a:ext cx="4212566" cy="388189"/>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49DA7B9-4F15-75F5-EB68-47FC3494B400}"/>
              </a:ext>
              <a:ext uri="{C183D7F6-B498-43B3-948B-1728B52AA6E4}">
                <adec:decorative xmlns:adec="http://schemas.microsoft.com/office/drawing/2017/decorative" val="1"/>
              </a:ext>
            </a:extLst>
          </p:cNvPr>
          <p:cNvSpPr/>
          <p:nvPr/>
        </p:nvSpPr>
        <p:spPr>
          <a:xfrm>
            <a:off x="333613" y="3992064"/>
            <a:ext cx="4557623" cy="488830"/>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EA82BD9-4118-248C-8556-6EB57066BD8D}"/>
              </a:ext>
              <a:ext uri="{C183D7F6-B498-43B3-948B-1728B52AA6E4}">
                <adec:decorative xmlns:adec="http://schemas.microsoft.com/office/drawing/2017/decorative" val="1"/>
              </a:ext>
            </a:extLst>
          </p:cNvPr>
          <p:cNvSpPr/>
          <p:nvPr/>
        </p:nvSpPr>
        <p:spPr>
          <a:xfrm>
            <a:off x="5265047" y="1979235"/>
            <a:ext cx="3594340" cy="761999"/>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739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4" descr="01">
            <a:extLst>
              <a:ext uri="{FF2B5EF4-FFF2-40B4-BE49-F238E27FC236}">
                <a16:creationId xmlns:a16="http://schemas.microsoft.com/office/drawing/2014/main" id="{8E676409-511F-CA13-6B63-27025EFA54AF}"/>
              </a:ext>
            </a:extLst>
          </p:cNvPr>
          <p:cNvPicPr>
            <a:picLocks noChangeAspect="1"/>
          </p:cNvPicPr>
          <p:nvPr/>
        </p:nvPicPr>
        <p:blipFill>
          <a:blip r:embed="rId3"/>
          <a:stretch>
            <a:fillRect/>
          </a:stretch>
        </p:blipFill>
        <p:spPr>
          <a:xfrm>
            <a:off x="3189097" y="758019"/>
            <a:ext cx="809625" cy="838200"/>
          </a:xfrm>
          <a:prstGeom prst="rect">
            <a:avLst/>
          </a:prstGeom>
        </p:spPr>
      </p:pic>
      <p:pic>
        <p:nvPicPr>
          <p:cNvPr id="9" name="Picture 17" descr="02">
            <a:extLst>
              <a:ext uri="{FF2B5EF4-FFF2-40B4-BE49-F238E27FC236}">
                <a16:creationId xmlns:a16="http://schemas.microsoft.com/office/drawing/2014/main" id="{94228557-9A88-82CA-078F-9A7741A92C08}"/>
              </a:ext>
            </a:extLst>
          </p:cNvPr>
          <p:cNvPicPr>
            <a:picLocks noChangeAspect="1"/>
          </p:cNvPicPr>
          <p:nvPr/>
        </p:nvPicPr>
        <p:blipFill>
          <a:blip r:embed="rId4"/>
          <a:stretch>
            <a:fillRect/>
          </a:stretch>
        </p:blipFill>
        <p:spPr>
          <a:xfrm>
            <a:off x="3186184" y="1906884"/>
            <a:ext cx="838200" cy="838200"/>
          </a:xfrm>
          <a:prstGeom prst="rect">
            <a:avLst/>
          </a:prstGeom>
        </p:spPr>
      </p:pic>
      <p:pic>
        <p:nvPicPr>
          <p:cNvPr id="11" name="Picture 19" descr="03">
            <a:extLst>
              <a:ext uri="{FF2B5EF4-FFF2-40B4-BE49-F238E27FC236}">
                <a16:creationId xmlns:a16="http://schemas.microsoft.com/office/drawing/2014/main" id="{A35021B7-71B8-D5F5-780D-967F7C36EA29}"/>
              </a:ext>
            </a:extLst>
          </p:cNvPr>
          <p:cNvPicPr>
            <a:picLocks noChangeAspect="1"/>
          </p:cNvPicPr>
          <p:nvPr/>
        </p:nvPicPr>
        <p:blipFill>
          <a:blip r:embed="rId5"/>
          <a:stretch>
            <a:fillRect/>
          </a:stretch>
        </p:blipFill>
        <p:spPr>
          <a:xfrm>
            <a:off x="3180887" y="3132481"/>
            <a:ext cx="847725" cy="828675"/>
          </a:xfrm>
          <a:prstGeom prst="rect">
            <a:avLst/>
          </a:prstGeom>
        </p:spPr>
      </p:pic>
      <p:pic>
        <p:nvPicPr>
          <p:cNvPr id="13" name="Picture 21" descr="04">
            <a:extLst>
              <a:ext uri="{FF2B5EF4-FFF2-40B4-BE49-F238E27FC236}">
                <a16:creationId xmlns:a16="http://schemas.microsoft.com/office/drawing/2014/main" id="{26310812-563D-B77F-895D-2E5CACFBF865}"/>
              </a:ext>
            </a:extLst>
          </p:cNvPr>
          <p:cNvPicPr>
            <a:picLocks noChangeAspect="1"/>
          </p:cNvPicPr>
          <p:nvPr/>
        </p:nvPicPr>
        <p:blipFill>
          <a:blip r:embed="rId6"/>
          <a:stretch>
            <a:fillRect/>
          </a:stretch>
        </p:blipFill>
        <p:spPr>
          <a:xfrm>
            <a:off x="3197557" y="4359927"/>
            <a:ext cx="838200" cy="838200"/>
          </a:xfrm>
          <a:prstGeom prst="rect">
            <a:avLst/>
          </a:prstGeom>
        </p:spPr>
      </p:pic>
      <p:sp>
        <p:nvSpPr>
          <p:cNvPr id="15" name="TextBox 14">
            <a:extLst>
              <a:ext uri="{FF2B5EF4-FFF2-40B4-BE49-F238E27FC236}">
                <a16:creationId xmlns:a16="http://schemas.microsoft.com/office/drawing/2014/main" id="{0D68E892-9CCB-D082-56D8-A7520C2A2364}"/>
              </a:ext>
            </a:extLst>
          </p:cNvPr>
          <p:cNvSpPr txBox="1"/>
          <p:nvPr/>
        </p:nvSpPr>
        <p:spPr>
          <a:xfrm>
            <a:off x="4178491" y="846161"/>
            <a:ext cx="81681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101D34"/>
                </a:solidFill>
                <a:latin typeface="Quattrocento Sans"/>
              </a:rPr>
              <a:t>Framing/Background</a:t>
            </a:r>
          </a:p>
        </p:txBody>
      </p:sp>
      <p:sp>
        <p:nvSpPr>
          <p:cNvPr id="17" name="TextBox 16">
            <a:extLst>
              <a:ext uri="{FF2B5EF4-FFF2-40B4-BE49-F238E27FC236}">
                <a16:creationId xmlns:a16="http://schemas.microsoft.com/office/drawing/2014/main" id="{6C11D554-7D07-28DE-63AB-4F371D480E3C}"/>
              </a:ext>
            </a:extLst>
          </p:cNvPr>
          <p:cNvSpPr txBox="1"/>
          <p:nvPr/>
        </p:nvSpPr>
        <p:spPr>
          <a:xfrm>
            <a:off x="4178490" y="2006931"/>
            <a:ext cx="81681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101D34"/>
                </a:solidFill>
                <a:latin typeface="Quattrocento Sans"/>
              </a:rPr>
              <a:t>Implementation of Legislation</a:t>
            </a:r>
            <a:endParaRPr lang="en-US"/>
          </a:p>
        </p:txBody>
      </p:sp>
      <p:sp>
        <p:nvSpPr>
          <p:cNvPr id="19" name="TextBox 18">
            <a:extLst>
              <a:ext uri="{FF2B5EF4-FFF2-40B4-BE49-F238E27FC236}">
                <a16:creationId xmlns:a16="http://schemas.microsoft.com/office/drawing/2014/main" id="{4B26659C-23FD-27D6-E015-F62707B18193}"/>
              </a:ext>
            </a:extLst>
          </p:cNvPr>
          <p:cNvSpPr txBox="1"/>
          <p:nvPr/>
        </p:nvSpPr>
        <p:spPr>
          <a:xfrm>
            <a:off x="4178489" y="3136247"/>
            <a:ext cx="81681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101D34"/>
                </a:solidFill>
                <a:latin typeface="Quattrocento Sans"/>
              </a:rPr>
              <a:t>Snapshot of Plan Amendments</a:t>
            </a:r>
            <a:endParaRPr lang="en-US"/>
          </a:p>
        </p:txBody>
      </p:sp>
      <p:sp>
        <p:nvSpPr>
          <p:cNvPr id="21" name="TextBox 20">
            <a:extLst>
              <a:ext uri="{FF2B5EF4-FFF2-40B4-BE49-F238E27FC236}">
                <a16:creationId xmlns:a16="http://schemas.microsoft.com/office/drawing/2014/main" id="{E85DFEB0-3EFD-E1D4-FEF1-583EC75F65BD}"/>
              </a:ext>
            </a:extLst>
          </p:cNvPr>
          <p:cNvSpPr txBox="1"/>
          <p:nvPr/>
        </p:nvSpPr>
        <p:spPr>
          <a:xfrm>
            <a:off x="4178488" y="4357082"/>
            <a:ext cx="81681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101D34"/>
                </a:solidFill>
                <a:latin typeface="Quattrocento Sans"/>
              </a:rPr>
              <a:t>Implementation Notes</a:t>
            </a:r>
            <a:endParaRPr lang="en-US"/>
          </a:p>
        </p:txBody>
      </p:sp>
      <p:pic>
        <p:nvPicPr>
          <p:cNvPr id="23" name="Picture 21" descr="05">
            <a:extLst>
              <a:ext uri="{FF2B5EF4-FFF2-40B4-BE49-F238E27FC236}">
                <a16:creationId xmlns:a16="http://schemas.microsoft.com/office/drawing/2014/main" id="{D84B0F33-01A8-C3AC-AD1A-FD578822FE05}"/>
              </a:ext>
            </a:extLst>
          </p:cNvPr>
          <p:cNvPicPr>
            <a:picLocks noChangeAspect="1"/>
          </p:cNvPicPr>
          <p:nvPr/>
        </p:nvPicPr>
        <p:blipFill>
          <a:blip r:embed="rId6"/>
          <a:stretch>
            <a:fillRect/>
          </a:stretch>
        </p:blipFill>
        <p:spPr>
          <a:xfrm>
            <a:off x="3185651" y="5526738"/>
            <a:ext cx="838200" cy="838200"/>
          </a:xfrm>
          <a:prstGeom prst="rect">
            <a:avLst/>
          </a:prstGeom>
        </p:spPr>
      </p:pic>
      <p:sp>
        <p:nvSpPr>
          <p:cNvPr id="25" name="TextBox 24">
            <a:extLst>
              <a:ext uri="{FF2B5EF4-FFF2-40B4-BE49-F238E27FC236}">
                <a16:creationId xmlns:a16="http://schemas.microsoft.com/office/drawing/2014/main" id="{4E80A50B-5450-C0CF-42F2-3116DA8ABAEC}"/>
              </a:ext>
            </a:extLst>
          </p:cNvPr>
          <p:cNvSpPr txBox="1"/>
          <p:nvPr/>
        </p:nvSpPr>
        <p:spPr>
          <a:xfrm>
            <a:off x="4178487" y="5523893"/>
            <a:ext cx="81681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101D34"/>
                </a:solidFill>
                <a:latin typeface="Quattrocento Sans"/>
              </a:rPr>
              <a:t>Considerations moving forward</a:t>
            </a:r>
            <a:endParaRPr lang="en-US"/>
          </a:p>
        </p:txBody>
      </p:sp>
      <p:sp>
        <p:nvSpPr>
          <p:cNvPr id="27" name="Rectangle 26">
            <a:extLst>
              <a:ext uri="{FF2B5EF4-FFF2-40B4-BE49-F238E27FC236}">
                <a16:creationId xmlns:a16="http://schemas.microsoft.com/office/drawing/2014/main" id="{24012493-AB46-F91C-8E30-E2F51F220C03}"/>
              </a:ext>
            </a:extLst>
          </p:cNvPr>
          <p:cNvSpPr/>
          <p:nvPr/>
        </p:nvSpPr>
        <p:spPr>
          <a:xfrm flipH="1">
            <a:off x="3198018" y="5531643"/>
            <a:ext cx="892969" cy="84534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cs typeface="Calibri"/>
              </a:rPr>
              <a:t>05</a:t>
            </a:r>
          </a:p>
        </p:txBody>
      </p:sp>
      <p:sp>
        <p:nvSpPr>
          <p:cNvPr id="29" name="Rectangle 28">
            <a:extLst>
              <a:ext uri="{FF2B5EF4-FFF2-40B4-BE49-F238E27FC236}">
                <a16:creationId xmlns:a16="http://schemas.microsoft.com/office/drawing/2014/main" id="{95319BFE-937A-0D95-14B7-262A8B5E9B89}"/>
              </a:ext>
              <a:ext uri="{C183D7F6-B498-43B3-948B-1728B52AA6E4}">
                <adec:decorative xmlns:adec="http://schemas.microsoft.com/office/drawing/2017/decorative" val="1"/>
              </a:ext>
            </a:extLst>
          </p:cNvPr>
          <p:cNvSpPr/>
          <p:nvPr/>
        </p:nvSpPr>
        <p:spPr>
          <a:xfrm>
            <a:off x="2838753" y="517978"/>
            <a:ext cx="6726463" cy="1197428"/>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ADAF384-618B-EA63-D9B9-2060E9B9E79E}"/>
              </a:ext>
            </a:extLst>
          </p:cNvPr>
          <p:cNvSpPr/>
          <p:nvPr/>
        </p:nvSpPr>
        <p:spPr>
          <a:xfrm>
            <a:off x="0" y="0"/>
            <a:ext cx="2680137" cy="59383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cs typeface="Calibri"/>
              </a:rPr>
              <a:t>Agenda</a:t>
            </a:r>
          </a:p>
        </p:txBody>
      </p:sp>
      <p:sp>
        <p:nvSpPr>
          <p:cNvPr id="2" name="Title 1">
            <a:extLst>
              <a:ext uri="{FF2B5EF4-FFF2-40B4-BE49-F238E27FC236}">
                <a16:creationId xmlns:a16="http://schemas.microsoft.com/office/drawing/2014/main" id="{506339AD-221D-4C78-8529-06EFCCD7D9AB}"/>
              </a:ext>
            </a:extLst>
          </p:cNvPr>
          <p:cNvSpPr>
            <a:spLocks noGrp="1"/>
          </p:cNvSpPr>
          <p:nvPr>
            <p:ph type="title" idx="4294967295"/>
          </p:nvPr>
        </p:nvSpPr>
        <p:spPr>
          <a:xfrm>
            <a:off x="838200" y="-1042852"/>
            <a:ext cx="10515600" cy="1042852"/>
          </a:xfrm>
        </p:spPr>
        <p:txBody>
          <a:bodyPr vert="horz" lIns="91440" tIns="45720" rIns="91440" bIns="45720" rtlCol="0" anchor="b">
            <a:normAutofit/>
          </a:bodyPr>
          <a:lstStyle/>
          <a:p>
            <a:r>
              <a:rPr lang="en-US" dirty="0">
                <a:solidFill>
                  <a:schemeClr val="bg2"/>
                </a:solidFill>
              </a:rPr>
              <a:t>01. Framing/</a:t>
            </a:r>
            <a:r>
              <a:rPr lang="en-US" dirty="0" err="1">
                <a:solidFill>
                  <a:schemeClr val="bg2"/>
                </a:solidFill>
              </a:rPr>
              <a:t>bACKGROUND</a:t>
            </a:r>
            <a:endParaRPr lang="en-US" dirty="0">
              <a:solidFill>
                <a:schemeClr val="bg2"/>
              </a:solidFill>
            </a:endParaRPr>
          </a:p>
        </p:txBody>
      </p:sp>
    </p:spTree>
    <p:extLst>
      <p:ext uri="{BB962C8B-B14F-4D97-AF65-F5344CB8AC3E}">
        <p14:creationId xmlns:p14="http://schemas.microsoft.com/office/powerpoint/2010/main" val="2426546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3D8929-D2F3-6CE0-FF54-610AA8B1DE4C}"/>
              </a:ext>
            </a:extLst>
          </p:cNvPr>
          <p:cNvSpPr>
            <a:spLocks noGrp="1"/>
          </p:cNvSpPr>
          <p:nvPr>
            <p:ph type="title"/>
          </p:nvPr>
        </p:nvSpPr>
        <p:spPr>
          <a:xfrm>
            <a:off x="723181" y="810824"/>
            <a:ext cx="11263222" cy="1042852"/>
          </a:xfrm>
        </p:spPr>
        <p:txBody>
          <a:bodyPr>
            <a:normAutofit fontScale="90000"/>
          </a:bodyPr>
          <a:lstStyle/>
          <a:p>
            <a:r>
              <a:rPr lang="en-US">
                <a:latin typeface="Arial"/>
                <a:cs typeface="Arial"/>
              </a:rPr>
              <a:t>SOA Dashboard allows public access to key elements of the plan, aligned to legislation</a:t>
            </a:r>
          </a:p>
          <a:p>
            <a:endParaRPr lang="en-US"/>
          </a:p>
          <a:p>
            <a:endParaRPr lang="en-US"/>
          </a:p>
        </p:txBody>
      </p:sp>
      <p:pic>
        <p:nvPicPr>
          <p:cNvPr id="5" name="Picture 8">
            <a:extLst>
              <a:ext uri="{FF2B5EF4-FFF2-40B4-BE49-F238E27FC236}">
                <a16:creationId xmlns:a16="http://schemas.microsoft.com/office/drawing/2014/main" id="{23B8AB78-97FD-AD22-C2CA-5162EAA80EA8}"/>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622870" y="1555022"/>
            <a:ext cx="8243315" cy="5964747"/>
          </a:xfrm>
        </p:spPr>
      </p:pic>
      <p:sp>
        <p:nvSpPr>
          <p:cNvPr id="12" name="Rectangle 11">
            <a:extLst>
              <a:ext uri="{FF2B5EF4-FFF2-40B4-BE49-F238E27FC236}">
                <a16:creationId xmlns:a16="http://schemas.microsoft.com/office/drawing/2014/main" id="{C4045F43-6372-31F8-1D95-CF4427B20547}"/>
              </a:ext>
              <a:ext uri="{C183D7F6-B498-43B3-948B-1728B52AA6E4}">
                <adec:decorative xmlns:adec="http://schemas.microsoft.com/office/drawing/2017/decorative" val="1"/>
              </a:ext>
            </a:extLst>
          </p:cNvPr>
          <p:cNvSpPr/>
          <p:nvPr/>
        </p:nvSpPr>
        <p:spPr>
          <a:xfrm>
            <a:off x="534896" y="2051120"/>
            <a:ext cx="8353245" cy="1250830"/>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49DA7B9-4F15-75F5-EB68-47FC3494B400}"/>
              </a:ext>
              <a:ext uri="{C183D7F6-B498-43B3-948B-1728B52AA6E4}">
                <adec:decorative xmlns:adec="http://schemas.microsoft.com/office/drawing/2017/decorative" val="1"/>
              </a:ext>
            </a:extLst>
          </p:cNvPr>
          <p:cNvSpPr/>
          <p:nvPr/>
        </p:nvSpPr>
        <p:spPr>
          <a:xfrm>
            <a:off x="534896" y="3431347"/>
            <a:ext cx="2918605" cy="474453"/>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EA82BD9-4118-248C-8556-6EB57066BD8D}"/>
              </a:ext>
              <a:ext uri="{C183D7F6-B498-43B3-948B-1728B52AA6E4}">
                <adec:decorative xmlns:adec="http://schemas.microsoft.com/office/drawing/2017/decorative" val="1"/>
              </a:ext>
            </a:extLst>
          </p:cNvPr>
          <p:cNvSpPr/>
          <p:nvPr/>
        </p:nvSpPr>
        <p:spPr>
          <a:xfrm>
            <a:off x="3611650" y="3431348"/>
            <a:ext cx="4600755" cy="460075"/>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a:extLst>
              <a:ext uri="{FF2B5EF4-FFF2-40B4-BE49-F238E27FC236}">
                <a16:creationId xmlns:a16="http://schemas.microsoft.com/office/drawing/2014/main" id="{F2B0EBAF-4222-6747-A24D-B1323DB7D5A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43538" y="1554102"/>
            <a:ext cx="2817602" cy="4842474"/>
          </a:xfrm>
          <a:prstGeom prst="rect">
            <a:avLst/>
          </a:prstGeom>
        </p:spPr>
      </p:pic>
      <p:sp>
        <p:nvSpPr>
          <p:cNvPr id="11" name="Rectangle 10">
            <a:extLst>
              <a:ext uri="{FF2B5EF4-FFF2-40B4-BE49-F238E27FC236}">
                <a16:creationId xmlns:a16="http://schemas.microsoft.com/office/drawing/2014/main" id="{32D201E7-DB7E-F132-24B9-802BBDE5902A}"/>
              </a:ext>
              <a:ext uri="{C183D7F6-B498-43B3-948B-1728B52AA6E4}">
                <adec:decorative xmlns:adec="http://schemas.microsoft.com/office/drawing/2017/decorative" val="1"/>
              </a:ext>
            </a:extLst>
          </p:cNvPr>
          <p:cNvSpPr/>
          <p:nvPr/>
        </p:nvSpPr>
        <p:spPr>
          <a:xfrm>
            <a:off x="529144" y="5524691"/>
            <a:ext cx="4600755" cy="460075"/>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4EA132-B581-B823-C016-FD318D6B5DCB}"/>
              </a:ext>
            </a:extLst>
          </p:cNvPr>
          <p:cNvSpPr/>
          <p:nvPr/>
        </p:nvSpPr>
        <p:spPr>
          <a:xfrm>
            <a:off x="5325197" y="4083756"/>
            <a:ext cx="4687018" cy="2659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cs typeface="Calibri"/>
              </a:rPr>
              <a:t>For each EBP, we have a pop-up screen that can be selected that provides more budget details and transparently shares  the district's self-reported score on the implementation rubric.</a:t>
            </a:r>
          </a:p>
        </p:txBody>
      </p:sp>
    </p:spTree>
    <p:extLst>
      <p:ext uri="{BB962C8B-B14F-4D97-AF65-F5344CB8AC3E}">
        <p14:creationId xmlns:p14="http://schemas.microsoft.com/office/powerpoint/2010/main" val="375515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1"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3D8929-D2F3-6CE0-FF54-610AA8B1DE4C}"/>
              </a:ext>
            </a:extLst>
          </p:cNvPr>
          <p:cNvSpPr>
            <a:spLocks noGrp="1"/>
          </p:cNvSpPr>
          <p:nvPr>
            <p:ph type="title"/>
          </p:nvPr>
        </p:nvSpPr>
        <p:spPr>
          <a:xfrm>
            <a:off x="723181" y="810824"/>
            <a:ext cx="11263222" cy="1042852"/>
          </a:xfrm>
        </p:spPr>
        <p:txBody>
          <a:bodyPr>
            <a:normAutofit fontScale="90000"/>
          </a:bodyPr>
          <a:lstStyle/>
          <a:p>
            <a:r>
              <a:rPr lang="en-US">
                <a:latin typeface="Arial"/>
                <a:cs typeface="Arial"/>
              </a:rPr>
              <a:t>SOA Dashboard allows public access to key elements of the plan, aligned to legislation</a:t>
            </a:r>
          </a:p>
          <a:p>
            <a:endParaRPr lang="en-US"/>
          </a:p>
          <a:p>
            <a:endParaRPr lang="en-US"/>
          </a:p>
        </p:txBody>
      </p:sp>
      <p:pic>
        <p:nvPicPr>
          <p:cNvPr id="7" name="Picture 7" descr="District Approach to family/caregiver engagement">
            <a:extLst>
              <a:ext uri="{FF2B5EF4-FFF2-40B4-BE49-F238E27FC236}">
                <a16:creationId xmlns:a16="http://schemas.microsoft.com/office/drawing/2014/main" id="{C173F516-611D-8AE6-3A35-277A1EF9B025}"/>
              </a:ext>
            </a:extLst>
          </p:cNvPr>
          <p:cNvPicPr>
            <a:picLocks noChangeAspect="1"/>
          </p:cNvPicPr>
          <p:nvPr/>
        </p:nvPicPr>
        <p:blipFill>
          <a:blip r:embed="rId3"/>
          <a:stretch>
            <a:fillRect/>
          </a:stretch>
        </p:blipFill>
        <p:spPr>
          <a:xfrm>
            <a:off x="483079" y="1651080"/>
            <a:ext cx="8436634" cy="2448782"/>
          </a:xfrm>
          <a:prstGeom prst="rect">
            <a:avLst/>
          </a:prstGeom>
        </p:spPr>
      </p:pic>
      <p:pic>
        <p:nvPicPr>
          <p:cNvPr id="6" name="Picture 6" descr="metrics for measuring improvements in family/caregiver">
            <a:extLst>
              <a:ext uri="{FF2B5EF4-FFF2-40B4-BE49-F238E27FC236}">
                <a16:creationId xmlns:a16="http://schemas.microsoft.com/office/drawing/2014/main" id="{284CAC66-2FFC-121D-B378-43EF9F284D09}"/>
              </a:ext>
            </a:extLst>
          </p:cNvPr>
          <p:cNvPicPr>
            <a:picLocks noGrp="1" noChangeAspect="1"/>
          </p:cNvPicPr>
          <p:nvPr>
            <p:ph idx="1"/>
          </p:nvPr>
        </p:nvPicPr>
        <p:blipFill>
          <a:blip r:embed="rId4"/>
          <a:stretch>
            <a:fillRect/>
          </a:stretch>
        </p:blipFill>
        <p:spPr>
          <a:xfrm>
            <a:off x="9230533" y="1576648"/>
            <a:ext cx="2745536" cy="4440626"/>
          </a:xfrm>
        </p:spPr>
      </p:pic>
      <p:sp>
        <p:nvSpPr>
          <p:cNvPr id="12" name="Rectangle 11" descr="district approach to family/caregiver enagement">
            <a:extLst>
              <a:ext uri="{FF2B5EF4-FFF2-40B4-BE49-F238E27FC236}">
                <a16:creationId xmlns:a16="http://schemas.microsoft.com/office/drawing/2014/main" id="{C4045F43-6372-31F8-1D95-CF4427B20547}"/>
              </a:ext>
            </a:extLst>
          </p:cNvPr>
          <p:cNvSpPr/>
          <p:nvPr/>
        </p:nvSpPr>
        <p:spPr>
          <a:xfrm>
            <a:off x="189839" y="1447271"/>
            <a:ext cx="4428227" cy="762000"/>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9" descr="implementation of family/caregiver strategies">
            <a:extLst>
              <a:ext uri="{FF2B5EF4-FFF2-40B4-BE49-F238E27FC236}">
                <a16:creationId xmlns:a16="http://schemas.microsoft.com/office/drawing/2014/main" id="{297E076D-7293-5D08-C688-D917E15D2ED4}"/>
              </a:ext>
            </a:extLst>
          </p:cNvPr>
          <p:cNvPicPr>
            <a:picLocks noChangeAspect="1"/>
          </p:cNvPicPr>
          <p:nvPr/>
        </p:nvPicPr>
        <p:blipFill>
          <a:blip r:embed="rId5"/>
          <a:stretch>
            <a:fillRect/>
          </a:stretch>
        </p:blipFill>
        <p:spPr>
          <a:xfrm>
            <a:off x="468702" y="4325454"/>
            <a:ext cx="8436633" cy="4216827"/>
          </a:xfrm>
          <a:prstGeom prst="rect">
            <a:avLst/>
          </a:prstGeom>
        </p:spPr>
      </p:pic>
      <p:sp>
        <p:nvSpPr>
          <p:cNvPr id="15" name="Rectangle 14">
            <a:extLst>
              <a:ext uri="{FF2B5EF4-FFF2-40B4-BE49-F238E27FC236}">
                <a16:creationId xmlns:a16="http://schemas.microsoft.com/office/drawing/2014/main" id="{C0B4EA1A-2FA0-D287-A998-BB03DC263852}"/>
              </a:ext>
              <a:ext uri="{C183D7F6-B498-43B3-948B-1728B52AA6E4}">
                <adec:decorative xmlns:adec="http://schemas.microsoft.com/office/drawing/2017/decorative" val="1"/>
              </a:ext>
            </a:extLst>
          </p:cNvPr>
          <p:cNvSpPr/>
          <p:nvPr/>
        </p:nvSpPr>
        <p:spPr>
          <a:xfrm>
            <a:off x="370994" y="2879256"/>
            <a:ext cx="5334000" cy="762000"/>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7660366-EDD5-661C-717C-9C4889B2BF99}"/>
              </a:ext>
              <a:ext uri="{C183D7F6-B498-43B3-948B-1728B52AA6E4}">
                <adec:decorative xmlns:adec="http://schemas.microsoft.com/office/drawing/2017/decorative" val="1"/>
              </a:ext>
            </a:extLst>
          </p:cNvPr>
          <p:cNvSpPr/>
          <p:nvPr/>
        </p:nvSpPr>
        <p:spPr>
          <a:xfrm>
            <a:off x="376745" y="4164592"/>
            <a:ext cx="3306794" cy="531963"/>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808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3D8929-D2F3-6CE0-FF54-610AA8B1DE4C}"/>
              </a:ext>
            </a:extLst>
          </p:cNvPr>
          <p:cNvSpPr>
            <a:spLocks noGrp="1"/>
          </p:cNvSpPr>
          <p:nvPr>
            <p:ph type="title"/>
          </p:nvPr>
        </p:nvSpPr>
        <p:spPr>
          <a:xfrm>
            <a:off x="723181" y="810824"/>
            <a:ext cx="11263222" cy="1042852"/>
          </a:xfrm>
        </p:spPr>
        <p:txBody>
          <a:bodyPr>
            <a:normAutofit fontScale="90000"/>
          </a:bodyPr>
          <a:lstStyle/>
          <a:p>
            <a:r>
              <a:rPr lang="en-US">
                <a:latin typeface="Arial"/>
                <a:cs typeface="Arial"/>
              </a:rPr>
              <a:t>SOA Dashboard allows public access to key elements of the plan, aligned to legislation</a:t>
            </a:r>
          </a:p>
          <a:p>
            <a:endParaRPr lang="en-US"/>
          </a:p>
          <a:p>
            <a:endParaRPr lang="en-US"/>
          </a:p>
        </p:txBody>
      </p:sp>
      <p:pic>
        <p:nvPicPr>
          <p:cNvPr id="5" name="Picture 8">
            <a:extLst>
              <a:ext uri="{FF2B5EF4-FFF2-40B4-BE49-F238E27FC236}">
                <a16:creationId xmlns:a16="http://schemas.microsoft.com/office/drawing/2014/main" id="{D46C7E83-8FA8-9471-3059-C80C41A9AE67}"/>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871276" y="1454380"/>
            <a:ext cx="7502090" cy="5332144"/>
          </a:xfrm>
        </p:spPr>
      </p:pic>
      <p:sp>
        <p:nvSpPr>
          <p:cNvPr id="12" name="Rectangle 11" descr="original stakeholder engagement process">
            <a:extLst>
              <a:ext uri="{FF2B5EF4-FFF2-40B4-BE49-F238E27FC236}">
                <a16:creationId xmlns:a16="http://schemas.microsoft.com/office/drawing/2014/main" id="{C4045F43-6372-31F8-1D95-CF4427B20547}"/>
              </a:ext>
            </a:extLst>
          </p:cNvPr>
          <p:cNvSpPr/>
          <p:nvPr/>
        </p:nvSpPr>
        <p:spPr>
          <a:xfrm>
            <a:off x="721802" y="1835460"/>
            <a:ext cx="3910643" cy="359434"/>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a:extLst>
              <a:ext uri="{FF2B5EF4-FFF2-40B4-BE49-F238E27FC236}">
                <a16:creationId xmlns:a16="http://schemas.microsoft.com/office/drawing/2014/main" id="{5E04CCA5-1D72-9EA6-3B85-84732B788A3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87491" y="1525258"/>
            <a:ext cx="2515319" cy="4123786"/>
          </a:xfrm>
          <a:prstGeom prst="rect">
            <a:avLst/>
          </a:prstGeom>
        </p:spPr>
      </p:pic>
      <p:sp>
        <p:nvSpPr>
          <p:cNvPr id="11" name="Rectangle 10" descr="updated input from stakeholders (fy22 amendments)">
            <a:extLst>
              <a:ext uri="{FF2B5EF4-FFF2-40B4-BE49-F238E27FC236}">
                <a16:creationId xmlns:a16="http://schemas.microsoft.com/office/drawing/2014/main" id="{C533AB54-1841-8C0E-55A2-5AD8D8CF8741}"/>
              </a:ext>
            </a:extLst>
          </p:cNvPr>
          <p:cNvSpPr/>
          <p:nvPr/>
        </p:nvSpPr>
        <p:spPr>
          <a:xfrm>
            <a:off x="701674" y="3224313"/>
            <a:ext cx="3910643" cy="359434"/>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descr="feedback sent to district">
            <a:extLst>
              <a:ext uri="{FF2B5EF4-FFF2-40B4-BE49-F238E27FC236}">
                <a16:creationId xmlns:a16="http://schemas.microsoft.com/office/drawing/2014/main" id="{5FE5727A-F694-2365-B187-CAE08383935C}"/>
              </a:ext>
            </a:extLst>
          </p:cNvPr>
          <p:cNvSpPr/>
          <p:nvPr/>
        </p:nvSpPr>
        <p:spPr>
          <a:xfrm>
            <a:off x="601032" y="5855369"/>
            <a:ext cx="7620001" cy="345057"/>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descr="original school committee vote">
            <a:extLst>
              <a:ext uri="{FF2B5EF4-FFF2-40B4-BE49-F238E27FC236}">
                <a16:creationId xmlns:a16="http://schemas.microsoft.com/office/drawing/2014/main" id="{82996FFD-29A5-B222-1409-227987B4663B}"/>
              </a:ext>
            </a:extLst>
          </p:cNvPr>
          <p:cNvSpPr/>
          <p:nvPr/>
        </p:nvSpPr>
        <p:spPr>
          <a:xfrm>
            <a:off x="595281" y="5030109"/>
            <a:ext cx="7620001" cy="345057"/>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07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4"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3D8929-D2F3-6CE0-FF54-610AA8B1DE4C}"/>
              </a:ext>
            </a:extLst>
          </p:cNvPr>
          <p:cNvSpPr>
            <a:spLocks noGrp="1"/>
          </p:cNvSpPr>
          <p:nvPr>
            <p:ph type="title"/>
          </p:nvPr>
        </p:nvSpPr>
        <p:spPr>
          <a:xfrm>
            <a:off x="723181" y="810824"/>
            <a:ext cx="11263222" cy="1042852"/>
          </a:xfrm>
        </p:spPr>
        <p:txBody>
          <a:bodyPr>
            <a:normAutofit fontScale="90000"/>
          </a:bodyPr>
          <a:lstStyle/>
          <a:p>
            <a:r>
              <a:rPr lang="en-US">
                <a:latin typeface="Arial"/>
                <a:cs typeface="Arial"/>
              </a:rPr>
              <a:t>SOA Dashboard allows public access to key elements of the plan, aligned to legislation</a:t>
            </a:r>
          </a:p>
          <a:p>
            <a:endParaRPr lang="en-US"/>
          </a:p>
          <a:p>
            <a:endParaRPr lang="en-US"/>
          </a:p>
        </p:txBody>
      </p:sp>
      <p:pic>
        <p:nvPicPr>
          <p:cNvPr id="5" name="Picture 8" descr="SOA Plan Development">
            <a:extLst>
              <a:ext uri="{FF2B5EF4-FFF2-40B4-BE49-F238E27FC236}">
                <a16:creationId xmlns:a16="http://schemas.microsoft.com/office/drawing/2014/main" id="{D46C7E83-8FA8-9471-3059-C80C41A9AE67}"/>
              </a:ext>
            </a:extLst>
          </p:cNvPr>
          <p:cNvPicPr>
            <a:picLocks noGrp="1" noChangeAspect="1"/>
          </p:cNvPicPr>
          <p:nvPr>
            <p:ph idx="1"/>
          </p:nvPr>
        </p:nvPicPr>
        <p:blipFill>
          <a:blip r:embed="rId3"/>
          <a:stretch>
            <a:fillRect/>
          </a:stretch>
        </p:blipFill>
        <p:spPr>
          <a:xfrm>
            <a:off x="871276" y="1454380"/>
            <a:ext cx="7502090" cy="5332144"/>
          </a:xfrm>
        </p:spPr>
      </p:pic>
      <p:sp>
        <p:nvSpPr>
          <p:cNvPr id="12" name="Rectangle 11" descr="original stakeholder engagement process">
            <a:extLst>
              <a:ext uri="{FF2B5EF4-FFF2-40B4-BE49-F238E27FC236}">
                <a16:creationId xmlns:a16="http://schemas.microsoft.com/office/drawing/2014/main" id="{C4045F43-6372-31F8-1D95-CF4427B20547}"/>
              </a:ext>
            </a:extLst>
          </p:cNvPr>
          <p:cNvSpPr/>
          <p:nvPr/>
        </p:nvSpPr>
        <p:spPr>
          <a:xfrm>
            <a:off x="721802" y="1835460"/>
            <a:ext cx="3910643" cy="359434"/>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a:extLst>
              <a:ext uri="{FF2B5EF4-FFF2-40B4-BE49-F238E27FC236}">
                <a16:creationId xmlns:a16="http://schemas.microsoft.com/office/drawing/2014/main" id="{5E04CCA5-1D72-9EA6-3B85-84732B788A3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87491" y="1525258"/>
            <a:ext cx="2515319" cy="4123786"/>
          </a:xfrm>
          <a:prstGeom prst="rect">
            <a:avLst/>
          </a:prstGeom>
        </p:spPr>
      </p:pic>
      <p:sp>
        <p:nvSpPr>
          <p:cNvPr id="11" name="Rectangle 10">
            <a:extLst>
              <a:ext uri="{FF2B5EF4-FFF2-40B4-BE49-F238E27FC236}">
                <a16:creationId xmlns:a16="http://schemas.microsoft.com/office/drawing/2014/main" id="{C533AB54-1841-8C0E-55A2-5AD8D8CF8741}"/>
              </a:ext>
              <a:ext uri="{C183D7F6-B498-43B3-948B-1728B52AA6E4}">
                <adec:decorative xmlns:adec="http://schemas.microsoft.com/office/drawing/2017/decorative" val="1"/>
              </a:ext>
            </a:extLst>
          </p:cNvPr>
          <p:cNvSpPr/>
          <p:nvPr/>
        </p:nvSpPr>
        <p:spPr>
          <a:xfrm>
            <a:off x="701674" y="3224313"/>
            <a:ext cx="3910643" cy="359434"/>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FE5727A-F694-2365-B187-CAE08383935C}"/>
              </a:ext>
              <a:ext uri="{C183D7F6-B498-43B3-948B-1728B52AA6E4}">
                <adec:decorative xmlns:adec="http://schemas.microsoft.com/office/drawing/2017/decorative" val="1"/>
              </a:ext>
            </a:extLst>
          </p:cNvPr>
          <p:cNvSpPr/>
          <p:nvPr/>
        </p:nvSpPr>
        <p:spPr>
          <a:xfrm>
            <a:off x="601032" y="5855369"/>
            <a:ext cx="7620001" cy="345057"/>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2996FFD-29A5-B222-1409-227987B4663B}"/>
              </a:ext>
              <a:ext uri="{C183D7F6-B498-43B3-948B-1728B52AA6E4}">
                <adec:decorative xmlns:adec="http://schemas.microsoft.com/office/drawing/2017/decorative" val="1"/>
              </a:ext>
            </a:extLst>
          </p:cNvPr>
          <p:cNvSpPr/>
          <p:nvPr/>
        </p:nvSpPr>
        <p:spPr>
          <a:xfrm>
            <a:off x="595281" y="5030109"/>
            <a:ext cx="7620001" cy="345057"/>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0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4"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3C65AA-552F-4638-9B16-8AADA346B4FE}"/>
              </a:ext>
            </a:extLst>
          </p:cNvPr>
          <p:cNvSpPr>
            <a:spLocks noGrp="1"/>
          </p:cNvSpPr>
          <p:nvPr>
            <p:ph idx="1"/>
          </p:nvPr>
        </p:nvSpPr>
        <p:spPr/>
        <p:txBody>
          <a:bodyPr vert="horz" lIns="91440" tIns="45720" rIns="91440" bIns="45720" rtlCol="0" anchor="t">
            <a:normAutofit/>
          </a:bodyPr>
          <a:lstStyle/>
          <a:p>
            <a:r>
              <a:rPr lang="en-US">
                <a:latin typeface="Arial"/>
                <a:cs typeface="Arial"/>
              </a:rPr>
              <a:t>Issued multiple rounds of EBP and rural innovation grants </a:t>
            </a:r>
            <a:endParaRPr lang="en-US"/>
          </a:p>
          <a:p>
            <a:r>
              <a:rPr lang="en-US">
                <a:latin typeface="Arial"/>
                <a:cs typeface="Arial"/>
              </a:rPr>
              <a:t>Developed new College and Career Outcomes Dashboard</a:t>
            </a:r>
          </a:p>
          <a:p>
            <a:r>
              <a:rPr lang="en-US">
                <a:latin typeface="Arial"/>
                <a:cs typeface="Arial"/>
              </a:rPr>
              <a:t>Launched and consulted SOA advisory committees and 21st Century Education Trust Fund</a:t>
            </a:r>
          </a:p>
          <a:p>
            <a:r>
              <a:rPr lang="en-US">
                <a:latin typeface="Arial"/>
                <a:cs typeface="Arial"/>
              </a:rPr>
              <a:t>Provided a myriad of opportunities to learn about and engage in effective implementation of each EBP</a:t>
            </a:r>
          </a:p>
        </p:txBody>
      </p:sp>
      <p:sp>
        <p:nvSpPr>
          <p:cNvPr id="3" name="Title 2">
            <a:extLst>
              <a:ext uri="{FF2B5EF4-FFF2-40B4-BE49-F238E27FC236}">
                <a16:creationId xmlns:a16="http://schemas.microsoft.com/office/drawing/2014/main" id="{6D53514F-D7F6-42DE-94C1-7122CA21C5A2}"/>
              </a:ext>
            </a:extLst>
          </p:cNvPr>
          <p:cNvSpPr>
            <a:spLocks noGrp="1"/>
          </p:cNvSpPr>
          <p:nvPr>
            <p:ph type="title"/>
          </p:nvPr>
        </p:nvSpPr>
        <p:spPr/>
        <p:txBody>
          <a:bodyPr>
            <a:normAutofit fontScale="90000"/>
          </a:bodyPr>
          <a:lstStyle/>
          <a:p>
            <a:r>
              <a:rPr lang="en-US">
                <a:latin typeface="Arial"/>
                <a:cs typeface="Arial"/>
              </a:rPr>
              <a:t>Year 1 of Implementation: Additional DESE Actions</a:t>
            </a:r>
          </a:p>
        </p:txBody>
      </p:sp>
    </p:spTree>
    <p:extLst>
      <p:ext uri="{BB962C8B-B14F-4D97-AF65-F5344CB8AC3E}">
        <p14:creationId xmlns:p14="http://schemas.microsoft.com/office/powerpoint/2010/main" val="258940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4" descr="03 snapshot of plan amendments">
            <a:extLst>
              <a:ext uri="{FF2B5EF4-FFF2-40B4-BE49-F238E27FC236}">
                <a16:creationId xmlns:a16="http://schemas.microsoft.com/office/drawing/2014/main" id="{8E676409-511F-CA13-6B63-27025EFA54AF}"/>
              </a:ext>
            </a:extLst>
          </p:cNvPr>
          <p:cNvPicPr>
            <a:picLocks noChangeAspect="1"/>
          </p:cNvPicPr>
          <p:nvPr/>
        </p:nvPicPr>
        <p:blipFill>
          <a:blip r:embed="rId3"/>
          <a:stretch>
            <a:fillRect/>
          </a:stretch>
        </p:blipFill>
        <p:spPr>
          <a:xfrm>
            <a:off x="3189097" y="758019"/>
            <a:ext cx="809625" cy="838200"/>
          </a:xfrm>
          <a:prstGeom prst="rect">
            <a:avLst/>
          </a:prstGeom>
        </p:spPr>
      </p:pic>
      <p:pic>
        <p:nvPicPr>
          <p:cNvPr id="9" name="Picture 17" descr="02">
            <a:extLst>
              <a:ext uri="{FF2B5EF4-FFF2-40B4-BE49-F238E27FC236}">
                <a16:creationId xmlns:a16="http://schemas.microsoft.com/office/drawing/2014/main" id="{94228557-9A88-82CA-078F-9A7741A92C08}"/>
              </a:ext>
            </a:extLst>
          </p:cNvPr>
          <p:cNvPicPr>
            <a:picLocks noChangeAspect="1"/>
          </p:cNvPicPr>
          <p:nvPr/>
        </p:nvPicPr>
        <p:blipFill>
          <a:blip r:embed="rId4"/>
          <a:stretch>
            <a:fillRect/>
          </a:stretch>
        </p:blipFill>
        <p:spPr>
          <a:xfrm>
            <a:off x="3186184" y="1906884"/>
            <a:ext cx="838200" cy="838200"/>
          </a:xfrm>
          <a:prstGeom prst="rect">
            <a:avLst/>
          </a:prstGeom>
        </p:spPr>
      </p:pic>
      <p:pic>
        <p:nvPicPr>
          <p:cNvPr id="11" name="Picture 19" descr="03">
            <a:extLst>
              <a:ext uri="{FF2B5EF4-FFF2-40B4-BE49-F238E27FC236}">
                <a16:creationId xmlns:a16="http://schemas.microsoft.com/office/drawing/2014/main" id="{A35021B7-71B8-D5F5-780D-967F7C36EA29}"/>
              </a:ext>
            </a:extLst>
          </p:cNvPr>
          <p:cNvPicPr>
            <a:picLocks noChangeAspect="1"/>
          </p:cNvPicPr>
          <p:nvPr/>
        </p:nvPicPr>
        <p:blipFill>
          <a:blip r:embed="rId5"/>
          <a:stretch>
            <a:fillRect/>
          </a:stretch>
        </p:blipFill>
        <p:spPr>
          <a:xfrm>
            <a:off x="3180887" y="3132481"/>
            <a:ext cx="847725" cy="828675"/>
          </a:xfrm>
          <a:prstGeom prst="rect">
            <a:avLst/>
          </a:prstGeom>
        </p:spPr>
      </p:pic>
      <p:pic>
        <p:nvPicPr>
          <p:cNvPr id="13" name="Picture 21" descr="04">
            <a:extLst>
              <a:ext uri="{FF2B5EF4-FFF2-40B4-BE49-F238E27FC236}">
                <a16:creationId xmlns:a16="http://schemas.microsoft.com/office/drawing/2014/main" id="{26310812-563D-B77F-895D-2E5CACFBF865}"/>
              </a:ext>
            </a:extLst>
          </p:cNvPr>
          <p:cNvPicPr>
            <a:picLocks noChangeAspect="1"/>
          </p:cNvPicPr>
          <p:nvPr/>
        </p:nvPicPr>
        <p:blipFill>
          <a:blip r:embed="rId6"/>
          <a:stretch>
            <a:fillRect/>
          </a:stretch>
        </p:blipFill>
        <p:spPr>
          <a:xfrm>
            <a:off x="3197557" y="4359927"/>
            <a:ext cx="838200" cy="838200"/>
          </a:xfrm>
          <a:prstGeom prst="rect">
            <a:avLst/>
          </a:prstGeom>
        </p:spPr>
      </p:pic>
      <p:sp>
        <p:nvSpPr>
          <p:cNvPr id="15" name="TextBox 14">
            <a:extLst>
              <a:ext uri="{FF2B5EF4-FFF2-40B4-BE49-F238E27FC236}">
                <a16:creationId xmlns:a16="http://schemas.microsoft.com/office/drawing/2014/main" id="{0D68E892-9CCB-D082-56D8-A7520C2A2364}"/>
              </a:ext>
            </a:extLst>
          </p:cNvPr>
          <p:cNvSpPr txBox="1"/>
          <p:nvPr/>
        </p:nvSpPr>
        <p:spPr>
          <a:xfrm>
            <a:off x="4178491" y="846161"/>
            <a:ext cx="81681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101D34"/>
                </a:solidFill>
                <a:latin typeface="Quattrocento Sans"/>
              </a:rPr>
              <a:t>Framing/Background</a:t>
            </a:r>
          </a:p>
        </p:txBody>
      </p:sp>
      <p:sp>
        <p:nvSpPr>
          <p:cNvPr id="17" name="TextBox 16">
            <a:extLst>
              <a:ext uri="{FF2B5EF4-FFF2-40B4-BE49-F238E27FC236}">
                <a16:creationId xmlns:a16="http://schemas.microsoft.com/office/drawing/2014/main" id="{6C11D554-7D07-28DE-63AB-4F371D480E3C}"/>
              </a:ext>
            </a:extLst>
          </p:cNvPr>
          <p:cNvSpPr txBox="1"/>
          <p:nvPr/>
        </p:nvSpPr>
        <p:spPr>
          <a:xfrm>
            <a:off x="4178490" y="2006931"/>
            <a:ext cx="81681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101D34"/>
                </a:solidFill>
                <a:latin typeface="Quattrocento Sans"/>
              </a:rPr>
              <a:t>Implementation of Legislation</a:t>
            </a:r>
            <a:endParaRPr lang="en-US" dirty="0"/>
          </a:p>
        </p:txBody>
      </p:sp>
      <p:sp>
        <p:nvSpPr>
          <p:cNvPr id="19" name="TextBox 18">
            <a:extLst>
              <a:ext uri="{FF2B5EF4-FFF2-40B4-BE49-F238E27FC236}">
                <a16:creationId xmlns:a16="http://schemas.microsoft.com/office/drawing/2014/main" id="{4B26659C-23FD-27D6-E015-F62707B18193}"/>
              </a:ext>
            </a:extLst>
          </p:cNvPr>
          <p:cNvSpPr txBox="1"/>
          <p:nvPr/>
        </p:nvSpPr>
        <p:spPr>
          <a:xfrm>
            <a:off x="4178489" y="3136247"/>
            <a:ext cx="81681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101D34"/>
                </a:solidFill>
                <a:latin typeface="Quattrocento Sans"/>
              </a:rPr>
              <a:t>Snapshot of Plan Amendments</a:t>
            </a:r>
            <a:endParaRPr lang="en-US"/>
          </a:p>
        </p:txBody>
      </p:sp>
      <p:sp>
        <p:nvSpPr>
          <p:cNvPr id="21" name="TextBox 20">
            <a:extLst>
              <a:ext uri="{FF2B5EF4-FFF2-40B4-BE49-F238E27FC236}">
                <a16:creationId xmlns:a16="http://schemas.microsoft.com/office/drawing/2014/main" id="{E85DFEB0-3EFD-E1D4-FEF1-583EC75F65BD}"/>
              </a:ext>
            </a:extLst>
          </p:cNvPr>
          <p:cNvSpPr txBox="1"/>
          <p:nvPr/>
        </p:nvSpPr>
        <p:spPr>
          <a:xfrm>
            <a:off x="4178488" y="4357082"/>
            <a:ext cx="81681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101D34"/>
                </a:solidFill>
                <a:latin typeface="Quattrocento Sans"/>
              </a:rPr>
              <a:t>Implementation Notes</a:t>
            </a:r>
            <a:endParaRPr lang="en-US"/>
          </a:p>
        </p:txBody>
      </p:sp>
      <p:pic>
        <p:nvPicPr>
          <p:cNvPr id="23" name="Picture 21" descr="05">
            <a:extLst>
              <a:ext uri="{FF2B5EF4-FFF2-40B4-BE49-F238E27FC236}">
                <a16:creationId xmlns:a16="http://schemas.microsoft.com/office/drawing/2014/main" id="{D84B0F33-01A8-C3AC-AD1A-FD578822FE05}"/>
              </a:ext>
            </a:extLst>
          </p:cNvPr>
          <p:cNvPicPr>
            <a:picLocks noChangeAspect="1"/>
          </p:cNvPicPr>
          <p:nvPr/>
        </p:nvPicPr>
        <p:blipFill>
          <a:blip r:embed="rId6"/>
          <a:stretch>
            <a:fillRect/>
          </a:stretch>
        </p:blipFill>
        <p:spPr>
          <a:xfrm>
            <a:off x="3185651" y="5526738"/>
            <a:ext cx="838200" cy="838200"/>
          </a:xfrm>
          <a:prstGeom prst="rect">
            <a:avLst/>
          </a:prstGeom>
        </p:spPr>
      </p:pic>
      <p:sp>
        <p:nvSpPr>
          <p:cNvPr id="25" name="TextBox 24">
            <a:extLst>
              <a:ext uri="{FF2B5EF4-FFF2-40B4-BE49-F238E27FC236}">
                <a16:creationId xmlns:a16="http://schemas.microsoft.com/office/drawing/2014/main" id="{4E80A50B-5450-C0CF-42F2-3116DA8ABAEC}"/>
              </a:ext>
            </a:extLst>
          </p:cNvPr>
          <p:cNvSpPr txBox="1"/>
          <p:nvPr/>
        </p:nvSpPr>
        <p:spPr>
          <a:xfrm>
            <a:off x="4178487" y="5523893"/>
            <a:ext cx="81681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101D34"/>
                </a:solidFill>
                <a:latin typeface="Quattrocento Sans"/>
              </a:rPr>
              <a:t>Considerations moving forward</a:t>
            </a:r>
            <a:endParaRPr lang="en-US"/>
          </a:p>
        </p:txBody>
      </p:sp>
      <p:sp>
        <p:nvSpPr>
          <p:cNvPr id="27" name="Rectangle 26">
            <a:extLst>
              <a:ext uri="{FF2B5EF4-FFF2-40B4-BE49-F238E27FC236}">
                <a16:creationId xmlns:a16="http://schemas.microsoft.com/office/drawing/2014/main" id="{24012493-AB46-F91C-8E30-E2F51F220C03}"/>
              </a:ext>
            </a:extLst>
          </p:cNvPr>
          <p:cNvSpPr/>
          <p:nvPr/>
        </p:nvSpPr>
        <p:spPr>
          <a:xfrm flipH="1">
            <a:off x="3198018" y="5531643"/>
            <a:ext cx="892969" cy="84534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cs typeface="Calibri"/>
              </a:rPr>
              <a:t>05</a:t>
            </a:r>
          </a:p>
        </p:txBody>
      </p:sp>
      <p:sp>
        <p:nvSpPr>
          <p:cNvPr id="29" name="Rectangle 28">
            <a:extLst>
              <a:ext uri="{FF2B5EF4-FFF2-40B4-BE49-F238E27FC236}">
                <a16:creationId xmlns:a16="http://schemas.microsoft.com/office/drawing/2014/main" id="{95319BFE-937A-0D95-14B7-262A8B5E9B89}"/>
              </a:ext>
              <a:ext uri="{C183D7F6-B498-43B3-948B-1728B52AA6E4}">
                <adec:decorative xmlns:adec="http://schemas.microsoft.com/office/drawing/2017/decorative" val="1"/>
              </a:ext>
            </a:extLst>
          </p:cNvPr>
          <p:cNvSpPr/>
          <p:nvPr/>
        </p:nvSpPr>
        <p:spPr>
          <a:xfrm>
            <a:off x="2945738" y="2952021"/>
            <a:ext cx="6976671" cy="117468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ADAF384-618B-EA63-D9B9-2060E9B9E79E}"/>
              </a:ext>
            </a:extLst>
          </p:cNvPr>
          <p:cNvSpPr/>
          <p:nvPr/>
        </p:nvSpPr>
        <p:spPr>
          <a:xfrm>
            <a:off x="0" y="0"/>
            <a:ext cx="2680137" cy="59383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cs typeface="Calibri"/>
              </a:rPr>
              <a:t>Agenda</a:t>
            </a:r>
          </a:p>
        </p:txBody>
      </p:sp>
      <p:sp>
        <p:nvSpPr>
          <p:cNvPr id="2" name="Title 1">
            <a:extLst>
              <a:ext uri="{FF2B5EF4-FFF2-40B4-BE49-F238E27FC236}">
                <a16:creationId xmlns:a16="http://schemas.microsoft.com/office/drawing/2014/main" id="{7F61597F-B558-474C-8903-3121AA4C28FB}"/>
              </a:ext>
            </a:extLst>
          </p:cNvPr>
          <p:cNvSpPr>
            <a:spLocks noGrp="1"/>
          </p:cNvSpPr>
          <p:nvPr>
            <p:ph type="title" idx="4294967295"/>
          </p:nvPr>
        </p:nvSpPr>
        <p:spPr>
          <a:xfrm>
            <a:off x="838200" y="-1042852"/>
            <a:ext cx="10515600" cy="1042852"/>
          </a:xfrm>
        </p:spPr>
        <p:txBody>
          <a:bodyPr vert="horz" lIns="91440" tIns="45720" rIns="91440" bIns="45720" rtlCol="0" anchor="b">
            <a:normAutofit/>
          </a:bodyPr>
          <a:lstStyle/>
          <a:p>
            <a:r>
              <a:rPr lang="en-US" dirty="0"/>
              <a:t>03. Snapshot of Plan Amendments</a:t>
            </a:r>
          </a:p>
        </p:txBody>
      </p:sp>
    </p:spTree>
    <p:extLst>
      <p:ext uri="{BB962C8B-B14F-4D97-AF65-F5344CB8AC3E}">
        <p14:creationId xmlns:p14="http://schemas.microsoft.com/office/powerpoint/2010/main" val="2882097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3CD876-4CC9-41EF-9B14-795B060D0414}"/>
              </a:ext>
            </a:extLst>
          </p:cNvPr>
          <p:cNvSpPr>
            <a:spLocks noGrp="1"/>
          </p:cNvSpPr>
          <p:nvPr>
            <p:ph type="title"/>
          </p:nvPr>
        </p:nvSpPr>
        <p:spPr/>
        <p:txBody>
          <a:bodyPr>
            <a:normAutofit fontScale="90000"/>
          </a:bodyPr>
          <a:lstStyle/>
          <a:p>
            <a:r>
              <a:rPr lang="en-US"/>
              <a:t>SOA plans are targeting the student groups the legislation intends them to target</a:t>
            </a:r>
          </a:p>
        </p:txBody>
      </p:sp>
      <p:graphicFrame>
        <p:nvGraphicFramePr>
          <p:cNvPr id="5" name="Content Placeholder 4" descr="number and percent of districts targeting specific student groups for the gap-closing by amount of additional FY22 Chapter 70 funds">
            <a:extLst>
              <a:ext uri="{FF2B5EF4-FFF2-40B4-BE49-F238E27FC236}">
                <a16:creationId xmlns:a16="http://schemas.microsoft.com/office/drawing/2014/main" id="{738415BA-FCA1-4433-B481-39F2DD933A49}"/>
              </a:ext>
            </a:extLst>
          </p:cNvPr>
          <p:cNvGraphicFramePr>
            <a:graphicFrameLocks noGrp="1"/>
          </p:cNvGraphicFramePr>
          <p:nvPr>
            <p:ph idx="1"/>
            <p:extLst>
              <p:ext uri="{D42A27DB-BD31-4B8C-83A1-F6EECF244321}">
                <p14:modId xmlns:p14="http://schemas.microsoft.com/office/powerpoint/2010/main" val="2682142177"/>
              </p:ext>
            </p:extLst>
          </p:nvPr>
        </p:nvGraphicFramePr>
        <p:xfrm>
          <a:off x="838200" y="2087562"/>
          <a:ext cx="10515600" cy="44053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17048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D4335A-3164-47C6-A0F1-FE3DB846BA24}"/>
              </a:ext>
            </a:extLst>
          </p:cNvPr>
          <p:cNvSpPr>
            <a:spLocks noGrp="1"/>
          </p:cNvSpPr>
          <p:nvPr>
            <p:ph type="title"/>
          </p:nvPr>
        </p:nvSpPr>
        <p:spPr/>
        <p:txBody>
          <a:bodyPr>
            <a:normAutofit fontScale="90000"/>
          </a:bodyPr>
          <a:lstStyle/>
          <a:p>
            <a:r>
              <a:rPr lang="en-US"/>
              <a:t>Evidence-based Program Areas most often appearing in district plans</a:t>
            </a:r>
          </a:p>
        </p:txBody>
      </p:sp>
      <p:graphicFrame>
        <p:nvGraphicFramePr>
          <p:cNvPr id="7" name="Content Placeholder 6" descr="evidence-based program areas selected by the largest proportion of districts by amount of additional chapter 70 funds received in fy22">
            <a:extLst>
              <a:ext uri="{FF2B5EF4-FFF2-40B4-BE49-F238E27FC236}">
                <a16:creationId xmlns:a16="http://schemas.microsoft.com/office/drawing/2014/main" id="{BA2D582A-E42B-4172-9304-910E7ABA5F30}"/>
              </a:ext>
            </a:extLst>
          </p:cNvPr>
          <p:cNvGraphicFramePr>
            <a:graphicFrameLocks noGrp="1"/>
          </p:cNvGraphicFramePr>
          <p:nvPr>
            <p:ph idx="1"/>
            <p:extLst>
              <p:ext uri="{D42A27DB-BD31-4B8C-83A1-F6EECF244321}">
                <p14:modId xmlns:p14="http://schemas.microsoft.com/office/powerpoint/2010/main" val="334371611"/>
              </p:ext>
            </p:extLst>
          </p:nvPr>
        </p:nvGraphicFramePr>
        <p:xfrm>
          <a:off x="37080" y="1972934"/>
          <a:ext cx="11552663" cy="48812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9029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6355D-8D1E-4521-895D-433D03F68349}"/>
              </a:ext>
            </a:extLst>
          </p:cNvPr>
          <p:cNvSpPr>
            <a:spLocks noGrp="1"/>
          </p:cNvSpPr>
          <p:nvPr>
            <p:ph type="title"/>
          </p:nvPr>
        </p:nvSpPr>
        <p:spPr/>
        <p:txBody>
          <a:bodyPr/>
          <a:lstStyle/>
          <a:p>
            <a:r>
              <a:rPr lang="en-US"/>
              <a:t>Reported Investments in EBPs in FY22</a:t>
            </a:r>
          </a:p>
        </p:txBody>
      </p:sp>
      <p:graphicFrame>
        <p:nvGraphicFramePr>
          <p:cNvPr id="2" name="Table 3">
            <a:extLst>
              <a:ext uri="{FF2B5EF4-FFF2-40B4-BE49-F238E27FC236}">
                <a16:creationId xmlns:a16="http://schemas.microsoft.com/office/drawing/2014/main" id="{E7E57658-CFD1-4373-8F2D-4802B9F9DC6E}"/>
              </a:ext>
            </a:extLst>
          </p:cNvPr>
          <p:cNvGraphicFramePr>
            <a:graphicFrameLocks noGrp="1"/>
          </p:cNvGraphicFramePr>
          <p:nvPr>
            <p:extLst>
              <p:ext uri="{D42A27DB-BD31-4B8C-83A1-F6EECF244321}">
                <p14:modId xmlns:p14="http://schemas.microsoft.com/office/powerpoint/2010/main" val="4262967502"/>
              </p:ext>
            </p:extLst>
          </p:nvPr>
        </p:nvGraphicFramePr>
        <p:xfrm>
          <a:off x="424978" y="1453001"/>
          <a:ext cx="8277311" cy="4223218"/>
        </p:xfrm>
        <a:graphic>
          <a:graphicData uri="http://schemas.openxmlformats.org/drawingml/2006/table">
            <a:tbl>
              <a:tblPr firstRow="1" bandRow="1">
                <a:tableStyleId>{5C22544A-7EE6-4342-B048-85BDC9FD1C3A}</a:tableStyleId>
              </a:tblPr>
              <a:tblGrid>
                <a:gridCol w="4355666">
                  <a:extLst>
                    <a:ext uri="{9D8B030D-6E8A-4147-A177-3AD203B41FA5}">
                      <a16:colId xmlns:a16="http://schemas.microsoft.com/office/drawing/2014/main" val="2700755786"/>
                    </a:ext>
                  </a:extLst>
                </a:gridCol>
                <a:gridCol w="1968542">
                  <a:extLst>
                    <a:ext uri="{9D8B030D-6E8A-4147-A177-3AD203B41FA5}">
                      <a16:colId xmlns:a16="http://schemas.microsoft.com/office/drawing/2014/main" val="4067841505"/>
                    </a:ext>
                  </a:extLst>
                </a:gridCol>
                <a:gridCol w="1953103">
                  <a:extLst>
                    <a:ext uri="{9D8B030D-6E8A-4147-A177-3AD203B41FA5}">
                      <a16:colId xmlns:a16="http://schemas.microsoft.com/office/drawing/2014/main" val="2156808160"/>
                    </a:ext>
                  </a:extLst>
                </a:gridCol>
              </a:tblGrid>
              <a:tr h="771197">
                <a:tc>
                  <a:txBody>
                    <a:bodyPr/>
                    <a:lstStyle/>
                    <a:p>
                      <a:pPr algn="ctr"/>
                      <a:r>
                        <a:rPr lang="en-US" sz="2000"/>
                        <a:t>Evidence-based program area</a:t>
                      </a:r>
                    </a:p>
                  </a:txBody>
                  <a:tcPr anchor="ctr"/>
                </a:tc>
                <a:tc>
                  <a:txBody>
                    <a:bodyPr/>
                    <a:lstStyle/>
                    <a:p>
                      <a:pPr algn="ctr"/>
                      <a:r>
                        <a:rPr lang="en-US" sz="2000"/>
                        <a:t>Total $</a:t>
                      </a:r>
                    </a:p>
                  </a:txBody>
                  <a:tcPr anchor="ctr"/>
                </a:tc>
                <a:tc>
                  <a:txBody>
                    <a:bodyPr/>
                    <a:lstStyle/>
                    <a:p>
                      <a:pPr algn="ctr"/>
                      <a:r>
                        <a:rPr lang="en-US" sz="2000"/>
                        <a:t>Total % of reported $</a:t>
                      </a:r>
                    </a:p>
                  </a:txBody>
                  <a:tcPr anchor="ctr"/>
                </a:tc>
                <a:extLst>
                  <a:ext uri="{0D108BD9-81ED-4DB2-BD59-A6C34878D82A}">
                    <a16:rowId xmlns:a16="http://schemas.microsoft.com/office/drawing/2014/main" val="2087166251"/>
                  </a:ext>
                </a:extLst>
              </a:tr>
              <a:tr h="446804">
                <a:tc>
                  <a:txBody>
                    <a:bodyPr/>
                    <a:lstStyle/>
                    <a:p>
                      <a:r>
                        <a:rPr lang="en-US"/>
                        <a:t>HQIM</a:t>
                      </a:r>
                    </a:p>
                  </a:txBody>
                  <a:tcPr anchor="ctr"/>
                </a:tc>
                <a:tc>
                  <a:txBody>
                    <a:bodyPr/>
                    <a:lstStyle/>
                    <a:p>
                      <a:pPr algn="ctr"/>
                      <a:r>
                        <a:rPr lang="en-US"/>
                        <a:t>$74,195,293</a:t>
                      </a:r>
                    </a:p>
                  </a:txBody>
                  <a:tcPr anchor="ctr"/>
                </a:tc>
                <a:tc>
                  <a:txBody>
                    <a:bodyPr/>
                    <a:lstStyle/>
                    <a:p>
                      <a:pPr algn="ctr"/>
                      <a:r>
                        <a:rPr lang="en-US"/>
                        <a:t>22%</a:t>
                      </a:r>
                    </a:p>
                  </a:txBody>
                  <a:tcPr anchor="ctr"/>
                </a:tc>
                <a:extLst>
                  <a:ext uri="{0D108BD9-81ED-4DB2-BD59-A6C34878D82A}">
                    <a16:rowId xmlns:a16="http://schemas.microsoft.com/office/drawing/2014/main" val="829446240"/>
                  </a:ext>
                </a:extLst>
              </a:tr>
              <a:tr h="446804">
                <a:tc>
                  <a:txBody>
                    <a:bodyPr/>
                    <a:lstStyle/>
                    <a:p>
                      <a:r>
                        <a:rPr lang="en-US"/>
                        <a:t>Co-teaching &amp; Inclusion</a:t>
                      </a:r>
                    </a:p>
                  </a:txBody>
                  <a:tcPr anchor="ctr"/>
                </a:tc>
                <a:tc>
                  <a:txBody>
                    <a:bodyPr/>
                    <a:lstStyle/>
                    <a:p>
                      <a:pPr algn="ctr"/>
                      <a:r>
                        <a:rPr lang="en-US"/>
                        <a:t>$68,281,163</a:t>
                      </a:r>
                    </a:p>
                  </a:txBody>
                  <a:tcPr anchor="ctr"/>
                </a:tc>
                <a:tc>
                  <a:txBody>
                    <a:bodyPr/>
                    <a:lstStyle/>
                    <a:p>
                      <a:pPr algn="ctr"/>
                      <a:r>
                        <a:rPr lang="en-US"/>
                        <a:t>20%</a:t>
                      </a:r>
                    </a:p>
                  </a:txBody>
                  <a:tcPr anchor="ctr"/>
                </a:tc>
                <a:extLst>
                  <a:ext uri="{0D108BD9-81ED-4DB2-BD59-A6C34878D82A}">
                    <a16:rowId xmlns:a16="http://schemas.microsoft.com/office/drawing/2014/main" val="1576030293"/>
                  </a:ext>
                </a:extLst>
              </a:tr>
              <a:tr h="446804">
                <a:tc>
                  <a:txBody>
                    <a:bodyPr/>
                    <a:lstStyle/>
                    <a:p>
                      <a:r>
                        <a:rPr lang="en-US"/>
                        <a:t>SEL/Mental Health</a:t>
                      </a:r>
                    </a:p>
                  </a:txBody>
                  <a:tcPr anchor="ctr"/>
                </a:tc>
                <a:tc>
                  <a:txBody>
                    <a:bodyPr/>
                    <a:lstStyle/>
                    <a:p>
                      <a:pPr algn="ctr"/>
                      <a:r>
                        <a:rPr lang="en-US"/>
                        <a:t>$49,991,834</a:t>
                      </a:r>
                    </a:p>
                  </a:txBody>
                  <a:tcPr anchor="ctr"/>
                </a:tc>
                <a:tc>
                  <a:txBody>
                    <a:bodyPr/>
                    <a:lstStyle/>
                    <a:p>
                      <a:pPr algn="ctr"/>
                      <a:r>
                        <a:rPr lang="en-US"/>
                        <a:t>15%</a:t>
                      </a:r>
                    </a:p>
                  </a:txBody>
                  <a:tcPr anchor="ctr"/>
                </a:tc>
                <a:extLst>
                  <a:ext uri="{0D108BD9-81ED-4DB2-BD59-A6C34878D82A}">
                    <a16:rowId xmlns:a16="http://schemas.microsoft.com/office/drawing/2014/main" val="6336437"/>
                  </a:ext>
                </a:extLst>
              </a:tr>
              <a:tr h="446804">
                <a:tc>
                  <a:txBody>
                    <a:bodyPr/>
                    <a:lstStyle/>
                    <a:p>
                      <a:r>
                        <a:rPr lang="en-US"/>
                        <a:t>Early Literacy</a:t>
                      </a:r>
                    </a:p>
                  </a:txBody>
                  <a:tcPr anchor="ctr"/>
                </a:tc>
                <a:tc>
                  <a:txBody>
                    <a:bodyPr/>
                    <a:lstStyle/>
                    <a:p>
                      <a:pPr algn="ctr"/>
                      <a:r>
                        <a:rPr lang="en-US"/>
                        <a:t>$28,915,991</a:t>
                      </a:r>
                    </a:p>
                  </a:txBody>
                  <a:tcPr anchor="ctr"/>
                </a:tc>
                <a:tc>
                  <a:txBody>
                    <a:bodyPr/>
                    <a:lstStyle/>
                    <a:p>
                      <a:pPr algn="ctr"/>
                      <a:r>
                        <a:rPr lang="en-US"/>
                        <a:t>9%</a:t>
                      </a:r>
                    </a:p>
                  </a:txBody>
                  <a:tcPr anchor="ctr"/>
                </a:tc>
                <a:extLst>
                  <a:ext uri="{0D108BD9-81ED-4DB2-BD59-A6C34878D82A}">
                    <a16:rowId xmlns:a16="http://schemas.microsoft.com/office/drawing/2014/main" val="2779162200"/>
                  </a:ext>
                </a:extLst>
              </a:tr>
              <a:tr h="771197">
                <a:tc>
                  <a:txBody>
                    <a:bodyPr/>
                    <a:lstStyle/>
                    <a:p>
                      <a:r>
                        <a:rPr lang="en-US"/>
                        <a:t>Cycle of Continuous Improvement</a:t>
                      </a:r>
                    </a:p>
                  </a:txBody>
                  <a:tcPr anchor="ctr"/>
                </a:tc>
                <a:tc>
                  <a:txBody>
                    <a:bodyPr/>
                    <a:lstStyle/>
                    <a:p>
                      <a:pPr algn="ctr"/>
                      <a:r>
                        <a:rPr lang="en-US"/>
                        <a:t>$17,844,929</a:t>
                      </a:r>
                    </a:p>
                  </a:txBody>
                  <a:tcPr anchor="ctr"/>
                </a:tc>
                <a:tc>
                  <a:txBody>
                    <a:bodyPr/>
                    <a:lstStyle/>
                    <a:p>
                      <a:pPr algn="ctr"/>
                      <a:r>
                        <a:rPr lang="en-US"/>
                        <a:t>5%</a:t>
                      </a:r>
                    </a:p>
                  </a:txBody>
                  <a:tcPr anchor="ctr"/>
                </a:tc>
                <a:extLst>
                  <a:ext uri="{0D108BD9-81ED-4DB2-BD59-A6C34878D82A}">
                    <a16:rowId xmlns:a16="http://schemas.microsoft.com/office/drawing/2014/main" val="3142234588"/>
                  </a:ext>
                </a:extLst>
              </a:tr>
              <a:tr h="446804">
                <a:tc>
                  <a:txBody>
                    <a:bodyPr/>
                    <a:lstStyle/>
                    <a:p>
                      <a:r>
                        <a:rPr lang="en-US"/>
                        <a:t>Pre-K/Full K</a:t>
                      </a:r>
                    </a:p>
                  </a:txBody>
                  <a:tcPr anchor="ctr"/>
                </a:tc>
                <a:tc>
                  <a:txBody>
                    <a:bodyPr/>
                    <a:lstStyle/>
                    <a:p>
                      <a:pPr algn="ctr"/>
                      <a:r>
                        <a:rPr lang="en-US"/>
                        <a:t>$16,136,492</a:t>
                      </a:r>
                    </a:p>
                  </a:txBody>
                  <a:tcPr anchor="ctr"/>
                </a:tc>
                <a:tc>
                  <a:txBody>
                    <a:bodyPr/>
                    <a:lstStyle/>
                    <a:p>
                      <a:pPr algn="ctr"/>
                      <a:r>
                        <a:rPr lang="en-US"/>
                        <a:t>5%</a:t>
                      </a:r>
                    </a:p>
                  </a:txBody>
                  <a:tcPr anchor="ctr"/>
                </a:tc>
                <a:extLst>
                  <a:ext uri="{0D108BD9-81ED-4DB2-BD59-A6C34878D82A}">
                    <a16:rowId xmlns:a16="http://schemas.microsoft.com/office/drawing/2014/main" val="3754576493"/>
                  </a:ext>
                </a:extLst>
              </a:tr>
              <a:tr h="446804">
                <a:tc>
                  <a:txBody>
                    <a:bodyPr/>
                    <a:lstStyle/>
                    <a:p>
                      <a:r>
                        <a:rPr lang="en-US"/>
                        <a:t>Acceleration Academies</a:t>
                      </a:r>
                    </a:p>
                  </a:txBody>
                  <a:tcPr anchor="ctr"/>
                </a:tc>
                <a:tc>
                  <a:txBody>
                    <a:bodyPr/>
                    <a:lstStyle/>
                    <a:p>
                      <a:pPr algn="ctr"/>
                      <a:r>
                        <a:rPr lang="en-US"/>
                        <a:t>$13,203,185</a:t>
                      </a:r>
                    </a:p>
                  </a:txBody>
                  <a:tcPr anchor="ctr"/>
                </a:tc>
                <a:tc>
                  <a:txBody>
                    <a:bodyPr/>
                    <a:lstStyle/>
                    <a:p>
                      <a:pPr algn="ctr"/>
                      <a:r>
                        <a:rPr lang="en-US"/>
                        <a:t>4%</a:t>
                      </a:r>
                    </a:p>
                  </a:txBody>
                  <a:tcPr anchor="ctr"/>
                </a:tc>
                <a:extLst>
                  <a:ext uri="{0D108BD9-81ED-4DB2-BD59-A6C34878D82A}">
                    <a16:rowId xmlns:a16="http://schemas.microsoft.com/office/drawing/2014/main" val="1024508753"/>
                  </a:ext>
                </a:extLst>
              </a:tr>
            </a:tbl>
          </a:graphicData>
        </a:graphic>
      </p:graphicFrame>
      <p:sp>
        <p:nvSpPr>
          <p:cNvPr id="5" name="Content Placeholder 4">
            <a:extLst>
              <a:ext uri="{FF2B5EF4-FFF2-40B4-BE49-F238E27FC236}">
                <a16:creationId xmlns:a16="http://schemas.microsoft.com/office/drawing/2014/main" id="{A0554C8B-F013-4A83-A91F-C3E477091A77}"/>
              </a:ext>
              <a:ext uri="{C183D7F6-B498-43B3-948B-1728B52AA6E4}">
                <adec:decorative xmlns:adec="http://schemas.microsoft.com/office/drawing/2017/decorative" val="1"/>
              </a:ext>
            </a:extLst>
          </p:cNvPr>
          <p:cNvSpPr>
            <a:spLocks noGrp="1"/>
          </p:cNvSpPr>
          <p:nvPr>
            <p:ph idx="1"/>
          </p:nvPr>
        </p:nvSpPr>
        <p:spPr/>
        <p:txBody>
          <a:bodyPr/>
          <a:lstStyle/>
          <a:p>
            <a:endParaRPr lang="en-US"/>
          </a:p>
          <a:p>
            <a:endParaRPr lang="en-US"/>
          </a:p>
        </p:txBody>
      </p:sp>
      <p:sp>
        <p:nvSpPr>
          <p:cNvPr id="4" name="Rectangle: Rounded Corners 3">
            <a:extLst>
              <a:ext uri="{FF2B5EF4-FFF2-40B4-BE49-F238E27FC236}">
                <a16:creationId xmlns:a16="http://schemas.microsoft.com/office/drawing/2014/main" id="{7534D8C3-9F0F-48F0-8F71-814B4F6B2237}"/>
              </a:ext>
            </a:extLst>
          </p:cNvPr>
          <p:cNvSpPr/>
          <p:nvPr/>
        </p:nvSpPr>
        <p:spPr>
          <a:xfrm>
            <a:off x="9054790" y="1895707"/>
            <a:ext cx="2598234" cy="4728117"/>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This approach to reporting allows us to see a significantly greater scope of investments in the EBPs than if we focused solely on increased Chapter 70 funding.</a:t>
            </a:r>
          </a:p>
          <a:p>
            <a:pPr algn="ctr"/>
            <a:endParaRPr lang="en-US" b="1">
              <a:solidFill>
                <a:schemeClr val="tx1"/>
              </a:solidFill>
            </a:endParaRPr>
          </a:p>
          <a:p>
            <a:pPr algn="ctr"/>
            <a:r>
              <a:rPr lang="en-US" b="1">
                <a:solidFill>
                  <a:schemeClr val="tx1"/>
                </a:solidFill>
              </a:rPr>
              <a:t>The total investments reported for just these 7 EBPs is more than the entire increase in Chapter 70 in FY22. </a:t>
            </a:r>
          </a:p>
        </p:txBody>
      </p:sp>
      <p:sp>
        <p:nvSpPr>
          <p:cNvPr id="6" name="Rectangle 5">
            <a:extLst>
              <a:ext uri="{FF2B5EF4-FFF2-40B4-BE49-F238E27FC236}">
                <a16:creationId xmlns:a16="http://schemas.microsoft.com/office/drawing/2014/main" id="{F43BD265-395B-29CE-45A6-99E2163F0A9B}"/>
              </a:ext>
            </a:extLst>
          </p:cNvPr>
          <p:cNvSpPr/>
          <p:nvPr/>
        </p:nvSpPr>
        <p:spPr>
          <a:xfrm>
            <a:off x="444499" y="5827889"/>
            <a:ext cx="8254999" cy="804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Funding sources: </a:t>
            </a:r>
            <a:r>
              <a:rPr lang="en-US">
                <a:ea typeface="+mn-lt"/>
                <a:cs typeface="+mn-lt"/>
              </a:rPr>
              <a:t>ESSER I, ESSER II, ESSER III, Local funding (including Chapter 70), Other Federal grants (e.g., Title grants), other state grants (e.g., GLEAM grants), Mass Business Authority Funds, Other</a:t>
            </a:r>
            <a:endParaRPr lang="en-US"/>
          </a:p>
        </p:txBody>
      </p:sp>
    </p:spTree>
    <p:extLst>
      <p:ext uri="{BB962C8B-B14F-4D97-AF65-F5344CB8AC3E}">
        <p14:creationId xmlns:p14="http://schemas.microsoft.com/office/powerpoint/2010/main" val="1430827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09AF45-EFE7-4BED-80E9-10C33FF9A4D7}"/>
              </a:ext>
            </a:extLst>
          </p:cNvPr>
          <p:cNvSpPr>
            <a:spLocks noGrp="1"/>
          </p:cNvSpPr>
          <p:nvPr>
            <p:ph type="title"/>
          </p:nvPr>
        </p:nvSpPr>
        <p:spPr>
          <a:xfrm>
            <a:off x="371707" y="521243"/>
            <a:ext cx="11820293" cy="1042852"/>
          </a:xfrm>
        </p:spPr>
        <p:txBody>
          <a:bodyPr>
            <a:normAutofit fontScale="90000"/>
          </a:bodyPr>
          <a:lstStyle/>
          <a:p>
            <a:r>
              <a:rPr lang="en-US"/>
              <a:t>Additional Context on Budget Reporting &amp; Analysis	</a:t>
            </a:r>
          </a:p>
        </p:txBody>
      </p:sp>
      <p:sp>
        <p:nvSpPr>
          <p:cNvPr id="4" name="Rectangle: Rounded Corners 3">
            <a:extLst>
              <a:ext uri="{FF2B5EF4-FFF2-40B4-BE49-F238E27FC236}">
                <a16:creationId xmlns:a16="http://schemas.microsoft.com/office/drawing/2014/main" id="{79D30617-E6C1-4818-8160-5219DC089A16}"/>
              </a:ext>
            </a:extLst>
          </p:cNvPr>
          <p:cNvSpPr/>
          <p:nvPr/>
        </p:nvSpPr>
        <p:spPr>
          <a:xfrm>
            <a:off x="1335472" y="1770266"/>
            <a:ext cx="3214797" cy="69137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District Reporting</a:t>
            </a:r>
          </a:p>
        </p:txBody>
      </p:sp>
      <p:cxnSp>
        <p:nvCxnSpPr>
          <p:cNvPr id="5" name="Straight Connector 4">
            <a:extLst>
              <a:ext uri="{FF2B5EF4-FFF2-40B4-BE49-F238E27FC236}">
                <a16:creationId xmlns:a16="http://schemas.microsoft.com/office/drawing/2014/main" id="{C97765BB-573B-4315-9563-3E06FE946B95}"/>
              </a:ext>
              <a:ext uri="{C183D7F6-B498-43B3-948B-1728B52AA6E4}">
                <adec:decorative xmlns:adec="http://schemas.microsoft.com/office/drawing/2017/decorative" val="1"/>
              </a:ext>
            </a:extLst>
          </p:cNvPr>
          <p:cNvCxnSpPr/>
          <p:nvPr/>
        </p:nvCxnSpPr>
        <p:spPr>
          <a:xfrm>
            <a:off x="6161711" y="2280035"/>
            <a:ext cx="0" cy="44158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85EACE9C-F377-4F5E-96BC-DFB7C8EC615A}"/>
              </a:ext>
            </a:extLst>
          </p:cNvPr>
          <p:cNvSpPr/>
          <p:nvPr/>
        </p:nvSpPr>
        <p:spPr>
          <a:xfrm>
            <a:off x="7946686" y="1731520"/>
            <a:ext cx="2698596" cy="69137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DESE Analysis</a:t>
            </a:r>
          </a:p>
        </p:txBody>
      </p:sp>
      <p:sp>
        <p:nvSpPr>
          <p:cNvPr id="8" name="TextBox 7">
            <a:extLst>
              <a:ext uri="{FF2B5EF4-FFF2-40B4-BE49-F238E27FC236}">
                <a16:creationId xmlns:a16="http://schemas.microsoft.com/office/drawing/2014/main" id="{0587E92F-42AA-4F71-8E97-8BC2D8CAB334}"/>
              </a:ext>
            </a:extLst>
          </p:cNvPr>
          <p:cNvSpPr txBox="1"/>
          <p:nvPr/>
        </p:nvSpPr>
        <p:spPr>
          <a:xfrm>
            <a:off x="309805" y="2655371"/>
            <a:ext cx="5529024" cy="2851595"/>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lang="en-US" sz="2000"/>
              <a:t>Plan deadline (April 1) is well before districts receive annual  allocations. </a:t>
            </a:r>
            <a:endParaRPr lang="en-US" sz="2000">
              <a:cs typeface="Calibri"/>
            </a:endParaRPr>
          </a:p>
          <a:p>
            <a:endParaRPr lang="en-US" sz="2000">
              <a:cs typeface="Calibri"/>
            </a:endParaRPr>
          </a:p>
          <a:p>
            <a:pPr marL="285750" indent="-285750">
              <a:buFont typeface="Wingdings" panose="05000000000000000000" pitchFamily="2" charset="2"/>
              <a:buChar char="Ø"/>
            </a:pPr>
            <a:r>
              <a:rPr lang="en-US" sz="2000"/>
              <a:t>Districts blend and braid numerous funding sources in order to support their gap-closing efforts. </a:t>
            </a:r>
            <a:endParaRPr lang="en-US" sz="2000">
              <a:cs typeface="Calibri"/>
            </a:endParaRPr>
          </a:p>
          <a:p>
            <a:pPr marL="285750" indent="-285750">
              <a:buFont typeface="Wingdings" panose="05000000000000000000" pitchFamily="2" charset="2"/>
              <a:buChar char="Ø"/>
            </a:pPr>
            <a:endParaRPr lang="en-US" sz="2000">
              <a:cs typeface="Calibri"/>
            </a:endParaRPr>
          </a:p>
          <a:p>
            <a:pPr marL="285750" indent="-285750">
              <a:buFont typeface="Wingdings" panose="05000000000000000000" pitchFamily="2" charset="2"/>
              <a:buChar char="Ø"/>
            </a:pPr>
            <a:r>
              <a:rPr lang="en-US" sz="2000"/>
              <a:t>Legislation was designed to correct an inequitable funding formula. </a:t>
            </a:r>
            <a:endParaRPr lang="en-US" sz="2000">
              <a:cs typeface="Calibri"/>
            </a:endParaRPr>
          </a:p>
        </p:txBody>
      </p:sp>
      <p:sp>
        <p:nvSpPr>
          <p:cNvPr id="9" name="TextBox 8">
            <a:extLst>
              <a:ext uri="{FF2B5EF4-FFF2-40B4-BE49-F238E27FC236}">
                <a16:creationId xmlns:a16="http://schemas.microsoft.com/office/drawing/2014/main" id="{E72A235E-D5BE-44FE-926B-327756B28AD8}"/>
              </a:ext>
            </a:extLst>
          </p:cNvPr>
          <p:cNvSpPr txBox="1"/>
          <p:nvPr/>
        </p:nvSpPr>
        <p:spPr>
          <a:xfrm>
            <a:off x="6639168" y="2595617"/>
            <a:ext cx="5067345" cy="3477875"/>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lang="en-US" sz="2000"/>
              <a:t>Annually: DESE receives EOY spending reports in the fall.</a:t>
            </a:r>
            <a:endParaRPr lang="en-US" sz="2000">
              <a:cs typeface="Calibri"/>
            </a:endParaRPr>
          </a:p>
          <a:p>
            <a:endParaRPr lang="en-US" sz="2000">
              <a:cs typeface="Calibri"/>
            </a:endParaRPr>
          </a:p>
          <a:p>
            <a:pPr marL="285750" indent="-285750">
              <a:buFont typeface="Wingdings" panose="05000000000000000000" pitchFamily="2" charset="2"/>
              <a:buChar char="Ø"/>
            </a:pPr>
            <a:r>
              <a:rPr lang="en-US" sz="2000"/>
              <a:t>DESE releases preliminary spending reports in March/April and more final versions the following October</a:t>
            </a:r>
            <a:endParaRPr lang="en-US" sz="2000">
              <a:cs typeface="Calibri"/>
            </a:endParaRPr>
          </a:p>
          <a:p>
            <a:endParaRPr lang="en-US" sz="2000">
              <a:cs typeface="Calibri"/>
            </a:endParaRPr>
          </a:p>
          <a:p>
            <a:pPr marL="285750" indent="-285750">
              <a:buFont typeface="Wingdings" panose="05000000000000000000" pitchFamily="2" charset="2"/>
              <a:buChar char="Ø"/>
            </a:pPr>
            <a:r>
              <a:rPr lang="en-US" sz="2000"/>
              <a:t>In the coming months, we will be able to triangulate how spending pre-SOA (FY21) compares to post-SOA (FY22)</a:t>
            </a:r>
            <a:endParaRPr lang="en-US" sz="2000">
              <a:cs typeface="Calibri"/>
            </a:endParaRPr>
          </a:p>
          <a:p>
            <a:pPr marL="285750" indent="-285750">
              <a:buFont typeface="Wingdings" panose="05000000000000000000" pitchFamily="2" charset="2"/>
              <a:buChar char="Ø"/>
            </a:pPr>
            <a:endParaRPr lang="en-US" sz="2000">
              <a:cs typeface="Calibri"/>
            </a:endParaRPr>
          </a:p>
        </p:txBody>
      </p:sp>
    </p:spTree>
    <p:extLst>
      <p:ext uri="{BB962C8B-B14F-4D97-AF65-F5344CB8AC3E}">
        <p14:creationId xmlns:p14="http://schemas.microsoft.com/office/powerpoint/2010/main" val="1180998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61FE0B-6982-4BBD-8F0D-B404A0A12D77}"/>
              </a:ext>
            </a:extLst>
          </p:cNvPr>
          <p:cNvSpPr>
            <a:spLocks noGrp="1"/>
          </p:cNvSpPr>
          <p:nvPr>
            <p:ph idx="1"/>
          </p:nvPr>
        </p:nvSpPr>
        <p:spPr>
          <a:xfrm>
            <a:off x="825449" y="1873146"/>
            <a:ext cx="10515600" cy="4052559"/>
          </a:xfrm>
        </p:spPr>
        <p:txBody>
          <a:bodyPr/>
          <a:lstStyle/>
          <a:p>
            <a:pPr marL="0" indent="0">
              <a:buNone/>
            </a:pPr>
            <a:endParaRPr lang="en-US"/>
          </a:p>
          <a:p>
            <a:pPr marL="0" indent="0">
              <a:buNone/>
            </a:pPr>
            <a:r>
              <a:rPr lang="en-US"/>
              <a:t>To ensure that that every student in the Commonwealth has access to a high-quality public education regardless of zip code</a:t>
            </a:r>
          </a:p>
          <a:p>
            <a:pPr marL="0" indent="0">
              <a:buNone/>
            </a:pPr>
            <a:endParaRPr lang="en-US"/>
          </a:p>
          <a:p>
            <a:pPr marL="0" indent="0">
              <a:buNone/>
            </a:pPr>
            <a:endParaRPr lang="en-US"/>
          </a:p>
          <a:p>
            <a:endParaRPr lang="en-US"/>
          </a:p>
        </p:txBody>
      </p:sp>
      <p:sp>
        <p:nvSpPr>
          <p:cNvPr id="3" name="Title 2">
            <a:extLst>
              <a:ext uri="{FF2B5EF4-FFF2-40B4-BE49-F238E27FC236}">
                <a16:creationId xmlns:a16="http://schemas.microsoft.com/office/drawing/2014/main" id="{F456BF11-72B8-4293-A41D-D8C412319EC3}"/>
              </a:ext>
            </a:extLst>
          </p:cNvPr>
          <p:cNvSpPr>
            <a:spLocks noGrp="1"/>
          </p:cNvSpPr>
          <p:nvPr>
            <p:ph type="title"/>
          </p:nvPr>
        </p:nvSpPr>
        <p:spPr/>
        <p:txBody>
          <a:bodyPr>
            <a:normAutofit fontScale="90000"/>
          </a:bodyPr>
          <a:lstStyle/>
          <a:p>
            <a:r>
              <a:rPr lang="en-US"/>
              <a:t>Overarching Goal of Student Opportunity Act</a:t>
            </a:r>
          </a:p>
        </p:txBody>
      </p:sp>
      <p:grpSp>
        <p:nvGrpSpPr>
          <p:cNvPr id="4" name="Group 3">
            <a:extLst>
              <a:ext uri="{FF2B5EF4-FFF2-40B4-BE49-F238E27FC236}">
                <a16:creationId xmlns:a16="http://schemas.microsoft.com/office/drawing/2014/main" id="{032441C3-BD89-4062-B84B-481CCD3FDCED}"/>
              </a:ext>
              <a:ext uri="{C183D7F6-B498-43B3-948B-1728B52AA6E4}">
                <adec:decorative xmlns:adec="http://schemas.microsoft.com/office/drawing/2017/decorative" val="1"/>
              </a:ext>
            </a:extLst>
          </p:cNvPr>
          <p:cNvGrpSpPr/>
          <p:nvPr/>
        </p:nvGrpSpPr>
        <p:grpSpPr>
          <a:xfrm>
            <a:off x="1795348" y="3568390"/>
            <a:ext cx="8062330" cy="2701460"/>
            <a:chOff x="0" y="0"/>
            <a:chExt cx="12208320" cy="3753704"/>
          </a:xfrm>
        </p:grpSpPr>
        <p:pic>
          <p:nvPicPr>
            <p:cNvPr id="5" name="Picture 4">
              <a:extLst>
                <a:ext uri="{FF2B5EF4-FFF2-40B4-BE49-F238E27FC236}">
                  <a16:creationId xmlns:a16="http://schemas.microsoft.com/office/drawing/2014/main" id="{AD281D85-F08F-494F-9FC8-BD6F489A54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448" t="15361" r="1" b="1118"/>
            <a:stretch/>
          </p:blipFill>
          <p:spPr>
            <a:xfrm>
              <a:off x="3022921" y="33625"/>
              <a:ext cx="3086092" cy="3720079"/>
            </a:xfrm>
            <a:prstGeom prst="rect">
              <a:avLst/>
            </a:prstGeom>
          </p:spPr>
        </p:pic>
        <p:pic>
          <p:nvPicPr>
            <p:cNvPr id="6" name="Picture 5" descr="DESE_DL_TenaciousPPT.ai">
              <a:extLst>
                <a:ext uri="{FF2B5EF4-FFF2-40B4-BE49-F238E27FC236}">
                  <a16:creationId xmlns:a16="http://schemas.microsoft.com/office/drawing/2014/main" id="{3AC1665C-167B-4A39-9637-59543F2487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4570" t="23613" r="880" b="1512"/>
            <a:stretch/>
          </p:blipFill>
          <p:spPr>
            <a:xfrm>
              <a:off x="9168791" y="11114"/>
              <a:ext cx="3039529" cy="3723948"/>
            </a:xfrm>
            <a:prstGeom prst="rect">
              <a:avLst/>
            </a:prstGeom>
          </p:spPr>
        </p:pic>
        <p:pic>
          <p:nvPicPr>
            <p:cNvPr id="7" name="Picture 6">
              <a:extLst>
                <a:ext uri="{FF2B5EF4-FFF2-40B4-BE49-F238E27FC236}">
                  <a16:creationId xmlns:a16="http://schemas.microsoft.com/office/drawing/2014/main" id="{EEACE31B-3AA1-4E81-A075-BD72673E00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05" t="10648" r="299" b="8671"/>
            <a:stretch/>
          </p:blipFill>
          <p:spPr>
            <a:xfrm>
              <a:off x="6093183" y="11114"/>
              <a:ext cx="3085938" cy="3723948"/>
            </a:xfrm>
            <a:prstGeom prst="rect">
              <a:avLst/>
            </a:prstGeom>
          </p:spPr>
        </p:pic>
        <p:pic>
          <p:nvPicPr>
            <p:cNvPr id="8" name="Picture 7">
              <a:extLst>
                <a:ext uri="{FF2B5EF4-FFF2-40B4-BE49-F238E27FC236}">
                  <a16:creationId xmlns:a16="http://schemas.microsoft.com/office/drawing/2014/main" id="{A547E1FF-0083-4E0C-ADD3-9DC4CDF5C1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17" t="548" r="49711" b="781"/>
            <a:stretch/>
          </p:blipFill>
          <p:spPr>
            <a:xfrm>
              <a:off x="0" y="28400"/>
              <a:ext cx="3044259" cy="3723948"/>
            </a:xfrm>
            <a:prstGeom prst="rect">
              <a:avLst/>
            </a:prstGeom>
          </p:spPr>
        </p:pic>
        <p:cxnSp>
          <p:nvCxnSpPr>
            <p:cNvPr id="9" name="Straight Connector 8">
              <a:extLst>
                <a:ext uri="{FF2B5EF4-FFF2-40B4-BE49-F238E27FC236}">
                  <a16:creationId xmlns:a16="http://schemas.microsoft.com/office/drawing/2014/main" id="{C0EEBFC3-59C3-4C4F-9E15-8657AA29731C}"/>
                </a:ext>
              </a:extLst>
            </p:cNvPr>
            <p:cNvCxnSpPr/>
            <p:nvPr/>
          </p:nvCxnSpPr>
          <p:spPr>
            <a:xfrm>
              <a:off x="3022921" y="28400"/>
              <a:ext cx="21338" cy="37239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A9238A5-6ED2-4D6B-8D6F-34DCF227F1D3}"/>
                </a:ext>
              </a:extLst>
            </p:cNvPr>
            <p:cNvCxnSpPr/>
            <p:nvPr/>
          </p:nvCxnSpPr>
          <p:spPr>
            <a:xfrm>
              <a:off x="6077736" y="22228"/>
              <a:ext cx="21338" cy="37239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1DADD0-EACE-470D-8693-E1E73758C1A2}"/>
                </a:ext>
              </a:extLst>
            </p:cNvPr>
            <p:cNvCxnSpPr/>
            <p:nvPr/>
          </p:nvCxnSpPr>
          <p:spPr>
            <a:xfrm>
              <a:off x="9174682" y="0"/>
              <a:ext cx="21338" cy="37239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31706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394C9356-DD51-40B6-9ACF-8CBB3596244F}"/>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100" kern="1200">
                <a:solidFill>
                  <a:srgbClr val="FFFFFF"/>
                </a:solidFill>
                <a:latin typeface="+mj-lt"/>
                <a:ea typeface="+mj-ea"/>
                <a:cs typeface="+mj-cs"/>
              </a:rPr>
              <a:t>Digging Deeper Into Implementation</a:t>
            </a:r>
            <a:br>
              <a:rPr lang="en-US" sz="3100" kern="1200">
                <a:solidFill>
                  <a:srgbClr val="FFFFFF"/>
                </a:solidFill>
                <a:latin typeface="+mj-lt"/>
                <a:ea typeface="+mj-ea"/>
                <a:cs typeface="+mj-cs"/>
              </a:rPr>
            </a:br>
            <a:br>
              <a:rPr lang="en-US" sz="3100" kern="1200">
                <a:solidFill>
                  <a:srgbClr val="FFFFFF"/>
                </a:solidFill>
                <a:latin typeface="+mj-lt"/>
                <a:ea typeface="+mj-ea"/>
                <a:cs typeface="+mj-cs"/>
              </a:rPr>
            </a:br>
            <a:br>
              <a:rPr lang="en-US" sz="3100" kern="1200">
                <a:solidFill>
                  <a:srgbClr val="FFFFFF"/>
                </a:solidFill>
                <a:latin typeface="+mj-lt"/>
                <a:ea typeface="+mj-ea"/>
                <a:cs typeface="+mj-cs"/>
              </a:rPr>
            </a:br>
            <a:r>
              <a:rPr lang="en-US" sz="3100" b="1" kern="1200">
                <a:solidFill>
                  <a:srgbClr val="FFFFFF"/>
                </a:solidFill>
                <a:latin typeface="+mj-lt"/>
                <a:ea typeface="+mj-ea"/>
                <a:cs typeface="+mj-cs"/>
              </a:rPr>
              <a:t>HQIM Example</a:t>
            </a:r>
            <a:br>
              <a:rPr lang="en-US" sz="3100" b="1" kern="1200">
                <a:solidFill>
                  <a:srgbClr val="FFFFFF"/>
                </a:solidFill>
                <a:latin typeface="+mj-lt"/>
                <a:ea typeface="+mj-ea"/>
                <a:cs typeface="+mj-cs"/>
              </a:rPr>
            </a:br>
            <a:endParaRPr lang="en-US" sz="3100" b="1" kern="1200">
              <a:solidFill>
                <a:srgbClr val="FFFFFF"/>
              </a:solidFill>
              <a:latin typeface="+mj-lt"/>
              <a:ea typeface="+mj-ea"/>
              <a:cs typeface="+mj-cs"/>
            </a:endParaRPr>
          </a:p>
        </p:txBody>
      </p:sp>
      <p:graphicFrame>
        <p:nvGraphicFramePr>
          <p:cNvPr id="8" name="Table 7">
            <a:extLst>
              <a:ext uri="{FF2B5EF4-FFF2-40B4-BE49-F238E27FC236}">
                <a16:creationId xmlns:a16="http://schemas.microsoft.com/office/drawing/2014/main" id="{2F161469-281E-FE47-3AA0-333CD7172CA1}"/>
              </a:ext>
            </a:extLst>
          </p:cNvPr>
          <p:cNvGraphicFramePr>
            <a:graphicFrameLocks noGrp="1"/>
          </p:cNvGraphicFramePr>
          <p:nvPr>
            <p:extLst>
              <p:ext uri="{D42A27DB-BD31-4B8C-83A1-F6EECF244321}">
                <p14:modId xmlns:p14="http://schemas.microsoft.com/office/powerpoint/2010/main" val="1346188803"/>
              </p:ext>
            </p:extLst>
          </p:nvPr>
        </p:nvGraphicFramePr>
        <p:xfrm>
          <a:off x="4866547" y="467208"/>
          <a:ext cx="6497509" cy="5923588"/>
        </p:xfrm>
        <a:graphic>
          <a:graphicData uri="http://schemas.openxmlformats.org/drawingml/2006/table">
            <a:tbl>
              <a:tblPr firstRow="1" bandRow="1">
                <a:tableStyleId>{5C22544A-7EE6-4342-B048-85BDC9FD1C3A}</a:tableStyleId>
              </a:tblPr>
              <a:tblGrid>
                <a:gridCol w="6497509">
                  <a:extLst>
                    <a:ext uri="{9D8B030D-6E8A-4147-A177-3AD203B41FA5}">
                      <a16:colId xmlns:a16="http://schemas.microsoft.com/office/drawing/2014/main" val="2004752838"/>
                    </a:ext>
                  </a:extLst>
                </a:gridCol>
              </a:tblGrid>
              <a:tr h="323640">
                <a:tc>
                  <a:txBody>
                    <a:bodyPr/>
                    <a:lstStyle/>
                    <a:p>
                      <a:pPr algn="ctr"/>
                      <a:r>
                        <a:rPr lang="en-US" sz="1900" dirty="0">
                          <a:solidFill>
                            <a:schemeClr val="tx1"/>
                          </a:solidFill>
                          <a:effectLst/>
                        </a:rPr>
                        <a:t>HQIM Implementation Components</a:t>
                      </a:r>
                    </a:p>
                  </a:txBody>
                  <a:tcPr marL="0" marR="0" marT="0" marB="0" anchor="ctr">
                    <a:solidFill>
                      <a:schemeClr val="accent4"/>
                    </a:solidFill>
                  </a:tcPr>
                </a:tc>
                <a:extLst>
                  <a:ext uri="{0D108BD9-81ED-4DB2-BD59-A6C34878D82A}">
                    <a16:rowId xmlns:a16="http://schemas.microsoft.com/office/drawing/2014/main" val="1531495127"/>
                  </a:ext>
                </a:extLst>
              </a:tr>
              <a:tr h="519785">
                <a:tc>
                  <a:txBody>
                    <a:bodyPr/>
                    <a:lstStyle/>
                    <a:p>
                      <a:pPr lvl="0" algn="ctr"/>
                      <a:r>
                        <a:rPr lang="en-US" sz="1600">
                          <a:effectLst/>
                        </a:rPr>
                        <a:t>Building systems for ongoing two-way communication with families and stakeholders regarding materials and student progress</a:t>
                      </a:r>
                    </a:p>
                  </a:txBody>
                  <a:tcPr marL="0" marR="0" marT="0" marB="0" anchor="ctr">
                    <a:solidFill>
                      <a:schemeClr val="accent4">
                        <a:lumMod val="40000"/>
                        <a:lumOff val="60000"/>
                      </a:schemeClr>
                    </a:solidFill>
                  </a:tcPr>
                </a:tc>
                <a:extLst>
                  <a:ext uri="{0D108BD9-81ED-4DB2-BD59-A6C34878D82A}">
                    <a16:rowId xmlns:a16="http://schemas.microsoft.com/office/drawing/2014/main" val="1070153148"/>
                  </a:ext>
                </a:extLst>
              </a:tr>
              <a:tr h="764967">
                <a:tc>
                  <a:txBody>
                    <a:bodyPr/>
                    <a:lstStyle/>
                    <a:p>
                      <a:pPr lvl="0" algn="ctr"/>
                      <a:r>
                        <a:rPr lang="en-US" sz="1600">
                          <a:effectLst/>
                        </a:rPr>
                        <a:t>District has a process in place for frequently monitoring of the extent to which the intended curriculum is being delivered in classrooms across the system</a:t>
                      </a:r>
                    </a:p>
                  </a:txBody>
                  <a:tcPr marL="0" marR="0" marT="0" marB="0" anchor="ctr">
                    <a:solidFill>
                      <a:schemeClr val="accent4">
                        <a:lumMod val="20000"/>
                        <a:lumOff val="80000"/>
                      </a:schemeClr>
                    </a:solidFill>
                  </a:tcPr>
                </a:tc>
                <a:extLst>
                  <a:ext uri="{0D108BD9-81ED-4DB2-BD59-A6C34878D82A}">
                    <a16:rowId xmlns:a16="http://schemas.microsoft.com/office/drawing/2014/main" val="2033780750"/>
                  </a:ext>
                </a:extLst>
              </a:tr>
              <a:tr h="1010148">
                <a:tc>
                  <a:txBody>
                    <a:bodyPr/>
                    <a:lstStyle/>
                    <a:p>
                      <a:pPr lvl="0" algn="ctr"/>
                      <a:r>
                        <a:rPr lang="en-US" sz="1600">
                          <a:effectLst/>
                        </a:rPr>
                        <a:t>Engaging in a curricular landscape analysis to assess the extent to which the district is implementing high-quality, standards-aligned core curriculum materials, as defined by CURATE or a similar independent, research-based, third-party reviewer</a:t>
                      </a:r>
                    </a:p>
                  </a:txBody>
                  <a:tcPr marL="0" marR="0" marT="0" marB="0" anchor="ctr">
                    <a:solidFill>
                      <a:schemeClr val="accent4">
                        <a:lumMod val="40000"/>
                        <a:lumOff val="60000"/>
                      </a:schemeClr>
                    </a:solidFill>
                  </a:tcPr>
                </a:tc>
                <a:extLst>
                  <a:ext uri="{0D108BD9-81ED-4DB2-BD59-A6C34878D82A}">
                    <a16:rowId xmlns:a16="http://schemas.microsoft.com/office/drawing/2014/main" val="3091049201"/>
                  </a:ext>
                </a:extLst>
              </a:tr>
              <a:tr h="764967">
                <a:tc>
                  <a:txBody>
                    <a:bodyPr/>
                    <a:lstStyle/>
                    <a:p>
                      <a:pPr lvl="0" algn="ctr"/>
                      <a:r>
                        <a:rPr lang="en-US" sz="1600">
                          <a:effectLst/>
                        </a:rPr>
                        <a:t>Regularly scheduled and ongoing professional learning and support for educators to implement new materials effectively, utilizing grade-appropriate, well-scaffolded assignments</a:t>
                      </a:r>
                    </a:p>
                  </a:txBody>
                  <a:tcPr marL="0" marR="0" marT="0" marB="0" anchor="ctr">
                    <a:solidFill>
                      <a:schemeClr val="accent4">
                        <a:lumMod val="20000"/>
                        <a:lumOff val="80000"/>
                      </a:schemeClr>
                    </a:solidFill>
                  </a:tcPr>
                </a:tc>
                <a:extLst>
                  <a:ext uri="{0D108BD9-81ED-4DB2-BD59-A6C34878D82A}">
                    <a16:rowId xmlns:a16="http://schemas.microsoft.com/office/drawing/2014/main" val="4085600123"/>
                  </a:ext>
                </a:extLst>
              </a:tr>
              <a:tr h="1255329">
                <a:tc>
                  <a:txBody>
                    <a:bodyPr/>
                    <a:lstStyle/>
                    <a:p>
                      <a:pPr lvl="0" algn="ctr"/>
                      <a:r>
                        <a:rPr lang="en-US" sz="1600">
                          <a:effectLst/>
                        </a:rPr>
                        <a:t>School teams (e.g., grade-level teams, ILT) receive training and support to effectively utilize collaborative planning time to utilize data (e.g., from formative and summative assessments, looking at student work, classroom observation data) to engage in a continuous cycle of improvement</a:t>
                      </a:r>
                    </a:p>
                  </a:txBody>
                  <a:tcPr marL="0" marR="0" marT="0" marB="0" anchor="ctr">
                    <a:solidFill>
                      <a:schemeClr val="accent4">
                        <a:lumMod val="40000"/>
                        <a:lumOff val="60000"/>
                      </a:schemeClr>
                    </a:solidFill>
                  </a:tcPr>
                </a:tc>
                <a:extLst>
                  <a:ext uri="{0D108BD9-81ED-4DB2-BD59-A6C34878D82A}">
                    <a16:rowId xmlns:a16="http://schemas.microsoft.com/office/drawing/2014/main" val="2213468249"/>
                  </a:ext>
                </a:extLst>
              </a:tr>
              <a:tr h="764967">
                <a:tc>
                  <a:txBody>
                    <a:bodyPr/>
                    <a:lstStyle/>
                    <a:p>
                      <a:pPr lvl="0" algn="ctr"/>
                      <a:r>
                        <a:rPr lang="en-US" sz="1600">
                          <a:effectLst/>
                        </a:rPr>
                        <a:t>Schools have a team (e.g., instructional leadership team, curriculum implementation team) tasked with leading, planning, and monitoring the implementation and outcomes of curricular materials</a:t>
                      </a:r>
                    </a:p>
                  </a:txBody>
                  <a:tcPr marL="0" marR="0" marT="0" marB="0" anchor="ctr">
                    <a:solidFill>
                      <a:schemeClr val="accent4">
                        <a:lumMod val="20000"/>
                        <a:lumOff val="80000"/>
                      </a:schemeClr>
                    </a:solidFill>
                  </a:tcPr>
                </a:tc>
                <a:extLst>
                  <a:ext uri="{0D108BD9-81ED-4DB2-BD59-A6C34878D82A}">
                    <a16:rowId xmlns:a16="http://schemas.microsoft.com/office/drawing/2014/main" val="1225822945"/>
                  </a:ext>
                </a:extLst>
              </a:tr>
              <a:tr h="519785">
                <a:tc>
                  <a:txBody>
                    <a:bodyPr/>
                    <a:lstStyle/>
                    <a:p>
                      <a:pPr lvl="0" algn="ctr"/>
                      <a:r>
                        <a:rPr lang="en-US" sz="1600" dirty="0">
                          <a:effectLst/>
                        </a:rPr>
                        <a:t>Utilizing a regular selection and adoption process that allows ample time for teachers and administrators to reflect upon the evidence base</a:t>
                      </a:r>
                    </a:p>
                  </a:txBody>
                  <a:tcPr marL="0" marR="0" marT="0" marB="0" anchor="ctr">
                    <a:solidFill>
                      <a:schemeClr val="accent4">
                        <a:lumMod val="40000"/>
                        <a:lumOff val="60000"/>
                      </a:schemeClr>
                    </a:solidFill>
                  </a:tcPr>
                </a:tc>
                <a:extLst>
                  <a:ext uri="{0D108BD9-81ED-4DB2-BD59-A6C34878D82A}">
                    <a16:rowId xmlns:a16="http://schemas.microsoft.com/office/drawing/2014/main" val="4141943475"/>
                  </a:ext>
                </a:extLst>
              </a:tr>
            </a:tbl>
          </a:graphicData>
        </a:graphic>
      </p:graphicFrame>
    </p:spTree>
    <p:extLst>
      <p:ext uri="{BB962C8B-B14F-4D97-AF65-F5344CB8AC3E}">
        <p14:creationId xmlns:p14="http://schemas.microsoft.com/office/powerpoint/2010/main" val="4121806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4C9356-DD51-40B6-9ACF-8CBB3596244F}"/>
              </a:ext>
            </a:extLst>
          </p:cNvPr>
          <p:cNvSpPr>
            <a:spLocks noGrp="1"/>
          </p:cNvSpPr>
          <p:nvPr>
            <p:ph type="title"/>
          </p:nvPr>
        </p:nvSpPr>
        <p:spPr>
          <a:xfrm>
            <a:off x="838200" y="275916"/>
            <a:ext cx="10515600" cy="1042852"/>
          </a:xfrm>
        </p:spPr>
        <p:txBody>
          <a:bodyPr>
            <a:normAutofit fontScale="90000"/>
          </a:bodyPr>
          <a:lstStyle/>
          <a:p>
            <a:r>
              <a:rPr lang="en-US">
                <a:latin typeface="Arial"/>
                <a:cs typeface="Arial"/>
              </a:rPr>
              <a:t>SOA plans required an update on Stages of Implementation for EBPs</a:t>
            </a:r>
            <a:endParaRPr lang="en-US"/>
          </a:p>
        </p:txBody>
      </p:sp>
      <p:graphicFrame>
        <p:nvGraphicFramePr>
          <p:cNvPr id="7" name="Table 6">
            <a:extLst>
              <a:ext uri="{FF2B5EF4-FFF2-40B4-BE49-F238E27FC236}">
                <a16:creationId xmlns:a16="http://schemas.microsoft.com/office/drawing/2014/main" id="{CE840248-F0C8-F9BF-0D92-CA82B3DDC3DC}"/>
              </a:ext>
            </a:extLst>
          </p:cNvPr>
          <p:cNvGraphicFramePr>
            <a:graphicFrameLocks noGrp="1"/>
          </p:cNvGraphicFramePr>
          <p:nvPr>
            <p:extLst>
              <p:ext uri="{D42A27DB-BD31-4B8C-83A1-F6EECF244321}">
                <p14:modId xmlns:p14="http://schemas.microsoft.com/office/powerpoint/2010/main" val="3171320227"/>
              </p:ext>
            </p:extLst>
          </p:nvPr>
        </p:nvGraphicFramePr>
        <p:xfrm>
          <a:off x="180813" y="1588575"/>
          <a:ext cx="11836915" cy="5066654"/>
        </p:xfrm>
        <a:graphic>
          <a:graphicData uri="http://schemas.openxmlformats.org/drawingml/2006/table">
            <a:tbl>
              <a:tblPr firstRow="1" bandRow="1">
                <a:tableStyleId>{5C22544A-7EE6-4342-B048-85BDC9FD1C3A}</a:tableStyleId>
              </a:tblPr>
              <a:tblGrid>
                <a:gridCol w="5153186">
                  <a:extLst>
                    <a:ext uri="{9D8B030D-6E8A-4147-A177-3AD203B41FA5}">
                      <a16:colId xmlns:a16="http://schemas.microsoft.com/office/drawing/2014/main" val="2004752838"/>
                    </a:ext>
                  </a:extLst>
                </a:gridCol>
                <a:gridCol w="1244684">
                  <a:extLst>
                    <a:ext uri="{9D8B030D-6E8A-4147-A177-3AD203B41FA5}">
                      <a16:colId xmlns:a16="http://schemas.microsoft.com/office/drawing/2014/main" val="2040215492"/>
                    </a:ext>
                  </a:extLst>
                </a:gridCol>
                <a:gridCol w="1645260">
                  <a:extLst>
                    <a:ext uri="{9D8B030D-6E8A-4147-A177-3AD203B41FA5}">
                      <a16:colId xmlns:a16="http://schemas.microsoft.com/office/drawing/2014/main" val="3504292809"/>
                    </a:ext>
                  </a:extLst>
                </a:gridCol>
                <a:gridCol w="1418703">
                  <a:extLst>
                    <a:ext uri="{9D8B030D-6E8A-4147-A177-3AD203B41FA5}">
                      <a16:colId xmlns:a16="http://schemas.microsoft.com/office/drawing/2014/main" val="2337144973"/>
                    </a:ext>
                  </a:extLst>
                </a:gridCol>
                <a:gridCol w="1203272">
                  <a:extLst>
                    <a:ext uri="{9D8B030D-6E8A-4147-A177-3AD203B41FA5}">
                      <a16:colId xmlns:a16="http://schemas.microsoft.com/office/drawing/2014/main" val="1354624443"/>
                    </a:ext>
                  </a:extLst>
                </a:gridCol>
                <a:gridCol w="1171810">
                  <a:extLst>
                    <a:ext uri="{9D8B030D-6E8A-4147-A177-3AD203B41FA5}">
                      <a16:colId xmlns:a16="http://schemas.microsoft.com/office/drawing/2014/main" val="2997769111"/>
                    </a:ext>
                  </a:extLst>
                </a:gridCol>
              </a:tblGrid>
              <a:tr h="1104254">
                <a:tc>
                  <a:txBody>
                    <a:bodyPr/>
                    <a:lstStyle/>
                    <a:p>
                      <a:pPr algn="ctr"/>
                      <a:r>
                        <a:rPr lang="en-US" sz="2400" dirty="0">
                          <a:solidFill>
                            <a:schemeClr val="tx1"/>
                          </a:solidFill>
                          <a:effectLst/>
                        </a:rPr>
                        <a:t>HQIM Implementation </a:t>
                      </a:r>
                      <a:endParaRPr lang="en-US" dirty="0">
                        <a:solidFill>
                          <a:schemeClr val="tx1"/>
                        </a:solidFill>
                      </a:endParaRPr>
                    </a:p>
                    <a:p>
                      <a:pPr lvl="0" algn="ctr">
                        <a:buNone/>
                      </a:pPr>
                      <a:r>
                        <a:rPr lang="en-US" sz="2400" dirty="0">
                          <a:solidFill>
                            <a:schemeClr val="tx1"/>
                          </a:solidFill>
                          <a:effectLst/>
                        </a:rPr>
                        <a:t>Components</a:t>
                      </a:r>
                    </a:p>
                  </a:txBody>
                  <a:tcPr marL="0" marR="0" marT="0" marB="0" anchor="ctr">
                    <a:solidFill>
                      <a:schemeClr val="accent4"/>
                    </a:solidFill>
                  </a:tcPr>
                </a:tc>
                <a:tc>
                  <a:txBody>
                    <a:bodyPr/>
                    <a:lstStyle/>
                    <a:p>
                      <a:pPr lvl="0" algn="ctr">
                        <a:buNone/>
                      </a:pPr>
                      <a:r>
                        <a:rPr lang="en-US" sz="2400" dirty="0">
                          <a:solidFill>
                            <a:schemeClr val="tx1"/>
                          </a:solidFill>
                          <a:effectLst/>
                        </a:rPr>
                        <a:t>Not </a:t>
                      </a:r>
                    </a:p>
                    <a:p>
                      <a:pPr lvl="0" algn="ctr">
                        <a:buNone/>
                      </a:pPr>
                      <a:r>
                        <a:rPr lang="en-US" sz="2400" dirty="0">
                          <a:solidFill>
                            <a:schemeClr val="tx1"/>
                          </a:solidFill>
                          <a:effectLst/>
                        </a:rPr>
                        <a:t>Started</a:t>
                      </a:r>
                    </a:p>
                  </a:txBody>
                  <a:tcPr marL="0" marR="0" marT="0" marB="0" anchor="ctr">
                    <a:solidFill>
                      <a:schemeClr val="accent4"/>
                    </a:solidFill>
                  </a:tcPr>
                </a:tc>
                <a:tc>
                  <a:txBody>
                    <a:bodyPr/>
                    <a:lstStyle/>
                    <a:p>
                      <a:pPr lvl="0" algn="ctr">
                        <a:buNone/>
                      </a:pPr>
                      <a:r>
                        <a:rPr lang="en-US" sz="2400" dirty="0">
                          <a:solidFill>
                            <a:schemeClr val="tx1"/>
                          </a:solidFill>
                          <a:effectLst/>
                        </a:rPr>
                        <a:t>Pre-</a:t>
                      </a:r>
                    </a:p>
                    <a:p>
                      <a:pPr lvl="0" algn="ctr">
                        <a:buNone/>
                      </a:pPr>
                      <a:r>
                        <a:rPr lang="en-US" sz="2400" dirty="0">
                          <a:solidFill>
                            <a:schemeClr val="tx1"/>
                          </a:solidFill>
                          <a:effectLst/>
                        </a:rPr>
                        <a:t>Implement</a:t>
                      </a:r>
                    </a:p>
                  </a:txBody>
                  <a:tcPr marL="0" marR="0" marT="0" marB="0" anchor="ctr">
                    <a:solidFill>
                      <a:schemeClr val="accent4"/>
                    </a:solidFill>
                  </a:tcPr>
                </a:tc>
                <a:tc>
                  <a:txBody>
                    <a:bodyPr/>
                    <a:lstStyle/>
                    <a:p>
                      <a:pPr lvl="0" algn="ctr">
                        <a:buNone/>
                      </a:pPr>
                      <a:r>
                        <a:rPr lang="en-US" sz="2400" dirty="0">
                          <a:solidFill>
                            <a:schemeClr val="tx1"/>
                          </a:solidFill>
                          <a:effectLst/>
                        </a:rPr>
                        <a:t>Partial</a:t>
                      </a:r>
                    </a:p>
                  </a:txBody>
                  <a:tcPr marL="0" marR="0" marT="0" marB="0" anchor="ctr">
                    <a:solidFill>
                      <a:schemeClr val="accent4"/>
                    </a:solidFill>
                  </a:tcPr>
                </a:tc>
                <a:tc>
                  <a:txBody>
                    <a:bodyPr/>
                    <a:lstStyle/>
                    <a:p>
                      <a:pPr lvl="0" algn="ctr">
                        <a:buNone/>
                      </a:pPr>
                      <a:r>
                        <a:rPr lang="en-US" sz="2400" dirty="0">
                          <a:solidFill>
                            <a:schemeClr val="tx1"/>
                          </a:solidFill>
                          <a:effectLst/>
                        </a:rPr>
                        <a:t>Full</a:t>
                      </a:r>
                    </a:p>
                  </a:txBody>
                  <a:tcPr marL="0" marR="0" marT="0" marB="0" anchor="ctr">
                    <a:solidFill>
                      <a:schemeClr val="accent4"/>
                    </a:solidFill>
                  </a:tcPr>
                </a:tc>
                <a:tc>
                  <a:txBody>
                    <a:bodyPr/>
                    <a:lstStyle/>
                    <a:p>
                      <a:pPr lvl="0" algn="ctr">
                        <a:buNone/>
                      </a:pPr>
                      <a:r>
                        <a:rPr lang="en-US" sz="2400" dirty="0">
                          <a:solidFill>
                            <a:schemeClr val="tx1"/>
                          </a:solidFill>
                          <a:effectLst/>
                        </a:rPr>
                        <a:t>N/A</a:t>
                      </a:r>
                    </a:p>
                  </a:txBody>
                  <a:tcPr marL="0" marR="0" marT="0" marB="0" anchor="ctr">
                    <a:solidFill>
                      <a:schemeClr val="accent4"/>
                    </a:solidFill>
                  </a:tcPr>
                </a:tc>
                <a:extLst>
                  <a:ext uri="{0D108BD9-81ED-4DB2-BD59-A6C34878D82A}">
                    <a16:rowId xmlns:a16="http://schemas.microsoft.com/office/drawing/2014/main" val="1531495127"/>
                  </a:ext>
                </a:extLst>
              </a:tr>
              <a:tr h="652203">
                <a:tc>
                  <a:txBody>
                    <a:bodyPr/>
                    <a:lstStyle/>
                    <a:p>
                      <a:pPr lvl="0" algn="ctr"/>
                      <a:r>
                        <a:rPr lang="en-US" sz="2000">
                          <a:effectLst/>
                        </a:rPr>
                        <a:t>Building systems for ongoing two-way communication with families and stakeholders regarding materials and student progress</a:t>
                      </a:r>
                    </a:p>
                  </a:txBody>
                  <a:tcPr marL="0" marR="0" marT="0" marB="0" anchor="ctr">
                    <a:solidFill>
                      <a:schemeClr val="accent4">
                        <a:lumMod val="40000"/>
                        <a:lumOff val="60000"/>
                      </a:schemeClr>
                    </a:solidFill>
                  </a:tcPr>
                </a:tc>
                <a:tc>
                  <a:txBody>
                    <a:bodyPr/>
                    <a:lstStyle/>
                    <a:p>
                      <a:pPr lvl="0" algn="ctr">
                        <a:buNone/>
                      </a:pPr>
                      <a:endParaRPr lang="en-US" sz="2000" b="1">
                        <a:effectLst/>
                      </a:endParaRPr>
                    </a:p>
                  </a:txBody>
                  <a:tcPr marL="0" marR="0" marT="0" marB="0" anchor="ctr">
                    <a:solidFill>
                      <a:schemeClr val="accent4">
                        <a:lumMod val="40000"/>
                        <a:lumOff val="60000"/>
                      </a:schemeClr>
                    </a:solidFill>
                  </a:tcPr>
                </a:tc>
                <a:tc>
                  <a:txBody>
                    <a:bodyPr/>
                    <a:lstStyle/>
                    <a:p>
                      <a:pPr lvl="0" algn="ctr">
                        <a:buNone/>
                      </a:pPr>
                      <a:endParaRPr lang="en-US" sz="2000" b="1">
                        <a:effectLst/>
                      </a:endParaRPr>
                    </a:p>
                  </a:txBody>
                  <a:tcPr marL="0" marR="0" marT="0" marB="0" anchor="ctr">
                    <a:solidFill>
                      <a:schemeClr val="accent4">
                        <a:lumMod val="40000"/>
                        <a:lumOff val="60000"/>
                      </a:schemeClr>
                    </a:solidFill>
                  </a:tcPr>
                </a:tc>
                <a:tc>
                  <a:txBody>
                    <a:bodyPr/>
                    <a:lstStyle/>
                    <a:p>
                      <a:pPr lvl="0" algn="ctr">
                        <a:buNone/>
                      </a:pPr>
                      <a:r>
                        <a:rPr lang="en-US" sz="2000" b="1">
                          <a:effectLst/>
                        </a:rPr>
                        <a:t>X</a:t>
                      </a:r>
                    </a:p>
                  </a:txBody>
                  <a:tcPr marL="0" marR="0" marT="0" marB="0" anchor="ctr">
                    <a:solidFill>
                      <a:schemeClr val="accent4">
                        <a:lumMod val="40000"/>
                        <a:lumOff val="60000"/>
                      </a:schemeClr>
                    </a:solidFill>
                  </a:tcPr>
                </a:tc>
                <a:tc>
                  <a:txBody>
                    <a:bodyPr/>
                    <a:lstStyle/>
                    <a:p>
                      <a:pPr lvl="0" algn="ctr">
                        <a:buNone/>
                      </a:pPr>
                      <a:endParaRPr lang="en-US" sz="2000" b="1">
                        <a:effectLst/>
                      </a:endParaRPr>
                    </a:p>
                  </a:txBody>
                  <a:tcPr marL="0" marR="0" marT="0" marB="0" anchor="ctr">
                    <a:solidFill>
                      <a:schemeClr val="accent4">
                        <a:lumMod val="40000"/>
                        <a:lumOff val="60000"/>
                      </a:schemeClr>
                    </a:solidFill>
                  </a:tcPr>
                </a:tc>
                <a:tc>
                  <a:txBody>
                    <a:bodyPr/>
                    <a:lstStyle/>
                    <a:p>
                      <a:pPr lvl="0" algn="ctr">
                        <a:buNone/>
                      </a:pPr>
                      <a:endParaRPr lang="en-US" sz="2000" b="1">
                        <a:effectLst/>
                      </a:endParaRPr>
                    </a:p>
                  </a:txBody>
                  <a:tcPr marL="0" marR="0" marT="0" marB="0" anchor="ctr">
                    <a:solidFill>
                      <a:schemeClr val="accent4">
                        <a:lumMod val="40000"/>
                        <a:lumOff val="60000"/>
                      </a:schemeClr>
                    </a:solidFill>
                  </a:tcPr>
                </a:tc>
                <a:extLst>
                  <a:ext uri="{0D108BD9-81ED-4DB2-BD59-A6C34878D82A}">
                    <a16:rowId xmlns:a16="http://schemas.microsoft.com/office/drawing/2014/main" val="1070153148"/>
                  </a:ext>
                </a:extLst>
              </a:tr>
              <a:tr h="652203">
                <a:tc>
                  <a:txBody>
                    <a:bodyPr/>
                    <a:lstStyle/>
                    <a:p>
                      <a:pPr lvl="0" algn="ctr"/>
                      <a:r>
                        <a:rPr lang="en-US" sz="2000">
                          <a:effectLst/>
                        </a:rPr>
                        <a:t>District has a process in place for frequently monitoring of the extent to which the intended curriculum is being delivered in classrooms across the system</a:t>
                      </a:r>
                    </a:p>
                  </a:txBody>
                  <a:tcPr marL="0" marR="0" marT="0" marB="0" anchor="ctr">
                    <a:solidFill>
                      <a:schemeClr val="accent4">
                        <a:lumMod val="20000"/>
                        <a:lumOff val="80000"/>
                      </a:schemeClr>
                    </a:solidFill>
                  </a:tcPr>
                </a:tc>
                <a:tc>
                  <a:txBody>
                    <a:bodyPr/>
                    <a:lstStyle/>
                    <a:p>
                      <a:pPr lvl="0" algn="ctr">
                        <a:buNone/>
                      </a:pPr>
                      <a:endParaRPr lang="en-US" sz="2000" b="1">
                        <a:effectLst/>
                      </a:endParaRPr>
                    </a:p>
                  </a:txBody>
                  <a:tcPr marL="0" marR="0" marT="0" marB="0" anchor="ctr">
                    <a:solidFill>
                      <a:schemeClr val="accent4">
                        <a:lumMod val="20000"/>
                        <a:lumOff val="80000"/>
                      </a:schemeClr>
                    </a:solidFill>
                  </a:tcPr>
                </a:tc>
                <a:tc>
                  <a:txBody>
                    <a:bodyPr/>
                    <a:lstStyle/>
                    <a:p>
                      <a:pPr lvl="0" algn="ctr">
                        <a:buNone/>
                      </a:pPr>
                      <a:r>
                        <a:rPr lang="en-US" sz="2000" b="1">
                          <a:effectLst/>
                        </a:rPr>
                        <a:t>X</a:t>
                      </a:r>
                    </a:p>
                  </a:txBody>
                  <a:tcPr marL="0" marR="0" marT="0" marB="0" anchor="ctr">
                    <a:solidFill>
                      <a:schemeClr val="accent4">
                        <a:lumMod val="20000"/>
                        <a:lumOff val="80000"/>
                      </a:schemeClr>
                    </a:solidFill>
                  </a:tcPr>
                </a:tc>
                <a:tc>
                  <a:txBody>
                    <a:bodyPr/>
                    <a:lstStyle/>
                    <a:p>
                      <a:pPr lvl="0" algn="ctr">
                        <a:buNone/>
                      </a:pPr>
                      <a:endParaRPr lang="en-US" sz="2000" b="1">
                        <a:effectLst/>
                      </a:endParaRPr>
                    </a:p>
                  </a:txBody>
                  <a:tcPr marL="0" marR="0" marT="0" marB="0" anchor="ctr">
                    <a:solidFill>
                      <a:schemeClr val="accent4">
                        <a:lumMod val="20000"/>
                        <a:lumOff val="80000"/>
                      </a:schemeClr>
                    </a:solidFill>
                  </a:tcPr>
                </a:tc>
                <a:tc>
                  <a:txBody>
                    <a:bodyPr/>
                    <a:lstStyle/>
                    <a:p>
                      <a:pPr lvl="0" algn="ctr">
                        <a:buNone/>
                      </a:pPr>
                      <a:endParaRPr lang="en-US" sz="2000" b="1">
                        <a:effectLst/>
                      </a:endParaRPr>
                    </a:p>
                  </a:txBody>
                  <a:tcPr marL="0" marR="0" marT="0" marB="0" anchor="ctr">
                    <a:solidFill>
                      <a:schemeClr val="accent4">
                        <a:lumMod val="20000"/>
                        <a:lumOff val="80000"/>
                      </a:schemeClr>
                    </a:solidFill>
                  </a:tcPr>
                </a:tc>
                <a:tc>
                  <a:txBody>
                    <a:bodyPr/>
                    <a:lstStyle/>
                    <a:p>
                      <a:pPr lvl="0" algn="ctr">
                        <a:buNone/>
                      </a:pPr>
                      <a:endParaRPr lang="en-US" sz="2000" b="1">
                        <a:effectLst/>
                      </a:endParaRPr>
                    </a:p>
                  </a:txBody>
                  <a:tcPr marL="0" marR="0" marT="0" marB="0" anchor="ctr">
                    <a:solidFill>
                      <a:schemeClr val="accent4">
                        <a:lumMod val="20000"/>
                        <a:lumOff val="80000"/>
                      </a:schemeClr>
                    </a:solidFill>
                  </a:tcPr>
                </a:tc>
                <a:extLst>
                  <a:ext uri="{0D108BD9-81ED-4DB2-BD59-A6C34878D82A}">
                    <a16:rowId xmlns:a16="http://schemas.microsoft.com/office/drawing/2014/main" val="2033780750"/>
                  </a:ext>
                </a:extLst>
              </a:tr>
              <a:tr h="1284642">
                <a:tc>
                  <a:txBody>
                    <a:bodyPr/>
                    <a:lstStyle/>
                    <a:p>
                      <a:pPr lvl="0" algn="ctr"/>
                      <a:r>
                        <a:rPr lang="en-US" sz="2000">
                          <a:effectLst/>
                        </a:rPr>
                        <a:t>Engaging in a curricular landscape analysis to assess the extent to which the district is implementing high-quality, standards-aligned core curriculum materials, as defined by CURATE or a similar independent, research-based, third-party reviewer</a:t>
                      </a:r>
                    </a:p>
                  </a:txBody>
                  <a:tcPr marL="0" marR="0" marT="0" marB="0" anchor="ctr">
                    <a:solidFill>
                      <a:schemeClr val="accent4">
                        <a:lumMod val="40000"/>
                        <a:lumOff val="60000"/>
                      </a:schemeClr>
                    </a:solidFill>
                  </a:tcPr>
                </a:tc>
                <a:tc>
                  <a:txBody>
                    <a:bodyPr/>
                    <a:lstStyle/>
                    <a:p>
                      <a:pPr lvl="0" algn="ctr">
                        <a:buNone/>
                      </a:pPr>
                      <a:endParaRPr lang="en-US" sz="2000" b="1">
                        <a:effectLst/>
                      </a:endParaRPr>
                    </a:p>
                  </a:txBody>
                  <a:tcPr marL="0" marR="0" marT="0" marB="0" anchor="ctr">
                    <a:solidFill>
                      <a:schemeClr val="accent4">
                        <a:lumMod val="40000"/>
                        <a:lumOff val="60000"/>
                      </a:schemeClr>
                    </a:solidFill>
                  </a:tcPr>
                </a:tc>
                <a:tc>
                  <a:txBody>
                    <a:bodyPr/>
                    <a:lstStyle/>
                    <a:p>
                      <a:pPr lvl="0" algn="ctr">
                        <a:buNone/>
                      </a:pPr>
                      <a:endParaRPr lang="en-US" sz="2000" b="1">
                        <a:effectLst/>
                      </a:endParaRPr>
                    </a:p>
                  </a:txBody>
                  <a:tcPr marL="0" marR="0" marT="0" marB="0" anchor="ctr">
                    <a:solidFill>
                      <a:schemeClr val="accent4">
                        <a:lumMod val="40000"/>
                        <a:lumOff val="60000"/>
                      </a:schemeClr>
                    </a:solidFill>
                  </a:tcPr>
                </a:tc>
                <a:tc>
                  <a:txBody>
                    <a:bodyPr/>
                    <a:lstStyle/>
                    <a:p>
                      <a:pPr lvl="0" algn="ctr">
                        <a:buNone/>
                      </a:pPr>
                      <a:endParaRPr lang="en-US" sz="2000" b="1">
                        <a:effectLst/>
                      </a:endParaRPr>
                    </a:p>
                  </a:txBody>
                  <a:tcPr marL="0" marR="0" marT="0" marB="0" anchor="ctr">
                    <a:solidFill>
                      <a:schemeClr val="accent4">
                        <a:lumMod val="40000"/>
                        <a:lumOff val="60000"/>
                      </a:schemeClr>
                    </a:solidFill>
                  </a:tcPr>
                </a:tc>
                <a:tc>
                  <a:txBody>
                    <a:bodyPr/>
                    <a:lstStyle/>
                    <a:p>
                      <a:pPr lvl="0" algn="ctr">
                        <a:buNone/>
                      </a:pPr>
                      <a:r>
                        <a:rPr lang="en-US" sz="2000" b="1">
                          <a:effectLst/>
                        </a:rPr>
                        <a:t>X</a:t>
                      </a:r>
                    </a:p>
                  </a:txBody>
                  <a:tcPr marL="0" marR="0" marT="0" marB="0" anchor="ctr">
                    <a:solidFill>
                      <a:schemeClr val="accent4">
                        <a:lumMod val="40000"/>
                        <a:lumOff val="60000"/>
                      </a:schemeClr>
                    </a:solidFill>
                  </a:tcPr>
                </a:tc>
                <a:tc>
                  <a:txBody>
                    <a:bodyPr/>
                    <a:lstStyle/>
                    <a:p>
                      <a:pPr lvl="0" algn="ctr">
                        <a:buNone/>
                      </a:pPr>
                      <a:endParaRPr lang="en-US" sz="2000" b="1" dirty="0">
                        <a:effectLst/>
                      </a:endParaRPr>
                    </a:p>
                  </a:txBody>
                  <a:tcPr marL="0" marR="0" marT="0" marB="0" anchor="ctr">
                    <a:solidFill>
                      <a:schemeClr val="accent4">
                        <a:lumMod val="40000"/>
                        <a:lumOff val="60000"/>
                      </a:schemeClr>
                    </a:solidFill>
                  </a:tcPr>
                </a:tc>
                <a:extLst>
                  <a:ext uri="{0D108BD9-81ED-4DB2-BD59-A6C34878D82A}">
                    <a16:rowId xmlns:a16="http://schemas.microsoft.com/office/drawing/2014/main" val="3091049201"/>
                  </a:ext>
                </a:extLst>
              </a:tr>
            </a:tbl>
          </a:graphicData>
        </a:graphic>
      </p:graphicFrame>
    </p:spTree>
    <p:extLst>
      <p:ext uri="{BB962C8B-B14F-4D97-AF65-F5344CB8AC3E}">
        <p14:creationId xmlns:p14="http://schemas.microsoft.com/office/powerpoint/2010/main" val="913049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4" descr="04 implementation notes">
            <a:extLst>
              <a:ext uri="{FF2B5EF4-FFF2-40B4-BE49-F238E27FC236}">
                <a16:creationId xmlns:a16="http://schemas.microsoft.com/office/drawing/2014/main" id="{8E676409-511F-CA13-6B63-27025EFA54AF}"/>
              </a:ext>
            </a:extLst>
          </p:cNvPr>
          <p:cNvPicPr>
            <a:picLocks noChangeAspect="1"/>
          </p:cNvPicPr>
          <p:nvPr/>
        </p:nvPicPr>
        <p:blipFill>
          <a:blip r:embed="rId3"/>
          <a:stretch>
            <a:fillRect/>
          </a:stretch>
        </p:blipFill>
        <p:spPr>
          <a:xfrm>
            <a:off x="3189097" y="758019"/>
            <a:ext cx="809625" cy="838200"/>
          </a:xfrm>
          <a:prstGeom prst="rect">
            <a:avLst/>
          </a:prstGeom>
        </p:spPr>
      </p:pic>
      <p:pic>
        <p:nvPicPr>
          <p:cNvPr id="9" name="Picture 17">
            <a:extLst>
              <a:ext uri="{FF2B5EF4-FFF2-40B4-BE49-F238E27FC236}">
                <a16:creationId xmlns:a16="http://schemas.microsoft.com/office/drawing/2014/main" id="{94228557-9A88-82CA-078F-9A7741A92C0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186184" y="1906884"/>
            <a:ext cx="838200" cy="838200"/>
          </a:xfrm>
          <a:prstGeom prst="rect">
            <a:avLst/>
          </a:prstGeom>
        </p:spPr>
      </p:pic>
      <p:pic>
        <p:nvPicPr>
          <p:cNvPr id="11" name="Picture 19" descr="03">
            <a:extLst>
              <a:ext uri="{FF2B5EF4-FFF2-40B4-BE49-F238E27FC236}">
                <a16:creationId xmlns:a16="http://schemas.microsoft.com/office/drawing/2014/main" id="{A35021B7-71B8-D5F5-780D-967F7C36EA29}"/>
              </a:ext>
            </a:extLst>
          </p:cNvPr>
          <p:cNvPicPr>
            <a:picLocks noChangeAspect="1"/>
          </p:cNvPicPr>
          <p:nvPr/>
        </p:nvPicPr>
        <p:blipFill>
          <a:blip r:embed="rId5"/>
          <a:stretch>
            <a:fillRect/>
          </a:stretch>
        </p:blipFill>
        <p:spPr>
          <a:xfrm>
            <a:off x="3180887" y="3132481"/>
            <a:ext cx="847725" cy="828675"/>
          </a:xfrm>
          <a:prstGeom prst="rect">
            <a:avLst/>
          </a:prstGeom>
        </p:spPr>
      </p:pic>
      <p:pic>
        <p:nvPicPr>
          <p:cNvPr id="13" name="Picture 21" descr="04">
            <a:extLst>
              <a:ext uri="{FF2B5EF4-FFF2-40B4-BE49-F238E27FC236}">
                <a16:creationId xmlns:a16="http://schemas.microsoft.com/office/drawing/2014/main" id="{26310812-563D-B77F-895D-2E5CACFBF865}"/>
              </a:ext>
            </a:extLst>
          </p:cNvPr>
          <p:cNvPicPr>
            <a:picLocks noChangeAspect="1"/>
          </p:cNvPicPr>
          <p:nvPr/>
        </p:nvPicPr>
        <p:blipFill>
          <a:blip r:embed="rId6"/>
          <a:stretch>
            <a:fillRect/>
          </a:stretch>
        </p:blipFill>
        <p:spPr>
          <a:xfrm>
            <a:off x="3197557" y="4359927"/>
            <a:ext cx="838200" cy="838200"/>
          </a:xfrm>
          <a:prstGeom prst="rect">
            <a:avLst/>
          </a:prstGeom>
        </p:spPr>
      </p:pic>
      <p:sp>
        <p:nvSpPr>
          <p:cNvPr id="15" name="TextBox 14">
            <a:extLst>
              <a:ext uri="{FF2B5EF4-FFF2-40B4-BE49-F238E27FC236}">
                <a16:creationId xmlns:a16="http://schemas.microsoft.com/office/drawing/2014/main" id="{0D68E892-9CCB-D082-56D8-A7520C2A2364}"/>
              </a:ext>
            </a:extLst>
          </p:cNvPr>
          <p:cNvSpPr txBox="1"/>
          <p:nvPr/>
        </p:nvSpPr>
        <p:spPr>
          <a:xfrm>
            <a:off x="4178491" y="846161"/>
            <a:ext cx="81681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101D34"/>
                </a:solidFill>
                <a:latin typeface="Quattrocento Sans"/>
              </a:rPr>
              <a:t>Framing/Background</a:t>
            </a:r>
          </a:p>
        </p:txBody>
      </p:sp>
      <p:sp>
        <p:nvSpPr>
          <p:cNvPr id="17" name="TextBox 16">
            <a:extLst>
              <a:ext uri="{FF2B5EF4-FFF2-40B4-BE49-F238E27FC236}">
                <a16:creationId xmlns:a16="http://schemas.microsoft.com/office/drawing/2014/main" id="{6C11D554-7D07-28DE-63AB-4F371D480E3C}"/>
              </a:ext>
            </a:extLst>
          </p:cNvPr>
          <p:cNvSpPr txBox="1"/>
          <p:nvPr/>
        </p:nvSpPr>
        <p:spPr>
          <a:xfrm>
            <a:off x="4178490" y="2006931"/>
            <a:ext cx="81681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101D34"/>
                </a:solidFill>
                <a:latin typeface="Quattrocento Sans"/>
              </a:rPr>
              <a:t>Implementation of Legislation</a:t>
            </a:r>
            <a:endParaRPr lang="en-US"/>
          </a:p>
        </p:txBody>
      </p:sp>
      <p:sp>
        <p:nvSpPr>
          <p:cNvPr id="19" name="TextBox 18">
            <a:extLst>
              <a:ext uri="{FF2B5EF4-FFF2-40B4-BE49-F238E27FC236}">
                <a16:creationId xmlns:a16="http://schemas.microsoft.com/office/drawing/2014/main" id="{4B26659C-23FD-27D6-E015-F62707B18193}"/>
              </a:ext>
            </a:extLst>
          </p:cNvPr>
          <p:cNvSpPr txBox="1"/>
          <p:nvPr/>
        </p:nvSpPr>
        <p:spPr>
          <a:xfrm>
            <a:off x="4178489" y="3136247"/>
            <a:ext cx="81681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101D34"/>
                </a:solidFill>
                <a:latin typeface="Quattrocento Sans"/>
              </a:rPr>
              <a:t>Snapshot of Plan Amendments</a:t>
            </a:r>
            <a:endParaRPr lang="en-US"/>
          </a:p>
        </p:txBody>
      </p:sp>
      <p:sp>
        <p:nvSpPr>
          <p:cNvPr id="21" name="TextBox 20">
            <a:extLst>
              <a:ext uri="{FF2B5EF4-FFF2-40B4-BE49-F238E27FC236}">
                <a16:creationId xmlns:a16="http://schemas.microsoft.com/office/drawing/2014/main" id="{E85DFEB0-3EFD-E1D4-FEF1-583EC75F65BD}"/>
              </a:ext>
            </a:extLst>
          </p:cNvPr>
          <p:cNvSpPr txBox="1"/>
          <p:nvPr/>
        </p:nvSpPr>
        <p:spPr>
          <a:xfrm>
            <a:off x="4178488" y="4357082"/>
            <a:ext cx="81681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101D34"/>
                </a:solidFill>
                <a:latin typeface="Quattrocento Sans"/>
              </a:rPr>
              <a:t>Implementation Notes</a:t>
            </a:r>
            <a:endParaRPr lang="en-US"/>
          </a:p>
        </p:txBody>
      </p:sp>
      <p:pic>
        <p:nvPicPr>
          <p:cNvPr id="23" name="Picture 21" descr="05">
            <a:extLst>
              <a:ext uri="{FF2B5EF4-FFF2-40B4-BE49-F238E27FC236}">
                <a16:creationId xmlns:a16="http://schemas.microsoft.com/office/drawing/2014/main" id="{D84B0F33-01A8-C3AC-AD1A-FD578822FE05}"/>
              </a:ext>
            </a:extLst>
          </p:cNvPr>
          <p:cNvPicPr>
            <a:picLocks noChangeAspect="1"/>
          </p:cNvPicPr>
          <p:nvPr/>
        </p:nvPicPr>
        <p:blipFill>
          <a:blip r:embed="rId6"/>
          <a:stretch>
            <a:fillRect/>
          </a:stretch>
        </p:blipFill>
        <p:spPr>
          <a:xfrm>
            <a:off x="3185651" y="5526738"/>
            <a:ext cx="838200" cy="838200"/>
          </a:xfrm>
          <a:prstGeom prst="rect">
            <a:avLst/>
          </a:prstGeom>
        </p:spPr>
      </p:pic>
      <p:sp>
        <p:nvSpPr>
          <p:cNvPr id="25" name="TextBox 24">
            <a:extLst>
              <a:ext uri="{FF2B5EF4-FFF2-40B4-BE49-F238E27FC236}">
                <a16:creationId xmlns:a16="http://schemas.microsoft.com/office/drawing/2014/main" id="{4E80A50B-5450-C0CF-42F2-3116DA8ABAEC}"/>
              </a:ext>
            </a:extLst>
          </p:cNvPr>
          <p:cNvSpPr txBox="1"/>
          <p:nvPr/>
        </p:nvSpPr>
        <p:spPr>
          <a:xfrm>
            <a:off x="4178487" y="5523893"/>
            <a:ext cx="81681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101D34"/>
                </a:solidFill>
                <a:latin typeface="Quattrocento Sans"/>
              </a:rPr>
              <a:t>Considerations moving forward</a:t>
            </a:r>
            <a:endParaRPr lang="en-US"/>
          </a:p>
        </p:txBody>
      </p:sp>
      <p:sp>
        <p:nvSpPr>
          <p:cNvPr id="27" name="Rectangle 26">
            <a:extLst>
              <a:ext uri="{FF2B5EF4-FFF2-40B4-BE49-F238E27FC236}">
                <a16:creationId xmlns:a16="http://schemas.microsoft.com/office/drawing/2014/main" id="{24012493-AB46-F91C-8E30-E2F51F220C03}"/>
              </a:ext>
            </a:extLst>
          </p:cNvPr>
          <p:cNvSpPr/>
          <p:nvPr/>
        </p:nvSpPr>
        <p:spPr>
          <a:xfrm flipH="1">
            <a:off x="3198018" y="5531643"/>
            <a:ext cx="892969" cy="84534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cs typeface="Calibri"/>
              </a:rPr>
              <a:t>05</a:t>
            </a:r>
          </a:p>
        </p:txBody>
      </p:sp>
      <p:sp>
        <p:nvSpPr>
          <p:cNvPr id="29" name="Rectangle 28">
            <a:extLst>
              <a:ext uri="{FF2B5EF4-FFF2-40B4-BE49-F238E27FC236}">
                <a16:creationId xmlns:a16="http://schemas.microsoft.com/office/drawing/2014/main" id="{95319BFE-937A-0D95-14B7-262A8B5E9B89}"/>
              </a:ext>
              <a:ext uri="{C183D7F6-B498-43B3-948B-1728B52AA6E4}">
                <adec:decorative xmlns:adec="http://schemas.microsoft.com/office/drawing/2017/decorative" val="1"/>
              </a:ext>
            </a:extLst>
          </p:cNvPr>
          <p:cNvSpPr/>
          <p:nvPr/>
        </p:nvSpPr>
        <p:spPr>
          <a:xfrm>
            <a:off x="2945738" y="4188474"/>
            <a:ext cx="6976671" cy="117468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ADAF384-618B-EA63-D9B9-2060E9B9E79E}"/>
              </a:ext>
            </a:extLst>
          </p:cNvPr>
          <p:cNvSpPr/>
          <p:nvPr/>
        </p:nvSpPr>
        <p:spPr>
          <a:xfrm>
            <a:off x="87664" y="121381"/>
            <a:ext cx="2680137" cy="59383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cs typeface="Calibri"/>
              </a:rPr>
              <a:t>Agenda</a:t>
            </a:r>
          </a:p>
        </p:txBody>
      </p:sp>
      <p:sp>
        <p:nvSpPr>
          <p:cNvPr id="2" name="Title 1">
            <a:extLst>
              <a:ext uri="{FF2B5EF4-FFF2-40B4-BE49-F238E27FC236}">
                <a16:creationId xmlns:a16="http://schemas.microsoft.com/office/drawing/2014/main" id="{69EA1D3A-A9C6-4C89-AD64-69EF7D185B81}"/>
              </a:ext>
            </a:extLst>
          </p:cNvPr>
          <p:cNvSpPr>
            <a:spLocks noGrp="1"/>
          </p:cNvSpPr>
          <p:nvPr>
            <p:ph type="title" idx="4294967295"/>
          </p:nvPr>
        </p:nvSpPr>
        <p:spPr>
          <a:xfrm>
            <a:off x="838200" y="-1042852"/>
            <a:ext cx="10515600" cy="1042852"/>
          </a:xfrm>
        </p:spPr>
        <p:txBody>
          <a:bodyPr vert="horz" lIns="91440" tIns="45720" rIns="91440" bIns="45720" rtlCol="0" anchor="b">
            <a:normAutofit/>
          </a:bodyPr>
          <a:lstStyle/>
          <a:p>
            <a:r>
              <a:rPr lang="en-US" dirty="0"/>
              <a:t>04. Implementation Notes</a:t>
            </a:r>
          </a:p>
        </p:txBody>
      </p:sp>
    </p:spTree>
    <p:extLst>
      <p:ext uri="{BB962C8B-B14F-4D97-AF65-F5344CB8AC3E}">
        <p14:creationId xmlns:p14="http://schemas.microsoft.com/office/powerpoint/2010/main" val="3600383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C04CD9-5F99-C811-FDDE-735BD6AD43A2}"/>
              </a:ext>
            </a:extLst>
          </p:cNvPr>
          <p:cNvSpPr>
            <a:spLocks noGrp="1"/>
          </p:cNvSpPr>
          <p:nvPr>
            <p:ph idx="1"/>
          </p:nvPr>
        </p:nvSpPr>
        <p:spPr>
          <a:xfrm>
            <a:off x="838200" y="2086984"/>
            <a:ext cx="4707148" cy="4052559"/>
          </a:xfrm>
        </p:spPr>
        <p:txBody>
          <a:bodyPr vert="horz" lIns="91440" tIns="45720" rIns="91440" bIns="45720" rtlCol="0" anchor="t">
            <a:normAutofit/>
          </a:bodyPr>
          <a:lstStyle/>
          <a:p>
            <a:r>
              <a:rPr lang="en-US">
                <a:latin typeface="Arial"/>
                <a:cs typeface="Arial"/>
              </a:rPr>
              <a:t>Once EBPs are selected in a plan, what factors should be top of mind as we support with </a:t>
            </a:r>
            <a:r>
              <a:rPr lang="en-US" b="1">
                <a:latin typeface="Arial"/>
                <a:cs typeface="Arial"/>
              </a:rPr>
              <a:t>effective implementation?</a:t>
            </a:r>
            <a:r>
              <a:rPr lang="en-US">
                <a:latin typeface="Arial"/>
                <a:cs typeface="Arial"/>
              </a:rPr>
              <a:t> </a:t>
            </a:r>
            <a:endParaRPr lang="en-US"/>
          </a:p>
        </p:txBody>
      </p:sp>
      <p:sp>
        <p:nvSpPr>
          <p:cNvPr id="3" name="Title 2">
            <a:extLst>
              <a:ext uri="{FF2B5EF4-FFF2-40B4-BE49-F238E27FC236}">
                <a16:creationId xmlns:a16="http://schemas.microsoft.com/office/drawing/2014/main" id="{C247F3D1-01FE-83D9-9040-5707D4E3C9B9}"/>
              </a:ext>
            </a:extLst>
          </p:cNvPr>
          <p:cNvSpPr>
            <a:spLocks noGrp="1"/>
          </p:cNvSpPr>
          <p:nvPr>
            <p:ph type="title"/>
          </p:nvPr>
        </p:nvSpPr>
        <p:spPr/>
        <p:txBody>
          <a:bodyPr>
            <a:normAutofit fontScale="90000"/>
          </a:bodyPr>
          <a:lstStyle/>
          <a:p>
            <a:r>
              <a:rPr lang="en-US">
                <a:latin typeface="Arial"/>
                <a:cs typeface="Arial"/>
              </a:rPr>
              <a:t>What does the research tell us about effective practices?</a:t>
            </a:r>
            <a:endParaRPr lang="en-US"/>
          </a:p>
        </p:txBody>
      </p:sp>
      <p:graphicFrame>
        <p:nvGraphicFramePr>
          <p:cNvPr id="412" name="Content Placeholder 1" descr="How can we leverage Evidence-Based Programs to support gap-closing?&#10;">
            <a:extLst>
              <a:ext uri="{FF2B5EF4-FFF2-40B4-BE49-F238E27FC236}">
                <a16:creationId xmlns:a16="http://schemas.microsoft.com/office/drawing/2014/main" id="{D342626C-AB1F-22D3-8E0C-05DC17CA0E05}"/>
              </a:ext>
            </a:extLst>
          </p:cNvPr>
          <p:cNvGraphicFramePr>
            <a:graphicFrameLocks/>
          </p:cNvGraphicFramePr>
          <p:nvPr>
            <p:extLst>
              <p:ext uri="{D42A27DB-BD31-4B8C-83A1-F6EECF244321}">
                <p14:modId xmlns:p14="http://schemas.microsoft.com/office/powerpoint/2010/main" val="491393065"/>
              </p:ext>
            </p:extLst>
          </p:nvPr>
        </p:nvGraphicFramePr>
        <p:xfrm>
          <a:off x="6416067" y="2093291"/>
          <a:ext cx="4355180" cy="37000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8139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genda">
            <a:extLst>
              <a:ext uri="{FF2B5EF4-FFF2-40B4-BE49-F238E27FC236}">
                <a16:creationId xmlns:a16="http://schemas.microsoft.com/office/drawing/2014/main" id="{3FA91A6B-A12D-0103-C44A-A9A0ED5BEB9A}"/>
              </a:ext>
            </a:extLst>
          </p:cNvPr>
          <p:cNvPicPr>
            <a:picLocks noGrp="1" noChangeAspect="1"/>
          </p:cNvPicPr>
          <p:nvPr>
            <p:ph idx="1"/>
          </p:nvPr>
        </p:nvPicPr>
        <p:blipFill rotWithShape="1">
          <a:blip r:embed="rId2"/>
          <a:srcRect b="31776"/>
          <a:stretch/>
        </p:blipFill>
        <p:spPr>
          <a:xfrm>
            <a:off x="457200" y="457200"/>
            <a:ext cx="11277600" cy="5943600"/>
          </a:xfrm>
          <a:prstGeom prst="rect">
            <a:avLst/>
          </a:prstGeom>
        </p:spPr>
      </p:pic>
      <p:sp>
        <p:nvSpPr>
          <p:cNvPr id="2" name="Title 1">
            <a:extLst>
              <a:ext uri="{FF2B5EF4-FFF2-40B4-BE49-F238E27FC236}">
                <a16:creationId xmlns:a16="http://schemas.microsoft.com/office/drawing/2014/main" id="{61280C20-28D3-4BF1-86B6-B64E9E66971E}"/>
              </a:ext>
            </a:extLst>
          </p:cNvPr>
          <p:cNvSpPr>
            <a:spLocks noGrp="1"/>
          </p:cNvSpPr>
          <p:nvPr>
            <p:ph type="title"/>
          </p:nvPr>
        </p:nvSpPr>
        <p:spPr>
          <a:xfrm>
            <a:off x="838200" y="-1042852"/>
            <a:ext cx="10515600" cy="1042852"/>
          </a:xfrm>
        </p:spPr>
        <p:txBody>
          <a:bodyPr vert="horz" lIns="91440" tIns="45720" rIns="91440" bIns="45720" rtlCol="0" anchor="b">
            <a:normAutofit/>
          </a:bodyPr>
          <a:lstStyle/>
          <a:p>
            <a:r>
              <a:rPr lang="en-US" dirty="0"/>
              <a:t>Agenda</a:t>
            </a:r>
          </a:p>
        </p:txBody>
      </p:sp>
    </p:spTree>
    <p:extLst>
      <p:ext uri="{BB962C8B-B14F-4D97-AF65-F5344CB8AC3E}">
        <p14:creationId xmlns:p14="http://schemas.microsoft.com/office/powerpoint/2010/main" val="1279313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n half of our nation's public schools, students enter elementary and middle school below grade level">
            <a:extLst>
              <a:ext uri="{FF2B5EF4-FFF2-40B4-BE49-F238E27FC236}">
                <a16:creationId xmlns:a16="http://schemas.microsoft.com/office/drawing/2014/main" id="{54294C5C-45AE-9851-47A6-A6825474CAAB}"/>
              </a:ext>
            </a:extLst>
          </p:cNvPr>
          <p:cNvPicPr>
            <a:picLocks noGrp="1" noChangeAspect="1"/>
          </p:cNvPicPr>
          <p:nvPr>
            <p:ph idx="1"/>
          </p:nvPr>
        </p:nvPicPr>
        <p:blipFill>
          <a:blip r:embed="rId2"/>
          <a:stretch>
            <a:fillRect/>
          </a:stretch>
        </p:blipFill>
        <p:spPr>
          <a:xfrm>
            <a:off x="487550" y="154919"/>
            <a:ext cx="8468680" cy="6364834"/>
          </a:xfrm>
        </p:spPr>
      </p:pic>
      <p:sp>
        <p:nvSpPr>
          <p:cNvPr id="2" name="Title 1">
            <a:extLst>
              <a:ext uri="{FF2B5EF4-FFF2-40B4-BE49-F238E27FC236}">
                <a16:creationId xmlns:a16="http://schemas.microsoft.com/office/drawing/2014/main" id="{EAD20081-EBAC-4AB3-9817-AC6C14E2A052}"/>
              </a:ext>
            </a:extLst>
          </p:cNvPr>
          <p:cNvSpPr>
            <a:spLocks noGrp="1"/>
          </p:cNvSpPr>
          <p:nvPr>
            <p:ph type="title"/>
          </p:nvPr>
        </p:nvSpPr>
        <p:spPr>
          <a:xfrm>
            <a:off x="838200" y="-1042852"/>
            <a:ext cx="10515600" cy="1042852"/>
          </a:xfrm>
        </p:spPr>
        <p:txBody>
          <a:bodyPr vert="horz" lIns="91440" tIns="45720" rIns="91440" bIns="45720" rtlCol="0" anchor="b">
            <a:normAutofit/>
          </a:bodyPr>
          <a:lstStyle/>
          <a:p>
            <a:r>
              <a:rPr lang="en-US" dirty="0"/>
              <a:t>In half of our nation’s public schools…</a:t>
            </a:r>
          </a:p>
        </p:txBody>
      </p:sp>
    </p:spTree>
    <p:extLst>
      <p:ext uri="{BB962C8B-B14F-4D97-AF65-F5344CB8AC3E}">
        <p14:creationId xmlns:p14="http://schemas.microsoft.com/office/powerpoint/2010/main" val="98879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65A003D-F9AD-DD05-3DCA-490EFF6CDE82}"/>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224188" y="116294"/>
            <a:ext cx="8721900" cy="6627593"/>
          </a:xfrm>
        </p:spPr>
      </p:pic>
      <p:sp>
        <p:nvSpPr>
          <p:cNvPr id="3" name="Title 2">
            <a:extLst>
              <a:ext uri="{FF2B5EF4-FFF2-40B4-BE49-F238E27FC236}">
                <a16:creationId xmlns:a16="http://schemas.microsoft.com/office/drawing/2014/main" id="{DA496B7E-E4A5-C123-E7CA-ECF2E05AF4CA}"/>
              </a:ext>
            </a:extLst>
          </p:cNvPr>
          <p:cNvSpPr>
            <a:spLocks noGrp="1"/>
          </p:cNvSpPr>
          <p:nvPr>
            <p:ph type="title"/>
          </p:nvPr>
        </p:nvSpPr>
        <p:spPr>
          <a:xfrm>
            <a:off x="838200" y="-787400"/>
            <a:ext cx="10515600" cy="317500"/>
          </a:xfrm>
        </p:spPr>
        <p:txBody>
          <a:bodyPr>
            <a:normAutofit fontScale="90000"/>
          </a:bodyPr>
          <a:lstStyle/>
          <a:p>
            <a:r>
              <a:rPr lang="en-US" dirty="0"/>
              <a:t>Of the 28,000 schools where students enter behind grade levels</a:t>
            </a:r>
          </a:p>
        </p:txBody>
      </p:sp>
    </p:spTree>
    <p:extLst>
      <p:ext uri="{BB962C8B-B14F-4D97-AF65-F5344CB8AC3E}">
        <p14:creationId xmlns:p14="http://schemas.microsoft.com/office/powerpoint/2010/main" val="4041469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NTP ">
            <a:extLst>
              <a:ext uri="{FF2B5EF4-FFF2-40B4-BE49-F238E27FC236}">
                <a16:creationId xmlns:a16="http://schemas.microsoft.com/office/drawing/2014/main" id="{F5B22E0A-FCEC-8D7F-B93D-9493D9E701B6}"/>
              </a:ext>
            </a:extLst>
          </p:cNvPr>
          <p:cNvPicPr>
            <a:picLocks noGrp="1" noChangeAspect="1"/>
          </p:cNvPicPr>
          <p:nvPr>
            <p:ph idx="1"/>
          </p:nvPr>
        </p:nvPicPr>
        <p:blipFill>
          <a:blip r:embed="rId2"/>
          <a:stretch>
            <a:fillRect/>
          </a:stretch>
        </p:blipFill>
        <p:spPr>
          <a:xfrm>
            <a:off x="145025" y="260812"/>
            <a:ext cx="8459813" cy="6351697"/>
          </a:xfrm>
        </p:spPr>
      </p:pic>
      <p:sp>
        <p:nvSpPr>
          <p:cNvPr id="2" name="Title 1">
            <a:extLst>
              <a:ext uri="{FF2B5EF4-FFF2-40B4-BE49-F238E27FC236}">
                <a16:creationId xmlns:a16="http://schemas.microsoft.com/office/drawing/2014/main" id="{54DE8B79-CBFB-49EC-8812-AD247AF45AE2}"/>
              </a:ext>
            </a:extLst>
          </p:cNvPr>
          <p:cNvSpPr>
            <a:spLocks noGrp="1"/>
          </p:cNvSpPr>
          <p:nvPr>
            <p:ph type="title"/>
          </p:nvPr>
        </p:nvSpPr>
        <p:spPr>
          <a:xfrm>
            <a:off x="838200" y="-1042852"/>
            <a:ext cx="10515600" cy="1042852"/>
          </a:xfrm>
        </p:spPr>
        <p:txBody>
          <a:bodyPr vert="horz" lIns="91440" tIns="45720" rIns="91440" bIns="45720" rtlCol="0" anchor="b">
            <a:normAutofit/>
          </a:bodyPr>
          <a:lstStyle/>
          <a:p>
            <a:r>
              <a:rPr lang="en-US" dirty="0"/>
              <a:t>TNTP Learning Acceleration</a:t>
            </a:r>
          </a:p>
        </p:txBody>
      </p:sp>
    </p:spTree>
    <p:extLst>
      <p:ext uri="{BB962C8B-B14F-4D97-AF65-F5344CB8AC3E}">
        <p14:creationId xmlns:p14="http://schemas.microsoft.com/office/powerpoint/2010/main" val="632924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ccelerated Learning vs remediated learning">
            <a:extLst>
              <a:ext uri="{FF2B5EF4-FFF2-40B4-BE49-F238E27FC236}">
                <a16:creationId xmlns:a16="http://schemas.microsoft.com/office/drawing/2014/main" id="{E6B61110-A4F4-3A55-E3F6-8355FB3949D6}"/>
              </a:ext>
            </a:extLst>
          </p:cNvPr>
          <p:cNvPicPr>
            <a:picLocks noGrp="1" noChangeAspect="1"/>
          </p:cNvPicPr>
          <p:nvPr>
            <p:ph idx="1"/>
          </p:nvPr>
        </p:nvPicPr>
        <p:blipFill>
          <a:blip r:embed="rId2"/>
          <a:stretch>
            <a:fillRect/>
          </a:stretch>
        </p:blipFill>
        <p:spPr>
          <a:xfrm>
            <a:off x="167357" y="-1947"/>
            <a:ext cx="8966941" cy="6732696"/>
          </a:xfrm>
        </p:spPr>
      </p:pic>
      <p:sp>
        <p:nvSpPr>
          <p:cNvPr id="2" name="Title 1">
            <a:extLst>
              <a:ext uri="{FF2B5EF4-FFF2-40B4-BE49-F238E27FC236}">
                <a16:creationId xmlns:a16="http://schemas.microsoft.com/office/drawing/2014/main" id="{05EB564B-DFDE-452B-BB15-B5766EB47A40}"/>
              </a:ext>
            </a:extLst>
          </p:cNvPr>
          <p:cNvSpPr>
            <a:spLocks noGrp="1"/>
          </p:cNvSpPr>
          <p:nvPr>
            <p:ph type="title"/>
          </p:nvPr>
        </p:nvSpPr>
        <p:spPr>
          <a:xfrm>
            <a:off x="838200" y="-1042852"/>
            <a:ext cx="10515600" cy="1042852"/>
          </a:xfrm>
        </p:spPr>
        <p:txBody>
          <a:bodyPr vert="horz" lIns="91440" tIns="45720" rIns="91440" bIns="45720" rtlCol="0" anchor="b">
            <a:normAutofit fontScale="90000"/>
          </a:bodyPr>
          <a:lstStyle/>
          <a:p>
            <a:r>
              <a:rPr lang="en-US" dirty="0"/>
              <a:t>Accelerated Learning vs Remediated Learning</a:t>
            </a:r>
          </a:p>
        </p:txBody>
      </p:sp>
    </p:spTree>
    <p:extLst>
      <p:ext uri="{BB962C8B-B14F-4D97-AF65-F5344CB8AC3E}">
        <p14:creationId xmlns:p14="http://schemas.microsoft.com/office/powerpoint/2010/main" val="33800452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he opportunity myth">
            <a:extLst>
              <a:ext uri="{FF2B5EF4-FFF2-40B4-BE49-F238E27FC236}">
                <a16:creationId xmlns:a16="http://schemas.microsoft.com/office/drawing/2014/main" id="{20D6C973-9A30-9CEA-002E-A87E93C387FE}"/>
              </a:ext>
            </a:extLst>
          </p:cNvPr>
          <p:cNvPicPr>
            <a:picLocks noGrp="1" noChangeAspect="1"/>
          </p:cNvPicPr>
          <p:nvPr>
            <p:ph idx="1"/>
          </p:nvPr>
        </p:nvPicPr>
        <p:blipFill>
          <a:blip r:embed="rId2"/>
          <a:stretch>
            <a:fillRect/>
          </a:stretch>
        </p:blipFill>
        <p:spPr>
          <a:xfrm>
            <a:off x="382559" y="117286"/>
            <a:ext cx="8637675" cy="6582974"/>
          </a:xfrm>
        </p:spPr>
      </p:pic>
      <p:sp>
        <p:nvSpPr>
          <p:cNvPr id="2" name="Title 1">
            <a:extLst>
              <a:ext uri="{FF2B5EF4-FFF2-40B4-BE49-F238E27FC236}">
                <a16:creationId xmlns:a16="http://schemas.microsoft.com/office/drawing/2014/main" id="{966D9CAA-45CF-4CED-9136-FCFC12462D74}"/>
              </a:ext>
            </a:extLst>
          </p:cNvPr>
          <p:cNvSpPr>
            <a:spLocks noGrp="1"/>
          </p:cNvSpPr>
          <p:nvPr>
            <p:ph type="title"/>
          </p:nvPr>
        </p:nvSpPr>
        <p:spPr>
          <a:xfrm>
            <a:off x="838200" y="-1042852"/>
            <a:ext cx="10515600" cy="1042852"/>
          </a:xfrm>
        </p:spPr>
        <p:txBody>
          <a:bodyPr vert="horz" lIns="91440" tIns="45720" rIns="91440" bIns="45720" rtlCol="0" anchor="b">
            <a:normAutofit/>
          </a:bodyPr>
          <a:lstStyle/>
          <a:p>
            <a:r>
              <a:rPr lang="en-US" dirty="0"/>
              <a:t>The Opportunity Myth</a:t>
            </a:r>
          </a:p>
        </p:txBody>
      </p:sp>
    </p:spTree>
    <p:extLst>
      <p:ext uri="{BB962C8B-B14F-4D97-AF65-F5344CB8AC3E}">
        <p14:creationId xmlns:p14="http://schemas.microsoft.com/office/powerpoint/2010/main" val="2830475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831B54-D929-4E73-A1B9-7A629FC322B5}"/>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endParaRPr lang="en-US"/>
          </a:p>
          <a:p>
            <a:endParaRPr lang="en-US"/>
          </a:p>
        </p:txBody>
      </p:sp>
      <p:sp>
        <p:nvSpPr>
          <p:cNvPr id="3" name="Title 2">
            <a:extLst>
              <a:ext uri="{FF2B5EF4-FFF2-40B4-BE49-F238E27FC236}">
                <a16:creationId xmlns:a16="http://schemas.microsoft.com/office/drawing/2014/main" id="{35249705-B7D2-492C-AB94-2652951602F4}"/>
              </a:ext>
            </a:extLst>
          </p:cNvPr>
          <p:cNvSpPr>
            <a:spLocks noGrp="1"/>
          </p:cNvSpPr>
          <p:nvPr>
            <p:ph type="title"/>
          </p:nvPr>
        </p:nvSpPr>
        <p:spPr/>
        <p:txBody>
          <a:bodyPr/>
          <a:lstStyle/>
          <a:p>
            <a:r>
              <a:rPr lang="en-US">
                <a:latin typeface="Arial"/>
                <a:cs typeface="Arial"/>
              </a:rPr>
              <a:t>The SOA has two key components </a:t>
            </a:r>
            <a:endParaRPr lang="en-US"/>
          </a:p>
        </p:txBody>
      </p:sp>
      <p:graphicFrame>
        <p:nvGraphicFramePr>
          <p:cNvPr id="4" name="Diagram 4">
            <a:extLst>
              <a:ext uri="{FF2B5EF4-FFF2-40B4-BE49-F238E27FC236}">
                <a16:creationId xmlns:a16="http://schemas.microsoft.com/office/drawing/2014/main" id="{BB9D192B-54CD-9335-FDDF-6B8954EEF0D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490473"/>
              </p:ext>
            </p:extLst>
          </p:nvPr>
        </p:nvGraphicFramePr>
        <p:xfrm>
          <a:off x="991047" y="1409576"/>
          <a:ext cx="10641806" cy="4799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80115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18FA5DA-2822-ACA3-FF3C-4A970E094440}"/>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245188" y="103156"/>
            <a:ext cx="8903245" cy="6772110"/>
          </a:xfrm>
        </p:spPr>
      </p:pic>
      <p:sp>
        <p:nvSpPr>
          <p:cNvPr id="2" name="Title 1">
            <a:extLst>
              <a:ext uri="{FF2B5EF4-FFF2-40B4-BE49-F238E27FC236}">
                <a16:creationId xmlns:a16="http://schemas.microsoft.com/office/drawing/2014/main" id="{4AEFB67D-0B0B-433C-A067-0D7562939362}"/>
              </a:ext>
            </a:extLst>
          </p:cNvPr>
          <p:cNvSpPr>
            <a:spLocks noGrp="1"/>
          </p:cNvSpPr>
          <p:nvPr>
            <p:ph type="title"/>
          </p:nvPr>
        </p:nvSpPr>
        <p:spPr>
          <a:xfrm>
            <a:off x="838200" y="-1042852"/>
            <a:ext cx="10515600" cy="1042852"/>
          </a:xfrm>
        </p:spPr>
        <p:txBody>
          <a:bodyPr vert="horz" lIns="91440" tIns="45720" rIns="91440" bIns="45720" rtlCol="0" anchor="b">
            <a:normAutofit/>
          </a:bodyPr>
          <a:lstStyle/>
          <a:p>
            <a:r>
              <a:rPr lang="en-US" dirty="0"/>
              <a:t>TNTP</a:t>
            </a:r>
          </a:p>
        </p:txBody>
      </p:sp>
    </p:spTree>
    <p:extLst>
      <p:ext uri="{BB962C8B-B14F-4D97-AF65-F5344CB8AC3E}">
        <p14:creationId xmlns:p14="http://schemas.microsoft.com/office/powerpoint/2010/main" val="1530761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8829CD0B-E018-A10B-3A0F-EE394DED3897}"/>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309245" y="142570"/>
            <a:ext cx="8578060" cy="6535627"/>
          </a:xfrm>
        </p:spPr>
      </p:pic>
      <p:sp>
        <p:nvSpPr>
          <p:cNvPr id="2" name="Title 1">
            <a:extLst>
              <a:ext uri="{FF2B5EF4-FFF2-40B4-BE49-F238E27FC236}">
                <a16:creationId xmlns:a16="http://schemas.microsoft.com/office/drawing/2014/main" id="{BADC299C-1FE6-49F1-BB45-834B185F9C2F}"/>
              </a:ext>
            </a:extLst>
          </p:cNvPr>
          <p:cNvSpPr>
            <a:spLocks noGrp="1"/>
          </p:cNvSpPr>
          <p:nvPr>
            <p:ph type="title"/>
          </p:nvPr>
        </p:nvSpPr>
        <p:spPr>
          <a:xfrm>
            <a:off x="838200" y="-1042852"/>
            <a:ext cx="10515600" cy="1042852"/>
          </a:xfrm>
        </p:spPr>
        <p:txBody>
          <a:bodyPr vert="horz" lIns="91440" tIns="45720" rIns="91440" bIns="45720" rtlCol="0" anchor="b">
            <a:normAutofit/>
          </a:bodyPr>
          <a:lstStyle/>
          <a:p>
            <a:r>
              <a:rPr lang="en-US" dirty="0"/>
              <a:t>Findings</a:t>
            </a:r>
          </a:p>
        </p:txBody>
      </p:sp>
    </p:spTree>
    <p:extLst>
      <p:ext uri="{BB962C8B-B14F-4D97-AF65-F5344CB8AC3E}">
        <p14:creationId xmlns:p14="http://schemas.microsoft.com/office/powerpoint/2010/main" val="9862037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0CB5809-1325-409E-8BC2-3435C1471E19}"/>
              </a:ext>
              <a:ext uri="{C183D7F6-B498-43B3-948B-1728B52AA6E4}">
                <adec:decorative xmlns:adec="http://schemas.microsoft.com/office/drawing/2017/decorative" val="1"/>
              </a:ext>
            </a:extLst>
          </p:cNvPr>
          <p:cNvSpPr txBox="1"/>
          <p:nvPr/>
        </p:nvSpPr>
        <p:spPr>
          <a:xfrm>
            <a:off x="3048856" y="3262314"/>
            <a:ext cx="6097712" cy="369332"/>
          </a:xfrm>
          <a:prstGeom prst="rect">
            <a:avLst/>
          </a:prstGeom>
          <a:noFill/>
        </p:spPr>
        <p:txBody>
          <a:bodyPr wrap="square">
            <a:spAutoFit/>
          </a:bodyPr>
          <a:lstStyle/>
          <a:p>
            <a:r>
              <a:rPr lang="en-US" b="0">
                <a:effectLst/>
              </a:rPr>
              <a:t> </a:t>
            </a:r>
            <a:endParaRPr lang="en-US"/>
          </a:p>
        </p:txBody>
      </p:sp>
      <p:pic>
        <p:nvPicPr>
          <p:cNvPr id="16" name="Picture 15">
            <a:extLst>
              <a:ext uri="{FF2B5EF4-FFF2-40B4-BE49-F238E27FC236}">
                <a16:creationId xmlns:a16="http://schemas.microsoft.com/office/drawing/2014/main" id="{D759C0CB-558D-44FA-A6DD-52B2D4C111B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46985" y="863029"/>
            <a:ext cx="9871703" cy="5609690"/>
          </a:xfrm>
          <a:prstGeom prst="rect">
            <a:avLst/>
          </a:prstGeom>
        </p:spPr>
      </p:pic>
      <p:sp>
        <p:nvSpPr>
          <p:cNvPr id="2" name="Title 1">
            <a:extLst>
              <a:ext uri="{FF2B5EF4-FFF2-40B4-BE49-F238E27FC236}">
                <a16:creationId xmlns:a16="http://schemas.microsoft.com/office/drawing/2014/main" id="{670A8007-49A6-424A-9D03-777363CDDCA2}"/>
              </a:ext>
            </a:extLst>
          </p:cNvPr>
          <p:cNvSpPr>
            <a:spLocks noGrp="1"/>
          </p:cNvSpPr>
          <p:nvPr>
            <p:ph type="title"/>
          </p:nvPr>
        </p:nvSpPr>
        <p:spPr>
          <a:xfrm>
            <a:off x="838200" y="-1042852"/>
            <a:ext cx="10515600" cy="1042852"/>
          </a:xfrm>
        </p:spPr>
        <p:txBody>
          <a:bodyPr vert="horz" lIns="91440" tIns="45720" rIns="91440" bIns="45720" rtlCol="0" anchor="b">
            <a:normAutofit fontScale="90000"/>
          </a:bodyPr>
          <a:lstStyle/>
          <a:p>
            <a:r>
              <a:rPr lang="en-US" dirty="0"/>
              <a:t>What are the best practices for supporting changes in a complex system…..</a:t>
            </a:r>
          </a:p>
        </p:txBody>
      </p:sp>
    </p:spTree>
    <p:extLst>
      <p:ext uri="{BB962C8B-B14F-4D97-AF65-F5344CB8AC3E}">
        <p14:creationId xmlns:p14="http://schemas.microsoft.com/office/powerpoint/2010/main" val="2315291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C7672C5-4E1B-4137-DFFA-F7E286460324}"/>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246308" y="116294"/>
            <a:ext cx="8651384" cy="6535627"/>
          </a:xfrm>
        </p:spPr>
      </p:pic>
      <p:sp>
        <p:nvSpPr>
          <p:cNvPr id="3" name="Title 2">
            <a:extLst>
              <a:ext uri="{FF2B5EF4-FFF2-40B4-BE49-F238E27FC236}">
                <a16:creationId xmlns:a16="http://schemas.microsoft.com/office/drawing/2014/main" id="{CD6F85B7-3C61-0775-E1AE-5D9EB29F5CBB}"/>
              </a:ext>
            </a:extLst>
          </p:cNvPr>
          <p:cNvSpPr>
            <a:spLocks noGrp="1"/>
          </p:cNvSpPr>
          <p:nvPr>
            <p:ph type="title"/>
          </p:nvPr>
        </p:nvSpPr>
        <p:spPr>
          <a:xfrm>
            <a:off x="838200" y="-508000"/>
            <a:ext cx="10515600" cy="228600"/>
          </a:xfrm>
        </p:spPr>
        <p:txBody>
          <a:bodyPr>
            <a:normAutofit fontScale="90000"/>
          </a:bodyPr>
          <a:lstStyle/>
          <a:p>
            <a:r>
              <a:rPr lang="en-US" dirty="0"/>
              <a:t>These 1300 schools have bucked the national trend for a decade</a:t>
            </a:r>
          </a:p>
        </p:txBody>
      </p:sp>
    </p:spTree>
    <p:extLst>
      <p:ext uri="{BB962C8B-B14F-4D97-AF65-F5344CB8AC3E}">
        <p14:creationId xmlns:p14="http://schemas.microsoft.com/office/powerpoint/2010/main" val="2725583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8016C38-1215-9A61-0D4C-084CBE114321}"/>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180481" y="103156"/>
            <a:ext cx="8599106" cy="6588179"/>
          </a:xfrm>
        </p:spPr>
      </p:pic>
      <p:sp>
        <p:nvSpPr>
          <p:cNvPr id="3" name="Title 2">
            <a:extLst>
              <a:ext uri="{FF2B5EF4-FFF2-40B4-BE49-F238E27FC236}">
                <a16:creationId xmlns:a16="http://schemas.microsoft.com/office/drawing/2014/main" id="{0B3E71F9-AB40-D999-D28B-E507C573B973}"/>
              </a:ext>
            </a:extLst>
          </p:cNvPr>
          <p:cNvSpPr>
            <a:spLocks noGrp="1"/>
          </p:cNvSpPr>
          <p:nvPr>
            <p:ph type="title"/>
          </p:nvPr>
        </p:nvSpPr>
        <p:spPr>
          <a:xfrm>
            <a:off x="838200" y="-520700"/>
            <a:ext cx="10515600" cy="304800"/>
          </a:xfrm>
        </p:spPr>
        <p:txBody>
          <a:bodyPr>
            <a:normAutofit fontScale="90000"/>
          </a:bodyPr>
          <a:lstStyle/>
          <a:p>
            <a:r>
              <a:rPr lang="en-US" dirty="0"/>
              <a:t>Access to grade level work</a:t>
            </a:r>
          </a:p>
        </p:txBody>
      </p:sp>
    </p:spTree>
    <p:extLst>
      <p:ext uri="{BB962C8B-B14F-4D97-AF65-F5344CB8AC3E}">
        <p14:creationId xmlns:p14="http://schemas.microsoft.com/office/powerpoint/2010/main" val="2429407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A69383C-DB70-4244-2393-2A46E4939C5E}"/>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195903" y="63743"/>
            <a:ext cx="8725918" cy="6627593"/>
          </a:xfrm>
        </p:spPr>
      </p:pic>
      <p:sp>
        <p:nvSpPr>
          <p:cNvPr id="3" name="Title 2">
            <a:extLst>
              <a:ext uri="{FF2B5EF4-FFF2-40B4-BE49-F238E27FC236}">
                <a16:creationId xmlns:a16="http://schemas.microsoft.com/office/drawing/2014/main" id="{424F92B6-1B33-F7E7-25B2-34CBD9EB2277}"/>
              </a:ext>
            </a:extLst>
          </p:cNvPr>
          <p:cNvSpPr>
            <a:spLocks noGrp="1"/>
          </p:cNvSpPr>
          <p:nvPr>
            <p:ph type="title"/>
          </p:nvPr>
        </p:nvSpPr>
        <p:spPr>
          <a:xfrm>
            <a:off x="838200" y="-596900"/>
            <a:ext cx="10515600" cy="355600"/>
          </a:xfrm>
        </p:spPr>
        <p:txBody>
          <a:bodyPr>
            <a:normAutofit fontScale="90000"/>
          </a:bodyPr>
          <a:lstStyle/>
          <a:p>
            <a:r>
              <a:rPr lang="en-US" dirty="0"/>
              <a:t>Pursuing learning acceleration</a:t>
            </a:r>
          </a:p>
        </p:txBody>
      </p:sp>
    </p:spTree>
    <p:extLst>
      <p:ext uri="{BB962C8B-B14F-4D97-AF65-F5344CB8AC3E}">
        <p14:creationId xmlns:p14="http://schemas.microsoft.com/office/powerpoint/2010/main" val="10586567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D34755A-B72F-5D6C-8F6B-CAA797F6A54F}"/>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192194" y="116294"/>
            <a:ext cx="8720196" cy="6732696"/>
          </a:xfrm>
        </p:spPr>
      </p:pic>
      <p:sp>
        <p:nvSpPr>
          <p:cNvPr id="3" name="Title 2">
            <a:extLst>
              <a:ext uri="{FF2B5EF4-FFF2-40B4-BE49-F238E27FC236}">
                <a16:creationId xmlns:a16="http://schemas.microsoft.com/office/drawing/2014/main" id="{7ADEC5D0-34E3-6BD5-5661-A51706BFCD95}"/>
              </a:ext>
            </a:extLst>
          </p:cNvPr>
          <p:cNvSpPr>
            <a:spLocks noGrp="1"/>
          </p:cNvSpPr>
          <p:nvPr>
            <p:ph type="title"/>
          </p:nvPr>
        </p:nvSpPr>
        <p:spPr>
          <a:xfrm>
            <a:off x="838200" y="-863600"/>
            <a:ext cx="10515600" cy="228600"/>
          </a:xfrm>
        </p:spPr>
        <p:txBody>
          <a:bodyPr>
            <a:normAutofit fontScale="90000"/>
          </a:bodyPr>
          <a:lstStyle/>
          <a:p>
            <a:r>
              <a:rPr lang="en-US" dirty="0"/>
              <a:t>Acceleration-based approach</a:t>
            </a:r>
          </a:p>
        </p:txBody>
      </p:sp>
    </p:spTree>
    <p:extLst>
      <p:ext uri="{BB962C8B-B14F-4D97-AF65-F5344CB8AC3E}">
        <p14:creationId xmlns:p14="http://schemas.microsoft.com/office/powerpoint/2010/main" val="25428949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chool systems are complex , oftern siloed organizations with ">
            <a:extLst>
              <a:ext uri="{FF2B5EF4-FFF2-40B4-BE49-F238E27FC236}">
                <a16:creationId xmlns:a16="http://schemas.microsoft.com/office/drawing/2014/main" id="{8C1A5B82-81A2-92AF-9A97-D91C51655E08}"/>
              </a:ext>
            </a:extLst>
          </p:cNvPr>
          <p:cNvPicPr>
            <a:picLocks noGrp="1" noChangeAspect="1"/>
          </p:cNvPicPr>
          <p:nvPr>
            <p:ph idx="1"/>
          </p:nvPr>
        </p:nvPicPr>
        <p:blipFill>
          <a:blip r:embed="rId2"/>
          <a:stretch>
            <a:fillRect/>
          </a:stretch>
        </p:blipFill>
        <p:spPr>
          <a:xfrm>
            <a:off x="125921" y="-1947"/>
            <a:ext cx="8997262" cy="6785248"/>
          </a:xfrm>
        </p:spPr>
      </p:pic>
      <p:sp>
        <p:nvSpPr>
          <p:cNvPr id="3" name="Title 2">
            <a:extLst>
              <a:ext uri="{FF2B5EF4-FFF2-40B4-BE49-F238E27FC236}">
                <a16:creationId xmlns:a16="http://schemas.microsoft.com/office/drawing/2014/main" id="{96EFA1E3-EE54-F2FC-683F-E7A638894C85}"/>
              </a:ext>
            </a:extLst>
          </p:cNvPr>
          <p:cNvSpPr>
            <a:spLocks noGrp="1"/>
          </p:cNvSpPr>
          <p:nvPr>
            <p:ph type="title"/>
          </p:nvPr>
        </p:nvSpPr>
        <p:spPr>
          <a:xfrm>
            <a:off x="838200" y="-825500"/>
            <a:ext cx="10515600" cy="647700"/>
          </a:xfrm>
        </p:spPr>
        <p:txBody>
          <a:bodyPr>
            <a:normAutofit fontScale="90000"/>
          </a:bodyPr>
          <a:lstStyle/>
          <a:p>
            <a:r>
              <a:rPr lang="en-US" dirty="0"/>
              <a:t>Classroom instruction and student experience</a:t>
            </a:r>
          </a:p>
        </p:txBody>
      </p:sp>
    </p:spTree>
    <p:extLst>
      <p:ext uri="{BB962C8B-B14F-4D97-AF65-F5344CB8AC3E}">
        <p14:creationId xmlns:p14="http://schemas.microsoft.com/office/powerpoint/2010/main" val="40908974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0C9E696-19FA-95A5-1BD7-2010F2F6828C}"/>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255960" y="63743"/>
            <a:ext cx="8855425" cy="6601317"/>
          </a:xfrm>
        </p:spPr>
      </p:pic>
      <p:sp>
        <p:nvSpPr>
          <p:cNvPr id="3" name="Title 2">
            <a:extLst>
              <a:ext uri="{FF2B5EF4-FFF2-40B4-BE49-F238E27FC236}">
                <a16:creationId xmlns:a16="http://schemas.microsoft.com/office/drawing/2014/main" id="{79425FB8-725B-C0FB-0629-D59EB105F301}"/>
              </a:ext>
            </a:extLst>
          </p:cNvPr>
          <p:cNvSpPr>
            <a:spLocks noGrp="1"/>
          </p:cNvSpPr>
          <p:nvPr>
            <p:ph type="title"/>
          </p:nvPr>
        </p:nvSpPr>
        <p:spPr>
          <a:xfrm>
            <a:off x="838200" y="-812800"/>
            <a:ext cx="10515600" cy="596900"/>
          </a:xfrm>
        </p:spPr>
        <p:txBody>
          <a:bodyPr>
            <a:normAutofit fontScale="90000"/>
          </a:bodyPr>
          <a:lstStyle/>
          <a:p>
            <a:r>
              <a:rPr lang="en-US" dirty="0"/>
              <a:t>Classroom instruction and student </a:t>
            </a:r>
            <a:r>
              <a:rPr lang="en-US" dirty="0" err="1"/>
              <a:t>experieince</a:t>
            </a:r>
            <a:endParaRPr lang="en-US" dirty="0"/>
          </a:p>
        </p:txBody>
      </p:sp>
    </p:spTree>
    <p:extLst>
      <p:ext uri="{BB962C8B-B14F-4D97-AF65-F5344CB8AC3E}">
        <p14:creationId xmlns:p14="http://schemas.microsoft.com/office/powerpoint/2010/main" val="28530792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D6A3CB4-0E7E-7BCF-FDFA-E82A092A5C3D}"/>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264314" y="-1947"/>
            <a:ext cx="8746751" cy="6732696"/>
          </a:xfrm>
        </p:spPr>
      </p:pic>
      <p:sp>
        <p:nvSpPr>
          <p:cNvPr id="3" name="Title 2">
            <a:extLst>
              <a:ext uri="{FF2B5EF4-FFF2-40B4-BE49-F238E27FC236}">
                <a16:creationId xmlns:a16="http://schemas.microsoft.com/office/drawing/2014/main" id="{68FB8661-9D6A-0189-09F1-2588DC174965}"/>
              </a:ext>
            </a:extLst>
          </p:cNvPr>
          <p:cNvSpPr>
            <a:spLocks noGrp="1"/>
          </p:cNvSpPr>
          <p:nvPr>
            <p:ph type="title"/>
          </p:nvPr>
        </p:nvSpPr>
        <p:spPr>
          <a:xfrm>
            <a:off x="838200" y="-901700"/>
            <a:ext cx="10515600" cy="431800"/>
          </a:xfrm>
        </p:spPr>
        <p:txBody>
          <a:bodyPr>
            <a:normAutofit fontScale="90000"/>
          </a:bodyPr>
          <a:lstStyle/>
          <a:p>
            <a:r>
              <a:rPr lang="en-US" dirty="0"/>
              <a:t>Classroom instruction and student experience</a:t>
            </a:r>
          </a:p>
        </p:txBody>
      </p:sp>
    </p:spTree>
    <p:extLst>
      <p:ext uri="{BB962C8B-B14F-4D97-AF65-F5344CB8AC3E}">
        <p14:creationId xmlns:p14="http://schemas.microsoft.com/office/powerpoint/2010/main" val="2498450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8F0D37-D75A-B314-B2BA-2D1ACC772185}"/>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AAE6650B-4E42-625E-3A65-C6F72630B43C}"/>
              </a:ext>
            </a:extLst>
          </p:cNvPr>
          <p:cNvSpPr>
            <a:spLocks noGrp="1"/>
          </p:cNvSpPr>
          <p:nvPr>
            <p:ph type="title"/>
          </p:nvPr>
        </p:nvSpPr>
        <p:spPr/>
        <p:txBody>
          <a:bodyPr/>
          <a:lstStyle/>
          <a:p>
            <a:r>
              <a:rPr lang="en-US">
                <a:latin typeface="Arial"/>
                <a:cs typeface="Arial"/>
              </a:rPr>
              <a:t>Fiscal Commitments of the SOA</a:t>
            </a:r>
            <a:endParaRPr lang="en-US"/>
          </a:p>
        </p:txBody>
      </p:sp>
      <p:graphicFrame>
        <p:nvGraphicFramePr>
          <p:cNvPr id="5" name="Content Placeholder 1">
            <a:extLst>
              <a:ext uri="{FF2B5EF4-FFF2-40B4-BE49-F238E27FC236}">
                <a16:creationId xmlns:a16="http://schemas.microsoft.com/office/drawing/2014/main" id="{51F17004-193C-F5FA-9376-CB668D448A22}"/>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51225151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90824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A8D53A3-02A6-5F20-E05E-939E9D25122E}"/>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198094" y="63743"/>
            <a:ext cx="8892329" cy="6785248"/>
          </a:xfrm>
        </p:spPr>
      </p:pic>
      <p:sp>
        <p:nvSpPr>
          <p:cNvPr id="3" name="Title 2">
            <a:extLst>
              <a:ext uri="{FF2B5EF4-FFF2-40B4-BE49-F238E27FC236}">
                <a16:creationId xmlns:a16="http://schemas.microsoft.com/office/drawing/2014/main" id="{BBD8BA19-0C2A-6E63-B96D-B4E96C515B17}"/>
              </a:ext>
            </a:extLst>
          </p:cNvPr>
          <p:cNvSpPr>
            <a:spLocks noGrp="1"/>
          </p:cNvSpPr>
          <p:nvPr>
            <p:ph type="title"/>
          </p:nvPr>
        </p:nvSpPr>
        <p:spPr>
          <a:xfrm>
            <a:off x="838200" y="-444500"/>
            <a:ext cx="10515600" cy="330200"/>
          </a:xfrm>
        </p:spPr>
        <p:txBody>
          <a:bodyPr>
            <a:normAutofit fontScale="90000"/>
          </a:bodyPr>
          <a:lstStyle/>
          <a:p>
            <a:r>
              <a:rPr lang="en-US" dirty="0"/>
              <a:t>In half of our nation’s public schools…</a:t>
            </a:r>
          </a:p>
        </p:txBody>
      </p:sp>
    </p:spTree>
    <p:extLst>
      <p:ext uri="{BB962C8B-B14F-4D97-AF65-F5344CB8AC3E}">
        <p14:creationId xmlns:p14="http://schemas.microsoft.com/office/powerpoint/2010/main" val="29424814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CCB8B6E-861B-764B-66EB-442EE2FEFAA2}"/>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242050" y="365126"/>
            <a:ext cx="10298949" cy="6234244"/>
          </a:xfrm>
        </p:spPr>
      </p:pic>
      <p:sp>
        <p:nvSpPr>
          <p:cNvPr id="3" name="Title 2">
            <a:extLst>
              <a:ext uri="{FF2B5EF4-FFF2-40B4-BE49-F238E27FC236}">
                <a16:creationId xmlns:a16="http://schemas.microsoft.com/office/drawing/2014/main" id="{69301C59-607B-3AA8-F0D4-329FBBF44D66}"/>
              </a:ext>
            </a:extLst>
          </p:cNvPr>
          <p:cNvSpPr>
            <a:spLocks noGrp="1"/>
          </p:cNvSpPr>
          <p:nvPr>
            <p:ph type="title"/>
          </p:nvPr>
        </p:nvSpPr>
        <p:spPr>
          <a:xfrm>
            <a:off x="838200" y="-533400"/>
            <a:ext cx="10515600" cy="342900"/>
          </a:xfrm>
        </p:spPr>
        <p:txBody>
          <a:bodyPr>
            <a:normAutofit fontScale="90000"/>
          </a:bodyPr>
          <a:lstStyle/>
          <a:p>
            <a:r>
              <a:rPr lang="en-US" dirty="0"/>
              <a:t>Contact info</a:t>
            </a:r>
          </a:p>
        </p:txBody>
      </p:sp>
    </p:spTree>
    <p:extLst>
      <p:ext uri="{BB962C8B-B14F-4D97-AF65-F5344CB8AC3E}">
        <p14:creationId xmlns:p14="http://schemas.microsoft.com/office/powerpoint/2010/main" val="6281429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F75ABC-8602-3868-A3DA-D667F1570E46}"/>
              </a:ext>
            </a:extLst>
          </p:cNvPr>
          <p:cNvSpPr>
            <a:spLocks noGrp="1"/>
          </p:cNvSpPr>
          <p:nvPr>
            <p:ph idx="1"/>
          </p:nvPr>
        </p:nvSpPr>
        <p:spPr>
          <a:xfrm>
            <a:off x="838200" y="2086984"/>
            <a:ext cx="5253487" cy="4052559"/>
          </a:xfrm>
        </p:spPr>
        <p:txBody>
          <a:bodyPr vert="horz" lIns="91440" tIns="45720" rIns="91440" bIns="45720" rtlCol="0" anchor="t">
            <a:normAutofit/>
          </a:bodyPr>
          <a:lstStyle/>
          <a:p>
            <a:r>
              <a:rPr lang="en-US">
                <a:latin typeface="Arial"/>
                <a:cs typeface="Arial"/>
              </a:rPr>
              <a:t>Once EBPs are selected in a plan, what factors should be top of mind as we support with </a:t>
            </a:r>
            <a:r>
              <a:rPr lang="en-US" b="1">
                <a:latin typeface="Arial"/>
                <a:cs typeface="Arial"/>
              </a:rPr>
              <a:t>effective implementation?</a:t>
            </a:r>
            <a:r>
              <a:rPr lang="en-US">
                <a:latin typeface="Arial"/>
                <a:cs typeface="Arial"/>
              </a:rPr>
              <a:t> </a:t>
            </a:r>
          </a:p>
          <a:p>
            <a:endParaRPr lang="en-US">
              <a:latin typeface="Arial"/>
              <a:cs typeface="Arial"/>
            </a:endParaRPr>
          </a:p>
          <a:p>
            <a:pPr marL="0" indent="0">
              <a:buNone/>
            </a:pPr>
            <a:endParaRPr lang="en-US"/>
          </a:p>
          <a:p>
            <a:endParaRPr lang="en-US"/>
          </a:p>
        </p:txBody>
      </p:sp>
      <p:sp>
        <p:nvSpPr>
          <p:cNvPr id="3" name="Title 2">
            <a:extLst>
              <a:ext uri="{FF2B5EF4-FFF2-40B4-BE49-F238E27FC236}">
                <a16:creationId xmlns:a16="http://schemas.microsoft.com/office/drawing/2014/main" id="{941EDCF1-3FB8-9898-1A69-79B03F9CB0DE}"/>
              </a:ext>
            </a:extLst>
          </p:cNvPr>
          <p:cNvSpPr>
            <a:spLocks noGrp="1"/>
          </p:cNvSpPr>
          <p:nvPr>
            <p:ph type="title"/>
          </p:nvPr>
        </p:nvSpPr>
        <p:spPr/>
        <p:txBody>
          <a:bodyPr>
            <a:normAutofit fontScale="90000"/>
          </a:bodyPr>
          <a:lstStyle/>
          <a:p>
            <a:r>
              <a:rPr lang="en-US">
                <a:latin typeface="Arial"/>
                <a:cs typeface="Arial"/>
              </a:rPr>
              <a:t>What does the research tell us about effective practices?</a:t>
            </a:r>
            <a:endParaRPr lang="en-US"/>
          </a:p>
        </p:txBody>
      </p:sp>
      <p:graphicFrame>
        <p:nvGraphicFramePr>
          <p:cNvPr id="5" name="Content Placeholder 1">
            <a:extLst>
              <a:ext uri="{FF2B5EF4-FFF2-40B4-BE49-F238E27FC236}">
                <a16:creationId xmlns:a16="http://schemas.microsoft.com/office/drawing/2014/main" id="{9F9CE340-239D-0B72-12B8-40F5A70D8684}"/>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549359173"/>
              </p:ext>
            </p:extLst>
          </p:nvPr>
        </p:nvGraphicFramePr>
        <p:xfrm>
          <a:off x="6042255" y="1302535"/>
          <a:ext cx="5764161" cy="49077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43500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FF70F2-C9C8-CFAF-2155-3C4C617C0795}"/>
              </a:ext>
            </a:extLst>
          </p:cNvPr>
          <p:cNvSpPr>
            <a:spLocks noGrp="1"/>
          </p:cNvSpPr>
          <p:nvPr>
            <p:ph idx="1"/>
          </p:nvPr>
        </p:nvSpPr>
        <p:spPr>
          <a:xfrm>
            <a:off x="536275" y="2072607"/>
            <a:ext cx="6475562" cy="4052559"/>
          </a:xfrm>
        </p:spPr>
        <p:txBody>
          <a:bodyPr vert="horz" lIns="91440" tIns="45720" rIns="91440" bIns="45720" rtlCol="0" anchor="t">
            <a:normAutofit/>
          </a:bodyPr>
          <a:lstStyle/>
          <a:p>
            <a:r>
              <a:rPr lang="en-US" sz="2000">
                <a:latin typeface="Arial"/>
                <a:cs typeface="Arial"/>
              </a:rPr>
              <a:t>Implementation of High Quality Instructional Materials is a high-frequency evidence-based program area within our state</a:t>
            </a:r>
            <a:endParaRPr lang="en-US" sz="2000"/>
          </a:p>
        </p:txBody>
      </p:sp>
      <p:sp>
        <p:nvSpPr>
          <p:cNvPr id="3" name="Title 2">
            <a:extLst>
              <a:ext uri="{FF2B5EF4-FFF2-40B4-BE49-F238E27FC236}">
                <a16:creationId xmlns:a16="http://schemas.microsoft.com/office/drawing/2014/main" id="{F6BDDC6A-256E-5A44-5C63-12ACAB716AD4}"/>
              </a:ext>
            </a:extLst>
          </p:cNvPr>
          <p:cNvSpPr>
            <a:spLocks noGrp="1"/>
          </p:cNvSpPr>
          <p:nvPr>
            <p:ph type="title"/>
          </p:nvPr>
        </p:nvSpPr>
        <p:spPr/>
        <p:txBody>
          <a:bodyPr>
            <a:normAutofit fontScale="90000"/>
          </a:bodyPr>
          <a:lstStyle/>
          <a:p>
            <a:r>
              <a:rPr lang="en-US">
                <a:latin typeface="Arial"/>
                <a:cs typeface="Arial"/>
              </a:rPr>
              <a:t>Deep dive: implementing one EBP in light of the research on effective practices</a:t>
            </a:r>
            <a:endParaRPr lang="en-US"/>
          </a:p>
        </p:txBody>
      </p:sp>
      <p:pic>
        <p:nvPicPr>
          <p:cNvPr id="6" name="Picture 6" descr="evidence-based program areas most often appearing in district plans">
            <a:extLst>
              <a:ext uri="{FF2B5EF4-FFF2-40B4-BE49-F238E27FC236}">
                <a16:creationId xmlns:a16="http://schemas.microsoft.com/office/drawing/2014/main" id="{BC31EF94-8026-85C2-09BB-B56DC5A6F98F}"/>
              </a:ext>
            </a:extLst>
          </p:cNvPr>
          <p:cNvPicPr>
            <a:picLocks noChangeAspect="1"/>
          </p:cNvPicPr>
          <p:nvPr/>
        </p:nvPicPr>
        <p:blipFill>
          <a:blip r:embed="rId3"/>
          <a:stretch>
            <a:fillRect/>
          </a:stretch>
        </p:blipFill>
        <p:spPr>
          <a:xfrm>
            <a:off x="405102" y="3079036"/>
            <a:ext cx="6036588" cy="3443809"/>
          </a:xfrm>
          <a:prstGeom prst="rect">
            <a:avLst/>
          </a:prstGeom>
        </p:spPr>
      </p:pic>
      <p:sp>
        <p:nvSpPr>
          <p:cNvPr id="7" name="Oval 6">
            <a:extLst>
              <a:ext uri="{FF2B5EF4-FFF2-40B4-BE49-F238E27FC236}">
                <a16:creationId xmlns:a16="http://schemas.microsoft.com/office/drawing/2014/main" id="{BDF42B93-3FEC-7A9A-E557-C6815CCB5B40}"/>
              </a:ext>
              <a:ext uri="{C183D7F6-B498-43B3-948B-1728B52AA6E4}">
                <adec:decorative xmlns:adec="http://schemas.microsoft.com/office/drawing/2017/decorative" val="1"/>
              </a:ext>
            </a:extLst>
          </p:cNvPr>
          <p:cNvSpPr/>
          <p:nvPr/>
        </p:nvSpPr>
        <p:spPr>
          <a:xfrm>
            <a:off x="715577" y="4249726"/>
            <a:ext cx="1033221" cy="202769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screen shot of implementation support">
            <a:extLst>
              <a:ext uri="{FF2B5EF4-FFF2-40B4-BE49-F238E27FC236}">
                <a16:creationId xmlns:a16="http://schemas.microsoft.com/office/drawing/2014/main" id="{28315706-8A2F-F78D-B0B9-6440C5D353AC}"/>
              </a:ext>
            </a:extLst>
          </p:cNvPr>
          <p:cNvPicPr>
            <a:picLocks noChangeAspect="1"/>
          </p:cNvPicPr>
          <p:nvPr/>
        </p:nvPicPr>
        <p:blipFill>
          <a:blip r:embed="rId4"/>
          <a:stretch>
            <a:fillRect/>
          </a:stretch>
        </p:blipFill>
        <p:spPr>
          <a:xfrm>
            <a:off x="7024779" y="3083358"/>
            <a:ext cx="4784784" cy="3696152"/>
          </a:xfrm>
          <a:prstGeom prst="rect">
            <a:avLst/>
          </a:prstGeom>
        </p:spPr>
      </p:pic>
      <p:sp>
        <p:nvSpPr>
          <p:cNvPr id="9" name="Content Placeholder 1">
            <a:extLst>
              <a:ext uri="{FF2B5EF4-FFF2-40B4-BE49-F238E27FC236}">
                <a16:creationId xmlns:a16="http://schemas.microsoft.com/office/drawing/2014/main" id="{4AA40706-A0A8-F091-196B-40E998B3533C}"/>
              </a:ext>
            </a:extLst>
          </p:cNvPr>
          <p:cNvSpPr txBox="1">
            <a:spLocks/>
          </p:cNvSpPr>
          <p:nvPr/>
        </p:nvSpPr>
        <p:spPr>
          <a:xfrm>
            <a:off x="7014713" y="2066856"/>
            <a:ext cx="4793412" cy="405255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Arial"/>
                <a:cs typeface="Arial"/>
              </a:rPr>
              <a:t>DESE has sought to provide </a:t>
            </a:r>
            <a:r>
              <a:rPr lang="en-US" sz="2000" b="1">
                <a:latin typeface="Arial"/>
                <a:cs typeface="Arial"/>
              </a:rPr>
              <a:t>implementation support </a:t>
            </a:r>
            <a:r>
              <a:rPr lang="en-US" sz="2000">
                <a:latin typeface="Arial"/>
                <a:cs typeface="Arial"/>
              </a:rPr>
              <a:t>in a manner consistent with the evidence-base</a:t>
            </a:r>
            <a:endParaRPr lang="en-US" sz="2000"/>
          </a:p>
        </p:txBody>
      </p:sp>
      <p:sp>
        <p:nvSpPr>
          <p:cNvPr id="10" name="Arrow: Left 9">
            <a:extLst>
              <a:ext uri="{FF2B5EF4-FFF2-40B4-BE49-F238E27FC236}">
                <a16:creationId xmlns:a16="http://schemas.microsoft.com/office/drawing/2014/main" id="{8A35A8DD-B070-2BCB-DAEF-62401B4D09BF}"/>
              </a:ext>
            </a:extLst>
          </p:cNvPr>
          <p:cNvSpPr/>
          <p:nvPr/>
        </p:nvSpPr>
        <p:spPr>
          <a:xfrm>
            <a:off x="1610872" y="4541295"/>
            <a:ext cx="3249283" cy="11789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Deep dive into: High Quality Instructional Materials</a:t>
            </a:r>
            <a:endParaRPr lang="en-US"/>
          </a:p>
        </p:txBody>
      </p:sp>
    </p:spTree>
    <p:extLst>
      <p:ext uri="{BB962C8B-B14F-4D97-AF65-F5344CB8AC3E}">
        <p14:creationId xmlns:p14="http://schemas.microsoft.com/office/powerpoint/2010/main" val="2534384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9E2689-DA24-4EB5-8FC9-D36C4ED9192D}"/>
              </a:ext>
            </a:extLst>
          </p:cNvPr>
          <p:cNvSpPr>
            <a:spLocks noGrp="1"/>
          </p:cNvSpPr>
          <p:nvPr>
            <p:ph type="title"/>
          </p:nvPr>
        </p:nvSpPr>
        <p:spPr/>
        <p:txBody>
          <a:bodyPr vert="horz" lIns="91440" tIns="45720" rIns="91440" bIns="45720" rtlCol="0" anchor="ctr">
            <a:noAutofit/>
          </a:bodyPr>
          <a:lstStyle/>
          <a:p>
            <a:r>
              <a:rPr lang="en-US" i="1">
                <a:latin typeface="Arial"/>
                <a:cs typeface="Arial"/>
              </a:rPr>
              <a:t>Sample </a:t>
            </a:r>
            <a:r>
              <a:rPr lang="en-US">
                <a:latin typeface="Arial"/>
                <a:cs typeface="Arial"/>
              </a:rPr>
              <a:t>of Additional DESE Supports for HQIM Implementation </a:t>
            </a:r>
            <a:endParaRPr lang="en-US"/>
          </a:p>
        </p:txBody>
      </p:sp>
      <p:graphicFrame>
        <p:nvGraphicFramePr>
          <p:cNvPr id="4" name="Diagram 4">
            <a:extLst>
              <a:ext uri="{FF2B5EF4-FFF2-40B4-BE49-F238E27FC236}">
                <a16:creationId xmlns:a16="http://schemas.microsoft.com/office/drawing/2014/main" id="{6C034CB8-4C9A-9E7B-A4C6-BC17F2A3E1F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6885569"/>
              </p:ext>
            </p:extLst>
          </p:nvPr>
        </p:nvGraphicFramePr>
        <p:xfrm>
          <a:off x="619932" y="1651861"/>
          <a:ext cx="11391254" cy="4962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27" name="Oval 826">
            <a:extLst>
              <a:ext uri="{FF2B5EF4-FFF2-40B4-BE49-F238E27FC236}">
                <a16:creationId xmlns:a16="http://schemas.microsoft.com/office/drawing/2014/main" id="{32D10E41-17C4-606E-05E2-C874940B98E8}"/>
              </a:ext>
              <a:ext uri="{C183D7F6-B498-43B3-948B-1728B52AA6E4}">
                <adec:decorative xmlns:adec="http://schemas.microsoft.com/office/drawing/2017/decorative" val="1"/>
              </a:ext>
            </a:extLst>
          </p:cNvPr>
          <p:cNvSpPr/>
          <p:nvPr/>
        </p:nvSpPr>
        <p:spPr>
          <a:xfrm>
            <a:off x="3048364" y="3784290"/>
            <a:ext cx="2841356" cy="202769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6" name="Arrow: Left 845">
            <a:extLst>
              <a:ext uri="{FF2B5EF4-FFF2-40B4-BE49-F238E27FC236}">
                <a16:creationId xmlns:a16="http://schemas.microsoft.com/office/drawing/2014/main" id="{4C0D4A10-345D-2FE8-F889-30AB12D9405D}"/>
              </a:ext>
            </a:extLst>
          </p:cNvPr>
          <p:cNvSpPr/>
          <p:nvPr/>
        </p:nvSpPr>
        <p:spPr>
          <a:xfrm>
            <a:off x="5676254" y="4029559"/>
            <a:ext cx="3487118" cy="11107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Deep Dive: Assistance for HQIM Implementation</a:t>
            </a:r>
            <a:endParaRPr lang="en-US"/>
          </a:p>
        </p:txBody>
      </p:sp>
    </p:spTree>
    <p:extLst>
      <p:ext uri="{BB962C8B-B14F-4D97-AF65-F5344CB8AC3E}">
        <p14:creationId xmlns:p14="http://schemas.microsoft.com/office/powerpoint/2010/main" val="95977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7" grpId="0" animBg="1"/>
      <p:bldP spid="84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7" descr="Handshake with solid fill">
            <a:extLst>
              <a:ext uri="{FF2B5EF4-FFF2-40B4-BE49-F238E27FC236}">
                <a16:creationId xmlns:a16="http://schemas.microsoft.com/office/drawing/2014/main" id="{4FFF5D3C-CEBD-41D3-A81E-F6702029523D}"/>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6310320" y="3908108"/>
            <a:ext cx="1715877" cy="1733178"/>
          </a:xfrm>
        </p:spPr>
      </p:pic>
      <p:sp>
        <p:nvSpPr>
          <p:cNvPr id="3" name="Title 2">
            <a:extLst>
              <a:ext uri="{FF2B5EF4-FFF2-40B4-BE49-F238E27FC236}">
                <a16:creationId xmlns:a16="http://schemas.microsoft.com/office/drawing/2014/main" id="{90B46E43-8AF9-EF08-7213-E1368C0BA6F7}"/>
              </a:ext>
            </a:extLst>
          </p:cNvPr>
          <p:cNvSpPr>
            <a:spLocks noGrp="1"/>
          </p:cNvSpPr>
          <p:nvPr>
            <p:ph type="title"/>
          </p:nvPr>
        </p:nvSpPr>
        <p:spPr>
          <a:xfrm>
            <a:off x="838200" y="365126"/>
            <a:ext cx="10877227" cy="1042852"/>
          </a:xfrm>
        </p:spPr>
        <p:txBody>
          <a:bodyPr>
            <a:noAutofit/>
          </a:bodyPr>
          <a:lstStyle/>
          <a:p>
            <a:r>
              <a:rPr lang="en-US" sz="4000">
                <a:latin typeface="Arial"/>
                <a:cs typeface="Arial"/>
              </a:rPr>
              <a:t>Assistance Case-Studies: Implementation of High-Quality Instructional Materials (EBP)</a:t>
            </a:r>
            <a:endParaRPr lang="en-US" sz="4000"/>
          </a:p>
        </p:txBody>
      </p:sp>
      <p:pic>
        <p:nvPicPr>
          <p:cNvPr id="16" name="Graphic 13" descr="Books with solid fill">
            <a:extLst>
              <a:ext uri="{FF2B5EF4-FFF2-40B4-BE49-F238E27FC236}">
                <a16:creationId xmlns:a16="http://schemas.microsoft.com/office/drawing/2014/main" id="{D048172E-73A9-0287-3F76-3D3202C887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34339" y="2303130"/>
            <a:ext cx="1463421" cy="1474873"/>
          </a:xfrm>
          <a:prstGeom prst="rect">
            <a:avLst/>
          </a:prstGeom>
        </p:spPr>
      </p:pic>
      <p:sp>
        <p:nvSpPr>
          <p:cNvPr id="18" name="TextBox 17">
            <a:extLst>
              <a:ext uri="{FF2B5EF4-FFF2-40B4-BE49-F238E27FC236}">
                <a16:creationId xmlns:a16="http://schemas.microsoft.com/office/drawing/2014/main" id="{070A1754-AC89-8EBF-0E33-98481162236C}"/>
              </a:ext>
            </a:extLst>
          </p:cNvPr>
          <p:cNvSpPr txBox="1"/>
          <p:nvPr/>
        </p:nvSpPr>
        <p:spPr>
          <a:xfrm>
            <a:off x="8235301" y="2452434"/>
            <a:ext cx="300279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Learning Acceleration Network (LAN)</a:t>
            </a:r>
          </a:p>
          <a:p>
            <a:endParaRPr lang="en-US" sz="2400" i="1">
              <a:cs typeface="Calibri"/>
            </a:endParaRPr>
          </a:p>
        </p:txBody>
      </p:sp>
      <p:sp>
        <p:nvSpPr>
          <p:cNvPr id="19" name="TextBox 18">
            <a:extLst>
              <a:ext uri="{FF2B5EF4-FFF2-40B4-BE49-F238E27FC236}">
                <a16:creationId xmlns:a16="http://schemas.microsoft.com/office/drawing/2014/main" id="{53D1FF39-0D22-0B5D-3FF1-1C07D5781ADA}"/>
              </a:ext>
            </a:extLst>
          </p:cNvPr>
          <p:cNvSpPr txBox="1"/>
          <p:nvPr/>
        </p:nvSpPr>
        <p:spPr>
          <a:xfrm>
            <a:off x="8240761" y="4203891"/>
            <a:ext cx="331147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Regional </a:t>
            </a:r>
            <a:r>
              <a:rPr lang="en-US" sz="2400">
                <a:cs typeface="Calibri"/>
              </a:rPr>
              <a:t>Assistance (Statewide System of Support)</a:t>
            </a:r>
          </a:p>
          <a:p>
            <a:endParaRPr lang="en-US" sz="2400">
              <a:cs typeface="Calibri"/>
            </a:endParaRPr>
          </a:p>
        </p:txBody>
      </p:sp>
      <p:pic>
        <p:nvPicPr>
          <p:cNvPr id="21" name="Picture 21" descr="screen shot of CSDP targeted partnership program catalog">
            <a:extLst>
              <a:ext uri="{FF2B5EF4-FFF2-40B4-BE49-F238E27FC236}">
                <a16:creationId xmlns:a16="http://schemas.microsoft.com/office/drawing/2014/main" id="{98766DAD-8BAB-579C-CE13-EB385AACE17C}"/>
              </a:ext>
            </a:extLst>
          </p:cNvPr>
          <p:cNvPicPr>
            <a:picLocks noChangeAspect="1"/>
          </p:cNvPicPr>
          <p:nvPr/>
        </p:nvPicPr>
        <p:blipFill rotWithShape="1">
          <a:blip r:embed="rId7"/>
          <a:srcRect l="28998" r="178" b="653"/>
          <a:stretch/>
        </p:blipFill>
        <p:spPr>
          <a:xfrm>
            <a:off x="574932" y="1787065"/>
            <a:ext cx="4952577" cy="3278215"/>
          </a:xfrm>
          <a:prstGeom prst="rect">
            <a:avLst/>
          </a:prstGeom>
          <a:ln>
            <a:solidFill>
              <a:srgbClr val="4472C4"/>
            </a:solidFill>
          </a:ln>
        </p:spPr>
      </p:pic>
    </p:spTree>
    <p:extLst>
      <p:ext uri="{BB962C8B-B14F-4D97-AF65-F5344CB8AC3E}">
        <p14:creationId xmlns:p14="http://schemas.microsoft.com/office/powerpoint/2010/main" val="37443291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D737AE-F6A3-06CD-5A76-DD5C78A13D2D}"/>
              </a:ext>
            </a:extLst>
          </p:cNvPr>
          <p:cNvSpPr>
            <a:spLocks noGrp="1"/>
          </p:cNvSpPr>
          <p:nvPr>
            <p:ph idx="1"/>
          </p:nvPr>
        </p:nvSpPr>
        <p:spPr/>
        <p:txBody>
          <a:bodyPr vert="horz" lIns="91440" tIns="45720" rIns="91440" bIns="45720" rtlCol="0" anchor="t">
            <a:normAutofit/>
          </a:bodyPr>
          <a:lstStyle/>
          <a:p>
            <a:r>
              <a:rPr lang="en-US" b="1" u="sng">
                <a:latin typeface="Arial"/>
                <a:cs typeface="Arial"/>
              </a:rPr>
              <a:t>Purpose:</a:t>
            </a:r>
            <a:r>
              <a:rPr lang="en-US">
                <a:latin typeface="Arial"/>
                <a:cs typeface="Arial"/>
              </a:rPr>
              <a:t> Leverage Acceleration Roadmap content while implementing EBPs in pursuit of gap-closing.</a:t>
            </a:r>
            <a:endParaRPr lang="en-US"/>
          </a:p>
          <a:p>
            <a:r>
              <a:rPr lang="en-US" b="1" u="sng">
                <a:latin typeface="Arial"/>
                <a:cs typeface="Arial"/>
              </a:rPr>
              <a:t>Details</a:t>
            </a:r>
            <a:r>
              <a:rPr lang="en-US">
                <a:latin typeface="Arial"/>
                <a:cs typeface="Arial"/>
              </a:rPr>
              <a:t>: 18 districts, serving just under 100,000 student, receive coaching, customized in-person support days, and cohort meetings.</a:t>
            </a:r>
          </a:p>
          <a:p>
            <a:r>
              <a:rPr lang="en-US" b="1" u="sng">
                <a:latin typeface="Arial"/>
                <a:cs typeface="Arial"/>
              </a:rPr>
              <a:t>Progress Monitoring:</a:t>
            </a:r>
            <a:r>
              <a:rPr lang="en-US">
                <a:latin typeface="Arial"/>
                <a:cs typeface="Arial"/>
              </a:rPr>
              <a:t> ongoing continuous improvement cycles, with a mid-year </a:t>
            </a:r>
            <a:r>
              <a:rPr lang="en-US" err="1">
                <a:latin typeface="Arial"/>
                <a:cs typeface="Arial"/>
              </a:rPr>
              <a:t>stepback</a:t>
            </a:r>
            <a:r>
              <a:rPr lang="en-US">
                <a:latin typeface="Arial"/>
                <a:cs typeface="Arial"/>
              </a:rPr>
              <a:t>. </a:t>
            </a:r>
            <a:endParaRPr lang="en-US"/>
          </a:p>
          <a:p>
            <a:endParaRPr lang="en-US"/>
          </a:p>
        </p:txBody>
      </p:sp>
      <p:sp>
        <p:nvSpPr>
          <p:cNvPr id="3" name="Title 2">
            <a:extLst>
              <a:ext uri="{FF2B5EF4-FFF2-40B4-BE49-F238E27FC236}">
                <a16:creationId xmlns:a16="http://schemas.microsoft.com/office/drawing/2014/main" id="{C77C9165-5FA8-C2FC-6A41-32A258DF91DB}"/>
              </a:ext>
            </a:extLst>
          </p:cNvPr>
          <p:cNvSpPr>
            <a:spLocks noGrp="1"/>
          </p:cNvSpPr>
          <p:nvPr>
            <p:ph type="title"/>
          </p:nvPr>
        </p:nvSpPr>
        <p:spPr/>
        <p:txBody>
          <a:bodyPr/>
          <a:lstStyle/>
          <a:p>
            <a:r>
              <a:rPr lang="en-US">
                <a:latin typeface="Arial"/>
                <a:cs typeface="Arial"/>
              </a:rPr>
              <a:t>Learning Acceleration Network (LAN)</a:t>
            </a:r>
            <a:endParaRPr lang="en-US"/>
          </a:p>
        </p:txBody>
      </p:sp>
    </p:spTree>
    <p:extLst>
      <p:ext uri="{BB962C8B-B14F-4D97-AF65-F5344CB8AC3E}">
        <p14:creationId xmlns:p14="http://schemas.microsoft.com/office/powerpoint/2010/main" val="14861735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A3C764-7948-466B-86A8-D5C544ED6096}"/>
              </a:ext>
            </a:extLst>
          </p:cNvPr>
          <p:cNvSpPr>
            <a:spLocks noGrp="1"/>
          </p:cNvSpPr>
          <p:nvPr>
            <p:ph type="title"/>
          </p:nvPr>
        </p:nvSpPr>
        <p:spPr/>
        <p:txBody>
          <a:bodyPr/>
          <a:lstStyle/>
          <a:p>
            <a:r>
              <a:rPr lang="en-US">
                <a:latin typeface="Arial"/>
                <a:cs typeface="Arial"/>
              </a:rPr>
              <a:t>Learning Acceleration Network (LAN)</a:t>
            </a:r>
            <a:endParaRPr lang="en-US"/>
          </a:p>
        </p:txBody>
      </p:sp>
      <p:graphicFrame>
        <p:nvGraphicFramePr>
          <p:cNvPr id="5" name="Table 5">
            <a:extLst>
              <a:ext uri="{FF2B5EF4-FFF2-40B4-BE49-F238E27FC236}">
                <a16:creationId xmlns:a16="http://schemas.microsoft.com/office/drawing/2014/main" id="{DCE539FB-52D2-1853-36F0-77CE0CBC841A}"/>
              </a:ext>
            </a:extLst>
          </p:cNvPr>
          <p:cNvGraphicFramePr>
            <a:graphicFrameLocks noGrp="1"/>
          </p:cNvGraphicFramePr>
          <p:nvPr>
            <p:extLst>
              <p:ext uri="{D42A27DB-BD31-4B8C-83A1-F6EECF244321}">
                <p14:modId xmlns:p14="http://schemas.microsoft.com/office/powerpoint/2010/main" val="3789028902"/>
              </p:ext>
            </p:extLst>
          </p:nvPr>
        </p:nvGraphicFramePr>
        <p:xfrm>
          <a:off x="434339" y="1803581"/>
          <a:ext cx="11286309" cy="4754880"/>
        </p:xfrm>
        <a:graphic>
          <a:graphicData uri="http://schemas.openxmlformats.org/drawingml/2006/table">
            <a:tbl>
              <a:tblPr firstRow="1" bandRow="1">
                <a:tableStyleId>{5C22544A-7EE6-4342-B048-85BDC9FD1C3A}</a:tableStyleId>
              </a:tblPr>
              <a:tblGrid>
                <a:gridCol w="3762103">
                  <a:extLst>
                    <a:ext uri="{9D8B030D-6E8A-4147-A177-3AD203B41FA5}">
                      <a16:colId xmlns:a16="http://schemas.microsoft.com/office/drawing/2014/main" val="1027716931"/>
                    </a:ext>
                  </a:extLst>
                </a:gridCol>
                <a:gridCol w="3762103">
                  <a:extLst>
                    <a:ext uri="{9D8B030D-6E8A-4147-A177-3AD203B41FA5}">
                      <a16:colId xmlns:a16="http://schemas.microsoft.com/office/drawing/2014/main" val="3619725164"/>
                    </a:ext>
                  </a:extLst>
                </a:gridCol>
                <a:gridCol w="3762103">
                  <a:extLst>
                    <a:ext uri="{9D8B030D-6E8A-4147-A177-3AD203B41FA5}">
                      <a16:colId xmlns:a16="http://schemas.microsoft.com/office/drawing/2014/main" val="3608555"/>
                    </a:ext>
                  </a:extLst>
                </a:gridCol>
              </a:tblGrid>
              <a:tr h="664997">
                <a:tc>
                  <a:txBody>
                    <a:bodyPr/>
                    <a:lstStyle/>
                    <a:p>
                      <a:pPr algn="ctr"/>
                      <a:r>
                        <a:rPr lang="en-US" sz="2400"/>
                        <a:t>Coaching</a:t>
                      </a:r>
                    </a:p>
                  </a:txBody>
                  <a:tcPr anchor="ctr"/>
                </a:tc>
                <a:tc>
                  <a:txBody>
                    <a:bodyPr/>
                    <a:lstStyle/>
                    <a:p>
                      <a:pPr algn="ctr"/>
                      <a:r>
                        <a:rPr lang="en-US" sz="2400"/>
                        <a:t>Customized In-Person Support Days</a:t>
                      </a:r>
                    </a:p>
                  </a:txBody>
                  <a:tcPr anchor="ctr"/>
                </a:tc>
                <a:tc>
                  <a:txBody>
                    <a:bodyPr/>
                    <a:lstStyle/>
                    <a:p>
                      <a:pPr algn="ctr"/>
                      <a:r>
                        <a:rPr lang="en-US" sz="2400"/>
                        <a:t>Cohort Meetings</a:t>
                      </a:r>
                    </a:p>
                  </a:txBody>
                  <a:tcPr anchor="ctr"/>
                </a:tc>
                <a:extLst>
                  <a:ext uri="{0D108BD9-81ED-4DB2-BD59-A6C34878D82A}">
                    <a16:rowId xmlns:a16="http://schemas.microsoft.com/office/drawing/2014/main" val="2744238744"/>
                  </a:ext>
                </a:extLst>
              </a:tr>
              <a:tr h="3608916">
                <a:tc>
                  <a:txBody>
                    <a:bodyPr/>
                    <a:lstStyle/>
                    <a:p>
                      <a:r>
                        <a:rPr lang="en-US"/>
                        <a:t>District instructional leadership teams meet 2x per month with a TNTP coach.</a:t>
                      </a:r>
                    </a:p>
                    <a:p>
                      <a:endParaRPr lang="en-US"/>
                    </a:p>
                    <a:p>
                      <a:r>
                        <a:rPr lang="en-US"/>
                        <a:t>Meetings are between 1-2 hours, and focus on building capacity and systems to increase effective acceleration practices using an evidence-based PDSA Cycle for continuous improvement.</a:t>
                      </a:r>
                    </a:p>
                  </a:txBody>
                  <a:tcPr/>
                </a:tc>
                <a:tc>
                  <a:txBody>
                    <a:bodyPr/>
                    <a:lstStyle/>
                    <a:p>
                      <a:r>
                        <a:rPr lang="en-US"/>
                        <a:t>TNTP coaches travel to districts 4x per year to provide a day of customized support.</a:t>
                      </a:r>
                    </a:p>
                    <a:p>
                      <a:endParaRPr lang="en-US"/>
                    </a:p>
                    <a:p>
                      <a:r>
                        <a:rPr lang="en-US"/>
                        <a:t>Structure of the support depends on district goals, but have included:</a:t>
                      </a:r>
                    </a:p>
                    <a:p>
                      <a:pPr marL="285750" indent="-285750">
                        <a:buFontTx/>
                        <a:buChar char="-"/>
                      </a:pPr>
                      <a:r>
                        <a:rPr lang="en-US"/>
                        <a:t>Co-observations focused on instructional look-</a:t>
                      </a:r>
                      <a:r>
                        <a:rPr lang="en-US" err="1"/>
                        <a:t>fors</a:t>
                      </a:r>
                      <a:r>
                        <a:rPr lang="en-US"/>
                        <a:t> aligned to acceleration goals</a:t>
                      </a:r>
                    </a:p>
                    <a:p>
                      <a:pPr marL="285750" indent="-285750">
                        <a:buFontTx/>
                        <a:buChar char="-"/>
                      </a:pPr>
                      <a:r>
                        <a:rPr lang="en-US"/>
                        <a:t>Co-leading PD for school leaders or teachers</a:t>
                      </a:r>
                    </a:p>
                  </a:txBody>
                  <a:tcPr/>
                </a:tc>
                <a:tc>
                  <a:txBody>
                    <a:bodyPr/>
                    <a:lstStyle/>
                    <a:p>
                      <a:r>
                        <a:rPr lang="en-US"/>
                        <a:t>Districts attend differentiated content-specific sessions that build knowledge and skills to implement their instructional priority.</a:t>
                      </a:r>
                    </a:p>
                    <a:p>
                      <a:pPr marL="285750" indent="-285750">
                        <a:buFontTx/>
                        <a:buChar char="-"/>
                      </a:pPr>
                      <a:r>
                        <a:rPr lang="en-US"/>
                        <a:t>ELA</a:t>
                      </a:r>
                    </a:p>
                    <a:p>
                      <a:pPr marL="285750" indent="-285750">
                        <a:buFontTx/>
                        <a:buChar char="-"/>
                      </a:pPr>
                      <a:r>
                        <a:rPr lang="en-US"/>
                        <a:t>Math</a:t>
                      </a:r>
                    </a:p>
                    <a:p>
                      <a:pPr marL="285750" indent="-285750">
                        <a:buFontTx/>
                        <a:buChar char="-"/>
                      </a:pPr>
                      <a:r>
                        <a:rPr lang="en-US"/>
                        <a:t>HQIM</a:t>
                      </a:r>
                    </a:p>
                    <a:p>
                      <a:pPr marL="285750" indent="-285750">
                        <a:buFontTx/>
                        <a:buChar char="-"/>
                      </a:pPr>
                      <a:r>
                        <a:rPr lang="en-US"/>
                        <a:t>Scaffolding Instruction</a:t>
                      </a:r>
                    </a:p>
                    <a:p>
                      <a:endParaRPr lang="en-US"/>
                    </a:p>
                    <a:p>
                      <a:r>
                        <a:rPr lang="en-US"/>
                        <a:t>District teams also attend all-cohort meetings to share best practices, participate in consultancies, and engage in supported team planning time. </a:t>
                      </a:r>
                    </a:p>
                  </a:txBody>
                  <a:tcPr/>
                </a:tc>
                <a:extLst>
                  <a:ext uri="{0D108BD9-81ED-4DB2-BD59-A6C34878D82A}">
                    <a16:rowId xmlns:a16="http://schemas.microsoft.com/office/drawing/2014/main" val="2433501950"/>
                  </a:ext>
                </a:extLst>
              </a:tr>
            </a:tbl>
          </a:graphicData>
        </a:graphic>
      </p:graphicFrame>
      <p:sp>
        <p:nvSpPr>
          <p:cNvPr id="2" name="Rectangle 1">
            <a:extLst>
              <a:ext uri="{FF2B5EF4-FFF2-40B4-BE49-F238E27FC236}">
                <a16:creationId xmlns:a16="http://schemas.microsoft.com/office/drawing/2014/main" id="{38212545-3FD1-A0CD-3AA6-7B4385A1FD06}"/>
              </a:ext>
            </a:extLst>
          </p:cNvPr>
          <p:cNvSpPr/>
          <p:nvPr/>
        </p:nvSpPr>
        <p:spPr>
          <a:xfrm>
            <a:off x="1336728" y="5773119"/>
            <a:ext cx="5618135" cy="955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Weekly DESE meetings ensure alignment with other DESE support activities the districts participate in (GLEAM, Regional Assistance, ImplementMA).</a:t>
            </a:r>
            <a:endParaRPr lang="en-US"/>
          </a:p>
        </p:txBody>
      </p:sp>
    </p:spTree>
    <p:extLst>
      <p:ext uri="{BB962C8B-B14F-4D97-AF65-F5344CB8AC3E}">
        <p14:creationId xmlns:p14="http://schemas.microsoft.com/office/powerpoint/2010/main" val="22453068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FACC8E-F55A-B255-0EE7-CA7465FBA5F7}"/>
              </a:ext>
            </a:extLst>
          </p:cNvPr>
          <p:cNvSpPr>
            <a:spLocks noGrp="1"/>
          </p:cNvSpPr>
          <p:nvPr>
            <p:ph idx="1"/>
          </p:nvPr>
        </p:nvSpPr>
        <p:spPr>
          <a:xfrm>
            <a:off x="9136249" y="2005341"/>
            <a:ext cx="2435265" cy="4052559"/>
          </a:xfrm>
        </p:spPr>
        <p:txBody>
          <a:bodyPr vert="horz" lIns="91440" tIns="45720" rIns="91440" bIns="45720" rtlCol="0" anchor="t">
            <a:normAutofit/>
          </a:bodyPr>
          <a:lstStyle/>
          <a:p>
            <a:r>
              <a:rPr lang="en-US">
                <a:latin typeface="Arial"/>
                <a:cs typeface="Arial"/>
              </a:rPr>
              <a:t>Nearly 200 classrooms observed</a:t>
            </a:r>
            <a:endParaRPr lang="en-US"/>
          </a:p>
          <a:p>
            <a:r>
              <a:rPr lang="en-US">
                <a:latin typeface="Arial"/>
                <a:cs typeface="Arial"/>
              </a:rPr>
              <a:t>Quantitative and Qualitative Data compiled</a:t>
            </a:r>
            <a:endParaRPr lang="en-US"/>
          </a:p>
          <a:p>
            <a:endParaRPr lang="en-US"/>
          </a:p>
          <a:p>
            <a:endParaRPr lang="en-US"/>
          </a:p>
          <a:p>
            <a:endParaRPr lang="en-US"/>
          </a:p>
        </p:txBody>
      </p:sp>
      <p:sp>
        <p:nvSpPr>
          <p:cNvPr id="3" name="Title 2">
            <a:extLst>
              <a:ext uri="{FF2B5EF4-FFF2-40B4-BE49-F238E27FC236}">
                <a16:creationId xmlns:a16="http://schemas.microsoft.com/office/drawing/2014/main" id="{B249EFB5-625F-C117-A912-FC0A54E30CDD}"/>
              </a:ext>
            </a:extLst>
          </p:cNvPr>
          <p:cNvSpPr>
            <a:spLocks noGrp="1"/>
          </p:cNvSpPr>
          <p:nvPr>
            <p:ph type="title"/>
          </p:nvPr>
        </p:nvSpPr>
        <p:spPr/>
        <p:txBody>
          <a:bodyPr/>
          <a:lstStyle/>
          <a:p>
            <a:r>
              <a:rPr lang="en-US">
                <a:latin typeface="Arial"/>
                <a:cs typeface="Arial"/>
              </a:rPr>
              <a:t>LAN: Snapshot of Progress Monitoring</a:t>
            </a:r>
            <a:endParaRPr lang="en-US"/>
          </a:p>
        </p:txBody>
      </p:sp>
      <p:pic>
        <p:nvPicPr>
          <p:cNvPr id="6" name="Picture 6" descr="screenshot of snapshot of progress monitoring">
            <a:extLst>
              <a:ext uri="{FF2B5EF4-FFF2-40B4-BE49-F238E27FC236}">
                <a16:creationId xmlns:a16="http://schemas.microsoft.com/office/drawing/2014/main" id="{9E19F376-7CB9-D077-6008-086D6EE278A6}"/>
              </a:ext>
            </a:extLst>
          </p:cNvPr>
          <p:cNvPicPr>
            <a:picLocks noChangeAspect="1"/>
          </p:cNvPicPr>
          <p:nvPr/>
        </p:nvPicPr>
        <p:blipFill rotWithShape="1">
          <a:blip r:embed="rId3"/>
          <a:srcRect l="2908" t="13245" r="7965" b="3311"/>
          <a:stretch/>
        </p:blipFill>
        <p:spPr>
          <a:xfrm>
            <a:off x="156090" y="1471062"/>
            <a:ext cx="8695172" cy="4672647"/>
          </a:xfrm>
          <a:prstGeom prst="rect">
            <a:avLst/>
          </a:prstGeom>
          <a:ln>
            <a:solidFill>
              <a:srgbClr val="4472C4"/>
            </a:solidFill>
          </a:ln>
        </p:spPr>
      </p:pic>
      <p:sp>
        <p:nvSpPr>
          <p:cNvPr id="4" name="Rectangle 3">
            <a:extLst>
              <a:ext uri="{FF2B5EF4-FFF2-40B4-BE49-F238E27FC236}">
                <a16:creationId xmlns:a16="http://schemas.microsoft.com/office/drawing/2014/main" id="{8661F9AF-7422-D8F8-4664-2DE90CF30954}"/>
              </a:ext>
              <a:ext uri="{C183D7F6-B498-43B3-948B-1728B52AA6E4}">
                <adec:decorative xmlns:adec="http://schemas.microsoft.com/office/drawing/2017/decorative" val="1"/>
              </a:ext>
            </a:extLst>
          </p:cNvPr>
          <p:cNvSpPr/>
          <p:nvPr/>
        </p:nvSpPr>
        <p:spPr>
          <a:xfrm>
            <a:off x="77492" y="1569204"/>
            <a:ext cx="8846948" cy="891152"/>
          </a:xfrm>
          <a:prstGeom prst="rect">
            <a:avLst/>
          </a:prstGeom>
          <a:noFill/>
          <a:ln w="571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428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FACC8E-F55A-B255-0EE7-CA7465FBA5F7}"/>
              </a:ext>
            </a:extLst>
          </p:cNvPr>
          <p:cNvSpPr>
            <a:spLocks noGrp="1"/>
          </p:cNvSpPr>
          <p:nvPr>
            <p:ph idx="1"/>
          </p:nvPr>
        </p:nvSpPr>
        <p:spPr>
          <a:xfrm>
            <a:off x="9058758" y="2005341"/>
            <a:ext cx="2512756" cy="4052559"/>
          </a:xfrm>
        </p:spPr>
        <p:txBody>
          <a:bodyPr vert="horz" lIns="91440" tIns="45720" rIns="91440" bIns="45720" rtlCol="0" anchor="t">
            <a:normAutofit/>
          </a:bodyPr>
          <a:lstStyle/>
          <a:p>
            <a:r>
              <a:rPr lang="en-US">
                <a:latin typeface="Arial"/>
                <a:cs typeface="Arial"/>
              </a:rPr>
              <a:t>Nearly 200 classrooms observed</a:t>
            </a:r>
            <a:endParaRPr lang="en-US"/>
          </a:p>
          <a:p>
            <a:r>
              <a:rPr lang="en-US">
                <a:latin typeface="Arial"/>
                <a:cs typeface="Arial"/>
              </a:rPr>
              <a:t>Quantitative and Qualitative Data compiled</a:t>
            </a:r>
            <a:endParaRPr lang="en-US"/>
          </a:p>
          <a:p>
            <a:endParaRPr lang="en-US"/>
          </a:p>
          <a:p>
            <a:endParaRPr lang="en-US"/>
          </a:p>
          <a:p>
            <a:endParaRPr lang="en-US"/>
          </a:p>
        </p:txBody>
      </p:sp>
      <p:sp>
        <p:nvSpPr>
          <p:cNvPr id="3" name="Title 2">
            <a:extLst>
              <a:ext uri="{FF2B5EF4-FFF2-40B4-BE49-F238E27FC236}">
                <a16:creationId xmlns:a16="http://schemas.microsoft.com/office/drawing/2014/main" id="{B249EFB5-625F-C117-A912-FC0A54E30CDD}"/>
              </a:ext>
            </a:extLst>
          </p:cNvPr>
          <p:cNvSpPr>
            <a:spLocks noGrp="1"/>
          </p:cNvSpPr>
          <p:nvPr>
            <p:ph type="title"/>
          </p:nvPr>
        </p:nvSpPr>
        <p:spPr/>
        <p:txBody>
          <a:bodyPr/>
          <a:lstStyle/>
          <a:p>
            <a:r>
              <a:rPr lang="en-US">
                <a:latin typeface="Arial"/>
                <a:cs typeface="Arial"/>
              </a:rPr>
              <a:t>LAN: Snapshot of Progress Monitoring</a:t>
            </a:r>
            <a:endParaRPr lang="en-US"/>
          </a:p>
        </p:txBody>
      </p:sp>
      <p:pic>
        <p:nvPicPr>
          <p:cNvPr id="6" name="Picture 6" descr="screenshot of snapshot of progress monitoring">
            <a:extLst>
              <a:ext uri="{FF2B5EF4-FFF2-40B4-BE49-F238E27FC236}">
                <a16:creationId xmlns:a16="http://schemas.microsoft.com/office/drawing/2014/main" id="{9E19F376-7CB9-D077-6008-086D6EE278A6}"/>
              </a:ext>
            </a:extLst>
          </p:cNvPr>
          <p:cNvPicPr>
            <a:picLocks noChangeAspect="1"/>
          </p:cNvPicPr>
          <p:nvPr/>
        </p:nvPicPr>
        <p:blipFill>
          <a:blip r:embed="rId3"/>
          <a:stretch>
            <a:fillRect/>
          </a:stretch>
        </p:blipFill>
        <p:spPr>
          <a:xfrm>
            <a:off x="478971" y="1393571"/>
            <a:ext cx="7791450" cy="4465465"/>
          </a:xfrm>
          <a:prstGeom prst="rect">
            <a:avLst/>
          </a:prstGeom>
        </p:spPr>
      </p:pic>
      <p:grpSp>
        <p:nvGrpSpPr>
          <p:cNvPr id="10" name="Group 9" descr="screenshot of snapshot of progress monitoring">
            <a:extLst>
              <a:ext uri="{FF2B5EF4-FFF2-40B4-BE49-F238E27FC236}">
                <a16:creationId xmlns:a16="http://schemas.microsoft.com/office/drawing/2014/main" id="{525B1375-A375-AC88-5B87-84465A5B27BA}"/>
              </a:ext>
            </a:extLst>
          </p:cNvPr>
          <p:cNvGrpSpPr/>
          <p:nvPr/>
        </p:nvGrpSpPr>
        <p:grpSpPr>
          <a:xfrm>
            <a:off x="197304" y="1381125"/>
            <a:ext cx="8654142" cy="4966607"/>
            <a:chOff x="4088947" y="1503589"/>
            <a:chExt cx="8654142" cy="4966607"/>
          </a:xfrm>
        </p:grpSpPr>
        <p:sp>
          <p:nvSpPr>
            <p:cNvPr id="9" name="Rectangle 8">
              <a:extLst>
                <a:ext uri="{FF2B5EF4-FFF2-40B4-BE49-F238E27FC236}">
                  <a16:creationId xmlns:a16="http://schemas.microsoft.com/office/drawing/2014/main" id="{DC845DE6-4E13-35FF-5015-1BEA88CE7F76}"/>
                </a:ext>
              </a:extLst>
            </p:cNvPr>
            <p:cNvSpPr/>
            <p:nvPr/>
          </p:nvSpPr>
          <p:spPr>
            <a:xfrm>
              <a:off x="4088947" y="1503589"/>
              <a:ext cx="8654142" cy="49666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r>
                <a:rPr lang="en-US">
                  <a:cs typeface="Calibri"/>
                </a:rPr>
                <a:t>In this case study we see that student misconceptions in the lesson were due to an overly </a:t>
              </a:r>
              <a:r>
                <a:rPr lang="en-US" i="1">
                  <a:cs typeface="Calibri"/>
                </a:rPr>
                <a:t>procedural</a:t>
              </a:r>
              <a:r>
                <a:rPr lang="en-US">
                  <a:cs typeface="Calibri"/>
                </a:rPr>
                <a:t> (rather than conceptual) explanation that was below the rigor of the standard.</a:t>
              </a:r>
            </a:p>
            <a:p>
              <a:pPr algn="ctr"/>
              <a:r>
                <a:rPr lang="en-US">
                  <a:cs typeface="Calibri"/>
                </a:rPr>
                <a:t>Review of the case study allows us to reflect on high-leverage district support to improve the implementation of the EBP (HQIM)</a:t>
              </a:r>
            </a:p>
          </p:txBody>
        </p:sp>
        <p:pic>
          <p:nvPicPr>
            <p:cNvPr id="8" name="Picture 8">
              <a:extLst>
                <a:ext uri="{FF2B5EF4-FFF2-40B4-BE49-F238E27FC236}">
                  <a16:creationId xmlns:a16="http://schemas.microsoft.com/office/drawing/2014/main" id="{796068D2-F3AD-B6EE-5710-0A4239F80F07}"/>
                </a:ext>
              </a:extLst>
            </p:cNvPr>
            <p:cNvPicPr>
              <a:picLocks noChangeAspect="1"/>
            </p:cNvPicPr>
            <p:nvPr/>
          </p:nvPicPr>
          <p:blipFill>
            <a:blip r:embed="rId4"/>
            <a:stretch>
              <a:fillRect/>
            </a:stretch>
          </p:blipFill>
          <p:spPr>
            <a:xfrm>
              <a:off x="4438650" y="2067007"/>
              <a:ext cx="7832272" cy="2696771"/>
            </a:xfrm>
            <a:prstGeom prst="rect">
              <a:avLst/>
            </a:prstGeom>
          </p:spPr>
        </p:pic>
      </p:grpSp>
    </p:spTree>
    <p:extLst>
      <p:ext uri="{BB962C8B-B14F-4D97-AF65-F5344CB8AC3E}">
        <p14:creationId xmlns:p14="http://schemas.microsoft.com/office/powerpoint/2010/main" val="133620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B495F1-4FA0-42D8-B72B-3A0FC8FA94BF}"/>
              </a:ext>
            </a:extLst>
          </p:cNvPr>
          <p:cNvSpPr>
            <a:spLocks noGrp="1"/>
          </p:cNvSpPr>
          <p:nvPr>
            <p:ph type="title"/>
          </p:nvPr>
        </p:nvSpPr>
        <p:spPr/>
        <p:txBody>
          <a:bodyPr>
            <a:normAutofit fontScale="90000"/>
          </a:bodyPr>
          <a:lstStyle/>
          <a:p>
            <a:r>
              <a:rPr lang="en-US"/>
              <a:t>Chapter 70 funds are being distributed as intended by the SOA Legislation</a:t>
            </a:r>
          </a:p>
        </p:txBody>
      </p:sp>
      <p:sp>
        <p:nvSpPr>
          <p:cNvPr id="4" name="Content Placeholder 3">
            <a:extLst>
              <a:ext uri="{FF2B5EF4-FFF2-40B4-BE49-F238E27FC236}">
                <a16:creationId xmlns:a16="http://schemas.microsoft.com/office/drawing/2014/main" id="{9A7B6139-E3BF-4516-B3C7-E599BFB484CD}"/>
              </a:ext>
            </a:extLst>
          </p:cNvPr>
          <p:cNvSpPr>
            <a:spLocks noGrp="1"/>
          </p:cNvSpPr>
          <p:nvPr>
            <p:ph idx="1"/>
          </p:nvPr>
        </p:nvSpPr>
        <p:spPr>
          <a:xfrm>
            <a:off x="966788" y="1512698"/>
            <a:ext cx="10515600" cy="1630551"/>
          </a:xfrm>
        </p:spPr>
        <p:txBody>
          <a:bodyPr/>
          <a:lstStyle/>
          <a:p>
            <a:pPr marL="0" indent="0">
              <a:buNone/>
            </a:pPr>
            <a:endParaRPr lang="en-US"/>
          </a:p>
          <a:p>
            <a:pPr marL="0" indent="0">
              <a:buNone/>
            </a:pPr>
            <a:r>
              <a:rPr lang="en-US"/>
              <a:t>In FY22, the 25 LEAs receiving $1.5 million or more in additional Chapter 70 funds accounted for 83% of the increased funding.</a:t>
            </a:r>
          </a:p>
          <a:p>
            <a:pPr lvl="1">
              <a:buFont typeface="Wingdings" panose="05000000000000000000" pitchFamily="2" charset="2"/>
              <a:buChar char="§"/>
            </a:pPr>
            <a:endParaRPr lang="en-US" i="1"/>
          </a:p>
          <a:p>
            <a:pPr marL="0" indent="0">
              <a:buNone/>
            </a:pPr>
            <a:endParaRPr lang="en-US" i="1"/>
          </a:p>
        </p:txBody>
      </p:sp>
      <p:graphicFrame>
        <p:nvGraphicFramePr>
          <p:cNvPr id="6" name="Chart 5">
            <a:extLst>
              <a:ext uri="{FF2B5EF4-FFF2-40B4-BE49-F238E27FC236}">
                <a16:creationId xmlns:a16="http://schemas.microsoft.com/office/drawing/2014/main" id="{CB34ED9B-6BB2-4EB9-9FFE-599D5BCBA12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1198477"/>
              </p:ext>
            </p:extLst>
          </p:nvPr>
        </p:nvGraphicFramePr>
        <p:xfrm>
          <a:off x="492919" y="3143249"/>
          <a:ext cx="5862637" cy="3610031"/>
        </p:xfrm>
        <a:graphic>
          <a:graphicData uri="http://schemas.openxmlformats.org/drawingml/2006/chart">
            <c:chart xmlns:c="http://schemas.openxmlformats.org/drawingml/2006/chart" xmlns:r="http://schemas.openxmlformats.org/officeDocument/2006/relationships" r:id="rId3"/>
          </a:graphicData>
        </a:graphic>
      </p:graphicFrame>
      <p:sp>
        <p:nvSpPr>
          <p:cNvPr id="9" name="Content Placeholder 3">
            <a:extLst>
              <a:ext uri="{FF2B5EF4-FFF2-40B4-BE49-F238E27FC236}">
                <a16:creationId xmlns:a16="http://schemas.microsoft.com/office/drawing/2014/main" id="{0DDBBF9D-A46F-4A95-BC91-4550C4F7F421}"/>
              </a:ext>
              <a:ext uri="{C183D7F6-B498-43B3-948B-1728B52AA6E4}">
                <adec:decorative xmlns:adec="http://schemas.microsoft.com/office/drawing/2017/decorative" val="1"/>
              </a:ext>
            </a:extLst>
          </p:cNvPr>
          <p:cNvSpPr txBox="1">
            <a:spLocks/>
          </p:cNvSpPr>
          <p:nvPr/>
        </p:nvSpPr>
        <p:spPr>
          <a:xfrm>
            <a:off x="5845447" y="3873690"/>
            <a:ext cx="4312154" cy="14716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4" name="Straight Arrow Connector 13">
            <a:extLst>
              <a:ext uri="{FF2B5EF4-FFF2-40B4-BE49-F238E27FC236}">
                <a16:creationId xmlns:a16="http://schemas.microsoft.com/office/drawing/2014/main" id="{063AF266-82BA-46AB-BCF2-DC5F5943533A}"/>
              </a:ext>
              <a:ext uri="{C183D7F6-B498-43B3-948B-1728B52AA6E4}">
                <adec:decorative xmlns:adec="http://schemas.microsoft.com/office/drawing/2017/decorative" val="1"/>
              </a:ext>
            </a:extLst>
          </p:cNvPr>
          <p:cNvCxnSpPr>
            <a:cxnSpLocks/>
          </p:cNvCxnSpPr>
          <p:nvPr/>
        </p:nvCxnSpPr>
        <p:spPr>
          <a:xfrm flipH="1">
            <a:off x="4650060" y="4609496"/>
            <a:ext cx="1784194" cy="237068"/>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3DD8F7C-4BBF-4A93-905C-A996F52028C1}"/>
              </a:ext>
            </a:extLst>
          </p:cNvPr>
          <p:cNvSpPr txBox="1"/>
          <p:nvPr/>
        </p:nvSpPr>
        <p:spPr>
          <a:xfrm>
            <a:off x="6434254" y="3640000"/>
            <a:ext cx="4438185" cy="1938992"/>
          </a:xfrm>
          <a:prstGeom prst="rect">
            <a:avLst/>
          </a:prstGeom>
          <a:solidFill>
            <a:schemeClr val="bg1"/>
          </a:solidFill>
          <a:ln w="444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This group primarily composed of large urban districts and Gateway Cities (e.g., Lynn, Fall River)           as well as 5 Regional Vocational Technical Schools</a:t>
            </a:r>
          </a:p>
        </p:txBody>
      </p:sp>
    </p:spTree>
    <p:extLst>
      <p:ext uri="{BB962C8B-B14F-4D97-AF65-F5344CB8AC3E}">
        <p14:creationId xmlns:p14="http://schemas.microsoft.com/office/powerpoint/2010/main" val="1316865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Screenshot of TNTP recommendations and next steps for DESE ">
            <a:extLst>
              <a:ext uri="{FF2B5EF4-FFF2-40B4-BE49-F238E27FC236}">
                <a16:creationId xmlns:a16="http://schemas.microsoft.com/office/drawing/2014/main" id="{1D3C0980-3566-9EF7-65A1-05FF88C97F0A}"/>
              </a:ext>
            </a:extLst>
          </p:cNvPr>
          <p:cNvPicPr>
            <a:picLocks noGrp="1" noChangeAspect="1"/>
          </p:cNvPicPr>
          <p:nvPr>
            <p:ph idx="1"/>
          </p:nvPr>
        </p:nvPicPr>
        <p:blipFill>
          <a:blip r:embed="rId3"/>
          <a:stretch>
            <a:fillRect/>
          </a:stretch>
        </p:blipFill>
        <p:spPr>
          <a:xfrm>
            <a:off x="274514" y="1719591"/>
            <a:ext cx="5737471" cy="4052559"/>
          </a:xfrm>
          <a:ln>
            <a:solidFill>
              <a:srgbClr val="4472C4"/>
            </a:solidFill>
          </a:ln>
        </p:spPr>
      </p:pic>
      <p:sp>
        <p:nvSpPr>
          <p:cNvPr id="3" name="Title 2">
            <a:extLst>
              <a:ext uri="{FF2B5EF4-FFF2-40B4-BE49-F238E27FC236}">
                <a16:creationId xmlns:a16="http://schemas.microsoft.com/office/drawing/2014/main" id="{B79DB248-6CAE-B202-63EA-AAAED79D1C36}"/>
              </a:ext>
            </a:extLst>
          </p:cNvPr>
          <p:cNvSpPr>
            <a:spLocks noGrp="1"/>
          </p:cNvSpPr>
          <p:nvPr>
            <p:ph type="title"/>
          </p:nvPr>
        </p:nvSpPr>
        <p:spPr/>
        <p:txBody>
          <a:bodyPr/>
          <a:lstStyle/>
          <a:p>
            <a:r>
              <a:rPr lang="en-US">
                <a:latin typeface="Arial"/>
                <a:cs typeface="Arial"/>
              </a:rPr>
              <a:t>LAN: Impact of Progress Monitoring</a:t>
            </a:r>
          </a:p>
        </p:txBody>
      </p:sp>
      <p:pic>
        <p:nvPicPr>
          <p:cNvPr id="7" name="Picture 7">
            <a:extLst>
              <a:ext uri="{FF2B5EF4-FFF2-40B4-BE49-F238E27FC236}">
                <a16:creationId xmlns:a16="http://schemas.microsoft.com/office/drawing/2014/main" id="{E5071CB6-1606-C27C-11EE-065B8A334A3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56757" y="2948798"/>
            <a:ext cx="5532664" cy="4389403"/>
          </a:xfrm>
          <a:prstGeom prst="rect">
            <a:avLst/>
          </a:prstGeom>
          <a:ln>
            <a:solidFill>
              <a:srgbClr val="4472C4"/>
            </a:solidFill>
          </a:ln>
        </p:spPr>
      </p:pic>
      <p:sp>
        <p:nvSpPr>
          <p:cNvPr id="9" name="Arrow: Left 8">
            <a:extLst>
              <a:ext uri="{FF2B5EF4-FFF2-40B4-BE49-F238E27FC236}">
                <a16:creationId xmlns:a16="http://schemas.microsoft.com/office/drawing/2014/main" id="{ED8F4C20-C640-45A1-26C2-A0A4142AD96B}"/>
              </a:ext>
              <a:ext uri="{C183D7F6-B498-43B3-948B-1728B52AA6E4}">
                <adec:decorative xmlns:adec="http://schemas.microsoft.com/office/drawing/2017/decorative" val="1"/>
              </a:ext>
            </a:extLst>
          </p:cNvPr>
          <p:cNvSpPr/>
          <p:nvPr/>
        </p:nvSpPr>
        <p:spPr>
          <a:xfrm rot="-360000">
            <a:off x="2003919" y="1736347"/>
            <a:ext cx="4558392" cy="77560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1864D99-4AFE-D085-5B5F-7B06FD5B04D7}"/>
              </a:ext>
            </a:extLst>
          </p:cNvPr>
          <p:cNvSpPr/>
          <p:nvPr/>
        </p:nvSpPr>
        <p:spPr>
          <a:xfrm>
            <a:off x="6511018" y="1415911"/>
            <a:ext cx="4953769" cy="1237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Progress Monitoring allows us to make adjustments to LAN in real-time to better support gap-closing in specific districts</a:t>
            </a:r>
            <a:endParaRPr lang="en-US"/>
          </a:p>
        </p:txBody>
      </p:sp>
      <p:sp>
        <p:nvSpPr>
          <p:cNvPr id="10" name="Rectangle 9">
            <a:extLst>
              <a:ext uri="{FF2B5EF4-FFF2-40B4-BE49-F238E27FC236}">
                <a16:creationId xmlns:a16="http://schemas.microsoft.com/office/drawing/2014/main" id="{8EC6AA07-93C4-2CAD-2673-141188FAB87C}"/>
              </a:ext>
            </a:extLst>
          </p:cNvPr>
          <p:cNvSpPr/>
          <p:nvPr/>
        </p:nvSpPr>
        <p:spPr>
          <a:xfrm>
            <a:off x="8375195" y="3116033"/>
            <a:ext cx="3252107" cy="2027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Progress Monitoring also allows for a mid-year step-back to reflect on state-wide trends and implications for DESE </a:t>
            </a:r>
          </a:p>
        </p:txBody>
      </p:sp>
      <p:sp>
        <p:nvSpPr>
          <p:cNvPr id="14" name="Arrow: Left 13">
            <a:extLst>
              <a:ext uri="{FF2B5EF4-FFF2-40B4-BE49-F238E27FC236}">
                <a16:creationId xmlns:a16="http://schemas.microsoft.com/office/drawing/2014/main" id="{7E00710F-8A1D-76ED-DA3A-391F1671151D}"/>
              </a:ext>
              <a:ext uri="{C183D7F6-B498-43B3-948B-1728B52AA6E4}">
                <adec:decorative xmlns:adec="http://schemas.microsoft.com/office/drawing/2017/decorative" val="1"/>
              </a:ext>
            </a:extLst>
          </p:cNvPr>
          <p:cNvSpPr/>
          <p:nvPr/>
        </p:nvSpPr>
        <p:spPr>
          <a:xfrm>
            <a:off x="4646839" y="3116036"/>
            <a:ext cx="3714749" cy="85724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70274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7" descr="Handshake with solid fill">
            <a:extLst>
              <a:ext uri="{FF2B5EF4-FFF2-40B4-BE49-F238E27FC236}">
                <a16:creationId xmlns:a16="http://schemas.microsoft.com/office/drawing/2014/main" id="{4FFF5D3C-CEBD-41D3-A81E-F6702029523D}"/>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6310320" y="3908108"/>
            <a:ext cx="1715877" cy="1733178"/>
          </a:xfrm>
        </p:spPr>
      </p:pic>
      <p:sp>
        <p:nvSpPr>
          <p:cNvPr id="3" name="Title 2">
            <a:extLst>
              <a:ext uri="{FF2B5EF4-FFF2-40B4-BE49-F238E27FC236}">
                <a16:creationId xmlns:a16="http://schemas.microsoft.com/office/drawing/2014/main" id="{90B46E43-8AF9-EF08-7213-E1368C0BA6F7}"/>
              </a:ext>
            </a:extLst>
          </p:cNvPr>
          <p:cNvSpPr>
            <a:spLocks noGrp="1"/>
          </p:cNvSpPr>
          <p:nvPr>
            <p:ph type="title"/>
          </p:nvPr>
        </p:nvSpPr>
        <p:spPr>
          <a:xfrm>
            <a:off x="838200" y="365126"/>
            <a:ext cx="10877227" cy="1042852"/>
          </a:xfrm>
        </p:spPr>
        <p:txBody>
          <a:bodyPr>
            <a:noAutofit/>
          </a:bodyPr>
          <a:lstStyle/>
          <a:p>
            <a:r>
              <a:rPr lang="en-US" sz="4000">
                <a:latin typeface="Arial"/>
                <a:cs typeface="Arial"/>
              </a:rPr>
              <a:t>Assistance Case-Studies: Implementation of High-Quality Instructional Materials (EBP)</a:t>
            </a:r>
            <a:endParaRPr lang="en-US" sz="4000"/>
          </a:p>
        </p:txBody>
      </p:sp>
      <p:pic>
        <p:nvPicPr>
          <p:cNvPr id="16" name="Graphic 13" descr="Books with solid fill">
            <a:extLst>
              <a:ext uri="{FF2B5EF4-FFF2-40B4-BE49-F238E27FC236}">
                <a16:creationId xmlns:a16="http://schemas.microsoft.com/office/drawing/2014/main" id="{D048172E-73A9-0287-3F76-3D3202C887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34339" y="2303130"/>
            <a:ext cx="1463421" cy="1474873"/>
          </a:xfrm>
          <a:prstGeom prst="rect">
            <a:avLst/>
          </a:prstGeom>
        </p:spPr>
      </p:pic>
      <p:sp>
        <p:nvSpPr>
          <p:cNvPr id="18" name="TextBox 17">
            <a:extLst>
              <a:ext uri="{FF2B5EF4-FFF2-40B4-BE49-F238E27FC236}">
                <a16:creationId xmlns:a16="http://schemas.microsoft.com/office/drawing/2014/main" id="{070A1754-AC89-8EBF-0E33-98481162236C}"/>
              </a:ext>
            </a:extLst>
          </p:cNvPr>
          <p:cNvSpPr txBox="1"/>
          <p:nvPr/>
        </p:nvSpPr>
        <p:spPr>
          <a:xfrm>
            <a:off x="8235301" y="2452434"/>
            <a:ext cx="300279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Learning Acceleration Network (LAN)</a:t>
            </a:r>
          </a:p>
          <a:p>
            <a:endParaRPr lang="en-US" sz="2400" i="1">
              <a:cs typeface="Calibri"/>
            </a:endParaRPr>
          </a:p>
        </p:txBody>
      </p:sp>
      <p:sp>
        <p:nvSpPr>
          <p:cNvPr id="19" name="TextBox 18">
            <a:extLst>
              <a:ext uri="{FF2B5EF4-FFF2-40B4-BE49-F238E27FC236}">
                <a16:creationId xmlns:a16="http://schemas.microsoft.com/office/drawing/2014/main" id="{53D1FF39-0D22-0B5D-3FF1-1C07D5781ADA}"/>
              </a:ext>
            </a:extLst>
          </p:cNvPr>
          <p:cNvSpPr txBox="1"/>
          <p:nvPr/>
        </p:nvSpPr>
        <p:spPr>
          <a:xfrm>
            <a:off x="8240761" y="4203891"/>
            <a:ext cx="331147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Regional </a:t>
            </a:r>
            <a:r>
              <a:rPr lang="en-US" sz="2400">
                <a:cs typeface="Calibri"/>
              </a:rPr>
              <a:t>Assistance (Statewide System of Support)</a:t>
            </a:r>
          </a:p>
          <a:p>
            <a:endParaRPr lang="en-US" sz="2400">
              <a:cs typeface="Calibri"/>
            </a:endParaRPr>
          </a:p>
        </p:txBody>
      </p:sp>
      <p:pic>
        <p:nvPicPr>
          <p:cNvPr id="21" name="Picture 21" descr="screenshot of snapshot of program catalog">
            <a:extLst>
              <a:ext uri="{FF2B5EF4-FFF2-40B4-BE49-F238E27FC236}">
                <a16:creationId xmlns:a16="http://schemas.microsoft.com/office/drawing/2014/main" id="{98766DAD-8BAB-579C-CE13-EB385AACE17C}"/>
              </a:ext>
            </a:extLst>
          </p:cNvPr>
          <p:cNvPicPr>
            <a:picLocks noChangeAspect="1"/>
          </p:cNvPicPr>
          <p:nvPr/>
        </p:nvPicPr>
        <p:blipFill rotWithShape="1">
          <a:blip r:embed="rId7"/>
          <a:srcRect l="28998" r="178" b="653"/>
          <a:stretch/>
        </p:blipFill>
        <p:spPr>
          <a:xfrm>
            <a:off x="574932" y="1787065"/>
            <a:ext cx="4952577" cy="3278215"/>
          </a:xfrm>
          <a:prstGeom prst="rect">
            <a:avLst/>
          </a:prstGeom>
          <a:ln>
            <a:solidFill>
              <a:srgbClr val="4472C4"/>
            </a:solidFill>
          </a:ln>
        </p:spPr>
      </p:pic>
    </p:spTree>
    <p:extLst>
      <p:ext uri="{BB962C8B-B14F-4D97-AF65-F5344CB8AC3E}">
        <p14:creationId xmlns:p14="http://schemas.microsoft.com/office/powerpoint/2010/main" val="5349867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76CE71-3731-D4A9-0590-5EAF6A1D07DB}"/>
              </a:ext>
            </a:extLst>
          </p:cNvPr>
          <p:cNvSpPr>
            <a:spLocks noGrp="1"/>
          </p:cNvSpPr>
          <p:nvPr>
            <p:ph idx="1"/>
          </p:nvPr>
        </p:nvSpPr>
        <p:spPr>
          <a:xfrm>
            <a:off x="277483" y="2202003"/>
            <a:ext cx="4347714" cy="4052559"/>
          </a:xfrm>
        </p:spPr>
        <p:txBody>
          <a:bodyPr vert="horz" lIns="91440" tIns="45720" rIns="91440" bIns="45720" rtlCol="0" anchor="t">
            <a:normAutofit/>
          </a:bodyPr>
          <a:lstStyle/>
          <a:p>
            <a:r>
              <a:rPr lang="en-US" err="1">
                <a:latin typeface="Arial"/>
                <a:cs typeface="Arial"/>
              </a:rPr>
              <a:t>SSoS</a:t>
            </a:r>
            <a:r>
              <a:rPr lang="en-US">
                <a:latin typeface="Arial"/>
                <a:cs typeface="Arial"/>
              </a:rPr>
              <a:t> caseload supports 22 districts with 122 schools requiring assistance, serving over 75,000 students in MA</a:t>
            </a:r>
          </a:p>
          <a:p>
            <a:r>
              <a:rPr lang="en-US">
                <a:latin typeface="Arial"/>
                <a:cs typeface="Arial"/>
              </a:rPr>
              <a:t>17 </a:t>
            </a:r>
            <a:r>
              <a:rPr lang="en-US" err="1">
                <a:latin typeface="Arial"/>
                <a:cs typeface="Arial"/>
              </a:rPr>
              <a:t>SSoS</a:t>
            </a:r>
            <a:r>
              <a:rPr lang="en-US">
                <a:latin typeface="Arial"/>
                <a:cs typeface="Arial"/>
              </a:rPr>
              <a:t> or OST districts receive over 1.5 million in SOA investments</a:t>
            </a:r>
            <a:endParaRPr lang="en-US"/>
          </a:p>
          <a:p>
            <a:endParaRPr lang="en-US"/>
          </a:p>
          <a:p>
            <a:pPr marL="0" indent="0">
              <a:buNone/>
            </a:pPr>
            <a:endParaRPr lang="en-US"/>
          </a:p>
        </p:txBody>
      </p:sp>
      <p:sp>
        <p:nvSpPr>
          <p:cNvPr id="3" name="Title 2">
            <a:extLst>
              <a:ext uri="{FF2B5EF4-FFF2-40B4-BE49-F238E27FC236}">
                <a16:creationId xmlns:a16="http://schemas.microsoft.com/office/drawing/2014/main" id="{2B686AA7-D565-CDC5-D1BD-42C8784EF411}"/>
              </a:ext>
            </a:extLst>
          </p:cNvPr>
          <p:cNvSpPr>
            <a:spLocks noGrp="1"/>
          </p:cNvSpPr>
          <p:nvPr>
            <p:ph type="title"/>
          </p:nvPr>
        </p:nvSpPr>
        <p:spPr/>
        <p:txBody>
          <a:bodyPr>
            <a:normAutofit fontScale="90000"/>
          </a:bodyPr>
          <a:lstStyle/>
          <a:p>
            <a:r>
              <a:rPr lang="en-US">
                <a:latin typeface="Arial"/>
                <a:cs typeface="Arial"/>
              </a:rPr>
              <a:t>An Equity-Centered Assistance Model supports with implementation of EBPs for Gap-Closing</a:t>
            </a:r>
            <a:endParaRPr lang="en-US"/>
          </a:p>
        </p:txBody>
      </p:sp>
      <p:pic>
        <p:nvPicPr>
          <p:cNvPr id="9" name="Picture 9" descr="graph of how the 122 SSoS schools were dispersed ">
            <a:extLst>
              <a:ext uri="{FF2B5EF4-FFF2-40B4-BE49-F238E27FC236}">
                <a16:creationId xmlns:a16="http://schemas.microsoft.com/office/drawing/2014/main" id="{6C4F5D42-8870-F5B3-726C-E59A3F930792}"/>
              </a:ext>
            </a:extLst>
          </p:cNvPr>
          <p:cNvPicPr>
            <a:picLocks noChangeAspect="1"/>
          </p:cNvPicPr>
          <p:nvPr/>
        </p:nvPicPr>
        <p:blipFill>
          <a:blip r:embed="rId3"/>
          <a:stretch>
            <a:fillRect/>
          </a:stretch>
        </p:blipFill>
        <p:spPr>
          <a:xfrm>
            <a:off x="4724400" y="1409014"/>
            <a:ext cx="7228936" cy="2113404"/>
          </a:xfrm>
          <a:prstGeom prst="rect">
            <a:avLst/>
          </a:prstGeom>
        </p:spPr>
      </p:pic>
      <p:pic>
        <p:nvPicPr>
          <p:cNvPr id="11" name="Picture 11" descr="graph of long-form districts on SSoS caseload">
            <a:extLst>
              <a:ext uri="{FF2B5EF4-FFF2-40B4-BE49-F238E27FC236}">
                <a16:creationId xmlns:a16="http://schemas.microsoft.com/office/drawing/2014/main" id="{656CA951-53B0-B1D1-C853-C139B3A45C45}"/>
              </a:ext>
            </a:extLst>
          </p:cNvPr>
          <p:cNvPicPr>
            <a:picLocks noChangeAspect="1"/>
          </p:cNvPicPr>
          <p:nvPr/>
        </p:nvPicPr>
        <p:blipFill>
          <a:blip r:embed="rId4"/>
          <a:stretch>
            <a:fillRect/>
          </a:stretch>
        </p:blipFill>
        <p:spPr>
          <a:xfrm>
            <a:off x="6449684" y="3692096"/>
            <a:ext cx="5503652" cy="2981882"/>
          </a:xfrm>
          <a:prstGeom prst="rect">
            <a:avLst/>
          </a:prstGeom>
        </p:spPr>
      </p:pic>
    </p:spTree>
    <p:extLst>
      <p:ext uri="{BB962C8B-B14F-4D97-AF65-F5344CB8AC3E}">
        <p14:creationId xmlns:p14="http://schemas.microsoft.com/office/powerpoint/2010/main" val="15821577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4F2130B-9A7D-4408-33B0-F369182465C0}"/>
              </a:ext>
            </a:extLst>
          </p:cNvPr>
          <p:cNvGraphicFramePr>
            <a:graphicFrameLocks noGrp="1"/>
          </p:cNvGraphicFramePr>
          <p:nvPr>
            <p:ph idx="1"/>
            <p:extLst>
              <p:ext uri="{D42A27DB-BD31-4B8C-83A1-F6EECF244321}">
                <p14:modId xmlns:p14="http://schemas.microsoft.com/office/powerpoint/2010/main" val="2595038897"/>
              </p:ext>
            </p:extLst>
          </p:nvPr>
        </p:nvGraphicFramePr>
        <p:xfrm>
          <a:off x="753140" y="2385275"/>
          <a:ext cx="10857614" cy="3840014"/>
        </p:xfrm>
        <a:graphic>
          <a:graphicData uri="http://schemas.openxmlformats.org/drawingml/2006/table">
            <a:tbl>
              <a:tblPr firstRow="1" bandRow="1">
                <a:tableStyleId>{5C22544A-7EE6-4342-B048-85BDC9FD1C3A}</a:tableStyleId>
              </a:tblPr>
              <a:tblGrid>
                <a:gridCol w="4967176">
                  <a:extLst>
                    <a:ext uri="{9D8B030D-6E8A-4147-A177-3AD203B41FA5}">
                      <a16:colId xmlns:a16="http://schemas.microsoft.com/office/drawing/2014/main" val="905965236"/>
                    </a:ext>
                  </a:extLst>
                </a:gridCol>
                <a:gridCol w="5890438">
                  <a:extLst>
                    <a:ext uri="{9D8B030D-6E8A-4147-A177-3AD203B41FA5}">
                      <a16:colId xmlns:a16="http://schemas.microsoft.com/office/drawing/2014/main" val="4202333468"/>
                    </a:ext>
                  </a:extLst>
                </a:gridCol>
              </a:tblGrid>
              <a:tr h="846180">
                <a:tc>
                  <a:txBody>
                    <a:bodyPr/>
                    <a:lstStyle/>
                    <a:p>
                      <a:r>
                        <a:rPr lang="en-US" sz="2800">
                          <a:latin typeface="Arial" panose="020B0604020202020204" pitchFamily="34" charset="0"/>
                          <a:cs typeface="Arial" panose="020B0604020202020204" pitchFamily="34" charset="0"/>
                        </a:rPr>
                        <a:t>Component of Model</a:t>
                      </a:r>
                    </a:p>
                  </a:txBody>
                  <a:tcPr/>
                </a:tc>
                <a:tc>
                  <a:txBody>
                    <a:bodyPr/>
                    <a:lstStyle/>
                    <a:p>
                      <a:r>
                        <a:rPr lang="en-US" sz="2400">
                          <a:latin typeface="Arial" panose="020B0604020202020204" pitchFamily="34" charset="0"/>
                          <a:cs typeface="Arial" panose="020B0604020202020204" pitchFamily="34" charset="0"/>
                        </a:rPr>
                        <a:t>Resources and Opportunities</a:t>
                      </a:r>
                    </a:p>
                  </a:txBody>
                  <a:tcPr/>
                </a:tc>
                <a:extLst>
                  <a:ext uri="{0D108BD9-81ED-4DB2-BD59-A6C34878D82A}">
                    <a16:rowId xmlns:a16="http://schemas.microsoft.com/office/drawing/2014/main" val="3453896070"/>
                  </a:ext>
                </a:extLst>
              </a:tr>
              <a:tr h="1294765">
                <a:tc>
                  <a:txBody>
                    <a:bodyPr/>
                    <a:lstStyle/>
                    <a:p>
                      <a:pPr lvl="0">
                        <a:buNone/>
                      </a:pPr>
                      <a:r>
                        <a:rPr lang="en-US" sz="2000" b="0" i="0" u="none" strike="noStrike" noProof="0">
                          <a:solidFill>
                            <a:schemeClr val="dk1"/>
                          </a:solidFill>
                          <a:latin typeface="Arial"/>
                        </a:rPr>
                        <a:t>Support districts to identify clear priorities anchored in culturally responsive grade appropriate instruction and sense of belonging</a:t>
                      </a:r>
                      <a:endParaRPr lang="en-US" sz="2000"/>
                    </a:p>
                  </a:txBody>
                  <a:tcPr/>
                </a:tc>
                <a:tc>
                  <a:txBody>
                    <a:bodyPr/>
                    <a:lstStyle/>
                    <a:p>
                      <a:pPr lvl="0">
                        <a:buNone/>
                      </a:pPr>
                      <a:r>
                        <a:rPr lang="en-US" sz="2000" b="0" i="0" u="none" strike="noStrike" noProof="0">
                          <a:latin typeface="Arial" panose="020B0604020202020204" pitchFamily="34" charset="0"/>
                          <a:cs typeface="Arial" panose="020B0604020202020204" pitchFamily="34" charset="0"/>
                        </a:rPr>
                        <a:t>Annual </a:t>
                      </a:r>
                      <a:r>
                        <a:rPr lang="en-US" sz="2000" b="1" i="0" u="none" strike="noStrike" noProof="0">
                          <a:latin typeface="Arial" panose="020B0604020202020204" pitchFamily="34" charset="0"/>
                          <a:cs typeface="Arial" panose="020B0604020202020204" pitchFamily="34" charset="0"/>
                        </a:rPr>
                        <a:t>Planning and Prioritization Institute</a:t>
                      </a:r>
                      <a:r>
                        <a:rPr lang="en-US" sz="2000" b="0" i="0" u="none" strike="noStrike" noProof="0">
                          <a:latin typeface="Arial" panose="020B0604020202020204" pitchFamily="34" charset="0"/>
                          <a:cs typeface="Arial" panose="020B0604020202020204" pitchFamily="34" charset="0"/>
                        </a:rPr>
                        <a:t> supports districts in identifying an instructional priority that will support implementation of their EBPS</a:t>
                      </a:r>
                      <a:endParaRPr lang="en-US" sz="2000" b="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06086030"/>
                  </a:ext>
                </a:extLst>
              </a:tr>
              <a:tr h="1683194">
                <a:tc>
                  <a:txBody>
                    <a:bodyPr/>
                    <a:lstStyle/>
                    <a:p>
                      <a:pPr lvl="0">
                        <a:buNone/>
                      </a:pPr>
                      <a:r>
                        <a:rPr lang="en-US" sz="2000" b="0" i="0" u="none" strike="noStrike" noProof="0">
                          <a:solidFill>
                            <a:schemeClr val="dk1"/>
                          </a:solidFill>
                          <a:latin typeface="Arial"/>
                        </a:rPr>
                        <a:t>Target support in service of those priorities, with a particular focus on supporting school and district ILTs, HQIM adoption and implementation</a:t>
                      </a:r>
                      <a:endParaRPr lang="en-US" sz="2000"/>
                    </a:p>
                  </a:txBody>
                  <a:tcPr/>
                </a:tc>
                <a:tc>
                  <a:txBody>
                    <a:bodyPr/>
                    <a:lstStyle/>
                    <a:p>
                      <a:pPr lvl="0">
                        <a:buNone/>
                      </a:pPr>
                      <a:r>
                        <a:rPr lang="en-US" sz="2000" b="1">
                          <a:latin typeface="Arial" panose="020B0604020202020204" pitchFamily="34" charset="0"/>
                          <a:cs typeface="Arial" panose="020B0604020202020204" pitchFamily="34" charset="0"/>
                        </a:rPr>
                        <a:t>Catalog of DESE Support </a:t>
                      </a:r>
                      <a:r>
                        <a:rPr lang="en-US" sz="2000" b="0">
                          <a:latin typeface="Arial" panose="020B0604020202020204" pitchFamily="34" charset="0"/>
                          <a:cs typeface="Arial" panose="020B0604020202020204" pitchFamily="34" charset="0"/>
                        </a:rPr>
                        <a:t>provided.</a:t>
                      </a:r>
                    </a:p>
                    <a:p>
                      <a:pPr lvl="0">
                        <a:buNone/>
                      </a:pPr>
                      <a:r>
                        <a:rPr lang="en-US" sz="2000" b="1">
                          <a:latin typeface="Arial" panose="020B0604020202020204" pitchFamily="34" charset="0"/>
                          <a:cs typeface="Arial" panose="020B0604020202020204" pitchFamily="34" charset="0"/>
                        </a:rPr>
                        <a:t>Regional Assistance Teams </a:t>
                      </a:r>
                      <a:r>
                        <a:rPr lang="en-US" sz="2000" b="0">
                          <a:latin typeface="Arial" panose="020B0604020202020204" pitchFamily="34" charset="0"/>
                          <a:cs typeface="Arial" panose="020B0604020202020204" pitchFamily="34" charset="0"/>
                        </a:rPr>
                        <a:t>deployed to provide implementation support </a:t>
                      </a:r>
                      <a:r>
                        <a:rPr lang="en-US" sz="2000" b="1">
                          <a:latin typeface="Arial" panose="020B0604020202020204" pitchFamily="34" charset="0"/>
                          <a:cs typeface="Arial" panose="020B0604020202020204" pitchFamily="34" charset="0"/>
                        </a:rPr>
                        <a:t>and progress monitor </a:t>
                      </a:r>
                      <a:r>
                        <a:rPr lang="en-US" sz="2000" b="0">
                          <a:latin typeface="Arial" panose="020B0604020202020204" pitchFamily="34" charset="0"/>
                          <a:cs typeface="Arial" panose="020B0604020202020204" pitchFamily="34" charset="0"/>
                        </a:rPr>
                        <a:t>implementation.</a:t>
                      </a:r>
                    </a:p>
                  </a:txBody>
                  <a:tcPr/>
                </a:tc>
                <a:extLst>
                  <a:ext uri="{0D108BD9-81ED-4DB2-BD59-A6C34878D82A}">
                    <a16:rowId xmlns:a16="http://schemas.microsoft.com/office/drawing/2014/main" val="3685224833"/>
                  </a:ext>
                </a:extLst>
              </a:tr>
            </a:tbl>
          </a:graphicData>
        </a:graphic>
      </p:graphicFrame>
      <p:sp>
        <p:nvSpPr>
          <p:cNvPr id="3" name="Title 2">
            <a:extLst>
              <a:ext uri="{FF2B5EF4-FFF2-40B4-BE49-F238E27FC236}">
                <a16:creationId xmlns:a16="http://schemas.microsoft.com/office/drawing/2014/main" id="{3B2AB12C-851D-2149-8E27-13B932EB44E3}"/>
              </a:ext>
            </a:extLst>
          </p:cNvPr>
          <p:cNvSpPr>
            <a:spLocks noGrp="1"/>
          </p:cNvSpPr>
          <p:nvPr>
            <p:ph type="title"/>
          </p:nvPr>
        </p:nvSpPr>
        <p:spPr/>
        <p:txBody>
          <a:bodyPr>
            <a:normAutofit fontScale="90000"/>
          </a:bodyPr>
          <a:lstStyle/>
          <a:p>
            <a:r>
              <a:rPr lang="en-US">
                <a:latin typeface="Arial"/>
                <a:cs typeface="Arial"/>
              </a:rPr>
              <a:t>An Equity-Centered Assistance Model supports with implementation of EBPs for Gap-Closing</a:t>
            </a:r>
            <a:endParaRPr lang="en-US"/>
          </a:p>
        </p:txBody>
      </p:sp>
      <p:graphicFrame>
        <p:nvGraphicFramePr>
          <p:cNvPr id="5" name="Diagram 4">
            <a:extLst>
              <a:ext uri="{FF2B5EF4-FFF2-40B4-BE49-F238E27FC236}">
                <a16:creationId xmlns:a16="http://schemas.microsoft.com/office/drawing/2014/main" id="{4B4F06B4-9BE7-B2E6-1948-100665A67CF2}"/>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883930820"/>
              </p:ext>
            </p:extLst>
          </p:nvPr>
        </p:nvGraphicFramePr>
        <p:xfrm>
          <a:off x="11855464" y="1413110"/>
          <a:ext cx="11369675" cy="5049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66204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105EB5-B439-DBF3-513B-708B3D9759C7}"/>
              </a:ext>
            </a:extLst>
          </p:cNvPr>
          <p:cNvSpPr>
            <a:spLocks noGrp="1"/>
          </p:cNvSpPr>
          <p:nvPr>
            <p:ph type="title"/>
          </p:nvPr>
        </p:nvSpPr>
        <p:spPr/>
        <p:txBody>
          <a:bodyPr>
            <a:normAutofit fontScale="90000"/>
          </a:bodyPr>
          <a:lstStyle/>
          <a:p>
            <a:r>
              <a:rPr lang="en-US">
                <a:latin typeface="Arial"/>
                <a:cs typeface="Arial"/>
              </a:rPr>
              <a:t>Progress monitoring is an essential part of our support to districts</a:t>
            </a:r>
            <a:endParaRPr lang="en-US"/>
          </a:p>
        </p:txBody>
      </p:sp>
      <p:pic>
        <p:nvPicPr>
          <p:cNvPr id="6" name="Picture 5" descr="progress monitor">
            <a:extLst>
              <a:ext uri="{FF2B5EF4-FFF2-40B4-BE49-F238E27FC236}">
                <a16:creationId xmlns:a16="http://schemas.microsoft.com/office/drawing/2014/main" id="{7D158A54-20DD-478B-8293-D4694BECB807}"/>
              </a:ext>
            </a:extLst>
          </p:cNvPr>
          <p:cNvPicPr>
            <a:picLocks noChangeAspect="1"/>
          </p:cNvPicPr>
          <p:nvPr/>
        </p:nvPicPr>
        <p:blipFill>
          <a:blip r:embed="rId3"/>
          <a:stretch>
            <a:fillRect/>
          </a:stretch>
        </p:blipFill>
        <p:spPr>
          <a:xfrm>
            <a:off x="620153" y="2311021"/>
            <a:ext cx="10951693" cy="3512247"/>
          </a:xfrm>
          <a:prstGeom prst="rect">
            <a:avLst/>
          </a:prstGeom>
        </p:spPr>
      </p:pic>
    </p:spTree>
    <p:extLst>
      <p:ext uri="{BB962C8B-B14F-4D97-AF65-F5344CB8AC3E}">
        <p14:creationId xmlns:p14="http://schemas.microsoft.com/office/powerpoint/2010/main" val="9078073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8A16EF-BC96-DD72-3BD9-8ED6EBCE02D7}"/>
              </a:ext>
            </a:extLst>
          </p:cNvPr>
          <p:cNvSpPr>
            <a:spLocks noGrp="1"/>
          </p:cNvSpPr>
          <p:nvPr>
            <p:ph idx="1"/>
          </p:nvPr>
        </p:nvSpPr>
        <p:spPr/>
        <p:txBody>
          <a:bodyPr vert="horz" lIns="91440" tIns="45720" rIns="91440" bIns="45720" rtlCol="0" anchor="t">
            <a:normAutofit/>
          </a:bodyPr>
          <a:lstStyle/>
          <a:p>
            <a:r>
              <a:rPr lang="en-US">
                <a:latin typeface="Arial"/>
                <a:cs typeface="Arial"/>
              </a:rPr>
              <a:t>What does it look like in one of our larger, more complex districts to implement SOA?</a:t>
            </a:r>
            <a:endParaRPr lang="en-US"/>
          </a:p>
          <a:p>
            <a:r>
              <a:rPr lang="en-US">
                <a:latin typeface="Arial"/>
                <a:cs typeface="Arial"/>
              </a:rPr>
              <a:t>What factors affect SOA implementation in the full landscape of  budget, accountability, and assistance that work together to support gap closing?</a:t>
            </a:r>
            <a:endParaRPr lang="en-US"/>
          </a:p>
          <a:p>
            <a:endParaRPr lang="en-US">
              <a:latin typeface="Arial"/>
              <a:cs typeface="Arial"/>
            </a:endParaRPr>
          </a:p>
          <a:p>
            <a:endParaRPr lang="en-US"/>
          </a:p>
        </p:txBody>
      </p:sp>
      <p:sp>
        <p:nvSpPr>
          <p:cNvPr id="3" name="Title 2">
            <a:extLst>
              <a:ext uri="{FF2B5EF4-FFF2-40B4-BE49-F238E27FC236}">
                <a16:creationId xmlns:a16="http://schemas.microsoft.com/office/drawing/2014/main" id="{14E720CA-FB52-5C11-9550-F9800E53F619}"/>
              </a:ext>
            </a:extLst>
          </p:cNvPr>
          <p:cNvSpPr>
            <a:spLocks noGrp="1"/>
          </p:cNvSpPr>
          <p:nvPr>
            <p:ph type="title"/>
          </p:nvPr>
        </p:nvSpPr>
        <p:spPr/>
        <p:txBody>
          <a:bodyPr/>
          <a:lstStyle/>
          <a:p>
            <a:r>
              <a:rPr lang="en-US">
                <a:latin typeface="Arial"/>
                <a:cs typeface="Arial"/>
              </a:rPr>
              <a:t>One district's perspective </a:t>
            </a:r>
            <a:endParaRPr lang="en-US"/>
          </a:p>
        </p:txBody>
      </p:sp>
    </p:spTree>
    <p:extLst>
      <p:ext uri="{BB962C8B-B14F-4D97-AF65-F5344CB8AC3E}">
        <p14:creationId xmlns:p14="http://schemas.microsoft.com/office/powerpoint/2010/main" val="21034117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A4688B-CCAD-CCA3-48ED-A84E8A887368}"/>
              </a:ext>
            </a:extLst>
          </p:cNvPr>
          <p:cNvSpPr>
            <a:spLocks noGrp="1"/>
          </p:cNvSpPr>
          <p:nvPr>
            <p:ph type="ctrTitle"/>
          </p:nvPr>
        </p:nvSpPr>
        <p:spPr>
          <a:xfrm>
            <a:off x="1155556" y="6972300"/>
            <a:ext cx="4284418" cy="381000"/>
          </a:xfrm>
        </p:spPr>
        <p:txBody>
          <a:bodyPr anchor="b">
            <a:normAutofit/>
          </a:bodyPr>
          <a:lstStyle/>
          <a:p>
            <a:r>
              <a:rPr lang="en-US" sz="1800" dirty="0"/>
              <a:t>Fall River Public </a:t>
            </a:r>
            <a:r>
              <a:rPr lang="en-US" sz="1800" dirty="0" err="1"/>
              <a:t>Scools</a:t>
            </a:r>
            <a:endParaRPr lang="en-US" sz="1800" dirty="0"/>
          </a:p>
        </p:txBody>
      </p:sp>
      <p:sp>
        <p:nvSpPr>
          <p:cNvPr id="11" name="Rectangle 10">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F6EF8BCE-49AD-F099-D881-48BB3303EC17}"/>
              </a:ext>
            </a:extLst>
          </p:cNvPr>
          <p:cNvSpPr>
            <a:spLocks noGrp="1"/>
          </p:cNvSpPr>
          <p:nvPr>
            <p:ph type="subTitle" idx="1"/>
          </p:nvPr>
        </p:nvSpPr>
        <p:spPr>
          <a:xfrm>
            <a:off x="6739465" y="6214525"/>
            <a:ext cx="4305856" cy="321733"/>
          </a:xfrm>
        </p:spPr>
        <p:txBody>
          <a:bodyPr anchor="b">
            <a:normAutofit lnSpcReduction="10000"/>
          </a:bodyPr>
          <a:lstStyle/>
          <a:p>
            <a:pPr algn="r"/>
            <a:endParaRPr lang="en-US" sz="1800" dirty="0"/>
          </a:p>
        </p:txBody>
      </p:sp>
      <p:pic>
        <p:nvPicPr>
          <p:cNvPr id="4" name="Picture 4">
            <a:extLst>
              <a:ext uri="{FF2B5EF4-FFF2-40B4-BE49-F238E27FC236}">
                <a16:creationId xmlns:a16="http://schemas.microsoft.com/office/drawing/2014/main" id="{B7A7C6E4-19B3-0E91-3EC6-E1A1FA7AC7D2}"/>
              </a:ext>
              <a:ext uri="{C183D7F6-B498-43B3-948B-1728B52AA6E4}">
                <adec:decorative xmlns:adec="http://schemas.microsoft.com/office/drawing/2017/decorative" val="1"/>
              </a:ext>
            </a:extLst>
          </p:cNvPr>
          <p:cNvPicPr>
            <a:picLocks noChangeAspect="1"/>
          </p:cNvPicPr>
          <p:nvPr/>
        </p:nvPicPr>
        <p:blipFill rotWithShape="1">
          <a:blip r:embed="rId2"/>
          <a:srcRect r="-2" b="634"/>
          <a:stretch/>
        </p:blipFill>
        <p:spPr>
          <a:xfrm>
            <a:off x="1155556" y="637761"/>
            <a:ext cx="9889765" cy="5576763"/>
          </a:xfrm>
          <a:prstGeom prst="rect">
            <a:avLst/>
          </a:prstGeom>
        </p:spPr>
      </p:pic>
    </p:spTree>
    <p:extLst>
      <p:ext uri="{BB962C8B-B14F-4D97-AF65-F5344CB8AC3E}">
        <p14:creationId xmlns:p14="http://schemas.microsoft.com/office/powerpoint/2010/main" val="35827967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fall river students demographics">
            <a:extLst>
              <a:ext uri="{FF2B5EF4-FFF2-40B4-BE49-F238E27FC236}">
                <a16:creationId xmlns:a16="http://schemas.microsoft.com/office/drawing/2014/main" id="{B2E4F3A2-B0E8-DD82-B9B1-D7A3CBD0D8D8}"/>
              </a:ext>
            </a:extLst>
          </p:cNvPr>
          <p:cNvPicPr>
            <a:picLocks noGrp="1" noChangeAspect="1"/>
          </p:cNvPicPr>
          <p:nvPr>
            <p:ph idx="1"/>
          </p:nvPr>
        </p:nvPicPr>
        <p:blipFill rotWithShape="1">
          <a:blip r:embed="rId2"/>
          <a:srcRect b="9523"/>
          <a:stretch/>
        </p:blipFill>
        <p:spPr>
          <a:xfrm>
            <a:off x="456817" y="292813"/>
            <a:ext cx="11277600" cy="5943600"/>
          </a:xfrm>
          <a:prstGeom prst="rect">
            <a:avLst/>
          </a:prstGeom>
        </p:spPr>
      </p:pic>
      <p:sp>
        <p:nvSpPr>
          <p:cNvPr id="2" name="Title 1">
            <a:extLst>
              <a:ext uri="{FF2B5EF4-FFF2-40B4-BE49-F238E27FC236}">
                <a16:creationId xmlns:a16="http://schemas.microsoft.com/office/drawing/2014/main" id="{7D48E18C-4890-42BE-8540-8606FA02F049}"/>
              </a:ext>
            </a:extLst>
          </p:cNvPr>
          <p:cNvSpPr>
            <a:spLocks noGrp="1"/>
          </p:cNvSpPr>
          <p:nvPr>
            <p:ph type="title"/>
          </p:nvPr>
        </p:nvSpPr>
        <p:spPr>
          <a:xfrm>
            <a:off x="838200" y="-1042852"/>
            <a:ext cx="10515600" cy="1042852"/>
          </a:xfrm>
        </p:spPr>
        <p:txBody>
          <a:bodyPr vert="horz" lIns="91440" tIns="45720" rIns="91440" bIns="45720" rtlCol="0" anchor="b">
            <a:normAutofit/>
          </a:bodyPr>
          <a:lstStyle/>
          <a:p>
            <a:r>
              <a:rPr lang="en-US" dirty="0"/>
              <a:t>Our students</a:t>
            </a:r>
          </a:p>
        </p:txBody>
      </p:sp>
    </p:spTree>
    <p:extLst>
      <p:ext uri="{BB962C8B-B14F-4D97-AF65-F5344CB8AC3E}">
        <p14:creationId xmlns:p14="http://schemas.microsoft.com/office/powerpoint/2010/main" val="12107618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ela - percent meeting/exceeding expectations">
            <a:extLst>
              <a:ext uri="{FF2B5EF4-FFF2-40B4-BE49-F238E27FC236}">
                <a16:creationId xmlns:a16="http://schemas.microsoft.com/office/drawing/2014/main" id="{5B296EAB-AAF5-CE2F-519D-3885A2BA3B70}"/>
              </a:ext>
            </a:extLst>
          </p:cNvPr>
          <p:cNvPicPr>
            <a:picLocks noGrp="1" noChangeAspect="1"/>
          </p:cNvPicPr>
          <p:nvPr>
            <p:ph idx="1"/>
          </p:nvPr>
        </p:nvPicPr>
        <p:blipFill rotWithShape="1">
          <a:blip r:embed="rId2"/>
          <a:srcRect r="1" b="540"/>
          <a:stretch/>
        </p:blipFill>
        <p:spPr>
          <a:xfrm>
            <a:off x="196850" y="173518"/>
            <a:ext cx="11798300" cy="6512763"/>
          </a:xfrm>
          <a:prstGeom prst="rect">
            <a:avLst/>
          </a:prstGeom>
        </p:spPr>
      </p:pic>
      <p:sp>
        <p:nvSpPr>
          <p:cNvPr id="2" name="Title 1">
            <a:extLst>
              <a:ext uri="{FF2B5EF4-FFF2-40B4-BE49-F238E27FC236}">
                <a16:creationId xmlns:a16="http://schemas.microsoft.com/office/drawing/2014/main" id="{C74C4204-331F-402B-B750-5C89A0D36979}"/>
              </a:ext>
            </a:extLst>
          </p:cNvPr>
          <p:cNvSpPr>
            <a:spLocks noGrp="1"/>
          </p:cNvSpPr>
          <p:nvPr>
            <p:ph type="title"/>
          </p:nvPr>
        </p:nvSpPr>
        <p:spPr>
          <a:xfrm>
            <a:off x="838200" y="-1042852"/>
            <a:ext cx="10515600" cy="1042852"/>
          </a:xfrm>
        </p:spPr>
        <p:txBody>
          <a:bodyPr vert="horz" lIns="91440" tIns="45720" rIns="91440" bIns="45720" rtlCol="0" anchor="b">
            <a:normAutofit fontScale="90000"/>
          </a:bodyPr>
          <a:lstStyle/>
          <a:p>
            <a:r>
              <a:rPr lang="en-US" dirty="0"/>
              <a:t>ELA percent meeting/exceeding expectations</a:t>
            </a:r>
          </a:p>
        </p:txBody>
      </p:sp>
    </p:spTree>
    <p:extLst>
      <p:ext uri="{BB962C8B-B14F-4D97-AF65-F5344CB8AC3E}">
        <p14:creationId xmlns:p14="http://schemas.microsoft.com/office/powerpoint/2010/main" val="23079118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math - percent meeting/exceeding exprectations">
            <a:extLst>
              <a:ext uri="{FF2B5EF4-FFF2-40B4-BE49-F238E27FC236}">
                <a16:creationId xmlns:a16="http://schemas.microsoft.com/office/drawing/2014/main" id="{735D8F92-1D35-F6F1-4CE0-66EEA10E93FA}"/>
              </a:ext>
            </a:extLst>
          </p:cNvPr>
          <p:cNvPicPr>
            <a:picLocks noGrp="1" noChangeAspect="1"/>
          </p:cNvPicPr>
          <p:nvPr>
            <p:ph idx="1"/>
          </p:nvPr>
        </p:nvPicPr>
        <p:blipFill rotWithShape="1">
          <a:blip r:embed="rId2"/>
          <a:srcRect b="6721"/>
          <a:stretch/>
        </p:blipFill>
        <p:spPr>
          <a:xfrm>
            <a:off x="457200" y="457200"/>
            <a:ext cx="11277600" cy="5943600"/>
          </a:xfrm>
          <a:prstGeom prst="rect">
            <a:avLst/>
          </a:prstGeom>
        </p:spPr>
      </p:pic>
      <p:sp>
        <p:nvSpPr>
          <p:cNvPr id="2" name="Title 1">
            <a:extLst>
              <a:ext uri="{FF2B5EF4-FFF2-40B4-BE49-F238E27FC236}">
                <a16:creationId xmlns:a16="http://schemas.microsoft.com/office/drawing/2014/main" id="{9C5C616C-EF77-413B-A47C-47B42A7FF968}"/>
              </a:ext>
            </a:extLst>
          </p:cNvPr>
          <p:cNvSpPr>
            <a:spLocks noGrp="1"/>
          </p:cNvSpPr>
          <p:nvPr>
            <p:ph type="title"/>
          </p:nvPr>
        </p:nvSpPr>
        <p:spPr>
          <a:xfrm>
            <a:off x="838200" y="-1042852"/>
            <a:ext cx="10515600" cy="1042852"/>
          </a:xfrm>
        </p:spPr>
        <p:txBody>
          <a:bodyPr vert="horz" lIns="91440" tIns="45720" rIns="91440" bIns="45720" rtlCol="0" anchor="b">
            <a:normAutofit fontScale="90000"/>
          </a:bodyPr>
          <a:lstStyle/>
          <a:p>
            <a:r>
              <a:rPr lang="en-US" dirty="0"/>
              <a:t>Math percent meeting/exceeding expectation</a:t>
            </a:r>
          </a:p>
        </p:txBody>
      </p:sp>
    </p:spTree>
    <p:extLst>
      <p:ext uri="{BB962C8B-B14F-4D97-AF65-F5344CB8AC3E}">
        <p14:creationId xmlns:p14="http://schemas.microsoft.com/office/powerpoint/2010/main" val="3953619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3A0E7A-D325-4C45-89D3-DD2235C5AE04}"/>
              </a:ext>
            </a:extLst>
          </p:cNvPr>
          <p:cNvSpPr>
            <a:spLocks noGrp="1"/>
          </p:cNvSpPr>
          <p:nvPr>
            <p:ph idx="1"/>
          </p:nvPr>
        </p:nvSpPr>
        <p:spPr/>
        <p:txBody>
          <a:bodyPr vert="horz" lIns="91440" tIns="45720" rIns="91440" bIns="45720" rtlCol="0" anchor="t">
            <a:normAutofit lnSpcReduction="10000"/>
          </a:bodyPr>
          <a:lstStyle/>
          <a:p>
            <a:r>
              <a:rPr lang="en-US" b="1">
                <a:latin typeface="Arial"/>
                <a:cs typeface="Arial"/>
              </a:rPr>
              <a:t>Data systems: </a:t>
            </a:r>
            <a:r>
              <a:rPr lang="en-US">
                <a:latin typeface="Arial"/>
                <a:cs typeface="Arial"/>
              </a:rPr>
              <a:t>Charges EOE with collecting and publishing data on student preparedness for post-graduate success in college and workforce</a:t>
            </a:r>
            <a:endParaRPr lang="en-US"/>
          </a:p>
          <a:p>
            <a:endParaRPr lang="en-US"/>
          </a:p>
          <a:p>
            <a:r>
              <a:rPr lang="en-US" b="1">
                <a:latin typeface="Arial"/>
                <a:cs typeface="Arial"/>
              </a:rPr>
              <a:t>Advisory Groups: </a:t>
            </a:r>
            <a:r>
              <a:rPr lang="en-US">
                <a:latin typeface="Arial"/>
                <a:cs typeface="Arial"/>
              </a:rPr>
              <a:t>Directs DESE to establish a data advisory commission </a:t>
            </a:r>
            <a:r>
              <a:rPr lang="en-US" b="0" i="0">
                <a:effectLst/>
                <a:latin typeface="Arial"/>
                <a:cs typeface="Arial"/>
              </a:rPr>
              <a:t>to help improve the use of data to inform strategies that strengthen teaching, learning and resource allocation</a:t>
            </a:r>
            <a:endParaRPr lang="en-US">
              <a:latin typeface="Arial"/>
              <a:cs typeface="Arial"/>
            </a:endParaRPr>
          </a:p>
          <a:p>
            <a:endParaRPr lang="en-US">
              <a:latin typeface="Arial"/>
              <a:cs typeface="Arial"/>
            </a:endParaRPr>
          </a:p>
          <a:p>
            <a:r>
              <a:rPr lang="en-US" b="1">
                <a:latin typeface="Arial"/>
                <a:cs typeface="Arial"/>
              </a:rPr>
              <a:t>Plans: </a:t>
            </a:r>
            <a:r>
              <a:rPr lang="en-US">
                <a:latin typeface="Arial"/>
                <a:cs typeface="Arial"/>
              </a:rPr>
              <a:t>Requires districts to develop gap-closing plans every three years</a:t>
            </a:r>
          </a:p>
          <a:p>
            <a:endParaRPr lang="en-US">
              <a:latin typeface="Arial"/>
              <a:cs typeface="Arial"/>
            </a:endParaRPr>
          </a:p>
        </p:txBody>
      </p:sp>
      <p:sp>
        <p:nvSpPr>
          <p:cNvPr id="3" name="Title 2">
            <a:extLst>
              <a:ext uri="{FF2B5EF4-FFF2-40B4-BE49-F238E27FC236}">
                <a16:creationId xmlns:a16="http://schemas.microsoft.com/office/drawing/2014/main" id="{468202C2-5BD7-4102-A80A-E284E863927D}"/>
              </a:ext>
            </a:extLst>
          </p:cNvPr>
          <p:cNvSpPr>
            <a:spLocks noGrp="1"/>
          </p:cNvSpPr>
          <p:nvPr>
            <p:ph type="title"/>
          </p:nvPr>
        </p:nvSpPr>
        <p:spPr/>
        <p:txBody>
          <a:bodyPr>
            <a:normAutofit fontScale="90000"/>
          </a:bodyPr>
          <a:lstStyle/>
          <a:p>
            <a:r>
              <a:rPr lang="en-US">
                <a:latin typeface="Arial"/>
                <a:cs typeface="Arial"/>
              </a:rPr>
              <a:t>SOA policy updates to support gap closing:</a:t>
            </a:r>
          </a:p>
        </p:txBody>
      </p:sp>
    </p:spTree>
    <p:extLst>
      <p:ext uri="{BB962C8B-B14F-4D97-AF65-F5344CB8AC3E}">
        <p14:creationId xmlns:p14="http://schemas.microsoft.com/office/powerpoint/2010/main" val="3443340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science - percent meeting/exceeding expectations">
            <a:extLst>
              <a:ext uri="{FF2B5EF4-FFF2-40B4-BE49-F238E27FC236}">
                <a16:creationId xmlns:a16="http://schemas.microsoft.com/office/drawing/2014/main" id="{8BCB175D-17E7-761F-80AB-6CE12580FB8E}"/>
              </a:ext>
            </a:extLst>
          </p:cNvPr>
          <p:cNvPicPr>
            <a:picLocks noGrp="1" noChangeAspect="1"/>
          </p:cNvPicPr>
          <p:nvPr>
            <p:ph idx="1"/>
          </p:nvPr>
        </p:nvPicPr>
        <p:blipFill rotWithShape="1">
          <a:blip r:embed="rId2"/>
          <a:srcRect b="6306"/>
          <a:stretch/>
        </p:blipFill>
        <p:spPr>
          <a:xfrm>
            <a:off x="457200" y="457200"/>
            <a:ext cx="11277600" cy="5943600"/>
          </a:xfrm>
          <a:prstGeom prst="rect">
            <a:avLst/>
          </a:prstGeom>
        </p:spPr>
      </p:pic>
      <p:sp>
        <p:nvSpPr>
          <p:cNvPr id="2" name="Title 1">
            <a:extLst>
              <a:ext uri="{FF2B5EF4-FFF2-40B4-BE49-F238E27FC236}">
                <a16:creationId xmlns:a16="http://schemas.microsoft.com/office/drawing/2014/main" id="{B1505A05-27DC-41F2-947B-699940951D61}"/>
              </a:ext>
            </a:extLst>
          </p:cNvPr>
          <p:cNvSpPr>
            <a:spLocks noGrp="1"/>
          </p:cNvSpPr>
          <p:nvPr>
            <p:ph type="title"/>
          </p:nvPr>
        </p:nvSpPr>
        <p:spPr>
          <a:xfrm>
            <a:off x="838200" y="-1042852"/>
            <a:ext cx="10515600" cy="1042852"/>
          </a:xfrm>
        </p:spPr>
        <p:txBody>
          <a:bodyPr vert="horz" lIns="91440" tIns="45720" rIns="91440" bIns="45720" rtlCol="0" anchor="b">
            <a:normAutofit fontScale="90000"/>
          </a:bodyPr>
          <a:lstStyle/>
          <a:p>
            <a:r>
              <a:rPr lang="en-US" dirty="0"/>
              <a:t>Science percent meeting/exceeding expectations</a:t>
            </a:r>
          </a:p>
        </p:txBody>
      </p:sp>
    </p:spTree>
    <p:extLst>
      <p:ext uri="{BB962C8B-B14F-4D97-AF65-F5344CB8AC3E}">
        <p14:creationId xmlns:p14="http://schemas.microsoft.com/office/powerpoint/2010/main" val="37256329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reas of focus and SOA investments">
            <a:extLst>
              <a:ext uri="{FF2B5EF4-FFF2-40B4-BE49-F238E27FC236}">
                <a16:creationId xmlns:a16="http://schemas.microsoft.com/office/drawing/2014/main" id="{EE4CD4EF-AC50-4E9B-B5E8-30D429078B24}"/>
              </a:ext>
            </a:extLst>
          </p:cNvPr>
          <p:cNvPicPr>
            <a:picLocks noGrp="1" noChangeAspect="1"/>
          </p:cNvPicPr>
          <p:nvPr>
            <p:ph idx="1"/>
          </p:nvPr>
        </p:nvPicPr>
        <p:blipFill rotWithShape="1">
          <a:blip r:embed="rId2"/>
          <a:srcRect t="2978" b="3743"/>
          <a:stretch/>
        </p:blipFill>
        <p:spPr>
          <a:xfrm>
            <a:off x="457200" y="457200"/>
            <a:ext cx="11277600" cy="5943600"/>
          </a:xfrm>
          <a:prstGeom prst="rect">
            <a:avLst/>
          </a:prstGeom>
        </p:spPr>
      </p:pic>
      <p:sp>
        <p:nvSpPr>
          <p:cNvPr id="2" name="Title 1">
            <a:extLst>
              <a:ext uri="{FF2B5EF4-FFF2-40B4-BE49-F238E27FC236}">
                <a16:creationId xmlns:a16="http://schemas.microsoft.com/office/drawing/2014/main" id="{B31C7821-84D3-4B22-8D88-DCCF86DFFBC4}"/>
              </a:ext>
            </a:extLst>
          </p:cNvPr>
          <p:cNvSpPr>
            <a:spLocks noGrp="1"/>
          </p:cNvSpPr>
          <p:nvPr>
            <p:ph type="title"/>
          </p:nvPr>
        </p:nvSpPr>
        <p:spPr>
          <a:xfrm>
            <a:off x="838200" y="-1042852"/>
            <a:ext cx="10515600" cy="1042852"/>
          </a:xfrm>
        </p:spPr>
        <p:txBody>
          <a:bodyPr vert="horz" lIns="91440" tIns="45720" rIns="91440" bIns="45720" rtlCol="0" anchor="b">
            <a:normAutofit/>
          </a:bodyPr>
          <a:lstStyle/>
          <a:p>
            <a:r>
              <a:rPr lang="en-US" dirty="0"/>
              <a:t>Area of focus and </a:t>
            </a:r>
            <a:r>
              <a:rPr lang="en-US" dirty="0" err="1"/>
              <a:t>soa</a:t>
            </a:r>
            <a:r>
              <a:rPr lang="en-US" dirty="0"/>
              <a:t> investments</a:t>
            </a:r>
          </a:p>
        </p:txBody>
      </p:sp>
    </p:spTree>
    <p:extLst>
      <p:ext uri="{BB962C8B-B14F-4D97-AF65-F5344CB8AC3E}">
        <p14:creationId xmlns:p14="http://schemas.microsoft.com/office/powerpoint/2010/main" val="2659069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a:extLst>
              <a:ext uri="{FF2B5EF4-FFF2-40B4-BE49-F238E27FC236}">
                <a16:creationId xmlns:a16="http://schemas.microsoft.com/office/drawing/2014/main" id="{ECA511E0-A11F-1670-0038-7115736B1814}"/>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t="539" r="1" b="1"/>
          <a:stretch/>
        </p:blipFill>
        <p:spPr>
          <a:xfrm>
            <a:off x="196850" y="173518"/>
            <a:ext cx="11798300" cy="6512763"/>
          </a:xfrm>
          <a:prstGeom prst="rect">
            <a:avLst/>
          </a:prstGeom>
        </p:spPr>
      </p:pic>
      <p:sp>
        <p:nvSpPr>
          <p:cNvPr id="2" name="Title 1">
            <a:extLst>
              <a:ext uri="{FF2B5EF4-FFF2-40B4-BE49-F238E27FC236}">
                <a16:creationId xmlns:a16="http://schemas.microsoft.com/office/drawing/2014/main" id="{B2B8F6CB-1C92-4CDA-8F7D-1C62B15F52EB}"/>
              </a:ext>
            </a:extLst>
          </p:cNvPr>
          <p:cNvSpPr>
            <a:spLocks noGrp="1"/>
          </p:cNvSpPr>
          <p:nvPr>
            <p:ph type="title"/>
          </p:nvPr>
        </p:nvSpPr>
        <p:spPr>
          <a:xfrm>
            <a:off x="838200" y="-1042852"/>
            <a:ext cx="10515600" cy="1042852"/>
          </a:xfrm>
        </p:spPr>
        <p:txBody>
          <a:bodyPr vert="horz" lIns="91440" tIns="45720" rIns="91440" bIns="45720" rtlCol="0" anchor="b">
            <a:normAutofit/>
          </a:bodyPr>
          <a:lstStyle/>
          <a:p>
            <a:r>
              <a:rPr lang="en-US" dirty="0"/>
              <a:t>Research based early literacy programs</a:t>
            </a:r>
          </a:p>
        </p:txBody>
      </p:sp>
    </p:spTree>
    <p:extLst>
      <p:ext uri="{BB962C8B-B14F-4D97-AF65-F5344CB8AC3E}">
        <p14:creationId xmlns:p14="http://schemas.microsoft.com/office/powerpoint/2010/main" val="16077500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early college programs graphs of number of students enrolled in early college by school year and sub group enrollment SY 20-23">
            <a:extLst>
              <a:ext uri="{FF2B5EF4-FFF2-40B4-BE49-F238E27FC236}">
                <a16:creationId xmlns:a16="http://schemas.microsoft.com/office/drawing/2014/main" id="{EE0AEA22-2196-C272-8A4D-0DB24B3E084B}"/>
              </a:ext>
            </a:extLst>
          </p:cNvPr>
          <p:cNvPicPr>
            <a:picLocks noGrp="1" noChangeAspect="1"/>
          </p:cNvPicPr>
          <p:nvPr>
            <p:ph idx="1"/>
          </p:nvPr>
        </p:nvPicPr>
        <p:blipFill rotWithShape="1">
          <a:blip r:embed="rId2"/>
          <a:srcRect b="5040"/>
          <a:stretch/>
        </p:blipFill>
        <p:spPr>
          <a:xfrm>
            <a:off x="457200" y="457200"/>
            <a:ext cx="11277600" cy="5943600"/>
          </a:xfrm>
          <a:prstGeom prst="rect">
            <a:avLst/>
          </a:prstGeom>
        </p:spPr>
      </p:pic>
      <p:sp>
        <p:nvSpPr>
          <p:cNvPr id="2" name="Title 1">
            <a:extLst>
              <a:ext uri="{FF2B5EF4-FFF2-40B4-BE49-F238E27FC236}">
                <a16:creationId xmlns:a16="http://schemas.microsoft.com/office/drawing/2014/main" id="{1A7E8FA8-06DC-4037-986B-7CFE2306C9C4}"/>
              </a:ext>
            </a:extLst>
          </p:cNvPr>
          <p:cNvSpPr>
            <a:spLocks noGrp="1"/>
          </p:cNvSpPr>
          <p:nvPr>
            <p:ph type="title"/>
          </p:nvPr>
        </p:nvSpPr>
        <p:spPr>
          <a:xfrm>
            <a:off x="838200" y="-1042852"/>
            <a:ext cx="10515600" cy="1042852"/>
          </a:xfrm>
        </p:spPr>
        <p:txBody>
          <a:bodyPr vert="horz" lIns="91440" tIns="45720" rIns="91440" bIns="45720" rtlCol="0" anchor="b">
            <a:normAutofit/>
          </a:bodyPr>
          <a:lstStyle/>
          <a:p>
            <a:r>
              <a:rPr lang="en-US" dirty="0"/>
              <a:t>Early college programs</a:t>
            </a:r>
          </a:p>
        </p:txBody>
      </p:sp>
    </p:spTree>
    <p:extLst>
      <p:ext uri="{BB962C8B-B14F-4D97-AF65-F5344CB8AC3E}">
        <p14:creationId xmlns:p14="http://schemas.microsoft.com/office/powerpoint/2010/main" val="23534372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500C1EA2-10A7-32C1-6C7B-353AB46E2444}"/>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b="2852"/>
          <a:stretch/>
        </p:blipFill>
        <p:spPr>
          <a:xfrm>
            <a:off x="457200" y="457200"/>
            <a:ext cx="11277600" cy="5943600"/>
          </a:xfrm>
          <a:prstGeom prst="rect">
            <a:avLst/>
          </a:prstGeom>
        </p:spPr>
      </p:pic>
      <p:sp>
        <p:nvSpPr>
          <p:cNvPr id="2" name="Title 1">
            <a:extLst>
              <a:ext uri="{FF2B5EF4-FFF2-40B4-BE49-F238E27FC236}">
                <a16:creationId xmlns:a16="http://schemas.microsoft.com/office/drawing/2014/main" id="{32D32307-1B55-4569-9433-EA809CBA9E47}"/>
              </a:ext>
            </a:extLst>
          </p:cNvPr>
          <p:cNvSpPr>
            <a:spLocks noGrp="1"/>
          </p:cNvSpPr>
          <p:nvPr>
            <p:ph type="title"/>
          </p:nvPr>
        </p:nvSpPr>
        <p:spPr>
          <a:xfrm>
            <a:off x="838200" y="-1042852"/>
            <a:ext cx="10515600" cy="1042852"/>
          </a:xfrm>
        </p:spPr>
        <p:txBody>
          <a:bodyPr vert="horz" lIns="91440" tIns="45720" rIns="91440" bIns="45720" rtlCol="0" anchor="b">
            <a:normAutofit/>
          </a:bodyPr>
          <a:lstStyle/>
          <a:p>
            <a:r>
              <a:rPr lang="en-US" dirty="0"/>
              <a:t>Expanded learning time for all students</a:t>
            </a:r>
          </a:p>
        </p:txBody>
      </p:sp>
    </p:spTree>
    <p:extLst>
      <p:ext uri="{BB962C8B-B14F-4D97-AF65-F5344CB8AC3E}">
        <p14:creationId xmlns:p14="http://schemas.microsoft.com/office/powerpoint/2010/main" val="8489711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B84517AB-CBB2-06CA-C59B-772366AD77C2}"/>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b="561"/>
          <a:stretch/>
        </p:blipFill>
        <p:spPr>
          <a:xfrm>
            <a:off x="457200" y="457200"/>
            <a:ext cx="11277600" cy="5943600"/>
          </a:xfrm>
          <a:prstGeom prst="rect">
            <a:avLst/>
          </a:prstGeom>
        </p:spPr>
      </p:pic>
      <p:sp>
        <p:nvSpPr>
          <p:cNvPr id="2" name="Title 1">
            <a:extLst>
              <a:ext uri="{FF2B5EF4-FFF2-40B4-BE49-F238E27FC236}">
                <a16:creationId xmlns:a16="http://schemas.microsoft.com/office/drawing/2014/main" id="{023C32A2-314B-4C99-9354-81689488046E}"/>
              </a:ext>
            </a:extLst>
          </p:cNvPr>
          <p:cNvSpPr>
            <a:spLocks noGrp="1"/>
          </p:cNvSpPr>
          <p:nvPr>
            <p:ph type="title"/>
          </p:nvPr>
        </p:nvSpPr>
        <p:spPr>
          <a:xfrm>
            <a:off x="838200" y="-1042852"/>
            <a:ext cx="10515600" cy="1042852"/>
          </a:xfrm>
        </p:spPr>
        <p:txBody>
          <a:bodyPr vert="horz" lIns="91440" tIns="45720" rIns="91440" bIns="45720" rtlCol="0" anchor="b">
            <a:normAutofit/>
          </a:bodyPr>
          <a:lstStyle/>
          <a:p>
            <a:r>
              <a:rPr lang="en-US" dirty="0"/>
              <a:t>Inclusion/co-teaching</a:t>
            </a:r>
          </a:p>
        </p:txBody>
      </p:sp>
    </p:spTree>
    <p:extLst>
      <p:ext uri="{BB962C8B-B14F-4D97-AF65-F5344CB8AC3E}">
        <p14:creationId xmlns:p14="http://schemas.microsoft.com/office/powerpoint/2010/main" val="30312332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a:extLst>
              <a:ext uri="{FF2B5EF4-FFF2-40B4-BE49-F238E27FC236}">
                <a16:creationId xmlns:a16="http://schemas.microsoft.com/office/drawing/2014/main" id="{5E2C83F7-A924-6ACE-5A59-9C640268DCD8}"/>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l="405" r="3584" b="1"/>
          <a:stretch/>
        </p:blipFill>
        <p:spPr>
          <a:xfrm>
            <a:off x="196850" y="173518"/>
            <a:ext cx="11798300" cy="6512763"/>
          </a:xfrm>
          <a:prstGeom prst="rect">
            <a:avLst/>
          </a:prstGeom>
        </p:spPr>
      </p:pic>
      <p:sp>
        <p:nvSpPr>
          <p:cNvPr id="2" name="Title 1">
            <a:extLst>
              <a:ext uri="{FF2B5EF4-FFF2-40B4-BE49-F238E27FC236}">
                <a16:creationId xmlns:a16="http://schemas.microsoft.com/office/drawing/2014/main" id="{728031E3-A2A8-442D-B33E-18127CC18633}"/>
              </a:ext>
            </a:extLst>
          </p:cNvPr>
          <p:cNvSpPr>
            <a:spLocks noGrp="1"/>
          </p:cNvSpPr>
          <p:nvPr>
            <p:ph type="title"/>
          </p:nvPr>
        </p:nvSpPr>
        <p:spPr>
          <a:xfrm>
            <a:off x="838200" y="-1042852"/>
            <a:ext cx="10515600" cy="1042852"/>
          </a:xfrm>
        </p:spPr>
        <p:txBody>
          <a:bodyPr vert="horz" lIns="91440" tIns="45720" rIns="91440" bIns="45720" rtlCol="0" anchor="b">
            <a:normAutofit fontScale="90000"/>
          </a:bodyPr>
          <a:lstStyle/>
          <a:p>
            <a:r>
              <a:rPr lang="en-US" dirty="0"/>
              <a:t>Engage in a cycle of continuous improvement</a:t>
            </a:r>
          </a:p>
        </p:txBody>
      </p:sp>
    </p:spTree>
    <p:extLst>
      <p:ext uri="{BB962C8B-B14F-4D97-AF65-F5344CB8AC3E}">
        <p14:creationId xmlns:p14="http://schemas.microsoft.com/office/powerpoint/2010/main" val="1656435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9E62E34A-3ED8-740A-926B-1D08B64C6EDE}"/>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b="3298"/>
          <a:stretch/>
        </p:blipFill>
        <p:spPr>
          <a:xfrm>
            <a:off x="457200" y="457200"/>
            <a:ext cx="11277600" cy="5943600"/>
          </a:xfrm>
          <a:prstGeom prst="rect">
            <a:avLst/>
          </a:prstGeom>
        </p:spPr>
      </p:pic>
      <p:sp>
        <p:nvSpPr>
          <p:cNvPr id="2" name="Title 1">
            <a:extLst>
              <a:ext uri="{FF2B5EF4-FFF2-40B4-BE49-F238E27FC236}">
                <a16:creationId xmlns:a16="http://schemas.microsoft.com/office/drawing/2014/main" id="{2EF5B140-C87F-4B8C-9E1E-C9EF378299AA}"/>
              </a:ext>
            </a:extLst>
          </p:cNvPr>
          <p:cNvSpPr>
            <a:spLocks noGrp="1"/>
          </p:cNvSpPr>
          <p:nvPr>
            <p:ph type="title"/>
          </p:nvPr>
        </p:nvSpPr>
        <p:spPr>
          <a:xfrm>
            <a:off x="838200" y="-1042852"/>
            <a:ext cx="10515600" cy="1042852"/>
          </a:xfrm>
        </p:spPr>
        <p:txBody>
          <a:bodyPr vert="horz" lIns="91440" tIns="45720" rIns="91440" bIns="45720" rtlCol="0" anchor="b">
            <a:normAutofit fontScale="90000"/>
          </a:bodyPr>
          <a:lstStyle/>
          <a:p>
            <a:r>
              <a:rPr lang="en-US" dirty="0"/>
              <a:t>Expanding capacity to address SEL and mental health needs</a:t>
            </a:r>
          </a:p>
        </p:txBody>
      </p:sp>
    </p:spTree>
    <p:extLst>
      <p:ext uri="{BB962C8B-B14F-4D97-AF65-F5344CB8AC3E}">
        <p14:creationId xmlns:p14="http://schemas.microsoft.com/office/powerpoint/2010/main" val="41820513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8772082A-A2DA-8D32-9CC0-A57A0F20C6DF}"/>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t="752" b="4714"/>
          <a:stretch/>
        </p:blipFill>
        <p:spPr>
          <a:xfrm>
            <a:off x="457200" y="457200"/>
            <a:ext cx="11277600" cy="5943600"/>
          </a:xfrm>
          <a:prstGeom prst="rect">
            <a:avLst/>
          </a:prstGeom>
        </p:spPr>
      </p:pic>
      <p:sp>
        <p:nvSpPr>
          <p:cNvPr id="2" name="Title 1">
            <a:extLst>
              <a:ext uri="{FF2B5EF4-FFF2-40B4-BE49-F238E27FC236}">
                <a16:creationId xmlns:a16="http://schemas.microsoft.com/office/drawing/2014/main" id="{F41B1577-BCC4-477C-97C0-300A57392A3F}"/>
              </a:ext>
            </a:extLst>
          </p:cNvPr>
          <p:cNvSpPr>
            <a:spLocks noGrp="1"/>
          </p:cNvSpPr>
          <p:nvPr>
            <p:ph type="title"/>
          </p:nvPr>
        </p:nvSpPr>
        <p:spPr>
          <a:xfrm>
            <a:off x="838200" y="-1042852"/>
            <a:ext cx="10515600" cy="1042852"/>
          </a:xfrm>
        </p:spPr>
        <p:txBody>
          <a:bodyPr vert="horz" lIns="91440" tIns="45720" rIns="91440" bIns="45720" rtlCol="0" anchor="b">
            <a:normAutofit fontScale="90000"/>
          </a:bodyPr>
          <a:lstStyle/>
          <a:p>
            <a:r>
              <a:rPr lang="en-US" dirty="0"/>
              <a:t>Areas of progress and navigating challenges</a:t>
            </a:r>
          </a:p>
        </p:txBody>
      </p:sp>
    </p:spTree>
    <p:extLst>
      <p:ext uri="{BB962C8B-B14F-4D97-AF65-F5344CB8AC3E}">
        <p14:creationId xmlns:p14="http://schemas.microsoft.com/office/powerpoint/2010/main" val="24268838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77F23E26-AAFD-7F8B-D3EA-1F228AAAE5FA}"/>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b="7132"/>
          <a:stretch/>
        </p:blipFill>
        <p:spPr>
          <a:xfrm>
            <a:off x="457200" y="457200"/>
            <a:ext cx="11277600" cy="5943600"/>
          </a:xfrm>
          <a:prstGeom prst="rect">
            <a:avLst/>
          </a:prstGeom>
        </p:spPr>
      </p:pic>
      <p:sp>
        <p:nvSpPr>
          <p:cNvPr id="2" name="Title 1">
            <a:extLst>
              <a:ext uri="{FF2B5EF4-FFF2-40B4-BE49-F238E27FC236}">
                <a16:creationId xmlns:a16="http://schemas.microsoft.com/office/drawing/2014/main" id="{487E41AE-042E-4510-8D05-6769777555DF}"/>
              </a:ext>
            </a:extLst>
          </p:cNvPr>
          <p:cNvSpPr>
            <a:spLocks noGrp="1"/>
          </p:cNvSpPr>
          <p:nvPr>
            <p:ph type="title"/>
          </p:nvPr>
        </p:nvSpPr>
        <p:spPr>
          <a:xfrm>
            <a:off x="838200" y="-1042852"/>
            <a:ext cx="10515600" cy="1042852"/>
          </a:xfrm>
        </p:spPr>
        <p:txBody>
          <a:bodyPr vert="horz" lIns="91440" tIns="45720" rIns="91440" bIns="45720" rtlCol="0" anchor="b">
            <a:normAutofit/>
          </a:bodyPr>
          <a:lstStyle/>
          <a:p>
            <a:r>
              <a:rPr lang="en-US" dirty="0"/>
              <a:t>Attendance challenges </a:t>
            </a:r>
          </a:p>
        </p:txBody>
      </p:sp>
    </p:spTree>
    <p:extLst>
      <p:ext uri="{BB962C8B-B14F-4D97-AF65-F5344CB8AC3E}">
        <p14:creationId xmlns:p14="http://schemas.microsoft.com/office/powerpoint/2010/main" val="485044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B595B2-6B74-47CA-A691-76114C51E2B9}"/>
              </a:ext>
            </a:extLst>
          </p:cNvPr>
          <p:cNvSpPr>
            <a:spLocks noGrp="1"/>
          </p:cNvSpPr>
          <p:nvPr>
            <p:ph type="title"/>
          </p:nvPr>
        </p:nvSpPr>
        <p:spPr>
          <a:xfrm>
            <a:off x="751375" y="549939"/>
            <a:ext cx="10515600" cy="1042852"/>
          </a:xfrm>
        </p:spPr>
        <p:txBody>
          <a:bodyPr>
            <a:normAutofit fontScale="90000"/>
          </a:bodyPr>
          <a:lstStyle/>
          <a:p>
            <a:r>
              <a:rPr lang="en-US">
                <a:latin typeface="Arial"/>
                <a:cs typeface="Arial"/>
              </a:rPr>
              <a:t>Implementation timeline: Districts in Year 2 of a 3-year cycle, with pandemic backdrop</a:t>
            </a:r>
          </a:p>
          <a:p>
            <a:endParaRPr lang="en-US"/>
          </a:p>
        </p:txBody>
      </p:sp>
      <p:grpSp>
        <p:nvGrpSpPr>
          <p:cNvPr id="6" name="Group 5" descr="Implementation timeline">
            <a:extLst>
              <a:ext uri="{FF2B5EF4-FFF2-40B4-BE49-F238E27FC236}">
                <a16:creationId xmlns:a16="http://schemas.microsoft.com/office/drawing/2014/main" id="{A5C83A5D-C6A2-F083-C4AE-CEE21F12C225}"/>
              </a:ext>
            </a:extLst>
          </p:cNvPr>
          <p:cNvGrpSpPr/>
          <p:nvPr/>
        </p:nvGrpSpPr>
        <p:grpSpPr>
          <a:xfrm>
            <a:off x="133593" y="2349714"/>
            <a:ext cx="11905286" cy="3967853"/>
            <a:chOff x="144966" y="2850132"/>
            <a:chExt cx="11905286" cy="3967853"/>
          </a:xfrm>
        </p:grpSpPr>
        <p:sp>
          <p:nvSpPr>
            <p:cNvPr id="2" name="Rectangle 1">
              <a:extLst>
                <a:ext uri="{FF2B5EF4-FFF2-40B4-BE49-F238E27FC236}">
                  <a16:creationId xmlns:a16="http://schemas.microsoft.com/office/drawing/2014/main" id="{75A92303-4A54-632E-8FFE-4E691982A221}"/>
                </a:ext>
              </a:extLst>
            </p:cNvPr>
            <p:cNvSpPr/>
            <p:nvPr/>
          </p:nvSpPr>
          <p:spPr>
            <a:xfrm>
              <a:off x="551985" y="2883456"/>
              <a:ext cx="1001751" cy="1455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cs typeface="Calibri"/>
                </a:rPr>
                <a:t>November 19, 2019:</a:t>
              </a:r>
            </a:p>
            <a:p>
              <a:pPr algn="ctr"/>
              <a:r>
                <a:rPr lang="en-US" sz="1400">
                  <a:cs typeface="Calibri"/>
                </a:rPr>
                <a:t>SOA Legislation Signed Into Law </a:t>
              </a:r>
              <a:endParaRPr lang="en-US" sz="1400"/>
            </a:p>
          </p:txBody>
        </p:sp>
        <p:cxnSp>
          <p:nvCxnSpPr>
            <p:cNvPr id="10" name="Straight Arrow Connector 9">
              <a:extLst>
                <a:ext uri="{FF2B5EF4-FFF2-40B4-BE49-F238E27FC236}">
                  <a16:creationId xmlns:a16="http://schemas.microsoft.com/office/drawing/2014/main" id="{CCDFE37D-42F7-4DDD-9973-D83C7D2138DC}"/>
                </a:ext>
              </a:extLst>
            </p:cNvPr>
            <p:cNvCxnSpPr>
              <a:cxnSpLocks/>
            </p:cNvCxnSpPr>
            <p:nvPr/>
          </p:nvCxnSpPr>
          <p:spPr>
            <a:xfrm flipV="1">
              <a:off x="144966" y="4784323"/>
              <a:ext cx="11864897" cy="118278"/>
            </a:xfrm>
            <a:prstGeom prst="straightConnector1">
              <a:avLst/>
            </a:prstGeom>
            <a:ln w="3175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4D0532C-7EDA-4734-BA29-C99AC50AC45D}"/>
                </a:ext>
              </a:extLst>
            </p:cNvPr>
            <p:cNvCxnSpPr>
              <a:cxnSpLocks/>
            </p:cNvCxnSpPr>
            <p:nvPr/>
          </p:nvCxnSpPr>
          <p:spPr>
            <a:xfrm>
              <a:off x="412595" y="4714026"/>
              <a:ext cx="0" cy="37715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817F351-26A4-477B-B19C-FEFDB171AB3C}"/>
                </a:ext>
              </a:extLst>
            </p:cNvPr>
            <p:cNvSpPr txBox="1"/>
            <p:nvPr/>
          </p:nvSpPr>
          <p:spPr>
            <a:xfrm>
              <a:off x="2625067" y="4339997"/>
              <a:ext cx="814039" cy="400110"/>
            </a:xfrm>
            <a:prstGeom prst="rect">
              <a:avLst/>
            </a:prstGeom>
            <a:noFill/>
          </p:spPr>
          <p:txBody>
            <a:bodyPr wrap="square" rtlCol="0">
              <a:spAutoFit/>
            </a:bodyPr>
            <a:lstStyle/>
            <a:p>
              <a:r>
                <a:rPr lang="en-US" sz="2000" b="1"/>
                <a:t>FY21</a:t>
              </a:r>
            </a:p>
          </p:txBody>
        </p:sp>
        <p:cxnSp>
          <p:nvCxnSpPr>
            <p:cNvPr id="20" name="Straight Connector 19">
              <a:extLst>
                <a:ext uri="{FF2B5EF4-FFF2-40B4-BE49-F238E27FC236}">
                  <a16:creationId xmlns:a16="http://schemas.microsoft.com/office/drawing/2014/main" id="{20AC4176-9951-4003-B70D-D18F762E9378}"/>
                </a:ext>
              </a:extLst>
            </p:cNvPr>
            <p:cNvCxnSpPr>
              <a:cxnSpLocks/>
            </p:cNvCxnSpPr>
            <p:nvPr/>
          </p:nvCxnSpPr>
          <p:spPr>
            <a:xfrm>
              <a:off x="2939856" y="4710492"/>
              <a:ext cx="0" cy="37715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20769B6-F0CD-42F2-91B7-A5E0EB00F044}"/>
                </a:ext>
              </a:extLst>
            </p:cNvPr>
            <p:cNvSpPr txBox="1"/>
            <p:nvPr/>
          </p:nvSpPr>
          <p:spPr>
            <a:xfrm>
              <a:off x="144966" y="4352933"/>
              <a:ext cx="814039" cy="400110"/>
            </a:xfrm>
            <a:prstGeom prst="rect">
              <a:avLst/>
            </a:prstGeom>
            <a:noFill/>
          </p:spPr>
          <p:txBody>
            <a:bodyPr wrap="square" rtlCol="0">
              <a:spAutoFit/>
            </a:bodyPr>
            <a:lstStyle/>
            <a:p>
              <a:r>
                <a:rPr lang="en-US" sz="2000" b="1"/>
                <a:t>FY20</a:t>
              </a:r>
            </a:p>
          </p:txBody>
        </p:sp>
        <p:sp>
          <p:nvSpPr>
            <p:cNvPr id="22" name="TextBox 21">
              <a:extLst>
                <a:ext uri="{FF2B5EF4-FFF2-40B4-BE49-F238E27FC236}">
                  <a16:creationId xmlns:a16="http://schemas.microsoft.com/office/drawing/2014/main" id="{D1D3D932-2C9E-4C16-8B7E-B9EE35C2712D}"/>
                </a:ext>
              </a:extLst>
            </p:cNvPr>
            <p:cNvSpPr txBox="1"/>
            <p:nvPr/>
          </p:nvSpPr>
          <p:spPr>
            <a:xfrm>
              <a:off x="5893302" y="4339997"/>
              <a:ext cx="814039" cy="400110"/>
            </a:xfrm>
            <a:prstGeom prst="rect">
              <a:avLst/>
            </a:prstGeom>
            <a:noFill/>
          </p:spPr>
          <p:txBody>
            <a:bodyPr wrap="square" rtlCol="0">
              <a:spAutoFit/>
            </a:bodyPr>
            <a:lstStyle/>
            <a:p>
              <a:r>
                <a:rPr lang="en-US" sz="2000" b="1"/>
                <a:t>FY22</a:t>
              </a:r>
            </a:p>
          </p:txBody>
        </p:sp>
        <p:cxnSp>
          <p:nvCxnSpPr>
            <p:cNvPr id="23" name="Straight Connector 22">
              <a:extLst>
                <a:ext uri="{FF2B5EF4-FFF2-40B4-BE49-F238E27FC236}">
                  <a16:creationId xmlns:a16="http://schemas.microsoft.com/office/drawing/2014/main" id="{6C5798D6-DC18-412A-8B0E-91D0B1851706}"/>
                </a:ext>
              </a:extLst>
            </p:cNvPr>
            <p:cNvCxnSpPr>
              <a:cxnSpLocks/>
            </p:cNvCxnSpPr>
            <p:nvPr/>
          </p:nvCxnSpPr>
          <p:spPr>
            <a:xfrm>
              <a:off x="6208091" y="4710492"/>
              <a:ext cx="0" cy="37715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F608F4A-DAC9-4EF2-A8B0-4F151BB698BD}"/>
                </a:ext>
              </a:extLst>
            </p:cNvPr>
            <p:cNvSpPr txBox="1"/>
            <p:nvPr/>
          </p:nvSpPr>
          <p:spPr>
            <a:xfrm>
              <a:off x="9031325" y="4277174"/>
              <a:ext cx="814039" cy="400110"/>
            </a:xfrm>
            <a:prstGeom prst="rect">
              <a:avLst/>
            </a:prstGeom>
            <a:noFill/>
          </p:spPr>
          <p:txBody>
            <a:bodyPr wrap="square" rtlCol="0">
              <a:spAutoFit/>
            </a:bodyPr>
            <a:lstStyle/>
            <a:p>
              <a:r>
                <a:rPr lang="en-US" sz="2000" b="1"/>
                <a:t>FY23</a:t>
              </a:r>
            </a:p>
          </p:txBody>
        </p:sp>
        <p:cxnSp>
          <p:nvCxnSpPr>
            <p:cNvPr id="25" name="Straight Connector 24">
              <a:extLst>
                <a:ext uri="{FF2B5EF4-FFF2-40B4-BE49-F238E27FC236}">
                  <a16:creationId xmlns:a16="http://schemas.microsoft.com/office/drawing/2014/main" id="{CF17F304-BF1C-45FF-9CFF-F8FA1DD67100}"/>
                </a:ext>
              </a:extLst>
            </p:cNvPr>
            <p:cNvCxnSpPr>
              <a:cxnSpLocks/>
            </p:cNvCxnSpPr>
            <p:nvPr/>
          </p:nvCxnSpPr>
          <p:spPr>
            <a:xfrm>
              <a:off x="9346114" y="4647669"/>
              <a:ext cx="0" cy="30053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6A300EC-6673-4B32-B8F9-37B1AEB74E2F}"/>
                </a:ext>
              </a:extLst>
            </p:cNvPr>
            <p:cNvSpPr/>
            <p:nvPr/>
          </p:nvSpPr>
          <p:spPr>
            <a:xfrm>
              <a:off x="1728263" y="2883456"/>
              <a:ext cx="1001751" cy="1455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cs typeface="Calibri"/>
                </a:rPr>
                <a:t>April 1, 2020:</a:t>
              </a:r>
            </a:p>
            <a:p>
              <a:pPr algn="ctr"/>
              <a:r>
                <a:rPr lang="en-US" sz="1400">
                  <a:cs typeface="Calibri"/>
                </a:rPr>
                <a:t>Original SOA Plan Due Date  </a:t>
              </a:r>
              <a:endParaRPr lang="en-US" sz="1400"/>
            </a:p>
          </p:txBody>
        </p:sp>
        <p:sp>
          <p:nvSpPr>
            <p:cNvPr id="27" name="Rectangle 26">
              <a:extLst>
                <a:ext uri="{FF2B5EF4-FFF2-40B4-BE49-F238E27FC236}">
                  <a16:creationId xmlns:a16="http://schemas.microsoft.com/office/drawing/2014/main" id="{A33A7A17-4D3A-4FD1-9476-6EED93C55C4D}"/>
                </a:ext>
              </a:extLst>
            </p:cNvPr>
            <p:cNvSpPr/>
            <p:nvPr/>
          </p:nvSpPr>
          <p:spPr>
            <a:xfrm>
              <a:off x="1356555" y="5347959"/>
              <a:ext cx="1001751" cy="1455509"/>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cs typeface="Calibri"/>
                </a:rPr>
                <a:t>March 2020:</a:t>
              </a:r>
            </a:p>
            <a:p>
              <a:pPr algn="ctr"/>
              <a:r>
                <a:rPr lang="en-US" sz="1400">
                  <a:solidFill>
                    <a:schemeClr val="tx1"/>
                  </a:solidFill>
                  <a:cs typeface="Calibri"/>
                </a:rPr>
                <a:t>Schools Close Due to Pandemic</a:t>
              </a:r>
              <a:endParaRPr lang="en-US" sz="1400">
                <a:solidFill>
                  <a:schemeClr val="tx1"/>
                </a:solidFill>
              </a:endParaRPr>
            </a:p>
          </p:txBody>
        </p:sp>
        <p:cxnSp>
          <p:nvCxnSpPr>
            <p:cNvPr id="28" name="Straight Connector 27">
              <a:extLst>
                <a:ext uri="{FF2B5EF4-FFF2-40B4-BE49-F238E27FC236}">
                  <a16:creationId xmlns:a16="http://schemas.microsoft.com/office/drawing/2014/main" id="{4FFB4329-240B-4990-81B9-921D54D9D7BB}"/>
                </a:ext>
              </a:extLst>
            </p:cNvPr>
            <p:cNvCxnSpPr>
              <a:cxnSpLocks/>
            </p:cNvCxnSpPr>
            <p:nvPr/>
          </p:nvCxnSpPr>
          <p:spPr>
            <a:xfrm>
              <a:off x="1073307" y="4338965"/>
              <a:ext cx="0" cy="54966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CDF6F2B-9F58-4E4A-8FC8-9B36B8D1106C}"/>
                </a:ext>
              </a:extLst>
            </p:cNvPr>
            <p:cNvCxnSpPr>
              <a:cxnSpLocks/>
            </p:cNvCxnSpPr>
            <p:nvPr/>
          </p:nvCxnSpPr>
          <p:spPr>
            <a:xfrm>
              <a:off x="2312425" y="4352933"/>
              <a:ext cx="0" cy="54966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16D74F0-E8DC-47FE-8D5E-02DE77864DCD}"/>
                </a:ext>
              </a:extLst>
            </p:cNvPr>
            <p:cNvCxnSpPr>
              <a:cxnSpLocks/>
            </p:cNvCxnSpPr>
            <p:nvPr/>
          </p:nvCxnSpPr>
          <p:spPr>
            <a:xfrm>
              <a:off x="1879038" y="4888633"/>
              <a:ext cx="0" cy="473843"/>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524338AC-636D-4B10-B618-B5867EBF496C}"/>
                </a:ext>
              </a:extLst>
            </p:cNvPr>
            <p:cNvSpPr/>
            <p:nvPr/>
          </p:nvSpPr>
          <p:spPr>
            <a:xfrm>
              <a:off x="2578514" y="5362476"/>
              <a:ext cx="1157144" cy="1455509"/>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cs typeface="Calibri"/>
                </a:rPr>
                <a:t>July 2020: </a:t>
              </a:r>
              <a:r>
                <a:rPr lang="en-US" sz="1400">
                  <a:solidFill>
                    <a:schemeClr val="tx1"/>
                  </a:solidFill>
                  <a:effectLst/>
                </a:rPr>
                <a:t>ESSER I funds totaling over $194 million allocated to districts</a:t>
              </a:r>
              <a:endParaRPr lang="en-US" sz="1400">
                <a:solidFill>
                  <a:schemeClr val="tx1"/>
                </a:solidFill>
                <a:cs typeface="Calibri"/>
              </a:endParaRPr>
            </a:p>
          </p:txBody>
        </p:sp>
        <p:cxnSp>
          <p:nvCxnSpPr>
            <p:cNvPr id="36" name="Straight Connector 35">
              <a:extLst>
                <a:ext uri="{FF2B5EF4-FFF2-40B4-BE49-F238E27FC236}">
                  <a16:creationId xmlns:a16="http://schemas.microsoft.com/office/drawing/2014/main" id="{544115B2-390D-4F18-92B5-7DFE3679ACBF}"/>
                </a:ext>
              </a:extLst>
            </p:cNvPr>
            <p:cNvCxnSpPr>
              <a:cxnSpLocks/>
            </p:cNvCxnSpPr>
            <p:nvPr/>
          </p:nvCxnSpPr>
          <p:spPr>
            <a:xfrm>
              <a:off x="3100997" y="4903150"/>
              <a:ext cx="0" cy="473843"/>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A237C350-6FAE-4B64-B68E-0F1E58C4DB76}"/>
                </a:ext>
              </a:extLst>
            </p:cNvPr>
            <p:cNvSpPr/>
            <p:nvPr/>
          </p:nvSpPr>
          <p:spPr>
            <a:xfrm>
              <a:off x="3719567" y="2868939"/>
              <a:ext cx="1355102" cy="1455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0"/>
                </a:spcAft>
              </a:pPr>
              <a:r>
                <a:rPr lang="en-US" sz="1400">
                  <a:effectLst/>
                </a:rPr>
                <a:t>Dec 14, 2020: FY21 state budget is signed; includes no additional Ch 70 funds</a:t>
              </a:r>
              <a:endParaRPr lang="en-US" sz="1400">
                <a:effectLst/>
                <a:latin typeface="Calibri" panose="020F0502020204030204" pitchFamily="34" charset="0"/>
                <a:ea typeface="Calibri" panose="020F0502020204030204" pitchFamily="34" charset="0"/>
                <a:cs typeface="Arial" panose="020B0604020202020204" pitchFamily="34" charset="0"/>
              </a:endParaRPr>
            </a:p>
          </p:txBody>
        </p:sp>
        <p:cxnSp>
          <p:nvCxnSpPr>
            <p:cNvPr id="38" name="Straight Connector 37">
              <a:extLst>
                <a:ext uri="{FF2B5EF4-FFF2-40B4-BE49-F238E27FC236}">
                  <a16:creationId xmlns:a16="http://schemas.microsoft.com/office/drawing/2014/main" id="{8641776C-41B2-441B-999C-52D053C9AE57}"/>
                </a:ext>
              </a:extLst>
            </p:cNvPr>
            <p:cNvCxnSpPr>
              <a:cxnSpLocks/>
            </p:cNvCxnSpPr>
            <p:nvPr/>
          </p:nvCxnSpPr>
          <p:spPr>
            <a:xfrm>
              <a:off x="4418491" y="4317889"/>
              <a:ext cx="0" cy="54966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E341BE55-F01B-42E4-A60F-E636B2CE6746}"/>
                </a:ext>
              </a:extLst>
            </p:cNvPr>
            <p:cNvSpPr/>
            <p:nvPr/>
          </p:nvSpPr>
          <p:spPr>
            <a:xfrm>
              <a:off x="5170537" y="2862380"/>
              <a:ext cx="1001751" cy="1455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cs typeface="Calibri"/>
                </a:rPr>
                <a:t>January 15, 2021:</a:t>
              </a:r>
            </a:p>
            <a:p>
              <a:pPr algn="ctr"/>
              <a:r>
                <a:rPr lang="en-US" sz="1400">
                  <a:cs typeface="Calibri"/>
                </a:rPr>
                <a:t>Revised Original SOA Plan Due Date  </a:t>
              </a:r>
              <a:endParaRPr lang="en-US" sz="1400"/>
            </a:p>
          </p:txBody>
        </p:sp>
        <p:cxnSp>
          <p:nvCxnSpPr>
            <p:cNvPr id="42" name="Straight Connector 41">
              <a:extLst>
                <a:ext uri="{FF2B5EF4-FFF2-40B4-BE49-F238E27FC236}">
                  <a16:creationId xmlns:a16="http://schemas.microsoft.com/office/drawing/2014/main" id="{32BBFA7C-0A92-4633-9B29-D1E785288D4F}"/>
                </a:ext>
              </a:extLst>
            </p:cNvPr>
            <p:cNvCxnSpPr>
              <a:cxnSpLocks/>
            </p:cNvCxnSpPr>
            <p:nvPr/>
          </p:nvCxnSpPr>
          <p:spPr>
            <a:xfrm>
              <a:off x="5510391" y="4288325"/>
              <a:ext cx="0" cy="54966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EC719946-6289-4AD3-B776-CBA87C015493}"/>
                </a:ext>
              </a:extLst>
            </p:cNvPr>
            <p:cNvSpPr/>
            <p:nvPr/>
          </p:nvSpPr>
          <p:spPr>
            <a:xfrm>
              <a:off x="6560736" y="2868939"/>
              <a:ext cx="1372963" cy="1455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cs typeface="Calibri"/>
                </a:rPr>
                <a:t>July 16, 2021:</a:t>
              </a:r>
              <a:r>
                <a:rPr lang="en-US" sz="1400">
                  <a:effectLst/>
                </a:rPr>
                <a:t> </a:t>
              </a:r>
              <a:r>
                <a:rPr lang="en-US" sz="1400">
                  <a:solidFill>
                    <a:schemeClr val="bg1"/>
                  </a:solidFill>
                  <a:effectLst/>
                </a:rPr>
                <a:t>~$</a:t>
              </a:r>
              <a:r>
                <a:rPr lang="en-US" sz="1400">
                  <a:solidFill>
                    <a:schemeClr val="bg1"/>
                  </a:solidFill>
                </a:rPr>
                <a:t>177</a:t>
              </a:r>
              <a:r>
                <a:rPr lang="en-US" sz="1400">
                  <a:solidFill>
                    <a:schemeClr val="bg1"/>
                  </a:solidFill>
                  <a:effectLst/>
                </a:rPr>
                <a:t> million</a:t>
              </a:r>
              <a:r>
                <a:rPr lang="en-US" sz="1400">
                  <a:solidFill>
                    <a:srgbClr val="FF0000"/>
                  </a:solidFill>
                  <a:effectLst/>
                </a:rPr>
                <a:t> </a:t>
              </a:r>
              <a:r>
                <a:rPr lang="en-US" sz="1400">
                  <a:effectLst/>
                </a:rPr>
                <a:t>in additional Chapter 70 funds allocated to districts</a:t>
              </a:r>
              <a:endParaRPr lang="en-US" sz="1400">
                <a:effectLst/>
                <a:latin typeface="Calibri" panose="020F0502020204030204" pitchFamily="34" charset="0"/>
                <a:ea typeface="Calibri" panose="020F0502020204030204" pitchFamily="34" charset="0"/>
                <a:cs typeface="Arial" panose="020B0604020202020204" pitchFamily="34" charset="0"/>
              </a:endParaRPr>
            </a:p>
          </p:txBody>
        </p:sp>
        <p:cxnSp>
          <p:nvCxnSpPr>
            <p:cNvPr id="44" name="Straight Connector 43">
              <a:extLst>
                <a:ext uri="{FF2B5EF4-FFF2-40B4-BE49-F238E27FC236}">
                  <a16:creationId xmlns:a16="http://schemas.microsoft.com/office/drawing/2014/main" id="{DAB0F99F-C503-401C-AD46-3186F70BF10D}"/>
                </a:ext>
              </a:extLst>
            </p:cNvPr>
            <p:cNvCxnSpPr>
              <a:cxnSpLocks/>
            </p:cNvCxnSpPr>
            <p:nvPr/>
          </p:nvCxnSpPr>
          <p:spPr>
            <a:xfrm>
              <a:off x="6716478" y="4288325"/>
              <a:ext cx="0" cy="54966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CC28F9E6-1780-4D1F-93ED-142250CDA341}"/>
                </a:ext>
              </a:extLst>
            </p:cNvPr>
            <p:cNvSpPr/>
            <p:nvPr/>
          </p:nvSpPr>
          <p:spPr>
            <a:xfrm>
              <a:off x="5799027" y="5336195"/>
              <a:ext cx="1440483" cy="1455509"/>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effectLst/>
                </a:rPr>
                <a:t>August 2021: ESSER II funds totaling almost $740 million allocated to districts</a:t>
              </a:r>
              <a:endParaRPr lang="en-US" sz="1400">
                <a:solidFill>
                  <a:schemeClr val="tx1"/>
                </a:solidFill>
                <a:cs typeface="Calibri"/>
              </a:endParaRPr>
            </a:p>
          </p:txBody>
        </p:sp>
        <p:cxnSp>
          <p:nvCxnSpPr>
            <p:cNvPr id="46" name="Straight Connector 45">
              <a:extLst>
                <a:ext uri="{FF2B5EF4-FFF2-40B4-BE49-F238E27FC236}">
                  <a16:creationId xmlns:a16="http://schemas.microsoft.com/office/drawing/2014/main" id="{020E1DF8-C832-4A68-8EC5-6CC9DC52E1C1}"/>
                </a:ext>
              </a:extLst>
            </p:cNvPr>
            <p:cNvCxnSpPr>
              <a:cxnSpLocks/>
            </p:cNvCxnSpPr>
            <p:nvPr/>
          </p:nvCxnSpPr>
          <p:spPr>
            <a:xfrm>
              <a:off x="6849520" y="4850720"/>
              <a:ext cx="0" cy="473843"/>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2881FD23-4863-43AC-B7B0-46ABF8B1FF2F}"/>
                </a:ext>
              </a:extLst>
            </p:cNvPr>
            <p:cNvSpPr/>
            <p:nvPr/>
          </p:nvSpPr>
          <p:spPr>
            <a:xfrm>
              <a:off x="8152631" y="2854762"/>
              <a:ext cx="987153" cy="1455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April 1, 2022: Robust</a:t>
              </a:r>
              <a:r>
                <a:rPr lang="en-US" sz="1400">
                  <a:effectLst/>
                </a:rPr>
                <a:t> SOA Plan Amend-</a:t>
              </a:r>
              <a:r>
                <a:rPr lang="en-US" sz="1400" err="1">
                  <a:effectLst/>
                </a:rPr>
                <a:t>ments</a:t>
              </a:r>
              <a:r>
                <a:rPr lang="en-US" sz="1400">
                  <a:effectLst/>
                </a:rPr>
                <a:t> due </a:t>
              </a:r>
              <a:endParaRPr lang="en-US" sz="1400"/>
            </a:p>
          </p:txBody>
        </p:sp>
        <p:cxnSp>
          <p:nvCxnSpPr>
            <p:cNvPr id="48" name="Straight Connector 47">
              <a:extLst>
                <a:ext uri="{FF2B5EF4-FFF2-40B4-BE49-F238E27FC236}">
                  <a16:creationId xmlns:a16="http://schemas.microsoft.com/office/drawing/2014/main" id="{D0F5BF52-BFDD-4EC6-B209-18E709FF985A}"/>
                </a:ext>
              </a:extLst>
            </p:cNvPr>
            <p:cNvCxnSpPr>
              <a:cxnSpLocks/>
            </p:cNvCxnSpPr>
            <p:nvPr/>
          </p:nvCxnSpPr>
          <p:spPr>
            <a:xfrm>
              <a:off x="8492485" y="4280707"/>
              <a:ext cx="0" cy="54966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E5FCDDCC-FC42-44BF-B9ED-25E31563F343}"/>
                </a:ext>
              </a:extLst>
            </p:cNvPr>
            <p:cNvSpPr/>
            <p:nvPr/>
          </p:nvSpPr>
          <p:spPr>
            <a:xfrm>
              <a:off x="10067683" y="5289701"/>
              <a:ext cx="1286110" cy="1455509"/>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cs typeface="Calibri"/>
                </a:rPr>
                <a:t>Fall 2022</a:t>
              </a:r>
            </a:p>
            <a:p>
              <a:pPr algn="ctr"/>
              <a:r>
                <a:rPr lang="en-US" sz="1400">
                  <a:solidFill>
                    <a:schemeClr val="tx1"/>
                  </a:solidFill>
                  <a:effectLst/>
                </a:rPr>
                <a:t>ESSER III funds totaling almost $1.66 billion allocated to districts</a:t>
              </a:r>
              <a:endParaRPr lang="en-US" sz="1400">
                <a:solidFill>
                  <a:schemeClr val="tx1"/>
                </a:solidFill>
              </a:endParaRPr>
            </a:p>
          </p:txBody>
        </p:sp>
        <p:cxnSp>
          <p:nvCxnSpPr>
            <p:cNvPr id="50" name="Straight Connector 49">
              <a:extLst>
                <a:ext uri="{FF2B5EF4-FFF2-40B4-BE49-F238E27FC236}">
                  <a16:creationId xmlns:a16="http://schemas.microsoft.com/office/drawing/2014/main" id="{39EFCB38-A055-485A-B465-0DE5F564CE09}"/>
                </a:ext>
              </a:extLst>
            </p:cNvPr>
            <p:cNvCxnSpPr>
              <a:cxnSpLocks/>
            </p:cNvCxnSpPr>
            <p:nvPr/>
          </p:nvCxnSpPr>
          <p:spPr>
            <a:xfrm>
              <a:off x="10204022" y="4837993"/>
              <a:ext cx="0" cy="473843"/>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07CA9566-6642-41B9-8073-06B6F8EF078B}"/>
                </a:ext>
              </a:extLst>
            </p:cNvPr>
            <p:cNvSpPr/>
            <p:nvPr/>
          </p:nvSpPr>
          <p:spPr>
            <a:xfrm>
              <a:off x="7288555" y="5340370"/>
              <a:ext cx="1001751" cy="1455509"/>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cs typeface="Calibri"/>
                </a:rPr>
                <a:t>Sept 2021:</a:t>
              </a:r>
            </a:p>
            <a:p>
              <a:pPr algn="ctr"/>
              <a:r>
                <a:rPr lang="en-US" sz="1400">
                  <a:solidFill>
                    <a:schemeClr val="tx1"/>
                  </a:solidFill>
                  <a:cs typeface="Calibri"/>
                </a:rPr>
                <a:t>All Schools Return to in-person learning</a:t>
              </a:r>
              <a:endParaRPr lang="en-US" sz="1400">
                <a:solidFill>
                  <a:schemeClr val="tx1"/>
                </a:solidFill>
              </a:endParaRPr>
            </a:p>
          </p:txBody>
        </p:sp>
        <p:cxnSp>
          <p:nvCxnSpPr>
            <p:cNvPr id="52" name="Straight Connector 51">
              <a:extLst>
                <a:ext uri="{FF2B5EF4-FFF2-40B4-BE49-F238E27FC236}">
                  <a16:creationId xmlns:a16="http://schemas.microsoft.com/office/drawing/2014/main" id="{B95670BD-3FF8-456A-BB37-C726F0DC9CBC}"/>
                </a:ext>
              </a:extLst>
            </p:cNvPr>
            <p:cNvCxnSpPr>
              <a:cxnSpLocks/>
            </p:cNvCxnSpPr>
            <p:nvPr/>
          </p:nvCxnSpPr>
          <p:spPr>
            <a:xfrm>
              <a:off x="7410288" y="4867557"/>
              <a:ext cx="0" cy="473843"/>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44BF476A-BCAB-4DB9-8490-22A332EBB336}"/>
                </a:ext>
              </a:extLst>
            </p:cNvPr>
            <p:cNvSpPr/>
            <p:nvPr/>
          </p:nvSpPr>
          <p:spPr>
            <a:xfrm>
              <a:off x="9635730" y="2854762"/>
              <a:ext cx="1372963" cy="1455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cs typeface="Calibri"/>
                </a:rPr>
                <a:t>July 16, 2021:</a:t>
              </a:r>
              <a:r>
                <a:rPr lang="en-US" sz="1400">
                  <a:effectLst/>
                </a:rPr>
                <a:t> </a:t>
              </a:r>
              <a:r>
                <a:rPr lang="en-US" sz="1400">
                  <a:solidFill>
                    <a:schemeClr val="bg1"/>
                  </a:solidFill>
                  <a:effectLst/>
                </a:rPr>
                <a:t>~$</a:t>
              </a:r>
              <a:r>
                <a:rPr lang="en-US" sz="1400">
                  <a:solidFill>
                    <a:schemeClr val="bg1"/>
                  </a:solidFill>
                </a:rPr>
                <a:t>370</a:t>
              </a:r>
              <a:r>
                <a:rPr lang="en-US" sz="1400">
                  <a:solidFill>
                    <a:schemeClr val="bg1"/>
                  </a:solidFill>
                  <a:effectLst/>
                </a:rPr>
                <a:t> million</a:t>
              </a:r>
              <a:r>
                <a:rPr lang="en-US" sz="1400">
                  <a:solidFill>
                    <a:srgbClr val="FF0000"/>
                  </a:solidFill>
                  <a:effectLst/>
                </a:rPr>
                <a:t> </a:t>
              </a:r>
              <a:r>
                <a:rPr lang="en-US" sz="1400">
                  <a:effectLst/>
                </a:rPr>
                <a:t>in additional Chapter 70 funds allocated to districts</a:t>
              </a:r>
              <a:endParaRPr lang="en-US" sz="1400">
                <a:effectLst/>
                <a:latin typeface="Calibri" panose="020F0502020204030204" pitchFamily="34" charset="0"/>
                <a:ea typeface="Calibri" panose="020F0502020204030204" pitchFamily="34" charset="0"/>
                <a:cs typeface="Arial" panose="020B0604020202020204" pitchFamily="34" charset="0"/>
              </a:endParaRPr>
            </a:p>
          </p:txBody>
        </p:sp>
        <p:cxnSp>
          <p:nvCxnSpPr>
            <p:cNvPr id="54" name="Straight Connector 53">
              <a:extLst>
                <a:ext uri="{FF2B5EF4-FFF2-40B4-BE49-F238E27FC236}">
                  <a16:creationId xmlns:a16="http://schemas.microsoft.com/office/drawing/2014/main" id="{6BA0C03D-6F63-4B99-894C-91DA2522C2D5}"/>
                </a:ext>
              </a:extLst>
            </p:cNvPr>
            <p:cNvCxnSpPr>
              <a:cxnSpLocks/>
            </p:cNvCxnSpPr>
            <p:nvPr/>
          </p:nvCxnSpPr>
          <p:spPr>
            <a:xfrm>
              <a:off x="9791472" y="4274148"/>
              <a:ext cx="0" cy="54966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0B986414-F7C2-4A45-8ADD-BF75428CC989}"/>
                </a:ext>
              </a:extLst>
            </p:cNvPr>
            <p:cNvSpPr/>
            <p:nvPr/>
          </p:nvSpPr>
          <p:spPr>
            <a:xfrm>
              <a:off x="11063099" y="2850132"/>
              <a:ext cx="987153" cy="1455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April 1, 2023: End of Year 2 Progress Reports d</a:t>
              </a:r>
              <a:r>
                <a:rPr lang="en-US" sz="1400">
                  <a:effectLst/>
                </a:rPr>
                <a:t>ue </a:t>
              </a:r>
              <a:endParaRPr lang="en-US" sz="1400"/>
            </a:p>
          </p:txBody>
        </p:sp>
        <p:cxnSp>
          <p:nvCxnSpPr>
            <p:cNvPr id="56" name="Straight Connector 55">
              <a:extLst>
                <a:ext uri="{FF2B5EF4-FFF2-40B4-BE49-F238E27FC236}">
                  <a16:creationId xmlns:a16="http://schemas.microsoft.com/office/drawing/2014/main" id="{FF6F45EB-2BC4-4664-B16F-655289111CBE}"/>
                </a:ext>
              </a:extLst>
            </p:cNvPr>
            <p:cNvCxnSpPr>
              <a:cxnSpLocks/>
            </p:cNvCxnSpPr>
            <p:nvPr/>
          </p:nvCxnSpPr>
          <p:spPr>
            <a:xfrm>
              <a:off x="11402953" y="4276077"/>
              <a:ext cx="0" cy="549668"/>
            </a:xfrm>
            <a:prstGeom prst="line">
              <a:avLst/>
            </a:prstGeom>
            <a:ln w="190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72269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STAFFING CHALLENGES">
            <a:extLst>
              <a:ext uri="{FF2B5EF4-FFF2-40B4-BE49-F238E27FC236}">
                <a16:creationId xmlns:a16="http://schemas.microsoft.com/office/drawing/2014/main" id="{EFEF6E47-75A8-E74B-AED1-27CA44E47ED3}"/>
              </a:ext>
            </a:extLst>
          </p:cNvPr>
          <p:cNvPicPr>
            <a:picLocks noGrp="1" noChangeAspect="1"/>
          </p:cNvPicPr>
          <p:nvPr>
            <p:ph idx="1"/>
          </p:nvPr>
        </p:nvPicPr>
        <p:blipFill rotWithShape="1">
          <a:blip r:embed="rId2"/>
          <a:srcRect b="6306"/>
          <a:stretch/>
        </p:blipFill>
        <p:spPr>
          <a:xfrm>
            <a:off x="457200" y="457200"/>
            <a:ext cx="11277600" cy="5943600"/>
          </a:xfrm>
          <a:prstGeom prst="rect">
            <a:avLst/>
          </a:prstGeom>
        </p:spPr>
      </p:pic>
      <p:sp>
        <p:nvSpPr>
          <p:cNvPr id="2" name="Title 1">
            <a:extLst>
              <a:ext uri="{FF2B5EF4-FFF2-40B4-BE49-F238E27FC236}">
                <a16:creationId xmlns:a16="http://schemas.microsoft.com/office/drawing/2014/main" id="{6E45E4A7-E209-4B02-BB52-FA7F0607B6AE}"/>
              </a:ext>
            </a:extLst>
          </p:cNvPr>
          <p:cNvSpPr>
            <a:spLocks noGrp="1"/>
          </p:cNvSpPr>
          <p:nvPr>
            <p:ph type="title"/>
          </p:nvPr>
        </p:nvSpPr>
        <p:spPr>
          <a:xfrm>
            <a:off x="838200" y="-1042852"/>
            <a:ext cx="10515600" cy="1042852"/>
          </a:xfrm>
        </p:spPr>
        <p:txBody>
          <a:bodyPr vert="horz" lIns="91440" tIns="45720" rIns="91440" bIns="45720" rtlCol="0" anchor="b">
            <a:normAutofit/>
          </a:bodyPr>
          <a:lstStyle/>
          <a:p>
            <a:r>
              <a:rPr lang="en-US" dirty="0"/>
              <a:t>Staffing challenges </a:t>
            </a:r>
          </a:p>
        </p:txBody>
      </p:sp>
    </p:spTree>
    <p:extLst>
      <p:ext uri="{BB962C8B-B14F-4D97-AF65-F5344CB8AC3E}">
        <p14:creationId xmlns:p14="http://schemas.microsoft.com/office/powerpoint/2010/main" val="5066528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MOVING FORWARD">
            <a:extLst>
              <a:ext uri="{FF2B5EF4-FFF2-40B4-BE49-F238E27FC236}">
                <a16:creationId xmlns:a16="http://schemas.microsoft.com/office/drawing/2014/main" id="{6A238D9A-BDE4-4461-E512-F32818137E6E}"/>
              </a:ext>
            </a:extLst>
          </p:cNvPr>
          <p:cNvPicPr>
            <a:picLocks noGrp="1" noChangeAspect="1"/>
          </p:cNvPicPr>
          <p:nvPr>
            <p:ph idx="1"/>
          </p:nvPr>
        </p:nvPicPr>
        <p:blipFill rotWithShape="1">
          <a:blip r:embed="rId2"/>
          <a:srcRect r="1" b="540"/>
          <a:stretch/>
        </p:blipFill>
        <p:spPr>
          <a:xfrm>
            <a:off x="196850" y="173518"/>
            <a:ext cx="11798300" cy="6512763"/>
          </a:xfrm>
          <a:prstGeom prst="rect">
            <a:avLst/>
          </a:prstGeom>
        </p:spPr>
      </p:pic>
      <p:sp>
        <p:nvSpPr>
          <p:cNvPr id="2" name="Title 1">
            <a:extLst>
              <a:ext uri="{FF2B5EF4-FFF2-40B4-BE49-F238E27FC236}">
                <a16:creationId xmlns:a16="http://schemas.microsoft.com/office/drawing/2014/main" id="{49A42A84-BB7D-4B1F-8F6D-77236C30B510}"/>
              </a:ext>
            </a:extLst>
          </p:cNvPr>
          <p:cNvSpPr>
            <a:spLocks noGrp="1"/>
          </p:cNvSpPr>
          <p:nvPr>
            <p:ph type="title"/>
          </p:nvPr>
        </p:nvSpPr>
        <p:spPr>
          <a:xfrm>
            <a:off x="838200" y="-1042852"/>
            <a:ext cx="10515600" cy="1042852"/>
          </a:xfrm>
        </p:spPr>
        <p:txBody>
          <a:bodyPr vert="horz" lIns="91440" tIns="45720" rIns="91440" bIns="45720" rtlCol="0" anchor="b">
            <a:normAutofit/>
          </a:bodyPr>
          <a:lstStyle/>
          <a:p>
            <a:r>
              <a:rPr lang="en-US" dirty="0"/>
              <a:t>Moving forward</a:t>
            </a:r>
          </a:p>
        </p:txBody>
      </p:sp>
    </p:spTree>
    <p:extLst>
      <p:ext uri="{BB962C8B-B14F-4D97-AF65-F5344CB8AC3E}">
        <p14:creationId xmlns:p14="http://schemas.microsoft.com/office/powerpoint/2010/main" val="606164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OLLABORATIVE Partnerships">
            <a:extLst>
              <a:ext uri="{FF2B5EF4-FFF2-40B4-BE49-F238E27FC236}">
                <a16:creationId xmlns:a16="http://schemas.microsoft.com/office/drawing/2014/main" id="{0DC4F338-B372-C204-F7D7-DFFB82F22F2C}"/>
              </a:ext>
            </a:extLst>
          </p:cNvPr>
          <p:cNvPicPr>
            <a:picLocks noGrp="1" noChangeAspect="1"/>
          </p:cNvPicPr>
          <p:nvPr>
            <p:ph idx="1"/>
          </p:nvPr>
        </p:nvPicPr>
        <p:blipFill rotWithShape="1">
          <a:blip r:embed="rId2"/>
          <a:srcRect b="5466"/>
          <a:stretch/>
        </p:blipFill>
        <p:spPr>
          <a:xfrm>
            <a:off x="457200" y="457200"/>
            <a:ext cx="11277600" cy="5943600"/>
          </a:xfrm>
          <a:prstGeom prst="rect">
            <a:avLst/>
          </a:prstGeom>
        </p:spPr>
      </p:pic>
      <p:sp>
        <p:nvSpPr>
          <p:cNvPr id="2" name="Title 1">
            <a:extLst>
              <a:ext uri="{FF2B5EF4-FFF2-40B4-BE49-F238E27FC236}">
                <a16:creationId xmlns:a16="http://schemas.microsoft.com/office/drawing/2014/main" id="{2D8DBC4B-4F21-45D4-858D-04ADFFB74070}"/>
              </a:ext>
            </a:extLst>
          </p:cNvPr>
          <p:cNvSpPr>
            <a:spLocks noGrp="1"/>
          </p:cNvSpPr>
          <p:nvPr>
            <p:ph type="title"/>
          </p:nvPr>
        </p:nvSpPr>
        <p:spPr>
          <a:xfrm>
            <a:off x="838200" y="-1042852"/>
            <a:ext cx="10515600" cy="1042852"/>
          </a:xfrm>
        </p:spPr>
        <p:txBody>
          <a:bodyPr vert="horz" lIns="91440" tIns="45720" rIns="91440" bIns="45720" rtlCol="0" anchor="b">
            <a:normAutofit/>
          </a:bodyPr>
          <a:lstStyle/>
          <a:p>
            <a:r>
              <a:rPr lang="en-US" dirty="0"/>
              <a:t>Collaborative </a:t>
            </a:r>
            <a:r>
              <a:rPr lang="en-US" dirty="0" err="1"/>
              <a:t>partnersho</a:t>
            </a:r>
            <a:endParaRPr lang="en-US" dirty="0"/>
          </a:p>
        </p:txBody>
      </p:sp>
    </p:spTree>
    <p:extLst>
      <p:ext uri="{BB962C8B-B14F-4D97-AF65-F5344CB8AC3E}">
        <p14:creationId xmlns:p14="http://schemas.microsoft.com/office/powerpoint/2010/main" val="35635531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8A16EF-BC96-DD72-3BD9-8ED6EBCE02D7}"/>
              </a:ext>
            </a:extLst>
          </p:cNvPr>
          <p:cNvSpPr>
            <a:spLocks noGrp="1"/>
          </p:cNvSpPr>
          <p:nvPr>
            <p:ph idx="1"/>
          </p:nvPr>
        </p:nvSpPr>
        <p:spPr/>
        <p:txBody>
          <a:bodyPr vert="horz" lIns="91440" tIns="45720" rIns="91440" bIns="45720" rtlCol="0" anchor="t">
            <a:normAutofit/>
          </a:bodyPr>
          <a:lstStyle/>
          <a:p>
            <a:r>
              <a:rPr lang="en-US">
                <a:latin typeface="Arial"/>
                <a:cs typeface="Arial"/>
              </a:rPr>
              <a:t>What does it look like in one of our larger, more complex districts to implement SOA?</a:t>
            </a:r>
            <a:endParaRPr lang="en-US"/>
          </a:p>
          <a:p>
            <a:r>
              <a:rPr lang="en-US">
                <a:latin typeface="Arial"/>
                <a:cs typeface="Arial"/>
              </a:rPr>
              <a:t>What factors affect SOA implementation in the full landscape of  budget, accountability, and assistance that work together to support gap closing?</a:t>
            </a:r>
            <a:endParaRPr lang="en-US"/>
          </a:p>
          <a:p>
            <a:endParaRPr lang="en-US">
              <a:latin typeface="Arial"/>
              <a:cs typeface="Arial"/>
            </a:endParaRPr>
          </a:p>
          <a:p>
            <a:endParaRPr lang="en-US"/>
          </a:p>
        </p:txBody>
      </p:sp>
      <p:sp>
        <p:nvSpPr>
          <p:cNvPr id="3" name="Title 2">
            <a:extLst>
              <a:ext uri="{FF2B5EF4-FFF2-40B4-BE49-F238E27FC236}">
                <a16:creationId xmlns:a16="http://schemas.microsoft.com/office/drawing/2014/main" id="{14E720CA-FB52-5C11-9550-F9800E53F619}"/>
              </a:ext>
            </a:extLst>
          </p:cNvPr>
          <p:cNvSpPr>
            <a:spLocks noGrp="1"/>
          </p:cNvSpPr>
          <p:nvPr>
            <p:ph type="title"/>
          </p:nvPr>
        </p:nvSpPr>
        <p:spPr/>
        <p:txBody>
          <a:bodyPr/>
          <a:lstStyle/>
          <a:p>
            <a:r>
              <a:rPr lang="en-US">
                <a:latin typeface="Arial"/>
                <a:cs typeface="Arial"/>
              </a:rPr>
              <a:t>One district's perspective </a:t>
            </a:r>
            <a:endParaRPr lang="en-US"/>
          </a:p>
        </p:txBody>
      </p:sp>
    </p:spTree>
    <p:extLst>
      <p:ext uri="{BB962C8B-B14F-4D97-AF65-F5344CB8AC3E}">
        <p14:creationId xmlns:p14="http://schemas.microsoft.com/office/powerpoint/2010/main" val="10317541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4">
            <a:extLst>
              <a:ext uri="{FF2B5EF4-FFF2-40B4-BE49-F238E27FC236}">
                <a16:creationId xmlns:a16="http://schemas.microsoft.com/office/drawing/2014/main" id="{8E676409-511F-CA13-6B63-27025EFA54A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89097" y="758019"/>
            <a:ext cx="809625" cy="838200"/>
          </a:xfrm>
          <a:prstGeom prst="rect">
            <a:avLst/>
          </a:prstGeom>
        </p:spPr>
      </p:pic>
      <p:pic>
        <p:nvPicPr>
          <p:cNvPr id="9" name="Picture 17">
            <a:extLst>
              <a:ext uri="{FF2B5EF4-FFF2-40B4-BE49-F238E27FC236}">
                <a16:creationId xmlns:a16="http://schemas.microsoft.com/office/drawing/2014/main" id="{94228557-9A88-82CA-078F-9A7741A92C0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186184" y="1906884"/>
            <a:ext cx="838200" cy="838200"/>
          </a:xfrm>
          <a:prstGeom prst="rect">
            <a:avLst/>
          </a:prstGeom>
        </p:spPr>
      </p:pic>
      <p:pic>
        <p:nvPicPr>
          <p:cNvPr id="11" name="Picture 19">
            <a:extLst>
              <a:ext uri="{FF2B5EF4-FFF2-40B4-BE49-F238E27FC236}">
                <a16:creationId xmlns:a16="http://schemas.microsoft.com/office/drawing/2014/main" id="{A35021B7-71B8-D5F5-780D-967F7C36EA2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180887" y="3132481"/>
            <a:ext cx="847725" cy="828675"/>
          </a:xfrm>
          <a:prstGeom prst="rect">
            <a:avLst/>
          </a:prstGeom>
        </p:spPr>
      </p:pic>
      <p:pic>
        <p:nvPicPr>
          <p:cNvPr id="13" name="Picture 21">
            <a:extLst>
              <a:ext uri="{FF2B5EF4-FFF2-40B4-BE49-F238E27FC236}">
                <a16:creationId xmlns:a16="http://schemas.microsoft.com/office/drawing/2014/main" id="{26310812-563D-B77F-895D-2E5CACFBF86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197557" y="4359927"/>
            <a:ext cx="838200" cy="838200"/>
          </a:xfrm>
          <a:prstGeom prst="rect">
            <a:avLst/>
          </a:prstGeom>
        </p:spPr>
      </p:pic>
      <p:sp>
        <p:nvSpPr>
          <p:cNvPr id="15" name="TextBox 14">
            <a:extLst>
              <a:ext uri="{FF2B5EF4-FFF2-40B4-BE49-F238E27FC236}">
                <a16:creationId xmlns:a16="http://schemas.microsoft.com/office/drawing/2014/main" id="{0D68E892-9CCB-D082-56D8-A7520C2A2364}"/>
              </a:ext>
            </a:extLst>
          </p:cNvPr>
          <p:cNvSpPr txBox="1"/>
          <p:nvPr/>
        </p:nvSpPr>
        <p:spPr>
          <a:xfrm>
            <a:off x="4178491" y="846161"/>
            <a:ext cx="81681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101D34"/>
                </a:solidFill>
                <a:latin typeface="Quattrocento Sans"/>
              </a:rPr>
              <a:t>Framing/Background</a:t>
            </a:r>
          </a:p>
        </p:txBody>
      </p:sp>
      <p:sp>
        <p:nvSpPr>
          <p:cNvPr id="17" name="TextBox 16">
            <a:extLst>
              <a:ext uri="{FF2B5EF4-FFF2-40B4-BE49-F238E27FC236}">
                <a16:creationId xmlns:a16="http://schemas.microsoft.com/office/drawing/2014/main" id="{6C11D554-7D07-28DE-63AB-4F371D480E3C}"/>
              </a:ext>
            </a:extLst>
          </p:cNvPr>
          <p:cNvSpPr txBox="1"/>
          <p:nvPr/>
        </p:nvSpPr>
        <p:spPr>
          <a:xfrm>
            <a:off x="4178490" y="2006931"/>
            <a:ext cx="81681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101D34"/>
                </a:solidFill>
                <a:latin typeface="Quattrocento Sans"/>
              </a:rPr>
              <a:t>Implementation of Legislation</a:t>
            </a:r>
            <a:endParaRPr lang="en-US"/>
          </a:p>
        </p:txBody>
      </p:sp>
      <p:sp>
        <p:nvSpPr>
          <p:cNvPr id="19" name="TextBox 18">
            <a:extLst>
              <a:ext uri="{FF2B5EF4-FFF2-40B4-BE49-F238E27FC236}">
                <a16:creationId xmlns:a16="http://schemas.microsoft.com/office/drawing/2014/main" id="{4B26659C-23FD-27D6-E015-F62707B18193}"/>
              </a:ext>
            </a:extLst>
          </p:cNvPr>
          <p:cNvSpPr txBox="1"/>
          <p:nvPr/>
        </p:nvSpPr>
        <p:spPr>
          <a:xfrm>
            <a:off x="4178489" y="3136247"/>
            <a:ext cx="81681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101D34"/>
                </a:solidFill>
                <a:latin typeface="Quattrocento Sans"/>
              </a:rPr>
              <a:t>Snapshot of Plan Amendments</a:t>
            </a:r>
            <a:endParaRPr lang="en-US"/>
          </a:p>
        </p:txBody>
      </p:sp>
      <p:sp>
        <p:nvSpPr>
          <p:cNvPr id="21" name="TextBox 20">
            <a:extLst>
              <a:ext uri="{FF2B5EF4-FFF2-40B4-BE49-F238E27FC236}">
                <a16:creationId xmlns:a16="http://schemas.microsoft.com/office/drawing/2014/main" id="{E85DFEB0-3EFD-E1D4-FEF1-583EC75F65BD}"/>
              </a:ext>
            </a:extLst>
          </p:cNvPr>
          <p:cNvSpPr txBox="1"/>
          <p:nvPr/>
        </p:nvSpPr>
        <p:spPr>
          <a:xfrm>
            <a:off x="4178488" y="4357082"/>
            <a:ext cx="81681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101D34"/>
                </a:solidFill>
                <a:latin typeface="Quattrocento Sans"/>
              </a:rPr>
              <a:t>Implementation Notes</a:t>
            </a:r>
            <a:endParaRPr lang="en-US"/>
          </a:p>
        </p:txBody>
      </p:sp>
      <p:pic>
        <p:nvPicPr>
          <p:cNvPr id="23" name="Picture 21">
            <a:extLst>
              <a:ext uri="{FF2B5EF4-FFF2-40B4-BE49-F238E27FC236}">
                <a16:creationId xmlns:a16="http://schemas.microsoft.com/office/drawing/2014/main" id="{D84B0F33-01A8-C3AC-AD1A-FD578822FE0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185651" y="5526738"/>
            <a:ext cx="838200" cy="838200"/>
          </a:xfrm>
          <a:prstGeom prst="rect">
            <a:avLst/>
          </a:prstGeom>
        </p:spPr>
      </p:pic>
      <p:sp>
        <p:nvSpPr>
          <p:cNvPr id="25" name="TextBox 24">
            <a:extLst>
              <a:ext uri="{FF2B5EF4-FFF2-40B4-BE49-F238E27FC236}">
                <a16:creationId xmlns:a16="http://schemas.microsoft.com/office/drawing/2014/main" id="{4E80A50B-5450-C0CF-42F2-3116DA8ABAEC}"/>
              </a:ext>
            </a:extLst>
          </p:cNvPr>
          <p:cNvSpPr txBox="1"/>
          <p:nvPr/>
        </p:nvSpPr>
        <p:spPr>
          <a:xfrm>
            <a:off x="4178487" y="5523893"/>
            <a:ext cx="81681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101D34"/>
                </a:solidFill>
                <a:latin typeface="Quattrocento Sans"/>
              </a:rPr>
              <a:t>Considerations moving forward</a:t>
            </a:r>
            <a:endParaRPr lang="en-US"/>
          </a:p>
        </p:txBody>
      </p:sp>
      <p:sp>
        <p:nvSpPr>
          <p:cNvPr id="27" name="Rectangle 26">
            <a:extLst>
              <a:ext uri="{FF2B5EF4-FFF2-40B4-BE49-F238E27FC236}">
                <a16:creationId xmlns:a16="http://schemas.microsoft.com/office/drawing/2014/main" id="{24012493-AB46-F91C-8E30-E2F51F220C03}"/>
              </a:ext>
            </a:extLst>
          </p:cNvPr>
          <p:cNvSpPr/>
          <p:nvPr/>
        </p:nvSpPr>
        <p:spPr>
          <a:xfrm flipH="1">
            <a:off x="3198018" y="5531643"/>
            <a:ext cx="892969" cy="84534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cs typeface="Calibri"/>
              </a:rPr>
              <a:t>05</a:t>
            </a:r>
          </a:p>
        </p:txBody>
      </p:sp>
      <p:sp>
        <p:nvSpPr>
          <p:cNvPr id="29" name="Rectangle 28" descr="05. considerations moving forward">
            <a:extLst>
              <a:ext uri="{FF2B5EF4-FFF2-40B4-BE49-F238E27FC236}">
                <a16:creationId xmlns:a16="http://schemas.microsoft.com/office/drawing/2014/main" id="{95319BFE-937A-0D95-14B7-262A8B5E9B89}"/>
              </a:ext>
            </a:extLst>
          </p:cNvPr>
          <p:cNvSpPr/>
          <p:nvPr/>
        </p:nvSpPr>
        <p:spPr>
          <a:xfrm>
            <a:off x="3046380" y="5367417"/>
            <a:ext cx="6976671" cy="117468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ADAF384-618B-EA63-D9B9-2060E9B9E79E}"/>
              </a:ext>
            </a:extLst>
          </p:cNvPr>
          <p:cNvSpPr/>
          <p:nvPr/>
        </p:nvSpPr>
        <p:spPr>
          <a:xfrm>
            <a:off x="0" y="0"/>
            <a:ext cx="2680137" cy="59383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cs typeface="Calibri"/>
              </a:rPr>
              <a:t>Agenda</a:t>
            </a:r>
          </a:p>
        </p:txBody>
      </p:sp>
      <p:sp>
        <p:nvSpPr>
          <p:cNvPr id="2" name="Title 1">
            <a:extLst>
              <a:ext uri="{FF2B5EF4-FFF2-40B4-BE49-F238E27FC236}">
                <a16:creationId xmlns:a16="http://schemas.microsoft.com/office/drawing/2014/main" id="{2E85CAA6-609B-4344-BA31-7247F6964472}"/>
              </a:ext>
            </a:extLst>
          </p:cNvPr>
          <p:cNvSpPr>
            <a:spLocks noGrp="1"/>
          </p:cNvSpPr>
          <p:nvPr>
            <p:ph type="title" idx="4294967295"/>
          </p:nvPr>
        </p:nvSpPr>
        <p:spPr>
          <a:xfrm>
            <a:off x="838200" y="-1042852"/>
            <a:ext cx="10515600" cy="1042852"/>
          </a:xfrm>
        </p:spPr>
        <p:txBody>
          <a:bodyPr vert="horz" lIns="91440" tIns="45720" rIns="91440" bIns="45720" rtlCol="0" anchor="b">
            <a:normAutofit/>
          </a:bodyPr>
          <a:lstStyle/>
          <a:p>
            <a:r>
              <a:rPr lang="en-US" dirty="0"/>
              <a:t>Considerations moving forward</a:t>
            </a:r>
          </a:p>
        </p:txBody>
      </p:sp>
    </p:spTree>
    <p:extLst>
      <p:ext uri="{BB962C8B-B14F-4D97-AF65-F5344CB8AC3E}">
        <p14:creationId xmlns:p14="http://schemas.microsoft.com/office/powerpoint/2010/main" val="4739507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E89E42-A651-CA08-3BE7-F4C5F786A5D7}"/>
              </a:ext>
            </a:extLst>
          </p:cNvPr>
          <p:cNvSpPr>
            <a:spLocks noGrp="1"/>
          </p:cNvSpPr>
          <p:nvPr>
            <p:ph idx="1"/>
          </p:nvPr>
        </p:nvSpPr>
        <p:spPr/>
        <p:txBody>
          <a:bodyPr vert="horz" lIns="91440" tIns="45720" rIns="91440" bIns="45720" rtlCol="0" anchor="t">
            <a:normAutofit/>
          </a:bodyPr>
          <a:lstStyle/>
          <a:p>
            <a:r>
              <a:rPr lang="en-US">
                <a:latin typeface="Arial"/>
                <a:cs typeface="Arial"/>
              </a:rPr>
              <a:t>Further analysis conducted this spring and summer:</a:t>
            </a:r>
          </a:p>
          <a:p>
            <a:pPr lvl="1"/>
            <a:r>
              <a:rPr lang="en-US">
                <a:latin typeface="Arial"/>
                <a:cs typeface="Arial"/>
              </a:rPr>
              <a:t>Analysis of EOY spending reports to analyze how spending has shifted as a result of SOA</a:t>
            </a:r>
          </a:p>
          <a:p>
            <a:pPr lvl="1"/>
            <a:r>
              <a:rPr lang="en-US">
                <a:latin typeface="Arial"/>
                <a:cs typeface="Arial"/>
              </a:rPr>
              <a:t>Districts will submit SOA Progress Reports on April 1, 2023</a:t>
            </a:r>
          </a:p>
          <a:p>
            <a:r>
              <a:rPr lang="en-US">
                <a:latin typeface="Arial"/>
                <a:cs typeface="Arial"/>
              </a:rPr>
              <a:t>Looking ahead: move towards a more effective, consolidated approach to gap closing</a:t>
            </a:r>
            <a:endParaRPr lang="en-US"/>
          </a:p>
          <a:p>
            <a:pPr lvl="1"/>
            <a:r>
              <a:rPr lang="en-US" sz="2800">
                <a:latin typeface="Arial"/>
                <a:cs typeface="Arial"/>
              </a:rPr>
              <a:t>New plans will be due in spring 2024</a:t>
            </a:r>
          </a:p>
          <a:p>
            <a:pPr lvl="1"/>
            <a:r>
              <a:rPr lang="en-US" sz="2800">
                <a:latin typeface="Arial"/>
                <a:cs typeface="Arial"/>
              </a:rPr>
              <a:t>Leverage ESSER-funded evaluations of evidence-based program areas aligned with SOA</a:t>
            </a:r>
          </a:p>
          <a:p>
            <a:pPr marL="457200" lvl="1" indent="0">
              <a:buNone/>
            </a:pPr>
            <a:endParaRPr lang="en-US" sz="2800">
              <a:latin typeface="Arial"/>
              <a:cs typeface="Arial"/>
            </a:endParaRPr>
          </a:p>
          <a:p>
            <a:endParaRPr lang="en-US">
              <a:latin typeface="Arial"/>
              <a:cs typeface="Arial"/>
            </a:endParaRPr>
          </a:p>
          <a:p>
            <a:endParaRPr lang="en-US"/>
          </a:p>
        </p:txBody>
      </p:sp>
      <p:sp>
        <p:nvSpPr>
          <p:cNvPr id="3" name="Title 2">
            <a:extLst>
              <a:ext uri="{FF2B5EF4-FFF2-40B4-BE49-F238E27FC236}">
                <a16:creationId xmlns:a16="http://schemas.microsoft.com/office/drawing/2014/main" id="{BC95293B-882A-9624-79CE-954987AFED05}"/>
              </a:ext>
            </a:extLst>
          </p:cNvPr>
          <p:cNvSpPr>
            <a:spLocks noGrp="1"/>
          </p:cNvSpPr>
          <p:nvPr>
            <p:ph type="title"/>
          </p:nvPr>
        </p:nvSpPr>
        <p:spPr/>
        <p:txBody>
          <a:bodyPr/>
          <a:lstStyle/>
          <a:p>
            <a:r>
              <a:rPr lang="en-US">
                <a:latin typeface="Arial"/>
                <a:cs typeface="Arial"/>
              </a:rPr>
              <a:t>Considerations Moving Forward</a:t>
            </a:r>
            <a:endParaRPr lang="en-US"/>
          </a:p>
        </p:txBody>
      </p:sp>
    </p:spTree>
    <p:extLst>
      <p:ext uri="{BB962C8B-B14F-4D97-AF65-F5344CB8AC3E}">
        <p14:creationId xmlns:p14="http://schemas.microsoft.com/office/powerpoint/2010/main" val="11353802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96C96C-AC9A-8AE5-1189-E85BC2D4B3DF}"/>
              </a:ext>
            </a:extLst>
          </p:cNvPr>
          <p:cNvSpPr>
            <a:spLocks noGrp="1"/>
          </p:cNvSpPr>
          <p:nvPr>
            <p:ph idx="1"/>
          </p:nvPr>
        </p:nvSpPr>
        <p:spPr/>
        <p:txBody>
          <a:bodyPr vert="horz" lIns="91440" tIns="45720" rIns="91440" bIns="45720" rtlCol="0" anchor="t">
            <a:normAutofit/>
          </a:bodyPr>
          <a:lstStyle/>
          <a:p>
            <a:r>
              <a:rPr lang="en-US">
                <a:latin typeface="Arial"/>
                <a:cs typeface="Arial"/>
              </a:rPr>
              <a:t>Q&amp;A</a:t>
            </a:r>
            <a:endParaRPr lang="en-US"/>
          </a:p>
        </p:txBody>
      </p:sp>
      <p:sp>
        <p:nvSpPr>
          <p:cNvPr id="3" name="Title 2">
            <a:extLst>
              <a:ext uri="{FF2B5EF4-FFF2-40B4-BE49-F238E27FC236}">
                <a16:creationId xmlns:a16="http://schemas.microsoft.com/office/drawing/2014/main" id="{586205A1-D6DB-B521-948A-62C4FC4E360B}"/>
              </a:ext>
            </a:extLst>
          </p:cNvPr>
          <p:cNvSpPr>
            <a:spLocks noGrp="1"/>
          </p:cNvSpPr>
          <p:nvPr>
            <p:ph type="title"/>
          </p:nvPr>
        </p:nvSpPr>
        <p:spPr/>
        <p:txBody>
          <a:bodyPr/>
          <a:lstStyle/>
          <a:p>
            <a:r>
              <a:rPr lang="en-US" dirty="0">
                <a:latin typeface="Arial"/>
                <a:cs typeface="Arial"/>
              </a:rPr>
              <a:t>Thank you!</a:t>
            </a:r>
            <a:endParaRPr lang="en-US" dirty="0"/>
          </a:p>
        </p:txBody>
      </p:sp>
    </p:spTree>
    <p:extLst>
      <p:ext uri="{BB962C8B-B14F-4D97-AF65-F5344CB8AC3E}">
        <p14:creationId xmlns:p14="http://schemas.microsoft.com/office/powerpoint/2010/main" val="33392959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8997696"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0CE4AAD2-FAE4-45F2-A289-592785AF49AE}"/>
              </a:ext>
            </a:extLst>
          </p:cNvPr>
          <p:cNvSpPr>
            <a:spLocks noGrp="1"/>
          </p:cNvSpPr>
          <p:nvPr>
            <p:ph type="title"/>
          </p:nvPr>
        </p:nvSpPr>
        <p:spPr>
          <a:xfrm>
            <a:off x="1100669" y="1111086"/>
            <a:ext cx="7690104" cy="2623885"/>
          </a:xfrm>
        </p:spPr>
        <p:txBody>
          <a:bodyPr vert="horz" lIns="91440" tIns="45720" rIns="91440" bIns="45720" rtlCol="0" anchor="ctr">
            <a:normAutofit/>
          </a:bodyPr>
          <a:lstStyle/>
          <a:p>
            <a:r>
              <a:rPr lang="en-US" sz="6600" kern="1200" dirty="0">
                <a:solidFill>
                  <a:srgbClr val="FFFFFF"/>
                </a:solidFill>
                <a:latin typeface="+mj-lt"/>
                <a:ea typeface="+mj-ea"/>
                <a:cs typeface="+mj-cs"/>
              </a:rPr>
              <a:t>Appendix</a:t>
            </a:r>
          </a:p>
        </p:txBody>
      </p:sp>
      <p:sp>
        <p:nvSpPr>
          <p:cNvPr id="12" name="Rectangle 11">
            <a:extLst>
              <a:ext uri="{FF2B5EF4-FFF2-40B4-BE49-F238E27FC236}">
                <a16:creationId xmlns:a16="http://schemas.microsoft.com/office/drawing/2014/main" id="{927CAFC9-A675-4314-84EF-236FFA58A3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2490532"/>
            <a:ext cx="2110597" cy="18778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21269"/>
            <a:ext cx="11277600" cy="18778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0221"/>
            <a:ext cx="2115455" cy="18902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Graphic 6" descr="Open Folder">
            <a:extLst>
              <a:ext uri="{FF2B5EF4-FFF2-40B4-BE49-F238E27FC236}">
                <a16:creationId xmlns:a16="http://schemas.microsoft.com/office/drawing/2014/main" id="{7D293D23-0458-D6BA-6BAC-2504E0281DF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57725" y="2612676"/>
            <a:ext cx="1632648" cy="1632648"/>
          </a:xfrm>
          <a:prstGeom prst="rect">
            <a:avLst/>
          </a:prstGeom>
        </p:spPr>
      </p:pic>
    </p:spTree>
    <p:extLst>
      <p:ext uri="{BB962C8B-B14F-4D97-AF65-F5344CB8AC3E}">
        <p14:creationId xmlns:p14="http://schemas.microsoft.com/office/powerpoint/2010/main" val="29689142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94492A-9F72-4E5F-B970-F51129D44C34}"/>
              </a:ext>
            </a:extLst>
          </p:cNvPr>
          <p:cNvSpPr>
            <a:spLocks noGrp="1"/>
          </p:cNvSpPr>
          <p:nvPr>
            <p:ph idx="1"/>
          </p:nvPr>
        </p:nvSpPr>
        <p:spPr/>
        <p:txBody>
          <a:bodyPr vert="horz" lIns="91440" tIns="45720" rIns="91440" bIns="45720" rtlCol="0" anchor="t">
            <a:normAutofit fontScale="92500" lnSpcReduction="10000"/>
          </a:bodyPr>
          <a:lstStyle/>
          <a:p>
            <a:pPr>
              <a:lnSpc>
                <a:spcPct val="100000"/>
              </a:lnSpc>
              <a:spcBef>
                <a:spcPts val="0"/>
              </a:spcBef>
            </a:pPr>
            <a:r>
              <a:rPr lang="en-US" i="1">
                <a:latin typeface="Arial"/>
                <a:cs typeface="Arial"/>
              </a:rPr>
              <a:t>Large Urban Districts and Gateway Cities (19):</a:t>
            </a:r>
            <a:r>
              <a:rPr lang="en-US">
                <a:latin typeface="Arial"/>
                <a:cs typeface="Arial"/>
              </a:rPr>
              <a:t>Boston, Brockton, Chelsea, Chicopee, Everett, Fall River, Fitchburg, Haverhill, Holyoke, Lawrence, Lowell, Lynn, New Bedford, Quincy, Randolph, Revere, Springfield, Taunton, Worcester </a:t>
            </a:r>
          </a:p>
          <a:p>
            <a:pPr>
              <a:lnSpc>
                <a:spcPct val="100000"/>
              </a:lnSpc>
              <a:spcBef>
                <a:spcPts val="0"/>
              </a:spcBef>
            </a:pPr>
            <a:endParaRPr lang="en-US"/>
          </a:p>
          <a:p>
            <a:pPr>
              <a:lnSpc>
                <a:spcPct val="100000"/>
              </a:lnSpc>
              <a:spcBef>
                <a:spcPts val="0"/>
              </a:spcBef>
            </a:pPr>
            <a:r>
              <a:rPr lang="en-US" i="1">
                <a:latin typeface="Arial"/>
                <a:cs typeface="Arial"/>
              </a:rPr>
              <a:t>Regional Vocational Technical Schools (5):  Greater Lowell Regional, Greater Lawrence, Greater Fall River, Greater New Bedford, Southeastern Regional</a:t>
            </a:r>
            <a:endParaRPr lang="en-US">
              <a:latin typeface="Arial"/>
              <a:cs typeface="Arial"/>
            </a:endParaRPr>
          </a:p>
          <a:p>
            <a:pPr>
              <a:lnSpc>
                <a:spcPct val="100000"/>
              </a:lnSpc>
              <a:spcBef>
                <a:spcPts val="0"/>
              </a:spcBef>
            </a:pPr>
            <a:endParaRPr lang="en-US" i="1"/>
          </a:p>
          <a:p>
            <a:pPr>
              <a:lnSpc>
                <a:spcPct val="100000"/>
              </a:lnSpc>
              <a:spcBef>
                <a:spcPts val="0"/>
              </a:spcBef>
            </a:pPr>
            <a:r>
              <a:rPr lang="en-US" i="1">
                <a:latin typeface="Arial"/>
                <a:cs typeface="Arial"/>
              </a:rPr>
              <a:t>Other (1) </a:t>
            </a:r>
            <a:r>
              <a:rPr lang="en-US">
                <a:latin typeface="Arial"/>
                <a:cs typeface="Arial"/>
              </a:rPr>
              <a:t>Westborough</a:t>
            </a:r>
            <a:endParaRPr lang="en-US" i="1"/>
          </a:p>
          <a:p>
            <a:pPr>
              <a:lnSpc>
                <a:spcPct val="100000"/>
              </a:lnSpc>
              <a:spcBef>
                <a:spcPts val="0"/>
              </a:spcBef>
            </a:pPr>
            <a:endParaRPr lang="en-US"/>
          </a:p>
          <a:p>
            <a:pPr marL="0" indent="0">
              <a:lnSpc>
                <a:spcPct val="100000"/>
              </a:lnSpc>
              <a:spcBef>
                <a:spcPts val="0"/>
              </a:spcBef>
              <a:buNone/>
            </a:pPr>
            <a:endParaRPr lang="en-US" i="1"/>
          </a:p>
          <a:p>
            <a:pPr>
              <a:lnSpc>
                <a:spcPct val="100000"/>
              </a:lnSpc>
              <a:spcBef>
                <a:spcPts val="0"/>
              </a:spcBef>
            </a:pPr>
            <a:endParaRPr lang="en-US"/>
          </a:p>
          <a:p>
            <a:endParaRPr lang="en-US"/>
          </a:p>
        </p:txBody>
      </p:sp>
      <p:sp>
        <p:nvSpPr>
          <p:cNvPr id="3" name="Title 2">
            <a:extLst>
              <a:ext uri="{FF2B5EF4-FFF2-40B4-BE49-F238E27FC236}">
                <a16:creationId xmlns:a16="http://schemas.microsoft.com/office/drawing/2014/main" id="{B5E7DF31-F136-54A1-4957-1C239740FB75}"/>
              </a:ext>
            </a:extLst>
          </p:cNvPr>
          <p:cNvSpPr>
            <a:spLocks noGrp="1"/>
          </p:cNvSpPr>
          <p:nvPr>
            <p:ph type="title"/>
          </p:nvPr>
        </p:nvSpPr>
        <p:spPr/>
        <p:txBody>
          <a:bodyPr>
            <a:normAutofit fontScale="90000"/>
          </a:bodyPr>
          <a:lstStyle/>
          <a:p>
            <a:r>
              <a:rPr lang="en-US">
                <a:latin typeface="Arial"/>
                <a:cs typeface="Arial"/>
              </a:rPr>
              <a:t>Reference slides: Greater than 1.5 mil annual investment</a:t>
            </a:r>
            <a:endParaRPr lang="en-US"/>
          </a:p>
        </p:txBody>
      </p:sp>
    </p:spTree>
    <p:extLst>
      <p:ext uri="{BB962C8B-B14F-4D97-AF65-F5344CB8AC3E}">
        <p14:creationId xmlns:p14="http://schemas.microsoft.com/office/powerpoint/2010/main" val="22174414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A6D391-D6E1-7D8A-DBFD-68F900F5DBC0}"/>
              </a:ext>
            </a:extLst>
          </p:cNvPr>
          <p:cNvSpPr>
            <a:spLocks noGrp="1"/>
          </p:cNvSpPr>
          <p:nvPr>
            <p:ph idx="1"/>
          </p:nvPr>
        </p:nvSpPr>
        <p:spPr/>
        <p:txBody>
          <a:bodyPr>
            <a:normAutofit lnSpcReduction="10000"/>
          </a:bodyPr>
          <a:lstStyle/>
          <a:p>
            <a:pPr marL="0" indent="0">
              <a:buNone/>
            </a:pPr>
            <a:r>
              <a:rPr lang="en-US" sz="2400"/>
              <a:t>FY21 EBP Grant – Fund Code 117 – 82 districts, $3.7M</a:t>
            </a:r>
          </a:p>
          <a:p>
            <a:pPr lvl="1">
              <a:buFont typeface="+mj-lt"/>
              <a:buAutoNum type="arabicPeriod"/>
            </a:pPr>
            <a:r>
              <a:rPr lang="en-US" sz="2000" b="0" i="0">
                <a:solidFill>
                  <a:srgbClr val="222222"/>
                </a:solidFill>
                <a:effectLst/>
                <a:latin typeface="-apple-system"/>
              </a:rPr>
              <a:t> Acceleration Academies</a:t>
            </a:r>
          </a:p>
          <a:p>
            <a:pPr lvl="1">
              <a:buFont typeface="+mj-lt"/>
              <a:buAutoNum type="arabicPeriod"/>
            </a:pPr>
            <a:r>
              <a:rPr lang="en-US" sz="2000" b="0" i="0">
                <a:solidFill>
                  <a:srgbClr val="222222"/>
                </a:solidFill>
                <a:effectLst/>
                <a:latin typeface="-apple-system"/>
              </a:rPr>
              <a:t> Diversifying the educator workforce </a:t>
            </a:r>
          </a:p>
          <a:p>
            <a:pPr lvl="1">
              <a:buFont typeface="+mj-lt"/>
              <a:buAutoNum type="arabicPeriod"/>
            </a:pPr>
            <a:r>
              <a:rPr lang="en-US" sz="2000">
                <a:solidFill>
                  <a:srgbClr val="222222"/>
                </a:solidFill>
                <a:latin typeface="-apple-system"/>
              </a:rPr>
              <a:t> </a:t>
            </a:r>
            <a:r>
              <a:rPr lang="en-US" sz="2000" b="0" i="0">
                <a:solidFill>
                  <a:srgbClr val="222222"/>
                </a:solidFill>
                <a:effectLst/>
                <a:latin typeface="-apple-system"/>
              </a:rPr>
              <a:t>Early College programs</a:t>
            </a:r>
          </a:p>
          <a:p>
            <a:pPr lvl="1">
              <a:buFont typeface="+mj-lt"/>
              <a:buAutoNum type="arabicPeriod"/>
            </a:pPr>
            <a:r>
              <a:rPr lang="en-US" sz="2000" b="0" i="0">
                <a:solidFill>
                  <a:srgbClr val="222222"/>
                </a:solidFill>
                <a:effectLst/>
                <a:latin typeface="-apple-system"/>
              </a:rPr>
              <a:t> Early literacy programs</a:t>
            </a:r>
            <a:endParaRPr lang="en-US" sz="2000"/>
          </a:p>
          <a:p>
            <a:pPr marL="0" indent="0" algn="l">
              <a:buNone/>
            </a:pPr>
            <a:r>
              <a:rPr lang="en-US" sz="2400"/>
              <a:t>FY22 Rural Innovation and Efficiencies Grant – 3 Collaboratives, $1M</a:t>
            </a:r>
          </a:p>
          <a:p>
            <a:pPr marL="0" indent="0" algn="l">
              <a:buNone/>
            </a:pPr>
            <a:r>
              <a:rPr lang="en-US" sz="2400"/>
              <a:t>FY23 EBP Grant – Fund Code 117/225B – TBD </a:t>
            </a:r>
          </a:p>
          <a:p>
            <a:pPr marL="914400" lvl="1" indent="-457200">
              <a:lnSpc>
                <a:spcPct val="100000"/>
              </a:lnSpc>
              <a:buAutoNum type="arabicPeriod"/>
            </a:pPr>
            <a:r>
              <a:rPr lang="en-US" sz="2000">
                <a:solidFill>
                  <a:srgbClr val="222222"/>
                </a:solidFill>
                <a:latin typeface="-apple-system"/>
              </a:rPr>
              <a:t>Co-teaching and Inclusion</a:t>
            </a:r>
          </a:p>
          <a:p>
            <a:pPr marL="914400" lvl="1" indent="-457200">
              <a:lnSpc>
                <a:spcPct val="100000"/>
              </a:lnSpc>
              <a:buAutoNum type="arabicPeriod"/>
            </a:pPr>
            <a:r>
              <a:rPr lang="en-US" sz="2000">
                <a:solidFill>
                  <a:srgbClr val="222222"/>
                </a:solidFill>
                <a:latin typeface="-apple-system"/>
              </a:rPr>
              <a:t>Early Literacy</a:t>
            </a:r>
          </a:p>
          <a:p>
            <a:pPr marL="914400" lvl="1" indent="-457200">
              <a:lnSpc>
                <a:spcPct val="100000"/>
              </a:lnSpc>
              <a:buAutoNum type="arabicPeriod"/>
            </a:pPr>
            <a:r>
              <a:rPr lang="en-US" sz="2000">
                <a:solidFill>
                  <a:srgbClr val="222222"/>
                </a:solidFill>
                <a:latin typeface="-apple-system"/>
              </a:rPr>
              <a:t>Expanded Learning Time</a:t>
            </a:r>
          </a:p>
          <a:p>
            <a:pPr marL="914400" lvl="1" indent="-457200">
              <a:lnSpc>
                <a:spcPct val="100000"/>
              </a:lnSpc>
              <a:buAutoNum type="arabicPeriod"/>
            </a:pPr>
            <a:r>
              <a:rPr lang="en-US" sz="2000">
                <a:solidFill>
                  <a:srgbClr val="222222"/>
                </a:solidFill>
                <a:latin typeface="-apple-system"/>
              </a:rPr>
              <a:t>Hiring staff</a:t>
            </a:r>
          </a:p>
        </p:txBody>
      </p:sp>
      <p:sp>
        <p:nvSpPr>
          <p:cNvPr id="3" name="Title 2">
            <a:extLst>
              <a:ext uri="{FF2B5EF4-FFF2-40B4-BE49-F238E27FC236}">
                <a16:creationId xmlns:a16="http://schemas.microsoft.com/office/drawing/2014/main" id="{6180F4A2-969D-B68F-2453-0A28FBAF1D3D}"/>
              </a:ext>
            </a:extLst>
          </p:cNvPr>
          <p:cNvSpPr>
            <a:spLocks noGrp="1"/>
          </p:cNvSpPr>
          <p:nvPr>
            <p:ph type="title"/>
          </p:nvPr>
        </p:nvSpPr>
        <p:spPr/>
        <p:txBody>
          <a:bodyPr/>
          <a:lstStyle/>
          <a:p>
            <a:r>
              <a:rPr lang="en-US"/>
              <a:t>21</a:t>
            </a:r>
            <a:r>
              <a:rPr lang="en-US" baseline="30000"/>
              <a:t>st</a:t>
            </a:r>
            <a:r>
              <a:rPr lang="en-US"/>
              <a:t> Century Grant Funding</a:t>
            </a:r>
          </a:p>
        </p:txBody>
      </p:sp>
    </p:spTree>
    <p:extLst>
      <p:ext uri="{BB962C8B-B14F-4D97-AF65-F5344CB8AC3E}">
        <p14:creationId xmlns:p14="http://schemas.microsoft.com/office/powerpoint/2010/main" val="3732279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CCEBA8-590A-4B21-A019-7FADA864B6DD}"/>
              </a:ext>
            </a:extLst>
          </p:cNvPr>
          <p:cNvSpPr>
            <a:spLocks noGrp="1"/>
          </p:cNvSpPr>
          <p:nvPr>
            <p:ph idx="1"/>
          </p:nvPr>
        </p:nvSpPr>
        <p:spPr>
          <a:xfrm>
            <a:off x="342661" y="2779886"/>
            <a:ext cx="3826601" cy="3595322"/>
          </a:xfrm>
        </p:spPr>
        <p:txBody>
          <a:bodyPr vert="horz" lIns="91440" tIns="45720" rIns="91440" bIns="45720" rtlCol="0" anchor="t">
            <a:normAutofit/>
          </a:bodyPr>
          <a:lstStyle/>
          <a:p>
            <a:pPr marL="0" indent="0" algn="ctr">
              <a:buNone/>
            </a:pPr>
            <a:r>
              <a:rPr lang="en-US" sz="2600" b="1">
                <a:latin typeface="Arial"/>
                <a:cs typeface="Arial"/>
              </a:rPr>
              <a:t>Student Opportunity Act signed </a:t>
            </a:r>
            <a:endParaRPr lang="en-US" sz="2600" b="1"/>
          </a:p>
          <a:p>
            <a:pPr marL="0" indent="0" algn="ctr">
              <a:buNone/>
            </a:pPr>
            <a:r>
              <a:rPr lang="en-US" sz="2600">
                <a:latin typeface="Arial"/>
                <a:cs typeface="Arial"/>
              </a:rPr>
              <a:t>November 26, 2019</a:t>
            </a:r>
          </a:p>
          <a:p>
            <a:pPr marL="0" indent="0" algn="ctr">
              <a:buNone/>
            </a:pPr>
            <a:endParaRPr lang="en-US" sz="2600"/>
          </a:p>
          <a:p>
            <a:pPr marL="0" indent="0" algn="ctr">
              <a:buNone/>
            </a:pPr>
            <a:r>
              <a:rPr lang="en-US" sz="2600" b="1">
                <a:latin typeface="Arial"/>
                <a:cs typeface="Arial"/>
              </a:rPr>
              <a:t>First round of additional Chapter 70 funding </a:t>
            </a:r>
            <a:endParaRPr lang="en-US" sz="2600" b="1"/>
          </a:p>
          <a:p>
            <a:pPr marL="0" indent="0" algn="ctr">
              <a:buNone/>
            </a:pPr>
            <a:r>
              <a:rPr lang="en-US" sz="2600">
                <a:latin typeface="Arial"/>
                <a:cs typeface="Arial"/>
              </a:rPr>
              <a:t>July 16, 2021</a:t>
            </a:r>
          </a:p>
          <a:p>
            <a:pPr marL="0" indent="0" algn="ctr">
              <a:buNone/>
            </a:pPr>
            <a:endParaRPr lang="en-US" sz="2600"/>
          </a:p>
          <a:p>
            <a:pPr marL="0" indent="0" algn="ctr">
              <a:buNone/>
            </a:pPr>
            <a:endParaRPr lang="en-US" sz="2600"/>
          </a:p>
        </p:txBody>
      </p:sp>
      <p:sp>
        <p:nvSpPr>
          <p:cNvPr id="3" name="Title 2">
            <a:extLst>
              <a:ext uri="{FF2B5EF4-FFF2-40B4-BE49-F238E27FC236}">
                <a16:creationId xmlns:a16="http://schemas.microsoft.com/office/drawing/2014/main" id="{03335883-D11F-4064-BA34-177947D30AC6}"/>
              </a:ext>
            </a:extLst>
          </p:cNvPr>
          <p:cNvSpPr>
            <a:spLocks noGrp="1"/>
          </p:cNvSpPr>
          <p:nvPr>
            <p:ph type="title"/>
          </p:nvPr>
        </p:nvSpPr>
        <p:spPr/>
        <p:txBody>
          <a:bodyPr/>
          <a:lstStyle/>
          <a:p>
            <a:r>
              <a:rPr lang="en-US"/>
              <a:t>Two key budget allocation considerations </a:t>
            </a:r>
          </a:p>
        </p:txBody>
      </p:sp>
      <p:sp>
        <p:nvSpPr>
          <p:cNvPr id="5" name="Rectangle: Rounded Corners 4">
            <a:extLst>
              <a:ext uri="{FF2B5EF4-FFF2-40B4-BE49-F238E27FC236}">
                <a16:creationId xmlns:a16="http://schemas.microsoft.com/office/drawing/2014/main" id="{8D893C96-D914-4197-BAD1-1449D41DFC6B}"/>
              </a:ext>
            </a:extLst>
          </p:cNvPr>
          <p:cNvSpPr/>
          <p:nvPr/>
        </p:nvSpPr>
        <p:spPr>
          <a:xfrm>
            <a:off x="1037063" y="1770179"/>
            <a:ext cx="2698596" cy="69137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TIMING</a:t>
            </a:r>
          </a:p>
        </p:txBody>
      </p:sp>
      <p:cxnSp>
        <p:nvCxnSpPr>
          <p:cNvPr id="7" name="Straight Connector 6">
            <a:extLst>
              <a:ext uri="{FF2B5EF4-FFF2-40B4-BE49-F238E27FC236}">
                <a16:creationId xmlns:a16="http://schemas.microsoft.com/office/drawing/2014/main" id="{89789D10-EE95-4318-ABDD-5500773BAB70}"/>
              </a:ext>
              <a:ext uri="{C183D7F6-B498-43B3-948B-1728B52AA6E4}">
                <adec:decorative xmlns:adec="http://schemas.microsoft.com/office/drawing/2017/decorative" val="1"/>
              </a:ext>
            </a:extLst>
          </p:cNvPr>
          <p:cNvCxnSpPr/>
          <p:nvPr/>
        </p:nvCxnSpPr>
        <p:spPr>
          <a:xfrm>
            <a:off x="4602866" y="2094735"/>
            <a:ext cx="0" cy="44158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590C2241-E58C-43BA-9C5D-7AFE189741FC}"/>
              </a:ext>
            </a:extLst>
          </p:cNvPr>
          <p:cNvSpPr/>
          <p:nvPr/>
        </p:nvSpPr>
        <p:spPr>
          <a:xfrm>
            <a:off x="7349933" y="1571323"/>
            <a:ext cx="2698596" cy="69137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SCOPE</a:t>
            </a:r>
          </a:p>
        </p:txBody>
      </p:sp>
      <p:graphicFrame>
        <p:nvGraphicFramePr>
          <p:cNvPr id="11" name="Chart 10" descr="ESSER &amp; Additional Chapter 70 Allocations">
            <a:extLst>
              <a:ext uri="{FF2B5EF4-FFF2-40B4-BE49-F238E27FC236}">
                <a16:creationId xmlns:a16="http://schemas.microsoft.com/office/drawing/2014/main" id="{CE425114-1F00-4340-8E1A-93C011AB26AA}"/>
              </a:ext>
            </a:extLst>
          </p:cNvPr>
          <p:cNvGraphicFramePr/>
          <p:nvPr>
            <p:extLst>
              <p:ext uri="{D42A27DB-BD31-4B8C-83A1-F6EECF244321}">
                <p14:modId xmlns:p14="http://schemas.microsoft.com/office/powerpoint/2010/main" val="3744766214"/>
              </p:ext>
            </p:extLst>
          </p:nvPr>
        </p:nvGraphicFramePr>
        <p:xfrm>
          <a:off x="5326513" y="2275859"/>
          <a:ext cx="6446537" cy="4577546"/>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967B0A73-71BC-470A-98F3-62F2BA386335}"/>
              </a:ext>
            </a:extLst>
          </p:cNvPr>
          <p:cNvSpPr txBox="1"/>
          <p:nvPr/>
        </p:nvSpPr>
        <p:spPr>
          <a:xfrm rot="16200000">
            <a:off x="3941177" y="4017008"/>
            <a:ext cx="2288451" cy="369332"/>
          </a:xfrm>
          <a:prstGeom prst="rect">
            <a:avLst/>
          </a:prstGeom>
          <a:noFill/>
        </p:spPr>
        <p:txBody>
          <a:bodyPr wrap="square" rtlCol="0">
            <a:spAutoFit/>
          </a:bodyPr>
          <a:lstStyle/>
          <a:p>
            <a:r>
              <a:rPr lang="en-US" b="1"/>
              <a:t>Funding (In Millions) </a:t>
            </a:r>
          </a:p>
        </p:txBody>
      </p:sp>
    </p:spTree>
    <p:extLst>
      <p:ext uri="{BB962C8B-B14F-4D97-AF65-F5344CB8AC3E}">
        <p14:creationId xmlns:p14="http://schemas.microsoft.com/office/powerpoint/2010/main" val="25931078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D8BC6-E03A-46FB-A98B-0AE1A246DB6B}"/>
              </a:ext>
            </a:extLst>
          </p:cNvPr>
          <p:cNvSpPr>
            <a:spLocks noGrp="1"/>
          </p:cNvSpPr>
          <p:nvPr>
            <p:ph type="title"/>
          </p:nvPr>
        </p:nvSpPr>
        <p:spPr/>
        <p:txBody>
          <a:bodyPr/>
          <a:lstStyle/>
          <a:p>
            <a:r>
              <a:rPr lang="en-US"/>
              <a:t>New and Revised/Expanded Evidence-Based Program Areas</a:t>
            </a:r>
          </a:p>
        </p:txBody>
      </p:sp>
      <p:sp>
        <p:nvSpPr>
          <p:cNvPr id="3" name="Content Placeholder 2">
            <a:extLst>
              <a:ext uri="{FF2B5EF4-FFF2-40B4-BE49-F238E27FC236}">
                <a16:creationId xmlns:a16="http://schemas.microsoft.com/office/drawing/2014/main" id="{EE06A7E1-B695-4524-B190-255F8497FE11}"/>
              </a:ext>
            </a:extLst>
          </p:cNvPr>
          <p:cNvSpPr>
            <a:spLocks noGrp="1"/>
          </p:cNvSpPr>
          <p:nvPr>
            <p:ph idx="1"/>
          </p:nvPr>
        </p:nvSpPr>
        <p:spPr/>
        <p:txBody>
          <a:bodyPr/>
          <a:lstStyle/>
          <a:p>
            <a:pPr marL="25400" marR="0" lvl="0" indent="0">
              <a:spcBef>
                <a:spcPts val="0"/>
              </a:spcBef>
              <a:spcAft>
                <a:spcPts val="800"/>
              </a:spcAft>
              <a:buNone/>
            </a:pPr>
            <a:r>
              <a:rPr lang="en-US" sz="2800" b="1">
                <a:solidFill>
                  <a:schemeClr val="accent5">
                    <a:lumMod val="50000"/>
                  </a:schemeClr>
                </a:solidFill>
                <a:latin typeface="Arial" panose="020B0604020202020204" pitchFamily="34" charset="0"/>
                <a:cs typeface="Arial" panose="020B0604020202020204" pitchFamily="34" charset="0"/>
              </a:rPr>
              <a:t>New Evidence-Based Program Areas:</a:t>
            </a:r>
          </a:p>
          <a:p>
            <a:pPr marR="0" lvl="0">
              <a:spcBef>
                <a:spcPts val="0"/>
              </a:spcBef>
              <a:spcAft>
                <a:spcPts val="800"/>
              </a:spcAft>
              <a:buFont typeface="Wingdings" panose="05000000000000000000" pitchFamily="2" charset="2"/>
              <a:buChar char="Ø"/>
            </a:pPr>
            <a:r>
              <a:rPr lang="en-US" sz="2000" b="1">
                <a:solidFill>
                  <a:schemeClr val="accent5">
                    <a:lumMod val="50000"/>
                  </a:schemeClr>
                </a:solidFill>
                <a:latin typeface="Arial" panose="020B0604020202020204" pitchFamily="34" charset="0"/>
                <a:cs typeface="Arial" panose="020B0604020202020204" pitchFamily="34" charset="0"/>
              </a:rPr>
              <a:t>Culturally responsive teaching and other strategies that create equitable and culturally responsive learning environments for students</a:t>
            </a:r>
          </a:p>
          <a:p>
            <a:pPr>
              <a:spcBef>
                <a:spcPts val="0"/>
              </a:spcBef>
              <a:spcAft>
                <a:spcPts val="800"/>
              </a:spcAft>
              <a:buFont typeface="Wingdings" panose="05000000000000000000" pitchFamily="2" charset="2"/>
              <a:buChar char="Ø"/>
            </a:pPr>
            <a:r>
              <a:rPr lang="en-US" sz="2000" b="1">
                <a:solidFill>
                  <a:schemeClr val="accent5">
                    <a:lumMod val="50000"/>
                  </a:schemeClr>
                </a:solidFill>
                <a:latin typeface="Arial" panose="020B0604020202020204" pitchFamily="34" charset="0"/>
                <a:cs typeface="Arial" panose="020B0604020202020204" pitchFamily="34" charset="0"/>
              </a:rPr>
              <a:t>English Learner Education programs, including dual language (DL) and transitional bilingual education (TBE) programs</a:t>
            </a:r>
            <a:endParaRPr lang="en-US" sz="2000" b="1">
              <a:solidFill>
                <a:srgbClr val="7030A0"/>
              </a:solidFill>
              <a:latin typeface="Arial" panose="020B0604020202020204" pitchFamily="34" charset="0"/>
              <a:cs typeface="Arial" panose="020B0604020202020204" pitchFamily="34" charset="0"/>
            </a:endParaRPr>
          </a:p>
          <a:p>
            <a:pPr marL="25400" marR="0" indent="0">
              <a:spcBef>
                <a:spcPts val="0"/>
              </a:spcBef>
              <a:spcAft>
                <a:spcPts val="800"/>
              </a:spcAft>
              <a:buNone/>
            </a:pPr>
            <a:r>
              <a:rPr lang="en-US" sz="2800" b="1">
                <a:solidFill>
                  <a:srgbClr val="7030A0"/>
                </a:solidFill>
                <a:latin typeface="Arial" panose="020B0604020202020204" pitchFamily="34" charset="0"/>
                <a:cs typeface="Arial" panose="020B0604020202020204" pitchFamily="34" charset="0"/>
              </a:rPr>
              <a:t>Reconfigured Evidence-Based Program Areas</a:t>
            </a:r>
          </a:p>
          <a:p>
            <a:pPr marR="0">
              <a:spcBef>
                <a:spcPts val="0"/>
              </a:spcBef>
              <a:spcAft>
                <a:spcPts val="800"/>
              </a:spcAft>
              <a:buFont typeface="Wingdings" panose="05000000000000000000" pitchFamily="2" charset="2"/>
              <a:buChar char="Ø"/>
            </a:pPr>
            <a:r>
              <a:rPr lang="en-US" sz="2000" b="1">
                <a:solidFill>
                  <a:srgbClr val="7030A0"/>
                </a:solidFill>
                <a:latin typeface="Arial" panose="020B0604020202020204" pitchFamily="34" charset="0"/>
                <a:cs typeface="Arial" panose="020B0604020202020204" pitchFamily="34" charset="0"/>
              </a:rPr>
              <a:t>Expanded learning time for all students in the form of a longer school day or school year </a:t>
            </a:r>
          </a:p>
          <a:p>
            <a:pPr>
              <a:spcBef>
                <a:spcPts val="0"/>
              </a:spcBef>
              <a:spcAft>
                <a:spcPts val="800"/>
              </a:spcAft>
              <a:buFont typeface="Wingdings" panose="05000000000000000000" pitchFamily="2" charset="2"/>
              <a:buChar char="Ø"/>
            </a:pPr>
            <a:r>
              <a:rPr lang="en-US" sz="2000" b="1">
                <a:solidFill>
                  <a:srgbClr val="7030A0"/>
                </a:solidFill>
                <a:effectLst/>
                <a:latin typeface="Arial" panose="020B0604020202020204" pitchFamily="34" charset="0"/>
                <a:ea typeface="Calibri" panose="020F0502020204030204" pitchFamily="34" charset="0"/>
                <a:cs typeface="Arial" panose="020B0604020202020204" pitchFamily="34" charset="0"/>
              </a:rPr>
              <a:t>Increasing opportunities for educators and support staff to engage in a cycle of continuous improvement, utilizing district and school teaming structures</a:t>
            </a:r>
          </a:p>
          <a:p>
            <a:pPr marR="0" lvl="0">
              <a:lnSpc>
                <a:spcPct val="115000"/>
              </a:lnSpc>
              <a:spcBef>
                <a:spcPts val="0"/>
              </a:spcBef>
              <a:spcAft>
                <a:spcPts val="800"/>
              </a:spcAft>
              <a:buFont typeface="Wingdings" panose="05000000000000000000" pitchFamily="2" charset="2"/>
              <a:buChar char="Ø"/>
            </a:pPr>
            <a:r>
              <a:rPr lang="en-US" sz="2000" b="1">
                <a:solidFill>
                  <a:srgbClr val="7030A0"/>
                </a:solidFill>
                <a:effectLst/>
                <a:latin typeface="Arial" panose="020B0604020202020204" pitchFamily="34" charset="0"/>
                <a:ea typeface="Calibri" panose="020F0502020204030204" pitchFamily="34" charset="0"/>
                <a:cs typeface="Arial" panose="020B0604020202020204" pitchFamily="34" charset="0"/>
              </a:rPr>
              <a:t>Increasing opportunities for all students to engage in arts, enrichment, world languages, athletics, and elective courses</a:t>
            </a:r>
            <a:endParaRPr lang="en-US" sz="2000">
              <a:effectLst/>
              <a:latin typeface="Arial" panose="020B0604020202020204" pitchFamily="34" charset="0"/>
              <a:ea typeface="Arial" panose="020B0604020202020204" pitchFamily="34" charset="0"/>
              <a:cs typeface="Arial" panose="020B0604020202020204" pitchFamily="34" charset="0"/>
            </a:endParaRPr>
          </a:p>
          <a:p>
            <a:pPr marR="0" lvl="0">
              <a:lnSpc>
                <a:spcPct val="115000"/>
              </a:lnSpc>
              <a:spcBef>
                <a:spcPts val="0"/>
              </a:spcBef>
              <a:spcAft>
                <a:spcPts val="0"/>
              </a:spcAft>
              <a:buFont typeface="Wingdings" panose="05000000000000000000" pitchFamily="2" charset="2"/>
              <a:buChar char="Ø"/>
            </a:pPr>
            <a:r>
              <a:rPr lang="en-US" sz="2000" b="1">
                <a:solidFill>
                  <a:srgbClr val="7030A0"/>
                </a:solidFill>
                <a:effectLst/>
                <a:latin typeface="Arial" panose="020B0604020202020204" pitchFamily="34" charset="0"/>
                <a:ea typeface="Calibri" panose="020F0502020204030204" pitchFamily="34" charset="0"/>
                <a:cs typeface="Arial" panose="020B0604020202020204" pitchFamily="34" charset="0"/>
              </a:rPr>
              <a:t>Developing effective family/school partnerships </a:t>
            </a:r>
            <a:endParaRPr lang="en-US" sz="2000">
              <a:effectLst/>
              <a:latin typeface="Arial" panose="020B0604020202020204" pitchFamily="34" charset="0"/>
              <a:ea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096579B8-7287-4FF5-BA63-0EB2FC3A5D55}"/>
              </a:ext>
            </a:extLst>
          </p:cNvPr>
          <p:cNvSpPr>
            <a:spLocks noGrp="1"/>
          </p:cNvSpPr>
          <p:nvPr>
            <p:ph type="sldNum" sz="quarter" idx="12"/>
          </p:nvPr>
        </p:nvSpPr>
        <p:spPr/>
        <p:txBody>
          <a:bodyPr/>
          <a:lstStyle/>
          <a:p>
            <a:fld id="{FF27229C-EC7B-4063-A33B-28A5E87E32ED}" type="slidenum">
              <a:rPr lang="zh-CN" altLang="en-US" smtClean="0"/>
              <a:pPr/>
              <a:t>90</a:t>
            </a:fld>
            <a:endParaRPr lang="zh-CN" altLang="en-US"/>
          </a:p>
        </p:txBody>
      </p:sp>
    </p:spTree>
    <p:extLst>
      <p:ext uri="{BB962C8B-B14F-4D97-AF65-F5344CB8AC3E}">
        <p14:creationId xmlns:p14="http://schemas.microsoft.com/office/powerpoint/2010/main" val="19229380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6e8ef2e9a8_2_110"/>
          <p:cNvSpPr txBox="1">
            <a:spLocks noGrp="1"/>
          </p:cNvSpPr>
          <p:nvPr>
            <p:ph type="title"/>
          </p:nvPr>
        </p:nvSpPr>
        <p:spPr>
          <a:xfrm>
            <a:off x="567743" y="288925"/>
            <a:ext cx="11433900" cy="679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000"/>
              <a:buNone/>
            </a:pPr>
            <a:r>
              <a:rPr lang="en-US">
                <a:latin typeface="Calibri"/>
                <a:ea typeface="Calibri"/>
                <a:cs typeface="Calibri"/>
                <a:sym typeface="Calibri"/>
              </a:rPr>
              <a:t>Evidence-based programs: 21 examples of high-quality programs</a:t>
            </a:r>
            <a:endParaRPr>
              <a:latin typeface="Calibri"/>
              <a:ea typeface="Calibri"/>
              <a:cs typeface="Calibri"/>
              <a:sym typeface="Calibri"/>
            </a:endParaRPr>
          </a:p>
        </p:txBody>
      </p:sp>
      <p:sp>
        <p:nvSpPr>
          <p:cNvPr id="153" name="Google Shape;153;g6e8ef2e9a8_2_110"/>
          <p:cNvSpPr txBox="1">
            <a:spLocks noGrp="1"/>
          </p:cNvSpPr>
          <p:nvPr>
            <p:ph type="body" idx="2"/>
          </p:nvPr>
        </p:nvSpPr>
        <p:spPr>
          <a:xfrm>
            <a:off x="435429" y="1336505"/>
            <a:ext cx="11330484" cy="776700"/>
          </a:xfrm>
          <a:prstGeom prst="rect">
            <a:avLst/>
          </a:prstGeom>
          <a:solidFill>
            <a:srgbClr val="E38526"/>
          </a:solidFill>
          <a:ln>
            <a:noFill/>
          </a:ln>
        </p:spPr>
        <p:txBody>
          <a:bodyPr spcFirstLastPara="1" wrap="square" lIns="91425" tIns="45700" rIns="91425" bIns="45700" anchor="ctr" anchorCtr="0">
            <a:noAutofit/>
          </a:bodyPr>
          <a:lstStyle/>
          <a:p>
            <a:pPr marL="0" lvl="0" indent="0" algn="ctr" rtl="0">
              <a:lnSpc>
                <a:spcPct val="90000"/>
              </a:lnSpc>
              <a:spcBef>
                <a:spcPts val="1000"/>
              </a:spcBef>
              <a:spcAft>
                <a:spcPts val="0"/>
              </a:spcAft>
              <a:buSzPts val="2800"/>
              <a:buNone/>
            </a:pPr>
            <a:r>
              <a:rPr lang="en-US">
                <a:solidFill>
                  <a:srgbClr val="000000"/>
                </a:solidFill>
                <a:latin typeface="Calibri"/>
                <a:ea typeface="Calibri"/>
                <a:cs typeface="Calibri"/>
                <a:sym typeface="Calibri"/>
              </a:rPr>
              <a:t>Enhanced Core Instruction </a:t>
            </a:r>
            <a:endParaRPr>
              <a:solidFill>
                <a:srgbClr val="000000"/>
              </a:solidFill>
              <a:latin typeface="Calibri"/>
              <a:ea typeface="Calibri"/>
              <a:cs typeface="Calibri"/>
              <a:sym typeface="Calibri"/>
            </a:endParaRPr>
          </a:p>
        </p:txBody>
      </p:sp>
      <p:sp>
        <p:nvSpPr>
          <p:cNvPr id="151" name="Google Shape;151;g6e8ef2e9a8_2_110"/>
          <p:cNvSpPr txBox="1">
            <a:spLocks noGrp="1"/>
          </p:cNvSpPr>
          <p:nvPr>
            <p:ph type="body" idx="1"/>
          </p:nvPr>
        </p:nvSpPr>
        <p:spPr>
          <a:xfrm>
            <a:off x="435429" y="2189408"/>
            <a:ext cx="5452200" cy="427168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1000"/>
              </a:spcBef>
              <a:spcAft>
                <a:spcPts val="0"/>
              </a:spcAft>
              <a:buClr>
                <a:schemeClr val="dk2"/>
              </a:buClr>
              <a:buSzPts val="1800"/>
              <a:buFont typeface="Arial"/>
              <a:buAutoNum type="arabicPeriod"/>
            </a:pPr>
            <a:r>
              <a:rPr lang="en-US" sz="2000">
                <a:latin typeface="Calibri"/>
                <a:cs typeface="Calibri"/>
                <a:sym typeface="Calibri"/>
              </a:rPr>
              <a:t>Expanded access to full-day, high-quality pre-kindergarten for 4-year-olds, including potential collaboration with other local providers</a:t>
            </a:r>
            <a:endParaRPr lang="en-US" sz="2000">
              <a:latin typeface="Calibri"/>
              <a:cs typeface="Calibri"/>
            </a:endParaRPr>
          </a:p>
          <a:p>
            <a:pPr marL="342900" lvl="0" indent="-342900" algn="l" rtl="0">
              <a:lnSpc>
                <a:spcPct val="100000"/>
              </a:lnSpc>
              <a:spcBef>
                <a:spcPts val="1000"/>
              </a:spcBef>
              <a:spcAft>
                <a:spcPts val="0"/>
              </a:spcAft>
              <a:buClr>
                <a:schemeClr val="dk2"/>
              </a:buClr>
              <a:buSzPts val="1800"/>
              <a:buFont typeface="Arial"/>
              <a:buAutoNum type="arabicPeriod"/>
            </a:pPr>
            <a:r>
              <a:rPr lang="en-US" sz="2000">
                <a:latin typeface="Calibri"/>
                <a:cs typeface="Calibri"/>
                <a:sym typeface="Calibri"/>
              </a:rPr>
              <a:t>Research-based early literacy programs in pre-kindergarten and early elementary grades </a:t>
            </a:r>
            <a:endParaRPr lang="en-US" sz="2000">
              <a:latin typeface="Calibri"/>
              <a:cs typeface="Calibri"/>
            </a:endParaRPr>
          </a:p>
          <a:p>
            <a:pPr marL="342900" lvl="0" indent="-342900" algn="l" rtl="0">
              <a:lnSpc>
                <a:spcPct val="100000"/>
              </a:lnSpc>
              <a:spcBef>
                <a:spcPts val="1000"/>
              </a:spcBef>
              <a:spcAft>
                <a:spcPts val="0"/>
              </a:spcAft>
              <a:buClr>
                <a:schemeClr val="dk2"/>
              </a:buClr>
              <a:buSzPts val="1800"/>
              <a:buFont typeface="Arial"/>
              <a:buAutoNum type="arabicPeriod"/>
            </a:pPr>
            <a:r>
              <a:rPr lang="en-US" sz="2000">
                <a:latin typeface="Calibri"/>
                <a:cs typeface="Calibri"/>
                <a:sym typeface="Calibri"/>
              </a:rPr>
              <a:t>Early College programs focused primarily on students under-represented in higher education</a:t>
            </a:r>
            <a:endParaRPr lang="en-US" sz="2000">
              <a:latin typeface="Calibri"/>
              <a:cs typeface="Calibri"/>
            </a:endParaRPr>
          </a:p>
          <a:p>
            <a:pPr marL="342900" lvl="0" indent="-342900" algn="l" rtl="0">
              <a:lnSpc>
                <a:spcPct val="100000"/>
              </a:lnSpc>
              <a:spcBef>
                <a:spcPts val="1000"/>
              </a:spcBef>
              <a:spcAft>
                <a:spcPts val="0"/>
              </a:spcAft>
              <a:buClr>
                <a:schemeClr val="dk2"/>
              </a:buClr>
              <a:buSzPts val="1800"/>
              <a:buFont typeface="Arial"/>
              <a:buAutoNum type="arabicPeriod"/>
            </a:pPr>
            <a:r>
              <a:rPr lang="en-US" sz="2000">
                <a:latin typeface="Calibri"/>
                <a:cs typeface="Calibri"/>
                <a:sym typeface="Calibri"/>
              </a:rPr>
              <a:t>Supporting educators </a:t>
            </a:r>
            <a:r>
              <a:rPr lang="en-US" sz="2000">
                <a:latin typeface="Calibri"/>
                <a:ea typeface="Calibri"/>
                <a:cs typeface="Calibri"/>
                <a:sym typeface="Calibri"/>
              </a:rPr>
              <a:t>to implement high-quality, aligned curriculum</a:t>
            </a:r>
            <a:endParaRPr lang="en-US" sz="3200"/>
          </a:p>
          <a:p>
            <a:pPr marL="0" lvl="0" indent="0" algn="l" rtl="0">
              <a:lnSpc>
                <a:spcPct val="100000"/>
              </a:lnSpc>
              <a:spcBef>
                <a:spcPts val="1000"/>
              </a:spcBef>
              <a:spcAft>
                <a:spcPts val="0"/>
              </a:spcAft>
              <a:buSzPts val="2800"/>
              <a:buNone/>
            </a:pPr>
            <a:endParaRPr sz="1800">
              <a:latin typeface="Calibri"/>
              <a:ea typeface="Calibri"/>
              <a:cs typeface="Calibri"/>
              <a:sym typeface="Calibri"/>
            </a:endParaRPr>
          </a:p>
        </p:txBody>
      </p:sp>
      <p:sp>
        <p:nvSpPr>
          <p:cNvPr id="155" name="Google Shape;155;g6e8ef2e9a8_2_110"/>
          <p:cNvSpPr txBox="1">
            <a:spLocks noGrp="1"/>
          </p:cNvSpPr>
          <p:nvPr>
            <p:ph type="body" idx="4"/>
          </p:nvPr>
        </p:nvSpPr>
        <p:spPr>
          <a:xfrm>
            <a:off x="6313713" y="2204358"/>
            <a:ext cx="5452200" cy="3799200"/>
          </a:xfrm>
          <a:prstGeom prst="rect">
            <a:avLst/>
          </a:prstGeom>
          <a:noFill/>
          <a:ln>
            <a:noFill/>
          </a:ln>
        </p:spPr>
        <p:txBody>
          <a:bodyPr spcFirstLastPara="1" wrap="square" lIns="91425" tIns="45700" rIns="91425" bIns="45700" anchor="t" anchorCtr="0">
            <a:noAutofit/>
          </a:bodyPr>
          <a:lstStyle/>
          <a:p>
            <a:pPr marL="342900" indent="-342900">
              <a:buClr>
                <a:schemeClr val="dk1"/>
              </a:buClr>
              <a:buSzPts val="1800"/>
              <a:buFont typeface="+mj-lt"/>
              <a:buAutoNum type="arabicPeriod" startAt="5"/>
            </a:pPr>
            <a:r>
              <a:rPr lang="en-US" sz="2000">
                <a:latin typeface="Calibri"/>
                <a:ea typeface="Calibri"/>
                <a:cs typeface="Calibri"/>
                <a:sym typeface="Calibri"/>
              </a:rPr>
              <a:t>Expanded access to career-technical education, including “After Dark” district-vocational partnerships and innovation pathways reflecting local labor market priorities</a:t>
            </a:r>
            <a:endParaRPr lang="en-US" sz="2000"/>
          </a:p>
          <a:p>
            <a:pPr marL="342900" lvl="0" indent="-342900" algn="l" rtl="0">
              <a:lnSpc>
                <a:spcPct val="100000"/>
              </a:lnSpc>
              <a:spcBef>
                <a:spcPts val="1000"/>
              </a:spcBef>
              <a:spcAft>
                <a:spcPts val="0"/>
              </a:spcAft>
              <a:buClr>
                <a:schemeClr val="dk1"/>
              </a:buClr>
              <a:buSzPts val="1800"/>
              <a:buFont typeface="Arial"/>
              <a:buAutoNum type="arabicPeriod" startAt="5"/>
            </a:pPr>
            <a:r>
              <a:rPr lang="en-US" sz="2000">
                <a:solidFill>
                  <a:schemeClr val="accent5">
                    <a:lumMod val="50000"/>
                  </a:schemeClr>
                </a:solidFill>
                <a:latin typeface="Calibri"/>
                <a:cs typeface="Calibri"/>
              </a:rPr>
              <a:t>Culturally responsive teaching and other strategies that create equitable and culturally responsive learning environments for students. </a:t>
            </a:r>
          </a:p>
          <a:p>
            <a:pPr marL="342900" lvl="0" indent="-342900" algn="l" rtl="0">
              <a:lnSpc>
                <a:spcPct val="100000"/>
              </a:lnSpc>
              <a:spcBef>
                <a:spcPts val="1000"/>
              </a:spcBef>
              <a:spcAft>
                <a:spcPts val="0"/>
              </a:spcAft>
              <a:buClr>
                <a:schemeClr val="dk1"/>
              </a:buClr>
              <a:buSzPts val="1800"/>
              <a:buFont typeface="Arial"/>
              <a:buAutoNum type="arabicPeriod" startAt="5"/>
            </a:pPr>
            <a:r>
              <a:rPr lang="en-US" sz="2000">
                <a:solidFill>
                  <a:srgbClr val="7030A0"/>
                </a:solidFill>
                <a:latin typeface="Calibri"/>
                <a:cs typeface="Calibri"/>
              </a:rPr>
              <a:t>Expanded learning time for all students in the form of a longer school day or school year</a:t>
            </a:r>
          </a:p>
          <a:p>
            <a:pPr marL="0" lvl="0" indent="0" algn="l" rtl="0">
              <a:lnSpc>
                <a:spcPct val="100000"/>
              </a:lnSpc>
              <a:spcBef>
                <a:spcPts val="1000"/>
              </a:spcBef>
              <a:spcAft>
                <a:spcPts val="0"/>
              </a:spcAft>
              <a:buSzPts val="2800"/>
              <a:buNone/>
            </a:pPr>
            <a:endParaRPr sz="1800">
              <a:latin typeface="Calibri"/>
              <a:ea typeface="Calibri"/>
              <a:cs typeface="Calibri"/>
              <a:sym typeface="Calibri"/>
            </a:endParaRPr>
          </a:p>
        </p:txBody>
      </p:sp>
      <p:sp>
        <p:nvSpPr>
          <p:cNvPr id="152" name="Google Shape;152;g6e8ef2e9a8_2_1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91</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6e8ef2e9a8_2_110"/>
          <p:cNvSpPr txBox="1">
            <a:spLocks noGrp="1"/>
          </p:cNvSpPr>
          <p:nvPr>
            <p:ph type="title"/>
          </p:nvPr>
        </p:nvSpPr>
        <p:spPr>
          <a:xfrm>
            <a:off x="567743" y="288925"/>
            <a:ext cx="11433900" cy="679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000"/>
              <a:buNone/>
            </a:pPr>
            <a:r>
              <a:rPr lang="en-US">
                <a:latin typeface="Calibri"/>
                <a:ea typeface="Calibri"/>
                <a:cs typeface="Calibri"/>
                <a:sym typeface="Calibri"/>
              </a:rPr>
              <a:t>Evidence-based programs: 21 examples of high-quality programs </a:t>
            </a:r>
            <a:r>
              <a:rPr lang="en-US" i="1">
                <a:latin typeface="Calibri"/>
                <a:ea typeface="Calibri"/>
                <a:cs typeface="Calibri"/>
                <a:sym typeface="Calibri"/>
              </a:rPr>
              <a:t>(cont.)</a:t>
            </a:r>
            <a:endParaRPr i="1">
              <a:latin typeface="Calibri"/>
              <a:ea typeface="Calibri"/>
              <a:cs typeface="Calibri"/>
              <a:sym typeface="Calibri"/>
            </a:endParaRPr>
          </a:p>
        </p:txBody>
      </p:sp>
      <p:sp>
        <p:nvSpPr>
          <p:cNvPr id="153" name="Google Shape;153;g6e8ef2e9a8_2_110"/>
          <p:cNvSpPr txBox="1">
            <a:spLocks noGrp="1"/>
          </p:cNvSpPr>
          <p:nvPr>
            <p:ph type="body" idx="2"/>
          </p:nvPr>
        </p:nvSpPr>
        <p:spPr>
          <a:xfrm>
            <a:off x="435429" y="1336505"/>
            <a:ext cx="5452200" cy="776700"/>
          </a:xfrm>
          <a:prstGeom prst="rect">
            <a:avLst/>
          </a:prstGeom>
          <a:solidFill>
            <a:srgbClr val="E38526"/>
          </a:solid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2800"/>
              <a:buNone/>
            </a:pPr>
            <a:r>
              <a:rPr lang="en-US">
                <a:solidFill>
                  <a:srgbClr val="000000"/>
                </a:solidFill>
                <a:latin typeface="Calibri"/>
                <a:ea typeface="Calibri"/>
                <a:cs typeface="Calibri"/>
                <a:sym typeface="Calibri"/>
              </a:rPr>
              <a:t>Targeted Student Supports</a:t>
            </a:r>
          </a:p>
        </p:txBody>
      </p:sp>
      <p:sp>
        <p:nvSpPr>
          <p:cNvPr id="151" name="Google Shape;151;g6e8ef2e9a8_2_110"/>
          <p:cNvSpPr txBox="1">
            <a:spLocks noGrp="1"/>
          </p:cNvSpPr>
          <p:nvPr>
            <p:ph type="body" idx="1"/>
          </p:nvPr>
        </p:nvSpPr>
        <p:spPr>
          <a:xfrm>
            <a:off x="435429" y="2189408"/>
            <a:ext cx="5452200" cy="4271682"/>
          </a:xfrm>
          <a:prstGeom prst="rect">
            <a:avLst/>
          </a:prstGeom>
          <a:noFill/>
          <a:ln>
            <a:noFill/>
          </a:ln>
        </p:spPr>
        <p:txBody>
          <a:bodyPr spcFirstLastPara="1" wrap="square" lIns="91425" tIns="45700" rIns="91425" bIns="45700" anchor="t" anchorCtr="0">
            <a:noAutofit/>
          </a:bodyPr>
          <a:lstStyle/>
          <a:p>
            <a:pPr algn="l" rtl="0" fontAlgn="base">
              <a:buClrTx/>
              <a:buSzPct val="100000"/>
              <a:buFont typeface="+mj-lt"/>
              <a:buAutoNum type="arabicPeriod" startAt="8"/>
            </a:pPr>
            <a:r>
              <a:rPr lang="en-US" sz="2000">
                <a:latin typeface="Calibri"/>
                <a:cs typeface="Calibri"/>
              </a:rPr>
              <a:t>Inclusion/co-teaching for students with disabilities and English learners</a:t>
            </a:r>
          </a:p>
          <a:p>
            <a:pPr algn="l" rtl="0" fontAlgn="base">
              <a:buClrTx/>
              <a:buSzPct val="100000"/>
              <a:buFont typeface="+mj-lt"/>
              <a:buAutoNum type="arabicPeriod" startAt="8"/>
            </a:pPr>
            <a:r>
              <a:rPr lang="en-US" sz="2000">
                <a:solidFill>
                  <a:schemeClr val="accent5">
                    <a:lumMod val="50000"/>
                  </a:schemeClr>
                </a:solidFill>
                <a:latin typeface="Calibri"/>
                <a:cs typeface="Calibri"/>
              </a:rPr>
              <a:t>Language support programs, including dual language and transitional Bilingual education programs (TBE)</a:t>
            </a:r>
          </a:p>
          <a:p>
            <a:pPr algn="l" rtl="0" fontAlgn="base">
              <a:buClrTx/>
              <a:buSzPct val="100000"/>
              <a:buFont typeface="+mj-lt"/>
              <a:buAutoNum type="arabicPeriod" startAt="8"/>
            </a:pPr>
            <a:r>
              <a:rPr lang="en-US" sz="2000">
                <a:latin typeface="Calibri"/>
                <a:cs typeface="Calibri"/>
              </a:rPr>
              <a:t>Acceleration Academies and/or summer learning to support skill development and accelerate advanced learners </a:t>
            </a:r>
          </a:p>
          <a:p>
            <a:pPr algn="l" rtl="0" fontAlgn="base">
              <a:buClrTx/>
              <a:buSzPct val="100000"/>
              <a:buFont typeface="+mj-lt"/>
              <a:buAutoNum type="arabicPeriod" startAt="8"/>
            </a:pPr>
            <a:r>
              <a:rPr lang="en-US" sz="2000">
                <a:latin typeface="Calibri"/>
                <a:cs typeface="Calibri"/>
              </a:rPr>
              <a:t>Dropout prevention and recovery programs</a:t>
            </a:r>
          </a:p>
          <a:p>
            <a:pPr marL="342900" lvl="0" indent="-342900" algn="l" rtl="0">
              <a:lnSpc>
                <a:spcPct val="100000"/>
              </a:lnSpc>
              <a:spcBef>
                <a:spcPts val="1000"/>
              </a:spcBef>
              <a:spcAft>
                <a:spcPts val="0"/>
              </a:spcAft>
              <a:buClr>
                <a:schemeClr val="dk2"/>
              </a:buClr>
              <a:buSzPts val="1800"/>
              <a:buFont typeface="Arial"/>
              <a:buAutoNum type="arabicPeriod"/>
            </a:pPr>
            <a:endParaRPr sz="1800">
              <a:latin typeface="Calibri"/>
              <a:ea typeface="Calibri"/>
              <a:cs typeface="Calibri"/>
              <a:sym typeface="Calibri"/>
            </a:endParaRPr>
          </a:p>
        </p:txBody>
      </p:sp>
      <p:sp>
        <p:nvSpPr>
          <p:cNvPr id="154" name="Google Shape;154;g6e8ef2e9a8_2_110"/>
          <p:cNvSpPr txBox="1">
            <a:spLocks noGrp="1"/>
          </p:cNvSpPr>
          <p:nvPr>
            <p:ph type="body" idx="3"/>
          </p:nvPr>
        </p:nvSpPr>
        <p:spPr>
          <a:xfrm>
            <a:off x="6313714" y="1336505"/>
            <a:ext cx="5452200" cy="776700"/>
          </a:xfrm>
          <a:prstGeom prst="rect">
            <a:avLst/>
          </a:prstGeom>
          <a:solidFill>
            <a:srgbClr val="E38526"/>
          </a:solid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2800"/>
              <a:buNone/>
            </a:pPr>
            <a:r>
              <a:rPr lang="en-US">
                <a:solidFill>
                  <a:srgbClr val="000000"/>
                </a:solidFill>
                <a:latin typeface="Calibri"/>
                <a:ea typeface="Calibri"/>
                <a:cs typeface="Calibri"/>
                <a:sym typeface="Calibri"/>
              </a:rPr>
              <a:t>Talent Development </a:t>
            </a:r>
          </a:p>
        </p:txBody>
      </p:sp>
      <p:sp>
        <p:nvSpPr>
          <p:cNvPr id="155" name="Google Shape;155;g6e8ef2e9a8_2_110"/>
          <p:cNvSpPr txBox="1">
            <a:spLocks noGrp="1"/>
          </p:cNvSpPr>
          <p:nvPr>
            <p:ph type="body" idx="4"/>
          </p:nvPr>
        </p:nvSpPr>
        <p:spPr>
          <a:xfrm>
            <a:off x="6313713" y="2204358"/>
            <a:ext cx="5452200" cy="3799200"/>
          </a:xfrm>
          <a:prstGeom prst="rect">
            <a:avLst/>
          </a:prstGeom>
          <a:noFill/>
          <a:ln>
            <a:noFill/>
          </a:ln>
        </p:spPr>
        <p:txBody>
          <a:bodyPr spcFirstLastPara="1" wrap="square" lIns="91425" tIns="45700" rIns="91425" bIns="45700" anchor="t" anchorCtr="0">
            <a:noAutofit/>
          </a:bodyPr>
          <a:lstStyle/>
          <a:p>
            <a:pPr algn="l" rtl="0" fontAlgn="base">
              <a:buClrTx/>
              <a:buSzPct val="100000"/>
              <a:buFont typeface="+mj-lt"/>
              <a:buAutoNum type="arabicPeriod" startAt="12"/>
            </a:pPr>
            <a:r>
              <a:rPr lang="en-US" sz="2000">
                <a:solidFill>
                  <a:srgbClr val="000000"/>
                </a:solidFill>
                <a:latin typeface="Calibri" panose="020F0502020204030204" pitchFamily="34" charset="0"/>
                <a:sym typeface="Calibri"/>
              </a:rPr>
              <a:t>Diversifying </a:t>
            </a:r>
            <a:r>
              <a:rPr lang="en-US" sz="2000">
                <a:solidFill>
                  <a:srgbClr val="000000"/>
                </a:solidFill>
                <a:latin typeface="Calibri" panose="020F0502020204030204" pitchFamily="34" charset="0"/>
              </a:rPr>
              <a:t>the educator/administrator workforce through recruitment and retention</a:t>
            </a:r>
          </a:p>
          <a:p>
            <a:pPr algn="l" rtl="0" fontAlgn="base">
              <a:buClrTx/>
              <a:buSzPct val="100000"/>
              <a:buFont typeface="+mj-lt"/>
              <a:buAutoNum type="arabicPeriod" startAt="13"/>
            </a:pPr>
            <a:r>
              <a:rPr lang="en-US" sz="2000">
                <a:solidFill>
                  <a:srgbClr val="000000"/>
                </a:solidFill>
                <a:latin typeface="Calibri" panose="020F0502020204030204" pitchFamily="34" charset="0"/>
              </a:rPr>
              <a:t>Leadership pipeline development programs for schools </a:t>
            </a:r>
          </a:p>
          <a:p>
            <a:pPr algn="l" rtl="0" fontAlgn="base">
              <a:buClrTx/>
              <a:buSzPct val="100000"/>
              <a:buFont typeface="+mj-lt"/>
              <a:buAutoNum type="arabicPeriod" startAt="13"/>
            </a:pPr>
            <a:r>
              <a:rPr lang="en-US" sz="2000">
                <a:solidFill>
                  <a:srgbClr val="000000"/>
                </a:solidFill>
                <a:latin typeface="Calibri" panose="020F0502020204030204" pitchFamily="34" charset="0"/>
              </a:rPr>
              <a:t>Strategies to recruit and retain educators/ administrators in hard-to-staff schools and positions </a:t>
            </a:r>
          </a:p>
          <a:p>
            <a:pPr algn="l" rtl="0" fontAlgn="base">
              <a:buClrTx/>
              <a:buSzPct val="100000"/>
              <a:buFont typeface="+mj-lt"/>
              <a:buAutoNum type="arabicPeriod" startAt="13"/>
            </a:pPr>
            <a:r>
              <a:rPr lang="en-US" sz="2000">
                <a:solidFill>
                  <a:srgbClr val="7030A0"/>
                </a:solidFill>
                <a:latin typeface="Calibri" panose="020F0502020204030204" pitchFamily="34" charset="0"/>
              </a:rPr>
              <a:t>Increasing opportunities for educators and support staff to engage in a cycle of continuous improvement, utilizing district and school teaming structures</a:t>
            </a:r>
          </a:p>
          <a:p>
            <a:pPr marL="0" lvl="0" indent="0" algn="l" rtl="0">
              <a:lnSpc>
                <a:spcPct val="100000"/>
              </a:lnSpc>
              <a:spcBef>
                <a:spcPts val="1000"/>
              </a:spcBef>
              <a:spcAft>
                <a:spcPts val="0"/>
              </a:spcAft>
              <a:buSzPts val="2800"/>
              <a:buNone/>
            </a:pPr>
            <a:endParaRPr sz="1800">
              <a:latin typeface="Calibri"/>
              <a:ea typeface="Calibri"/>
              <a:cs typeface="Calibri"/>
              <a:sym typeface="Calibri"/>
            </a:endParaRPr>
          </a:p>
        </p:txBody>
      </p:sp>
      <p:sp>
        <p:nvSpPr>
          <p:cNvPr id="152" name="Google Shape;152;g6e8ef2e9a8_2_1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92</a:t>
            </a:fld>
            <a:endParaRPr/>
          </a:p>
        </p:txBody>
      </p:sp>
    </p:spTree>
    <p:extLst>
      <p:ext uri="{BB962C8B-B14F-4D97-AF65-F5344CB8AC3E}">
        <p14:creationId xmlns:p14="http://schemas.microsoft.com/office/powerpoint/2010/main" val="22504759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2;g6e8ef2e9a8_2_191" descr="Evidence-based programs: 17 examples of high-quality programs (cont.)"/>
          <p:cNvSpPr txBox="1">
            <a:spLocks noGrp="1"/>
          </p:cNvSpPr>
          <p:nvPr>
            <p:ph type="title"/>
          </p:nvPr>
        </p:nvSpPr>
        <p:spPr>
          <a:xfrm>
            <a:off x="567743" y="288925"/>
            <a:ext cx="11433900" cy="679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000"/>
              <a:buNone/>
            </a:pPr>
            <a:r>
              <a:rPr lang="en-US">
                <a:latin typeface="Calibri"/>
                <a:ea typeface="Calibri"/>
                <a:cs typeface="Calibri"/>
                <a:sym typeface="Calibri"/>
              </a:rPr>
              <a:t>Evidence-based programs: 21 examples of high-quality programs </a:t>
            </a:r>
            <a:r>
              <a:rPr lang="en-US" i="1">
                <a:latin typeface="Calibri"/>
                <a:ea typeface="Calibri"/>
                <a:cs typeface="Calibri"/>
                <a:sym typeface="Calibri"/>
              </a:rPr>
              <a:t>(cont.)</a:t>
            </a:r>
            <a:endParaRPr i="1">
              <a:latin typeface="Calibri"/>
              <a:ea typeface="Calibri"/>
              <a:cs typeface="Calibri"/>
              <a:sym typeface="Calibri"/>
            </a:endParaRPr>
          </a:p>
        </p:txBody>
      </p:sp>
      <p:sp>
        <p:nvSpPr>
          <p:cNvPr id="162" name="Google Shape;165;g6e8ef2e9a8_2_191" descr="Diversifying the educator/administrator workforce through recruitment and retention*&#10;Leadership pipeline development programs for schools&#10;Increased staffing to expand student access to arts, athletics, and enrichment, and strategic scheduling to enable common planning time for teachers&#10;Strategies to recruit and retain educators/administrators "/>
          <p:cNvSpPr txBox="1">
            <a:spLocks noGrp="1"/>
          </p:cNvSpPr>
          <p:nvPr>
            <p:ph type="body" idx="1"/>
          </p:nvPr>
        </p:nvSpPr>
        <p:spPr>
          <a:xfrm>
            <a:off x="435429" y="2189408"/>
            <a:ext cx="5452200" cy="2449267"/>
          </a:xfrm>
          <a:prstGeom prst="rect">
            <a:avLst/>
          </a:prstGeom>
          <a:noFill/>
          <a:ln>
            <a:noFill/>
          </a:ln>
        </p:spPr>
        <p:txBody>
          <a:bodyPr spcFirstLastPara="1" wrap="square" lIns="91425" tIns="45700" rIns="91425" bIns="45700" anchor="t" anchorCtr="0">
            <a:noAutofit/>
          </a:bodyPr>
          <a:lstStyle/>
          <a:p>
            <a:pPr algn="l" rtl="0" fontAlgn="base">
              <a:buClrTx/>
              <a:buSzPct val="100000"/>
              <a:buFont typeface="+mj-lt"/>
              <a:buAutoNum type="arabicPeriod" startAt="16"/>
            </a:pPr>
            <a:r>
              <a:rPr lang="en-US" sz="2000">
                <a:solidFill>
                  <a:srgbClr val="000000"/>
                </a:solidFill>
                <a:latin typeface="Calibri" panose="020F0502020204030204" pitchFamily="34" charset="0"/>
              </a:rPr>
              <a:t>Expanding capacity to address SEL and mental health needs of students/families </a:t>
            </a:r>
          </a:p>
          <a:p>
            <a:pPr algn="l" rtl="0" fontAlgn="base">
              <a:buClrTx/>
              <a:buSzPct val="100000"/>
              <a:buFont typeface="+mj-lt"/>
              <a:buAutoNum type="arabicPeriod" startAt="16"/>
            </a:pPr>
            <a:r>
              <a:rPr lang="en-US" sz="2000">
                <a:solidFill>
                  <a:srgbClr val="7030A0"/>
                </a:solidFill>
                <a:latin typeface="Calibri" panose="020F0502020204030204" pitchFamily="34" charset="0"/>
              </a:rPr>
              <a:t>Increasing opportunities for all students to engage in arts, enrichment, world languages, athletics, and elective courses</a:t>
            </a:r>
          </a:p>
          <a:p>
            <a:pPr algn="l" rtl="0" fontAlgn="base">
              <a:buClrTx/>
              <a:buSzPct val="100000"/>
              <a:buFont typeface="+mj-lt"/>
              <a:buAutoNum type="arabicPeriod" startAt="16"/>
            </a:pPr>
            <a:r>
              <a:rPr lang="en-US" sz="2000">
                <a:solidFill>
                  <a:srgbClr val="7030A0"/>
                </a:solidFill>
                <a:latin typeface="Calibri" panose="020F0502020204030204" pitchFamily="34" charset="0"/>
              </a:rPr>
              <a:t>Developing effective family/school partnerships   </a:t>
            </a:r>
          </a:p>
          <a:p>
            <a:pPr marL="0" lvl="0" indent="0" algn="l" rtl="0">
              <a:lnSpc>
                <a:spcPct val="100000"/>
              </a:lnSpc>
              <a:spcBef>
                <a:spcPts val="1000"/>
              </a:spcBef>
              <a:spcAft>
                <a:spcPts val="0"/>
              </a:spcAft>
              <a:buSzPts val="2800"/>
              <a:buNone/>
            </a:pPr>
            <a:endParaRPr sz="1800">
              <a:latin typeface="Calibri"/>
              <a:ea typeface="Calibri"/>
              <a:cs typeface="Calibri"/>
              <a:sym typeface="Calibri"/>
            </a:endParaRPr>
          </a:p>
        </p:txBody>
      </p:sp>
      <p:sp>
        <p:nvSpPr>
          <p:cNvPr id="165" name="Google Shape;164;g6e8ef2e9a8_2_191" descr="Conditions for Student Success&#10;"/>
          <p:cNvSpPr txBox="1">
            <a:spLocks noGrp="1"/>
          </p:cNvSpPr>
          <p:nvPr>
            <p:ph type="body" idx="3"/>
          </p:nvPr>
        </p:nvSpPr>
        <p:spPr>
          <a:xfrm>
            <a:off x="567743" y="1336505"/>
            <a:ext cx="11198171" cy="776700"/>
          </a:xfrm>
          <a:prstGeom prst="rect">
            <a:avLst/>
          </a:prstGeom>
          <a:solidFill>
            <a:srgbClr val="E38526"/>
          </a:solidFill>
          <a:ln>
            <a:noFill/>
          </a:ln>
        </p:spPr>
        <p:txBody>
          <a:bodyPr spcFirstLastPara="1" wrap="square" lIns="91425" tIns="45700" rIns="91425" bIns="45700" anchor="ctr" anchorCtr="0">
            <a:noAutofit/>
          </a:bodyPr>
          <a:lstStyle/>
          <a:p>
            <a:pPr marL="0" lvl="0" indent="0" algn="ctr" rtl="0">
              <a:lnSpc>
                <a:spcPct val="90000"/>
              </a:lnSpc>
              <a:spcBef>
                <a:spcPts val="1000"/>
              </a:spcBef>
              <a:spcAft>
                <a:spcPts val="0"/>
              </a:spcAft>
              <a:buSzPts val="2800"/>
              <a:buNone/>
            </a:pPr>
            <a:r>
              <a:rPr lang="en-US">
                <a:solidFill>
                  <a:srgbClr val="000000"/>
                </a:solidFill>
                <a:latin typeface="Calibri"/>
                <a:ea typeface="Calibri"/>
                <a:cs typeface="Calibri"/>
                <a:sym typeface="Calibri"/>
              </a:rPr>
              <a:t>Conditions for Student Success</a:t>
            </a:r>
            <a:endParaRPr sz="1800" b="0">
              <a:solidFill>
                <a:srgbClr val="000000"/>
              </a:solidFill>
              <a:latin typeface="Calibri"/>
              <a:ea typeface="Calibri"/>
              <a:cs typeface="Calibri"/>
              <a:sym typeface="Calibri"/>
            </a:endParaRPr>
          </a:p>
        </p:txBody>
      </p:sp>
      <p:sp>
        <p:nvSpPr>
          <p:cNvPr id="166" name="Google Shape;166;g6e8ef2e9a8_2_191" descr="Community partnerships for in-school enrichment and wraparound services&#10;Parent-teacher home visiting programs&#10;Labor-management partnerships to improve student performance&#10;Facilities improvements to create healthy and safe school environments&#10;"/>
          <p:cNvSpPr txBox="1">
            <a:spLocks noGrp="1"/>
          </p:cNvSpPr>
          <p:nvPr>
            <p:ph type="body" idx="4"/>
          </p:nvPr>
        </p:nvSpPr>
        <p:spPr>
          <a:xfrm>
            <a:off x="6313713" y="2204358"/>
            <a:ext cx="5452200" cy="2329542"/>
          </a:xfrm>
          <a:prstGeom prst="rect">
            <a:avLst/>
          </a:prstGeom>
          <a:noFill/>
          <a:ln>
            <a:noFill/>
          </a:ln>
        </p:spPr>
        <p:txBody>
          <a:bodyPr spcFirstLastPara="1" wrap="square" lIns="91425" tIns="45700" rIns="91425" bIns="45700" anchor="t" anchorCtr="0">
            <a:noAutofit/>
          </a:bodyPr>
          <a:lstStyle/>
          <a:p>
            <a:pPr algn="l" rtl="0" fontAlgn="base">
              <a:buClrTx/>
              <a:buSzPct val="100000"/>
              <a:buFont typeface="+mj-lt"/>
              <a:buAutoNum type="arabicPeriod" startAt="19"/>
            </a:pPr>
            <a:r>
              <a:rPr lang="en-US" sz="2000" b="0" i="0">
                <a:solidFill>
                  <a:srgbClr val="000000"/>
                </a:solidFill>
                <a:effectLst/>
                <a:latin typeface="Calibri" panose="020F0502020204030204" pitchFamily="34" charset="0"/>
              </a:rPr>
              <a:t>Community partnerships for in-school enrichment and wraparound services </a:t>
            </a:r>
          </a:p>
          <a:p>
            <a:pPr algn="l" rtl="0" fontAlgn="base">
              <a:buClrTx/>
              <a:buSzPct val="100000"/>
              <a:buFont typeface="+mj-lt"/>
              <a:buAutoNum type="arabicPeriod" startAt="19"/>
            </a:pPr>
            <a:r>
              <a:rPr lang="en-US" sz="2000" b="0" i="0">
                <a:solidFill>
                  <a:srgbClr val="000000"/>
                </a:solidFill>
                <a:effectLst/>
                <a:latin typeface="Calibri" panose="020F0502020204030204" pitchFamily="34" charset="0"/>
              </a:rPr>
              <a:t>Labor-management partnerships to improve student performance </a:t>
            </a:r>
          </a:p>
          <a:p>
            <a:pPr algn="l" rtl="0" fontAlgn="base">
              <a:buClrTx/>
              <a:buSzPct val="100000"/>
              <a:buFont typeface="+mj-lt"/>
              <a:buAutoNum type="arabicPeriod" startAt="19"/>
            </a:pPr>
            <a:r>
              <a:rPr lang="en-US" sz="2000" b="0" i="0">
                <a:solidFill>
                  <a:srgbClr val="000000"/>
                </a:solidFill>
                <a:effectLst/>
                <a:latin typeface="Calibri" panose="020F0502020204030204" pitchFamily="34" charset="0"/>
              </a:rPr>
              <a:t>Facilities improvements to create healthy and safe school environments</a:t>
            </a:r>
            <a:endParaRPr sz="2000">
              <a:latin typeface="Calibri"/>
              <a:ea typeface="Calibri"/>
              <a:cs typeface="Calibri"/>
              <a:sym typeface="Calibri"/>
            </a:endParaRPr>
          </a:p>
        </p:txBody>
      </p:sp>
      <p:sp>
        <p:nvSpPr>
          <p:cNvPr id="167" name="Google Shape;167;g6e8ef2e9a8_2_191" descr="* The commissioner is encouraging the adoption of Priority Programs and will likely offer competitive grant funds&#10;&#10;The above evidence-based programs correspond to the program categories outlined in the SOA.  See the footnote on page 6 for the full list of SOA program categories.  &#10;"/>
          <p:cNvSpPr txBox="1"/>
          <p:nvPr/>
        </p:nvSpPr>
        <p:spPr>
          <a:xfrm>
            <a:off x="305400" y="5522080"/>
            <a:ext cx="11581200" cy="96295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800" b="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Calibri"/>
                <a:ea typeface="Calibri"/>
                <a:cs typeface="Calibri"/>
                <a:sym typeface="Calibri"/>
              </a:rPr>
              <a:t>The above evidence-based programs correspond to the program categories outlined in the SOA legislation.  </a:t>
            </a:r>
            <a:endParaRPr sz="1400" b="0" i="1" u="none" strike="noStrike" cap="none">
              <a:solidFill>
                <a:srgbClr val="000000"/>
              </a:solidFill>
              <a:latin typeface="Calibri"/>
              <a:ea typeface="Calibri"/>
              <a:cs typeface="Calibri"/>
              <a:sym typeface="Calibri"/>
            </a:endParaRPr>
          </a:p>
        </p:txBody>
      </p:sp>
      <p:sp>
        <p:nvSpPr>
          <p:cNvPr id="163" name="Google Shape;161;g6e8ef2e9a8_2_191" descr="page 10">
            <a:extLst>
              <a:ext uri="{C183D7F6-B498-43B3-948B-1728B52AA6E4}">
                <adec:decorative xmlns:adec="http://schemas.microsoft.com/office/drawing/2017/decorative" val="0"/>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93</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CE69CA0-61CB-8E99-F871-9C05FB9C8222}"/>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328161" y="308224"/>
            <a:ext cx="9285739" cy="6645869"/>
          </a:xfrm>
        </p:spPr>
      </p:pic>
      <p:sp>
        <p:nvSpPr>
          <p:cNvPr id="3" name="Title 2">
            <a:extLst>
              <a:ext uri="{FF2B5EF4-FFF2-40B4-BE49-F238E27FC236}">
                <a16:creationId xmlns:a16="http://schemas.microsoft.com/office/drawing/2014/main" id="{486D7AE3-F968-956D-D37C-D9214C0917E0}"/>
              </a:ext>
            </a:extLst>
          </p:cNvPr>
          <p:cNvSpPr>
            <a:spLocks noGrp="1"/>
          </p:cNvSpPr>
          <p:nvPr>
            <p:ph type="title"/>
          </p:nvPr>
        </p:nvSpPr>
        <p:spPr>
          <a:xfrm>
            <a:off x="647700" y="-1397000"/>
            <a:ext cx="10515600" cy="1003300"/>
          </a:xfrm>
        </p:spPr>
        <p:txBody>
          <a:bodyPr>
            <a:normAutofit fontScale="90000"/>
          </a:bodyPr>
          <a:lstStyle/>
          <a:p>
            <a:r>
              <a:rPr lang="en-US" dirty="0"/>
              <a:t>Effectiveness of learning acceleration vs remediation</a:t>
            </a:r>
          </a:p>
          <a:p>
            <a:endParaRPr lang="en-US" dirty="0"/>
          </a:p>
        </p:txBody>
      </p:sp>
    </p:spTree>
    <p:extLst>
      <p:ext uri="{BB962C8B-B14F-4D97-AF65-F5344CB8AC3E}">
        <p14:creationId xmlns:p14="http://schemas.microsoft.com/office/powerpoint/2010/main" val="34355005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0EA1EEC-0473-4200-AF9A-301D84A653D6}"/>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345171" y="-1947"/>
            <a:ext cx="11480383" cy="7048007"/>
          </a:xfrm>
        </p:spPr>
      </p:pic>
      <p:sp>
        <p:nvSpPr>
          <p:cNvPr id="2" name="Title 1">
            <a:extLst>
              <a:ext uri="{FF2B5EF4-FFF2-40B4-BE49-F238E27FC236}">
                <a16:creationId xmlns:a16="http://schemas.microsoft.com/office/drawing/2014/main" id="{15826583-52A9-4B9F-8D02-EF7FDBCA7C3D}"/>
              </a:ext>
            </a:extLst>
          </p:cNvPr>
          <p:cNvSpPr>
            <a:spLocks noGrp="1"/>
          </p:cNvSpPr>
          <p:nvPr>
            <p:ph type="title"/>
          </p:nvPr>
        </p:nvSpPr>
        <p:spPr>
          <a:xfrm>
            <a:off x="838200" y="-1042852"/>
            <a:ext cx="10515600" cy="1042852"/>
          </a:xfrm>
        </p:spPr>
        <p:txBody>
          <a:bodyPr vert="horz" lIns="91440" tIns="45720" rIns="91440" bIns="45720" rtlCol="0" anchor="b">
            <a:normAutofit/>
          </a:bodyPr>
          <a:lstStyle/>
          <a:p>
            <a:r>
              <a:rPr lang="en-US" dirty="0"/>
              <a:t>Learning acceleration</a:t>
            </a:r>
          </a:p>
        </p:txBody>
      </p:sp>
    </p:spTree>
    <p:extLst>
      <p:ext uri="{BB962C8B-B14F-4D97-AF65-F5344CB8AC3E}">
        <p14:creationId xmlns:p14="http://schemas.microsoft.com/office/powerpoint/2010/main" val="38154590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A18EBAB-DF96-5AF9-9D3E-F619EC7B9D65}"/>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440383" y="-54499"/>
            <a:ext cx="8946405" cy="6929765"/>
          </a:xfrm>
        </p:spPr>
      </p:pic>
      <p:sp>
        <p:nvSpPr>
          <p:cNvPr id="2" name="Title 1">
            <a:extLst>
              <a:ext uri="{FF2B5EF4-FFF2-40B4-BE49-F238E27FC236}">
                <a16:creationId xmlns:a16="http://schemas.microsoft.com/office/drawing/2014/main" id="{69E6F6BC-87F6-4E5D-A55C-636E9CA911AA}"/>
              </a:ext>
            </a:extLst>
          </p:cNvPr>
          <p:cNvSpPr>
            <a:spLocks noGrp="1"/>
          </p:cNvSpPr>
          <p:nvPr>
            <p:ph type="title"/>
          </p:nvPr>
        </p:nvSpPr>
        <p:spPr>
          <a:xfrm>
            <a:off x="838200" y="-1042852"/>
            <a:ext cx="10515600" cy="1042852"/>
          </a:xfrm>
        </p:spPr>
        <p:txBody>
          <a:bodyPr vert="horz" lIns="91440" tIns="45720" rIns="91440" bIns="45720" rtlCol="0" anchor="b">
            <a:normAutofit/>
          </a:bodyPr>
          <a:lstStyle/>
          <a:p>
            <a:r>
              <a:rPr lang="en-US" dirty="0"/>
              <a:t>acceleration</a:t>
            </a:r>
          </a:p>
        </p:txBody>
      </p:sp>
    </p:spTree>
    <p:extLst>
      <p:ext uri="{BB962C8B-B14F-4D97-AF65-F5344CB8AC3E}">
        <p14:creationId xmlns:p14="http://schemas.microsoft.com/office/powerpoint/2010/main" val="42558312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9019803-439B-9F2C-A9C9-DEB8DCDF663F}"/>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1430680" y="167488"/>
            <a:ext cx="9330639" cy="7166248"/>
          </a:xfrm>
        </p:spPr>
      </p:pic>
      <p:sp>
        <p:nvSpPr>
          <p:cNvPr id="2" name="Title 1">
            <a:extLst>
              <a:ext uri="{FF2B5EF4-FFF2-40B4-BE49-F238E27FC236}">
                <a16:creationId xmlns:a16="http://schemas.microsoft.com/office/drawing/2014/main" id="{CBF4ACB0-0AEA-498E-947B-9EDC45245736}"/>
              </a:ext>
            </a:extLst>
          </p:cNvPr>
          <p:cNvSpPr>
            <a:spLocks noGrp="1"/>
          </p:cNvSpPr>
          <p:nvPr>
            <p:ph type="title"/>
          </p:nvPr>
        </p:nvSpPr>
        <p:spPr>
          <a:xfrm>
            <a:off x="838200" y="-1042852"/>
            <a:ext cx="10515600" cy="1042852"/>
          </a:xfrm>
        </p:spPr>
        <p:txBody>
          <a:bodyPr vert="horz" lIns="91440" tIns="45720" rIns="91440" bIns="45720" rtlCol="0" anchor="b">
            <a:normAutofit fontScale="90000"/>
          </a:bodyPr>
          <a:lstStyle/>
          <a:p>
            <a:r>
              <a:rPr lang="en-US" dirty="0"/>
              <a:t>Stages of resistance to positively  perceived change</a:t>
            </a:r>
          </a:p>
        </p:txBody>
      </p:sp>
    </p:spTree>
    <p:extLst>
      <p:ext uri="{BB962C8B-B14F-4D97-AF65-F5344CB8AC3E}">
        <p14:creationId xmlns:p14="http://schemas.microsoft.com/office/powerpoint/2010/main" val="6204415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A3C764-7948-466B-86A8-D5C544ED6096}"/>
              </a:ext>
            </a:extLst>
          </p:cNvPr>
          <p:cNvSpPr>
            <a:spLocks noGrp="1"/>
          </p:cNvSpPr>
          <p:nvPr>
            <p:ph type="title"/>
          </p:nvPr>
        </p:nvSpPr>
        <p:spPr>
          <a:xfrm>
            <a:off x="838200" y="186085"/>
            <a:ext cx="10515600" cy="1042852"/>
          </a:xfrm>
        </p:spPr>
        <p:txBody>
          <a:bodyPr/>
          <a:lstStyle/>
          <a:p>
            <a:r>
              <a:rPr lang="en-US" dirty="0"/>
              <a:t>SY22-23 LAN Snapshots</a:t>
            </a:r>
          </a:p>
        </p:txBody>
      </p:sp>
      <p:graphicFrame>
        <p:nvGraphicFramePr>
          <p:cNvPr id="5" name="Table 5">
            <a:extLst>
              <a:ext uri="{FF2B5EF4-FFF2-40B4-BE49-F238E27FC236}">
                <a16:creationId xmlns:a16="http://schemas.microsoft.com/office/drawing/2014/main" id="{DCE539FB-52D2-1853-36F0-77CE0CBC841A}"/>
              </a:ext>
            </a:extLst>
          </p:cNvPr>
          <p:cNvGraphicFramePr>
            <a:graphicFrameLocks noGrp="1"/>
          </p:cNvGraphicFramePr>
          <p:nvPr>
            <p:extLst>
              <p:ext uri="{D42A27DB-BD31-4B8C-83A1-F6EECF244321}">
                <p14:modId xmlns:p14="http://schemas.microsoft.com/office/powerpoint/2010/main" val="1151200823"/>
              </p:ext>
            </p:extLst>
          </p:nvPr>
        </p:nvGraphicFramePr>
        <p:xfrm>
          <a:off x="418011" y="1223360"/>
          <a:ext cx="11355977" cy="5436142"/>
        </p:xfrm>
        <a:graphic>
          <a:graphicData uri="http://schemas.openxmlformats.org/drawingml/2006/table">
            <a:tbl>
              <a:tblPr firstRow="1" bandRow="1">
                <a:tableStyleId>{5C22544A-7EE6-4342-B048-85BDC9FD1C3A}</a:tableStyleId>
              </a:tblPr>
              <a:tblGrid>
                <a:gridCol w="1389017">
                  <a:extLst>
                    <a:ext uri="{9D8B030D-6E8A-4147-A177-3AD203B41FA5}">
                      <a16:colId xmlns:a16="http://schemas.microsoft.com/office/drawing/2014/main" val="41940998"/>
                    </a:ext>
                  </a:extLst>
                </a:gridCol>
                <a:gridCol w="3422468">
                  <a:extLst>
                    <a:ext uri="{9D8B030D-6E8A-4147-A177-3AD203B41FA5}">
                      <a16:colId xmlns:a16="http://schemas.microsoft.com/office/drawing/2014/main" val="1027716931"/>
                    </a:ext>
                  </a:extLst>
                </a:gridCol>
                <a:gridCol w="3069772">
                  <a:extLst>
                    <a:ext uri="{9D8B030D-6E8A-4147-A177-3AD203B41FA5}">
                      <a16:colId xmlns:a16="http://schemas.microsoft.com/office/drawing/2014/main" val="3619725164"/>
                    </a:ext>
                  </a:extLst>
                </a:gridCol>
                <a:gridCol w="3474720">
                  <a:extLst>
                    <a:ext uri="{9D8B030D-6E8A-4147-A177-3AD203B41FA5}">
                      <a16:colId xmlns:a16="http://schemas.microsoft.com/office/drawing/2014/main" val="3608555"/>
                    </a:ext>
                  </a:extLst>
                </a:gridCol>
              </a:tblGrid>
              <a:tr h="524510">
                <a:tc>
                  <a:txBody>
                    <a:bodyPr/>
                    <a:lstStyle/>
                    <a:p>
                      <a:pPr algn="ctr"/>
                      <a:endParaRPr lang="en-US"/>
                    </a:p>
                  </a:txBody>
                  <a:tcPr anchor="ctr"/>
                </a:tc>
                <a:tc>
                  <a:txBody>
                    <a:bodyPr/>
                    <a:lstStyle/>
                    <a:p>
                      <a:pPr algn="ctr"/>
                      <a:r>
                        <a:rPr lang="en-US"/>
                        <a:t>District 1 (&gt;1.5mil </a:t>
                      </a:r>
                      <a:r>
                        <a:rPr lang="en-US" err="1"/>
                        <a:t>investmt</a:t>
                      </a:r>
                      <a:r>
                        <a:rPr lang="en-US"/>
                        <a:t>)</a:t>
                      </a:r>
                    </a:p>
                  </a:txBody>
                  <a:tcPr anchor="ctr"/>
                </a:tc>
                <a:tc>
                  <a:txBody>
                    <a:bodyPr/>
                    <a:lstStyle/>
                    <a:p>
                      <a:pPr algn="ctr"/>
                      <a:r>
                        <a:rPr lang="en-US"/>
                        <a:t>District 2 (&lt;1.5 mil </a:t>
                      </a:r>
                      <a:r>
                        <a:rPr lang="en-US" err="1"/>
                        <a:t>investmt</a:t>
                      </a:r>
                      <a:r>
                        <a:rPr lang="en-US"/>
                        <a:t>)</a:t>
                      </a:r>
                    </a:p>
                  </a:txBody>
                  <a:tcPr anchor="ctr"/>
                </a:tc>
                <a:tc>
                  <a:txBody>
                    <a:bodyPr/>
                    <a:lstStyle/>
                    <a:p>
                      <a:pPr lvl="0" algn="ctr">
                        <a:buNone/>
                      </a:pPr>
                      <a:r>
                        <a:rPr lang="en-US"/>
                        <a:t>District 3 (&gt;1.5mil </a:t>
                      </a:r>
                      <a:r>
                        <a:rPr lang="en-US" err="1"/>
                        <a:t>investmnt</a:t>
                      </a:r>
                      <a:r>
                        <a:rPr lang="en-US"/>
                        <a:t>)</a:t>
                      </a:r>
                    </a:p>
                  </a:txBody>
                  <a:tcPr anchor="ctr"/>
                </a:tc>
                <a:extLst>
                  <a:ext uri="{0D108BD9-81ED-4DB2-BD59-A6C34878D82A}">
                    <a16:rowId xmlns:a16="http://schemas.microsoft.com/office/drawing/2014/main" val="2744238744"/>
                  </a:ext>
                </a:extLst>
              </a:tr>
              <a:tr h="1534160">
                <a:tc>
                  <a:txBody>
                    <a:bodyPr/>
                    <a:lstStyle/>
                    <a:p>
                      <a:pPr marL="0" indent="0">
                        <a:buFontTx/>
                        <a:buNone/>
                      </a:pPr>
                      <a:r>
                        <a:rPr lang="en-US" b="1"/>
                        <a:t>Instructional Priority</a:t>
                      </a:r>
                    </a:p>
                  </a:txBody>
                  <a:tcPr anchor="ctr"/>
                </a:tc>
                <a:tc>
                  <a:txBody>
                    <a:bodyPr/>
                    <a:lstStyle/>
                    <a:p>
                      <a:r>
                        <a:rPr lang="en-US"/>
                        <a:t>Secondary math classes are implementing high-quality instructional practices, particularly classrooms serving currently underserved students.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Increase student ownership in grade-appropriate tasks through use of Amplify CKLA.</a:t>
                      </a:r>
                    </a:p>
                    <a:p>
                      <a:endParaRPr lang="en-US"/>
                    </a:p>
                    <a:p>
                      <a:endParaRPr lang="en-US"/>
                    </a:p>
                  </a:txBody>
                  <a:tcPr/>
                </a:tc>
                <a:tc>
                  <a:txBody>
                    <a:bodyPr/>
                    <a:lstStyle/>
                    <a:p>
                      <a:r>
                        <a:rPr lang="en-US"/>
                        <a:t>Teachers prioritize tasks that drive students to deeply engage with most complex aspects of texts in adopted HQIM.</a:t>
                      </a:r>
                    </a:p>
                    <a:p>
                      <a:endParaRPr lang="en-US"/>
                    </a:p>
                  </a:txBody>
                  <a:tcPr/>
                </a:tc>
                <a:extLst>
                  <a:ext uri="{0D108BD9-81ED-4DB2-BD59-A6C34878D82A}">
                    <a16:rowId xmlns:a16="http://schemas.microsoft.com/office/drawing/2014/main" val="2433501950"/>
                  </a:ext>
                </a:extLst>
              </a:tr>
              <a:tr h="921655">
                <a:tc>
                  <a:txBody>
                    <a:bodyPr/>
                    <a:lstStyle/>
                    <a:p>
                      <a:r>
                        <a:rPr lang="en-US" b="1"/>
                        <a:t>Current Coaching/ PDSA Focus</a:t>
                      </a:r>
                    </a:p>
                  </a:txBody>
                  <a:tcPr anchor="ctr"/>
                </a:tc>
                <a:tc>
                  <a:txBody>
                    <a:bodyPr/>
                    <a:lstStyle/>
                    <a:p>
                      <a:r>
                        <a:rPr lang="en-US"/>
                        <a:t>Supporting coaches to observe and provide high-leverage feedback to teachers</a:t>
                      </a:r>
                    </a:p>
                  </a:txBody>
                  <a:tcPr/>
                </a:tc>
                <a:tc>
                  <a:txBody>
                    <a:bodyPr/>
                    <a:lstStyle/>
                    <a:p>
                      <a:r>
                        <a:rPr lang="en-US"/>
                        <a:t>Facilitate PLCs on data collection to drive planning purposeful instruction</a:t>
                      </a:r>
                    </a:p>
                  </a:txBody>
                  <a:tcPr/>
                </a:tc>
                <a:tc>
                  <a:txBody>
                    <a:bodyPr/>
                    <a:lstStyle/>
                    <a:p>
                      <a:r>
                        <a:rPr lang="en-US"/>
                        <a:t>Facilitate PLCs on lesson internalization and task prioritization</a:t>
                      </a:r>
                    </a:p>
                  </a:txBody>
                  <a:tcPr/>
                </a:tc>
                <a:extLst>
                  <a:ext uri="{0D108BD9-81ED-4DB2-BD59-A6C34878D82A}">
                    <a16:rowId xmlns:a16="http://schemas.microsoft.com/office/drawing/2014/main" val="2769888644"/>
                  </a:ext>
                </a:extLst>
              </a:tr>
              <a:tr h="992777">
                <a:tc>
                  <a:txBody>
                    <a:bodyPr/>
                    <a:lstStyle/>
                    <a:p>
                      <a:r>
                        <a:rPr lang="en-US" b="1"/>
                        <a:t>On-Site Support</a:t>
                      </a:r>
                    </a:p>
                  </a:txBody>
                  <a:tcPr anchor="ctr"/>
                </a:tc>
                <a:tc>
                  <a:txBody>
                    <a:bodyPr/>
                    <a:lstStyle/>
                    <a:p>
                      <a:r>
                        <a:rPr lang="en-US"/>
                        <a:t>Co-observations of math classes and support follow-up coaching and planning meetings</a:t>
                      </a:r>
                    </a:p>
                  </a:txBody>
                  <a:tcPr/>
                </a:tc>
                <a:tc>
                  <a:txBody>
                    <a:bodyPr/>
                    <a:lstStyle/>
                    <a:p>
                      <a:r>
                        <a:rPr lang="en-US"/>
                        <a:t>Co-observations of schools using CKLA to inform PDSA focus and improvement cycle</a:t>
                      </a:r>
                    </a:p>
                  </a:txBody>
                  <a:tcPr/>
                </a:tc>
                <a:tc>
                  <a:txBody>
                    <a:bodyPr/>
                    <a:lstStyle/>
                    <a:p>
                      <a:r>
                        <a:rPr lang="en-US"/>
                        <a:t>Co-observations of ELA classes at two priority schools to inform PDSA focus and improvement cycle</a:t>
                      </a:r>
                    </a:p>
                  </a:txBody>
                  <a:tcPr/>
                </a:tc>
                <a:extLst>
                  <a:ext uri="{0D108BD9-81ED-4DB2-BD59-A6C34878D82A}">
                    <a16:rowId xmlns:a16="http://schemas.microsoft.com/office/drawing/2014/main" val="3528771478"/>
                  </a:ext>
                </a:extLst>
              </a:tr>
              <a:tr h="1295778">
                <a:tc>
                  <a:txBody>
                    <a:bodyPr/>
                    <a:lstStyle/>
                    <a:p>
                      <a:pPr marL="0" indent="0">
                        <a:buFontTx/>
                        <a:buNone/>
                      </a:pPr>
                      <a:r>
                        <a:rPr lang="en-US" b="1"/>
                        <a:t>Content-Specific Cohort Meetings</a:t>
                      </a:r>
                    </a:p>
                  </a:txBody>
                  <a:tcPr anchor="ctr"/>
                </a:tc>
                <a:tc>
                  <a:txBody>
                    <a:bodyPr/>
                    <a:lstStyle/>
                    <a:p>
                      <a:r>
                        <a:rPr lang="en-US" u="sng"/>
                        <a:t>Strong Math Instruction</a:t>
                      </a:r>
                    </a:p>
                    <a:p>
                      <a:pPr marL="285750" indent="-285750">
                        <a:buFontTx/>
                        <a:buChar char="-"/>
                      </a:pPr>
                      <a:r>
                        <a:rPr lang="en-US"/>
                        <a:t>Standards of effective math instruction</a:t>
                      </a:r>
                    </a:p>
                    <a:p>
                      <a:pPr marL="285750" indent="-285750">
                        <a:buFontTx/>
                        <a:buChar char="-"/>
                      </a:pPr>
                      <a:r>
                        <a:rPr lang="en-US"/>
                        <a:t>Observation tools and look-</a:t>
                      </a:r>
                      <a:r>
                        <a:rPr lang="en-US" err="1"/>
                        <a:t>fors</a:t>
                      </a:r>
                      <a:endParaRPr lang="en-US"/>
                    </a:p>
                  </a:txBody>
                  <a:tcPr/>
                </a:tc>
                <a:tc>
                  <a:txBody>
                    <a:bodyPr/>
                    <a:lstStyle/>
                    <a:p>
                      <a:r>
                        <a:rPr lang="en-US" u="sng"/>
                        <a:t>HQIM Implementation</a:t>
                      </a:r>
                    </a:p>
                    <a:p>
                      <a:pPr marL="285750" indent="-285750">
                        <a:buFontTx/>
                        <a:buChar char="-"/>
                      </a:pPr>
                      <a:r>
                        <a:rPr lang="en-US"/>
                        <a:t>Setting a vision for implementation</a:t>
                      </a:r>
                    </a:p>
                    <a:p>
                      <a:pPr marL="285750" indent="-285750">
                        <a:buFontTx/>
                        <a:buChar char="-"/>
                      </a:pPr>
                      <a:r>
                        <a:rPr lang="en-US"/>
                        <a:t>Aligning PD to the vision</a:t>
                      </a:r>
                    </a:p>
                  </a:txBody>
                  <a:tcPr/>
                </a:tc>
                <a:tc>
                  <a:txBody>
                    <a:bodyPr/>
                    <a:lstStyle/>
                    <a:p>
                      <a:r>
                        <a:rPr lang="en-US" u="sng"/>
                        <a:t>Strong ELA Instruction</a:t>
                      </a:r>
                    </a:p>
                    <a:p>
                      <a:pPr marL="285750" indent="-285750">
                        <a:buFontTx/>
                        <a:buChar char="-"/>
                      </a:pPr>
                      <a:r>
                        <a:rPr lang="en-US"/>
                        <a:t>Shifts in ELA for strong instruction</a:t>
                      </a:r>
                    </a:p>
                    <a:p>
                      <a:pPr marL="285750" indent="-285750">
                        <a:buFontTx/>
                        <a:buChar char="-"/>
                      </a:pPr>
                      <a:r>
                        <a:rPr lang="en-US"/>
                        <a:t>Text-dependent tasks</a:t>
                      </a:r>
                    </a:p>
                    <a:p>
                      <a:pPr marL="285750" indent="-285750">
                        <a:buFontTx/>
                        <a:buChar char="-"/>
                      </a:pPr>
                      <a:r>
                        <a:rPr lang="en-US"/>
                        <a:t>Observation tools and look-</a:t>
                      </a:r>
                      <a:r>
                        <a:rPr lang="en-US" err="1"/>
                        <a:t>fors</a:t>
                      </a:r>
                      <a:endParaRPr lang="en-US"/>
                    </a:p>
                  </a:txBody>
                  <a:tcPr/>
                </a:tc>
                <a:extLst>
                  <a:ext uri="{0D108BD9-81ED-4DB2-BD59-A6C34878D82A}">
                    <a16:rowId xmlns:a16="http://schemas.microsoft.com/office/drawing/2014/main" val="3840204844"/>
                  </a:ext>
                </a:extLst>
              </a:tr>
            </a:tbl>
          </a:graphicData>
        </a:graphic>
      </p:graphicFrame>
    </p:spTree>
    <p:extLst>
      <p:ext uri="{BB962C8B-B14F-4D97-AF65-F5344CB8AC3E}">
        <p14:creationId xmlns:p14="http://schemas.microsoft.com/office/powerpoint/2010/main" val="17038510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E_Template" id="{8B1FC134-3306-8949-8EE6-54D8D1A68082}" vid="{D023F173-81C9-6C41-B8A8-A9E8365AC245}"/>
    </a:ext>
  </a:extLst>
</a:theme>
</file>

<file path=ppt/theme/theme2.xml><?xml version="1.0" encoding="utf-8"?>
<a:theme xmlns:a="http://schemas.openxmlformats.org/drawingml/2006/main" name="ESE​​">
  <a:themeElements>
    <a:clrScheme name="ESE color scheme">
      <a:dk1>
        <a:srgbClr val="203B6A"/>
      </a:dk1>
      <a:lt1>
        <a:sysClr val="window" lastClr="FFFFFF"/>
      </a:lt1>
      <a:dk2>
        <a:srgbClr val="203B6A"/>
      </a:dk2>
      <a:lt2>
        <a:srgbClr val="E7E6E6"/>
      </a:lt2>
      <a:accent1>
        <a:srgbClr val="203B6A"/>
      </a:accent1>
      <a:accent2>
        <a:srgbClr val="ED7D31"/>
      </a:accent2>
      <a:accent3>
        <a:srgbClr val="FFC000"/>
      </a:accent3>
      <a:accent4>
        <a:srgbClr val="0563C1"/>
      </a:accent4>
      <a:accent5>
        <a:srgbClr val="00B050"/>
      </a:accent5>
      <a:accent6>
        <a:srgbClr val="FFFF00"/>
      </a:accent6>
      <a:hlink>
        <a:srgbClr val="0563C1"/>
      </a:hlink>
      <a:folHlink>
        <a:srgbClr val="954F72"/>
      </a:folHlink>
    </a:clrScheme>
    <a:fontScheme name="ESE">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70CB81E3640024D941636EE6583C541" ma:contentTypeVersion="4" ma:contentTypeDescription="Create a new document." ma:contentTypeScope="" ma:versionID="ac7d8d6202ba9f81699d85e2f743a178">
  <xsd:schema xmlns:xsd="http://www.w3.org/2001/XMLSchema" xmlns:xs="http://www.w3.org/2001/XMLSchema" xmlns:p="http://schemas.microsoft.com/office/2006/metadata/properties" xmlns:ns2="62792993-f975-4b19-8846-b2bdeef1cbd2" xmlns:ns3="44c63c8a-9b6f-4c60-8cde-76449f385ed7" targetNamespace="http://schemas.microsoft.com/office/2006/metadata/properties" ma:root="true" ma:fieldsID="e86188f14cfd8f5d6e47ff7b2cc1a70e" ns2:_="" ns3:_="">
    <xsd:import namespace="62792993-f975-4b19-8846-b2bdeef1cbd2"/>
    <xsd:import namespace="44c63c8a-9b6f-4c60-8cde-76449f385ed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792993-f975-4b19-8846-b2bdeef1cb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c63c8a-9b6f-4c60-8cde-76449f385ed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44c63c8a-9b6f-4c60-8cde-76449f385ed7">
      <UserInfo>
        <DisplayName>Kraft, Peggy (EOE)</DisplayName>
        <AccountId>18</AccountId>
        <AccountType/>
      </UserInfo>
      <UserInfo>
        <DisplayName>Champagne, Erica (DESE)</DisplayName>
        <AccountId>45</AccountId>
        <AccountType/>
      </UserInfo>
      <UserInfo>
        <DisplayName>Johnston, Karen (DESE)</DisplayName>
        <AccountId>39</AccountId>
        <AccountType/>
      </UserInfo>
      <UserInfo>
        <DisplayName>Shor, Rebecca (DESE)</DisplayName>
        <AccountId>38</AccountId>
        <AccountType/>
      </UserInfo>
      <UserInfo>
        <DisplayName>Bhasin, Komal (DESE)</DisplayName>
        <AccountId>79</AccountId>
        <AccountType/>
      </UserInfo>
      <UserInfo>
        <DisplayName>Curry, Charmie R. (DESE)</DisplayName>
        <AccountId>208</AccountId>
        <AccountType/>
      </UserInfo>
      <UserInfo>
        <DisplayName>Condit, Andrea (DESE)</DisplayName>
        <AccountId>27</AccountId>
        <AccountType/>
      </UserInfo>
      <UserInfo>
        <DisplayName>Gantzer, Jacqulyn (DESE)</DisplayName>
        <AccountId>172</AccountId>
        <AccountType/>
      </UserInfo>
      <UserInfo>
        <DisplayName>Sullivan, Courtney (DESE)</DisplayName>
        <AccountId>262</AccountId>
        <AccountType/>
      </UserInfo>
      <UserInfo>
        <DisplayName>Alvarez, Iraida (DESE)</DisplayName>
        <AccountId>263</AccountId>
        <AccountType/>
      </UserInfo>
      <UserInfo>
        <DisplayName>Sahni, Amrita D. (DESE)</DisplayName>
        <AccountId>264</AccountId>
        <AccountType/>
      </UserInfo>
      <UserInfo>
        <DisplayName>Bettencourt, Helene H. (DESE)</DisplayName>
        <AccountId>21</AccountId>
        <AccountType/>
      </UserInfo>
    </SharedWithUsers>
  </documentManagement>
</p:properties>
</file>

<file path=customXml/itemProps1.xml><?xml version="1.0" encoding="utf-8"?>
<ds:datastoreItem xmlns:ds="http://schemas.openxmlformats.org/officeDocument/2006/customXml" ds:itemID="{00F4F6BA-9256-4D68-961F-89F22BA60EA2}">
  <ds:schemaRefs>
    <ds:schemaRef ds:uri="http://schemas.microsoft.com/sharepoint/v3/contenttype/forms"/>
  </ds:schemaRefs>
</ds:datastoreItem>
</file>

<file path=customXml/itemProps2.xml><?xml version="1.0" encoding="utf-8"?>
<ds:datastoreItem xmlns:ds="http://schemas.openxmlformats.org/officeDocument/2006/customXml" ds:itemID="{DF93D5BF-4DD7-4108-90AA-DE1E2C74C0C1}">
  <ds:schemaRefs>
    <ds:schemaRef ds:uri="44c63c8a-9b6f-4c60-8cde-76449f385ed7"/>
    <ds:schemaRef ds:uri="62792993-f975-4b19-8846-b2bdeef1cb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A434A98-F106-45CE-8E8A-DD686612E616}">
  <ds:schemaRefs>
    <ds:schemaRef ds:uri="http://purl.org/dc/terms/"/>
    <ds:schemaRef ds:uri="http://purl.org/dc/dcmitype/"/>
    <ds:schemaRef ds:uri="http://schemas.microsoft.com/office/2006/metadata/properties"/>
    <ds:schemaRef ds:uri="http://schemas.microsoft.com/office/2006/documentManagement/types"/>
    <ds:schemaRef ds:uri="62792993-f975-4b19-8846-b2bdeef1cbd2"/>
    <ds:schemaRef ds:uri="http://purl.org/dc/elements/1.1/"/>
    <ds:schemaRef ds:uri="http://schemas.openxmlformats.org/package/2006/metadata/core-properties"/>
    <ds:schemaRef ds:uri="44c63c8a-9b6f-4c60-8cde-76449f385ed7"/>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220</TotalTime>
  <Words>5022</Words>
  <Application>Microsoft Office PowerPoint</Application>
  <PresentationFormat>Widescreen</PresentationFormat>
  <Paragraphs>643</Paragraphs>
  <Slides>98</Slides>
  <Notes>54</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98</vt:i4>
      </vt:variant>
    </vt:vector>
  </HeadingPairs>
  <TitlesOfParts>
    <vt:vector size="114" baseType="lpstr">
      <vt:lpstr>-apple-system</vt:lpstr>
      <vt:lpstr>Arial</vt:lpstr>
      <vt:lpstr>Calibri</vt:lpstr>
      <vt:lpstr>Calibri Light</vt:lpstr>
      <vt:lpstr>Courier New</vt:lpstr>
      <vt:lpstr>Noto Sans Symbols</vt:lpstr>
      <vt:lpstr>Quattrocento Sans</vt:lpstr>
      <vt:lpstr>Segoe</vt:lpstr>
      <vt:lpstr>Segoe SemiBold</vt:lpstr>
      <vt:lpstr>Segoe UI</vt:lpstr>
      <vt:lpstr>Segoe UI Semibold</vt:lpstr>
      <vt:lpstr>Times New Roman</vt:lpstr>
      <vt:lpstr>Wingdings</vt:lpstr>
      <vt:lpstr>Wingdings,Sans-Serif</vt:lpstr>
      <vt:lpstr>Office Theme</vt:lpstr>
      <vt:lpstr>ESE​​</vt:lpstr>
      <vt:lpstr>Student Opportunity Act</vt:lpstr>
      <vt:lpstr>01. Framing/bACKGROUND</vt:lpstr>
      <vt:lpstr>Overarching Goal of Student Opportunity Act</vt:lpstr>
      <vt:lpstr>The SOA has two key components </vt:lpstr>
      <vt:lpstr>Fiscal Commitments of the SOA</vt:lpstr>
      <vt:lpstr>Chapter 70 funds are being distributed as intended by the SOA Legislation</vt:lpstr>
      <vt:lpstr>SOA policy updates to support gap closing:</vt:lpstr>
      <vt:lpstr>Implementation timeline: Districts in Year 2 of a 3-year cycle, with pandemic backdrop </vt:lpstr>
      <vt:lpstr>Two key budget allocation considerations </vt:lpstr>
      <vt:lpstr>02. Implementation of legislation</vt:lpstr>
      <vt:lpstr>Reminder about Legislative Requirements of 3-Year Gap-Closing Plans</vt:lpstr>
      <vt:lpstr>DESE Guidance to Districts</vt:lpstr>
      <vt:lpstr>DESE Guidance to Districts</vt:lpstr>
      <vt:lpstr>DESE Guidance to Districts</vt:lpstr>
      <vt:lpstr>DESE Guidance to Districts</vt:lpstr>
      <vt:lpstr>DESE Guidance to Districts</vt:lpstr>
      <vt:lpstr>Year 1 of Implementation: Plan Amendments</vt:lpstr>
      <vt:lpstr>SOA Dashboard allows public access to key elements of the plan, aligned to legislation</vt:lpstr>
      <vt:lpstr>SOA Dashboard allows public access to key elements of the plan, aligned to legislation  </vt:lpstr>
      <vt:lpstr>SOA Dashboard allows public access to key elements of the plan, aligned to legislation  </vt:lpstr>
      <vt:lpstr>SOA Dashboard allows public access to key elements of the plan, aligned to legislation  </vt:lpstr>
      <vt:lpstr>SOA Dashboard allows public access to key elements of the plan, aligned to legislation  </vt:lpstr>
      <vt:lpstr>SOA Dashboard allows public access to key elements of the plan, aligned to legislation  </vt:lpstr>
      <vt:lpstr>Year 1 of Implementation: Additional DESE Actions</vt:lpstr>
      <vt:lpstr>03. Snapshot of Plan Amendments</vt:lpstr>
      <vt:lpstr>SOA plans are targeting the student groups the legislation intends them to target</vt:lpstr>
      <vt:lpstr>Evidence-based Program Areas most often appearing in district plans</vt:lpstr>
      <vt:lpstr>Reported Investments in EBPs in FY22</vt:lpstr>
      <vt:lpstr>Additional Context on Budget Reporting &amp; Analysis </vt:lpstr>
      <vt:lpstr>Digging Deeper Into Implementation   HQIM Example </vt:lpstr>
      <vt:lpstr>SOA plans required an update on Stages of Implementation for EBPs</vt:lpstr>
      <vt:lpstr>04. Implementation Notes</vt:lpstr>
      <vt:lpstr>What does the research tell us about effective practices?</vt:lpstr>
      <vt:lpstr>Agenda</vt:lpstr>
      <vt:lpstr>In half of our nation’s public schools…</vt:lpstr>
      <vt:lpstr>Of the 28,000 schools where students enter behind grade levels</vt:lpstr>
      <vt:lpstr>TNTP Learning Acceleration</vt:lpstr>
      <vt:lpstr>Accelerated Learning vs Remediated Learning</vt:lpstr>
      <vt:lpstr>The Opportunity Myth</vt:lpstr>
      <vt:lpstr>TNTP</vt:lpstr>
      <vt:lpstr>Findings</vt:lpstr>
      <vt:lpstr>What are the best practices for supporting changes in a complex system…..</vt:lpstr>
      <vt:lpstr>These 1300 schools have bucked the national trend for a decade</vt:lpstr>
      <vt:lpstr>Access to grade level work</vt:lpstr>
      <vt:lpstr>Pursuing learning acceleration</vt:lpstr>
      <vt:lpstr>Acceleration-based approach</vt:lpstr>
      <vt:lpstr>Classroom instruction and student experience</vt:lpstr>
      <vt:lpstr>Classroom instruction and student experieince</vt:lpstr>
      <vt:lpstr>Classroom instruction and student experience</vt:lpstr>
      <vt:lpstr>In half of our nation’s public schools…</vt:lpstr>
      <vt:lpstr>Contact info</vt:lpstr>
      <vt:lpstr>What does the research tell us about effective practices?</vt:lpstr>
      <vt:lpstr>Deep dive: implementing one EBP in light of the research on effective practices</vt:lpstr>
      <vt:lpstr>Sample of Additional DESE Supports for HQIM Implementation </vt:lpstr>
      <vt:lpstr>Assistance Case-Studies: Implementation of High-Quality Instructional Materials (EBP)</vt:lpstr>
      <vt:lpstr>Learning Acceleration Network (LAN)</vt:lpstr>
      <vt:lpstr>Learning Acceleration Network (LAN)</vt:lpstr>
      <vt:lpstr>LAN: Snapshot of Progress Monitoring</vt:lpstr>
      <vt:lpstr>LAN: Snapshot of Progress Monitoring</vt:lpstr>
      <vt:lpstr>LAN: Impact of Progress Monitoring</vt:lpstr>
      <vt:lpstr>Assistance Case-Studies: Implementation of High-Quality Instructional Materials (EBP)</vt:lpstr>
      <vt:lpstr>An Equity-Centered Assistance Model supports with implementation of EBPs for Gap-Closing</vt:lpstr>
      <vt:lpstr>An Equity-Centered Assistance Model supports with implementation of EBPs for Gap-Closing</vt:lpstr>
      <vt:lpstr>Progress monitoring is an essential part of our support to districts</vt:lpstr>
      <vt:lpstr>One district's perspective </vt:lpstr>
      <vt:lpstr>Fall River Public Scools</vt:lpstr>
      <vt:lpstr>Our students</vt:lpstr>
      <vt:lpstr>ELA percent meeting/exceeding expectations</vt:lpstr>
      <vt:lpstr>Math percent meeting/exceeding expectation</vt:lpstr>
      <vt:lpstr>Science percent meeting/exceeding expectations</vt:lpstr>
      <vt:lpstr>Area of focus and soa investments</vt:lpstr>
      <vt:lpstr>Research based early literacy programs</vt:lpstr>
      <vt:lpstr>Early college programs</vt:lpstr>
      <vt:lpstr>Expanded learning time for all students</vt:lpstr>
      <vt:lpstr>Inclusion/co-teaching</vt:lpstr>
      <vt:lpstr>Engage in a cycle of continuous improvement</vt:lpstr>
      <vt:lpstr>Expanding capacity to address SEL and mental health needs</vt:lpstr>
      <vt:lpstr>Areas of progress and navigating challenges</vt:lpstr>
      <vt:lpstr>Attendance challenges </vt:lpstr>
      <vt:lpstr>Staffing challenges </vt:lpstr>
      <vt:lpstr>Moving forward</vt:lpstr>
      <vt:lpstr>Collaborative partnersho</vt:lpstr>
      <vt:lpstr>One district's perspective </vt:lpstr>
      <vt:lpstr>Considerations moving forward</vt:lpstr>
      <vt:lpstr>Considerations Moving Forward</vt:lpstr>
      <vt:lpstr>Thank you!</vt:lpstr>
      <vt:lpstr>Appendix</vt:lpstr>
      <vt:lpstr>Reference slides: Greater than 1.5 mil annual investment</vt:lpstr>
      <vt:lpstr>21st Century Grant Funding</vt:lpstr>
      <vt:lpstr>New and Revised/Expanded Evidence-Based Program Areas</vt:lpstr>
      <vt:lpstr>Evidence-based programs: 21 examples of high-quality programs</vt:lpstr>
      <vt:lpstr>Evidence-based programs: 21 examples of high-quality programs (cont.)</vt:lpstr>
      <vt:lpstr>Evidence-based programs: 21 examples of high-quality programs (cont.)</vt:lpstr>
      <vt:lpstr>Effectiveness of learning acceleration vs remediation </vt:lpstr>
      <vt:lpstr>Learning acceleration</vt:lpstr>
      <vt:lpstr>acceleration</vt:lpstr>
      <vt:lpstr>Stages of resistance to positively  perceived change</vt:lpstr>
      <vt:lpstr>SY22-23 LAN Snapshots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BESE January 2023 Regular Meeting Item 2 PowerPoint: Student Opportunity Act</dc:title>
  <dc:creator>DESE</dc:creator>
  <cp:lastModifiedBy>Zou, Dong (EOE)</cp:lastModifiedBy>
  <cp:revision>32</cp:revision>
  <cp:lastPrinted>2023-01-24T12:07:20Z</cp:lastPrinted>
  <dcterms:created xsi:type="dcterms:W3CDTF">2023-01-11T09:18:20Z</dcterms:created>
  <dcterms:modified xsi:type="dcterms:W3CDTF">2023-01-25T15:06:20Z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Jan 25 2023 12:00AM</vt:lpwstr>
  </property>
</Properties>
</file>