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61" r:id="rId6"/>
    <p:sldId id="262" r:id="rId7"/>
    <p:sldId id="266" r:id="rId8"/>
    <p:sldId id="275" r:id="rId9"/>
    <p:sldId id="277" r:id="rId10"/>
    <p:sldId id="264" r:id="rId11"/>
    <p:sldId id="265" r:id="rId12"/>
    <p:sldId id="268" r:id="rId13"/>
    <p:sldId id="269"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CC"/>
    <a:srgbClr val="CC0000"/>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2FFEC9A2-D275-471E-B968-A3DC886CB53C}"/>
    <pc:docChg chg="modSld">
      <pc:chgData name="Sullivan, Courtney (DESE)" userId="bb054bc9-ef4a-419b-8326-5f2044d9e48f" providerId="ADAL" clId="{2FFEC9A2-D275-471E-B968-A3DC886CB53C}" dt="2023-01-06T16:16:44.452" v="12" actId="13238"/>
      <pc:docMkLst>
        <pc:docMk/>
      </pc:docMkLst>
      <pc:sldChg chg="modSp mod">
        <pc:chgData name="Sullivan, Courtney (DESE)" userId="bb054bc9-ef4a-419b-8326-5f2044d9e48f" providerId="ADAL" clId="{2FFEC9A2-D275-471E-B968-A3DC886CB53C}" dt="2023-01-06T16:16:30.684" v="10" actId="962"/>
        <pc:sldMkLst>
          <pc:docMk/>
          <pc:sldMk cId="2236289941" sldId="265"/>
        </pc:sldMkLst>
        <pc:spChg chg="mod">
          <ac:chgData name="Sullivan, Courtney (DESE)" userId="bb054bc9-ef4a-419b-8326-5f2044d9e48f" providerId="ADAL" clId="{2FFEC9A2-D275-471E-B968-A3DC886CB53C}" dt="2023-01-06T16:16:10.948" v="3" actId="962"/>
          <ac:spMkLst>
            <pc:docMk/>
            <pc:sldMk cId="2236289941" sldId="265"/>
            <ac:spMk id="15" creationId="{B4949011-4E8A-411B-91ED-4820E27D84A9}"/>
          </ac:spMkLst>
        </pc:spChg>
        <pc:spChg chg="mod">
          <ac:chgData name="Sullivan, Courtney (DESE)" userId="bb054bc9-ef4a-419b-8326-5f2044d9e48f" providerId="ADAL" clId="{2FFEC9A2-D275-471E-B968-A3DC886CB53C}" dt="2023-01-06T16:16:13.548" v="4" actId="962"/>
          <ac:spMkLst>
            <pc:docMk/>
            <pc:sldMk cId="2236289941" sldId="265"/>
            <ac:spMk id="16" creationId="{1A106296-3E9B-4756-8258-DB5FFBBF4B28}"/>
          </ac:spMkLst>
        </pc:spChg>
        <pc:spChg chg="mod">
          <ac:chgData name="Sullivan, Courtney (DESE)" userId="bb054bc9-ef4a-419b-8326-5f2044d9e48f" providerId="ADAL" clId="{2FFEC9A2-D275-471E-B968-A3DC886CB53C}" dt="2023-01-06T16:16:15.950" v="5" actId="962"/>
          <ac:spMkLst>
            <pc:docMk/>
            <pc:sldMk cId="2236289941" sldId="265"/>
            <ac:spMk id="17" creationId="{CC822BA1-52C0-4D61-9B29-099A88AA18EE}"/>
          </ac:spMkLst>
        </pc:spChg>
        <pc:spChg chg="mod">
          <ac:chgData name="Sullivan, Courtney (DESE)" userId="bb054bc9-ef4a-419b-8326-5f2044d9e48f" providerId="ADAL" clId="{2FFEC9A2-D275-471E-B968-A3DC886CB53C}" dt="2023-01-06T16:16:18.380" v="6" actId="962"/>
          <ac:spMkLst>
            <pc:docMk/>
            <pc:sldMk cId="2236289941" sldId="265"/>
            <ac:spMk id="18" creationId="{350424F2-F901-45E3-8F11-88E275E74B1D}"/>
          </ac:spMkLst>
        </pc:spChg>
        <pc:cxnChg chg="mod">
          <ac:chgData name="Sullivan, Courtney (DESE)" userId="bb054bc9-ef4a-419b-8326-5f2044d9e48f" providerId="ADAL" clId="{2FFEC9A2-D275-471E-B968-A3DC886CB53C}" dt="2023-01-06T16:15:57.801" v="0" actId="962"/>
          <ac:cxnSpMkLst>
            <pc:docMk/>
            <pc:sldMk cId="2236289941" sldId="265"/>
            <ac:cxnSpMk id="5" creationId="{34792EB0-22D5-4EEC-89ED-E1B1A7EE89A7}"/>
          </ac:cxnSpMkLst>
        </pc:cxnChg>
        <pc:cxnChg chg="mod">
          <ac:chgData name="Sullivan, Courtney (DESE)" userId="bb054bc9-ef4a-419b-8326-5f2044d9e48f" providerId="ADAL" clId="{2FFEC9A2-D275-471E-B968-A3DC886CB53C}" dt="2023-01-06T16:16:01.959" v="1" actId="962"/>
          <ac:cxnSpMkLst>
            <pc:docMk/>
            <pc:sldMk cId="2236289941" sldId="265"/>
            <ac:cxnSpMk id="6" creationId="{649B2BBF-A118-4E90-A789-C2297805F925}"/>
          </ac:cxnSpMkLst>
        </pc:cxnChg>
        <pc:cxnChg chg="mod">
          <ac:chgData name="Sullivan, Courtney (DESE)" userId="bb054bc9-ef4a-419b-8326-5f2044d9e48f" providerId="ADAL" clId="{2FFEC9A2-D275-471E-B968-A3DC886CB53C}" dt="2023-01-06T16:16:06.149" v="2" actId="962"/>
          <ac:cxnSpMkLst>
            <pc:docMk/>
            <pc:sldMk cId="2236289941" sldId="265"/>
            <ac:cxnSpMk id="7" creationId="{FBE42A06-8AA1-42DB-B267-A673B1235626}"/>
          </ac:cxnSpMkLst>
        </pc:cxnChg>
        <pc:cxnChg chg="mod">
          <ac:chgData name="Sullivan, Courtney (DESE)" userId="bb054bc9-ef4a-419b-8326-5f2044d9e48f" providerId="ADAL" clId="{2FFEC9A2-D275-471E-B968-A3DC886CB53C}" dt="2023-01-06T16:16:22.859" v="7" actId="962"/>
          <ac:cxnSpMkLst>
            <pc:docMk/>
            <pc:sldMk cId="2236289941" sldId="265"/>
            <ac:cxnSpMk id="19" creationId="{147766E8-6965-4641-A702-4536C4CDE91D}"/>
          </ac:cxnSpMkLst>
        </pc:cxnChg>
        <pc:cxnChg chg="mod">
          <ac:chgData name="Sullivan, Courtney (DESE)" userId="bb054bc9-ef4a-419b-8326-5f2044d9e48f" providerId="ADAL" clId="{2FFEC9A2-D275-471E-B968-A3DC886CB53C}" dt="2023-01-06T16:16:25.729" v="8" actId="962"/>
          <ac:cxnSpMkLst>
            <pc:docMk/>
            <pc:sldMk cId="2236289941" sldId="265"/>
            <ac:cxnSpMk id="20" creationId="{12A486BA-BF73-4698-9907-2DCF21EFCF7E}"/>
          </ac:cxnSpMkLst>
        </pc:cxnChg>
        <pc:cxnChg chg="mod">
          <ac:chgData name="Sullivan, Courtney (DESE)" userId="bb054bc9-ef4a-419b-8326-5f2044d9e48f" providerId="ADAL" clId="{2FFEC9A2-D275-471E-B968-A3DC886CB53C}" dt="2023-01-06T16:16:27.759" v="9" actId="962"/>
          <ac:cxnSpMkLst>
            <pc:docMk/>
            <pc:sldMk cId="2236289941" sldId="265"/>
            <ac:cxnSpMk id="21" creationId="{F2C144E8-A893-4C61-9387-6D72E4F925AA}"/>
          </ac:cxnSpMkLst>
        </pc:cxnChg>
        <pc:cxnChg chg="mod">
          <ac:chgData name="Sullivan, Courtney (DESE)" userId="bb054bc9-ef4a-419b-8326-5f2044d9e48f" providerId="ADAL" clId="{2FFEC9A2-D275-471E-B968-A3DC886CB53C}" dt="2023-01-06T16:16:30.684" v="10" actId="962"/>
          <ac:cxnSpMkLst>
            <pc:docMk/>
            <pc:sldMk cId="2236289941" sldId="265"/>
            <ac:cxnSpMk id="22" creationId="{7BC95938-8BA2-4AE4-855E-B4A0416721BC}"/>
          </ac:cxnSpMkLst>
        </pc:cxnChg>
      </pc:sldChg>
      <pc:sldChg chg="modSp mod">
        <pc:chgData name="Sullivan, Courtney (DESE)" userId="bb054bc9-ef4a-419b-8326-5f2044d9e48f" providerId="ADAL" clId="{2FFEC9A2-D275-471E-B968-A3DC886CB53C}" dt="2023-01-06T16:16:44.452" v="12" actId="13238"/>
        <pc:sldMkLst>
          <pc:docMk/>
          <pc:sldMk cId="2054969607" sldId="268"/>
        </pc:sldMkLst>
        <pc:graphicFrameChg chg="modGraphic">
          <ac:chgData name="Sullivan, Courtney (DESE)" userId="bb054bc9-ef4a-419b-8326-5f2044d9e48f" providerId="ADAL" clId="{2FFEC9A2-D275-471E-B968-A3DC886CB53C}" dt="2023-01-06T16:16:44.452" v="12" actId="13238"/>
          <ac:graphicFrameMkLst>
            <pc:docMk/>
            <pc:sldMk cId="2054969607" sldId="268"/>
            <ac:graphicFrameMk id="4" creationId="{FCA2A8B1-F146-4916-A65F-9B44C0F80A1E}"/>
          </ac:graphicFrameMkLst>
        </pc:graphicFrameChg>
      </pc:sldChg>
      <pc:sldChg chg="modSp mod">
        <pc:chgData name="Sullivan, Courtney (DESE)" userId="bb054bc9-ef4a-419b-8326-5f2044d9e48f" providerId="ADAL" clId="{2FFEC9A2-D275-471E-B968-A3DC886CB53C}" dt="2023-01-06T16:16:39.655" v="11" actId="13238"/>
        <pc:sldMkLst>
          <pc:docMk/>
          <pc:sldMk cId="3747973859" sldId="275"/>
        </pc:sldMkLst>
        <pc:graphicFrameChg chg="modGraphic">
          <ac:chgData name="Sullivan, Courtney (DESE)" userId="bb054bc9-ef4a-419b-8326-5f2044d9e48f" providerId="ADAL" clId="{2FFEC9A2-D275-471E-B968-A3DC886CB53C}" dt="2023-01-06T16:16:39.655" v="11" actId="13238"/>
          <ac:graphicFrameMkLst>
            <pc:docMk/>
            <pc:sldMk cId="3747973859" sldId="275"/>
            <ac:graphicFrameMk id="4" creationId="{4E42152A-56C7-4B85-A6F1-15AB22E1164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36764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33382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a:t>2022-23 Target Setting</a:t>
            </a:r>
          </a:p>
        </p:txBody>
      </p:sp>
      <p:sp>
        <p:nvSpPr>
          <p:cNvPr id="4" name="Subtitle 3">
            <a:extLst>
              <a:ext uri="{FF2B5EF4-FFF2-40B4-BE49-F238E27FC236}">
                <a16:creationId xmlns:a16="http://schemas.microsoft.com/office/drawing/2014/main" id="{576840BF-B1F7-E71D-9273-29872A16983F}"/>
              </a:ext>
            </a:extLst>
          </p:cNvPr>
          <p:cNvSpPr>
            <a:spLocks noGrp="1"/>
          </p:cNvSpPr>
          <p:nvPr>
            <p:ph type="subTitle" idx="1"/>
          </p:nvPr>
        </p:nvSpPr>
        <p:spPr>
          <a:xfrm>
            <a:off x="505838" y="4122238"/>
            <a:ext cx="7146968" cy="2735761"/>
          </a:xfrm>
        </p:spPr>
        <p:txBody>
          <a:bodyPr vert="horz" lIns="91440" tIns="45720" rIns="91440" bIns="45720" rtlCol="0" anchor="t">
            <a:normAutofit lnSpcReduction="10000"/>
          </a:bodyPr>
          <a:lstStyle/>
          <a:p>
            <a:r>
              <a:rPr lang="en-US"/>
              <a:t>January 3, 2023</a:t>
            </a:r>
          </a:p>
          <a:p>
            <a:endParaRPr lang="en-US">
              <a:latin typeface="Arial"/>
              <a:cs typeface="Arial"/>
            </a:endParaRPr>
          </a:p>
          <a:p>
            <a:r>
              <a:rPr lang="en-US">
                <a:latin typeface="Arial"/>
                <a:cs typeface="Arial"/>
              </a:rPr>
              <a:t>Rob Curtin - Chief Officer for Data, Assessment, and Accountability</a:t>
            </a:r>
          </a:p>
          <a:p>
            <a:r>
              <a:rPr lang="en-US">
                <a:latin typeface="Arial"/>
                <a:cs typeface="Arial"/>
              </a:rPr>
              <a:t>Erica Gonzales – Associate Commissioner for Data and Accountability</a:t>
            </a:r>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8A9CD-3A79-4C1E-8F0C-9943D49FE2C0}"/>
              </a:ext>
            </a:extLst>
          </p:cNvPr>
          <p:cNvSpPr>
            <a:spLocks noGrp="1"/>
          </p:cNvSpPr>
          <p:nvPr>
            <p:ph idx="1"/>
          </p:nvPr>
        </p:nvSpPr>
        <p:spPr/>
        <p:txBody>
          <a:bodyPr vert="horz" lIns="91440" tIns="45720" rIns="91440" bIns="45720" rtlCol="0" anchor="t">
            <a:normAutofit lnSpcReduction="10000"/>
          </a:bodyPr>
          <a:lstStyle/>
          <a:p>
            <a:r>
              <a:rPr lang="en-US" sz="2400">
                <a:latin typeface="Calibri"/>
                <a:cs typeface="Arial"/>
              </a:rPr>
              <a:t>All districts, schools, and student groups are starting from different places in relation to 2019</a:t>
            </a:r>
          </a:p>
          <a:p>
            <a:pPr lvl="1"/>
            <a:r>
              <a:rPr lang="en-US">
                <a:latin typeface="Calibri"/>
                <a:cs typeface="Arial"/>
              </a:rPr>
              <a:t>400 districts, 1,500 schools, 10 student groups, 3 subjects</a:t>
            </a:r>
          </a:p>
          <a:p>
            <a:r>
              <a:rPr lang="en-US" sz="2400">
                <a:latin typeface="Calibri"/>
                <a:cs typeface="Arial"/>
              </a:rPr>
              <a:t>Most schools/groups have a mix of “ahead” and “behind” where they were in 2019</a:t>
            </a:r>
          </a:p>
          <a:p>
            <a:r>
              <a:rPr lang="en-US" sz="2400">
                <a:latin typeface="Calibri"/>
                <a:cs typeface="Arial"/>
              </a:rPr>
              <a:t>Need a parallel system for a “path forward”</a:t>
            </a:r>
          </a:p>
          <a:p>
            <a:r>
              <a:rPr lang="en-US" sz="2400">
                <a:latin typeface="Calibri"/>
                <a:cs typeface="Arial"/>
              </a:rPr>
              <a:t>Once a school/subject/group “recovers” it moves to the path forward and receives targets beyond their full recovery point focused on closing achievement gaps</a:t>
            </a:r>
          </a:p>
          <a:p>
            <a:r>
              <a:rPr lang="en-US" sz="2400">
                <a:latin typeface="Calibri"/>
                <a:cs typeface="Arial"/>
              </a:rPr>
              <a:t>Schools would be on two paths at once in order to have continuous improvement expectations for everyone</a:t>
            </a:r>
          </a:p>
        </p:txBody>
      </p:sp>
      <p:sp>
        <p:nvSpPr>
          <p:cNvPr id="3" name="Title 2">
            <a:extLst>
              <a:ext uri="{FF2B5EF4-FFF2-40B4-BE49-F238E27FC236}">
                <a16:creationId xmlns:a16="http://schemas.microsoft.com/office/drawing/2014/main" id="{82E5BFC1-CF67-410F-B726-317CD35CB7F9}"/>
              </a:ext>
            </a:extLst>
          </p:cNvPr>
          <p:cNvSpPr>
            <a:spLocks noGrp="1"/>
          </p:cNvSpPr>
          <p:nvPr>
            <p:ph type="title"/>
          </p:nvPr>
        </p:nvSpPr>
        <p:spPr/>
        <p:txBody>
          <a:bodyPr/>
          <a:lstStyle/>
          <a:p>
            <a:r>
              <a:rPr lang="en-US"/>
              <a:t>A Path to Move Forward</a:t>
            </a:r>
          </a:p>
        </p:txBody>
      </p:sp>
    </p:spTree>
    <p:extLst>
      <p:ext uri="{BB962C8B-B14F-4D97-AF65-F5344CB8AC3E}">
        <p14:creationId xmlns:p14="http://schemas.microsoft.com/office/powerpoint/2010/main" val="422256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322729" y="365126"/>
            <a:ext cx="11031071" cy="1042852"/>
          </a:xfrm>
        </p:spPr>
        <p:txBody>
          <a:bodyPr/>
          <a:lstStyle/>
          <a:p>
            <a:r>
              <a:rPr lang="en-US">
                <a:latin typeface="+mn-lt"/>
              </a:rPr>
              <a:t>Every Student Succeeds Act (ESSA)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22729" y="2086984"/>
            <a:ext cx="11521440" cy="4405890"/>
          </a:xfrm>
        </p:spPr>
        <p:txBody>
          <a:bodyPr vert="horz" lIns="91440" tIns="45720" rIns="91440" bIns="45720" rtlCol="0" anchor="t">
            <a:normAutofit/>
          </a:bodyPr>
          <a:lstStyle/>
          <a:p>
            <a:pPr>
              <a:lnSpc>
                <a:spcPct val="120000"/>
              </a:lnSpc>
            </a:pPr>
            <a:r>
              <a:rPr lang="en-US" sz="2400">
                <a:latin typeface="Calibri"/>
                <a:cs typeface="Arial"/>
              </a:rPr>
              <a:t>Establish state-level ambitious long-term goals and measurements of interim progress for all students and for each student group in the areas of:</a:t>
            </a:r>
          </a:p>
          <a:p>
            <a:pPr lvl="1">
              <a:lnSpc>
                <a:spcPct val="120000"/>
              </a:lnSpc>
            </a:pPr>
            <a:r>
              <a:rPr lang="en-US" sz="1800">
                <a:latin typeface="Calibri"/>
                <a:cs typeface="Arial"/>
              </a:rPr>
              <a:t>Academic achievement</a:t>
            </a:r>
          </a:p>
          <a:p>
            <a:pPr lvl="1">
              <a:lnSpc>
                <a:spcPct val="120000"/>
              </a:lnSpc>
            </a:pPr>
            <a:r>
              <a:rPr lang="en-US" sz="1800">
                <a:latin typeface="Calibri"/>
                <a:cs typeface="Arial"/>
              </a:rPr>
              <a:t>Graduation rates</a:t>
            </a:r>
          </a:p>
          <a:p>
            <a:pPr lvl="1">
              <a:lnSpc>
                <a:spcPct val="120000"/>
              </a:lnSpc>
            </a:pPr>
            <a:r>
              <a:rPr lang="en-US" sz="1800">
                <a:latin typeface="Calibri"/>
                <a:cs typeface="Arial"/>
              </a:rPr>
              <a:t>Progress toward English language proficiency</a:t>
            </a:r>
          </a:p>
          <a:p>
            <a:pPr>
              <a:lnSpc>
                <a:spcPct val="120000"/>
              </a:lnSpc>
            </a:pPr>
            <a:r>
              <a:rPr lang="en-US" sz="2400">
                <a:latin typeface="Calibri"/>
                <a:cs typeface="Arial"/>
              </a:rPr>
              <a:t>For state achievement and graduation rate targets:</a:t>
            </a:r>
          </a:p>
          <a:p>
            <a:pPr lvl="1">
              <a:lnSpc>
                <a:spcPct val="120000"/>
              </a:lnSpc>
            </a:pPr>
            <a:r>
              <a:rPr lang="en-US" sz="1800">
                <a:latin typeface="Calibri"/>
                <a:cs typeface="Arial"/>
              </a:rPr>
              <a:t>The length of time given to reach each goal is the same for all students and for each student group</a:t>
            </a:r>
          </a:p>
          <a:p>
            <a:pPr lvl="1">
              <a:lnSpc>
                <a:spcPct val="120000"/>
              </a:lnSpc>
            </a:pPr>
            <a:r>
              <a:rPr lang="en-US" sz="1800">
                <a:latin typeface="Calibri"/>
                <a:cs typeface="Arial"/>
              </a:rPr>
              <a:t>For groups that are behind, targets should consider the improvement needed to close gaps</a:t>
            </a:r>
          </a:p>
          <a:p>
            <a:pPr>
              <a:lnSpc>
                <a:spcPct val="120000"/>
              </a:lnSpc>
            </a:pPr>
            <a:r>
              <a:rPr lang="en-US" sz="2400">
                <a:latin typeface="Calibri"/>
                <a:cs typeface="Arial"/>
              </a:rPr>
              <a:t>Targets for schools must be based on the long-term goals established for the state</a:t>
            </a:r>
          </a:p>
          <a:p>
            <a:pPr>
              <a:lnSpc>
                <a:spcPct val="120000"/>
              </a:lnSpc>
            </a:pPr>
            <a:endParaRPr lang="en-US" sz="2000"/>
          </a:p>
          <a:p>
            <a:pPr>
              <a:lnSpc>
                <a:spcPct val="120000"/>
              </a:lnSpc>
            </a:pPr>
            <a:endParaRPr lang="en-US" sz="2000"/>
          </a:p>
          <a:p>
            <a:pPr>
              <a:lnSpc>
                <a:spcPct val="120000"/>
              </a:lnSpc>
            </a:pPr>
            <a:endParaRPr lang="en-US" sz="2000"/>
          </a:p>
          <a:p>
            <a:pPr lvl="1">
              <a:lnSpc>
                <a:spcPct val="120000"/>
              </a:lnSpc>
            </a:pPr>
            <a:endParaRPr lang="en-US" sz="1600"/>
          </a:p>
        </p:txBody>
      </p:sp>
    </p:spTree>
    <p:extLst>
      <p:ext uri="{BB962C8B-B14F-4D97-AF65-F5344CB8AC3E}">
        <p14:creationId xmlns:p14="http://schemas.microsoft.com/office/powerpoint/2010/main" val="176689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87275" y="1979408"/>
            <a:ext cx="11489167" cy="4776394"/>
          </a:xfrm>
        </p:spPr>
        <p:txBody>
          <a:bodyPr>
            <a:normAutofit/>
          </a:bodyPr>
          <a:lstStyle/>
          <a:p>
            <a:pPr>
              <a:lnSpc>
                <a:spcPct val="120000"/>
              </a:lnSpc>
              <a:spcAft>
                <a:spcPts val="200"/>
              </a:spcAft>
            </a:pPr>
            <a:r>
              <a:rPr lang="en-US" sz="2400">
                <a:latin typeface="+mn-lt"/>
              </a:rPr>
              <a:t>The Commissioner mush establish statewide targets for addressing persistent disparities in achievement among student groups:</a:t>
            </a:r>
          </a:p>
          <a:p>
            <a:pPr lvl="1">
              <a:lnSpc>
                <a:spcPct val="120000"/>
              </a:lnSpc>
              <a:spcAft>
                <a:spcPts val="200"/>
              </a:spcAft>
            </a:pPr>
            <a:r>
              <a:rPr lang="en-US" sz="2000">
                <a:latin typeface="+mn-lt"/>
              </a:rPr>
              <a:t>For all students and for each student group</a:t>
            </a:r>
          </a:p>
          <a:p>
            <a:pPr lvl="1">
              <a:lnSpc>
                <a:spcPct val="120000"/>
              </a:lnSpc>
              <a:spcAft>
                <a:spcPts val="200"/>
              </a:spcAft>
            </a:pPr>
            <a:r>
              <a:rPr lang="en-US" sz="2000">
                <a:latin typeface="+mn-lt"/>
              </a:rPr>
              <a:t>Including, but not limited to, subject matter and relevant grade levels </a:t>
            </a:r>
          </a:p>
          <a:p>
            <a:pPr lvl="1">
              <a:lnSpc>
                <a:spcPct val="120000"/>
              </a:lnSpc>
              <a:spcAft>
                <a:spcPts val="200"/>
              </a:spcAft>
            </a:pPr>
            <a:r>
              <a:rPr lang="en-US" sz="2000">
                <a:latin typeface="+mn-lt"/>
              </a:rPr>
              <a:t>Including annual benchmarks for all students and for each student group</a:t>
            </a:r>
          </a:p>
          <a:p>
            <a:pPr>
              <a:lnSpc>
                <a:spcPct val="120000"/>
              </a:lnSpc>
              <a:spcAft>
                <a:spcPts val="200"/>
              </a:spcAft>
            </a:pPr>
            <a:r>
              <a:rPr lang="en-US" sz="2400">
                <a:latin typeface="+mn-lt"/>
              </a:rPr>
              <a:t>Each district must establish targets for addressing persistent disparities in achievement among student groups consistent with the targets established by DESE	</a:t>
            </a:r>
          </a:p>
          <a:p>
            <a:pPr lvl="1">
              <a:lnSpc>
                <a:spcPct val="130000"/>
              </a:lnSpc>
              <a:spcAft>
                <a:spcPts val="200"/>
              </a:spcAft>
            </a:pPr>
            <a:r>
              <a:rPr lang="en-US" sz="2000">
                <a:latin typeface="+mn-lt"/>
              </a:rPr>
              <a:t>Metrics used to measure success must be included in district’s 3-year plans  </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387275" y="365126"/>
            <a:ext cx="10966525" cy="1042852"/>
          </a:xfrm>
        </p:spPr>
        <p:txBody>
          <a:bodyPr/>
          <a:lstStyle/>
          <a:p>
            <a:r>
              <a:rPr lang="en-US">
                <a:latin typeface="+mn-lt"/>
              </a:rPr>
              <a:t>Student Opportunity Act (SOA)</a:t>
            </a:r>
          </a:p>
        </p:txBody>
      </p:sp>
    </p:spTree>
    <p:extLst>
      <p:ext uri="{BB962C8B-B14F-4D97-AF65-F5344CB8AC3E}">
        <p14:creationId xmlns:p14="http://schemas.microsoft.com/office/powerpoint/2010/main" val="8233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p:txBody>
          <a:bodyPr vert="horz" lIns="91440" tIns="45720" rIns="91440" bIns="45720" rtlCol="0" anchor="t">
            <a:normAutofit/>
          </a:bodyPr>
          <a:lstStyle/>
          <a:p>
            <a:pPr>
              <a:lnSpc>
                <a:spcPct val="120000"/>
              </a:lnSpc>
              <a:spcAft>
                <a:spcPts val="200"/>
              </a:spcAft>
            </a:pPr>
            <a:r>
              <a:rPr lang="en-US" sz="2400">
                <a:latin typeface="Calibri"/>
                <a:cs typeface="Arial"/>
              </a:rPr>
              <a:t>DESE will develop standard metrics that may be incorporated in district plans and may include:</a:t>
            </a:r>
          </a:p>
          <a:p>
            <a:pPr lvl="1">
              <a:lnSpc>
                <a:spcPct val="120000"/>
              </a:lnSpc>
              <a:spcAft>
                <a:spcPts val="200"/>
              </a:spcAft>
            </a:pPr>
            <a:r>
              <a:rPr lang="en-US" sz="2000">
                <a:latin typeface="Calibri"/>
                <a:cs typeface="Arial"/>
              </a:rPr>
              <a:t>MCAS results, including student growth</a:t>
            </a:r>
          </a:p>
          <a:p>
            <a:pPr lvl="1">
              <a:lnSpc>
                <a:spcPct val="120000"/>
              </a:lnSpc>
              <a:spcAft>
                <a:spcPts val="200"/>
              </a:spcAft>
            </a:pPr>
            <a:r>
              <a:rPr lang="en-US" sz="2000">
                <a:latin typeface="Calibri"/>
                <a:cs typeface="Arial"/>
              </a:rPr>
              <a:t>ACCESS results</a:t>
            </a:r>
          </a:p>
          <a:p>
            <a:pPr lvl="1">
              <a:lnSpc>
                <a:spcPct val="120000"/>
              </a:lnSpc>
              <a:spcAft>
                <a:spcPts val="200"/>
              </a:spcAft>
            </a:pPr>
            <a:r>
              <a:rPr lang="en-US" sz="2000">
                <a:latin typeface="Calibri"/>
                <a:cs typeface="Arial"/>
              </a:rPr>
              <a:t>Grade-level completion and attendance data</a:t>
            </a:r>
          </a:p>
          <a:p>
            <a:pPr lvl="1">
              <a:lnSpc>
                <a:spcPct val="120000"/>
              </a:lnSpc>
              <a:spcAft>
                <a:spcPts val="200"/>
              </a:spcAft>
            </a:pPr>
            <a:r>
              <a:rPr lang="en-US" sz="2000">
                <a:latin typeface="Calibri"/>
                <a:cs typeface="Arial"/>
              </a:rPr>
              <a:t>Participation in advanced coursework; and </a:t>
            </a:r>
            <a:endParaRPr lang="en-US" sz="2000">
              <a:latin typeface="Calibri"/>
            </a:endParaRPr>
          </a:p>
          <a:p>
            <a:pPr lvl="1">
              <a:lnSpc>
                <a:spcPct val="120000"/>
              </a:lnSpc>
              <a:spcAft>
                <a:spcPts val="200"/>
              </a:spcAft>
            </a:pPr>
            <a:r>
              <a:rPr lang="en-US" sz="2000">
                <a:latin typeface="Calibri"/>
                <a:cs typeface="Arial"/>
              </a:rPr>
              <a:t>Other indicators of district and school climate, diversity and performance</a:t>
            </a:r>
          </a:p>
          <a:p>
            <a:endParaRPr lang="en-US"/>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t>Student Opportunity Act (SOA)</a:t>
            </a:r>
          </a:p>
        </p:txBody>
      </p:sp>
    </p:spTree>
    <p:extLst>
      <p:ext uri="{BB962C8B-B14F-4D97-AF65-F5344CB8AC3E}">
        <p14:creationId xmlns:p14="http://schemas.microsoft.com/office/powerpoint/2010/main" val="345496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3C7046-BA19-44ED-8326-D11E5BCBC14F}"/>
              </a:ext>
            </a:extLst>
          </p:cNvPr>
          <p:cNvSpPr>
            <a:spLocks noGrp="1"/>
          </p:cNvSpPr>
          <p:nvPr>
            <p:ph type="title"/>
          </p:nvPr>
        </p:nvSpPr>
        <p:spPr/>
        <p:txBody>
          <a:bodyPr>
            <a:normAutofit fontScale="90000"/>
          </a:bodyPr>
          <a:lstStyle/>
          <a:p>
            <a:r>
              <a:rPr lang="en-US"/>
              <a:t>Challenge – wide variance in achievement losses</a:t>
            </a:r>
          </a:p>
        </p:txBody>
      </p:sp>
      <p:graphicFrame>
        <p:nvGraphicFramePr>
          <p:cNvPr id="4" name="Content Placeholder 3">
            <a:extLst>
              <a:ext uri="{FF2B5EF4-FFF2-40B4-BE49-F238E27FC236}">
                <a16:creationId xmlns:a16="http://schemas.microsoft.com/office/drawing/2014/main" id="{4E42152A-56C7-4B85-A6F1-15AB22E11640}"/>
              </a:ext>
            </a:extLst>
          </p:cNvPr>
          <p:cNvGraphicFramePr>
            <a:graphicFrameLocks noGrp="1"/>
          </p:cNvGraphicFramePr>
          <p:nvPr>
            <p:ph idx="1"/>
            <p:extLst>
              <p:ext uri="{D42A27DB-BD31-4B8C-83A1-F6EECF244321}">
                <p14:modId xmlns:p14="http://schemas.microsoft.com/office/powerpoint/2010/main" val="1714324316"/>
              </p:ext>
            </p:extLst>
          </p:nvPr>
        </p:nvGraphicFramePr>
        <p:xfrm>
          <a:off x="643467" y="2447206"/>
          <a:ext cx="10905068" cy="2926855"/>
        </p:xfrm>
        <a:graphic>
          <a:graphicData uri="http://schemas.openxmlformats.org/drawingml/2006/table">
            <a:tbl>
              <a:tblPr firstRow="1"/>
              <a:tblGrid>
                <a:gridCol w="1260311">
                  <a:extLst>
                    <a:ext uri="{9D8B030D-6E8A-4147-A177-3AD203B41FA5}">
                      <a16:colId xmlns:a16="http://schemas.microsoft.com/office/drawing/2014/main" val="2713934644"/>
                    </a:ext>
                  </a:extLst>
                </a:gridCol>
                <a:gridCol w="937154">
                  <a:extLst>
                    <a:ext uri="{9D8B030D-6E8A-4147-A177-3AD203B41FA5}">
                      <a16:colId xmlns:a16="http://schemas.microsoft.com/office/drawing/2014/main" val="2583516972"/>
                    </a:ext>
                  </a:extLst>
                </a:gridCol>
                <a:gridCol w="1598156">
                  <a:extLst>
                    <a:ext uri="{9D8B030D-6E8A-4147-A177-3AD203B41FA5}">
                      <a16:colId xmlns:a16="http://schemas.microsoft.com/office/drawing/2014/main" val="3585894001"/>
                    </a:ext>
                  </a:extLst>
                </a:gridCol>
                <a:gridCol w="1598156">
                  <a:extLst>
                    <a:ext uri="{9D8B030D-6E8A-4147-A177-3AD203B41FA5}">
                      <a16:colId xmlns:a16="http://schemas.microsoft.com/office/drawing/2014/main" val="3801741114"/>
                    </a:ext>
                  </a:extLst>
                </a:gridCol>
                <a:gridCol w="1278673">
                  <a:extLst>
                    <a:ext uri="{9D8B030D-6E8A-4147-A177-3AD203B41FA5}">
                      <a16:colId xmlns:a16="http://schemas.microsoft.com/office/drawing/2014/main" val="334459205"/>
                    </a:ext>
                  </a:extLst>
                </a:gridCol>
                <a:gridCol w="1036306">
                  <a:extLst>
                    <a:ext uri="{9D8B030D-6E8A-4147-A177-3AD203B41FA5}">
                      <a16:colId xmlns:a16="http://schemas.microsoft.com/office/drawing/2014/main" val="64372416"/>
                    </a:ext>
                  </a:extLst>
                </a:gridCol>
                <a:gridCol w="1598156">
                  <a:extLst>
                    <a:ext uri="{9D8B030D-6E8A-4147-A177-3AD203B41FA5}">
                      <a16:colId xmlns:a16="http://schemas.microsoft.com/office/drawing/2014/main" val="312162009"/>
                    </a:ext>
                  </a:extLst>
                </a:gridCol>
                <a:gridCol w="1598156">
                  <a:extLst>
                    <a:ext uri="{9D8B030D-6E8A-4147-A177-3AD203B41FA5}">
                      <a16:colId xmlns:a16="http://schemas.microsoft.com/office/drawing/2014/main" val="4009107666"/>
                    </a:ext>
                  </a:extLst>
                </a:gridCol>
              </a:tblGrid>
              <a:tr h="683917">
                <a:tc>
                  <a:txBody>
                    <a:bodyPr/>
                    <a:lstStyle/>
                    <a:p>
                      <a:pPr algn="l" fontAlgn="b">
                        <a:spcBef>
                          <a:spcPts val="0"/>
                        </a:spcBef>
                        <a:spcAft>
                          <a:spcPts val="0"/>
                        </a:spcAft>
                      </a:pPr>
                      <a:endParaRPr lang="en-US" sz="4200" b="0" i="0" u="none" strike="noStrike" dirty="0">
                        <a:solidFill>
                          <a:schemeClr val="bg1"/>
                        </a:solidFill>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spcBef>
                          <a:spcPts val="0"/>
                        </a:spcBef>
                        <a:spcAft>
                          <a:spcPts val="0"/>
                        </a:spcAft>
                      </a:pP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6">
                  <a:txBody>
                    <a:bodyPr/>
                    <a:lstStyle/>
                    <a:p>
                      <a:pPr algn="ctr" fontAlgn="b">
                        <a:spcBef>
                          <a:spcPts val="0"/>
                        </a:spcBef>
                        <a:spcAft>
                          <a:spcPts val="0"/>
                        </a:spcAft>
                      </a:pPr>
                      <a:r>
                        <a:rPr lang="en-US" sz="2500" b="1" i="0" u="none" strike="noStrike">
                          <a:solidFill>
                            <a:srgbClr val="000000"/>
                          </a:solidFill>
                          <a:effectLst/>
                          <a:latin typeface="Calibri" panose="020F0502020204030204" pitchFamily="34" charset="0"/>
                        </a:rPr>
                        <a:t>Change in ELA Scaled Score - 2019 to 2022 - School</a:t>
                      </a:r>
                      <a:endParaRPr lang="en-US" sz="4200" b="0" i="0" u="none" strike="noStrike">
                        <a:effectLst/>
                        <a:latin typeface="Arial" panose="020B0604020202020204" pitchFamily="34" charset="0"/>
                      </a:endParaRPr>
                    </a:p>
                  </a:txBody>
                  <a:tcPr marL="211521" marR="211521" marT="105760" marB="10576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lnL w="6350" cap="flat" cmpd="sng" algn="ctr">
                      <a:no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3286467"/>
                  </a:ext>
                </a:extLst>
              </a:tr>
              <a:tr h="980634">
                <a:tc>
                  <a:txBody>
                    <a:bodyPr/>
                    <a:lstStyle/>
                    <a:p>
                      <a:pPr algn="l" fontAlgn="b">
                        <a:spcBef>
                          <a:spcPts val="0"/>
                        </a:spcBef>
                        <a:spcAft>
                          <a:spcPts val="0"/>
                        </a:spcAft>
                      </a:pP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N</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dirty="0">
                          <a:solidFill>
                            <a:srgbClr val="000000"/>
                          </a:solidFill>
                          <a:effectLst/>
                          <a:latin typeface="Calibri" panose="020F0502020204030204" pitchFamily="34" charset="0"/>
                        </a:rPr>
                        <a:t>25th Percentile</a:t>
                      </a:r>
                      <a:endParaRPr lang="en-US" sz="4200" b="0" i="0" u="none" strike="noStrike" dirty="0">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33rd Percentile</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Median</a:t>
                      </a: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Mean</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67th Percentile</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75th Percentile</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978639"/>
                  </a:ext>
                </a:extLst>
              </a:tr>
              <a:tr h="592846">
                <a:tc>
                  <a:txBody>
                    <a:bodyPr/>
                    <a:lstStyle/>
                    <a:p>
                      <a:pPr algn="l" fontAlgn="b">
                        <a:spcBef>
                          <a:spcPts val="0"/>
                        </a:spcBef>
                        <a:spcAft>
                          <a:spcPts val="0"/>
                        </a:spcAft>
                      </a:pPr>
                      <a:r>
                        <a:rPr lang="en-US" sz="2500" b="0" i="0" u="none" strike="noStrike">
                          <a:solidFill>
                            <a:srgbClr val="000000"/>
                          </a:solidFill>
                          <a:effectLst/>
                          <a:latin typeface="Calibri" panose="020F0502020204030204" pitchFamily="34" charset="0"/>
                        </a:rPr>
                        <a:t>Non-HS</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1,339</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-10.0</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-9.0</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-7.3</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-7.3</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-5.5</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-4.5</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689691"/>
                  </a:ext>
                </a:extLst>
              </a:tr>
              <a:tr h="592846">
                <a:tc>
                  <a:txBody>
                    <a:bodyPr/>
                    <a:lstStyle/>
                    <a:p>
                      <a:pPr algn="l" fontAlgn="b">
                        <a:spcBef>
                          <a:spcPts val="0"/>
                        </a:spcBef>
                        <a:spcAft>
                          <a:spcPts val="0"/>
                        </a:spcAft>
                      </a:pPr>
                      <a:r>
                        <a:rPr lang="en-US" sz="2500" b="0" i="0" u="none" strike="noStrike">
                          <a:solidFill>
                            <a:srgbClr val="000000"/>
                          </a:solidFill>
                          <a:effectLst/>
                          <a:latin typeface="Calibri" panose="020F0502020204030204" pitchFamily="34" charset="0"/>
                        </a:rPr>
                        <a:t>HS</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340</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-6.8</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-5.8</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-4.2</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-4.0</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a:solidFill>
                            <a:srgbClr val="000000"/>
                          </a:solidFill>
                          <a:effectLst/>
                          <a:latin typeface="Calibri" panose="020F0502020204030204" pitchFamily="34" charset="0"/>
                        </a:rPr>
                        <a:t>-2.1</a:t>
                      </a:r>
                      <a:endParaRPr lang="en-US" sz="4200" b="0" i="0" u="none" strike="noStrike">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500" b="0" i="0" u="none" strike="noStrike" dirty="0">
                          <a:solidFill>
                            <a:srgbClr val="000000"/>
                          </a:solidFill>
                          <a:effectLst/>
                          <a:latin typeface="Calibri" panose="020F0502020204030204" pitchFamily="34" charset="0"/>
                        </a:rPr>
                        <a:t>-1.4</a:t>
                      </a:r>
                      <a:endParaRPr lang="en-US" sz="4200" b="0" i="0" u="none" strike="noStrike" dirty="0">
                        <a:effectLst/>
                        <a:latin typeface="Arial" panose="020B0604020202020204" pitchFamily="34" charset="0"/>
                      </a:endParaRPr>
                    </a:p>
                  </a:txBody>
                  <a:tcPr marL="14689" marR="14689" marT="14689" marB="1057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27365"/>
                  </a:ext>
                </a:extLst>
              </a:tr>
            </a:tbl>
          </a:graphicData>
        </a:graphic>
      </p:graphicFrame>
    </p:spTree>
    <p:custDataLst>
      <p:tags r:id="rId1"/>
    </p:custDataLst>
    <p:extLst>
      <p:ext uri="{BB962C8B-B14F-4D97-AF65-F5344CB8AC3E}">
        <p14:creationId xmlns:p14="http://schemas.microsoft.com/office/powerpoint/2010/main" val="374797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51FD1-89DC-4F05-9E87-8AD8633C3F42}"/>
              </a:ext>
            </a:extLst>
          </p:cNvPr>
          <p:cNvSpPr>
            <a:spLocks noGrp="1"/>
          </p:cNvSpPr>
          <p:nvPr>
            <p:ph type="title"/>
          </p:nvPr>
        </p:nvSpPr>
        <p:spPr/>
        <p:txBody>
          <a:bodyPr>
            <a:normAutofit/>
          </a:bodyPr>
          <a:lstStyle/>
          <a:p>
            <a:r>
              <a:rPr lang="en-US"/>
              <a:t>Challenge – not all schools lost ground</a:t>
            </a:r>
          </a:p>
        </p:txBody>
      </p:sp>
      <p:graphicFrame>
        <p:nvGraphicFramePr>
          <p:cNvPr id="4" name="Table 3">
            <a:extLst>
              <a:ext uri="{FF2B5EF4-FFF2-40B4-BE49-F238E27FC236}">
                <a16:creationId xmlns:a16="http://schemas.microsoft.com/office/drawing/2014/main" id="{96115B64-F6B0-4E82-A725-7A75271CB065}"/>
              </a:ext>
            </a:extLst>
          </p:cNvPr>
          <p:cNvGraphicFramePr>
            <a:graphicFrameLocks noGrp="1"/>
          </p:cNvGraphicFramePr>
          <p:nvPr>
            <p:extLst>
              <p:ext uri="{D42A27DB-BD31-4B8C-83A1-F6EECF244321}">
                <p14:modId xmlns:p14="http://schemas.microsoft.com/office/powerpoint/2010/main" val="851076787"/>
              </p:ext>
            </p:extLst>
          </p:nvPr>
        </p:nvGraphicFramePr>
        <p:xfrm>
          <a:off x="838200" y="2603699"/>
          <a:ext cx="10515602" cy="2960952"/>
        </p:xfrm>
        <a:graphic>
          <a:graphicData uri="http://schemas.openxmlformats.org/drawingml/2006/table">
            <a:tbl>
              <a:tblPr firstRow="1" bandRow="1"/>
              <a:tblGrid>
                <a:gridCol w="1242137">
                  <a:extLst>
                    <a:ext uri="{9D8B030D-6E8A-4147-A177-3AD203B41FA5}">
                      <a16:colId xmlns:a16="http://schemas.microsoft.com/office/drawing/2014/main" val="380832953"/>
                    </a:ext>
                  </a:extLst>
                </a:gridCol>
                <a:gridCol w="989926">
                  <a:extLst>
                    <a:ext uri="{9D8B030D-6E8A-4147-A177-3AD203B41FA5}">
                      <a16:colId xmlns:a16="http://schemas.microsoft.com/office/drawing/2014/main" val="3449995900"/>
                    </a:ext>
                  </a:extLst>
                </a:gridCol>
                <a:gridCol w="2101229">
                  <a:extLst>
                    <a:ext uri="{9D8B030D-6E8A-4147-A177-3AD203B41FA5}">
                      <a16:colId xmlns:a16="http://schemas.microsoft.com/office/drawing/2014/main" val="2925888116"/>
                    </a:ext>
                  </a:extLst>
                </a:gridCol>
                <a:gridCol w="989926">
                  <a:extLst>
                    <a:ext uri="{9D8B030D-6E8A-4147-A177-3AD203B41FA5}">
                      <a16:colId xmlns:a16="http://schemas.microsoft.com/office/drawing/2014/main" val="3915703241"/>
                    </a:ext>
                  </a:extLst>
                </a:gridCol>
                <a:gridCol w="2101229">
                  <a:extLst>
                    <a:ext uri="{9D8B030D-6E8A-4147-A177-3AD203B41FA5}">
                      <a16:colId xmlns:a16="http://schemas.microsoft.com/office/drawing/2014/main" val="2350913831"/>
                    </a:ext>
                  </a:extLst>
                </a:gridCol>
                <a:gridCol w="989926">
                  <a:extLst>
                    <a:ext uri="{9D8B030D-6E8A-4147-A177-3AD203B41FA5}">
                      <a16:colId xmlns:a16="http://schemas.microsoft.com/office/drawing/2014/main" val="3437454384"/>
                    </a:ext>
                  </a:extLst>
                </a:gridCol>
                <a:gridCol w="2101229">
                  <a:extLst>
                    <a:ext uri="{9D8B030D-6E8A-4147-A177-3AD203B41FA5}">
                      <a16:colId xmlns:a16="http://schemas.microsoft.com/office/drawing/2014/main" val="748878156"/>
                    </a:ext>
                  </a:extLst>
                </a:gridCol>
              </a:tblGrid>
              <a:tr h="636201">
                <a:tc>
                  <a:txBody>
                    <a:bodyPr/>
                    <a:lstStyle/>
                    <a:p>
                      <a:pPr algn="l" fontAlgn="b"/>
                      <a:endParaRPr lang="en-US" sz="2700" b="0" i="0" u="none" strike="noStrike" dirty="0">
                        <a:solidFill>
                          <a:srgbClr val="000000"/>
                        </a:solidFill>
                        <a:effectLst/>
                        <a:latin typeface="Calibri" panose="020F0502020204030204" pitchFamily="34" charset="0"/>
                      </a:endParaRP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2">
                  <a:txBody>
                    <a:bodyPr/>
                    <a:lstStyle/>
                    <a:p>
                      <a:pPr algn="ctr" fontAlgn="b"/>
                      <a:r>
                        <a:rPr lang="en-US" sz="2700" b="0" i="0" u="none" strike="noStrike">
                          <a:solidFill>
                            <a:srgbClr val="000000"/>
                          </a:solidFill>
                          <a:effectLst/>
                          <a:latin typeface="Calibri" panose="020F0502020204030204" pitchFamily="34" charset="0"/>
                        </a:rPr>
                        <a:t>ELA Scaled Score</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2">
                  <a:txBody>
                    <a:bodyPr/>
                    <a:lstStyle/>
                    <a:p>
                      <a:pPr algn="ctr" fontAlgn="b"/>
                      <a:r>
                        <a:rPr lang="en-US" sz="2700" b="0" i="0" u="none" strike="noStrike">
                          <a:solidFill>
                            <a:srgbClr val="000000"/>
                          </a:solidFill>
                          <a:effectLst/>
                          <a:latin typeface="Calibri" panose="020F0502020204030204" pitchFamily="34" charset="0"/>
                        </a:rPr>
                        <a:t>Math Scaled Score</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2700" b="0" i="0" u="none" strike="noStrike">
                          <a:solidFill>
                            <a:srgbClr val="000000"/>
                          </a:solidFill>
                          <a:effectLst/>
                          <a:latin typeface="Calibri" panose="020F0502020204030204" pitchFamily="34" charset="0"/>
                        </a:rPr>
                        <a:t>Science Scaled Score</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extLst>
                  <a:ext uri="{0D108BD9-81ED-4DB2-BD59-A6C34878D82A}">
                    <a16:rowId xmlns:a16="http://schemas.microsoft.com/office/drawing/2014/main" val="1574644760"/>
                  </a:ext>
                </a:extLst>
              </a:tr>
              <a:tr h="1052349">
                <a:tc>
                  <a:txBody>
                    <a:bodyPr/>
                    <a:lstStyle/>
                    <a:p>
                      <a:pPr algn="l" fontAlgn="b"/>
                      <a:endParaRPr lang="en-US" sz="2700" b="0" i="0" u="none" strike="noStrike">
                        <a:solidFill>
                          <a:srgbClr val="000000"/>
                        </a:solidFill>
                        <a:effectLst/>
                        <a:latin typeface="Calibri" panose="020F0502020204030204" pitchFamily="34" charset="0"/>
                      </a:endParaRP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N</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Count where change&gt;0</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N</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Count where change&gt;0</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N</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Count where change&gt;0</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643671"/>
                  </a:ext>
                </a:extLst>
              </a:tr>
              <a:tr h="636201">
                <a:tc>
                  <a:txBody>
                    <a:bodyPr/>
                    <a:lstStyle/>
                    <a:p>
                      <a:pPr algn="l" fontAlgn="b"/>
                      <a:r>
                        <a:rPr lang="en-US" sz="2700" b="0" i="0" u="none" strike="noStrike">
                          <a:solidFill>
                            <a:srgbClr val="000000"/>
                          </a:solidFill>
                          <a:effectLst/>
                          <a:latin typeface="Calibri" panose="020F0502020204030204" pitchFamily="34" charset="0"/>
                        </a:rPr>
                        <a:t>Non-HS</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1,339</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48</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1,339</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142</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1,071</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234</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552948"/>
                  </a:ext>
                </a:extLst>
              </a:tr>
              <a:tr h="636201">
                <a:tc>
                  <a:txBody>
                    <a:bodyPr/>
                    <a:lstStyle/>
                    <a:p>
                      <a:pPr algn="l" fontAlgn="b"/>
                      <a:r>
                        <a:rPr lang="en-US" sz="2700" b="0" i="0" u="none" strike="noStrike">
                          <a:solidFill>
                            <a:srgbClr val="000000"/>
                          </a:solidFill>
                          <a:effectLst/>
                          <a:latin typeface="Calibri" panose="020F0502020204030204" pitchFamily="34" charset="0"/>
                        </a:rPr>
                        <a:t>HS</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340</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57</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341</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700" b="0" i="0" u="none" strike="noStrike">
                          <a:solidFill>
                            <a:srgbClr val="000000"/>
                          </a:solidFill>
                          <a:effectLst/>
                          <a:latin typeface="Calibri" panose="020F0502020204030204" pitchFamily="34" charset="0"/>
                        </a:rPr>
                        <a:t>49</a:t>
                      </a: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700" b="0" i="0" u="none" strike="noStrike">
                        <a:solidFill>
                          <a:srgbClr val="000000"/>
                        </a:solidFill>
                        <a:effectLst/>
                        <a:latin typeface="Calibri" panose="020F0502020204030204" pitchFamily="34" charset="0"/>
                      </a:endParaRP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endParaRPr lang="en-US" sz="2700" b="0" i="0" u="none" strike="noStrike" dirty="0">
                        <a:solidFill>
                          <a:srgbClr val="000000"/>
                        </a:solidFill>
                        <a:effectLst/>
                        <a:latin typeface="Calibri" panose="020F0502020204030204" pitchFamily="34" charset="0"/>
                      </a:endParaRPr>
                    </a:p>
                  </a:txBody>
                  <a:tcPr marL="15763" marR="15763" marT="15763" marB="11349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75378859"/>
                  </a:ext>
                </a:extLst>
              </a:tr>
            </a:tbl>
          </a:graphicData>
        </a:graphic>
      </p:graphicFrame>
    </p:spTree>
    <p:custDataLst>
      <p:tags r:id="rId1"/>
    </p:custDataLst>
    <p:extLst>
      <p:ext uri="{BB962C8B-B14F-4D97-AF65-F5344CB8AC3E}">
        <p14:creationId xmlns:p14="http://schemas.microsoft.com/office/powerpoint/2010/main" val="206268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4894F4-B192-4249-9A80-2C011B6BCB65}"/>
              </a:ext>
            </a:extLst>
          </p:cNvPr>
          <p:cNvSpPr>
            <a:spLocks noGrp="1"/>
          </p:cNvSpPr>
          <p:nvPr>
            <p:ph idx="1"/>
          </p:nvPr>
        </p:nvSpPr>
        <p:spPr/>
        <p:txBody>
          <a:bodyPr vert="horz" lIns="91440" tIns="45720" rIns="91440" bIns="45720" rtlCol="0" anchor="t">
            <a:normAutofit/>
          </a:bodyPr>
          <a:lstStyle/>
          <a:p>
            <a:r>
              <a:rPr lang="en-US" sz="2400">
                <a:solidFill>
                  <a:srgbClr val="000000"/>
                </a:solidFill>
                <a:latin typeface="Calibri"/>
                <a:cs typeface="Arial"/>
              </a:rPr>
              <a:t>Each district/school/student group will have a “full recovery target” reflecting their 2019 scaled scores. </a:t>
            </a:r>
            <a:endParaRPr lang="en-US" sz="2400">
              <a:solidFill>
                <a:srgbClr val="000000"/>
              </a:solidFill>
              <a:latin typeface="Calibri"/>
            </a:endParaRPr>
          </a:p>
          <a:p>
            <a:r>
              <a:rPr lang="en-US" sz="2400">
                <a:solidFill>
                  <a:srgbClr val="000000"/>
                </a:solidFill>
                <a:latin typeface="Calibri"/>
                <a:cs typeface="Arial"/>
              </a:rPr>
              <a:t>The amount of the decline between 2019 and 2022 will determine the group's "time to recovery" quartile.</a:t>
            </a:r>
            <a:endParaRPr lang="en-US" sz="2400">
              <a:solidFill>
                <a:srgbClr val="000000"/>
              </a:solidFill>
              <a:latin typeface="Calibri"/>
            </a:endParaRPr>
          </a:p>
          <a:p>
            <a:r>
              <a:rPr lang="en-US" sz="2400">
                <a:solidFill>
                  <a:srgbClr val="000000"/>
                </a:solidFill>
                <a:latin typeface="Calibri"/>
                <a:cs typeface="Arial"/>
              </a:rPr>
              <a:t>Groups in the bottom quartiles (largest declines) will have a longer timeline to reach recovery than those with smaller declines in assessment scores.</a:t>
            </a:r>
            <a:endParaRPr lang="en-US" sz="2400">
              <a:solidFill>
                <a:srgbClr val="000000"/>
              </a:solidFill>
              <a:latin typeface="Calibri"/>
            </a:endParaRPr>
          </a:p>
          <a:p>
            <a:r>
              <a:rPr lang="en-US" sz="2400">
                <a:solidFill>
                  <a:srgbClr val="000000"/>
                </a:solidFill>
                <a:latin typeface="Calibri"/>
                <a:cs typeface="Arial"/>
              </a:rPr>
              <a:t>Annual targets will be calculated by dividing the difference between full recovery and 2022 scores by the number of years to reach full recovery as determined by the quartile in which each group falls. </a:t>
            </a:r>
            <a:endParaRPr lang="en-US" sz="2400">
              <a:solidFill>
                <a:srgbClr val="000000"/>
              </a:solidFill>
              <a:latin typeface="Calibri"/>
            </a:endParaRPr>
          </a:p>
        </p:txBody>
      </p:sp>
      <p:sp>
        <p:nvSpPr>
          <p:cNvPr id="3" name="Title 2">
            <a:extLst>
              <a:ext uri="{FF2B5EF4-FFF2-40B4-BE49-F238E27FC236}">
                <a16:creationId xmlns:a16="http://schemas.microsoft.com/office/drawing/2014/main" id="{D9DB9883-A802-4B14-8498-ECF7552286C8}"/>
              </a:ext>
            </a:extLst>
          </p:cNvPr>
          <p:cNvSpPr>
            <a:spLocks noGrp="1"/>
          </p:cNvSpPr>
          <p:nvPr>
            <p:ph type="title"/>
          </p:nvPr>
        </p:nvSpPr>
        <p:spPr/>
        <p:txBody>
          <a:bodyPr>
            <a:normAutofit/>
          </a:bodyPr>
          <a:lstStyle/>
          <a:p>
            <a:r>
              <a:rPr lang="en-US" sz="4800" b="1">
                <a:latin typeface="Calibri"/>
                <a:cs typeface="Arial"/>
              </a:rPr>
              <a:t>A Path to Recovery</a:t>
            </a:r>
            <a:endParaRPr lang="en-US" sz="4800"/>
          </a:p>
        </p:txBody>
      </p:sp>
    </p:spTree>
    <p:extLst>
      <p:ext uri="{BB962C8B-B14F-4D97-AF65-F5344CB8AC3E}">
        <p14:creationId xmlns:p14="http://schemas.microsoft.com/office/powerpoint/2010/main" val="260410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7EF882-6316-4EFB-A10A-A10B4CB1D0AA}"/>
              </a:ext>
            </a:extLst>
          </p:cNvPr>
          <p:cNvSpPr>
            <a:spLocks noGrp="1"/>
          </p:cNvSpPr>
          <p:nvPr>
            <p:ph type="title"/>
          </p:nvPr>
        </p:nvSpPr>
        <p:spPr/>
        <p:txBody>
          <a:bodyPr>
            <a:normAutofit fontScale="90000"/>
          </a:bodyPr>
          <a:lstStyle/>
          <a:p>
            <a:r>
              <a:rPr lang="en-US"/>
              <a:t>A Path to Recovery – ELA Non-HS Example </a:t>
            </a:r>
          </a:p>
        </p:txBody>
      </p:sp>
      <p:sp>
        <p:nvSpPr>
          <p:cNvPr id="4" name="Subtitle 2">
            <a:extLst>
              <a:ext uri="{FF2B5EF4-FFF2-40B4-BE49-F238E27FC236}">
                <a16:creationId xmlns:a16="http://schemas.microsoft.com/office/drawing/2014/main" id="{6CA983EC-9CE4-453C-9CBB-6397A587845A}"/>
              </a:ext>
            </a:extLst>
          </p:cNvPr>
          <p:cNvSpPr txBox="1">
            <a:spLocks/>
          </p:cNvSpPr>
          <p:nvPr/>
        </p:nvSpPr>
        <p:spPr>
          <a:xfrm>
            <a:off x="105738" y="2930897"/>
            <a:ext cx="2155228" cy="2230023"/>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rgbClr val="000000"/>
                </a:solidFill>
                <a:latin typeface="Calibri"/>
                <a:cs typeface="Arial"/>
              </a:rPr>
              <a:t>Districts, schools and student groups with the largest declines in MCAS scores will have the longest time for recovery but will still need demonstrate steady growth towards targets.</a:t>
            </a:r>
          </a:p>
        </p:txBody>
      </p:sp>
      <p:cxnSp>
        <p:nvCxnSpPr>
          <p:cNvPr id="5" name="Straight Connector 4">
            <a:extLst>
              <a:ext uri="{FF2B5EF4-FFF2-40B4-BE49-F238E27FC236}">
                <a16:creationId xmlns:a16="http://schemas.microsoft.com/office/drawing/2014/main" id="{34792EB0-22D5-4EEC-89ED-E1B1A7EE89A7}"/>
              </a:ext>
              <a:ext uri="{C183D7F6-B498-43B3-948B-1728B52AA6E4}">
                <adec:decorative xmlns:adec="http://schemas.microsoft.com/office/drawing/2017/decorative" val="1"/>
              </a:ext>
            </a:extLst>
          </p:cNvPr>
          <p:cNvCxnSpPr/>
          <p:nvPr/>
        </p:nvCxnSpPr>
        <p:spPr>
          <a:xfrm>
            <a:off x="6836245" y="2226725"/>
            <a:ext cx="0" cy="757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9B2BBF-A118-4E90-A789-C2297805F925}"/>
              </a:ext>
              <a:ext uri="{C183D7F6-B498-43B3-948B-1728B52AA6E4}">
                <adec:decorative xmlns:adec="http://schemas.microsoft.com/office/drawing/2017/decorative" val="1"/>
              </a:ext>
            </a:extLst>
          </p:cNvPr>
          <p:cNvCxnSpPr/>
          <p:nvPr/>
        </p:nvCxnSpPr>
        <p:spPr>
          <a:xfrm>
            <a:off x="9330641" y="2206295"/>
            <a:ext cx="0" cy="757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E42A06-8AA1-42DB-B267-A673B1235626}"/>
              </a:ext>
              <a:ext uri="{C183D7F6-B498-43B3-948B-1728B52AA6E4}">
                <adec:decorative xmlns:adec="http://schemas.microsoft.com/office/drawing/2017/decorative" val="1"/>
              </a:ext>
            </a:extLst>
          </p:cNvPr>
          <p:cNvCxnSpPr/>
          <p:nvPr/>
        </p:nvCxnSpPr>
        <p:spPr>
          <a:xfrm>
            <a:off x="4328221" y="2247106"/>
            <a:ext cx="0" cy="75764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A150F3-190A-47E4-8881-9751DF277237}"/>
              </a:ext>
            </a:extLst>
          </p:cNvPr>
          <p:cNvSpPr txBox="1"/>
          <p:nvPr/>
        </p:nvSpPr>
        <p:spPr>
          <a:xfrm>
            <a:off x="5890090" y="1830269"/>
            <a:ext cx="2127722" cy="369332"/>
          </a:xfrm>
          <a:prstGeom prst="rect">
            <a:avLst/>
          </a:prstGeom>
          <a:noFill/>
        </p:spPr>
        <p:txBody>
          <a:bodyPr wrap="square" rtlCol="0">
            <a:spAutoFit/>
          </a:bodyPr>
          <a:lstStyle/>
          <a:p>
            <a:r>
              <a:rPr lang="en-US" b="1">
                <a:solidFill>
                  <a:srgbClr val="FF0000"/>
                </a:solidFill>
              </a:rPr>
              <a:t>Median = -7.3 SSP</a:t>
            </a:r>
          </a:p>
        </p:txBody>
      </p:sp>
      <p:sp>
        <p:nvSpPr>
          <p:cNvPr id="9" name="TextBox 8">
            <a:extLst>
              <a:ext uri="{FF2B5EF4-FFF2-40B4-BE49-F238E27FC236}">
                <a16:creationId xmlns:a16="http://schemas.microsoft.com/office/drawing/2014/main" id="{7C57628A-62DE-4C7A-A731-68D5CAAFD52E}"/>
              </a:ext>
            </a:extLst>
          </p:cNvPr>
          <p:cNvSpPr txBox="1"/>
          <p:nvPr/>
        </p:nvSpPr>
        <p:spPr>
          <a:xfrm>
            <a:off x="8307706" y="1800105"/>
            <a:ext cx="2749312" cy="369332"/>
          </a:xfrm>
          <a:prstGeom prst="rect">
            <a:avLst/>
          </a:prstGeom>
          <a:noFill/>
        </p:spPr>
        <p:txBody>
          <a:bodyPr wrap="square" rtlCol="0">
            <a:spAutoFit/>
          </a:bodyPr>
          <a:lstStyle/>
          <a:p>
            <a:r>
              <a:rPr lang="en-US" b="1">
                <a:solidFill>
                  <a:srgbClr val="FF0000"/>
                </a:solidFill>
              </a:rPr>
              <a:t>75</a:t>
            </a:r>
            <a:r>
              <a:rPr lang="en-US" b="1" baseline="30000">
                <a:solidFill>
                  <a:srgbClr val="FF0000"/>
                </a:solidFill>
              </a:rPr>
              <a:t>th</a:t>
            </a:r>
            <a:r>
              <a:rPr lang="en-US" b="1">
                <a:solidFill>
                  <a:srgbClr val="FF0000"/>
                </a:solidFill>
              </a:rPr>
              <a:t> percentile = -4.5 SSP</a:t>
            </a:r>
          </a:p>
        </p:txBody>
      </p:sp>
      <p:sp>
        <p:nvSpPr>
          <p:cNvPr id="10" name="TextBox 9">
            <a:extLst>
              <a:ext uri="{FF2B5EF4-FFF2-40B4-BE49-F238E27FC236}">
                <a16:creationId xmlns:a16="http://schemas.microsoft.com/office/drawing/2014/main" id="{74F4E4D0-AA82-4178-9562-D3FDD3AB04D4}"/>
              </a:ext>
            </a:extLst>
          </p:cNvPr>
          <p:cNvSpPr txBox="1"/>
          <p:nvPr/>
        </p:nvSpPr>
        <p:spPr>
          <a:xfrm>
            <a:off x="2861358" y="1871636"/>
            <a:ext cx="2976825" cy="369332"/>
          </a:xfrm>
          <a:prstGeom prst="rect">
            <a:avLst/>
          </a:prstGeom>
          <a:noFill/>
        </p:spPr>
        <p:txBody>
          <a:bodyPr wrap="square" rtlCol="0">
            <a:spAutoFit/>
          </a:bodyPr>
          <a:lstStyle/>
          <a:p>
            <a:r>
              <a:rPr lang="en-US" b="1">
                <a:solidFill>
                  <a:srgbClr val="FF0000"/>
                </a:solidFill>
              </a:rPr>
              <a:t>25</a:t>
            </a:r>
            <a:r>
              <a:rPr lang="en-US" b="1" baseline="30000">
                <a:solidFill>
                  <a:srgbClr val="FF0000"/>
                </a:solidFill>
              </a:rPr>
              <a:t>th</a:t>
            </a:r>
            <a:r>
              <a:rPr lang="en-US" b="1">
                <a:solidFill>
                  <a:srgbClr val="FF0000"/>
                </a:solidFill>
              </a:rPr>
              <a:t> percentile = -10.0 SSP</a:t>
            </a:r>
          </a:p>
        </p:txBody>
      </p:sp>
      <p:sp>
        <p:nvSpPr>
          <p:cNvPr id="11" name="Rectangle: Rounded Corners 10">
            <a:extLst>
              <a:ext uri="{FF2B5EF4-FFF2-40B4-BE49-F238E27FC236}">
                <a16:creationId xmlns:a16="http://schemas.microsoft.com/office/drawing/2014/main" id="{43446E4B-DC84-484F-A9B2-60D98A80E591}"/>
              </a:ext>
            </a:extLst>
          </p:cNvPr>
          <p:cNvSpPr/>
          <p:nvPr/>
        </p:nvSpPr>
        <p:spPr>
          <a:xfrm>
            <a:off x="2333744" y="2384267"/>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Time to recovery = </a:t>
            </a:r>
          </a:p>
          <a:p>
            <a:pPr algn="ctr"/>
            <a:r>
              <a:rPr lang="en-US"/>
              <a:t>4 years</a:t>
            </a:r>
          </a:p>
        </p:txBody>
      </p:sp>
      <p:sp>
        <p:nvSpPr>
          <p:cNvPr id="12" name="Rectangle: Rounded Corners 11">
            <a:extLst>
              <a:ext uri="{FF2B5EF4-FFF2-40B4-BE49-F238E27FC236}">
                <a16:creationId xmlns:a16="http://schemas.microsoft.com/office/drawing/2014/main" id="{62F9B611-C747-46CF-8EF7-F3B0420A12B2}"/>
              </a:ext>
            </a:extLst>
          </p:cNvPr>
          <p:cNvSpPr/>
          <p:nvPr/>
        </p:nvSpPr>
        <p:spPr>
          <a:xfrm>
            <a:off x="4675515" y="2384267"/>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Time to recovery = </a:t>
            </a:r>
          </a:p>
          <a:p>
            <a:pPr algn="ctr"/>
            <a:r>
              <a:rPr lang="en-US"/>
              <a:t>3 years</a:t>
            </a:r>
          </a:p>
        </p:txBody>
      </p:sp>
      <p:sp>
        <p:nvSpPr>
          <p:cNvPr id="13" name="Rectangle: Rounded Corners 12">
            <a:extLst>
              <a:ext uri="{FF2B5EF4-FFF2-40B4-BE49-F238E27FC236}">
                <a16:creationId xmlns:a16="http://schemas.microsoft.com/office/drawing/2014/main" id="{6050423F-E6E5-4728-BBEE-65524054F445}"/>
              </a:ext>
            </a:extLst>
          </p:cNvPr>
          <p:cNvSpPr/>
          <p:nvPr/>
        </p:nvSpPr>
        <p:spPr>
          <a:xfrm>
            <a:off x="7123780" y="2363886"/>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Time to recovery = </a:t>
            </a:r>
          </a:p>
          <a:p>
            <a:pPr algn="ctr"/>
            <a:r>
              <a:rPr lang="en-US"/>
              <a:t>2 years</a:t>
            </a:r>
          </a:p>
        </p:txBody>
      </p:sp>
      <p:sp>
        <p:nvSpPr>
          <p:cNvPr id="14" name="Rectangle: Rounded Corners 13">
            <a:extLst>
              <a:ext uri="{FF2B5EF4-FFF2-40B4-BE49-F238E27FC236}">
                <a16:creationId xmlns:a16="http://schemas.microsoft.com/office/drawing/2014/main" id="{60FA2884-F0DC-4D6C-A8FF-20E31B6FCF5B}"/>
              </a:ext>
            </a:extLst>
          </p:cNvPr>
          <p:cNvSpPr/>
          <p:nvPr/>
        </p:nvSpPr>
        <p:spPr>
          <a:xfrm>
            <a:off x="9767573" y="2384267"/>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Time to recovery = </a:t>
            </a:r>
          </a:p>
          <a:p>
            <a:pPr algn="ctr"/>
            <a:r>
              <a:rPr lang="en-US"/>
              <a:t>1 year</a:t>
            </a:r>
          </a:p>
        </p:txBody>
      </p:sp>
      <p:sp>
        <p:nvSpPr>
          <p:cNvPr id="15" name="Parallelogram 14">
            <a:extLst>
              <a:ext uri="{FF2B5EF4-FFF2-40B4-BE49-F238E27FC236}">
                <a16:creationId xmlns:a16="http://schemas.microsoft.com/office/drawing/2014/main" id="{B4949011-4E8A-411B-91ED-4820E27D84A9}"/>
              </a:ext>
              <a:ext uri="{C183D7F6-B498-43B3-948B-1728B52AA6E4}">
                <adec:decorative xmlns:adec="http://schemas.microsoft.com/office/drawing/2017/decorative" val="1"/>
              </a:ext>
            </a:extLst>
          </p:cNvPr>
          <p:cNvSpPr/>
          <p:nvPr/>
        </p:nvSpPr>
        <p:spPr>
          <a:xfrm>
            <a:off x="2083952" y="3731896"/>
            <a:ext cx="1865591" cy="3097022"/>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1A106296-3E9B-4756-8258-DB5FFBBF4B28}"/>
              </a:ext>
              <a:ext uri="{C183D7F6-B498-43B3-948B-1728B52AA6E4}">
                <adec:decorative xmlns:adec="http://schemas.microsoft.com/office/drawing/2017/decorative" val="1"/>
              </a:ext>
            </a:extLst>
          </p:cNvPr>
          <p:cNvSpPr/>
          <p:nvPr/>
        </p:nvSpPr>
        <p:spPr>
          <a:xfrm>
            <a:off x="4459026" y="3712153"/>
            <a:ext cx="1865591" cy="2230024"/>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CC822BA1-52C0-4D61-9B29-099A88AA18EE}"/>
              </a:ext>
              <a:ext uri="{C183D7F6-B498-43B3-948B-1728B52AA6E4}">
                <adec:decorative xmlns:adec="http://schemas.microsoft.com/office/drawing/2017/decorative" val="1"/>
              </a:ext>
            </a:extLst>
          </p:cNvPr>
          <p:cNvSpPr/>
          <p:nvPr/>
        </p:nvSpPr>
        <p:spPr>
          <a:xfrm>
            <a:off x="7053300" y="3712154"/>
            <a:ext cx="1635512" cy="1661014"/>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50424F2-F901-45E3-8F11-88E275E74B1D}"/>
              </a:ext>
              <a:ext uri="{C183D7F6-B498-43B3-948B-1728B52AA6E4}">
                <adec:decorative xmlns:adec="http://schemas.microsoft.com/office/drawing/2017/decorative" val="1"/>
              </a:ext>
            </a:extLst>
          </p:cNvPr>
          <p:cNvSpPr/>
          <p:nvPr/>
        </p:nvSpPr>
        <p:spPr>
          <a:xfrm>
            <a:off x="9733978" y="3743056"/>
            <a:ext cx="1635512" cy="1240968"/>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47766E8-6965-4641-A702-4536C4CDE91D}"/>
              </a:ext>
              <a:ext uri="{C183D7F6-B498-43B3-948B-1728B52AA6E4}">
                <adec:decorative xmlns:adec="http://schemas.microsoft.com/office/drawing/2017/decorative" val="1"/>
              </a:ext>
            </a:extLst>
          </p:cNvPr>
          <p:cNvCxnSpPr>
            <a:cxnSpLocks/>
            <a:stCxn id="15" idx="1"/>
            <a:endCxn id="15" idx="3"/>
          </p:cNvCxnSpPr>
          <p:nvPr/>
        </p:nvCxnSpPr>
        <p:spPr>
          <a:xfrm flipH="1">
            <a:off x="2783549" y="3731896"/>
            <a:ext cx="466397" cy="3097022"/>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A486BA-BF73-4698-9907-2DCF21EFCF7E}"/>
              </a:ext>
              <a:ext uri="{C183D7F6-B498-43B3-948B-1728B52AA6E4}">
                <adec:decorative xmlns:adec="http://schemas.microsoft.com/office/drawing/2017/decorative" val="1"/>
              </a:ext>
            </a:extLst>
          </p:cNvPr>
          <p:cNvCxnSpPr>
            <a:cxnSpLocks/>
            <a:endCxn id="16" idx="3"/>
          </p:cNvCxnSpPr>
          <p:nvPr/>
        </p:nvCxnSpPr>
        <p:spPr>
          <a:xfrm flipH="1">
            <a:off x="5158623" y="3712153"/>
            <a:ext cx="419711" cy="2230024"/>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C144E8-A893-4C61-9387-6D72E4F925AA}"/>
              </a:ext>
              <a:ext uri="{C183D7F6-B498-43B3-948B-1728B52AA6E4}">
                <adec:decorative xmlns:adec="http://schemas.microsoft.com/office/drawing/2017/decorative" val="1"/>
              </a:ext>
            </a:extLst>
          </p:cNvPr>
          <p:cNvCxnSpPr>
            <a:cxnSpLocks/>
          </p:cNvCxnSpPr>
          <p:nvPr/>
        </p:nvCxnSpPr>
        <p:spPr>
          <a:xfrm flipH="1">
            <a:off x="7724300" y="3799306"/>
            <a:ext cx="293512" cy="1661015"/>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C95938-8BA2-4AE4-855E-B4A0416721BC}"/>
              </a:ext>
              <a:ext uri="{C183D7F6-B498-43B3-948B-1728B52AA6E4}">
                <adec:decorative xmlns:adec="http://schemas.microsoft.com/office/drawing/2017/decorative" val="1"/>
              </a:ext>
            </a:extLst>
          </p:cNvPr>
          <p:cNvCxnSpPr>
            <a:cxnSpLocks/>
          </p:cNvCxnSpPr>
          <p:nvPr/>
        </p:nvCxnSpPr>
        <p:spPr>
          <a:xfrm flipH="1">
            <a:off x="10395878" y="3802709"/>
            <a:ext cx="272298" cy="1240969"/>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8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3F863-A573-48F0-B50E-FC4EC8616F7C}"/>
              </a:ext>
            </a:extLst>
          </p:cNvPr>
          <p:cNvSpPr>
            <a:spLocks noGrp="1"/>
          </p:cNvSpPr>
          <p:nvPr>
            <p:ph type="title"/>
          </p:nvPr>
        </p:nvSpPr>
        <p:spPr/>
        <p:txBody>
          <a:bodyPr>
            <a:normAutofit fontScale="90000"/>
          </a:bodyPr>
          <a:lstStyle/>
          <a:p>
            <a:r>
              <a:rPr lang="en-US"/>
              <a:t>A Path to Recovery – ELA Non-HS Example </a:t>
            </a:r>
          </a:p>
        </p:txBody>
      </p:sp>
      <p:graphicFrame>
        <p:nvGraphicFramePr>
          <p:cNvPr id="4" name="Table 3">
            <a:extLst>
              <a:ext uri="{FF2B5EF4-FFF2-40B4-BE49-F238E27FC236}">
                <a16:creationId xmlns:a16="http://schemas.microsoft.com/office/drawing/2014/main" id="{FCA2A8B1-F146-4916-A65F-9B44C0F80A1E}"/>
              </a:ext>
            </a:extLst>
          </p:cNvPr>
          <p:cNvGraphicFramePr>
            <a:graphicFrameLocks noGrp="1"/>
          </p:cNvGraphicFramePr>
          <p:nvPr>
            <p:extLst>
              <p:ext uri="{D42A27DB-BD31-4B8C-83A1-F6EECF244321}">
                <p14:modId xmlns:p14="http://schemas.microsoft.com/office/powerpoint/2010/main" val="1201459195"/>
              </p:ext>
            </p:extLst>
          </p:nvPr>
        </p:nvGraphicFramePr>
        <p:xfrm>
          <a:off x="499220" y="2871774"/>
          <a:ext cx="11193560" cy="1952889"/>
        </p:xfrm>
        <a:graphic>
          <a:graphicData uri="http://schemas.openxmlformats.org/drawingml/2006/table">
            <a:tbl>
              <a:tblPr firstRow="1"/>
              <a:tblGrid>
                <a:gridCol w="1075047">
                  <a:extLst>
                    <a:ext uri="{9D8B030D-6E8A-4147-A177-3AD203B41FA5}">
                      <a16:colId xmlns:a16="http://schemas.microsoft.com/office/drawing/2014/main" val="3540668413"/>
                    </a:ext>
                  </a:extLst>
                </a:gridCol>
                <a:gridCol w="1551313">
                  <a:extLst>
                    <a:ext uri="{9D8B030D-6E8A-4147-A177-3AD203B41FA5}">
                      <a16:colId xmlns:a16="http://schemas.microsoft.com/office/drawing/2014/main" val="1351531900"/>
                    </a:ext>
                  </a:extLst>
                </a:gridCol>
                <a:gridCol w="1608976">
                  <a:extLst>
                    <a:ext uri="{9D8B030D-6E8A-4147-A177-3AD203B41FA5}">
                      <a16:colId xmlns:a16="http://schemas.microsoft.com/office/drawing/2014/main" val="2783607361"/>
                    </a:ext>
                  </a:extLst>
                </a:gridCol>
                <a:gridCol w="1160140">
                  <a:extLst>
                    <a:ext uri="{9D8B030D-6E8A-4147-A177-3AD203B41FA5}">
                      <a16:colId xmlns:a16="http://schemas.microsoft.com/office/drawing/2014/main" val="1353614290"/>
                    </a:ext>
                  </a:extLst>
                </a:gridCol>
                <a:gridCol w="1384558">
                  <a:extLst>
                    <a:ext uri="{9D8B030D-6E8A-4147-A177-3AD203B41FA5}">
                      <a16:colId xmlns:a16="http://schemas.microsoft.com/office/drawing/2014/main" val="2283312636"/>
                    </a:ext>
                  </a:extLst>
                </a:gridCol>
                <a:gridCol w="1384558">
                  <a:extLst>
                    <a:ext uri="{9D8B030D-6E8A-4147-A177-3AD203B41FA5}">
                      <a16:colId xmlns:a16="http://schemas.microsoft.com/office/drawing/2014/main" val="3613986508"/>
                    </a:ext>
                  </a:extLst>
                </a:gridCol>
                <a:gridCol w="1317786">
                  <a:extLst>
                    <a:ext uri="{9D8B030D-6E8A-4147-A177-3AD203B41FA5}">
                      <a16:colId xmlns:a16="http://schemas.microsoft.com/office/drawing/2014/main" val="1345889240"/>
                    </a:ext>
                  </a:extLst>
                </a:gridCol>
                <a:gridCol w="1711182">
                  <a:extLst>
                    <a:ext uri="{9D8B030D-6E8A-4147-A177-3AD203B41FA5}">
                      <a16:colId xmlns:a16="http://schemas.microsoft.com/office/drawing/2014/main" val="1598647549"/>
                    </a:ext>
                  </a:extLst>
                </a:gridCol>
              </a:tblGrid>
              <a:tr h="392850">
                <a:tc>
                  <a:txBody>
                    <a:bodyPr/>
                    <a:lstStyle/>
                    <a:p>
                      <a:pPr algn="ctr" rtl="0" fontAlgn="base"/>
                      <a:r>
                        <a:rPr lang="en-US" sz="1600" b="1" i="0" dirty="0">
                          <a:solidFill>
                            <a:srgbClr val="FFFFFF"/>
                          </a:solidFill>
                          <a:effectLst/>
                          <a:latin typeface="Calibri"/>
                        </a:rPr>
                        <a:t>School</a:t>
                      </a:r>
                      <a:r>
                        <a:rPr lang="en-US" sz="1600" b="0" i="0" dirty="0">
                          <a:solidFill>
                            <a:srgbClr val="FFFFFF"/>
                          </a:solidFill>
                          <a:effectLst/>
                          <a:latin typeface="Calibri"/>
                        </a:rPr>
                        <a:t> </a:t>
                      </a:r>
                      <a:endParaRPr lang="en-US" sz="40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FFFF"/>
                          </a:solidFill>
                          <a:effectLst/>
                          <a:latin typeface="Calibri"/>
                        </a:rPr>
                        <a:t>2019 Achievement</a:t>
                      </a:r>
                      <a:r>
                        <a:rPr lang="en-US" sz="1600" b="0" i="0" dirty="0">
                          <a:solidFill>
                            <a:srgbClr val="FFFFFF"/>
                          </a:solidFill>
                          <a:effectLst/>
                          <a:latin typeface="Calibri"/>
                        </a:rPr>
                        <a:t> </a:t>
                      </a:r>
                      <a:endParaRPr lang="en-US" sz="40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FFFF"/>
                          </a:solidFill>
                          <a:effectLst/>
                          <a:latin typeface="Calibri"/>
                        </a:rPr>
                        <a:t>2022 Achievement</a:t>
                      </a:r>
                      <a:r>
                        <a:rPr lang="en-US" sz="1600" b="0" i="0" dirty="0">
                          <a:solidFill>
                            <a:srgbClr val="FFFFFF"/>
                          </a:solidFill>
                          <a:effectLst/>
                          <a:latin typeface="Calibri"/>
                        </a:rPr>
                        <a:t> </a:t>
                      </a:r>
                      <a:endParaRPr lang="en-US" sz="40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FFFF"/>
                          </a:solidFill>
                          <a:effectLst/>
                          <a:latin typeface="Calibri"/>
                        </a:rPr>
                        <a:t>Change</a:t>
                      </a:r>
                      <a:r>
                        <a:rPr lang="en-US" sz="1600" b="0" i="0" dirty="0">
                          <a:solidFill>
                            <a:srgbClr val="FFFFFF"/>
                          </a:solidFill>
                          <a:effectLst/>
                          <a:latin typeface="Calibri"/>
                        </a:rPr>
                        <a:t> </a:t>
                      </a:r>
                      <a:endParaRPr lang="en-US" sz="40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3300"/>
                          </a:solidFill>
                          <a:effectLst/>
                          <a:latin typeface="Calibri"/>
                        </a:rPr>
                        <a:t>Full Recovery Target</a:t>
                      </a:r>
                      <a:r>
                        <a:rPr lang="en-US" sz="1600" b="0" i="0" dirty="0">
                          <a:solidFill>
                            <a:srgbClr val="FF3300"/>
                          </a:solidFill>
                          <a:effectLst/>
                          <a:latin typeface="Calibri"/>
                        </a:rPr>
                        <a:t> </a:t>
                      </a:r>
                      <a:endParaRPr lang="en-US" sz="4000" b="0" i="0" dirty="0">
                        <a:solidFill>
                          <a:srgbClr val="FF3300"/>
                        </a:solidFill>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FFFF"/>
                          </a:solidFill>
                          <a:effectLst/>
                          <a:latin typeface="Calibri"/>
                        </a:rPr>
                        <a:t>Quartile</a:t>
                      </a:r>
                      <a:endParaRPr lang="en-US" sz="40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FFFF"/>
                          </a:solidFill>
                          <a:effectLst/>
                          <a:latin typeface="Calibri"/>
                        </a:rPr>
                        <a:t>Years to Recovery</a:t>
                      </a:r>
                      <a:r>
                        <a:rPr lang="en-US" sz="1600" b="0" i="0" dirty="0">
                          <a:solidFill>
                            <a:srgbClr val="FFFFFF"/>
                          </a:solidFill>
                          <a:effectLst/>
                          <a:latin typeface="Calibri"/>
                        </a:rPr>
                        <a:t> </a:t>
                      </a:r>
                      <a:endParaRPr lang="en-US" sz="40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tc>
                  <a:txBody>
                    <a:bodyPr/>
                    <a:lstStyle/>
                    <a:p>
                      <a:pPr algn="ctr" rtl="0" fontAlgn="base"/>
                      <a:r>
                        <a:rPr lang="en-US" sz="1600" b="1" i="0" dirty="0">
                          <a:solidFill>
                            <a:srgbClr val="FFFFFF"/>
                          </a:solidFill>
                          <a:effectLst/>
                          <a:latin typeface="Calibri"/>
                        </a:rPr>
                        <a:t>2023 </a:t>
                      </a:r>
                      <a:r>
                        <a:rPr lang="en-US" sz="1600" b="1" i="0" kern="1200" dirty="0">
                          <a:solidFill>
                            <a:srgbClr val="FFFFFF"/>
                          </a:solidFill>
                          <a:effectLst/>
                          <a:latin typeface="Calibri"/>
                          <a:ea typeface="+mn-ea"/>
                          <a:cs typeface="+mn-cs"/>
                        </a:rPr>
                        <a:t>Achievement </a:t>
                      </a:r>
                      <a:endParaRPr lang="en-US" dirty="0"/>
                    </a:p>
                    <a:p>
                      <a:pPr algn="ctr" rtl="0" fontAlgn="base"/>
                      <a:r>
                        <a:rPr lang="en-US" sz="1600" b="1" i="0" kern="1200" dirty="0">
                          <a:solidFill>
                            <a:srgbClr val="FFFFFF"/>
                          </a:solidFill>
                          <a:effectLst/>
                          <a:latin typeface="Calibri"/>
                          <a:ea typeface="+mn-ea"/>
                          <a:cs typeface="+mn-cs"/>
                        </a:rPr>
                        <a:t>Target</a:t>
                      </a: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393705189"/>
                  </a:ext>
                </a:extLst>
              </a:tr>
              <a:tr h="608265">
                <a:tc>
                  <a:txBody>
                    <a:bodyPr/>
                    <a:lstStyle/>
                    <a:p>
                      <a:pPr algn="l" rtl="0" fontAlgn="base"/>
                      <a:r>
                        <a:rPr lang="en-US" sz="1800" b="0" i="0">
                          <a:solidFill>
                            <a:srgbClr val="333333"/>
                          </a:solidFill>
                          <a:effectLst/>
                          <a:latin typeface="Calibri"/>
                        </a:rPr>
                        <a:t>School X</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492</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483</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- 9</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492 </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3</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3</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486</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74429036"/>
                  </a:ext>
                </a:extLst>
              </a:tr>
              <a:tr h="521664">
                <a:tc>
                  <a:txBody>
                    <a:bodyPr/>
                    <a:lstStyle/>
                    <a:p>
                      <a:pPr algn="l" rtl="0" fontAlgn="base"/>
                      <a:r>
                        <a:rPr lang="en-US" sz="1800" b="0" i="0">
                          <a:solidFill>
                            <a:srgbClr val="333333"/>
                          </a:solidFill>
                          <a:effectLst/>
                          <a:latin typeface="Calibri"/>
                        </a:rPr>
                        <a:t>School Y</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487</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485</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- 2</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487</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1</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a:solidFill>
                            <a:srgbClr val="333333"/>
                          </a:solidFill>
                          <a:effectLst/>
                          <a:latin typeface="Calibri"/>
                        </a:rPr>
                        <a:t>1</a:t>
                      </a:r>
                      <a:endParaRPr lang="en-US" sz="1800" b="0" i="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ase"/>
                      <a:r>
                        <a:rPr lang="en-US" sz="1800" b="0" i="0" dirty="0">
                          <a:solidFill>
                            <a:srgbClr val="333333"/>
                          </a:solidFill>
                          <a:effectLst/>
                          <a:latin typeface="Calibri"/>
                        </a:rPr>
                        <a:t>487</a:t>
                      </a:r>
                      <a:endParaRPr lang="en-US" sz="1800" b="0" i="0" dirty="0">
                        <a:effectLst/>
                        <a:latin typeface="Calibri"/>
                      </a:endParaRPr>
                    </a:p>
                  </a:txBody>
                  <a:tcPr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77163835"/>
                  </a:ext>
                </a:extLst>
              </a:tr>
            </a:tbl>
          </a:graphicData>
        </a:graphic>
      </p:graphicFrame>
      <p:sp>
        <p:nvSpPr>
          <p:cNvPr id="5" name="Subtitle 2">
            <a:extLst>
              <a:ext uri="{FF2B5EF4-FFF2-40B4-BE49-F238E27FC236}">
                <a16:creationId xmlns:a16="http://schemas.microsoft.com/office/drawing/2014/main" id="{9F53FA48-0825-43B5-B3C6-925921EEA2A5}"/>
              </a:ext>
            </a:extLst>
          </p:cNvPr>
          <p:cNvSpPr txBox="1">
            <a:spLocks/>
          </p:cNvSpPr>
          <p:nvPr/>
        </p:nvSpPr>
        <p:spPr>
          <a:xfrm>
            <a:off x="1557156" y="2069432"/>
            <a:ext cx="8477181" cy="80234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0000"/>
                </a:solidFill>
                <a:latin typeface="Calibri"/>
                <a:cs typeface="Arial"/>
              </a:rPr>
              <a:t>Annual expected improvement is comparable, even though the schools have different "time to recovery" quartiles. </a:t>
            </a:r>
            <a:endParaRPr lang="en-US" sz="3200" b="1" dirty="0"/>
          </a:p>
        </p:txBody>
      </p:sp>
    </p:spTree>
    <p:custDataLst>
      <p:tags r:id="rId1"/>
    </p:custDataLst>
    <p:extLst>
      <p:ext uri="{BB962C8B-B14F-4D97-AF65-F5344CB8AC3E}">
        <p14:creationId xmlns:p14="http://schemas.microsoft.com/office/powerpoint/2010/main" val="20549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2fdac3-5421-455f-b4e4-df6141b3176a">
      <UserInfo>
        <DisplayName>Bettencourt, Helene H. (DESE)</DisplayName>
        <AccountId>18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dcba4301284a27b0fb51ae6a8ecebb38">
  <xsd:schema xmlns:xsd="http://www.w3.org/2001/XMLSchema" xmlns:xs="http://www.w3.org/2001/XMLSchema" xmlns:p="http://schemas.microsoft.com/office/2006/metadata/properties" xmlns:ns1="http://schemas.microsoft.com/sharepoint/v3" xmlns:ns3="6d1ab2f6-91f9-4f14-952a-3f3eb0d68341" xmlns:ns4="8f2fdac3-5421-455f-b4e4-df6141b3176a" targetNamespace="http://schemas.microsoft.com/office/2006/metadata/properties" ma:root="true" ma:fieldsID="b1466f77855280bf9693f55625c0ebdf" ns1:_="" ns3:_="" ns4:_="">
    <xsd:import namespace="http://schemas.microsoft.com/sharepoint/v3"/>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schemas.microsoft.com/office/2006/metadata/properties"/>
    <ds:schemaRef ds:uri="6d1ab2f6-91f9-4f14-952a-3f3eb0d68341"/>
    <ds:schemaRef ds:uri="http://schemas.microsoft.com/sharepoint/v3"/>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8f2fdac3-5421-455f-b4e4-df6141b3176a"/>
    <ds:schemaRef ds:uri="http://www.w3.org/XML/1998/namespace"/>
    <ds:schemaRef ds:uri="http://purl.org/dc/dcmitype/"/>
  </ds:schemaRefs>
</ds:datastoreItem>
</file>

<file path=customXml/itemProps2.xml><?xml version="1.0" encoding="utf-8"?>
<ds:datastoreItem xmlns:ds="http://schemas.openxmlformats.org/officeDocument/2006/customXml" ds:itemID="{00A1C3BD-0B61-4138-B104-468BA2F6E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TotalTime>
  <Words>727</Words>
  <Application>Microsoft Office PowerPoint</Application>
  <PresentationFormat>Widescreen</PresentationFormat>
  <Paragraphs>131</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2022-23 Target Setting</vt:lpstr>
      <vt:lpstr>Every Student Succeeds Act (ESSA)</vt:lpstr>
      <vt:lpstr>Student Opportunity Act (SOA)</vt:lpstr>
      <vt:lpstr>Student Opportunity Act (SOA)</vt:lpstr>
      <vt:lpstr>Challenge – wide variance in achievement losses</vt:lpstr>
      <vt:lpstr>Challenge – not all schools lost ground</vt:lpstr>
      <vt:lpstr>A Path to Recovery</vt:lpstr>
      <vt:lpstr>A Path to Recovery – ELA Non-HS Example </vt:lpstr>
      <vt:lpstr>A Path to Recovery – ELA Non-HS Example </vt:lpstr>
      <vt:lpstr>A Path to Move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January 2023 Special Meeting Item 1 PowerPoint: 2022-23 Target Setting</dc:title>
  <dc:creator>DESE</dc:creator>
  <cp:lastModifiedBy>Zou, Dong (EOE)</cp:lastModifiedBy>
  <cp:revision>5</cp:revision>
  <dcterms:created xsi:type="dcterms:W3CDTF">2022-10-11T20:32:22Z</dcterms:created>
  <dcterms:modified xsi:type="dcterms:W3CDTF">2023-01-06T16:59:25Z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6 2023 12:00AM</vt:lpwstr>
  </property>
</Properties>
</file>