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ags/tag2.xml" ContentType="application/vnd.openxmlformats-officedocument.presentationml.tags+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4.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5.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3.xml" ContentType="application/vnd.openxmlformats-officedocument.presentationml.notesSlide+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9.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0.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11.xml" ContentType="application/vnd.openxmlformats-officedocument.presentationml.notesSlide+xml"/>
  <Override PartName="/ppt/tags/tag76.xml" ContentType="application/vnd.openxmlformats-officedocument.presentationml.tags+xml"/>
  <Override PartName="/ppt/notesSlides/notesSlide12.xml" ContentType="application/vnd.openxmlformats-officedocument.presentationml.notesSlide+xml"/>
  <Override PartName="/ppt/tags/tag77.xml" ContentType="application/vnd.openxmlformats-officedocument.presentationml.tags+xml"/>
  <Override PartName="/ppt/notesSlides/notesSlide13.xml" ContentType="application/vnd.openxmlformats-officedocument.presentationml.notesSlide+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5.xml" ContentType="application/vnd.openxmlformats-officedocument.presentationml.notesSlide+xml"/>
  <Override PartName="/ppt/charts/chart2.xml" ContentType="application/vnd.openxmlformats-officedocument.drawingml.chart+xml"/>
  <Override PartName="/ppt/tags/tag94.xml" ContentType="application/vnd.openxmlformats-officedocument.presentationml.tags+xml"/>
  <Override PartName="/ppt/tags/tag9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2" r:id="rId4"/>
    <p:sldMasterId id="2147483892" r:id="rId5"/>
    <p:sldMasterId id="2147483969" r:id="rId6"/>
    <p:sldMasterId id="2147483984" r:id="rId7"/>
    <p:sldMasterId id="2147483990" r:id="rId8"/>
  </p:sldMasterIdLst>
  <p:notesMasterIdLst>
    <p:notesMasterId r:id="rId26"/>
  </p:notesMasterIdLst>
  <p:handoutMasterIdLst>
    <p:handoutMasterId r:id="rId27"/>
  </p:handoutMasterIdLst>
  <p:sldIdLst>
    <p:sldId id="277" r:id="rId9"/>
    <p:sldId id="2147469795" r:id="rId10"/>
    <p:sldId id="2147469866" r:id="rId11"/>
    <p:sldId id="2147469867" r:id="rId12"/>
    <p:sldId id="2147469793" r:id="rId13"/>
    <p:sldId id="2147469849" r:id="rId14"/>
    <p:sldId id="2147469848" r:id="rId15"/>
    <p:sldId id="2147469868" r:id="rId16"/>
    <p:sldId id="2147469969" r:id="rId17"/>
    <p:sldId id="2147469970" r:id="rId18"/>
    <p:sldId id="2147469832" r:id="rId19"/>
    <p:sldId id="2147469835" r:id="rId20"/>
    <p:sldId id="2147469869" r:id="rId21"/>
    <p:sldId id="2147469856" r:id="rId22"/>
    <p:sldId id="2147469800" r:id="rId23"/>
    <p:sldId id="2147469831" r:id="rId24"/>
    <p:sldId id="2147470066" r:id="rId25"/>
  </p:sldIdLst>
  <p:sldSz cx="12198350" cy="6858000"/>
  <p:notesSz cx="6950075" cy="923607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deck" id="{909EE36F-7715-4EE6-BC65-C8C3D252C3AF}">
          <p14:sldIdLst>
            <p14:sldId id="277"/>
            <p14:sldId id="2147469795"/>
            <p14:sldId id="2147469866"/>
            <p14:sldId id="2147469867"/>
            <p14:sldId id="2147469793"/>
            <p14:sldId id="2147469849"/>
            <p14:sldId id="2147469848"/>
            <p14:sldId id="2147469868"/>
            <p14:sldId id="2147469969"/>
            <p14:sldId id="2147469970"/>
            <p14:sldId id="2147469832"/>
            <p14:sldId id="2147469835"/>
          </p14:sldIdLst>
        </p14:section>
        <p14:section name="Appendix" id="{B6ED703F-6199-4E4D-A94A-F41100C6E153}">
          <p14:sldIdLst>
            <p14:sldId id="2147469869"/>
            <p14:sldId id="2147469856"/>
            <p14:sldId id="2147469800"/>
            <p14:sldId id="2147469831"/>
            <p14:sldId id="2147470066"/>
          </p14:sldIdLst>
        </p14:section>
      </p14:sectionLst>
    </p:ext>
    <p:ext uri="{EFAFB233-063F-42B5-8137-9DF3F51BA10A}">
      <p15:sldGuideLst xmlns:p15="http://schemas.microsoft.com/office/powerpoint/2012/main">
        <p15:guide id="1" orient="horz" pos="2160" userDrawn="1">
          <p15:clr>
            <a:srgbClr val="A4A3A4"/>
          </p15:clr>
        </p15:guide>
        <p15:guide id="2" pos="384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E3CDB24-19CD-668A-C182-9AB94B1295F6}" name="Kyle T Madura" initials="KTM" userId="S::Kyle.Madura@parthenon.ey.com::da561cb1-1ed2-46d6-8b52-bc39395058ae" providerId="AD"/>
  <p188:author id="{003CA763-FE22-81DE-4080-0348861971D5}" name="Sam J Wolfson" initials="SJW" userId="S::Sam.Wolfson@parthenon.ey.com::6d1d33e9-5d72-4c69-9442-bf49db85aacf" providerId="AD"/>
  <p188:author id="{2B3CE5FC-D458-C7C8-CB62-79DB0336CAB4}" name="Meghan Egan" initials="ME" userId="S::Meghan.Kearney@ey.com::74bfe8ea-2483-4f67-bf0e-769aa569c237" providerId="AD"/>
  <p188:author id="{359993FE-DAD6-0E46-7706-3F7B955815CB}" name="Kate Pinto" initials="KP" userId="S::Kate.Pinto@parthenon.ey.com::4bd6566f-60c5-4f8e-a2e4-d49956420a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9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015"/>
    <a:srgbClr val="747480"/>
    <a:srgbClr val="2DB757"/>
    <a:srgbClr val="77DE96"/>
    <a:srgbClr val="E80D00"/>
    <a:srgbClr val="C4C4CD"/>
    <a:srgbClr val="FF4136"/>
    <a:srgbClr val="A2D1F5"/>
    <a:srgbClr val="73BAF0"/>
    <a:srgbClr val="2289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2875E6-C630-44AE-80D6-E1C973D547ED}" v="1" dt="2023-02-28T15:24:53.034"/>
    <p1510:client id="{6DC05462-9CA5-41A1-81EE-AF34D5F12375}" v="2" dt="2023-02-28T15:56:37.103"/>
    <p1510:client id="{98A9153F-9DF6-4922-90E1-3CCFF378826D}" v="3" dt="2023-02-28T16:34:07.484"/>
    <p1510:client id="{F35D155B-3D0D-4D30-9863-8A9BEC1D6AC3}" v="20" dt="2023-02-28T15:20:43.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1" autoAdjust="0"/>
    <p:restoredTop sz="80141" autoAdjust="0"/>
  </p:normalViewPr>
  <p:slideViewPr>
    <p:cSldViewPr snapToGrid="0">
      <p:cViewPr varScale="1">
        <p:scale>
          <a:sx n="88" d="100"/>
          <a:sy n="88" d="100"/>
        </p:scale>
        <p:origin x="930" y="78"/>
      </p:cViewPr>
      <p:guideLst>
        <p:guide orient="horz" pos="2160"/>
        <p:guide pos="3842"/>
      </p:guideLst>
    </p:cSldViewPr>
  </p:slideViewPr>
  <p:outlineViewPr>
    <p:cViewPr>
      <p:scale>
        <a:sx n="33" d="100"/>
        <a:sy n="33" d="100"/>
      </p:scale>
      <p:origin x="0" y="-4242"/>
    </p:cViewPr>
  </p:outlineViewPr>
  <p:notesTextViewPr>
    <p:cViewPr>
      <p:scale>
        <a:sx n="1" d="1"/>
        <a:sy n="1" d="1"/>
      </p:scale>
      <p:origin x="0" y="0"/>
    </p:cViewPr>
  </p:notesTextViewPr>
  <p:notesViewPr>
    <p:cSldViewPr snapToGrid="0">
      <p:cViewPr>
        <p:scale>
          <a:sx n="100" d="100"/>
          <a:sy n="100" d="100"/>
        </p:scale>
        <p:origin x="3438" y="-46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gs" Target="tags/tag1.xml"/><Relationship Id="rId36"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nzales, Erica (DESE)" userId="427ee677-6162-42a0-9277-244131bf98e5" providerId="ADAL" clId="{6DC05462-9CA5-41A1-81EE-AF34D5F12375}"/>
    <pc:docChg chg="custSel modSld">
      <pc:chgData name="Gonzales, Erica (DESE)" userId="427ee677-6162-42a0-9277-244131bf98e5" providerId="ADAL" clId="{6DC05462-9CA5-41A1-81EE-AF34D5F12375}" dt="2023-02-28T15:55:26.072" v="0" actId="27636"/>
      <pc:docMkLst>
        <pc:docMk/>
      </pc:docMkLst>
      <pc:sldChg chg="modSp mod">
        <pc:chgData name="Gonzales, Erica (DESE)" userId="427ee677-6162-42a0-9277-244131bf98e5" providerId="ADAL" clId="{6DC05462-9CA5-41A1-81EE-AF34D5F12375}" dt="2023-02-28T15:55:26.072" v="0" actId="27636"/>
        <pc:sldMkLst>
          <pc:docMk/>
          <pc:sldMk cId="1242318111" sldId="277"/>
        </pc:sldMkLst>
        <pc:spChg chg="mod">
          <ac:chgData name="Gonzales, Erica (DESE)" userId="427ee677-6162-42a0-9277-244131bf98e5" providerId="ADAL" clId="{6DC05462-9CA5-41A1-81EE-AF34D5F12375}" dt="2023-02-28T15:55:26.072" v="0" actId="27636"/>
          <ac:spMkLst>
            <pc:docMk/>
            <pc:sldMk cId="1242318111" sldId="277"/>
            <ac:spMk id="17"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07565162110616"/>
          <c:y val="7.1249999999999994E-2"/>
          <c:w val="0.76986649713922439"/>
          <c:h val="0.85750000000000004"/>
        </c:manualLayout>
      </c:layout>
      <c:barChart>
        <c:barDir val="col"/>
        <c:grouping val="stacked"/>
        <c:varyColors val="0"/>
        <c:ser>
          <c:idx val="0"/>
          <c:order val="0"/>
          <c:spPr>
            <a:solidFill>
              <a:schemeClr val="accent1"/>
            </a:solidFill>
            <a:ln w="9525" algn="ctr">
              <a:solidFill>
                <a:srgbClr val="747480"/>
              </a:solidFill>
              <a:prstDash val="solid"/>
            </a:ln>
          </c:spPr>
          <c:invertIfNegative val="0"/>
          <c:val>
            <c:numRef>
              <c:f>Sheet1!$A$1</c:f>
              <c:numCache>
                <c:formatCode>General</c:formatCode>
                <c:ptCount val="1"/>
                <c:pt idx="0">
                  <c:v>17</c:v>
                </c:pt>
              </c:numCache>
            </c:numRef>
          </c:val>
          <c:extLst>
            <c:ext xmlns:c16="http://schemas.microsoft.com/office/drawing/2014/chart" uri="{C3380CC4-5D6E-409C-BE32-E72D297353CC}">
              <c16:uniqueId val="{00000000-3001-45E5-91DB-F5463F81C059}"/>
            </c:ext>
          </c:extLst>
        </c:ser>
        <c:ser>
          <c:idx val="1"/>
          <c:order val="1"/>
          <c:spPr>
            <a:solidFill>
              <a:srgbClr val="C0C0C0"/>
            </a:solidFill>
            <a:ln w="9525" algn="ctr">
              <a:solidFill>
                <a:srgbClr val="747480"/>
              </a:solidFill>
              <a:prstDash val="solid"/>
            </a:ln>
          </c:spPr>
          <c:invertIfNegative val="0"/>
          <c:val>
            <c:numRef>
              <c:f>Sheet1!$A$2</c:f>
              <c:numCache>
                <c:formatCode>General</c:formatCode>
                <c:ptCount val="1"/>
                <c:pt idx="0">
                  <c:v>3</c:v>
                </c:pt>
              </c:numCache>
            </c:numRef>
          </c:val>
          <c:extLst>
            <c:ext xmlns:c16="http://schemas.microsoft.com/office/drawing/2014/chart" uri="{C3380CC4-5D6E-409C-BE32-E72D297353CC}">
              <c16:uniqueId val="{00000001-3001-45E5-91DB-F5463F81C059}"/>
            </c:ext>
          </c:extLst>
        </c:ser>
        <c:ser>
          <c:idx val="2"/>
          <c:order val="2"/>
          <c:spPr>
            <a:solidFill>
              <a:schemeClr val="accent5"/>
            </a:solidFill>
            <a:ln w="9525" algn="ctr">
              <a:solidFill>
                <a:srgbClr val="747480"/>
              </a:solidFill>
              <a:prstDash val="solid"/>
            </a:ln>
          </c:spPr>
          <c:invertIfNegative val="0"/>
          <c:val>
            <c:numRef>
              <c:f>Sheet1!$A$3</c:f>
              <c:numCache>
                <c:formatCode>General</c:formatCode>
                <c:ptCount val="1"/>
                <c:pt idx="0">
                  <c:v>80</c:v>
                </c:pt>
              </c:numCache>
            </c:numRef>
          </c:val>
          <c:extLst>
            <c:ext xmlns:c16="http://schemas.microsoft.com/office/drawing/2014/chart" uri="{C3380CC4-5D6E-409C-BE32-E72D297353CC}">
              <c16:uniqueId val="{00000002-3001-45E5-91DB-F5463F81C059}"/>
            </c:ext>
          </c:extLst>
        </c:ser>
        <c:dLbls>
          <c:showLegendKey val="0"/>
          <c:showVal val="0"/>
          <c:showCatName val="0"/>
          <c:showSerName val="0"/>
          <c:showPercent val="0"/>
          <c:showBubbleSize val="0"/>
        </c:dLbls>
        <c:gapWidth val="80"/>
        <c:overlap val="100"/>
        <c:axId val="1586505384"/>
        <c:axId val="1"/>
      </c:barChart>
      <c:catAx>
        <c:axId val="1586505384"/>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 %&quot;;&quot;-&quot;#,##0&quot;%&quot;" sourceLinked="0"/>
        <c:majorTickMark val="out"/>
        <c:minorTickMark val="none"/>
        <c:tickLblPos val="nextTo"/>
        <c:spPr>
          <a:ln w="3175" algn="ctr">
            <a:solidFill>
              <a:srgbClr val="747480"/>
            </a:solidFill>
            <a:prstDash val="solid"/>
          </a:ln>
        </c:spPr>
        <c:txPr>
          <a:bodyPr wrap="none"/>
          <a:lstStyle/>
          <a:p>
            <a:pPr>
              <a:defRPr sz="900" kern="1200">
                <a:solidFill>
                  <a:schemeClr val="bg1"/>
                </a:solidFill>
                <a:latin typeface="+mn-lt"/>
                <a:ea typeface="+mj-ea"/>
                <a:cs typeface="+mj-cs"/>
              </a:defRPr>
            </a:pPr>
            <a:endParaRPr lang="en-US"/>
          </a:p>
        </c:txPr>
        <c:crossAx val="1586505384"/>
        <c:crosses val="min"/>
        <c:crossBetween val="between"/>
        <c:majorUnit val="2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00767165324127"/>
          <c:y val="4.1848844472204869E-2"/>
          <c:w val="0.84004602991944766"/>
          <c:h val="0.91630231105559024"/>
        </c:manualLayout>
      </c:layout>
      <c:barChart>
        <c:barDir val="col"/>
        <c:grouping val="stacked"/>
        <c:varyColors val="0"/>
        <c:ser>
          <c:idx val="0"/>
          <c:order val="0"/>
          <c:spPr>
            <a:solidFill>
              <a:srgbClr val="747480"/>
            </a:solidFill>
            <a:ln w="9525" algn="ctr">
              <a:solidFill>
                <a:srgbClr val="747480"/>
              </a:solidFill>
              <a:prstDash val="solid"/>
            </a:ln>
          </c:spPr>
          <c:invertIfNegative val="0"/>
          <c:dPt>
            <c:idx val="1"/>
            <c:invertIfNegative val="0"/>
            <c:bubble3D val="0"/>
            <c:spPr>
              <a:solidFill>
                <a:schemeClr val="accent1"/>
              </a:solidFill>
              <a:ln w="9525" algn="ctr">
                <a:solidFill>
                  <a:srgbClr val="747480"/>
                </a:solidFill>
                <a:prstDash val="solid"/>
              </a:ln>
            </c:spPr>
            <c:extLst>
              <c:ext xmlns:c16="http://schemas.microsoft.com/office/drawing/2014/chart" uri="{C3380CC4-5D6E-409C-BE32-E72D297353CC}">
                <c16:uniqueId val="{00000000-F19C-453D-BA39-72A3C938A551}"/>
              </c:ext>
            </c:extLst>
          </c:dPt>
          <c:val>
            <c:numRef>
              <c:f>Sheet1!$A$1:$B$1</c:f>
              <c:numCache>
                <c:formatCode>General</c:formatCode>
                <c:ptCount val="2"/>
                <c:pt idx="0">
                  <c:v>84.347031963470315</c:v>
                </c:pt>
                <c:pt idx="1">
                  <c:v>66.717193590298834</c:v>
                </c:pt>
              </c:numCache>
            </c:numRef>
          </c:val>
          <c:extLst>
            <c:ext xmlns:c16="http://schemas.microsoft.com/office/drawing/2014/chart" uri="{C3380CC4-5D6E-409C-BE32-E72D297353CC}">
              <c16:uniqueId val="{00000001-F19C-453D-BA39-72A3C938A551}"/>
            </c:ext>
          </c:extLst>
        </c:ser>
        <c:ser>
          <c:idx val="1"/>
          <c:order val="1"/>
          <c:spPr>
            <a:solidFill>
              <a:srgbClr val="77DE96"/>
            </a:solidFill>
            <a:ln w="9525" algn="ctr">
              <a:solidFill>
                <a:srgbClr val="747480"/>
              </a:solidFill>
              <a:prstDash val="solid"/>
            </a:ln>
          </c:spPr>
          <c:invertIfNegative val="0"/>
          <c:dPt>
            <c:idx val="0"/>
            <c:invertIfNegative val="0"/>
            <c:bubble3D val="0"/>
            <c:spPr>
              <a:solidFill>
                <a:srgbClr val="C4C4CD"/>
              </a:solidFill>
              <a:ln w="9525" algn="ctr">
                <a:solidFill>
                  <a:srgbClr val="747480"/>
                </a:solidFill>
                <a:prstDash val="solid"/>
              </a:ln>
            </c:spPr>
            <c:extLst>
              <c:ext xmlns:c16="http://schemas.microsoft.com/office/drawing/2014/chart" uri="{C3380CC4-5D6E-409C-BE32-E72D297353CC}">
                <c16:uniqueId val="{00000002-F19C-453D-BA39-72A3C938A551}"/>
              </c:ext>
            </c:extLst>
          </c:dPt>
          <c:val>
            <c:numRef>
              <c:f>Sheet1!$A$2:$B$2</c:f>
              <c:numCache>
                <c:formatCode>General</c:formatCode>
                <c:ptCount val="2"/>
                <c:pt idx="0">
                  <c:v>15.65296803652968</c:v>
                </c:pt>
                <c:pt idx="1">
                  <c:v>20.311823300129927</c:v>
                </c:pt>
              </c:numCache>
            </c:numRef>
          </c:val>
          <c:extLst>
            <c:ext xmlns:c16="http://schemas.microsoft.com/office/drawing/2014/chart" uri="{C3380CC4-5D6E-409C-BE32-E72D297353CC}">
              <c16:uniqueId val="{00000003-F19C-453D-BA39-72A3C938A551}"/>
            </c:ext>
          </c:extLst>
        </c:ser>
        <c:ser>
          <c:idx val="2"/>
          <c:order val="2"/>
          <c:spPr>
            <a:solidFill>
              <a:srgbClr val="E80D00"/>
            </a:solidFill>
            <a:ln w="9525" algn="ctr">
              <a:solidFill>
                <a:srgbClr val="747480"/>
              </a:solidFill>
              <a:prstDash val="solid"/>
            </a:ln>
          </c:spPr>
          <c:invertIfNegative val="0"/>
          <c:val>
            <c:numRef>
              <c:f>Sheet1!$A$3:$B$3</c:f>
              <c:numCache>
                <c:formatCode>General</c:formatCode>
                <c:ptCount val="2"/>
                <c:pt idx="1">
                  <c:v>12.970983109571243</c:v>
                </c:pt>
              </c:numCache>
            </c:numRef>
          </c:val>
          <c:extLst>
            <c:ext xmlns:c16="http://schemas.microsoft.com/office/drawing/2014/chart" uri="{C3380CC4-5D6E-409C-BE32-E72D297353CC}">
              <c16:uniqueId val="{00000004-F19C-453D-BA39-72A3C938A551}"/>
            </c:ext>
          </c:extLst>
        </c:ser>
        <c:dLbls>
          <c:showLegendKey val="0"/>
          <c:showVal val="0"/>
          <c:showCatName val="0"/>
          <c:showSerName val="0"/>
          <c:showPercent val="0"/>
          <c:showBubbleSize val="0"/>
        </c:dLbls>
        <c:gapWidth val="80"/>
        <c:overlap val="100"/>
        <c:axId val="1251674479"/>
        <c:axId val="1"/>
      </c:barChart>
      <c:catAx>
        <c:axId val="1251674479"/>
        <c:scaling>
          <c:orientation val="minMax"/>
        </c:scaling>
        <c:delete val="0"/>
        <c:axPos val="b"/>
        <c:majorGridlines>
          <c:spPr>
            <a:ln>
              <a:noFill/>
            </a:ln>
          </c:spPr>
        </c:majorGridlines>
        <c:majorTickMark val="none"/>
        <c:minorTickMark val="none"/>
        <c:tickLblPos val="none"/>
        <c:spPr>
          <a:ln w="3175" algn="ctr">
            <a:solidFill>
              <a:srgbClr val="747480"/>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quot; %&quot;;&quot;-&quot;#,##0&quot;%&quot;" sourceLinked="0"/>
        <c:majorTickMark val="out"/>
        <c:minorTickMark val="none"/>
        <c:tickLblPos val="nextTo"/>
        <c:spPr>
          <a:ln w="3175" algn="ctr">
            <a:solidFill>
              <a:srgbClr val="747480"/>
            </a:solidFill>
            <a:prstDash val="solid"/>
          </a:ln>
        </c:spPr>
        <c:txPr>
          <a:bodyPr wrap="none"/>
          <a:lstStyle/>
          <a:p>
            <a:pPr>
              <a:defRPr sz="1100" kern="1200">
                <a:solidFill>
                  <a:schemeClr val="bg1"/>
                </a:solidFill>
                <a:latin typeface="+mn-lt"/>
                <a:ea typeface="+mn-ea"/>
                <a:cs typeface="+mn-cs"/>
              </a:defRPr>
            </a:pPr>
            <a:endParaRPr lang="en-US"/>
          </a:p>
        </c:txPr>
        <c:crossAx val="1251674479"/>
        <c:crosses val="min"/>
        <c:crossBetween val="between"/>
        <c:majorUnit val="2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28/02/2023</a:t>
            </a:fld>
            <a:endParaRPr lang="en-GB">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28/02/2023</a:t>
            </a:fld>
            <a:endParaRPr lang="en-GB"/>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a:p>
        </p:txBody>
      </p:sp>
    </p:spTree>
    <p:extLst>
      <p:ext uri="{BB962C8B-B14F-4D97-AF65-F5344CB8AC3E}">
        <p14:creationId xmlns:p14="http://schemas.microsoft.com/office/powerpoint/2010/main" val="2422556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10</a:t>
            </a:fld>
            <a:endParaRPr lang="en-GB"/>
          </a:p>
        </p:txBody>
      </p:sp>
    </p:spTree>
    <p:extLst>
      <p:ext uri="{BB962C8B-B14F-4D97-AF65-F5344CB8AC3E}">
        <p14:creationId xmlns:p14="http://schemas.microsoft.com/office/powerpoint/2010/main" val="2761675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11</a:t>
            </a:fld>
            <a:endParaRPr lang="en-GB"/>
          </a:p>
        </p:txBody>
      </p:sp>
    </p:spTree>
    <p:extLst>
      <p:ext uri="{BB962C8B-B14F-4D97-AF65-F5344CB8AC3E}">
        <p14:creationId xmlns:p14="http://schemas.microsoft.com/office/powerpoint/2010/main" val="2966944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xl" b="1" u="sng" dirty="0"/>
              <a:t>Las siguientes son las consideraciones para BPS al responder a las observaciones de dominio para </a:t>
            </a:r>
            <a:r>
              <a:rPr lang="es-xl" sz="1200" b="1" u="sng" kern="1200" dirty="0">
                <a:latin typeface="Arial" pitchFamily="34" charset="0"/>
                <a:ea typeface="+mn-ea"/>
                <a:cs typeface="+mn-cs"/>
              </a:rPr>
              <a:t>Personas, procesos y </a:t>
            </a:r>
            <a:r>
              <a:rPr lang="en-US" sz="1200" b="1" u="sng" kern="1200" dirty="0">
                <a:latin typeface="Arial" pitchFamily="34" charset="0"/>
                <a:ea typeface="+mn-ea"/>
                <a:cs typeface="+mn-cs"/>
              </a:rPr>
              <a:t>T</a:t>
            </a:r>
            <a:r>
              <a:rPr lang="es-xl" sz="1200" b="1" u="sng" kern="1200" dirty="0">
                <a:latin typeface="Arial" pitchFamily="34" charset="0"/>
                <a:ea typeface="+mn-ea"/>
                <a:cs typeface="+mn-cs"/>
              </a:rPr>
              <a:t>ecnología habilitada:</a:t>
            </a:r>
            <a:endParaRPr lang="en-US" b="1" u="sng" dirty="0"/>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xl" sz="1200" b="1" u="sng" dirty="0"/>
              <a:t>Gestión de datos</a:t>
            </a:r>
            <a:r>
              <a:rPr lang="es-xl" sz="1200" b="1" dirty="0"/>
              <a:t>: </a:t>
            </a:r>
            <a:r>
              <a:rPr lang="en-US" sz="1200" dirty="0"/>
              <a:t>l</a:t>
            </a:r>
            <a:r>
              <a:rPr lang="es-xl" sz="1200" dirty="0"/>
              <a:t>as funciones, las responsabilidades y la autoridad claramente definidas para un equipo centralizado de datos del distrito de BPS pueden permitir una mayor integridad y precisión de los datos en todos los dominios de datos</a:t>
            </a:r>
            <a:r>
              <a:rPr lang="en-US" sz="1200" dirty="0"/>
              <a:t>.</a:t>
            </a:r>
            <a:r>
              <a:rPr lang="es-xl" sz="1200" dirty="0"/>
              <a:t> </a:t>
            </a:r>
            <a:r>
              <a:rPr lang="es-xl" sz="1200" i="1" dirty="0"/>
              <a:t>[Personas, Procesos]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xl" sz="1200" b="1" u="sng" dirty="0"/>
              <a:t>Auditoría interna</a:t>
            </a:r>
            <a:r>
              <a:rPr lang="es-xl" sz="1200" b="1" dirty="0"/>
              <a:t>: </a:t>
            </a:r>
            <a:r>
              <a:rPr lang="en-US" sz="1200" dirty="0" err="1"/>
              <a:t>una</a:t>
            </a:r>
            <a:r>
              <a:rPr lang="es-xl" sz="1200" dirty="0"/>
              <a:t> nueva función formal de Auditoría interna de BPS (distinta del equipo de datos de BPS existente) puede permitir que el distrito controle mejor la eficiencia de los procesos, la eficacia de los controles internos y la calidad de los datos, especialmente en relación con los datos que informan la acción o se informan externamente</a:t>
            </a:r>
            <a:r>
              <a:rPr lang="en-US" sz="1200" dirty="0"/>
              <a:t>.</a:t>
            </a:r>
            <a:r>
              <a:rPr lang="es-xl" sz="1200" dirty="0"/>
              <a:t> </a:t>
            </a:r>
            <a:r>
              <a:rPr lang="es-xl" sz="1200" i="1" dirty="0"/>
              <a:t>[Personas, Procesos]</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xl" sz="1200" b="1" u="sng" dirty="0"/>
              <a:t>Comunicación y capacitación</a:t>
            </a:r>
            <a:r>
              <a:rPr lang="es-xl" sz="1200" dirty="0"/>
              <a:t>: </a:t>
            </a:r>
            <a:r>
              <a:rPr lang="en-US" sz="1200" dirty="0"/>
              <a:t>l</a:t>
            </a:r>
            <a:r>
              <a:rPr lang="es-xl" sz="1200" dirty="0"/>
              <a:t>as políticas y los procedimientos existentes pueden implementarse mejor si hubiera una sola ubicación en el distrito para actualizar y mantener periódicamente las políticas de todo el distrito, y asignar y realizar un seguimiento de las capacitaciones pertinentes</a:t>
            </a:r>
            <a:r>
              <a:rPr lang="en-US" sz="1200" dirty="0"/>
              <a:t>.</a:t>
            </a:r>
            <a:r>
              <a:rPr lang="es-xl" sz="1200" dirty="0"/>
              <a:t> </a:t>
            </a:r>
            <a:r>
              <a:rPr lang="es-xl" sz="1200" i="1" dirty="0"/>
              <a:t>[Personas, Procesos, Tecnología]</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xl" sz="1200" b="1" u="sng" dirty="0"/>
              <a:t>Sistemas</a:t>
            </a:r>
            <a:r>
              <a:rPr lang="es-xl" sz="1200" dirty="0"/>
              <a:t>: </a:t>
            </a:r>
            <a:r>
              <a:rPr lang="en-US" sz="1200" dirty="0" err="1"/>
              <a:t>seleccionar</a:t>
            </a:r>
            <a:r>
              <a:rPr lang="es-xl" sz="1200" dirty="0"/>
              <a:t> y configurar sistemas en todo el distrito para limitar la dependencia de los procesos manuales, la entrada de datos duplicados o el uso de sistemas diseñados sin propósito puede aumentar la integridad y precisión de los datos y, al mismo tiempo, reducir la carga del mantenimiento y la capacitación del sistema</a:t>
            </a:r>
            <a:r>
              <a:rPr lang="en-US" sz="1200" dirty="0"/>
              <a:t>.</a:t>
            </a:r>
            <a:r>
              <a:rPr lang="es-xl" sz="1200" dirty="0"/>
              <a:t> </a:t>
            </a:r>
            <a:r>
              <a:rPr lang="es-xl" sz="1200" i="1" dirty="0"/>
              <a:t>[Proceso</a:t>
            </a:r>
            <a:r>
              <a:rPr lang="en-US" sz="1200" i="1" dirty="0"/>
              <a:t>s</a:t>
            </a:r>
            <a:r>
              <a:rPr lang="es-xl" sz="1200" i="1" dirty="0"/>
              <a:t>, Tecnología]</a:t>
            </a:r>
            <a:endParaRPr lang="en-US" sz="1200" dirty="0"/>
          </a:p>
        </p:txBody>
      </p:sp>
      <p:sp>
        <p:nvSpPr>
          <p:cNvPr id="4" name="Slide Number Placeholder 3"/>
          <p:cNvSpPr>
            <a:spLocks noGrp="1"/>
          </p:cNvSpPr>
          <p:nvPr>
            <p:ph type="sldNum" sz="quarter" idx="5"/>
          </p:nvPr>
        </p:nvSpPr>
        <p:spPr/>
        <p:txBody>
          <a:bodyPr/>
          <a:lstStyle/>
          <a:p>
            <a:fld id="{5B43D19E-BFDB-4C92-8EDD-32EDDA8F41DF}" type="slidenum">
              <a:rPr lang="en-US" smtClean="0">
                <a:latin typeface="EYInterstate Light" panose="02000506000000020004" pitchFamily="2" charset="0"/>
              </a:rPr>
              <a:pPr/>
              <a:t>12</a:t>
            </a:fld>
            <a:endParaRPr lang="en-US">
              <a:latin typeface="EYInterstate Light" panose="02000506000000020004" pitchFamily="2" charset="0"/>
            </a:endParaRPr>
          </a:p>
        </p:txBody>
      </p:sp>
    </p:spTree>
    <p:extLst>
      <p:ext uri="{BB962C8B-B14F-4D97-AF65-F5344CB8AC3E}">
        <p14:creationId xmlns:p14="http://schemas.microsoft.com/office/powerpoint/2010/main" val="3548600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13</a:t>
            </a:fld>
            <a:endParaRPr lang="en-GB"/>
          </a:p>
        </p:txBody>
      </p:sp>
    </p:spTree>
    <p:extLst>
      <p:ext uri="{BB962C8B-B14F-4D97-AF65-F5344CB8AC3E}">
        <p14:creationId xmlns:p14="http://schemas.microsoft.com/office/powerpoint/2010/main" val="829473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5B43D19E-BFDB-4C92-8EDD-32EDDA8F41DF}" type="slidenum">
              <a:rPr lang="en-GB" smtClean="0"/>
              <a:pPr/>
              <a:t>14</a:t>
            </a:fld>
            <a:endParaRPr lang="en-GB"/>
          </a:p>
        </p:txBody>
      </p:sp>
    </p:spTree>
    <p:extLst>
      <p:ext uri="{BB962C8B-B14F-4D97-AF65-F5344CB8AC3E}">
        <p14:creationId xmlns:p14="http://schemas.microsoft.com/office/powerpoint/2010/main" val="3992092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nSpc>
                <a:spcPct val="107000"/>
              </a:lnSpc>
              <a:spcAft>
                <a:spcPts val="800"/>
              </a:spcAft>
            </a:pPr>
            <a:r>
              <a:rPr lang="es-xl" sz="1200" b="1" u="sng" dirty="0">
                <a:effectLst/>
                <a:latin typeface="Calibri" panose="020F0502020204030204" pitchFamily="34" charset="0"/>
                <a:ea typeface="Calibri" panose="020F0502020204030204" pitchFamily="34" charset="0"/>
                <a:cs typeface="Times New Roman" panose="02020603050405020304" pitchFamily="18" charset="0"/>
              </a:rPr>
              <a:t>Gráfico 1: preferencia del estudiante frente a la asignación (K-6), año escolar 2021-2022 </a:t>
            </a:r>
          </a:p>
          <a:p>
            <a:pPr marL="0" marR="0" lvl="0" indent="0" algn="l" defTabSz="914400" rtl="0" eaLnBrk="1" fontAlgn="auto" latinLnBrk="0" hangingPunct="1">
              <a:lnSpc>
                <a:spcPct val="107000"/>
              </a:lnSpc>
              <a:spcBef>
                <a:spcPts val="0"/>
              </a:spcBef>
              <a:spcAft>
                <a:spcPts val="800"/>
              </a:spcAft>
              <a:buClrTx/>
              <a:buSzTx/>
              <a:buFontTx/>
              <a:buNone/>
              <a:tabLst/>
              <a:defRPr/>
            </a:pPr>
            <a:r>
              <a:rPr lang="es-xl" sz="1200" dirty="0">
                <a:effectLst/>
                <a:latin typeface="Calibri" panose="020F0502020204030204" pitchFamily="34" charset="0"/>
                <a:ea typeface="Calibri" panose="020F0502020204030204" pitchFamily="34" charset="0"/>
                <a:cs typeface="Times New Roman" panose="02020603050405020304" pitchFamily="18" charset="0"/>
              </a:rPr>
              <a:t>Se analizaron 5475 estudiantes en total para determinar si fueron asignados por el algoritmo de asignación o no.  A 4618 estudiantes, o aproximadamente el 84 %, los asignó el algoritmo, mientras que a 857 estudiantes, o aproximadamente el 16 %, no los asignó el algoritmo.  Los estudiantes que no</a:t>
            </a:r>
            <a:r>
              <a:rPr lang="es-xl" sz="1200" i="0" dirty="0">
                <a:latin typeface="+mj-lt"/>
                <a:cs typeface="Arial" panose="020B0604020202020204" pitchFamily="34" charset="0"/>
              </a:rPr>
              <a:t> pasaron por el algoritmo fueron predominantemente estudiantes K0 y K1, o estudiantes que no optaron por ser asignados administrativamente.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xl" sz="1200" dirty="0">
                <a:effectLst/>
                <a:latin typeface="Calibri" panose="020F0502020204030204" pitchFamily="34" charset="0"/>
                <a:ea typeface="Calibri" panose="020F0502020204030204" pitchFamily="34" charset="0"/>
                <a:cs typeface="Times New Roman" panose="02020603050405020304" pitchFamily="18" charset="0"/>
              </a:rPr>
              <a:t>De los 4618 estudiantes que fueron asignados por el algoritmo, 3081 estudiantes, o aproximadamente el 67 %, fueron asignados a la primera opción de escuela clasificada, 938 estudiantes, o aproximadamente el 20 %, fueron asignados a la segunda o tercera elección de escuela, y 599 estudiantes, o aproximadamente el 13 %, no fueron asignados a una escuela que se clasificó entre sus tres opciones principales.</a:t>
            </a:r>
            <a:endParaRPr lang="en-IN"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a:p>
            <a:pPr marL="0" marR="0" lvl="0" indent="0" algn="l" defTabSz="914400" rtl="0" eaLnBrk="1" fontAlgn="auto" latinLnBrk="0" hangingPunct="1">
              <a:lnSpc>
                <a:spcPct val="100000"/>
              </a:lnSpc>
              <a:spcBef>
                <a:spcPts val="0"/>
              </a:spcBef>
              <a:spcAft>
                <a:spcPts val="0"/>
              </a:spcAft>
              <a:buClrTx/>
              <a:buSzTx/>
              <a:buFontTx/>
              <a:buNone/>
              <a:tabLst/>
              <a:defRPr/>
            </a:pPr>
            <a:r>
              <a:rPr lang="es-xl" sz="1000" b="1" u="sng" dirty="0">
                <a:effectLst/>
                <a:latin typeface="Calibri" panose="020F0502020204030204" pitchFamily="34" charset="0"/>
                <a:ea typeface="Calibri" panose="020F0502020204030204" pitchFamily="34" charset="0"/>
                <a:cs typeface="Times New Roman" panose="02020603050405020304" pitchFamily="18" charset="0"/>
              </a:rPr>
              <a:t>Gráfico 2: distancia promedio del estudiante desde la asignación (K-12), año escolar 2021-2022 </a:t>
            </a:r>
          </a:p>
          <a:p>
            <a:pPr marL="0" marR="0" lvl="0" indent="0" algn="l" defTabSz="914400" rtl="0" eaLnBrk="1" fontAlgn="auto" latinLnBrk="0" hangingPunct="1">
              <a:lnSpc>
                <a:spcPct val="100000"/>
              </a:lnSpc>
              <a:spcBef>
                <a:spcPts val="0"/>
              </a:spcBef>
              <a:spcAft>
                <a:spcPts val="0"/>
              </a:spcAft>
              <a:buClrTx/>
              <a:buSzTx/>
              <a:buFontTx/>
              <a:buNone/>
              <a:tabLst/>
              <a:defRPr/>
            </a:pPr>
            <a:r>
              <a:rPr lang="es-xl" sz="1000" dirty="0"/>
              <a:t>Los estudiantes de BPS viajan un promedio de 2,5 km a la escuela; sin embargo, la distancia varía significativamente según la edad y cualquier servicio especializado que reciba el estudiante.  La tabla muestra las siguientes distancias promedio recorridas por edad escolar y tipo de escuela.</a:t>
            </a:r>
          </a:p>
          <a:p>
            <a:pPr marL="342900" lvl="0" indent="-342900">
              <a:lnSpc>
                <a:spcPct val="107000"/>
              </a:lnSpc>
              <a:buFont typeface="Symbol" panose="05050102010706020507" pitchFamily="18" charset="2"/>
              <a:buChar char=""/>
            </a:pPr>
            <a:r>
              <a:rPr lang="es-xl" sz="1000" dirty="0">
                <a:effectLst/>
                <a:latin typeface="Calibri" panose="020F0502020204030204" pitchFamily="34" charset="0"/>
                <a:ea typeface="Calibri" panose="020F0502020204030204" pitchFamily="34" charset="0"/>
                <a:cs typeface="Times New Roman" panose="02020603050405020304" pitchFamily="18" charset="0"/>
              </a:rPr>
              <a:t>Escuela primaria tradicional: </a:t>
            </a:r>
            <a:r>
              <a:rPr lang="es-xl" sz="1000" dirty="0">
                <a:effectLst/>
                <a:latin typeface="Segoe UI" panose="020B0502040204020203" pitchFamily="34" charset="0"/>
                <a:ea typeface="Calibri" panose="020F0502020204030204" pitchFamily="34" charset="0"/>
                <a:cs typeface="Times New Roman" panose="02020603050405020304" pitchFamily="18" charset="0"/>
              </a:rPr>
              <a:t>los estudiantes viajan aproximadamente 1,</a:t>
            </a:r>
            <a:r>
              <a:rPr lang="en-US" sz="1000" dirty="0">
                <a:effectLst/>
                <a:latin typeface="Segoe UI" panose="020B0502040204020203" pitchFamily="34" charset="0"/>
                <a:ea typeface="Calibri" panose="020F0502020204030204" pitchFamily="34" charset="0"/>
                <a:cs typeface="Times New Roman" panose="02020603050405020304" pitchFamily="18" charset="0"/>
              </a:rPr>
              <a:t>7</a:t>
            </a:r>
            <a:r>
              <a:rPr lang="es-xl" sz="1000" dirty="0">
                <a:effectLst/>
                <a:latin typeface="Segoe UI" panose="020B0502040204020203" pitchFamily="34" charset="0"/>
                <a:ea typeface="Calibri" panose="020F0502020204030204" pitchFamily="34" charset="0"/>
                <a:cs typeface="Times New Roman" panose="02020603050405020304" pitchFamily="18" charset="0"/>
              </a:rPr>
              <a:t> km a la escuela en promedio.</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xl" sz="1000" dirty="0">
                <a:effectLst/>
                <a:latin typeface="Calibri" panose="020F0502020204030204" pitchFamily="34" charset="0"/>
                <a:ea typeface="Calibri" panose="020F0502020204030204" pitchFamily="34" charset="0"/>
                <a:cs typeface="Times New Roman" panose="02020603050405020304" pitchFamily="18" charset="0"/>
              </a:rPr>
              <a:t>Escuela de especialidad primaria: </a:t>
            </a:r>
            <a:r>
              <a:rPr lang="es-xl" sz="1000" dirty="0">
                <a:effectLst/>
                <a:latin typeface="Segoe UI" panose="020B0502040204020203" pitchFamily="34" charset="0"/>
                <a:ea typeface="Calibri" panose="020F0502020204030204" pitchFamily="34" charset="0"/>
                <a:cs typeface="Times New Roman" panose="02020603050405020304" pitchFamily="18" charset="0"/>
              </a:rPr>
              <a:t>los estudiantes viajan aproximadamente 4,</a:t>
            </a:r>
            <a:r>
              <a:rPr lang="en-US" sz="1000" dirty="0">
                <a:effectLst/>
                <a:latin typeface="Segoe UI" panose="020B0502040204020203" pitchFamily="34" charset="0"/>
                <a:ea typeface="Calibri" panose="020F0502020204030204" pitchFamily="34" charset="0"/>
                <a:cs typeface="Times New Roman" panose="02020603050405020304" pitchFamily="18" charset="0"/>
              </a:rPr>
              <a:t>6</a:t>
            </a:r>
            <a:r>
              <a:rPr lang="es-xl" sz="1000" dirty="0">
                <a:effectLst/>
                <a:latin typeface="Segoe UI" panose="020B0502040204020203" pitchFamily="34" charset="0"/>
                <a:ea typeface="Calibri" panose="020F0502020204030204" pitchFamily="34" charset="0"/>
                <a:cs typeface="Times New Roman" panose="02020603050405020304" pitchFamily="18" charset="0"/>
              </a:rPr>
              <a:t> km a la escuela en promedio.</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xl" sz="1000" dirty="0">
                <a:effectLst/>
                <a:latin typeface="Calibri" panose="020F0502020204030204" pitchFamily="34" charset="0"/>
                <a:ea typeface="Calibri" panose="020F0502020204030204" pitchFamily="34" charset="0"/>
                <a:cs typeface="Times New Roman" panose="02020603050405020304" pitchFamily="18" charset="0"/>
              </a:rPr>
              <a:t>Escuela tradicional no primaria: </a:t>
            </a:r>
            <a:r>
              <a:rPr lang="es-xl" sz="1000" dirty="0">
                <a:effectLst/>
                <a:latin typeface="Segoe UI" panose="020B0502040204020203" pitchFamily="34" charset="0"/>
                <a:ea typeface="Calibri" panose="020F0502020204030204" pitchFamily="34" charset="0"/>
                <a:cs typeface="Times New Roman" panose="02020603050405020304" pitchFamily="18" charset="0"/>
              </a:rPr>
              <a:t>los estudiantes viajan aproximadamente 2,</a:t>
            </a:r>
            <a:r>
              <a:rPr lang="en-US" sz="1000" dirty="0">
                <a:effectLst/>
                <a:latin typeface="Segoe UI" panose="020B0502040204020203" pitchFamily="34" charset="0"/>
                <a:ea typeface="Calibri" panose="020F0502020204030204" pitchFamily="34" charset="0"/>
                <a:cs typeface="Times New Roman" panose="02020603050405020304" pitchFamily="18" charset="0"/>
              </a:rPr>
              <a:t>5</a:t>
            </a:r>
            <a:r>
              <a:rPr lang="es-xl" sz="1000" dirty="0">
                <a:effectLst/>
                <a:latin typeface="Segoe UI" panose="020B0502040204020203" pitchFamily="34" charset="0"/>
                <a:ea typeface="Calibri" panose="020F0502020204030204" pitchFamily="34" charset="0"/>
                <a:cs typeface="Times New Roman" panose="02020603050405020304" pitchFamily="18" charset="0"/>
              </a:rPr>
              <a:t> km a la escuela en promedio.</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s-xl" sz="1000" dirty="0">
                <a:effectLst/>
                <a:latin typeface="Calibri" panose="020F0502020204030204" pitchFamily="34" charset="0"/>
                <a:ea typeface="Calibri" panose="020F0502020204030204" pitchFamily="34" charset="0"/>
                <a:cs typeface="Times New Roman" panose="02020603050405020304" pitchFamily="18" charset="0"/>
              </a:rPr>
              <a:t>Escuela de especialidad no primaria: </a:t>
            </a:r>
            <a:r>
              <a:rPr lang="es-xl" sz="1000" dirty="0">
                <a:effectLst/>
                <a:latin typeface="Segoe UI" panose="020B0502040204020203" pitchFamily="34" charset="0"/>
                <a:ea typeface="Calibri" panose="020F0502020204030204" pitchFamily="34" charset="0"/>
                <a:cs typeface="Times New Roman" panose="02020603050405020304" pitchFamily="18" charset="0"/>
              </a:rPr>
              <a:t>los estudiantes viajan aproximadamente 4,5 km a la escuela en promedio.</a:t>
            </a:r>
            <a:endParaRPr lang="en-IN"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pPr/>
              <a:t>15</a:t>
            </a:fld>
            <a:endParaRPr lang="en-GB"/>
          </a:p>
        </p:txBody>
      </p:sp>
    </p:spTree>
    <p:extLst>
      <p:ext uri="{BB962C8B-B14F-4D97-AF65-F5344CB8AC3E}">
        <p14:creationId xmlns:p14="http://schemas.microsoft.com/office/powerpoint/2010/main" val="3303804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16</a:t>
            </a:fld>
            <a:endParaRPr lang="en-GB"/>
          </a:p>
        </p:txBody>
      </p:sp>
    </p:spTree>
    <p:extLst>
      <p:ext uri="{BB962C8B-B14F-4D97-AF65-F5344CB8AC3E}">
        <p14:creationId xmlns:p14="http://schemas.microsoft.com/office/powerpoint/2010/main" val="1831525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68733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2</a:t>
            </a:fld>
            <a:endParaRPr lang="en-GB"/>
          </a:p>
        </p:txBody>
      </p:sp>
    </p:spTree>
    <p:extLst>
      <p:ext uri="{BB962C8B-B14F-4D97-AF65-F5344CB8AC3E}">
        <p14:creationId xmlns:p14="http://schemas.microsoft.com/office/powerpoint/2010/main" val="2201136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3</a:t>
            </a:fld>
            <a:endParaRPr lang="en-GB"/>
          </a:p>
        </p:txBody>
      </p:sp>
    </p:spTree>
    <p:extLst>
      <p:ext uri="{BB962C8B-B14F-4D97-AF65-F5344CB8AC3E}">
        <p14:creationId xmlns:p14="http://schemas.microsoft.com/office/powerpoint/2010/main" val="14668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514877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5</a:t>
            </a:fld>
            <a:endParaRPr lang="en-GB"/>
          </a:p>
        </p:txBody>
      </p:sp>
    </p:spTree>
    <p:extLst>
      <p:ext uri="{BB962C8B-B14F-4D97-AF65-F5344CB8AC3E}">
        <p14:creationId xmlns:p14="http://schemas.microsoft.com/office/powerpoint/2010/main" val="1610993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6</a:t>
            </a:fld>
            <a:endParaRPr lang="en-GB"/>
          </a:p>
        </p:txBody>
      </p:sp>
    </p:spTree>
    <p:extLst>
      <p:ext uri="{BB962C8B-B14F-4D97-AF65-F5344CB8AC3E}">
        <p14:creationId xmlns:p14="http://schemas.microsoft.com/office/powerpoint/2010/main" val="795659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xl" sz="1200" b="1" u="sng" dirty="0">
                <a:effectLst/>
                <a:latin typeface="Calibri" panose="020F0502020204030204" pitchFamily="34" charset="0"/>
                <a:ea typeface="Calibri" panose="020F0502020204030204" pitchFamily="34" charset="0"/>
                <a:cs typeface="Tunga" panose="020B0502040204020203" pitchFamily="34" charset="0"/>
              </a:rPr>
              <a:t>Gráfico 1: resultados de la muestra de datos de bajas de la cohorte de graduación de la escuela secundaria</a:t>
            </a:r>
            <a:r>
              <a:rPr lang="es-xl" sz="1200" u="sng" dirty="0">
                <a:effectLst/>
                <a:latin typeface="Calibri" panose="020F0502020204030204" pitchFamily="34" charset="0"/>
                <a:ea typeface="Calibri" panose="020F0502020204030204" pitchFamily="34" charset="0"/>
                <a:cs typeface="Tunga" panose="020B0502040204020203" pitchFamily="34" charset="0"/>
              </a:rPr>
              <a:t>:</a:t>
            </a:r>
          </a:p>
          <a:p>
            <a:pPr>
              <a:lnSpc>
                <a:spcPct val="107000"/>
              </a:lnSpc>
              <a:spcAft>
                <a:spcPts val="800"/>
              </a:spcAft>
            </a:pPr>
            <a:r>
              <a:rPr lang="es-xl" sz="1200" baseline="0" dirty="0">
                <a:effectLst/>
                <a:latin typeface="Calibri" panose="020F0502020204030204" pitchFamily="34" charset="0"/>
                <a:ea typeface="Calibri" panose="020F0502020204030204" pitchFamily="34" charset="0"/>
                <a:cs typeface="Tunga" panose="020B0502040204020203" pitchFamily="34" charset="0"/>
              </a:rPr>
              <a:t>De los 100 retiros muestreados, solo 17 tenían documentación suficiente. </a:t>
            </a:r>
            <a:r>
              <a:rPr lang="es-xl" sz="1200" kern="1200" baseline="0" dirty="0">
                <a:effectLst/>
                <a:latin typeface="Calibri" panose="020F0502020204030204" pitchFamily="34" charset="0"/>
                <a:ea typeface="Calibri" panose="020F0502020204030204" pitchFamily="34" charset="0"/>
                <a:cs typeface="Tunga" panose="020B0502040204020203" pitchFamily="34" charset="0"/>
              </a:rPr>
              <a:t>3 tenían documentación, pero era insuficiente, y los 80 restantes no tenían documentación.</a:t>
            </a:r>
          </a:p>
          <a:p>
            <a:endParaRPr lang="de-DE" dirty="0"/>
          </a:p>
          <a:p>
            <a:pPr marL="0" marR="0" lvl="0" indent="0" algn="l" defTabSz="914400" rtl="0" eaLnBrk="1" fontAlgn="auto" latinLnBrk="0" hangingPunct="1">
              <a:lnSpc>
                <a:spcPct val="107000"/>
              </a:lnSpc>
              <a:spcBef>
                <a:spcPts val="0"/>
              </a:spcBef>
              <a:spcAft>
                <a:spcPts val="800"/>
              </a:spcAft>
              <a:buClrTx/>
              <a:buSzTx/>
              <a:buFontTx/>
              <a:buNone/>
              <a:tabLst/>
              <a:defRPr/>
            </a:pPr>
            <a:r>
              <a:rPr lang="es-xl" sz="1200" b="1" u="sng" baseline="0" dirty="0"/>
              <a:t>Gráfico 2: informe de </a:t>
            </a:r>
            <a:r>
              <a:rPr lang="en-US" sz="1200" b="1" u="sng" baseline="0" dirty="0" err="1"/>
              <a:t>restricc</a:t>
            </a:r>
            <a:r>
              <a:rPr lang="es-xl" sz="1200" b="1" u="sng" baseline="0" dirty="0"/>
              <a:t>ión de estudiantes, por base de datos, </a:t>
            </a:r>
            <a:r>
              <a:rPr lang="es-xl" sz="1200" b="1" i="1" u="sng" kern="1200" baseline="0" dirty="0">
                <a:latin typeface="Arial" pitchFamily="34" charset="0"/>
                <a:ea typeface="+mn-ea"/>
                <a:cs typeface="+mn-cs"/>
              </a:rPr>
              <a:t>año escolar 2021-2022</a:t>
            </a:r>
            <a:r>
              <a:rPr lang="es-xl" sz="1200" b="1" u="sng" kern="1200" baseline="0" dirty="0">
                <a:latin typeface="Arial" pitchFamily="34" charset="0"/>
                <a:ea typeface="+mn-ea"/>
                <a:cs typeface="+mn-cs"/>
              </a:rPr>
              <a:t>:</a:t>
            </a:r>
            <a:endParaRPr lang="en-IN" sz="1200" b="1" u="sng" kern="1200" baseline="0" dirty="0">
              <a:latin typeface="Arial" pitchFamily="34" charset="0"/>
              <a:ea typeface="+mn-ea"/>
              <a:cs typeface="+mn-cs"/>
            </a:endParaRPr>
          </a:p>
          <a:p>
            <a:pPr>
              <a:lnSpc>
                <a:spcPct val="107000"/>
              </a:lnSpc>
              <a:spcAft>
                <a:spcPts val="800"/>
              </a:spcAft>
            </a:pPr>
            <a:r>
              <a:rPr lang="es-xl" sz="1200" kern="1200" baseline="0" dirty="0">
                <a:effectLst/>
                <a:latin typeface="Calibri" panose="020F0502020204030204" pitchFamily="34" charset="0"/>
                <a:cs typeface="Tunga" panose="020B0502040204020203" pitchFamily="34" charset="0"/>
              </a:rPr>
              <a:t>Hubo 89 </a:t>
            </a:r>
            <a:r>
              <a:rPr lang="es-419" sz="1200" kern="1200" baseline="0" dirty="0">
                <a:effectLst/>
                <a:latin typeface="Calibri" panose="020F0502020204030204" pitchFamily="34" charset="0"/>
                <a:cs typeface="Tunga" panose="020B0502040204020203" pitchFamily="34" charset="0"/>
              </a:rPr>
              <a:t>restricciones</a:t>
            </a:r>
            <a:r>
              <a:rPr lang="es-xl" sz="1200" kern="1200" baseline="0" dirty="0">
                <a:effectLst/>
                <a:latin typeface="Calibri" panose="020F0502020204030204" pitchFamily="34" charset="0"/>
                <a:cs typeface="Tunga" panose="020B0502040204020203" pitchFamily="34" charset="0"/>
              </a:rPr>
              <a:t> que solo se informaron a Aspen, 76 </a:t>
            </a:r>
            <a:r>
              <a:rPr lang="es-419" sz="1200" kern="1200" baseline="0" dirty="0">
                <a:effectLst/>
                <a:latin typeface="Calibri" panose="020F0502020204030204" pitchFamily="34" charset="0"/>
                <a:cs typeface="Tunga" panose="020B0502040204020203" pitchFamily="34" charset="0"/>
              </a:rPr>
              <a:t>restricciones</a:t>
            </a:r>
            <a:r>
              <a:rPr lang="es-xl" sz="1200" kern="1200" baseline="0" dirty="0">
                <a:effectLst/>
                <a:latin typeface="Calibri" panose="020F0502020204030204" pitchFamily="34" charset="0"/>
                <a:cs typeface="Tunga" panose="020B0502040204020203" pitchFamily="34" charset="0"/>
              </a:rPr>
              <a:t> que solo se informaron al DESE y 128 </a:t>
            </a:r>
            <a:r>
              <a:rPr lang="es-419" sz="1200" kern="1200" baseline="0" dirty="0">
                <a:effectLst/>
                <a:latin typeface="Calibri" panose="020F0502020204030204" pitchFamily="34" charset="0"/>
                <a:cs typeface="Tunga" panose="020B0502040204020203" pitchFamily="34" charset="0"/>
              </a:rPr>
              <a:t>restricciones</a:t>
            </a:r>
            <a:r>
              <a:rPr lang="es-xl" sz="1200" kern="1200" baseline="0" dirty="0">
                <a:effectLst/>
                <a:latin typeface="Calibri" panose="020F0502020204030204" pitchFamily="34" charset="0"/>
                <a:cs typeface="Tunga" panose="020B0502040204020203" pitchFamily="34" charset="0"/>
              </a:rPr>
              <a:t> que se informaron a ambos. </a:t>
            </a:r>
            <a:r>
              <a:rPr lang="es-xl" sz="1200" kern="1200" baseline="0" dirty="0">
                <a:effectLst/>
                <a:latin typeface="Calibri" panose="020F0502020204030204" pitchFamily="34" charset="0"/>
                <a:ea typeface="+mn-ea"/>
                <a:cs typeface="Tunga" panose="020B0502040204020203" pitchFamily="34" charset="0"/>
              </a:rPr>
              <a:t>El número total de </a:t>
            </a:r>
            <a:r>
              <a:rPr lang="es-419" sz="1200" kern="1200" baseline="0" dirty="0">
                <a:effectLst/>
                <a:latin typeface="Calibri" panose="020F0502020204030204" pitchFamily="34" charset="0"/>
                <a:ea typeface="+mn-ea"/>
                <a:cs typeface="Tunga" panose="020B0502040204020203" pitchFamily="34" charset="0"/>
              </a:rPr>
              <a:t>restricciones</a:t>
            </a:r>
            <a:r>
              <a:rPr lang="es-xl" sz="1200" kern="1200" baseline="0" dirty="0">
                <a:effectLst/>
                <a:latin typeface="Calibri" panose="020F0502020204030204" pitchFamily="34" charset="0"/>
                <a:ea typeface="+mn-ea"/>
                <a:cs typeface="Tunga" panose="020B0502040204020203" pitchFamily="34" charset="0"/>
              </a:rPr>
              <a:t> informadas a BPS fue de 217. El número total de </a:t>
            </a:r>
            <a:r>
              <a:rPr lang="es-419" sz="1200" kern="1200" baseline="0" dirty="0">
                <a:effectLst/>
                <a:latin typeface="Calibri" panose="020F0502020204030204" pitchFamily="34" charset="0"/>
                <a:ea typeface="+mn-ea"/>
                <a:cs typeface="Tunga" panose="020B0502040204020203" pitchFamily="34" charset="0"/>
              </a:rPr>
              <a:t>restricciones</a:t>
            </a:r>
            <a:r>
              <a:rPr lang="es-xl" sz="1200" kern="1200" baseline="0" dirty="0">
                <a:effectLst/>
                <a:latin typeface="Calibri" panose="020F0502020204030204" pitchFamily="34" charset="0"/>
                <a:ea typeface="+mn-ea"/>
                <a:cs typeface="Tunga" panose="020B0502040204020203" pitchFamily="34" charset="0"/>
              </a:rPr>
              <a:t> informadas al DESE fue de 204. A pesar del requisito de informar todas las </a:t>
            </a:r>
            <a:r>
              <a:rPr lang="es-419" sz="1200" kern="1200" baseline="0" dirty="0">
                <a:effectLst/>
                <a:latin typeface="Calibri" panose="020F0502020204030204" pitchFamily="34" charset="0"/>
                <a:ea typeface="+mn-ea"/>
                <a:cs typeface="Tunga" panose="020B0502040204020203" pitchFamily="34" charset="0"/>
              </a:rPr>
              <a:t>restricciones</a:t>
            </a:r>
            <a:r>
              <a:rPr lang="es-xl" sz="1200" kern="1200" baseline="0" dirty="0">
                <a:effectLst/>
                <a:latin typeface="Calibri" panose="020F0502020204030204" pitchFamily="34" charset="0"/>
                <a:ea typeface="+mn-ea"/>
                <a:cs typeface="Tunga" panose="020B0502040204020203" pitchFamily="34" charset="0"/>
              </a:rPr>
              <a:t> al DESE, 89 de las 293 </a:t>
            </a:r>
            <a:r>
              <a:rPr lang="es-419" sz="1200" kern="1200" baseline="0" dirty="0">
                <a:effectLst/>
                <a:latin typeface="Calibri" panose="020F0502020204030204" pitchFamily="34" charset="0"/>
                <a:ea typeface="+mn-ea"/>
                <a:cs typeface="Tunga" panose="020B0502040204020203" pitchFamily="34" charset="0"/>
              </a:rPr>
              <a:t>restricciones</a:t>
            </a:r>
            <a:r>
              <a:rPr lang="es-xl" sz="1200" kern="1200" baseline="0" dirty="0">
                <a:effectLst/>
                <a:latin typeface="Calibri" panose="020F0502020204030204" pitchFamily="34" charset="0"/>
                <a:ea typeface="+mn-ea"/>
                <a:cs typeface="Tunga" panose="020B0502040204020203" pitchFamily="34" charset="0"/>
              </a:rPr>
              <a:t> analizadas, alrededor del 30 %, solo se informaron en Aspen. </a:t>
            </a:r>
          </a:p>
          <a:p>
            <a:endParaRPr lang="de-DE"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3230187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387136"/>
            <a:ext cx="5705792" cy="4156234"/>
          </a:xfrm>
        </p:spPr>
        <p:txBody>
          <a:bodyPr/>
          <a:lstStyle/>
          <a:p>
            <a:pPr marL="0" marR="0" lvl="0" indent="0" algn="l" defTabSz="914400" rtl="0" eaLnBrk="1" fontAlgn="auto" latinLnBrk="0" hangingPunct="1">
              <a:buClrTx/>
              <a:buSzTx/>
              <a:buFontTx/>
              <a:buNone/>
              <a:tabLst/>
              <a:defRPr/>
            </a:pPr>
            <a:r>
              <a:rPr lang="es-xl" sz="1200" b="1" u="sng" dirty="0"/>
              <a:t>Gráfico 1: ruta planificada del cálculo del funcionamiento puntual (OTP) del autobús matutino del total de la muestra</a:t>
            </a:r>
            <a:r>
              <a:rPr lang="en-US" sz="1200" b="1" u="sng" dirty="0"/>
              <a:t>,</a:t>
            </a:r>
            <a:r>
              <a:rPr lang="es-xl" sz="1200" b="1" u="sng" dirty="0"/>
              <a:t> </a:t>
            </a:r>
            <a:r>
              <a:rPr lang="en-US" sz="1200" b="1" i="1" u="sng" dirty="0"/>
              <a:t>a</a:t>
            </a:r>
            <a:r>
              <a:rPr lang="es-xl" sz="1200" b="1" i="1" u="sng" dirty="0"/>
              <a:t>ño escolar 2021-2022</a:t>
            </a:r>
            <a:endParaRPr lang="en-IN" sz="1200" b="1" u="sng" dirty="0"/>
          </a:p>
          <a:p>
            <a:r>
              <a:rPr lang="es-xl" sz="1200" b="0" dirty="0"/>
              <a:t>Había 106 847 rutas planificadas matutinas de BPS en total.</a:t>
            </a:r>
            <a:r>
              <a:rPr lang="es-xl" sz="1200" b="0" i="0" dirty="0"/>
              <a:t> </a:t>
            </a:r>
            <a:r>
              <a:rPr lang="es-xl" sz="1200" b="0" i="0" dirty="0">
                <a:latin typeface="+mj-lt"/>
                <a:cs typeface="Arial" panose="020B0604020202020204" pitchFamily="34" charset="0"/>
              </a:rPr>
              <a:t>Apenas </a:t>
            </a:r>
            <a:r>
              <a:rPr lang="es-xl" sz="1200" i="0" dirty="0">
                <a:latin typeface="+mj-lt"/>
                <a:cs typeface="Arial" panose="020B0604020202020204" pitchFamily="34" charset="0"/>
              </a:rPr>
              <a:t>el 25 % de las rutas planificadas fueron excluidas del cálculo del funcionamiento puntual que BPS proporcionó al DESE; mientras que aproximadamente el 75 % se incluyeron en el cálculo del funcionamiento puntual para DESE. Las rutas excluidas incluyen elementos como rutas no cubiertas, rutas a las que les faltan datos de GPS, etc. </a:t>
            </a:r>
            <a:endParaRPr lang="en-IN" b="1" dirty="0"/>
          </a:p>
          <a:p>
            <a:endParaRPr lang="en-IN" b="1" dirty="0"/>
          </a:p>
          <a:p>
            <a:r>
              <a:rPr lang="es-xl" b="1" u="sng" dirty="0"/>
              <a:t>Gráfico 2: estado del IEP de EdPlan de los estudiantes de la muestra al 30 de junio</a:t>
            </a:r>
            <a:r>
              <a:rPr lang="en-US" b="1" u="sng" dirty="0"/>
              <a:t>,</a:t>
            </a:r>
            <a:r>
              <a:rPr lang="es-xl" b="1" u="sng" dirty="0"/>
              <a:t> </a:t>
            </a:r>
            <a:r>
              <a:rPr lang="en-US" b="1" i="1" u="sng" dirty="0"/>
              <a:t>a</a:t>
            </a:r>
            <a:r>
              <a:rPr lang="es-xl" b="1" i="1" u="sng" dirty="0"/>
              <a:t>ño escolar 2021-2022</a:t>
            </a:r>
            <a:endParaRPr lang="en-IN" b="1" i="0" u="sng" dirty="0"/>
          </a:p>
          <a:p>
            <a:r>
              <a:rPr lang="es-xl" b="0" dirty="0"/>
              <a:t>De la muestra de 100 IEP de estudiantes, 66 estudiantes tenían IEP activos, 25 estudiantes tenían IEP vencidos y 9 estudiantes habían salido de los servicios de Educación especial.</a:t>
            </a:r>
          </a:p>
          <a:p>
            <a:pPr marL="0" marR="0" lvl="0" indent="0" algn="l" defTabSz="914400" rtl="0" eaLnBrk="1" fontAlgn="auto" latinLnBrk="0" hangingPunct="1">
              <a:buClrTx/>
              <a:buSzTx/>
              <a:buFontTx/>
              <a:buNone/>
              <a:tabLst/>
              <a:defRPr/>
            </a:pPr>
            <a:r>
              <a:rPr lang="es-xl" b="0" dirty="0"/>
              <a:t>De los 25 IEP de la muestra que estaban vencidos</a:t>
            </a:r>
            <a:r>
              <a:rPr lang="en-US" b="0" dirty="0"/>
              <a:t>,</a:t>
            </a:r>
            <a:r>
              <a:rPr lang="es-xl" b="0" dirty="0"/>
              <a:t> </a:t>
            </a:r>
            <a:r>
              <a:rPr lang="en-US" b="0" dirty="0"/>
              <a:t>c</a:t>
            </a:r>
            <a:r>
              <a:rPr lang="es-xl" b="0" dirty="0"/>
              <a:t>erca del 40 % venció antes del año escolar 2021-2022</a:t>
            </a:r>
            <a:r>
              <a:rPr lang="en-US" b="0" dirty="0"/>
              <a:t>.</a:t>
            </a:r>
            <a:endParaRPr lang="de-DE"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3357272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xl" sz="1200" b="1" i="0" u="sng" dirty="0">
                <a:latin typeface="EYInterstate Light" panose="02000506000000020004" pitchFamily="2" charset="0"/>
              </a:rPr>
              <a:t>Resultados de datos de la Línea Directa contra el Acoso Escolar, año escolar 2021-2022:</a:t>
            </a:r>
            <a:endParaRPr lang="en-US" sz="1200" b="1" i="1" u="sng" dirty="0">
              <a:latin typeface="EYInterstate Light" panose="02000506000000020004" pitchFamily="2" charset="0"/>
            </a:endParaRPr>
          </a:p>
          <a:p>
            <a:pPr>
              <a:lnSpc>
                <a:spcPct val="107000"/>
              </a:lnSpc>
              <a:spcAft>
                <a:spcPts val="800"/>
              </a:spcAft>
            </a:pPr>
            <a:r>
              <a:rPr lang="es-xl" sz="1200" kern="1200" dirty="0">
                <a:effectLst/>
                <a:latin typeface="EYInterstate Light" panose="02000506000000020004" pitchFamily="2" charset="0"/>
                <a:cs typeface="Tunga" panose="020B0502040204020203" pitchFamily="34" charset="0"/>
              </a:rPr>
              <a:t>De los 277 formularios de informe de acoso escolar generados por la Línea Directa contra el Acoso Escolar en el año escolar 2021-2022, aproximadamente el 68 % se informó como cerrado, mientras que el 32 % restante estaba abierto.</a:t>
            </a:r>
            <a:endParaRPr lang="de-DE" dirty="0"/>
          </a:p>
        </p:txBody>
      </p:sp>
      <p:sp>
        <p:nvSpPr>
          <p:cNvPr id="4" name="Slide Number Placeholder 3"/>
          <p:cNvSpPr>
            <a:spLocks noGrp="1"/>
          </p:cNvSpPr>
          <p:nvPr>
            <p:ph type="sldNum" sz="quarter" idx="5"/>
          </p:nvPr>
        </p:nvSpPr>
        <p:spPr/>
        <p:txBody>
          <a:bodyPr/>
          <a:lstStyle/>
          <a:p>
            <a:fld id="{5B43D19E-BFDB-4C92-8EDD-32EDDA8F41DF}" type="slidenum">
              <a:rPr lang="en-GB" smtClean="0"/>
              <a:pPr/>
              <a:t>9</a:t>
            </a:fld>
            <a:endParaRPr lang="en-GB"/>
          </a:p>
        </p:txBody>
      </p:sp>
    </p:spTree>
    <p:extLst>
      <p:ext uri="{BB962C8B-B14F-4D97-AF65-F5344CB8AC3E}">
        <p14:creationId xmlns:p14="http://schemas.microsoft.com/office/powerpoint/2010/main" val="2316674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6.xml"/><Relationship Id="rId1" Type="http://schemas.openxmlformats.org/officeDocument/2006/relationships/vmlDrawing" Target="../drawings/vmlDrawing16.vml"/><Relationship Id="rId5" Type="http://schemas.openxmlformats.org/officeDocument/2006/relationships/image" Target="../media/image11.emf"/><Relationship Id="rId4" Type="http://schemas.openxmlformats.org/officeDocument/2006/relationships/oleObject" Target="../embeddings/oleObject16.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7.xml"/><Relationship Id="rId1" Type="http://schemas.openxmlformats.org/officeDocument/2006/relationships/vmlDrawing" Target="../drawings/vmlDrawing17.vml"/><Relationship Id="rId5" Type="http://schemas.openxmlformats.org/officeDocument/2006/relationships/image" Target="../media/image11.emf"/><Relationship Id="rId4" Type="http://schemas.openxmlformats.org/officeDocument/2006/relationships/oleObject" Target="../embeddings/oleObject17.bin"/></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8.xml"/><Relationship Id="rId1" Type="http://schemas.openxmlformats.org/officeDocument/2006/relationships/vmlDrawing" Target="../drawings/vmlDrawing18.vml"/><Relationship Id="rId6" Type="http://schemas.openxmlformats.org/officeDocument/2006/relationships/image" Target="../media/image16.jpeg"/><Relationship Id="rId5" Type="http://schemas.openxmlformats.org/officeDocument/2006/relationships/image" Target="../media/image11.emf"/><Relationship Id="rId4" Type="http://schemas.openxmlformats.org/officeDocument/2006/relationships/oleObject" Target="../embeddings/oleObject18.bin"/></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7.vml"/><Relationship Id="rId6" Type="http://schemas.openxmlformats.org/officeDocument/2006/relationships/image" Target="../media/image9.emf"/><Relationship Id="rId5" Type="http://schemas.openxmlformats.org/officeDocument/2006/relationships/oleObject" Target="../embeddings/oleObject7.bin"/><Relationship Id="rId4"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oleObject8.bin"/></Relationships>
</file>

<file path=ppt/slideLayouts/_rels/slideLayout88.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9.emf"/><Relationship Id="rId5" Type="http://schemas.openxmlformats.org/officeDocument/2006/relationships/oleObject" Target="../embeddings/oleObject10.bin"/><Relationship Id="rId4"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1.vml"/><Relationship Id="rId6" Type="http://schemas.openxmlformats.org/officeDocument/2006/relationships/image" Target="../media/image9.emf"/><Relationship Id="rId5" Type="http://schemas.openxmlformats.org/officeDocument/2006/relationships/oleObject" Target="../embeddings/oleObject11.bin"/><Relationship Id="rId4"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vmlDrawing" Target="../drawings/vmlDrawing12.v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3.xml"/><Relationship Id="rId1" Type="http://schemas.openxmlformats.org/officeDocument/2006/relationships/vmlDrawing" Target="../drawings/vmlDrawing13.vml"/><Relationship Id="rId5" Type="http://schemas.openxmlformats.org/officeDocument/2006/relationships/image" Target="../media/image10.emf"/><Relationship Id="rId4" Type="http://schemas.openxmlformats.org/officeDocument/2006/relationships/oleObject" Target="../embeddings/oleObject13.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15.vml"/><Relationship Id="rId6" Type="http://schemas.openxmlformats.org/officeDocument/2006/relationships/image" Target="../media/image13.jpeg"/><Relationship Id="rId5" Type="http://schemas.openxmlformats.org/officeDocument/2006/relationships/image" Target="../media/image11.emf"/><Relationship Id="rId4" Type="http://schemas.openxmlformats.org/officeDocument/2006/relationships/oleObject" Target="../embeddings/oleObject15.bin"/></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tx2"/>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15" name="Group 4">
            <a:extLst>
              <a:ext uri="{FF2B5EF4-FFF2-40B4-BE49-F238E27FC236}">
                <a16:creationId xmlns:a16="http://schemas.microsoft.com/office/drawing/2014/main" id="{6B891F47-1BBE-4926-81DF-B17907D2F8E1}"/>
              </a:ext>
            </a:extLst>
          </p:cNvPr>
          <p:cNvGrpSpPr>
            <a:grpSpLocks noChangeAspect="1"/>
          </p:cNvGrpSpPr>
          <p:nvPr userDrawn="1"/>
        </p:nvGrpSpPr>
        <p:grpSpPr bwMode="auto">
          <a:xfrm>
            <a:off x="10364788" y="4960938"/>
            <a:ext cx="1225550" cy="1435100"/>
            <a:chOff x="6529" y="3125"/>
            <a:chExt cx="772" cy="904"/>
          </a:xfrm>
        </p:grpSpPr>
        <p:sp>
          <p:nvSpPr>
            <p:cNvPr id="17" name="Freeform 5">
              <a:extLst>
                <a:ext uri="{FF2B5EF4-FFF2-40B4-BE49-F238E27FC236}">
                  <a16:creationId xmlns:a16="http://schemas.microsoft.com/office/drawing/2014/main" id="{0A2A4AEF-C603-4360-9387-8879E71862A6}"/>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6">
              <a:extLst>
                <a:ext uri="{FF2B5EF4-FFF2-40B4-BE49-F238E27FC236}">
                  <a16:creationId xmlns:a16="http://schemas.microsoft.com/office/drawing/2014/main" id="{54797EE6-BAEA-4DA7-95C2-6B09B77D317C}"/>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7387698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endParaRPr lang="en-US"/>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8937044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4"/>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7" y="876060"/>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sz="1799"/>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sz="1799"/>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884904686"/>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21932C-5CDC-4AF7-BD51-72C687810C3A}"/>
              </a:ext>
            </a:extLst>
          </p:cNvPr>
          <p:cNvGraphicFramePr>
            <a:graphicFrameLocks noChangeAspect="1"/>
          </p:cNvGraphicFramePr>
          <p:nvPr userDrawn="1">
            <p:custDataLst>
              <p:tags r:id="rId2"/>
            </p:custDataLst>
            <p:extLst>
              <p:ext uri="{D42A27DB-BD31-4B8C-83A1-F6EECF244321}">
                <p14:modId xmlns:p14="http://schemas.microsoft.com/office/powerpoint/2010/main" val="3696048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7"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B321932C-5CDC-4AF7-BD51-72C687810C3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609919" y="294200"/>
            <a:ext cx="10978515" cy="590400"/>
          </a:xfrm>
        </p:spPr>
        <p:txBody>
          <a:bodyPr vert="horz"/>
          <a:lstStyle>
            <a:lvl1pPr>
              <a:defRPr sz="2399">
                <a:solidFill>
                  <a:schemeClr val="tx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116807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756CDA3-C89B-45CB-9941-856E51D08CD3}"/>
              </a:ext>
            </a:extLst>
          </p:cNvPr>
          <p:cNvGraphicFramePr>
            <a:graphicFrameLocks noChangeAspect="1"/>
          </p:cNvGraphicFramePr>
          <p:nvPr userDrawn="1">
            <p:custDataLst>
              <p:tags r:id="rId2"/>
            </p:custDataLst>
            <p:extLst>
              <p:ext uri="{D42A27DB-BD31-4B8C-83A1-F6EECF244321}">
                <p14:modId xmlns:p14="http://schemas.microsoft.com/office/powerpoint/2010/main" val="3419434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1"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F756CDA3-C89B-45CB-9941-856E51D08C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09919" y="294200"/>
            <a:ext cx="10978515" cy="590400"/>
          </a:xfrm>
        </p:spPr>
        <p:txBody>
          <a:bodyPr vert="horz"/>
          <a:lstStyle>
            <a:lvl1pPr>
              <a:defRPr sz="2399">
                <a:solidFill>
                  <a:schemeClr val="tx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06024098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1"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9" y="2311401"/>
            <a:ext cx="3580117" cy="384470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4" y="2311403"/>
            <a:ext cx="3580117" cy="1254759"/>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4" y="4236721"/>
            <a:ext cx="3580117" cy="1944160"/>
          </a:xfrm>
        </p:spPr>
        <p:txBody>
          <a:bodyPr numCol="1"/>
          <a:lstStyle>
            <a:lvl1pPr marL="0" indent="0">
              <a:buNone/>
              <a:defRPr sz="1799">
                <a:solidFill>
                  <a:schemeClr val="bg1"/>
                </a:solidFill>
                <a:latin typeface="Georgia" panose="02040502050405020303" pitchFamily="18" charset="0"/>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9"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1169410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1" y="2"/>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3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7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3" y="1137923"/>
            <a:ext cx="2768600" cy="2796151"/>
          </a:xfrm>
        </p:spPr>
        <p:txBody>
          <a:bodyPr numCol="1"/>
          <a:lstStyle>
            <a:lvl1pPr marL="0" indent="0">
              <a:buNone/>
              <a:defRPr sz="1399">
                <a:solidFill>
                  <a:schemeClr val="bg1"/>
                </a:solidFill>
              </a:defRPr>
            </a:lvl1pPr>
            <a:lvl2pPr marL="356438" indent="0">
              <a:buNone/>
              <a:defRPr sz="1799">
                <a:solidFill>
                  <a:schemeClr val="bg1"/>
                </a:solidFill>
              </a:defRPr>
            </a:lvl2pPr>
            <a:lvl3pPr marL="712875" indent="0">
              <a:buNone/>
              <a:defRPr sz="1599">
                <a:solidFill>
                  <a:schemeClr val="bg1"/>
                </a:solidFill>
              </a:defRPr>
            </a:lvl3pPr>
            <a:lvl4pPr marL="1069313" indent="0">
              <a:buNone/>
              <a:defRPr sz="1399">
                <a:solidFill>
                  <a:schemeClr val="bg1"/>
                </a:solidFill>
              </a:defRPr>
            </a:lvl4pPr>
            <a:lvl5pPr marL="1425751" indent="0">
              <a:buNone/>
              <a:defRPr sz="11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57064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spcBef>
                <a:spcPts val="0"/>
              </a:spcBef>
              <a:buNone/>
              <a:defRPr>
                <a:solidFill>
                  <a:schemeClr val="bg1"/>
                </a:solidFill>
              </a:defRPr>
            </a:lvl1pPr>
            <a:lvl2pPr marL="0" indent="0">
              <a:spcBef>
                <a:spcPts val="0"/>
              </a:spcBef>
              <a:buNone/>
              <a:defRPr sz="1799">
                <a:solidFill>
                  <a:schemeClr val="bg1"/>
                </a:solidFill>
              </a:defRPr>
            </a:lvl2pPr>
            <a:lvl3pPr marL="0" indent="0">
              <a:spcBef>
                <a:spcPts val="0"/>
              </a:spcBef>
              <a:buNone/>
              <a:defRPr sz="1599">
                <a:solidFill>
                  <a:schemeClr val="bg1"/>
                </a:solidFill>
              </a:defRPr>
            </a:lvl3pPr>
            <a:lvl4pPr marL="0" indent="0">
              <a:spcBef>
                <a:spcPts val="0"/>
              </a:spcBef>
              <a:buNone/>
              <a:defRPr sz="1399">
                <a:solidFill>
                  <a:schemeClr val="bg1"/>
                </a:solidFill>
              </a:defRPr>
            </a:lvl4pPr>
            <a:lvl5pPr marL="0" indent="0">
              <a:spcBef>
                <a:spcPts val="0"/>
              </a:spcBef>
              <a:buNone/>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3273998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CBA94B7-7BDE-4510-A417-A765301D1371}"/>
              </a:ext>
            </a:extLst>
          </p:cNvPr>
          <p:cNvSpPr>
            <a:spLocks noGrp="1"/>
          </p:cNvSpPr>
          <p:nvPr>
            <p:ph type="pic" sz="quarter" idx="11"/>
          </p:nvPr>
        </p:nvSpPr>
        <p:spPr>
          <a:xfrm>
            <a:off x="0" y="9525"/>
            <a:ext cx="12198350" cy="6858000"/>
          </a:xfrm>
          <a:ln>
            <a:noFill/>
          </a:ln>
        </p:spPr>
        <p:txBody>
          <a:bodyPr/>
          <a:lstStyle>
            <a:lvl1pPr marL="0" indent="0" algn="ctr">
              <a:buNone/>
              <a:defRPr/>
            </a:lvl1pPr>
          </a:lstStyle>
          <a:p>
            <a:endParaRPr lang="en-IN"/>
          </a:p>
        </p:txBody>
      </p:sp>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tx1"/>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35638839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598" b="0" i="0" u="none" strike="noStrike" cap="none" spc="0" normalizeH="0" baseline="0" dirty="0">
                <a:ln>
                  <a:noFill/>
                </a:ln>
                <a:solidFill>
                  <a:schemeClr val="bg2"/>
                </a:solidFill>
                <a:effectLst/>
                <a:uLnTx/>
                <a:uFillTx/>
                <a:latin typeface="EYInterstate Light" panose="02000506000000020004" pitchFamily="2" charset="0"/>
                <a:ea typeface="+mj-ea"/>
                <a:cs typeface="+mj-cs"/>
              </a:defRPr>
            </a:lvl1pPr>
          </a:lstStyle>
          <a:p>
            <a:pPr marL="356438" marR="0" lvl="0" indent="-356438" defTabSz="1007383"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244866730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194"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1" y="2526765"/>
            <a:ext cx="5292000" cy="1800000"/>
          </a:xfrm>
        </p:spPr>
        <p:txBody>
          <a:bodyPr lIns="90000" tIns="46800" rIns="90000" bIns="46800"/>
          <a:lstStyle>
            <a:lvl1pPr marL="0" indent="0">
              <a:buNone/>
              <a:defRPr lang="en-US" sz="2799" dirty="0" smtClean="0">
                <a:latin typeface="Georgia" panose="02040502050405020303" pitchFamily="18" charset="0"/>
              </a:defRPr>
            </a:lvl1pPr>
          </a:lstStyle>
          <a:p>
            <a:pPr marL="356438" lvl="0" indent="-356438">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1" y="4632765"/>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1" y="4971442"/>
            <a:ext cx="5292000" cy="316838"/>
          </a:xfrm>
        </p:spPr>
        <p:txBody>
          <a:bodyPr lIns="90000" tIns="46800" rIns="90000" bIns="46800"/>
          <a:lstStyle>
            <a:lvl1pPr marL="0" indent="0" algn="l" defTabSz="913943" rtl="0" eaLnBrk="1" latinLnBrk="0" hangingPunct="1">
              <a:spcBef>
                <a:spcPts val="0"/>
              </a:spcBef>
              <a:spcAft>
                <a:spcPts val="600"/>
              </a:spcAft>
              <a:buClr>
                <a:schemeClr val="tx2"/>
              </a:buClr>
              <a:buSzPct val="70000"/>
              <a:buFont typeface="Arial" pitchFamily="34" charset="0"/>
              <a:buNone/>
              <a:defRPr lang="en-US" sz="1599" kern="1200" dirty="0" smtClean="0">
                <a:solidFill>
                  <a:srgbClr val="2E2E38"/>
                </a:solidFill>
                <a:latin typeface="+mn-lt"/>
                <a:ea typeface="+mn-ea"/>
                <a:cs typeface="+mn-cs"/>
              </a:defRPr>
            </a:lvl1pPr>
            <a:lvl2pPr marL="356438" indent="0">
              <a:buNone/>
              <a:defRPr lang="en-US" sz="1999" smtClean="0">
                <a:latin typeface="+mn-lt"/>
              </a:defRPr>
            </a:lvl2pPr>
            <a:lvl3pPr>
              <a:defRPr lang="en-US" sz="1799" smtClean="0">
                <a:latin typeface="+mn-lt"/>
              </a:defRPr>
            </a:lvl3pPr>
            <a:lvl4pPr>
              <a:defRPr lang="en-US" sz="1599" smtClean="0">
                <a:latin typeface="+mn-lt"/>
              </a:defRPr>
            </a:lvl4pPr>
            <a:lvl5pPr>
              <a:defRPr lang="en-IN" sz="1599">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31618013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6" y="2060235"/>
            <a:ext cx="5292000" cy="3025522"/>
          </a:xfrm>
        </p:spPr>
        <p:txBody>
          <a:bodyPr lIns="0" tIns="0" rIns="0" bIns="0">
            <a:noAutofit/>
          </a:bodyPr>
          <a:lstStyle>
            <a:lvl1pPr marL="0" indent="0" algn="ctr">
              <a:buNone/>
              <a:defRPr lang="en-US" sz="2799" dirty="0" smtClean="0">
                <a:latin typeface="Georgia" panose="02040502050405020303" pitchFamily="18" charset="0"/>
              </a:defRPr>
            </a:lvl1pPr>
          </a:lstStyle>
          <a:p>
            <a:pPr marL="356438" lvl="0" indent="-356438"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6" y="5506678"/>
            <a:ext cx="5292000" cy="316838"/>
          </a:xfrm>
        </p:spPr>
        <p:txBody>
          <a:bodyPr lIns="0" tIns="0" rIns="0" bIns="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6" y="5818717"/>
            <a:ext cx="5292000" cy="316838"/>
          </a:xfrm>
        </p:spPr>
        <p:txBody>
          <a:bodyPr vert="horz" lIns="0" tIns="0" rIns="0" bIns="0" rtlCol="0" anchor="t" anchorCtr="0">
            <a:noAutofit/>
          </a:bodyPr>
          <a:lstStyle>
            <a:lvl1pPr marL="0" indent="0" algn="ctr">
              <a:buNone/>
              <a:defRPr lang="en-US" sz="1599" dirty="0" smtClean="0">
                <a:solidFill>
                  <a:srgbClr val="2E2E38"/>
                </a:solidFill>
                <a:latin typeface="+mn-lt"/>
              </a:defRPr>
            </a:lvl1pPr>
          </a:lstStyle>
          <a:p>
            <a:pPr marL="356438" lvl="0" indent="-356438"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2" y="979789"/>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194"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413452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endParaRPr lang="en-US"/>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5805246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617222" y="2578743"/>
            <a:ext cx="4537959" cy="1055708"/>
          </a:xfrm>
        </p:spPr>
        <p:txBody>
          <a:bodyPr/>
          <a:lstStyle>
            <a:lvl1pPr marL="0" indent="0">
              <a:buNone/>
              <a:defRPr sz="299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617222" y="3840384"/>
            <a:ext cx="4537959" cy="1055708"/>
          </a:xfrm>
        </p:spPr>
        <p:txBody>
          <a:bodyPr/>
          <a:lstStyle>
            <a:lvl1pPr marL="0" indent="0">
              <a:buNone/>
              <a:defRPr sz="1599"/>
            </a:lvl1pPr>
          </a:lstStyle>
          <a:p>
            <a:pPr lvl="0"/>
            <a:r>
              <a:rPr lang="en-IN"/>
              <a:t>text</a:t>
            </a:r>
          </a:p>
        </p:txBody>
      </p:sp>
    </p:spTree>
    <p:extLst>
      <p:ext uri="{BB962C8B-B14F-4D97-AF65-F5344CB8AC3E}">
        <p14:creationId xmlns:p14="http://schemas.microsoft.com/office/powerpoint/2010/main" val="24306183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2"/>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2" y="3813288"/>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2" y="4055931"/>
            <a:ext cx="3089275" cy="180000"/>
          </a:xfrm>
        </p:spPr>
        <p:txBody>
          <a:bodyPr/>
          <a:lstStyle>
            <a:lvl1pPr marL="0" indent="0">
              <a:buNone/>
              <a:defRPr sz="1199">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8" y="3578084"/>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2"/>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5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7917558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0507BA1-EA97-432B-8AAE-BE8FEE624583}"/>
              </a:ext>
            </a:extLst>
          </p:cNvPr>
          <p:cNvSpPr>
            <a:spLocks noGrp="1"/>
          </p:cNvSpPr>
          <p:nvPr>
            <p:ph type="pic" sz="quarter" idx="10"/>
          </p:nvPr>
        </p:nvSpPr>
        <p:spPr>
          <a:xfrm>
            <a:off x="0" y="0"/>
            <a:ext cx="12198350" cy="6858000"/>
          </a:xfrm>
          <a:ln>
            <a:noFill/>
          </a:ln>
        </p:spPr>
        <p:txBody>
          <a:bodyPr/>
          <a:lstStyle>
            <a:lvl1pPr marL="0" indent="0" algn="ctr">
              <a:buNone/>
              <a:defRPr/>
            </a:lvl1pPr>
          </a:lstStyle>
          <a:p>
            <a:endParaRPr lang="en-IN"/>
          </a:p>
        </p:txBody>
      </p:sp>
    </p:spTree>
    <p:extLst>
      <p:ext uri="{BB962C8B-B14F-4D97-AF65-F5344CB8AC3E}">
        <p14:creationId xmlns:p14="http://schemas.microsoft.com/office/powerpoint/2010/main" val="17594229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9" y="1137920"/>
            <a:ext cx="8238744" cy="4834800"/>
          </a:xfrm>
        </p:spPr>
        <p:txBody>
          <a:bodyPr/>
          <a:lstStyle>
            <a:lvl1pPr marL="0" indent="0">
              <a:buNone/>
              <a:defRPr>
                <a:solidFill>
                  <a:schemeClr val="bg1"/>
                </a:solidFill>
              </a:defRPr>
            </a:lvl1pPr>
            <a:lvl2pPr marL="356438">
              <a:defRPr>
                <a:solidFill>
                  <a:schemeClr val="bg1"/>
                </a:solidFill>
              </a:defRPr>
            </a:lvl2pPr>
            <a:lvl3pPr marL="712875">
              <a:defRPr>
                <a:solidFill>
                  <a:schemeClr val="bg1"/>
                </a:solidFill>
              </a:defRPr>
            </a:lvl3pPr>
            <a:lvl4pPr marL="1069313">
              <a:defRPr>
                <a:solidFill>
                  <a:schemeClr val="bg1"/>
                </a:solidFill>
              </a:defRPr>
            </a:lvl4pPr>
            <a:lvl5pPr marL="1425751">
              <a:defRPr sz="1199">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26440904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9" y="1137919"/>
            <a:ext cx="5387605" cy="4834800"/>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4187439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2"/>
            <a:ext cx="5393208" cy="4256075"/>
          </a:xfrm>
        </p:spPr>
        <p:txBody>
          <a:bodyPr/>
          <a:lstStyle>
            <a:lvl1pPr>
              <a:defRPr sz="1999">
                <a:solidFill>
                  <a:schemeClr val="bg1"/>
                </a:solidFill>
              </a:defRPr>
            </a:lvl1pPr>
            <a:lvl2pPr>
              <a:defRPr sz="1799">
                <a:solidFill>
                  <a:schemeClr val="bg1"/>
                </a:solidFill>
              </a:defRPr>
            </a:lvl2pPr>
            <a:lvl3pPr>
              <a:defRPr sz="1599">
                <a:solidFill>
                  <a:schemeClr val="bg1"/>
                </a:solidFill>
              </a:defRPr>
            </a:lvl3pPr>
            <a:lvl4pPr>
              <a:defRPr sz="1399">
                <a:solidFill>
                  <a:schemeClr val="bg1"/>
                </a:solidFill>
              </a:defRPr>
            </a:lvl4pPr>
            <a:lvl5pPr>
              <a:defRPr sz="1199">
                <a:solidFill>
                  <a:schemeClr val="bg1"/>
                </a:solidFill>
              </a:defRPr>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9"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1842560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8301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22807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351693"/>
      </p:ext>
    </p:extLst>
  </p:cSld>
  <p:clrMapOvr>
    <a:masterClrMapping/>
  </p:clrMapOvr>
  <p:extLst>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10667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endParaRPr lang="en-US"/>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8331009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0209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Tree>
    <p:extLst>
      <p:ext uri="{BB962C8B-B14F-4D97-AF65-F5344CB8AC3E}">
        <p14:creationId xmlns:p14="http://schemas.microsoft.com/office/powerpoint/2010/main" val="368748027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4865" rtl="0" fontAlgn="base">
              <a:lnSpc>
                <a:spcPct val="100000"/>
              </a:lnSpc>
              <a:spcBef>
                <a:spcPct val="70000"/>
              </a:spcBef>
              <a:spcAft>
                <a:spcPct val="0"/>
              </a:spcAft>
              <a:buSzPct val="100000"/>
              <a:buNone/>
              <a:defRPr lang="en-US" sz="1199" kern="1200" noProof="0" dirty="0" smtClean="0">
                <a:solidFill>
                  <a:schemeClr val="bg1"/>
                </a:solidFill>
                <a:latin typeface="EYInterstate Light" panose="02000506000000020004" pitchFamily="2" charset="0"/>
                <a:ea typeface="+mn-ea"/>
                <a:cs typeface="Arial" pitchFamily="34" charset="0"/>
              </a:defRPr>
            </a:lvl1pPr>
            <a:lvl2pPr marL="0" indent="0" algn="l" defTabSz="994865"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125" indent="-176125" algn="l" defTabSz="994865"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4865"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819" indent="-188819" algn="l" defTabSz="994865"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6661559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222880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Divider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F68F31B-1ADE-43B1-9C34-5BCDC17B0409}"/>
              </a:ext>
            </a:extLst>
          </p:cNvPr>
          <p:cNvGraphicFramePr>
            <a:graphicFrameLocks noChangeAspect="1"/>
          </p:cNvGraphicFramePr>
          <p:nvPr userDrawn="1">
            <p:custDataLst>
              <p:tags r:id="rId2"/>
            </p:custDataLst>
            <p:extLst>
              <p:ext uri="{D42A27DB-BD31-4B8C-83A1-F6EECF244321}">
                <p14:modId xmlns:p14="http://schemas.microsoft.com/office/powerpoint/2010/main" val="3696580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5" name="think-cell Slide" r:id="rId4" imgW="395" imgH="394" progId="TCLayout.ActiveDocument.1">
                  <p:embed/>
                </p:oleObj>
              </mc:Choice>
              <mc:Fallback>
                <p:oleObj name="think-cell Slide" r:id="rId4" imgW="395" imgH="394" progId="TCLayout.ActiveDocument.1">
                  <p:embed/>
                  <p:pic>
                    <p:nvPicPr>
                      <p:cNvPr id="3" name="Object 2" hidden="1">
                        <a:extLst>
                          <a:ext uri="{FF2B5EF4-FFF2-40B4-BE49-F238E27FC236}">
                            <a16:creationId xmlns:a16="http://schemas.microsoft.com/office/drawing/2014/main" id="{2F68F31B-1ADE-43B1-9C34-5BCDC17B040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descr="A picture containing text, person, person, indoor&#10;&#10;Description automatically generated">
            <a:extLst>
              <a:ext uri="{FF2B5EF4-FFF2-40B4-BE49-F238E27FC236}">
                <a16:creationId xmlns:a16="http://schemas.microsoft.com/office/drawing/2014/main" id="{B971819B-278B-4442-89FF-E22CAC716D2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5035"/>
          <a:stretch/>
        </p:blipFill>
        <p:spPr>
          <a:xfrm>
            <a:off x="0" y="3176"/>
            <a:ext cx="12191999" cy="6854824"/>
          </a:xfrm>
          <a:prstGeom prst="rect">
            <a:avLst/>
          </a:prstGeom>
        </p:spPr>
      </p:pic>
      <p:sp>
        <p:nvSpPr>
          <p:cNvPr id="13" name="Rectangle 12">
            <a:extLst>
              <a:ext uri="{FF2B5EF4-FFF2-40B4-BE49-F238E27FC236}">
                <a16:creationId xmlns:a16="http://schemas.microsoft.com/office/drawing/2014/main" id="{2D895A39-7333-44AF-BD7D-539F157C13EC}"/>
              </a:ext>
            </a:extLst>
          </p:cNvPr>
          <p:cNvSpPr/>
          <p:nvPr userDrawn="1"/>
        </p:nvSpPr>
        <p:spPr>
          <a:xfrm>
            <a:off x="0" y="0"/>
            <a:ext cx="12192000" cy="6858000"/>
          </a:xfrm>
          <a:prstGeom prst="rect">
            <a:avLst/>
          </a:prstGeom>
          <a:solidFill>
            <a:srgbClr val="00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5" name="Freeform 6">
            <a:extLst>
              <a:ext uri="{FF2B5EF4-FFF2-40B4-BE49-F238E27FC236}">
                <a16:creationId xmlns:a16="http://schemas.microsoft.com/office/drawing/2014/main" id="{CBBE8ED2-50CB-47BF-A3DD-76C49CF8DDEC}"/>
              </a:ext>
            </a:extLst>
          </p:cNvPr>
          <p:cNvSpPr>
            <a:spLocks/>
          </p:cNvSpPr>
          <p:nvPr userDrawn="1"/>
        </p:nvSpPr>
        <p:spPr bwMode="gray">
          <a:xfrm>
            <a:off x="0"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392" tIns="45696" rIns="91392" bIns="45696" numCol="1" anchor="t" anchorCtr="0" compatLnSpc="1">
            <a:prstTxWarp prst="textNoShape">
              <a:avLst/>
            </a:prstTxWarp>
          </a:bodyPr>
          <a:lstStyle/>
          <a:p>
            <a:endParaRPr lang="en-GB" sz="1799">
              <a:solidFill>
                <a:schemeClr val="bg1"/>
              </a:solidFill>
            </a:endParaRPr>
          </a:p>
        </p:txBody>
      </p:sp>
      <p:sp>
        <p:nvSpPr>
          <p:cNvPr id="6" name="Title 1">
            <a:extLst>
              <a:ext uri="{FF2B5EF4-FFF2-40B4-BE49-F238E27FC236}">
                <a16:creationId xmlns:a16="http://schemas.microsoft.com/office/drawing/2014/main" id="{0573A224-93CA-46AE-95A6-A26325406FC6}"/>
              </a:ext>
            </a:extLst>
          </p:cNvPr>
          <p:cNvSpPr>
            <a:spLocks noGrp="1"/>
          </p:cNvSpPr>
          <p:nvPr>
            <p:ph type="title"/>
          </p:nvPr>
        </p:nvSpPr>
        <p:spPr>
          <a:xfrm>
            <a:off x="609919" y="1158650"/>
            <a:ext cx="4216915" cy="590880"/>
          </a:xfrm>
        </p:spPr>
        <p:txBody>
          <a:bodyPr vert="horz"/>
          <a:lstStyle>
            <a:lvl1pPr marL="0" algn="l" defTabSz="913943" rtl="0" eaLnBrk="1" latinLnBrk="0" hangingPunct="1">
              <a:lnSpc>
                <a:spcPct val="85000"/>
              </a:lnSpc>
              <a:spcBef>
                <a:spcPct val="0"/>
              </a:spcBef>
              <a:buNone/>
              <a:defRPr lang="en-GB" sz="2999" b="0" kern="1200" baseline="0" dirty="0">
                <a:solidFill>
                  <a:srgbClr val="2E2E38"/>
                </a:solidFill>
                <a:latin typeface="EYInterstate Light" panose="02000506000000020004" pitchFamily="2" charset="0"/>
                <a:ea typeface="+mj-ea"/>
                <a:cs typeface="Arial" pitchFamily="34" charset="0"/>
              </a:defRPr>
            </a:lvl1pPr>
          </a:lstStyle>
          <a:p>
            <a:r>
              <a:rPr lang="en-US"/>
              <a:t>Click to edit Master title style</a:t>
            </a:r>
            <a:endParaRPr lang="en-GB"/>
          </a:p>
        </p:txBody>
      </p:sp>
      <p:grpSp>
        <p:nvGrpSpPr>
          <p:cNvPr id="7" name="Group 4">
            <a:extLst>
              <a:ext uri="{FF2B5EF4-FFF2-40B4-BE49-F238E27FC236}">
                <a16:creationId xmlns:a16="http://schemas.microsoft.com/office/drawing/2014/main" id="{7383AAF9-893E-4430-9195-DA644F7311CA}"/>
              </a:ext>
            </a:extLst>
          </p:cNvPr>
          <p:cNvGrpSpPr>
            <a:grpSpLocks noChangeAspect="1"/>
          </p:cNvGrpSpPr>
          <p:nvPr userDrawn="1"/>
        </p:nvGrpSpPr>
        <p:grpSpPr bwMode="auto">
          <a:xfrm>
            <a:off x="11287126" y="6356350"/>
            <a:ext cx="303213" cy="311150"/>
            <a:chOff x="7110" y="4004"/>
            <a:chExt cx="191" cy="196"/>
          </a:xfrm>
        </p:grpSpPr>
        <p:sp>
          <p:nvSpPr>
            <p:cNvPr id="8" name="Freeform 5">
              <a:extLst>
                <a:ext uri="{FF2B5EF4-FFF2-40B4-BE49-F238E27FC236}">
                  <a16:creationId xmlns:a16="http://schemas.microsoft.com/office/drawing/2014/main" id="{D0953892-BFB5-4A03-9272-D01E1A00B9A0}"/>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solidFill>
                  <a:schemeClr val="tx1"/>
                </a:solidFill>
              </a:endParaRPr>
            </a:p>
          </p:txBody>
        </p:sp>
        <p:sp>
          <p:nvSpPr>
            <p:cNvPr id="9" name="Freeform 6">
              <a:extLst>
                <a:ext uri="{FF2B5EF4-FFF2-40B4-BE49-F238E27FC236}">
                  <a16:creationId xmlns:a16="http://schemas.microsoft.com/office/drawing/2014/main" id="{C032A0E6-0C32-408A-BD58-3910CD8E3359}"/>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solidFill>
                  <a:schemeClr val="tx1"/>
                </a:solidFill>
              </a:endParaRPr>
            </a:p>
          </p:txBody>
        </p:sp>
        <p:sp>
          <p:nvSpPr>
            <p:cNvPr id="10" name="Freeform 7">
              <a:extLst>
                <a:ext uri="{FF2B5EF4-FFF2-40B4-BE49-F238E27FC236}">
                  <a16:creationId xmlns:a16="http://schemas.microsoft.com/office/drawing/2014/main" id="{E594E228-7404-4027-A6B7-FA7F30633B99}"/>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solidFill>
                  <a:schemeClr val="tx1"/>
                </a:solidFill>
              </a:endParaRPr>
            </a:p>
          </p:txBody>
        </p:sp>
      </p:grpSp>
      <p:sp>
        <p:nvSpPr>
          <p:cNvPr id="11" name="Slide Number Placeholder 4">
            <a:extLst>
              <a:ext uri="{FF2B5EF4-FFF2-40B4-BE49-F238E27FC236}">
                <a16:creationId xmlns:a16="http://schemas.microsoft.com/office/drawing/2014/main" id="{9278CC97-35B2-4B61-A46F-E07B31EC675E}"/>
              </a:ext>
            </a:extLst>
          </p:cNvPr>
          <p:cNvSpPr txBox="1">
            <a:spLocks/>
          </p:cNvSpPr>
          <p:nvPr userDrawn="1"/>
        </p:nvSpPr>
        <p:spPr>
          <a:xfrm>
            <a:off x="609601" y="6530236"/>
            <a:ext cx="663066" cy="180000"/>
          </a:xfrm>
          <a:prstGeom prst="rect">
            <a:avLst/>
          </a:prstGeom>
        </p:spPr>
        <p:txBody>
          <a:bodyPr lIns="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sz="800">
                <a:solidFill>
                  <a:schemeClr val="tx1"/>
                </a:solidFill>
              </a:rPr>
              <a:t>Page </a:t>
            </a:r>
            <a:fld id="{D5B76411-544C-4F9A-8EDE-9EEB2BD21F95}" type="slidenum">
              <a:rPr lang="en-IN" sz="800" smtClean="0">
                <a:solidFill>
                  <a:schemeClr val="tx1"/>
                </a:solidFill>
              </a:rPr>
              <a:t>‹#›</a:t>
            </a:fld>
            <a:endParaRPr sz="800">
              <a:solidFill>
                <a:schemeClr val="tx1"/>
              </a:solidFill>
            </a:endParaRPr>
          </a:p>
        </p:txBody>
      </p:sp>
      <p:sp>
        <p:nvSpPr>
          <p:cNvPr id="12" name="TextBox 11">
            <a:extLst>
              <a:ext uri="{FF2B5EF4-FFF2-40B4-BE49-F238E27FC236}">
                <a16:creationId xmlns:a16="http://schemas.microsoft.com/office/drawing/2014/main" id="{AC507F0A-4342-4F15-AA0B-673C04BF97AC}"/>
              </a:ext>
            </a:extLst>
          </p:cNvPr>
          <p:cNvSpPr txBox="1"/>
          <p:nvPr userDrawn="1"/>
        </p:nvSpPr>
        <p:spPr>
          <a:xfrm>
            <a:off x="3048717" y="6494792"/>
            <a:ext cx="6100916" cy="215444"/>
          </a:xfrm>
          <a:prstGeom prst="rect">
            <a:avLst/>
          </a:prstGeom>
        </p:spPr>
        <p:txBody>
          <a:bodyPr lIns="0"/>
          <a:lstStyle>
            <a:defPPr>
              <a:defRPr lang="en-US"/>
            </a:defPPr>
            <a:lvl1pPr lvl="0">
              <a:defRPr sz="800">
                <a:solidFill>
                  <a:schemeClr val="bg1"/>
                </a:solidFill>
                <a:latin typeface="EYInterstate" panose="02000503020000020004" pitchFamily="2" charset="0"/>
              </a:defRPr>
            </a:lvl1pPr>
          </a:lstStyle>
          <a:p>
            <a:pPr lvl="0" algn="ctr"/>
            <a:r>
              <a:rPr lang="en-US" sz="800">
                <a:solidFill>
                  <a:schemeClr val="tx1"/>
                </a:solidFill>
              </a:rPr>
              <a:t>Independence considerations in engagement acceptance </a:t>
            </a:r>
          </a:p>
        </p:txBody>
      </p:sp>
    </p:spTree>
    <p:extLst>
      <p:ext uri="{BB962C8B-B14F-4D97-AF65-F5344CB8AC3E}">
        <p14:creationId xmlns:p14="http://schemas.microsoft.com/office/powerpoint/2010/main" val="968214451"/>
      </p:ext>
    </p:extLst>
  </p:cSld>
  <p:clrMapOvr>
    <a:masterClrMapping/>
  </p:clrMapOvr>
  <p:extLst>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71611-4B81-4E73-8D4D-F0B17CFEE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2306249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6582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r>
              <a:rPr lang="en-US"/>
              <a:t>January 2023</a:t>
            </a:r>
            <a:endParaRPr lang="en-IN"/>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775002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7938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39141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61902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794348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894867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endParaRPr lang="en-US"/>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73040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82227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35356923"/>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906280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1595167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682872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020724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8350" cy="6858000"/>
          </a:xfrm>
          <a:prstGeom prst="rect">
            <a:avLst/>
          </a:prstGeom>
        </p:spPr>
      </p:pic>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460343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897971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0850839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703271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1027327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382498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8808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January 2023</a:t>
            </a:r>
            <a:endParaRPr lang="en-IN"/>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r>
              <a:rPr lang="en-US"/>
              <a:t>January 2023</a:t>
            </a:r>
            <a:endParaRPr lang="en-IN"/>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993965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lvl1pPr>
              <a:defRPr/>
            </a:lvl1pPr>
          </a:lstStyle>
          <a:p>
            <a:r>
              <a:rPr lang="en-US"/>
              <a:t>February 2023</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r>
              <a:rPr lang="en-US"/>
              <a:t>February 2023</a:t>
            </a:r>
            <a:endParaRPr lang="en-IN"/>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a:xfrm>
            <a:off x="4556125" y="6561447"/>
            <a:ext cx="3086100" cy="180000"/>
          </a:xfrm>
          <a:prstGeom prst="rect">
            <a:avLst/>
          </a:prstGeom>
        </p:spPr>
        <p:txBody>
          <a:bodyPr/>
          <a:lstStyle/>
          <a:p>
            <a:endParaRPr lang="en-IN"/>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a:t>Standard slide</a:t>
            </a:r>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r>
              <a:rPr lang="en-US"/>
              <a:t>January 2023</a:t>
            </a:r>
            <a:endParaRPr lang="en-IN"/>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3655470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a:t>Chapter Title</a:t>
            </a:r>
            <a:endParaRPr lang="en-IN"/>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0287E03-39A1-4965-8BDA-D810A06971B9}"/>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6" name="Slide Number Placeholder 5">
            <a:extLst>
              <a:ext uri="{FF2B5EF4-FFF2-40B4-BE49-F238E27FC236}">
                <a16:creationId xmlns:a16="http://schemas.microsoft.com/office/drawing/2014/main" id="{C2657034-690A-4231-B2DA-A8C9E6909909}"/>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r>
              <a:rPr lang="en-US"/>
              <a:t>February 2023</a:t>
            </a:r>
            <a:endParaRPr lang="en-IN"/>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89439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44442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endParaRPr lang="en-US"/>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4063912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r>
              <a:rPr lang="en-US"/>
              <a:t>February 2023</a:t>
            </a:r>
            <a:endParaRPr lang="en-IN"/>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r>
              <a:rPr lang="en-US"/>
              <a:t>February 2023</a:t>
            </a:r>
            <a:endParaRPr lang="en-IN"/>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AAF5E14-2452-4C40-AAC5-91A76E8D61D6}"/>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2920F714-42DF-436E-9BC7-57A06C6747C6}"/>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r>
              <a:rPr lang="en-US"/>
              <a:t>February 2023</a:t>
            </a:r>
            <a:endParaRPr lang="en-IN"/>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US"/>
              <a:t>January 2023</a:t>
            </a:r>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3531381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B92BC48-FF47-449E-804C-4A02C6DF4BC1}"/>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3" name="Slide Number Placeholder 5">
            <a:extLst>
              <a:ext uri="{FF2B5EF4-FFF2-40B4-BE49-F238E27FC236}">
                <a16:creationId xmlns:a16="http://schemas.microsoft.com/office/drawing/2014/main" id="{F7EA2A72-DC27-4217-BFBF-FECEDDE7E7A5}"/>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95465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5"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4991606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471611-4B81-4E73-8D4D-F0B17CFEE8C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5175" cy="6858000"/>
          </a:xfrm>
          <a:prstGeom prst="rect">
            <a:avLst/>
          </a:prstGeom>
        </p:spPr>
      </p:pic>
    </p:spTree>
    <p:extLst>
      <p:ext uri="{BB962C8B-B14F-4D97-AF65-F5344CB8AC3E}">
        <p14:creationId xmlns:p14="http://schemas.microsoft.com/office/powerpoint/2010/main" val="9570381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255936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2768494794"/>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4203982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4688431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1975998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3865420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248758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639565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EYP Cov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B0A5894-841F-4E2E-9A36-4F3763B2F5F6}"/>
              </a:ext>
            </a:extLst>
          </p:cNvPr>
          <p:cNvGraphicFramePr>
            <a:graphicFrameLocks noChangeAspect="1"/>
          </p:cNvGraphicFramePr>
          <p:nvPr userDrawn="1">
            <p:custDataLst>
              <p:tags r:id="rId2"/>
            </p:custDataLst>
            <p:extLst>
              <p:ext uri="{D42A27DB-BD31-4B8C-83A1-F6EECF244321}">
                <p14:modId xmlns:p14="http://schemas.microsoft.com/office/powerpoint/2010/main" val="2559366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DB0A5894-841F-4E2E-9A36-4F3763B2F5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8" name="Title 1"/>
          <p:cNvSpPr>
            <a:spLocks noGrp="1"/>
          </p:cNvSpPr>
          <p:nvPr userDrawn="1">
            <p:ph type="ctrTitle"/>
          </p:nvPr>
        </p:nvSpPr>
        <p:spPr>
          <a:xfrm>
            <a:off x="1058590" y="435988"/>
            <a:ext cx="3794760" cy="868680"/>
          </a:xfrm>
          <a:prstGeom prst="rect">
            <a:avLst/>
          </a:prstGeom>
        </p:spPr>
        <p:txBody>
          <a:bodyPr/>
          <a:lstStyle>
            <a:lvl1pPr>
              <a:defRPr sz="2999" b="0">
                <a:solidFill>
                  <a:srgbClr val="2E2E38"/>
                </a:solidFill>
                <a:latin typeface="Arial" panose="020B0604020202020204" pitchFamily="34" charset="0"/>
                <a:cs typeface="Arial" pitchFamily="34" charset="0"/>
                <a:sym typeface="Arial" panose="020B0604020202020204"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1069849" y="1780465"/>
            <a:ext cx="3794760" cy="307648"/>
          </a:xfrm>
          <a:prstGeom prst="rect">
            <a:avLst/>
          </a:prstGeom>
        </p:spPr>
        <p:txBody>
          <a:bodyPr/>
          <a:lstStyle>
            <a:lvl1pPr marL="0" indent="0" algn="l">
              <a:buNone/>
              <a:defRPr sz="1999">
                <a:solidFill>
                  <a:srgbClr val="2E2E38"/>
                </a:solidFill>
                <a:latin typeface="Arial" panose="020B0604020202020204" pitchFamily="34" charset="0"/>
                <a:cs typeface="Arial" pitchFamily="34" charset="0"/>
                <a:sym typeface="Arial" panose="020B0604020202020204"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42" name="Rectangle 341">
            <a:extLst>
              <a:ext uri="{FF2B5EF4-FFF2-40B4-BE49-F238E27FC236}">
                <a16:creationId xmlns:a16="http://schemas.microsoft.com/office/drawing/2014/main" id="{BFBC66B5-2475-4F1B-8CD3-426699968443}"/>
              </a:ext>
            </a:extLst>
          </p:cNvPr>
          <p:cNvSpPr/>
          <p:nvPr userDrawn="1"/>
        </p:nvSpPr>
        <p:spPr>
          <a:xfrm>
            <a:off x="5317308"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43" name="Rectangle 342">
            <a:extLst>
              <a:ext uri="{FF2B5EF4-FFF2-40B4-BE49-F238E27FC236}">
                <a16:creationId xmlns:a16="http://schemas.microsoft.com/office/drawing/2014/main" id="{E08BCAC7-5BAB-4F88-B96A-3B750E110192}"/>
              </a:ext>
            </a:extLst>
          </p:cNvPr>
          <p:cNvSpPr/>
          <p:nvPr userDrawn="1">
            <p:custDataLst>
              <p:tags r:id="rId3"/>
            </p:custDataLst>
          </p:nvPr>
        </p:nvSpPr>
        <p:spPr>
          <a:xfrm>
            <a:off x="612764" y="460564"/>
            <a:ext cx="155448" cy="3429000"/>
          </a:xfrm>
          <a:prstGeom prst="rect">
            <a:avLst/>
          </a:prstGeom>
          <a:solidFill>
            <a:srgbClr val="1A9AFA"/>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199">
              <a:solidFill>
                <a:schemeClr val="tx1"/>
              </a:solidFill>
              <a:latin typeface="Arial" panose="020B0604020202020204" pitchFamily="34" charset="0"/>
              <a:sym typeface="Arial" panose="020B0604020202020204" pitchFamily="34" charset="0"/>
            </a:endParaRPr>
          </a:p>
        </p:txBody>
      </p:sp>
      <p:sp>
        <p:nvSpPr>
          <p:cNvPr id="352" name="Text Placeholder 16">
            <a:extLst>
              <a:ext uri="{FF2B5EF4-FFF2-40B4-BE49-F238E27FC236}">
                <a16:creationId xmlns:a16="http://schemas.microsoft.com/office/drawing/2014/main" id="{C0C18077-3829-4A1D-B973-869FA6D6A01A}"/>
              </a:ext>
            </a:extLst>
          </p:cNvPr>
          <p:cNvSpPr>
            <a:spLocks noGrp="1"/>
          </p:cNvSpPr>
          <p:nvPr userDrawn="1">
            <p:ph type="body" sz="quarter" idx="16" hasCustomPrompt="1"/>
          </p:nvPr>
        </p:nvSpPr>
        <p:spPr>
          <a:xfrm>
            <a:off x="1550205" y="5862356"/>
            <a:ext cx="3089275" cy="184538"/>
          </a:xfrm>
          <a:prstGeom prst="rect">
            <a:avLst/>
          </a:prstGeom>
        </p:spPr>
        <p:txBody>
          <a:bodyPr/>
          <a:lstStyle>
            <a:lvl1pPr marL="0" indent="0">
              <a:buNone/>
              <a:defRPr sz="1199">
                <a:solidFill>
                  <a:srgbClr val="1A9AFA"/>
                </a:solidFill>
              </a:defRPr>
            </a:lvl1pPr>
          </a:lstStyle>
          <a:p>
            <a:pPr lvl="0"/>
            <a:r>
              <a:rPr lang="en-US"/>
              <a:t>Client name</a:t>
            </a:r>
            <a:endParaRPr lang="en-GB"/>
          </a:p>
        </p:txBody>
      </p:sp>
      <p:sp>
        <p:nvSpPr>
          <p:cNvPr id="353" name="Text Placeholder 16">
            <a:extLst>
              <a:ext uri="{FF2B5EF4-FFF2-40B4-BE49-F238E27FC236}">
                <a16:creationId xmlns:a16="http://schemas.microsoft.com/office/drawing/2014/main" id="{0E56CFA0-D3C6-452E-8DFA-FE75B6A8F668}"/>
              </a:ext>
            </a:extLst>
          </p:cNvPr>
          <p:cNvSpPr>
            <a:spLocks noGrp="1"/>
          </p:cNvSpPr>
          <p:nvPr userDrawn="1">
            <p:ph type="body" sz="quarter" idx="17" hasCustomPrompt="1"/>
          </p:nvPr>
        </p:nvSpPr>
        <p:spPr>
          <a:xfrm>
            <a:off x="1550205" y="6104999"/>
            <a:ext cx="3089275" cy="184538"/>
          </a:xfrm>
          <a:prstGeom prst="rect">
            <a:avLst/>
          </a:prstGeom>
        </p:spPr>
        <p:txBody>
          <a:bodyPr/>
          <a:lstStyle>
            <a:lvl1pPr marL="0" indent="0">
              <a:buNone/>
              <a:defRPr sz="1199">
                <a:solidFill>
                  <a:srgbClr val="2E2E38"/>
                </a:solidFill>
              </a:defRPr>
            </a:lvl1pPr>
          </a:lstStyle>
          <a:p>
            <a:pPr lvl="0"/>
            <a:r>
              <a:rPr lang="en-US"/>
              <a:t>Additional text if needed</a:t>
            </a:r>
            <a:endParaRPr lang="en-GB"/>
          </a:p>
        </p:txBody>
      </p:sp>
      <p:cxnSp>
        <p:nvCxnSpPr>
          <p:cNvPr id="354" name="Straight Connector 353">
            <a:extLst>
              <a:ext uri="{FF2B5EF4-FFF2-40B4-BE49-F238E27FC236}">
                <a16:creationId xmlns:a16="http://schemas.microsoft.com/office/drawing/2014/main" id="{CF2BAD60-3442-4E35-A513-743463E51DDA}"/>
              </a:ext>
            </a:extLst>
          </p:cNvPr>
          <p:cNvCxnSpPr>
            <a:cxnSpLocks/>
          </p:cNvCxnSpPr>
          <p:nvPr userDrawn="1"/>
        </p:nvCxnSpPr>
        <p:spPr>
          <a:xfrm>
            <a:off x="1552931" y="5743608"/>
            <a:ext cx="7477948" cy="0"/>
          </a:xfrm>
          <a:prstGeom prst="line">
            <a:avLst/>
          </a:prstGeom>
          <a:ln w="9525" cap="flat" cmpd="sng" algn="ctr">
            <a:solidFill>
              <a:srgbClr val="82829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5" name="TextBox 354">
            <a:extLst>
              <a:ext uri="{FF2B5EF4-FFF2-40B4-BE49-F238E27FC236}">
                <a16:creationId xmlns:a16="http://schemas.microsoft.com/office/drawing/2014/main" id="{8A893E32-F4C1-4B32-AA48-800A2306B6CA}"/>
              </a:ext>
            </a:extLst>
          </p:cNvPr>
          <p:cNvSpPr txBox="1"/>
          <p:nvPr userDrawn="1"/>
        </p:nvSpPr>
        <p:spPr>
          <a:xfrm>
            <a:off x="611281" y="5630225"/>
            <a:ext cx="1045073" cy="197581"/>
          </a:xfrm>
          <a:prstGeom prst="rect">
            <a:avLst/>
          </a:prstGeom>
          <a:noFill/>
        </p:spPr>
        <p:txBody>
          <a:bodyPr wrap="square" lIns="0" tIns="0" rIns="0" bIns="0" rtlCol="0" anchor="ctr" anchorCtr="0">
            <a:noAutofit/>
          </a:bodyPr>
          <a:lstStyle/>
          <a:p>
            <a:r>
              <a:rPr lang="en-GB" sz="1199">
                <a:solidFill>
                  <a:srgbClr val="828290"/>
                </a:solidFill>
                <a:latin typeface="Arial" panose="020B0604020202020204" pitchFamily="34" charset="0"/>
                <a:sym typeface="Arial" panose="020B0604020202020204" pitchFamily="34" charset="0"/>
              </a:rPr>
              <a:t>Prepared for</a:t>
            </a:r>
          </a:p>
        </p:txBody>
      </p:sp>
      <p:sp>
        <p:nvSpPr>
          <p:cNvPr id="3" name="Text Placeholder 2">
            <a:extLst>
              <a:ext uri="{FF2B5EF4-FFF2-40B4-BE49-F238E27FC236}">
                <a16:creationId xmlns:a16="http://schemas.microsoft.com/office/drawing/2014/main" id="{C40DD0AB-B389-4838-A777-D9AD125B3126}"/>
              </a:ext>
            </a:extLst>
          </p:cNvPr>
          <p:cNvSpPr>
            <a:spLocks noGrp="1"/>
          </p:cNvSpPr>
          <p:nvPr userDrawn="1">
            <p:ph type="body" sz="quarter" idx="18" hasCustomPrompt="1"/>
          </p:nvPr>
        </p:nvSpPr>
        <p:spPr>
          <a:xfrm>
            <a:off x="1069976" y="3750852"/>
            <a:ext cx="3810000" cy="169277"/>
          </a:xfrm>
        </p:spPr>
        <p:txBody>
          <a:bodyPr anchor="b"/>
          <a:lstStyle>
            <a:lvl1pPr marL="0" indent="0" algn="l">
              <a:buFontTx/>
              <a:buNone/>
              <a:defRPr>
                <a:solidFill>
                  <a:srgbClr val="2E2E38"/>
                </a:solidFill>
              </a:defRPr>
            </a:lvl1pPr>
            <a:lvl2pPr marL="171364" indent="0" algn="l">
              <a:buFontTx/>
              <a:buNone/>
              <a:defRPr/>
            </a:lvl2pPr>
            <a:lvl3pPr marL="342729" indent="0" algn="l">
              <a:buFontTx/>
              <a:buNone/>
              <a:defRPr/>
            </a:lvl3pPr>
            <a:lvl4pPr marL="514093" indent="0" algn="l">
              <a:buFontTx/>
              <a:buNone/>
              <a:defRPr/>
            </a:lvl4pPr>
            <a:lvl5pPr marL="685457" indent="0" algn="l">
              <a:buFontTx/>
              <a:buNone/>
              <a:defRPr/>
            </a:lvl5pPr>
          </a:lstStyle>
          <a:p>
            <a:pPr lvl="0"/>
            <a:r>
              <a:rPr lang="en-US"/>
              <a:t>Date</a:t>
            </a:r>
          </a:p>
        </p:txBody>
      </p:sp>
      <p:grpSp>
        <p:nvGrpSpPr>
          <p:cNvPr id="26" name="Group 25">
            <a:extLst>
              <a:ext uri="{FF2B5EF4-FFF2-40B4-BE49-F238E27FC236}">
                <a16:creationId xmlns:a16="http://schemas.microsoft.com/office/drawing/2014/main" id="{8FBA5B27-13AD-4B4F-95D7-65F6886D3F96}"/>
              </a:ext>
            </a:extLst>
          </p:cNvPr>
          <p:cNvGrpSpPr>
            <a:grpSpLocks noChangeAspect="1"/>
          </p:cNvGrpSpPr>
          <p:nvPr userDrawn="1"/>
        </p:nvGrpSpPr>
        <p:grpSpPr>
          <a:xfrm>
            <a:off x="9262994" y="5366079"/>
            <a:ext cx="2342254" cy="755058"/>
            <a:chOff x="9258171" y="4332267"/>
            <a:chExt cx="2341035" cy="755058"/>
          </a:xfrm>
        </p:grpSpPr>
        <p:sp>
          <p:nvSpPr>
            <p:cNvPr id="27" name="Freeform 107">
              <a:extLst>
                <a:ext uri="{FF2B5EF4-FFF2-40B4-BE49-F238E27FC236}">
                  <a16:creationId xmlns:a16="http://schemas.microsoft.com/office/drawing/2014/main" id="{1BDEBB6C-35D5-4DCC-904F-796783AF5801}"/>
                </a:ext>
              </a:extLst>
            </p:cNvPr>
            <p:cNvSpPr>
              <a:spLocks noEditPoints="1"/>
            </p:cNvSpPr>
            <p:nvPr userDrawn="1"/>
          </p:nvSpPr>
          <p:spPr bwMode="auto">
            <a:xfrm>
              <a:off x="9991892" y="4824181"/>
              <a:ext cx="190838" cy="259589"/>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Freeform 108">
              <a:extLst>
                <a:ext uri="{FF2B5EF4-FFF2-40B4-BE49-F238E27FC236}">
                  <a16:creationId xmlns:a16="http://schemas.microsoft.com/office/drawing/2014/main" id="{BCD91366-0ACE-4D7B-BB11-9311EE05F5F6}"/>
                </a:ext>
              </a:extLst>
            </p:cNvPr>
            <p:cNvSpPr>
              <a:spLocks noEditPoints="1"/>
            </p:cNvSpPr>
            <p:nvPr userDrawn="1"/>
          </p:nvSpPr>
          <p:spPr bwMode="auto">
            <a:xfrm>
              <a:off x="10195771" y="4884632"/>
              <a:ext cx="157649" cy="20269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9" name="Freeform 109">
              <a:extLst>
                <a:ext uri="{FF2B5EF4-FFF2-40B4-BE49-F238E27FC236}">
                  <a16:creationId xmlns:a16="http://schemas.microsoft.com/office/drawing/2014/main" id="{5B856923-F641-4D75-9CAD-3802B0FB1F17}"/>
                </a:ext>
              </a:extLst>
            </p:cNvPr>
            <p:cNvSpPr>
              <a:spLocks/>
            </p:cNvSpPr>
            <p:nvPr userDrawn="1"/>
          </p:nvSpPr>
          <p:spPr bwMode="auto">
            <a:xfrm>
              <a:off x="10391350" y="4884632"/>
              <a:ext cx="114977" cy="199136"/>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0" name="Freeform 110">
              <a:extLst>
                <a:ext uri="{FF2B5EF4-FFF2-40B4-BE49-F238E27FC236}">
                  <a16:creationId xmlns:a16="http://schemas.microsoft.com/office/drawing/2014/main" id="{40DAF9A5-54C2-4E1B-B8EF-D07B9E8A41FA}"/>
                </a:ext>
              </a:extLst>
            </p:cNvPr>
            <p:cNvSpPr>
              <a:spLocks/>
            </p:cNvSpPr>
            <p:nvPr userDrawn="1"/>
          </p:nvSpPr>
          <p:spPr bwMode="auto">
            <a:xfrm>
              <a:off x="10528849" y="4813512"/>
              <a:ext cx="112606" cy="273813"/>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1" name="Freeform 111">
              <a:extLst>
                <a:ext uri="{FF2B5EF4-FFF2-40B4-BE49-F238E27FC236}">
                  <a16:creationId xmlns:a16="http://schemas.microsoft.com/office/drawing/2014/main" id="{4EAC484B-8D53-4F3D-B63E-275952A93EA3}"/>
                </a:ext>
              </a:extLst>
            </p:cNvPr>
            <p:cNvSpPr>
              <a:spLocks/>
            </p:cNvSpPr>
            <p:nvPr userDrawn="1"/>
          </p:nvSpPr>
          <p:spPr bwMode="auto">
            <a:xfrm>
              <a:off x="10678201" y="4813512"/>
              <a:ext cx="156464" cy="270256"/>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2" name="Freeform 112">
              <a:extLst>
                <a:ext uri="{FF2B5EF4-FFF2-40B4-BE49-F238E27FC236}">
                  <a16:creationId xmlns:a16="http://schemas.microsoft.com/office/drawing/2014/main" id="{EE9B6653-B2BA-4F04-85A8-ACBD80054A7D}"/>
                </a:ext>
              </a:extLst>
            </p:cNvPr>
            <p:cNvSpPr>
              <a:spLocks noEditPoints="1"/>
            </p:cNvSpPr>
            <p:nvPr userDrawn="1"/>
          </p:nvSpPr>
          <p:spPr bwMode="auto">
            <a:xfrm>
              <a:off x="10861929" y="4884632"/>
              <a:ext cx="167132" cy="20269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3" name="Freeform 113">
              <a:extLst>
                <a:ext uri="{FF2B5EF4-FFF2-40B4-BE49-F238E27FC236}">
                  <a16:creationId xmlns:a16="http://schemas.microsoft.com/office/drawing/2014/main" id="{62285B7B-621E-4890-98FB-CE3A75F753AE}"/>
                </a:ext>
              </a:extLst>
            </p:cNvPr>
            <p:cNvSpPr>
              <a:spLocks/>
            </p:cNvSpPr>
            <p:nvPr userDrawn="1"/>
          </p:nvSpPr>
          <p:spPr bwMode="auto">
            <a:xfrm>
              <a:off x="11057507" y="4884632"/>
              <a:ext cx="155278" cy="199136"/>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4" name="Freeform 114">
              <a:extLst>
                <a:ext uri="{FF2B5EF4-FFF2-40B4-BE49-F238E27FC236}">
                  <a16:creationId xmlns:a16="http://schemas.microsoft.com/office/drawing/2014/main" id="{ED2D9B08-BB63-4F97-AB32-30678987236B}"/>
                </a:ext>
              </a:extLst>
            </p:cNvPr>
            <p:cNvSpPr>
              <a:spLocks noEditPoints="1"/>
            </p:cNvSpPr>
            <p:nvPr userDrawn="1"/>
          </p:nvSpPr>
          <p:spPr bwMode="auto">
            <a:xfrm>
              <a:off x="11241235" y="4884632"/>
              <a:ext cx="173060" cy="20269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5" name="Freeform 115">
              <a:extLst>
                <a:ext uri="{FF2B5EF4-FFF2-40B4-BE49-F238E27FC236}">
                  <a16:creationId xmlns:a16="http://schemas.microsoft.com/office/drawing/2014/main" id="{7507FDA4-AD3A-46A4-A0BE-347939901AE8}"/>
                </a:ext>
              </a:extLst>
            </p:cNvPr>
            <p:cNvSpPr>
              <a:spLocks/>
            </p:cNvSpPr>
            <p:nvPr userDrawn="1"/>
          </p:nvSpPr>
          <p:spPr bwMode="auto">
            <a:xfrm>
              <a:off x="11442742" y="4884632"/>
              <a:ext cx="156464" cy="199136"/>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6" name="Freeform 117">
              <a:extLst>
                <a:ext uri="{FF2B5EF4-FFF2-40B4-BE49-F238E27FC236}">
                  <a16:creationId xmlns:a16="http://schemas.microsoft.com/office/drawing/2014/main" id="{02273CF4-735A-46D2-A6F8-4D05FD16C6B0}"/>
                </a:ext>
              </a:extLst>
            </p:cNvPr>
            <p:cNvSpPr>
              <a:spLocks/>
            </p:cNvSpPr>
            <p:nvPr userDrawn="1"/>
          </p:nvSpPr>
          <p:spPr bwMode="auto">
            <a:xfrm>
              <a:off x="9258171" y="4332267"/>
              <a:ext cx="733721" cy="267886"/>
            </a:xfrm>
            <a:custGeom>
              <a:avLst/>
              <a:gdLst>
                <a:gd name="T0" fmla="*/ 619 w 619"/>
                <a:gd name="T1" fmla="*/ 0 h 226"/>
                <a:gd name="T2" fmla="*/ 0 w 619"/>
                <a:gd name="T3" fmla="*/ 226 h 226"/>
                <a:gd name="T4" fmla="*/ 619 w 619"/>
                <a:gd name="T5" fmla="*/ 117 h 226"/>
                <a:gd name="T6" fmla="*/ 619 w 619"/>
                <a:gd name="T7" fmla="*/ 0 h 226"/>
                <a:gd name="T8" fmla="*/ 619 w 619"/>
                <a:gd name="T9" fmla="*/ 0 h 226"/>
              </a:gdLst>
              <a:ahLst/>
              <a:cxnLst>
                <a:cxn ang="0">
                  <a:pos x="T0" y="T1"/>
                </a:cxn>
                <a:cxn ang="0">
                  <a:pos x="T2" y="T3"/>
                </a:cxn>
                <a:cxn ang="0">
                  <a:pos x="T4" y="T5"/>
                </a:cxn>
                <a:cxn ang="0">
                  <a:pos x="T6" y="T7"/>
                </a:cxn>
                <a:cxn ang="0">
                  <a:pos x="T8" y="T9"/>
                </a:cxn>
              </a:cxnLst>
              <a:rect l="0" t="0" r="r" b="b"/>
              <a:pathLst>
                <a:path w="619" h="226">
                  <a:moveTo>
                    <a:pt x="619" y="0"/>
                  </a:moveTo>
                  <a:lnTo>
                    <a:pt x="0" y="226"/>
                  </a:lnTo>
                  <a:lnTo>
                    <a:pt x="619" y="117"/>
                  </a:lnTo>
                  <a:lnTo>
                    <a:pt x="619" y="0"/>
                  </a:lnTo>
                  <a:lnTo>
                    <a:pt x="61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37" name="Freeform 118">
              <a:extLst>
                <a:ext uri="{FF2B5EF4-FFF2-40B4-BE49-F238E27FC236}">
                  <a16:creationId xmlns:a16="http://schemas.microsoft.com/office/drawing/2014/main" id="{AEF436CD-F8A5-405C-A4DE-1B20E82BA9F2}"/>
                </a:ext>
              </a:extLst>
            </p:cNvPr>
            <p:cNvSpPr>
              <a:spLocks noEditPoints="1"/>
            </p:cNvSpPr>
            <p:nvPr userDrawn="1"/>
          </p:nvSpPr>
          <p:spPr bwMode="auto">
            <a:xfrm>
              <a:off x="9264100" y="4711579"/>
              <a:ext cx="616374" cy="372194"/>
            </a:xfrm>
            <a:custGeom>
              <a:avLst/>
              <a:gdLst>
                <a:gd name="T0" fmla="*/ 418 w 520"/>
                <a:gd name="T1" fmla="*/ 0 h 314"/>
                <a:gd name="T2" fmla="*/ 364 w 520"/>
                <a:gd name="T3" fmla="*/ 102 h 314"/>
                <a:gd name="T4" fmla="*/ 311 w 520"/>
                <a:gd name="T5" fmla="*/ 0 h 314"/>
                <a:gd name="T6" fmla="*/ 207 w 520"/>
                <a:gd name="T7" fmla="*/ 0 h 314"/>
                <a:gd name="T8" fmla="*/ 318 w 520"/>
                <a:gd name="T9" fmla="*/ 189 h 314"/>
                <a:gd name="T10" fmla="*/ 318 w 520"/>
                <a:gd name="T11" fmla="*/ 314 h 314"/>
                <a:gd name="T12" fmla="*/ 410 w 520"/>
                <a:gd name="T13" fmla="*/ 314 h 314"/>
                <a:gd name="T14" fmla="*/ 410 w 520"/>
                <a:gd name="T15" fmla="*/ 189 h 314"/>
                <a:gd name="T16" fmla="*/ 520 w 520"/>
                <a:gd name="T17" fmla="*/ 0 h 314"/>
                <a:gd name="T18" fmla="*/ 418 w 520"/>
                <a:gd name="T19" fmla="*/ 0 h 314"/>
                <a:gd name="T20" fmla="*/ 0 w 520"/>
                <a:gd name="T21" fmla="*/ 0 h 314"/>
                <a:gd name="T22" fmla="*/ 0 w 520"/>
                <a:gd name="T23" fmla="*/ 314 h 314"/>
                <a:gd name="T24" fmla="*/ 251 w 520"/>
                <a:gd name="T25" fmla="*/ 314 h 314"/>
                <a:gd name="T26" fmla="*/ 251 w 520"/>
                <a:gd name="T27" fmla="*/ 242 h 314"/>
                <a:gd name="T28" fmla="*/ 94 w 520"/>
                <a:gd name="T29" fmla="*/ 242 h 314"/>
                <a:gd name="T30" fmla="*/ 94 w 520"/>
                <a:gd name="T31" fmla="*/ 189 h 314"/>
                <a:gd name="T32" fmla="*/ 207 w 520"/>
                <a:gd name="T33" fmla="*/ 189 h 314"/>
                <a:gd name="T34" fmla="*/ 207 w 520"/>
                <a:gd name="T35" fmla="*/ 124 h 314"/>
                <a:gd name="T36" fmla="*/ 94 w 520"/>
                <a:gd name="T37" fmla="*/ 124 h 314"/>
                <a:gd name="T38" fmla="*/ 94 w 520"/>
                <a:gd name="T39" fmla="*/ 72 h 314"/>
                <a:gd name="T40" fmla="*/ 219 w 520"/>
                <a:gd name="T41" fmla="*/ 72 h 314"/>
                <a:gd name="T42" fmla="*/ 178 w 520"/>
                <a:gd name="T43" fmla="*/ 0 h 314"/>
                <a:gd name="T44" fmla="*/ 0 w 520"/>
                <a:gd name="T45" fmla="*/ 0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20" h="314">
                  <a:moveTo>
                    <a:pt x="418" y="0"/>
                  </a:moveTo>
                  <a:lnTo>
                    <a:pt x="364" y="102"/>
                  </a:lnTo>
                  <a:lnTo>
                    <a:pt x="311" y="0"/>
                  </a:lnTo>
                  <a:lnTo>
                    <a:pt x="207" y="0"/>
                  </a:lnTo>
                  <a:lnTo>
                    <a:pt x="318" y="189"/>
                  </a:lnTo>
                  <a:lnTo>
                    <a:pt x="318" y="314"/>
                  </a:lnTo>
                  <a:lnTo>
                    <a:pt x="410" y="314"/>
                  </a:lnTo>
                  <a:lnTo>
                    <a:pt x="410" y="189"/>
                  </a:lnTo>
                  <a:lnTo>
                    <a:pt x="520" y="0"/>
                  </a:lnTo>
                  <a:lnTo>
                    <a:pt x="418" y="0"/>
                  </a:lnTo>
                  <a:close/>
                  <a:moveTo>
                    <a:pt x="0" y="0"/>
                  </a:moveTo>
                  <a:lnTo>
                    <a:pt x="0" y="314"/>
                  </a:lnTo>
                  <a:lnTo>
                    <a:pt x="251" y="314"/>
                  </a:lnTo>
                  <a:lnTo>
                    <a:pt x="251" y="242"/>
                  </a:lnTo>
                  <a:lnTo>
                    <a:pt x="94" y="242"/>
                  </a:lnTo>
                  <a:lnTo>
                    <a:pt x="94" y="189"/>
                  </a:lnTo>
                  <a:lnTo>
                    <a:pt x="207" y="189"/>
                  </a:lnTo>
                  <a:lnTo>
                    <a:pt x="207" y="124"/>
                  </a:lnTo>
                  <a:lnTo>
                    <a:pt x="94" y="124"/>
                  </a:lnTo>
                  <a:lnTo>
                    <a:pt x="94" y="72"/>
                  </a:lnTo>
                  <a:lnTo>
                    <a:pt x="219" y="72"/>
                  </a:lnTo>
                  <a:lnTo>
                    <a:pt x="178" y="0"/>
                  </a:lnTo>
                  <a:lnTo>
                    <a:pt x="0" y="0"/>
                  </a:lnTo>
                  <a:close/>
                </a:path>
              </a:pathLst>
            </a:custGeom>
            <a:solidFill>
              <a:srgbClr val="2E2E3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grpSp>
    </p:spTree>
    <p:extLst>
      <p:ext uri="{BB962C8B-B14F-4D97-AF65-F5344CB8AC3E}">
        <p14:creationId xmlns:p14="http://schemas.microsoft.com/office/powerpoint/2010/main" val="929556079"/>
      </p:ext>
    </p:extLst>
  </p:cSld>
  <p:clrMapOvr>
    <a:masterClrMapping/>
  </p:clrMapOvr>
  <p:extLst>
    <p:ext uri="{DCECCB84-F9BA-43D5-87BE-67443E8EF086}">
      <p15:sldGuideLst xmlns:p15="http://schemas.microsoft.com/office/powerpoint/2012/main">
        <p15:guide id="1" orient="horz" pos="288">
          <p15:clr>
            <a:srgbClr val="5ACBF0"/>
          </p15:clr>
        </p15:guide>
        <p15:guide id="2" orient="horz" pos="2448">
          <p15:clr>
            <a:srgbClr val="5ACBF0"/>
          </p15:clr>
        </p15:guide>
        <p15:guide id="3" pos="674">
          <p15:clr>
            <a:srgbClr val="5ACBF0"/>
          </p15:clr>
        </p15:guide>
        <p15:guide id="4" pos="3438">
          <p15:clr>
            <a:srgbClr val="5ACBF0"/>
          </p15:clr>
        </p15:guide>
        <p15:guide id="5" pos="3072">
          <p15:clr>
            <a:srgbClr val="5ACBF0"/>
          </p15:clr>
        </p15:guide>
        <p15:guide id="6" pos="386">
          <p15:clr>
            <a:srgbClr val="5ACBF0"/>
          </p15:clr>
        </p15:guide>
        <p15:guide id="7" orient="horz" pos="3680">
          <p15:clr>
            <a:srgbClr val="5ACBF0"/>
          </p15:clr>
        </p15:guide>
        <p15:guide id="8" orient="horz" pos="3992">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EYP 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4203982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7"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8" y="269600"/>
            <a:ext cx="10979999"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393749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r>
              <a:rPr lang="en-US"/>
              <a:t>January 2023</a:t>
            </a:r>
            <a:endParaRPr lang="en-IN"/>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2534576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EYP Title only with tracker">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8A2F35C-CCC5-4796-8DA9-F5D8192CB2D6}"/>
              </a:ext>
            </a:extLst>
          </p:cNvPr>
          <p:cNvGraphicFramePr>
            <a:graphicFrameLocks noChangeAspect="1"/>
          </p:cNvGraphicFramePr>
          <p:nvPr userDrawn="1">
            <p:custDataLst>
              <p:tags r:id="rId2"/>
            </p:custDataLst>
            <p:extLst>
              <p:ext uri="{D42A27DB-BD31-4B8C-83A1-F6EECF244321}">
                <p14:modId xmlns:p14="http://schemas.microsoft.com/office/powerpoint/2010/main" val="1975998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1" name="think-cell Slide" r:id="rId5" imgW="306" imgH="306" progId="TCLayout.ActiveDocument.1">
                  <p:embed/>
                </p:oleObj>
              </mc:Choice>
              <mc:Fallback>
                <p:oleObj name="think-cell Slide" r:id="rId5" imgW="306" imgH="306" progId="TCLayout.ActiveDocument.1">
                  <p:embed/>
                  <p:pic>
                    <p:nvPicPr>
                      <p:cNvPr id="8" name="Object 7" hidden="1">
                        <a:extLst>
                          <a:ext uri="{FF2B5EF4-FFF2-40B4-BE49-F238E27FC236}">
                            <a16:creationId xmlns:a16="http://schemas.microsoft.com/office/drawing/2014/main" id="{E8A2F35C-CCC5-4796-8DA9-F5D8192CB2D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8AA3264E-CB34-4429-9275-D4DC18E9B1E0}"/>
              </a:ext>
            </a:extLst>
          </p:cNvPr>
          <p:cNvSpPr/>
          <p:nvPr userDrawn="1">
            <p:custDataLst>
              <p:tags r:id="rId3"/>
            </p:custDataLst>
          </p:nvPr>
        </p:nvSpPr>
        <p:spPr>
          <a:xfrm>
            <a:off x="0" y="0"/>
            <a:ext cx="158750" cy="158750"/>
          </a:xfrm>
          <a:prstGeom prst="rect">
            <a:avLst/>
          </a:prstGeom>
          <a:solidFill>
            <a:srgbClr val="747480"/>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cap="flat" cmpd="sng" algn="ctr">
            <a:solidFill>
              <a:srgbClr val="1A9AFA"/>
            </a:solidFill>
            <a:prstDash val="solid"/>
            <a:round/>
            <a:headEnd type="none" w="med" len="med"/>
            <a:tailEnd type="none" w="med" len="me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latin typeface="Arial" panose="020B0604020202020204" pitchFamily="34" charset="0"/>
              <a:sym typeface="Arial" panose="020B0604020202020204" pitchFamily="34" charset="0"/>
            </a:endParaRPr>
          </a:p>
        </p:txBody>
      </p:sp>
      <p:cxnSp>
        <p:nvCxnSpPr>
          <p:cNvPr id="7" name="Straight Connector 6">
            <a:extLst>
              <a:ext uri="{FF2B5EF4-FFF2-40B4-BE49-F238E27FC236}">
                <a16:creationId xmlns:a16="http://schemas.microsoft.com/office/drawing/2014/main" id="{E280EE2A-EFA5-4EAC-AE92-2E0D2BA02C40}"/>
              </a:ext>
            </a:extLst>
          </p:cNvPr>
          <p:cNvCxnSpPr/>
          <p:nvPr userDrawn="1"/>
        </p:nvCxnSpPr>
        <p:spPr>
          <a:xfrm>
            <a:off x="9525202" y="124522"/>
            <a:ext cx="0" cy="777240"/>
          </a:xfrm>
          <a:prstGeom prst="line">
            <a:avLst/>
          </a:prstGeom>
          <a:noFill/>
          <a:ln w="19050" cap="flat" cmpd="sng" algn="ctr">
            <a:solidFill>
              <a:srgbClr val="1A9AFA"/>
            </a:solidFill>
            <a:prstDash val="solid"/>
            <a:round/>
            <a:headEnd type="none" w="med" len="med"/>
            <a:tailEnd type="none" w="med" len="med"/>
          </a:ln>
          <a:effectLst/>
        </p:spPr>
      </p:cxnSp>
      <p:sp>
        <p:nvSpPr>
          <p:cNvPr id="9" name="Title Placeholder 1">
            <a:extLst>
              <a:ext uri="{FF2B5EF4-FFF2-40B4-BE49-F238E27FC236}">
                <a16:creationId xmlns:a16="http://schemas.microsoft.com/office/drawing/2014/main" id="{2A343A82-E9F8-4308-B804-1ABAAE8F4928}"/>
              </a:ext>
            </a:extLst>
          </p:cNvPr>
          <p:cNvSpPr>
            <a:spLocks noGrp="1"/>
          </p:cNvSpPr>
          <p:nvPr>
            <p:ph type="title"/>
          </p:nvPr>
        </p:nvSpPr>
        <p:spPr>
          <a:xfrm>
            <a:off x="609919" y="269600"/>
            <a:ext cx="8848406" cy="590880"/>
          </a:xfrm>
          <a:prstGeom prst="rect">
            <a:avLst/>
          </a:prstGeom>
        </p:spPr>
        <p:txBody>
          <a:bodyPr vert="horz" lIns="0" tIns="0" rIns="0" bIns="0" rtlCol="0" anchor="t" anchorCtr="0">
            <a:noAutofit/>
          </a:bodyPr>
          <a:lstStyle>
            <a:lvl1pPr>
              <a:defRPr>
                <a:solidFill>
                  <a:srgbClr val="2E2E38"/>
                </a:solidFill>
              </a:defRPr>
            </a:lvl1pPr>
          </a:lstStyle>
          <a:p>
            <a:r>
              <a:rPr lang="en-US"/>
              <a:t>Click to edit Master title style</a:t>
            </a:r>
            <a:endParaRPr lang="en-GB"/>
          </a:p>
        </p:txBody>
      </p:sp>
    </p:spTree>
    <p:extLst>
      <p:ext uri="{BB962C8B-B14F-4D97-AF65-F5344CB8AC3E}">
        <p14:creationId xmlns:p14="http://schemas.microsoft.com/office/powerpoint/2010/main" val="2037632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EYP Blank">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62C99B-78B4-4BA5-9FF3-35A1CA77E11E}"/>
              </a:ext>
            </a:extLst>
          </p:cNvPr>
          <p:cNvGraphicFramePr>
            <a:graphicFrameLocks noChangeAspect="1"/>
          </p:cNvGraphicFramePr>
          <p:nvPr userDrawn="1">
            <p:custDataLst>
              <p:tags r:id="rId2"/>
            </p:custDataLst>
            <p:extLst>
              <p:ext uri="{D42A27DB-BD31-4B8C-83A1-F6EECF244321}">
                <p14:modId xmlns:p14="http://schemas.microsoft.com/office/powerpoint/2010/main" val="2487580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5" name="think-cell Slide" r:id="rId4" imgW="300" imgH="300" progId="TCLayout.ActiveDocument.1">
                  <p:embed/>
                </p:oleObj>
              </mc:Choice>
              <mc:Fallback>
                <p:oleObj name="think-cell Slide" r:id="rId4" imgW="300" imgH="300" progId="TCLayout.ActiveDocument.1">
                  <p:embed/>
                  <p:pic>
                    <p:nvPicPr>
                      <p:cNvPr id="2" name="Object 1" hidden="1">
                        <a:extLst>
                          <a:ext uri="{FF2B5EF4-FFF2-40B4-BE49-F238E27FC236}">
                            <a16:creationId xmlns:a16="http://schemas.microsoft.com/office/drawing/2014/main" id="{8C62C99B-78B4-4BA5-9FF3-35A1CA77E11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132778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2786F3DE-7B57-4A14-B629-095E6244FE1B}"/>
              </a:ext>
            </a:extLst>
          </p:cNvPr>
          <p:cNvGraphicFramePr>
            <a:graphicFrameLocks noChangeAspect="1"/>
          </p:cNvGraphicFramePr>
          <p:nvPr userDrawn="1">
            <p:custDataLst>
              <p:tags r:id="rId2"/>
            </p:custDataLst>
            <p:extLst>
              <p:ext uri="{D42A27DB-BD31-4B8C-83A1-F6EECF244321}">
                <p14:modId xmlns:p14="http://schemas.microsoft.com/office/powerpoint/2010/main" val="3281038884"/>
              </p:ext>
            </p:extLst>
          </p:nvPr>
        </p:nvGraphicFramePr>
        <p:xfrm>
          <a:off x="1589" y="1588"/>
          <a:ext cx="1589" cy="1588"/>
        </p:xfrm>
        <a:graphic>
          <a:graphicData uri="http://schemas.openxmlformats.org/presentationml/2006/ole">
            <mc:AlternateContent xmlns:mc="http://schemas.openxmlformats.org/markup-compatibility/2006">
              <mc:Choice xmlns:v="urn:schemas-microsoft-com:vml" Requires="v">
                <p:oleObj spid="_x0000_s15363" name="think-cell Slide" r:id="rId4" imgW="395" imgH="394" progId="TCLayout.ActiveDocument.1">
                  <p:embed/>
                </p:oleObj>
              </mc:Choice>
              <mc:Fallback>
                <p:oleObj name="think-cell Slide" r:id="rId4" imgW="395" imgH="394" progId="TCLayout.ActiveDocument.1">
                  <p:embed/>
                  <p:pic>
                    <p:nvPicPr>
                      <p:cNvPr id="4" name="Object 3" hidden="1">
                        <a:extLst>
                          <a:ext uri="{FF2B5EF4-FFF2-40B4-BE49-F238E27FC236}">
                            <a16:creationId xmlns:a16="http://schemas.microsoft.com/office/drawing/2014/main" id="{2786F3DE-7B57-4A14-B629-095E6244FE1B}"/>
                          </a:ext>
                        </a:extLst>
                      </p:cNvPr>
                      <p:cNvPicPr/>
                      <p:nvPr/>
                    </p:nvPicPr>
                    <p:blipFill>
                      <a:blip r:embed="rId5"/>
                      <a:stretch>
                        <a:fillRect/>
                      </a:stretch>
                    </p:blipFill>
                    <p:spPr>
                      <a:xfrm>
                        <a:off x="1589" y="1588"/>
                        <a:ext cx="1589" cy="1588"/>
                      </a:xfrm>
                      <a:prstGeom prst="rect">
                        <a:avLst/>
                      </a:prstGeom>
                    </p:spPr>
                  </p:pic>
                </p:oleObj>
              </mc:Fallback>
            </mc:AlternateContent>
          </a:graphicData>
        </a:graphic>
      </p:graphicFrame>
      <p:pic>
        <p:nvPicPr>
          <p:cNvPr id="14" name="Picture 13">
            <a:extLst>
              <a:ext uri="{FF2B5EF4-FFF2-40B4-BE49-F238E27FC236}">
                <a16:creationId xmlns:a16="http://schemas.microsoft.com/office/drawing/2014/main" id="{28245A2D-3698-40CC-AB8D-86BAC71B08E8}"/>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t="7892" b="7892"/>
          <a:stretch/>
        </p:blipFill>
        <p:spPr>
          <a:xfrm flipH="1">
            <a:off x="0" y="0"/>
            <a:ext cx="12198350" cy="6858000"/>
          </a:xfrm>
          <a:prstGeom prst="rect">
            <a:avLst/>
          </a:prstGeom>
        </p:spPr>
      </p:pic>
      <p:sp>
        <p:nvSpPr>
          <p:cNvPr id="2" name="Rectangle 1">
            <a:extLst>
              <a:ext uri="{FF2B5EF4-FFF2-40B4-BE49-F238E27FC236}">
                <a16:creationId xmlns:a16="http://schemas.microsoft.com/office/drawing/2014/main" id="{35DA3D84-49F9-45CB-A89A-2B148CB8DBBA}"/>
              </a:ext>
            </a:extLst>
          </p:cNvPr>
          <p:cNvSpPr/>
          <p:nvPr userDrawn="1"/>
        </p:nvSpPr>
        <p:spPr>
          <a:xfrm>
            <a:off x="0" y="0"/>
            <a:ext cx="12198350" cy="6858000"/>
          </a:xfrm>
          <a:prstGeom prst="rect">
            <a:avLst/>
          </a:prstGeom>
          <a:gradFill>
            <a:gsLst>
              <a:gs pos="0">
                <a:srgbClr val="2E2E38">
                  <a:alpha val="49000"/>
                </a:srgbClr>
              </a:gs>
              <a:gs pos="98000">
                <a:srgbClr val="2E2E38">
                  <a:alpha val="16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5" name="Freeform: Shape 14">
            <a:extLst>
              <a:ext uri="{FF2B5EF4-FFF2-40B4-BE49-F238E27FC236}">
                <a16:creationId xmlns:a16="http://schemas.microsoft.com/office/drawing/2014/main" id="{43472790-6C2C-4792-B128-2BF73B649672}"/>
              </a:ext>
            </a:extLst>
          </p:cNvPr>
          <p:cNvSpPr>
            <a:spLocks noChangeAspect="1"/>
          </p:cNvSpPr>
          <p:nvPr userDrawn="1"/>
        </p:nvSpPr>
        <p:spPr bwMode="gray">
          <a:xfrm rot="10800000">
            <a:off x="505146" y="827378"/>
            <a:ext cx="4688683" cy="3831179"/>
          </a:xfrm>
          <a:custGeom>
            <a:avLst/>
            <a:gdLst>
              <a:gd name="connsiteX0" fmla="*/ 0 w 4686242"/>
              <a:gd name="connsiteY0" fmla="*/ 3831179 h 3831179"/>
              <a:gd name="connsiteX1" fmla="*/ 0 w 4686242"/>
              <a:gd name="connsiteY1" fmla="*/ 0 h 3831179"/>
              <a:gd name="connsiteX2" fmla="*/ 4686242 w 4686242"/>
              <a:gd name="connsiteY2" fmla="*/ 2077 h 3831179"/>
              <a:gd name="connsiteX3" fmla="*/ 4686242 w 4686242"/>
              <a:gd name="connsiteY3" fmla="*/ 3007695 h 3831179"/>
            </a:gdLst>
            <a:ahLst/>
            <a:cxnLst>
              <a:cxn ang="0">
                <a:pos x="connsiteX0" y="connsiteY0"/>
              </a:cxn>
              <a:cxn ang="0">
                <a:pos x="connsiteX1" y="connsiteY1"/>
              </a:cxn>
              <a:cxn ang="0">
                <a:pos x="connsiteX2" y="connsiteY2"/>
              </a:cxn>
              <a:cxn ang="0">
                <a:pos x="connsiteX3" y="connsiteY3"/>
              </a:cxn>
            </a:cxnLst>
            <a:rect l="l" t="t" r="r" b="b"/>
            <a:pathLst>
              <a:path w="4686242" h="3831179">
                <a:moveTo>
                  <a:pt x="0" y="3831179"/>
                </a:moveTo>
                <a:lnTo>
                  <a:pt x="0" y="0"/>
                </a:lnTo>
                <a:lnTo>
                  <a:pt x="4686242" y="2077"/>
                </a:lnTo>
                <a:lnTo>
                  <a:pt x="4686242" y="3007695"/>
                </a:lnTo>
                <a:close/>
              </a:path>
            </a:pathLst>
          </a:custGeom>
          <a:solidFill>
            <a:srgbClr val="FFE600"/>
          </a:solidFill>
          <a:ln w="9525">
            <a:noFill/>
            <a:round/>
            <a:headEnd/>
            <a:tailEnd/>
          </a:ln>
        </p:spPr>
        <p:txBody>
          <a:bodyPr vert="horz" wrap="square" lIns="91392" tIns="45696" rIns="91392" bIns="45696" numCol="1" anchor="t" anchorCtr="0" compatLnSpc="1">
            <a:prstTxWarp prst="textNoShape">
              <a:avLst/>
            </a:prstTxWarp>
            <a:noAutofit/>
          </a:bodyPr>
          <a:lstStyle/>
          <a:p>
            <a:endParaRPr lang="en-GB" sz="1799"/>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93660" y="1873223"/>
            <a:ext cx="3983050" cy="860400"/>
          </a:xfrm>
        </p:spPr>
        <p:txBody>
          <a:bodyPr vert="horz"/>
          <a:lstStyle>
            <a:lvl1pPr>
              <a:defRPr sz="2999" b="0">
                <a:solidFill>
                  <a:srgbClr val="404040"/>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93661" y="2819493"/>
            <a:ext cx="3983050" cy="391225"/>
          </a:xfrm>
        </p:spPr>
        <p:txBody>
          <a:bodyPr/>
          <a:lstStyle>
            <a:lvl1pPr marL="0" marR="0" indent="0" algn="l" defTabSz="913943" rtl="0" eaLnBrk="1" fontAlgn="auto" latinLnBrk="0" hangingPunct="1">
              <a:lnSpc>
                <a:spcPct val="100000"/>
              </a:lnSpc>
              <a:spcBef>
                <a:spcPct val="20000"/>
              </a:spcBef>
              <a:spcAft>
                <a:spcPts val="1199"/>
              </a:spcAft>
              <a:buClr>
                <a:schemeClr val="accent2"/>
              </a:buClr>
              <a:buSzPct val="70000"/>
              <a:buFont typeface="Arial" pitchFamily="34" charset="0"/>
              <a:buNone/>
              <a:tabLst/>
              <a:defRPr sz="1599" b="0">
                <a:solidFill>
                  <a:srgbClr val="404040"/>
                </a:solidFill>
                <a:latin typeface="EYInterstate" panose="02000503020000020004" pitchFamily="2" charset="0"/>
                <a:cs typeface="Arial" pitchFamily="34" charset="0"/>
              </a:defRPr>
            </a:lvl1pPr>
            <a:lvl2pPr marL="0" indent="0" algn="l">
              <a:buNone/>
              <a:defRPr sz="1599">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lang="en-GB" sz="1599"/>
              <a:t>Subtitle (EY Interstate 16 point)</a:t>
            </a:r>
          </a:p>
          <a:p>
            <a:pPr marL="0" marR="0" lvl="0" indent="0" algn="l" defTabSz="913943" rtl="0" eaLnBrk="1" fontAlgn="auto" latinLnBrk="0" hangingPunct="1">
              <a:lnSpc>
                <a:spcPct val="100000"/>
              </a:lnSpc>
              <a:spcBef>
                <a:spcPct val="20000"/>
              </a:spcBef>
              <a:spcAft>
                <a:spcPts val="1199"/>
              </a:spcAft>
              <a:buClr>
                <a:schemeClr val="accent2"/>
              </a:buClr>
              <a:buSzPct val="70000"/>
              <a:buFont typeface="Arial" pitchFamily="34" charset="0"/>
              <a:buNone/>
              <a:tabLst/>
              <a:defRPr/>
            </a:pPr>
            <a:r>
              <a:rPr lang="en-IN" b="1"/>
              <a:t>XX Month 200X (EY Interstate bold 16 point)</a:t>
            </a:r>
          </a:p>
        </p:txBody>
      </p:sp>
      <p:grpSp>
        <p:nvGrpSpPr>
          <p:cNvPr id="11" name="Group 4">
            <a:extLst>
              <a:ext uri="{FF2B5EF4-FFF2-40B4-BE49-F238E27FC236}">
                <a16:creationId xmlns:a16="http://schemas.microsoft.com/office/drawing/2014/main" id="{8AE72999-64B9-400D-B276-16BADE1AD572}"/>
              </a:ext>
            </a:extLst>
          </p:cNvPr>
          <p:cNvGrpSpPr>
            <a:grpSpLocks noChangeAspect="1"/>
          </p:cNvGrpSpPr>
          <p:nvPr userDrawn="1"/>
        </p:nvGrpSpPr>
        <p:grpSpPr bwMode="auto">
          <a:xfrm>
            <a:off x="10364788" y="4960938"/>
            <a:ext cx="1225550" cy="1435100"/>
            <a:chOff x="6529" y="3125"/>
            <a:chExt cx="772" cy="904"/>
          </a:xfrm>
        </p:grpSpPr>
        <p:sp>
          <p:nvSpPr>
            <p:cNvPr id="12" name="Freeform 5">
              <a:extLst>
                <a:ext uri="{FF2B5EF4-FFF2-40B4-BE49-F238E27FC236}">
                  <a16:creationId xmlns:a16="http://schemas.microsoft.com/office/drawing/2014/main" id="{B20916FE-1037-44A8-A815-13B16E654388}"/>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3" name="Freeform 6">
              <a:extLst>
                <a:ext uri="{FF2B5EF4-FFF2-40B4-BE49-F238E27FC236}">
                  <a16:creationId xmlns:a16="http://schemas.microsoft.com/office/drawing/2014/main" id="{9E21227F-16C4-4E48-B9B5-03B2F374C37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099976865"/>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9" y="294200"/>
            <a:ext cx="10978515" cy="590880"/>
          </a:xfrm>
        </p:spPr>
        <p:txBody>
          <a:bodyPr/>
          <a:lstStyle>
            <a:lvl1pPr>
              <a:defRPr>
                <a:solidFill>
                  <a:schemeClr val="tx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7" name="Line 10">
            <a:extLst>
              <a:ext uri="{FF2B5EF4-FFF2-40B4-BE49-F238E27FC236}">
                <a16:creationId xmlns:a16="http://schemas.microsoft.com/office/drawing/2014/main" id="{C38ABAC4-0949-4474-B311-8F0AF7A07CDE}"/>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Tree>
    <p:extLst>
      <p:ext uri="{BB962C8B-B14F-4D97-AF65-F5344CB8AC3E}">
        <p14:creationId xmlns:p14="http://schemas.microsoft.com/office/powerpoint/2010/main" val="1325598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only, no line">
    <p:spTree>
      <p:nvGrpSpPr>
        <p:cNvPr id="1" name=""/>
        <p:cNvGrpSpPr/>
        <p:nvPr/>
      </p:nvGrpSpPr>
      <p:grpSpPr>
        <a:xfrm>
          <a:off x="0" y="0"/>
          <a:ext cx="0" cy="0"/>
          <a:chOff x="0" y="0"/>
          <a:chExt cx="0" cy="0"/>
        </a:xfrm>
      </p:grpSpPr>
      <p:pic>
        <p:nvPicPr>
          <p:cNvPr id="4" name="Picture 3" descr="A group of people sitting around a table with laptops&#10;&#10;Description automatically generated with medium confidence">
            <a:extLst>
              <a:ext uri="{FF2B5EF4-FFF2-40B4-BE49-F238E27FC236}">
                <a16:creationId xmlns:a16="http://schemas.microsoft.com/office/drawing/2014/main" id="{FB507EFA-C7D0-491A-9BEA-DF80B50F025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512" t="3824" r="1512" b="14484"/>
          <a:stretch/>
        </p:blipFill>
        <p:spPr>
          <a:xfrm>
            <a:off x="1" y="0"/>
            <a:ext cx="12198348" cy="6858000"/>
          </a:xfrm>
          <a:prstGeom prst="rect">
            <a:avLst/>
          </a:prstGeom>
        </p:spPr>
      </p:pic>
      <p:sp>
        <p:nvSpPr>
          <p:cNvPr id="8" name="Rectangle 7">
            <a:extLst>
              <a:ext uri="{FF2B5EF4-FFF2-40B4-BE49-F238E27FC236}">
                <a16:creationId xmlns:a16="http://schemas.microsoft.com/office/drawing/2014/main" id="{C1B52D1D-71C0-4656-9736-F9E02A039587}"/>
              </a:ext>
            </a:extLst>
          </p:cNvPr>
          <p:cNvSpPr/>
          <p:nvPr userDrawn="1"/>
        </p:nvSpPr>
        <p:spPr>
          <a:xfrm>
            <a:off x="0" y="0"/>
            <a:ext cx="12198350" cy="6858000"/>
          </a:xfrm>
          <a:prstGeom prst="rect">
            <a:avLst/>
          </a:prstGeom>
          <a:gradFill>
            <a:gsLst>
              <a:gs pos="0">
                <a:srgbClr val="2E2E38">
                  <a:alpha val="74000"/>
                </a:srgbClr>
              </a:gs>
              <a:gs pos="97000">
                <a:srgbClr val="2E2E38">
                  <a:alpha val="74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2" name="Rectangle 11">
            <a:extLst>
              <a:ext uri="{FF2B5EF4-FFF2-40B4-BE49-F238E27FC236}">
                <a16:creationId xmlns:a16="http://schemas.microsoft.com/office/drawing/2014/main" id="{5BE70E27-66A8-4B11-8C8C-0F6285410A21}"/>
              </a:ext>
            </a:extLst>
          </p:cNvPr>
          <p:cNvSpPr/>
          <p:nvPr userDrawn="1"/>
        </p:nvSpPr>
        <p:spPr>
          <a:xfrm>
            <a:off x="636492" y="0"/>
            <a:ext cx="2344089" cy="6858000"/>
          </a:xfrm>
          <a:prstGeom prst="rect">
            <a:avLst/>
          </a:prstGeom>
          <a:gradFill>
            <a:gsLst>
              <a:gs pos="0">
                <a:srgbClr val="2E2E38">
                  <a:alpha val="79000"/>
                </a:srgbClr>
              </a:gs>
              <a:gs pos="97000">
                <a:srgbClr val="2E2E38">
                  <a:alpha val="60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2" name="Title 1"/>
          <p:cNvSpPr>
            <a:spLocks noGrp="1"/>
          </p:cNvSpPr>
          <p:nvPr>
            <p:ph type="title"/>
          </p:nvPr>
        </p:nvSpPr>
        <p:spPr>
          <a:xfrm rot="16200000">
            <a:off x="-36149" y="3043138"/>
            <a:ext cx="3595366" cy="983809"/>
          </a:xfrm>
        </p:spPr>
        <p:txBody>
          <a:bodyPr anchor="ctr" anchorCtr="0"/>
          <a:lstStyle>
            <a:lvl1pPr>
              <a:defRPr sz="3598">
                <a:solidFill>
                  <a:schemeClr val="tx1"/>
                </a:solidFill>
              </a:defRPr>
            </a:lvl1pPr>
          </a:lstStyle>
          <a:p>
            <a:r>
              <a:rPr lang="en-US"/>
              <a:t>Click to edit Master title style</a:t>
            </a:r>
            <a:endParaRPr lang="en-GB"/>
          </a:p>
        </p:txBody>
      </p:sp>
      <p:grpSp>
        <p:nvGrpSpPr>
          <p:cNvPr id="5" name="Group 4">
            <a:extLst>
              <a:ext uri="{FF2B5EF4-FFF2-40B4-BE49-F238E27FC236}">
                <a16:creationId xmlns:a16="http://schemas.microsoft.com/office/drawing/2014/main" id="{3B757047-FC0D-4920-9301-8AF274269FBF}"/>
              </a:ext>
            </a:extLst>
          </p:cNvPr>
          <p:cNvGrpSpPr/>
          <p:nvPr userDrawn="1"/>
        </p:nvGrpSpPr>
        <p:grpSpPr>
          <a:xfrm rot="16200000">
            <a:off x="-116913" y="4161311"/>
            <a:ext cx="2342832" cy="0"/>
            <a:chOff x="609918" y="907750"/>
            <a:chExt cx="2342832" cy="0"/>
          </a:xfrm>
        </p:grpSpPr>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7" name="Line 10">
              <a:extLst>
                <a:ext uri="{FF2B5EF4-FFF2-40B4-BE49-F238E27FC236}">
                  <a16:creationId xmlns:a16="http://schemas.microsoft.com/office/drawing/2014/main" id="{C38ABAC4-0949-4474-B311-8F0AF7A07CDE}"/>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grpSp>
      <p:grpSp>
        <p:nvGrpSpPr>
          <p:cNvPr id="9" name="Group 8">
            <a:extLst>
              <a:ext uri="{FF2B5EF4-FFF2-40B4-BE49-F238E27FC236}">
                <a16:creationId xmlns:a16="http://schemas.microsoft.com/office/drawing/2014/main" id="{02099627-BFAB-41F8-9E1B-2C455A43D50B}"/>
              </a:ext>
            </a:extLst>
          </p:cNvPr>
          <p:cNvGrpSpPr/>
          <p:nvPr userDrawn="1"/>
        </p:nvGrpSpPr>
        <p:grpSpPr>
          <a:xfrm rot="5400000">
            <a:off x="1293876" y="2908775"/>
            <a:ext cx="2342832" cy="0"/>
            <a:chOff x="609918" y="907750"/>
            <a:chExt cx="2342832" cy="0"/>
          </a:xfrm>
        </p:grpSpPr>
        <p:sp>
          <p:nvSpPr>
            <p:cNvPr id="10" name="Line 10">
              <a:extLst>
                <a:ext uri="{FF2B5EF4-FFF2-40B4-BE49-F238E27FC236}">
                  <a16:creationId xmlns:a16="http://schemas.microsoft.com/office/drawing/2014/main" id="{82EF2A62-C3C0-428E-A311-10861EF863CD}"/>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11" name="Line 10">
              <a:extLst>
                <a:ext uri="{FF2B5EF4-FFF2-40B4-BE49-F238E27FC236}">
                  <a16:creationId xmlns:a16="http://schemas.microsoft.com/office/drawing/2014/main" id="{58E35691-DCFD-4DE5-B87A-D945BEC1B614}"/>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grpSp>
      <p:sp>
        <p:nvSpPr>
          <p:cNvPr id="13" name="Rectangle 12">
            <a:extLst>
              <a:ext uri="{FF2B5EF4-FFF2-40B4-BE49-F238E27FC236}">
                <a16:creationId xmlns:a16="http://schemas.microsoft.com/office/drawing/2014/main" id="{9C6AD2E0-9606-497B-984A-95778AAAE2CA}"/>
              </a:ext>
            </a:extLst>
          </p:cNvPr>
          <p:cNvSpPr/>
          <p:nvPr userDrawn="1"/>
        </p:nvSpPr>
        <p:spPr>
          <a:xfrm>
            <a:off x="573617" y="6479203"/>
            <a:ext cx="196532" cy="222164"/>
          </a:xfrm>
          <a:prstGeom prst="rect">
            <a:avLst/>
          </a:prstGeom>
          <a:noFill/>
          <a:ln w="635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grpSp>
        <p:nvGrpSpPr>
          <p:cNvPr id="14" name="Group 4">
            <a:extLst>
              <a:ext uri="{FF2B5EF4-FFF2-40B4-BE49-F238E27FC236}">
                <a16:creationId xmlns:a16="http://schemas.microsoft.com/office/drawing/2014/main" id="{EB2ECD7F-DD81-42B6-97C1-5DCBB37B3CB8}"/>
              </a:ext>
            </a:extLst>
          </p:cNvPr>
          <p:cNvGrpSpPr>
            <a:grpSpLocks noChangeAspect="1"/>
          </p:cNvGrpSpPr>
          <p:nvPr userDrawn="1"/>
        </p:nvGrpSpPr>
        <p:grpSpPr bwMode="auto">
          <a:xfrm>
            <a:off x="11287126" y="6356350"/>
            <a:ext cx="303213" cy="311150"/>
            <a:chOff x="7110" y="4004"/>
            <a:chExt cx="191" cy="196"/>
          </a:xfrm>
        </p:grpSpPr>
        <p:sp>
          <p:nvSpPr>
            <p:cNvPr id="15" name="Freeform 5">
              <a:extLst>
                <a:ext uri="{FF2B5EF4-FFF2-40B4-BE49-F238E27FC236}">
                  <a16:creationId xmlns:a16="http://schemas.microsoft.com/office/drawing/2014/main" id="{88E42817-7760-4CDF-A27A-ED3CBF8F90D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 name="Freeform 6">
              <a:extLst>
                <a:ext uri="{FF2B5EF4-FFF2-40B4-BE49-F238E27FC236}">
                  <a16:creationId xmlns:a16="http://schemas.microsoft.com/office/drawing/2014/main" id="{650994EF-6CEB-4CA3-BE52-C67FEA40D5D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7">
              <a:extLst>
                <a:ext uri="{FF2B5EF4-FFF2-40B4-BE49-F238E27FC236}">
                  <a16:creationId xmlns:a16="http://schemas.microsoft.com/office/drawing/2014/main" id="{BB767216-5E5B-4D51-B607-9200BF58F47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19" name="Slide Number Placeholder 4">
            <a:extLst>
              <a:ext uri="{FF2B5EF4-FFF2-40B4-BE49-F238E27FC236}">
                <a16:creationId xmlns:a16="http://schemas.microsoft.com/office/drawing/2014/main" id="{6DD4E8F4-765B-4524-8DC0-5732D99017AD}"/>
              </a:ext>
            </a:extLst>
          </p:cNvPr>
          <p:cNvSpPr txBox="1">
            <a:spLocks/>
          </p:cNvSpPr>
          <p:nvPr userDrawn="1"/>
        </p:nvSpPr>
        <p:spPr>
          <a:xfrm>
            <a:off x="609918" y="6450162"/>
            <a:ext cx="196532" cy="222164"/>
          </a:xfrm>
          <a:prstGeom prst="rect">
            <a:avLst/>
          </a:prstGeom>
          <a:solidFill>
            <a:srgbClr val="FFE600"/>
          </a:solidFill>
        </p:spPr>
        <p:txBody>
          <a:bodyPr lIns="0" rIns="0" anchor="ctr" anchorCtr="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D5B76411-544C-4F9A-8EDE-9EEB2BD21F95}" type="slidenum">
              <a:rPr lang="en-IN" sz="800" smtClean="0"/>
              <a:pPr lvl="0" algn="ctr"/>
              <a:t>‹#›</a:t>
            </a:fld>
            <a:endParaRPr sz="800"/>
          </a:p>
        </p:txBody>
      </p:sp>
      <p:sp>
        <p:nvSpPr>
          <p:cNvPr id="22" name="Footer Placeholder 2">
            <a:extLst>
              <a:ext uri="{FF2B5EF4-FFF2-40B4-BE49-F238E27FC236}">
                <a16:creationId xmlns:a16="http://schemas.microsoft.com/office/drawing/2014/main" id="{2B5920D8-F87D-4D22-B146-544776862E65}"/>
              </a:ext>
            </a:extLst>
          </p:cNvPr>
          <p:cNvSpPr txBox="1">
            <a:spLocks/>
          </p:cNvSpPr>
          <p:nvPr userDrawn="1"/>
        </p:nvSpPr>
        <p:spPr>
          <a:xfrm>
            <a:off x="4581525" y="6471244"/>
            <a:ext cx="3035300" cy="180000"/>
          </a:xfrm>
          <a:prstGeom prst="rect">
            <a:avLst/>
          </a:prstGeom>
          <a:ln>
            <a:solidFill>
              <a:schemeClr val="tx1"/>
            </a:solidFill>
          </a:ln>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800">
                <a:solidFill>
                  <a:schemeClr val="tx1"/>
                </a:solidFill>
              </a:rPr>
              <a:t>Domain: Student Restraints Data </a:t>
            </a:r>
          </a:p>
        </p:txBody>
      </p:sp>
      <p:cxnSp>
        <p:nvCxnSpPr>
          <p:cNvPr id="23" name="Straight Connector 22">
            <a:extLst>
              <a:ext uri="{FF2B5EF4-FFF2-40B4-BE49-F238E27FC236}">
                <a16:creationId xmlns:a16="http://schemas.microsoft.com/office/drawing/2014/main" id="{C44C50BA-C926-4763-900C-C2C18CB5AFDA}"/>
              </a:ext>
            </a:extLst>
          </p:cNvPr>
          <p:cNvCxnSpPr>
            <a:cxnSpLocks/>
            <a:stCxn id="22" idx="1"/>
          </p:cNvCxnSpPr>
          <p:nvPr userDrawn="1"/>
        </p:nvCxnSpPr>
        <p:spPr>
          <a:xfrm flipH="1">
            <a:off x="4146551" y="6561244"/>
            <a:ext cx="434974"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E6E4D5-0A84-48BF-A230-19236C4155DB}"/>
              </a:ext>
            </a:extLst>
          </p:cNvPr>
          <p:cNvCxnSpPr>
            <a:cxnSpLocks/>
            <a:stCxn id="22" idx="3"/>
          </p:cNvCxnSpPr>
          <p:nvPr userDrawn="1"/>
        </p:nvCxnSpPr>
        <p:spPr>
          <a:xfrm>
            <a:off x="7616826" y="6561244"/>
            <a:ext cx="434975"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673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_Title only, no lin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507EFA-C7D0-491A-9BEA-DF80B50F025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6" b="26"/>
          <a:stretch/>
        </p:blipFill>
        <p:spPr>
          <a:xfrm>
            <a:off x="1" y="0"/>
            <a:ext cx="12198348" cy="6858000"/>
          </a:xfrm>
          <a:prstGeom prst="rect">
            <a:avLst/>
          </a:prstGeom>
        </p:spPr>
      </p:pic>
      <p:sp>
        <p:nvSpPr>
          <p:cNvPr id="8" name="Rectangle 7">
            <a:extLst>
              <a:ext uri="{FF2B5EF4-FFF2-40B4-BE49-F238E27FC236}">
                <a16:creationId xmlns:a16="http://schemas.microsoft.com/office/drawing/2014/main" id="{C1B52D1D-71C0-4656-9736-F9E02A039587}"/>
              </a:ext>
            </a:extLst>
          </p:cNvPr>
          <p:cNvSpPr/>
          <p:nvPr userDrawn="1"/>
        </p:nvSpPr>
        <p:spPr>
          <a:xfrm>
            <a:off x="0" y="0"/>
            <a:ext cx="12198350" cy="6858000"/>
          </a:xfrm>
          <a:prstGeom prst="rect">
            <a:avLst/>
          </a:prstGeom>
          <a:gradFill>
            <a:gsLst>
              <a:gs pos="1000">
                <a:srgbClr val="2E2E38">
                  <a:alpha val="50000"/>
                </a:srgbClr>
              </a:gs>
              <a:gs pos="97000">
                <a:srgbClr val="2E2E38">
                  <a:alpha val="82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2" name="Rectangle 11">
            <a:extLst>
              <a:ext uri="{FF2B5EF4-FFF2-40B4-BE49-F238E27FC236}">
                <a16:creationId xmlns:a16="http://schemas.microsoft.com/office/drawing/2014/main" id="{5BE70E27-66A8-4B11-8C8C-0F6285410A21}"/>
              </a:ext>
            </a:extLst>
          </p:cNvPr>
          <p:cNvSpPr>
            <a:spLocks/>
          </p:cNvSpPr>
          <p:nvPr userDrawn="1"/>
        </p:nvSpPr>
        <p:spPr>
          <a:xfrm>
            <a:off x="-26906" y="0"/>
            <a:ext cx="2344089" cy="6858000"/>
          </a:xfrm>
          <a:prstGeom prst="rect">
            <a:avLst/>
          </a:prstGeom>
          <a:solidFill>
            <a:srgbClr val="C4C4CD">
              <a:alpha val="35000"/>
            </a:srgbClr>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13" name="Rectangle 12">
            <a:extLst>
              <a:ext uri="{FF2B5EF4-FFF2-40B4-BE49-F238E27FC236}">
                <a16:creationId xmlns:a16="http://schemas.microsoft.com/office/drawing/2014/main" id="{8B6EAEF2-ABED-408A-AB1A-BE57983008EE}"/>
              </a:ext>
            </a:extLst>
          </p:cNvPr>
          <p:cNvSpPr/>
          <p:nvPr userDrawn="1"/>
        </p:nvSpPr>
        <p:spPr>
          <a:xfrm rot="5400000">
            <a:off x="1719201" y="1147358"/>
            <a:ext cx="2344089" cy="4563290"/>
          </a:xfrm>
          <a:prstGeom prst="rect">
            <a:avLst/>
          </a:prstGeom>
          <a:solidFill>
            <a:srgbClr val="2E2E38">
              <a:alpha val="59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2" name="Title 1"/>
          <p:cNvSpPr>
            <a:spLocks noGrp="1"/>
          </p:cNvSpPr>
          <p:nvPr>
            <p:ph type="title"/>
          </p:nvPr>
        </p:nvSpPr>
        <p:spPr>
          <a:xfrm>
            <a:off x="995816" y="3043138"/>
            <a:ext cx="3595366" cy="983809"/>
          </a:xfrm>
        </p:spPr>
        <p:txBody>
          <a:bodyPr anchor="ctr" anchorCtr="0"/>
          <a:lstStyle>
            <a:lvl1pPr>
              <a:defRPr sz="3598">
                <a:solidFill>
                  <a:schemeClr val="tx1"/>
                </a:solidFill>
              </a:defRPr>
            </a:lvl1pPr>
          </a:lstStyle>
          <a:p>
            <a:r>
              <a:rPr lang="en-US"/>
              <a:t>Click to edit Master title style</a:t>
            </a:r>
            <a:endParaRPr lang="en-GB"/>
          </a:p>
        </p:txBody>
      </p:sp>
      <p:grpSp>
        <p:nvGrpSpPr>
          <p:cNvPr id="5" name="Group 4">
            <a:extLst>
              <a:ext uri="{FF2B5EF4-FFF2-40B4-BE49-F238E27FC236}">
                <a16:creationId xmlns:a16="http://schemas.microsoft.com/office/drawing/2014/main" id="{3B757047-FC0D-4920-9301-8AF274269FBF}"/>
              </a:ext>
            </a:extLst>
          </p:cNvPr>
          <p:cNvGrpSpPr/>
          <p:nvPr userDrawn="1"/>
        </p:nvGrpSpPr>
        <p:grpSpPr>
          <a:xfrm>
            <a:off x="995816" y="2907276"/>
            <a:ext cx="2342832" cy="0"/>
            <a:chOff x="609918" y="907750"/>
            <a:chExt cx="2342832" cy="0"/>
          </a:xfrm>
        </p:grpSpPr>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837882" cy="0"/>
            </a:xfrm>
            <a:prstGeom prst="line">
              <a:avLst/>
            </a:prstGeom>
            <a:noFill/>
            <a:ln w="28575">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sp>
          <p:nvSpPr>
            <p:cNvPr id="7" name="Line 10">
              <a:extLst>
                <a:ext uri="{FF2B5EF4-FFF2-40B4-BE49-F238E27FC236}">
                  <a16:creationId xmlns:a16="http://schemas.microsoft.com/office/drawing/2014/main" id="{C38ABAC4-0949-4474-B311-8F0AF7A07CDE}"/>
                </a:ext>
              </a:extLst>
            </p:cNvPr>
            <p:cNvSpPr>
              <a:spLocks noChangeShapeType="1"/>
            </p:cNvSpPr>
            <p:nvPr userDrawn="1"/>
          </p:nvSpPr>
          <p:spPr bwMode="auto">
            <a:xfrm>
              <a:off x="1086168" y="907750"/>
              <a:ext cx="1866582" cy="0"/>
            </a:xfrm>
            <a:prstGeom prst="line">
              <a:avLst/>
            </a:prstGeom>
            <a:noFill/>
            <a:ln w="6350">
              <a:solidFill>
                <a:schemeClr val="tx2"/>
              </a:solidFill>
              <a:round/>
              <a:headEnd/>
              <a:tailEnd type="diamo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799" noProof="0">
                <a:solidFill>
                  <a:schemeClr val="bg1"/>
                </a:solidFill>
              </a:endParaRPr>
            </a:p>
          </p:txBody>
        </p:sp>
      </p:grpSp>
      <p:sp>
        <p:nvSpPr>
          <p:cNvPr id="14" name="Rectangle 13">
            <a:extLst>
              <a:ext uri="{FF2B5EF4-FFF2-40B4-BE49-F238E27FC236}">
                <a16:creationId xmlns:a16="http://schemas.microsoft.com/office/drawing/2014/main" id="{4D581464-2323-4C2C-82AC-3DEDFDF88F07}"/>
              </a:ext>
            </a:extLst>
          </p:cNvPr>
          <p:cNvSpPr/>
          <p:nvPr userDrawn="1"/>
        </p:nvSpPr>
        <p:spPr>
          <a:xfrm>
            <a:off x="573617" y="6479203"/>
            <a:ext cx="196532" cy="222164"/>
          </a:xfrm>
          <a:prstGeom prst="rect">
            <a:avLst/>
          </a:prstGeom>
          <a:noFill/>
          <a:ln w="6350" cap="flat" cmpd="sng" algn="ctr">
            <a:solidFill>
              <a:schemeClr val="tx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grpSp>
        <p:nvGrpSpPr>
          <p:cNvPr id="15" name="Group 4">
            <a:extLst>
              <a:ext uri="{FF2B5EF4-FFF2-40B4-BE49-F238E27FC236}">
                <a16:creationId xmlns:a16="http://schemas.microsoft.com/office/drawing/2014/main" id="{E0E7323B-526E-46EC-8136-E1C69CEE5FD5}"/>
              </a:ext>
            </a:extLst>
          </p:cNvPr>
          <p:cNvGrpSpPr>
            <a:grpSpLocks noChangeAspect="1"/>
          </p:cNvGrpSpPr>
          <p:nvPr userDrawn="1"/>
        </p:nvGrpSpPr>
        <p:grpSpPr bwMode="auto">
          <a:xfrm>
            <a:off x="11287126" y="6356350"/>
            <a:ext cx="303213" cy="311150"/>
            <a:chOff x="7110" y="4004"/>
            <a:chExt cx="191" cy="196"/>
          </a:xfrm>
        </p:grpSpPr>
        <p:sp>
          <p:nvSpPr>
            <p:cNvPr id="16" name="Freeform 5">
              <a:extLst>
                <a:ext uri="{FF2B5EF4-FFF2-40B4-BE49-F238E27FC236}">
                  <a16:creationId xmlns:a16="http://schemas.microsoft.com/office/drawing/2014/main" id="{8B709974-0304-4CDB-B3F5-8C925858A86A}"/>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12CFF45C-BD65-4C2C-BBAB-4E37097ECB92}"/>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8" name="Freeform 7">
              <a:extLst>
                <a:ext uri="{FF2B5EF4-FFF2-40B4-BE49-F238E27FC236}">
                  <a16:creationId xmlns:a16="http://schemas.microsoft.com/office/drawing/2014/main" id="{54F9E84D-E535-49AD-A390-9503287E356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0" name="Slide Number Placeholder 4">
            <a:extLst>
              <a:ext uri="{FF2B5EF4-FFF2-40B4-BE49-F238E27FC236}">
                <a16:creationId xmlns:a16="http://schemas.microsoft.com/office/drawing/2014/main" id="{BD84D294-DD40-4F4E-8B72-C21211C4A1B6}"/>
              </a:ext>
            </a:extLst>
          </p:cNvPr>
          <p:cNvSpPr txBox="1">
            <a:spLocks/>
          </p:cNvSpPr>
          <p:nvPr userDrawn="1"/>
        </p:nvSpPr>
        <p:spPr>
          <a:xfrm>
            <a:off x="609918" y="6450162"/>
            <a:ext cx="196532" cy="222164"/>
          </a:xfrm>
          <a:prstGeom prst="rect">
            <a:avLst/>
          </a:prstGeom>
          <a:solidFill>
            <a:srgbClr val="FFE600"/>
          </a:solidFill>
        </p:spPr>
        <p:txBody>
          <a:bodyPr lIns="0" rIns="0" anchor="ctr" anchorCtr="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D5B76411-544C-4F9A-8EDE-9EEB2BD21F95}" type="slidenum">
              <a:rPr lang="en-IN" sz="800" smtClean="0"/>
              <a:pPr lvl="0" algn="ctr"/>
              <a:t>‹#›</a:t>
            </a:fld>
            <a:endParaRPr sz="800"/>
          </a:p>
        </p:txBody>
      </p:sp>
      <p:sp>
        <p:nvSpPr>
          <p:cNvPr id="23" name="Footer Placeholder 2">
            <a:extLst>
              <a:ext uri="{FF2B5EF4-FFF2-40B4-BE49-F238E27FC236}">
                <a16:creationId xmlns:a16="http://schemas.microsoft.com/office/drawing/2014/main" id="{5CD7E101-298F-4F99-B6C1-BDCF895060C2}"/>
              </a:ext>
            </a:extLst>
          </p:cNvPr>
          <p:cNvSpPr txBox="1">
            <a:spLocks/>
          </p:cNvSpPr>
          <p:nvPr userDrawn="1"/>
        </p:nvSpPr>
        <p:spPr>
          <a:xfrm>
            <a:off x="4581525" y="6471244"/>
            <a:ext cx="3035300" cy="180000"/>
          </a:xfrm>
          <a:prstGeom prst="rect">
            <a:avLst/>
          </a:prstGeom>
          <a:ln>
            <a:solidFill>
              <a:schemeClr val="tx1"/>
            </a:solidFill>
          </a:ln>
        </p:spPr>
        <p:txBody>
          <a:bodyPr/>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800">
                <a:solidFill>
                  <a:schemeClr val="tx1"/>
                </a:solidFill>
              </a:rPr>
              <a:t>Domain: Student Restraints Data </a:t>
            </a:r>
          </a:p>
        </p:txBody>
      </p:sp>
      <p:cxnSp>
        <p:nvCxnSpPr>
          <p:cNvPr id="24" name="Straight Connector 23">
            <a:extLst>
              <a:ext uri="{FF2B5EF4-FFF2-40B4-BE49-F238E27FC236}">
                <a16:creationId xmlns:a16="http://schemas.microsoft.com/office/drawing/2014/main" id="{DFD5C4E6-BE32-4592-8CAD-E38F92087C93}"/>
              </a:ext>
            </a:extLst>
          </p:cNvPr>
          <p:cNvCxnSpPr>
            <a:cxnSpLocks/>
            <a:stCxn id="23" idx="1"/>
          </p:cNvCxnSpPr>
          <p:nvPr userDrawn="1"/>
        </p:nvCxnSpPr>
        <p:spPr>
          <a:xfrm flipH="1">
            <a:off x="4146551" y="6561244"/>
            <a:ext cx="434974"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B49E97-DEF7-448A-8BC7-025FFCF94729}"/>
              </a:ext>
            </a:extLst>
          </p:cNvPr>
          <p:cNvCxnSpPr>
            <a:cxnSpLocks/>
            <a:stCxn id="23" idx="3"/>
          </p:cNvCxnSpPr>
          <p:nvPr userDrawn="1"/>
        </p:nvCxnSpPr>
        <p:spPr>
          <a:xfrm>
            <a:off x="7616826" y="6561244"/>
            <a:ext cx="434975" cy="0"/>
          </a:xfrm>
          <a:prstGeom prst="line">
            <a:avLst/>
          </a:prstGeom>
          <a:ln w="6350" cap="flat" cmpd="sng" algn="ctr">
            <a:solidFill>
              <a:schemeClr val="tx1"/>
            </a:solidFill>
            <a:prstDash val="solid"/>
            <a:round/>
            <a:headEnd type="none" w="med" len="med"/>
            <a:tailEnd type="diamond"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7858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691270441"/>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5" y="6216807"/>
            <a:ext cx="3089275" cy="180000"/>
          </a:xfrm>
        </p:spPr>
        <p:txBody>
          <a:bodyPr/>
          <a:lstStyle>
            <a:lvl1pPr marL="0" indent="0">
              <a:buNone/>
              <a:defRPr sz="1199">
                <a:solidFill>
                  <a:schemeClr val="bg1"/>
                </a:solidFill>
              </a:defRPr>
            </a:lvl1pPr>
          </a:lstStyle>
          <a:p>
            <a:pPr lvl="0"/>
            <a:r>
              <a:rPr lang="en-US"/>
              <a:t>Job Title</a:t>
            </a:r>
            <a:endParaRPr lang="en-GB"/>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4100577492"/>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a16="http://schemas.microsoft.com/office/drawing/2014/main" id="{13A7AC18-CF42-4EC5-8D40-441EAE30A06C}"/>
              </a:ext>
            </a:extLst>
          </p:cNvPr>
          <p:cNvSpPr/>
          <p:nvPr userDrawn="1"/>
        </p:nvSpPr>
        <p:spPr>
          <a:xfrm>
            <a:off x="498116"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1" name="Title 1"/>
          <p:cNvSpPr>
            <a:spLocks noGrp="1"/>
          </p:cNvSpPr>
          <p:nvPr>
            <p:ph type="ctrTitle"/>
          </p:nvPr>
        </p:nvSpPr>
        <p:spPr>
          <a:xfrm>
            <a:off x="775504" y="1954221"/>
            <a:ext cx="4328932" cy="979702"/>
          </a:xfr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2" name="Subtitle 2"/>
          <p:cNvSpPr>
            <a:spLocks noGrp="1"/>
          </p:cNvSpPr>
          <p:nvPr>
            <p:ph type="subTitle" idx="1"/>
          </p:nvPr>
        </p:nvSpPr>
        <p:spPr>
          <a:xfrm>
            <a:off x="775504" y="3046160"/>
            <a:ext cx="4328932" cy="1046323"/>
          </a:xfrm>
        </p:spPr>
        <p:txBody>
          <a:bodyPr/>
          <a:lstStyle>
            <a:lvl1pPr marL="0" indent="0" algn="l">
              <a:spcAft>
                <a:spcPts val="1199"/>
              </a:spcAft>
              <a:buNone/>
              <a:defRPr sz="1999">
                <a:solidFill>
                  <a:schemeClr val="bg1"/>
                </a:solidFill>
                <a:latin typeface="EYInterstate" panose="02000503020000020004" pitchFamily="2" charset="0"/>
                <a:cs typeface="Arial" pitchFamily="34" charset="0"/>
              </a:defRPr>
            </a:lvl1pPr>
            <a:lvl2pPr marL="0" indent="0" algn="l">
              <a:buNone/>
              <a:defRPr sz="1599" b="1">
                <a:solidFill>
                  <a:srgbClr val="404040"/>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5"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5" y="5605202"/>
            <a:ext cx="1045073" cy="197581"/>
          </a:xfrm>
          <a:prstGeom prst="rect">
            <a:avLst/>
          </a:prstGeom>
          <a:noFill/>
        </p:spPr>
        <p:txBody>
          <a:bodyPr wrap="square" lIns="0" tIns="0" rIns="0" bIns="0" rtlCol="0" anchor="ctr" anchorCtr="0">
            <a:noAutofit/>
          </a:bodyPr>
          <a:lstStyle/>
          <a:p>
            <a:r>
              <a:rPr lang="en-GB" sz="1199">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5" y="6019189"/>
            <a:ext cx="3089275" cy="180000"/>
          </a:xfrm>
        </p:spPr>
        <p:txBody>
          <a:bodyPr/>
          <a:lstStyle>
            <a:lvl1pPr marL="0" indent="0">
              <a:buNone/>
              <a:defRPr sz="1199">
                <a:solidFill>
                  <a:schemeClr val="bg1"/>
                </a:solidFill>
              </a:defRPr>
            </a:lvl1pPr>
          </a:lstStyle>
          <a:p>
            <a:pPr lvl="0"/>
            <a:r>
              <a:rPr lang="en-US"/>
              <a:t>Name Surname</a:t>
            </a:r>
            <a:endParaRPr lang="en-GB"/>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5" y="6216807"/>
            <a:ext cx="3089275" cy="180000"/>
          </a:xfrm>
        </p:spPr>
        <p:txBody>
          <a:bodyPr/>
          <a:lstStyle>
            <a:lvl1pPr marL="0" indent="0">
              <a:buNone/>
              <a:defRPr sz="1199">
                <a:solidFill>
                  <a:schemeClr val="bg1"/>
                </a:solidFill>
              </a:defRPr>
            </a:lvl1pPr>
          </a:lstStyle>
          <a:p>
            <a:pPr lvl="0"/>
            <a:r>
              <a:rPr lang="en-US"/>
              <a:t>Job Title</a:t>
            </a:r>
            <a:endParaRPr lang="en-GB"/>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1254464876"/>
      </p:ext>
    </p:extLst>
  </p:cSld>
  <p:clrMapOvr>
    <a:masterClrMapping/>
  </p:clrMapOvr>
  <p:extLst>
    <p:ext uri="{DCECCB84-F9BA-43D5-87BE-67443E8EF086}">
      <p15:sldGuideLst xmlns:p15="http://schemas.microsoft.com/office/powerpoint/2012/main">
        <p15:guide id="2" pos="384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4"/>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sz="1799">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2999" b="0">
                <a:solidFill>
                  <a:schemeClr val="bg1"/>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1999">
                <a:solidFill>
                  <a:schemeClr val="bg1"/>
                </a:solidFill>
                <a:latin typeface="EYInterstate Light" panose="02000506000000020004" pitchFamily="2" charset="0"/>
                <a:cs typeface="Arial" pitchFamily="34" charset="0"/>
              </a:defRPr>
            </a:lvl1pPr>
            <a:lvl2pPr marL="0" indent="0" algn="l">
              <a:buNone/>
              <a:defRPr sz="1599">
                <a:solidFill>
                  <a:schemeClr val="tx1">
                    <a:lumMod val="75000"/>
                    <a:lumOff val="25000"/>
                  </a:schemeClr>
                </a:solidFill>
              </a:defRPr>
            </a:lvl2pPr>
            <a:lvl3pPr marL="913943" indent="0" algn="ctr">
              <a:buNone/>
              <a:defRPr>
                <a:solidFill>
                  <a:schemeClr val="tx1">
                    <a:tint val="75000"/>
                  </a:schemeClr>
                </a:solidFill>
              </a:defRPr>
            </a:lvl3pPr>
            <a:lvl4pPr marL="1370914" indent="0" algn="ctr">
              <a:buNone/>
              <a:defRPr>
                <a:solidFill>
                  <a:schemeClr val="tx1">
                    <a:tint val="75000"/>
                  </a:schemeClr>
                </a:solidFill>
              </a:defRPr>
            </a:lvl4pPr>
            <a:lvl5pPr marL="1827886" indent="0" algn="ctr">
              <a:buNone/>
              <a:defRPr>
                <a:solidFill>
                  <a:schemeClr val="tx1">
                    <a:tint val="75000"/>
                  </a:schemeClr>
                </a:solidFill>
              </a:defRPr>
            </a:lvl5pPr>
            <a:lvl6pPr marL="2284857" indent="0" algn="ctr">
              <a:buNone/>
              <a:defRPr>
                <a:solidFill>
                  <a:schemeClr val="tx1">
                    <a:tint val="75000"/>
                  </a:schemeClr>
                </a:solidFill>
              </a:defRPr>
            </a:lvl6pPr>
            <a:lvl7pPr marL="2741828"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pPr lvl="0"/>
            <a:r>
              <a:rPr lang="en-US"/>
              <a:t>Click to edit Master subtitle style</a:t>
            </a:r>
            <a:endParaRPr lang="en-GB"/>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7"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sz="1799"/>
          </a:p>
        </p:txBody>
      </p:sp>
      <p:sp>
        <p:nvSpPr>
          <p:cNvPr id="4" name="Freeform: Shape 3">
            <a:extLst>
              <a:ext uri="{FF2B5EF4-FFF2-40B4-BE49-F238E27FC236}">
                <a16:creationId xmlns:a16="http://schemas.microsoft.com/office/drawing/2014/main" id="{15324C54-B75E-4AC0-90C2-FA558C7716F7}"/>
              </a:ext>
            </a:extLst>
          </p:cNvPr>
          <p:cNvSpPr/>
          <p:nvPr/>
        </p:nvSpPr>
        <p:spPr>
          <a:xfrm>
            <a:off x="48936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sp>
        <p:nvSpPr>
          <p:cNvPr id="6" name="Freeform: Shape 5">
            <a:extLst>
              <a:ext uri="{FF2B5EF4-FFF2-40B4-BE49-F238E27FC236}">
                <a16:creationId xmlns:a16="http://schemas.microsoft.com/office/drawing/2014/main" id="{D65680A1-86D1-44C2-AA38-0DF5735F1F26}"/>
              </a:ext>
            </a:extLst>
          </p:cNvPr>
          <p:cNvSpPr/>
          <p:nvPr/>
        </p:nvSpPr>
        <p:spPr>
          <a:xfrm>
            <a:off x="1059911" y="4021757"/>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sz="1799"/>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Tree>
    <p:extLst>
      <p:ext uri="{BB962C8B-B14F-4D97-AF65-F5344CB8AC3E}">
        <p14:creationId xmlns:p14="http://schemas.microsoft.com/office/powerpoint/2010/main" val="361216605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34" Type="http://schemas.openxmlformats.org/officeDocument/2006/relationships/theme" Target="../theme/theme2.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33" Type="http://schemas.openxmlformats.org/officeDocument/2006/relationships/slideLayout" Target="../slideLayouts/slideLayout83.xml"/><Relationship Id="rId38" Type="http://schemas.openxmlformats.org/officeDocument/2006/relationships/image" Target="../media/image1.emf"/><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slideLayout" Target="../slideLayouts/slideLayout82.xml"/><Relationship Id="rId37" Type="http://schemas.openxmlformats.org/officeDocument/2006/relationships/oleObject" Target="../embeddings/oleObject2.bin"/><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36" Type="http://schemas.openxmlformats.org/officeDocument/2006/relationships/tags" Target="../tags/tag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 Id="rId35" Type="http://schemas.openxmlformats.org/officeDocument/2006/relationships/vmlDrawing" Target="../drawings/vmlDrawing2.v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slideLayout" Target="../slideLayouts/slideLayout86.xml"/><Relationship Id="rId7" Type="http://schemas.openxmlformats.org/officeDocument/2006/relationships/tags" Target="../tags/tag6.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vmlDrawing" Target="../drawings/vmlDrawing4.vml"/><Relationship Id="rId5" Type="http://schemas.openxmlformats.org/officeDocument/2006/relationships/theme" Target="../theme/theme3.xml"/><Relationship Id="rId10" Type="http://schemas.openxmlformats.org/officeDocument/2006/relationships/image" Target="../media/image9.emf"/><Relationship Id="rId4" Type="http://schemas.openxmlformats.org/officeDocument/2006/relationships/slideLayout" Target="../slideLayouts/slideLayout87.xml"/><Relationship Id="rId9" Type="http://schemas.openxmlformats.org/officeDocument/2006/relationships/oleObject" Target="../embeddings/oleObject4.bin"/></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90.xml"/><Relationship Id="rId7" Type="http://schemas.openxmlformats.org/officeDocument/2006/relationships/tags" Target="../tags/tag15.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vmlDrawing" Target="../drawings/vmlDrawing9.vml"/><Relationship Id="rId5" Type="http://schemas.openxmlformats.org/officeDocument/2006/relationships/theme" Target="../theme/theme4.xml"/><Relationship Id="rId10" Type="http://schemas.openxmlformats.org/officeDocument/2006/relationships/image" Target="../media/image9.emf"/><Relationship Id="rId4" Type="http://schemas.openxmlformats.org/officeDocument/2006/relationships/slideLayout" Target="../slideLayouts/slideLayout91.xml"/><Relationship Id="rId9" Type="http://schemas.openxmlformats.org/officeDocument/2006/relationships/oleObject" Target="../embeddings/oleObject9.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18" Type="http://schemas.openxmlformats.org/officeDocument/2006/relationships/slideLayout" Target="../slideLayouts/slideLayout109.xml"/><Relationship Id="rId26" Type="http://schemas.openxmlformats.org/officeDocument/2006/relationships/slideLayout" Target="../slideLayouts/slideLayout117.xml"/><Relationship Id="rId39" Type="http://schemas.openxmlformats.org/officeDocument/2006/relationships/image" Target="../media/image11.emf"/><Relationship Id="rId3" Type="http://schemas.openxmlformats.org/officeDocument/2006/relationships/slideLayout" Target="../slideLayouts/slideLayout94.xml"/><Relationship Id="rId21" Type="http://schemas.openxmlformats.org/officeDocument/2006/relationships/slideLayout" Target="../slideLayouts/slideLayout112.xml"/><Relationship Id="rId34" Type="http://schemas.openxmlformats.org/officeDocument/2006/relationships/slideLayout" Target="../slideLayouts/slideLayout125.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17" Type="http://schemas.openxmlformats.org/officeDocument/2006/relationships/slideLayout" Target="../slideLayouts/slideLayout108.xml"/><Relationship Id="rId25" Type="http://schemas.openxmlformats.org/officeDocument/2006/relationships/slideLayout" Target="../slideLayouts/slideLayout116.xml"/><Relationship Id="rId33" Type="http://schemas.openxmlformats.org/officeDocument/2006/relationships/slideLayout" Target="../slideLayouts/slideLayout124.xml"/><Relationship Id="rId38" Type="http://schemas.openxmlformats.org/officeDocument/2006/relationships/oleObject" Target="../embeddings/oleObject14.bin"/><Relationship Id="rId2" Type="http://schemas.openxmlformats.org/officeDocument/2006/relationships/slideLayout" Target="../slideLayouts/slideLayout93.xml"/><Relationship Id="rId16" Type="http://schemas.openxmlformats.org/officeDocument/2006/relationships/slideLayout" Target="../slideLayouts/slideLayout107.xml"/><Relationship Id="rId20" Type="http://schemas.openxmlformats.org/officeDocument/2006/relationships/slideLayout" Target="../slideLayouts/slideLayout111.xml"/><Relationship Id="rId29" Type="http://schemas.openxmlformats.org/officeDocument/2006/relationships/slideLayout" Target="../slideLayouts/slideLayout120.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Layout" Target="../slideLayouts/slideLayout115.xml"/><Relationship Id="rId32" Type="http://schemas.openxmlformats.org/officeDocument/2006/relationships/slideLayout" Target="../slideLayouts/slideLayout123.xml"/><Relationship Id="rId37" Type="http://schemas.openxmlformats.org/officeDocument/2006/relationships/tags" Target="../tags/tag24.xml"/><Relationship Id="rId40" Type="http://schemas.openxmlformats.org/officeDocument/2006/relationships/image" Target="../media/image12.jpeg"/><Relationship Id="rId5" Type="http://schemas.openxmlformats.org/officeDocument/2006/relationships/slideLayout" Target="../slideLayouts/slideLayout96.xml"/><Relationship Id="rId15" Type="http://schemas.openxmlformats.org/officeDocument/2006/relationships/slideLayout" Target="../slideLayouts/slideLayout106.xml"/><Relationship Id="rId23" Type="http://schemas.openxmlformats.org/officeDocument/2006/relationships/slideLayout" Target="../slideLayouts/slideLayout114.xml"/><Relationship Id="rId28" Type="http://schemas.openxmlformats.org/officeDocument/2006/relationships/slideLayout" Target="../slideLayouts/slideLayout119.xml"/><Relationship Id="rId36" Type="http://schemas.openxmlformats.org/officeDocument/2006/relationships/vmlDrawing" Target="../drawings/vmlDrawing14.vml"/><Relationship Id="rId10" Type="http://schemas.openxmlformats.org/officeDocument/2006/relationships/slideLayout" Target="../slideLayouts/slideLayout101.xml"/><Relationship Id="rId19" Type="http://schemas.openxmlformats.org/officeDocument/2006/relationships/slideLayout" Target="../slideLayouts/slideLayout110.xml"/><Relationship Id="rId31" Type="http://schemas.openxmlformats.org/officeDocument/2006/relationships/slideLayout" Target="../slideLayouts/slideLayout122.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slideLayout" Target="../slideLayouts/slideLayout105.xml"/><Relationship Id="rId22" Type="http://schemas.openxmlformats.org/officeDocument/2006/relationships/slideLayout" Target="../slideLayouts/slideLayout113.xml"/><Relationship Id="rId27" Type="http://schemas.openxmlformats.org/officeDocument/2006/relationships/slideLayout" Target="../slideLayouts/slideLayout118.xml"/><Relationship Id="rId30" Type="http://schemas.openxmlformats.org/officeDocument/2006/relationships/slideLayout" Target="../slideLayouts/slideLayout121.xml"/><Relationship Id="rId35"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FE183E-E1BC-4D3B-936C-B66B0CC76C9E}"/>
              </a:ext>
            </a:extLst>
          </p:cNvPr>
          <p:cNvGraphicFramePr>
            <a:graphicFrameLocks noChangeAspect="1"/>
          </p:cNvGraphicFramePr>
          <p:nvPr userDrawn="1">
            <p:custDataLst>
              <p:tags r:id="rId53"/>
            </p:custDataLst>
            <p:extLst>
              <p:ext uri="{D42A27DB-BD31-4B8C-83A1-F6EECF244321}">
                <p14:modId xmlns:p14="http://schemas.microsoft.com/office/powerpoint/2010/main" val="211277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7" name="think-cell Slide" r:id="rId54" imgW="415" imgH="416" progId="TCLayout.ActiveDocument.1">
                  <p:embed/>
                </p:oleObj>
              </mc:Choice>
              <mc:Fallback>
                <p:oleObj name="think-cell Slide" r:id="rId54" imgW="415" imgH="416" progId="TCLayout.ActiveDocument.1">
                  <p:embed/>
                  <p:pic>
                    <p:nvPicPr>
                      <p:cNvPr id="5" name="Object 4" hidden="1">
                        <a:extLst>
                          <a:ext uri="{FF2B5EF4-FFF2-40B4-BE49-F238E27FC236}">
                            <a16:creationId xmlns:a16="http://schemas.microsoft.com/office/drawing/2014/main" id="{88FE183E-E1BC-4D3B-936C-B66B0CC76C9E}"/>
                          </a:ext>
                        </a:extLst>
                      </p:cNvPr>
                      <p:cNvPicPr/>
                      <p:nvPr/>
                    </p:nvPicPr>
                    <p:blipFill>
                      <a:blip r:embed="rId5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endParaRPr lang="en-US"/>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87" r:id="rId1"/>
    <p:sldLayoutId id="2147483890" r:id="rId2"/>
    <p:sldLayoutId id="2147483825" r:id="rId3"/>
    <p:sldLayoutId id="2147483826" r:id="rId4"/>
    <p:sldLayoutId id="2147483827" r:id="rId5"/>
    <p:sldLayoutId id="2147483875" r:id="rId6"/>
    <p:sldLayoutId id="2147483873" r:id="rId7"/>
    <p:sldLayoutId id="2147483872" r:id="rId8"/>
    <p:sldLayoutId id="2147483828" r:id="rId9"/>
    <p:sldLayoutId id="2147483877" r:id="rId10"/>
    <p:sldLayoutId id="2147483876" r:id="rId11"/>
    <p:sldLayoutId id="2147483871" r:id="rId12"/>
    <p:sldLayoutId id="2147483829" r:id="rId13"/>
    <p:sldLayoutId id="2147483923" r:id="rId14"/>
    <p:sldLayoutId id="2147483921" r:id="rId15"/>
    <p:sldLayoutId id="2147483830" r:id="rId16"/>
    <p:sldLayoutId id="2147483831" r:id="rId17"/>
    <p:sldLayoutId id="2147483832" r:id="rId18"/>
    <p:sldLayoutId id="2147483833" r:id="rId19"/>
    <p:sldLayoutId id="2147483834" r:id="rId20"/>
    <p:sldLayoutId id="2147483835" r:id="rId21"/>
    <p:sldLayoutId id="2147483836" r:id="rId22"/>
    <p:sldLayoutId id="2147483837" r:id="rId23"/>
    <p:sldLayoutId id="2147483838" r:id="rId24"/>
    <p:sldLayoutId id="2147483874" r:id="rId25"/>
    <p:sldLayoutId id="2147483839" r:id="rId26"/>
    <p:sldLayoutId id="2147483925" r:id="rId27"/>
    <p:sldLayoutId id="2147483926" r:id="rId28"/>
    <p:sldLayoutId id="2147483840" r:id="rId29"/>
    <p:sldLayoutId id="2147483946" r:id="rId30"/>
    <p:sldLayoutId id="2147483947" r:id="rId31"/>
    <p:sldLayoutId id="2147483948" r:id="rId32"/>
    <p:sldLayoutId id="2147483949" r:id="rId33"/>
    <p:sldLayoutId id="2147483950" r:id="rId34"/>
    <p:sldLayoutId id="2147483951" r:id="rId35"/>
    <p:sldLayoutId id="2147483952" r:id="rId36"/>
    <p:sldLayoutId id="2147483953" r:id="rId37"/>
    <p:sldLayoutId id="2147483954" r:id="rId38"/>
    <p:sldLayoutId id="2147483955" r:id="rId39"/>
    <p:sldLayoutId id="2147483956" r:id="rId40"/>
    <p:sldLayoutId id="2147483957" r:id="rId41"/>
    <p:sldLayoutId id="2147483958" r:id="rId42"/>
    <p:sldLayoutId id="2147483959" r:id="rId43"/>
    <p:sldLayoutId id="2147483960" r:id="rId44"/>
    <p:sldLayoutId id="2147483961" r:id="rId45"/>
    <p:sldLayoutId id="2147483962" r:id="rId46"/>
    <p:sldLayoutId id="2147483963" r:id="rId47"/>
    <p:sldLayoutId id="2147483964" r:id="rId48"/>
    <p:sldLayoutId id="2147483965" r:id="rId49"/>
    <p:sldLayoutId id="2147483966" r:id="rId50"/>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EC49E8C-E2A4-4F7E-A616-6005EF4B4F2E}"/>
              </a:ext>
            </a:extLst>
          </p:cNvPr>
          <p:cNvGraphicFramePr>
            <a:graphicFrameLocks noChangeAspect="1"/>
          </p:cNvGraphicFramePr>
          <p:nvPr userDrawn="1">
            <p:custDataLst>
              <p:tags r:id="rId36"/>
            </p:custDataLst>
            <p:extLst>
              <p:ext uri="{D42A27DB-BD31-4B8C-83A1-F6EECF244321}">
                <p14:modId xmlns:p14="http://schemas.microsoft.com/office/powerpoint/2010/main" val="2398788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1" name="think-cell Slide" r:id="rId37" imgW="415" imgH="416" progId="TCLayout.ActiveDocument.1">
                  <p:embed/>
                </p:oleObj>
              </mc:Choice>
              <mc:Fallback>
                <p:oleObj name="think-cell Slide" r:id="rId37" imgW="415" imgH="416" progId="TCLayout.ActiveDocument.1">
                  <p:embed/>
                  <p:pic>
                    <p:nvPicPr>
                      <p:cNvPr id="5" name="Object 4" hidden="1">
                        <a:extLst>
                          <a:ext uri="{FF2B5EF4-FFF2-40B4-BE49-F238E27FC236}">
                            <a16:creationId xmlns:a16="http://schemas.microsoft.com/office/drawing/2014/main" id="{2EC49E8C-E2A4-4F7E-A616-6005EF4B4F2E}"/>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9088016" y="6561447"/>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US"/>
              <a:t>February 2023</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10382461" y="6561447"/>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a:t>Page </a:t>
            </a:r>
            <a:fld id="{F1BC30E3-FFE5-4B91-AA19-87A149EBB9EE}" type="slidenum">
              <a:rPr smtClean="0"/>
              <a:pPr/>
              <a:t>‹#›</a:t>
            </a:fld>
            <a:endParaRPr/>
          </a:p>
        </p:txBody>
      </p:sp>
      <p:sp>
        <p:nvSpPr>
          <p:cNvPr id="6" name="TextBox 5">
            <a:extLst>
              <a:ext uri="{FF2B5EF4-FFF2-40B4-BE49-F238E27FC236}">
                <a16:creationId xmlns:a16="http://schemas.microsoft.com/office/drawing/2014/main" id="{C01989B6-549D-48B3-BDD2-A1BA3898EBF7}"/>
              </a:ext>
            </a:extLst>
          </p:cNvPr>
          <p:cNvSpPr txBox="1"/>
          <p:nvPr userDrawn="1"/>
        </p:nvSpPr>
        <p:spPr>
          <a:xfrm>
            <a:off x="3573188" y="6416002"/>
            <a:ext cx="5051974" cy="429348"/>
          </a:xfrm>
          <a:prstGeom prst="rect">
            <a:avLst/>
          </a:prstGeom>
          <a:noFill/>
        </p:spPr>
        <p:txBody>
          <a:bodyPr wrap="square" lIns="0" tIns="36576" rIns="0" bIns="0" rtlCol="0">
            <a:spAutoFit/>
          </a:bodyPr>
          <a:lstStyle/>
          <a:p>
            <a:pPr marL="0" indent="0" algn="ctr">
              <a:lnSpc>
                <a:spcPct val="85000"/>
              </a:lnSpc>
              <a:spcAft>
                <a:spcPts val="600"/>
              </a:spcAft>
              <a:buClr>
                <a:schemeClr val="accent2"/>
              </a:buClr>
              <a:buSzPct val="70000"/>
              <a:buFont typeface="Arial" pitchFamily="34" charset="0"/>
              <a:buNone/>
            </a:pPr>
            <a:r>
              <a:rPr lang="es-xl" sz="1000" i="1" dirty="0">
                <a:solidFill>
                  <a:schemeClr val="bg1"/>
                </a:solidFill>
                <a:effectLst/>
                <a:latin typeface="+mj-lt"/>
                <a:ea typeface="Calibri" panose="020F0502020204030204" pitchFamily="34" charset="0"/>
              </a:rPr>
              <a:t>Elaborado exclusivamente para el Departamento de Educación Primaria y Secundaria de Massachusetts. Dependencia restringida. No constituye garantía ni asesoramiento legal. Consulte las limitaciones y restricciones en la página 2</a:t>
            </a:r>
            <a:r>
              <a:rPr lang="en-US" sz="1000" i="1" dirty="0">
                <a:solidFill>
                  <a:schemeClr val="bg1"/>
                </a:solidFill>
                <a:effectLst/>
                <a:latin typeface="+mj-lt"/>
                <a:ea typeface="Calibri" panose="020F0502020204030204" pitchFamily="34" charset="0"/>
              </a:rPr>
              <a:t>.</a:t>
            </a:r>
            <a:endParaRPr lang="en-IN" sz="1000" dirty="0">
              <a:solidFill>
                <a:schemeClr val="bg1"/>
              </a:solidFill>
              <a:latin typeface="+mj-lt"/>
            </a:endParaRP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 id="2147484025" r:id="rId32"/>
    <p:sldLayoutId id="2147484026" r:id="rId33"/>
  </p:sldLayoutIdLst>
  <p:hf hdr="0" ft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530062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9"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s-xl" sz="800">
                <a:solidFill>
                  <a:schemeClr val="bg1"/>
                </a:solidFill>
                <a:latin typeface="+mn-lt"/>
                <a:sym typeface="Arial" panose="020B0604020202020204" pitchFamily="34" charset="0"/>
              </a:rPr>
              <a:t>Página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a:solidFill>
                <a:schemeClr val="bg1"/>
              </a:solidFill>
            </a:endParaRPr>
          </a:p>
        </p:txBody>
      </p:sp>
    </p:spTree>
    <p:extLst>
      <p:ext uri="{BB962C8B-B14F-4D97-AF65-F5344CB8AC3E}">
        <p14:creationId xmlns:p14="http://schemas.microsoft.com/office/powerpoint/2010/main" val="3162443092"/>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0A7638E-A83A-4BAD-8DA4-A8AEDDEE13D4}"/>
              </a:ext>
            </a:extLst>
          </p:cNvPr>
          <p:cNvGraphicFramePr>
            <a:graphicFrameLocks noChangeAspect="1"/>
          </p:cNvGraphicFramePr>
          <p:nvPr userDrawn="1">
            <p:custDataLst>
              <p:tags r:id="rId7"/>
            </p:custDataLst>
            <p:extLst>
              <p:ext uri="{D42A27DB-BD31-4B8C-83A1-F6EECF244321}">
                <p14:modId xmlns:p14="http://schemas.microsoft.com/office/powerpoint/2010/main" val="1737465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9" imgW="306" imgH="306" progId="TCLayout.ActiveDocument.1">
                  <p:embed/>
                </p:oleObj>
              </mc:Choice>
              <mc:Fallback>
                <p:oleObj name="think-cell Slide" r:id="rId9" imgW="306" imgH="306" progId="TCLayout.ActiveDocument.1">
                  <p:embed/>
                  <p:pic>
                    <p:nvPicPr>
                      <p:cNvPr id="5" name="Object 4" hidden="1">
                        <a:extLst>
                          <a:ext uri="{FF2B5EF4-FFF2-40B4-BE49-F238E27FC236}">
                            <a16:creationId xmlns:a16="http://schemas.microsoft.com/office/drawing/2014/main" id="{60A7638E-A83A-4BAD-8DA4-A8AEDDEE13D4}"/>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0EF8F37F-E738-4C14-B7B6-CAB9C13BEEEC}"/>
              </a:ext>
            </a:extLst>
          </p:cNvPr>
          <p:cNvSpPr/>
          <p:nvPr userDrawn="1">
            <p:custDataLst>
              <p:tags r:id="rId8"/>
            </p:custDataLst>
          </p:nvPr>
        </p:nvSpPr>
        <p:spPr>
          <a:xfrm>
            <a:off x="0" y="0"/>
            <a:ext cx="158750" cy="158750"/>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kumimoji="0" lang="en-US" sz="2199" b="0" i="0" u="none" cap="none" baseline="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Title Placeholder 1"/>
          <p:cNvSpPr>
            <a:spLocks noGrp="1"/>
          </p:cNvSpPr>
          <p:nvPr>
            <p:ph type="title"/>
          </p:nvPr>
        </p:nvSpPr>
        <p:spPr>
          <a:xfrm>
            <a:off x="609919" y="2696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18" name="TextBox 17">
            <a:extLst>
              <a:ext uri="{FF2B5EF4-FFF2-40B4-BE49-F238E27FC236}">
                <a16:creationId xmlns:a16="http://schemas.microsoft.com/office/drawing/2014/main" id="{84F0543D-5895-4F15-9AD6-423DC79B212B}"/>
              </a:ext>
            </a:extLst>
          </p:cNvPr>
          <p:cNvSpPr txBox="1"/>
          <p:nvPr userDrawn="1"/>
        </p:nvSpPr>
        <p:spPr>
          <a:xfrm>
            <a:off x="9841222" y="6565114"/>
            <a:ext cx="395942" cy="123111"/>
          </a:xfrm>
          <a:prstGeom prst="rect">
            <a:avLst/>
          </a:prstGeom>
          <a:noFill/>
        </p:spPr>
        <p:txBody>
          <a:bodyPr wrap="none" lIns="0" tIns="0" rIns="0" bIns="0" rtlCol="0" anchor="b">
            <a:spAutoFit/>
          </a:bodyPr>
          <a:lstStyle/>
          <a:p>
            <a:pPr marL="0" marR="0" indent="0" algn="l" defTabSz="913943" rtl="0" eaLnBrk="1" fontAlgn="auto" latinLnBrk="0" hangingPunct="1">
              <a:lnSpc>
                <a:spcPct val="100000"/>
              </a:lnSpc>
              <a:spcBef>
                <a:spcPts val="0"/>
              </a:spcBef>
              <a:spcAft>
                <a:spcPts val="0"/>
              </a:spcAft>
              <a:buClrTx/>
              <a:buSzTx/>
              <a:buFontTx/>
              <a:buNone/>
              <a:tabLst/>
              <a:defRPr/>
            </a:pPr>
            <a:r>
              <a:rPr lang="es-xl" sz="800">
                <a:solidFill>
                  <a:schemeClr val="bg1"/>
                </a:solidFill>
                <a:latin typeface="+mn-lt"/>
                <a:sym typeface="Arial" panose="020B0604020202020204" pitchFamily="34" charset="0"/>
              </a:rPr>
              <a:t>Página </a:t>
            </a:r>
            <a:fld id="{9AE4D82F-B047-469B-AC52-A46321747EAF}" type="slidenum">
              <a:rPr lang="en-GB" sz="800" smtClean="0">
                <a:solidFill>
                  <a:schemeClr val="bg1"/>
                </a:solidFill>
                <a:latin typeface="+mn-lt"/>
                <a:sym typeface="Arial" panose="020B0604020202020204" pitchFamily="34" charset="0"/>
              </a:rPr>
              <a:pPr marL="0" marR="0" indent="0" algn="l" defTabSz="913943" rtl="0" eaLnBrk="1" fontAlgn="auto" latinLnBrk="0" hangingPunct="1">
                <a:lnSpc>
                  <a:spcPct val="100000"/>
                </a:lnSpc>
                <a:spcBef>
                  <a:spcPts val="0"/>
                </a:spcBef>
                <a:spcAft>
                  <a:spcPts val="0"/>
                </a:spcAft>
                <a:buClrTx/>
                <a:buSzTx/>
                <a:buFontTx/>
                <a:buNone/>
                <a:tabLst/>
                <a:defRPr/>
              </a:pPr>
              <a:t>‹#›</a:t>
            </a:fld>
            <a:endParaRPr lang="en-GB" sz="800">
              <a:solidFill>
                <a:schemeClr val="bg1"/>
              </a:solidFill>
              <a:latin typeface="+mn-lt"/>
              <a:sym typeface="Arial" panose="020B0604020202020204" pitchFamily="34" charset="0"/>
            </a:endParaRPr>
          </a:p>
        </p:txBody>
      </p:sp>
      <p:grpSp>
        <p:nvGrpSpPr>
          <p:cNvPr id="19" name="Group 18">
            <a:extLst>
              <a:ext uri="{FF2B5EF4-FFF2-40B4-BE49-F238E27FC236}">
                <a16:creationId xmlns:a16="http://schemas.microsoft.com/office/drawing/2014/main" id="{E5FF8F2A-9422-420C-B50E-588E96C8CB1E}"/>
              </a:ext>
            </a:extLst>
          </p:cNvPr>
          <p:cNvGrpSpPr>
            <a:grpSpLocks noChangeAspect="1"/>
          </p:cNvGrpSpPr>
          <p:nvPr userDrawn="1"/>
        </p:nvGrpSpPr>
        <p:grpSpPr>
          <a:xfrm>
            <a:off x="10630248" y="6359354"/>
            <a:ext cx="955612" cy="308551"/>
            <a:chOff x="2703513" y="2332038"/>
            <a:chExt cx="6784975" cy="2190751"/>
          </a:xfrm>
        </p:grpSpPr>
        <p:sp>
          <p:nvSpPr>
            <p:cNvPr id="20" name="Freeform 115">
              <a:extLst>
                <a:ext uri="{FF2B5EF4-FFF2-40B4-BE49-F238E27FC236}">
                  <a16:creationId xmlns:a16="http://schemas.microsoft.com/office/drawing/2014/main" id="{5C20A05E-7CB6-4514-8190-653E999CC8A1}"/>
                </a:ext>
              </a:extLst>
            </p:cNvPr>
            <p:cNvSpPr>
              <a:spLocks noEditPoints="1"/>
            </p:cNvSpPr>
            <p:nvPr userDrawn="1"/>
          </p:nvSpPr>
          <p:spPr bwMode="auto">
            <a:xfrm>
              <a:off x="4829176" y="3757613"/>
              <a:ext cx="554038" cy="754063"/>
            </a:xfrm>
            <a:custGeom>
              <a:avLst/>
              <a:gdLst>
                <a:gd name="T0" fmla="*/ 118 w 148"/>
                <a:gd name="T1" fmla="*/ 63 h 201"/>
                <a:gd name="T2" fmla="*/ 115 w 148"/>
                <a:gd name="T3" fmla="*/ 48 h 201"/>
                <a:gd name="T4" fmla="*/ 108 w 148"/>
                <a:gd name="T5" fmla="*/ 37 h 201"/>
                <a:gd name="T6" fmla="*/ 98 w 148"/>
                <a:gd name="T7" fmla="*/ 31 h 201"/>
                <a:gd name="T8" fmla="*/ 83 w 148"/>
                <a:gd name="T9" fmla="*/ 28 h 201"/>
                <a:gd name="T10" fmla="*/ 30 w 148"/>
                <a:gd name="T11" fmla="*/ 28 h 201"/>
                <a:gd name="T12" fmla="*/ 30 w 148"/>
                <a:gd name="T13" fmla="*/ 98 h 201"/>
                <a:gd name="T14" fmla="*/ 83 w 148"/>
                <a:gd name="T15" fmla="*/ 98 h 201"/>
                <a:gd name="T16" fmla="*/ 109 w 148"/>
                <a:gd name="T17" fmla="*/ 88 h 201"/>
                <a:gd name="T18" fmla="*/ 118 w 148"/>
                <a:gd name="T19" fmla="*/ 63 h 201"/>
                <a:gd name="T20" fmla="*/ 148 w 148"/>
                <a:gd name="T21" fmla="*/ 63 h 201"/>
                <a:gd name="T22" fmla="*/ 144 w 148"/>
                <a:gd name="T23" fmla="*/ 90 h 201"/>
                <a:gd name="T24" fmla="*/ 130 w 148"/>
                <a:gd name="T25" fmla="*/ 110 h 201"/>
                <a:gd name="T26" fmla="*/ 109 w 148"/>
                <a:gd name="T27" fmla="*/ 122 h 201"/>
                <a:gd name="T28" fmla="*/ 82 w 148"/>
                <a:gd name="T29" fmla="*/ 126 h 201"/>
                <a:gd name="T30" fmla="*/ 30 w 148"/>
                <a:gd name="T31" fmla="*/ 126 h 201"/>
                <a:gd name="T32" fmla="*/ 30 w 148"/>
                <a:gd name="T33" fmla="*/ 201 h 201"/>
                <a:gd name="T34" fmla="*/ 0 w 148"/>
                <a:gd name="T35" fmla="*/ 201 h 201"/>
                <a:gd name="T36" fmla="*/ 0 w 148"/>
                <a:gd name="T37" fmla="*/ 0 h 201"/>
                <a:gd name="T38" fmla="*/ 84 w 148"/>
                <a:gd name="T39" fmla="*/ 0 h 201"/>
                <a:gd name="T40" fmla="*/ 110 w 148"/>
                <a:gd name="T41" fmla="*/ 4 h 201"/>
                <a:gd name="T42" fmla="*/ 130 w 148"/>
                <a:gd name="T43" fmla="*/ 16 h 201"/>
                <a:gd name="T44" fmla="*/ 144 w 148"/>
                <a:gd name="T45" fmla="*/ 35 h 201"/>
                <a:gd name="T46" fmla="*/ 148 w 148"/>
                <a:gd name="T47" fmla="*/ 63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8" h="201">
                  <a:moveTo>
                    <a:pt x="118" y="63"/>
                  </a:moveTo>
                  <a:cubicBezTo>
                    <a:pt x="118" y="57"/>
                    <a:pt x="117" y="52"/>
                    <a:pt x="115" y="48"/>
                  </a:cubicBezTo>
                  <a:cubicBezTo>
                    <a:pt x="114" y="44"/>
                    <a:pt x="111" y="40"/>
                    <a:pt x="108" y="37"/>
                  </a:cubicBezTo>
                  <a:cubicBezTo>
                    <a:pt x="105" y="34"/>
                    <a:pt x="102" y="32"/>
                    <a:pt x="98" y="31"/>
                  </a:cubicBezTo>
                  <a:cubicBezTo>
                    <a:pt x="93" y="29"/>
                    <a:pt x="89" y="28"/>
                    <a:pt x="83" y="28"/>
                  </a:cubicBezTo>
                  <a:cubicBezTo>
                    <a:pt x="30" y="28"/>
                    <a:pt x="30" y="28"/>
                    <a:pt x="30" y="28"/>
                  </a:cubicBezTo>
                  <a:cubicBezTo>
                    <a:pt x="30" y="98"/>
                    <a:pt x="30" y="98"/>
                    <a:pt x="30" y="98"/>
                  </a:cubicBezTo>
                  <a:cubicBezTo>
                    <a:pt x="83" y="98"/>
                    <a:pt x="83" y="98"/>
                    <a:pt x="83" y="98"/>
                  </a:cubicBezTo>
                  <a:cubicBezTo>
                    <a:pt x="95" y="98"/>
                    <a:pt x="104" y="94"/>
                    <a:pt x="109" y="88"/>
                  </a:cubicBezTo>
                  <a:cubicBezTo>
                    <a:pt x="115" y="82"/>
                    <a:pt x="118" y="74"/>
                    <a:pt x="118" y="63"/>
                  </a:cubicBezTo>
                  <a:moveTo>
                    <a:pt x="148" y="63"/>
                  </a:moveTo>
                  <a:cubicBezTo>
                    <a:pt x="148" y="73"/>
                    <a:pt x="147" y="82"/>
                    <a:pt x="144" y="90"/>
                  </a:cubicBezTo>
                  <a:cubicBezTo>
                    <a:pt x="140" y="98"/>
                    <a:pt x="136" y="104"/>
                    <a:pt x="130" y="110"/>
                  </a:cubicBezTo>
                  <a:cubicBezTo>
                    <a:pt x="124" y="115"/>
                    <a:pt x="117" y="119"/>
                    <a:pt x="109" y="122"/>
                  </a:cubicBezTo>
                  <a:cubicBezTo>
                    <a:pt x="101" y="124"/>
                    <a:pt x="92" y="126"/>
                    <a:pt x="82" y="126"/>
                  </a:cubicBezTo>
                  <a:cubicBezTo>
                    <a:pt x="30" y="126"/>
                    <a:pt x="30" y="126"/>
                    <a:pt x="30" y="126"/>
                  </a:cubicBezTo>
                  <a:cubicBezTo>
                    <a:pt x="30" y="201"/>
                    <a:pt x="30" y="201"/>
                    <a:pt x="30" y="201"/>
                  </a:cubicBezTo>
                  <a:cubicBezTo>
                    <a:pt x="0" y="201"/>
                    <a:pt x="0" y="201"/>
                    <a:pt x="0" y="201"/>
                  </a:cubicBezTo>
                  <a:cubicBezTo>
                    <a:pt x="0" y="0"/>
                    <a:pt x="0" y="0"/>
                    <a:pt x="0" y="0"/>
                  </a:cubicBezTo>
                  <a:cubicBezTo>
                    <a:pt x="84" y="0"/>
                    <a:pt x="84" y="0"/>
                    <a:pt x="84" y="0"/>
                  </a:cubicBezTo>
                  <a:cubicBezTo>
                    <a:pt x="93" y="0"/>
                    <a:pt x="102" y="1"/>
                    <a:pt x="110" y="4"/>
                  </a:cubicBezTo>
                  <a:cubicBezTo>
                    <a:pt x="117" y="7"/>
                    <a:pt x="124" y="11"/>
                    <a:pt x="130" y="16"/>
                  </a:cubicBezTo>
                  <a:cubicBezTo>
                    <a:pt x="136" y="21"/>
                    <a:pt x="140" y="28"/>
                    <a:pt x="144" y="35"/>
                  </a:cubicBezTo>
                  <a:cubicBezTo>
                    <a:pt x="147" y="43"/>
                    <a:pt x="148" y="52"/>
                    <a:pt x="148" y="63"/>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1" name="Freeform 116">
              <a:extLst>
                <a:ext uri="{FF2B5EF4-FFF2-40B4-BE49-F238E27FC236}">
                  <a16:creationId xmlns:a16="http://schemas.microsoft.com/office/drawing/2014/main" id="{2906F4E8-7C8C-492D-AE92-6123472DE42E}"/>
                </a:ext>
              </a:extLst>
            </p:cNvPr>
            <p:cNvSpPr>
              <a:spLocks noEditPoints="1"/>
            </p:cNvSpPr>
            <p:nvPr userDrawn="1"/>
          </p:nvSpPr>
          <p:spPr bwMode="auto">
            <a:xfrm>
              <a:off x="5421313" y="3933826"/>
              <a:ext cx="457200" cy="588963"/>
            </a:xfrm>
            <a:custGeom>
              <a:avLst/>
              <a:gdLst>
                <a:gd name="T0" fmla="*/ 93 w 122"/>
                <a:gd name="T1" fmla="*/ 89 h 157"/>
                <a:gd name="T2" fmla="*/ 86 w 122"/>
                <a:gd name="T3" fmla="*/ 86 h 157"/>
                <a:gd name="T4" fmla="*/ 79 w 122"/>
                <a:gd name="T5" fmla="*/ 85 h 157"/>
                <a:gd name="T6" fmla="*/ 70 w 122"/>
                <a:gd name="T7" fmla="*/ 83 h 157"/>
                <a:gd name="T8" fmla="*/ 59 w 122"/>
                <a:gd name="T9" fmla="*/ 83 h 157"/>
                <a:gd name="T10" fmla="*/ 36 w 122"/>
                <a:gd name="T11" fmla="*/ 89 h 157"/>
                <a:gd name="T12" fmla="*/ 28 w 122"/>
                <a:gd name="T13" fmla="*/ 105 h 157"/>
                <a:gd name="T14" fmla="*/ 31 w 122"/>
                <a:gd name="T15" fmla="*/ 117 h 157"/>
                <a:gd name="T16" fmla="*/ 37 w 122"/>
                <a:gd name="T17" fmla="*/ 124 h 157"/>
                <a:gd name="T18" fmla="*/ 45 w 122"/>
                <a:gd name="T19" fmla="*/ 129 h 157"/>
                <a:gd name="T20" fmla="*/ 57 w 122"/>
                <a:gd name="T21" fmla="*/ 130 h 157"/>
                <a:gd name="T22" fmla="*/ 68 w 122"/>
                <a:gd name="T23" fmla="*/ 128 h 157"/>
                <a:gd name="T24" fmla="*/ 79 w 122"/>
                <a:gd name="T25" fmla="*/ 124 h 157"/>
                <a:gd name="T26" fmla="*/ 87 w 122"/>
                <a:gd name="T27" fmla="*/ 118 h 157"/>
                <a:gd name="T28" fmla="*/ 93 w 122"/>
                <a:gd name="T29" fmla="*/ 111 h 157"/>
                <a:gd name="T30" fmla="*/ 93 w 122"/>
                <a:gd name="T31" fmla="*/ 89 h 157"/>
                <a:gd name="T32" fmla="*/ 93 w 122"/>
                <a:gd name="T33" fmla="*/ 154 h 157"/>
                <a:gd name="T34" fmla="*/ 93 w 122"/>
                <a:gd name="T35" fmla="*/ 139 h 157"/>
                <a:gd name="T36" fmla="*/ 84 w 122"/>
                <a:gd name="T37" fmla="*/ 147 h 157"/>
                <a:gd name="T38" fmla="*/ 76 w 122"/>
                <a:gd name="T39" fmla="*/ 151 h 157"/>
                <a:gd name="T40" fmla="*/ 66 w 122"/>
                <a:gd name="T41" fmla="*/ 155 h 157"/>
                <a:gd name="T42" fmla="*/ 52 w 122"/>
                <a:gd name="T43" fmla="*/ 157 h 157"/>
                <a:gd name="T44" fmla="*/ 34 w 122"/>
                <a:gd name="T45" fmla="*/ 154 h 157"/>
                <a:gd name="T46" fmla="*/ 17 w 122"/>
                <a:gd name="T47" fmla="*/ 145 h 157"/>
                <a:gd name="T48" fmla="*/ 5 w 122"/>
                <a:gd name="T49" fmla="*/ 130 h 157"/>
                <a:gd name="T50" fmla="*/ 0 w 122"/>
                <a:gd name="T51" fmla="*/ 106 h 157"/>
                <a:gd name="T52" fmla="*/ 5 w 122"/>
                <a:gd name="T53" fmla="*/ 84 h 157"/>
                <a:gd name="T54" fmla="*/ 17 w 122"/>
                <a:gd name="T55" fmla="*/ 69 h 157"/>
                <a:gd name="T56" fmla="*/ 36 w 122"/>
                <a:gd name="T57" fmla="*/ 60 h 157"/>
                <a:gd name="T58" fmla="*/ 60 w 122"/>
                <a:gd name="T59" fmla="*/ 57 h 157"/>
                <a:gd name="T60" fmla="*/ 80 w 122"/>
                <a:gd name="T61" fmla="*/ 59 h 157"/>
                <a:gd name="T62" fmla="*/ 93 w 122"/>
                <a:gd name="T63" fmla="*/ 63 h 157"/>
                <a:gd name="T64" fmla="*/ 93 w 122"/>
                <a:gd name="T65" fmla="*/ 52 h 157"/>
                <a:gd name="T66" fmla="*/ 86 w 122"/>
                <a:gd name="T67" fmla="*/ 33 h 157"/>
                <a:gd name="T68" fmla="*/ 65 w 122"/>
                <a:gd name="T69" fmla="*/ 26 h 157"/>
                <a:gd name="T70" fmla="*/ 44 w 122"/>
                <a:gd name="T71" fmla="*/ 29 h 157"/>
                <a:gd name="T72" fmla="*/ 26 w 122"/>
                <a:gd name="T73" fmla="*/ 36 h 157"/>
                <a:gd name="T74" fmla="*/ 14 w 122"/>
                <a:gd name="T75" fmla="*/ 14 h 157"/>
                <a:gd name="T76" fmla="*/ 38 w 122"/>
                <a:gd name="T77" fmla="*/ 3 h 157"/>
                <a:gd name="T78" fmla="*/ 66 w 122"/>
                <a:gd name="T79" fmla="*/ 0 h 157"/>
                <a:gd name="T80" fmla="*/ 89 w 122"/>
                <a:gd name="T81" fmla="*/ 3 h 157"/>
                <a:gd name="T82" fmla="*/ 107 w 122"/>
                <a:gd name="T83" fmla="*/ 12 h 157"/>
                <a:gd name="T84" fmla="*/ 118 w 122"/>
                <a:gd name="T85" fmla="*/ 28 h 157"/>
                <a:gd name="T86" fmla="*/ 122 w 122"/>
                <a:gd name="T87" fmla="*/ 51 h 157"/>
                <a:gd name="T88" fmla="*/ 122 w 122"/>
                <a:gd name="T89" fmla="*/ 154 h 157"/>
                <a:gd name="T90" fmla="*/ 93 w 122"/>
                <a:gd name="T91" fmla="*/ 154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2" h="157">
                  <a:moveTo>
                    <a:pt x="93" y="89"/>
                  </a:moveTo>
                  <a:cubicBezTo>
                    <a:pt x="91" y="88"/>
                    <a:pt x="88" y="87"/>
                    <a:pt x="86" y="86"/>
                  </a:cubicBezTo>
                  <a:cubicBezTo>
                    <a:pt x="84" y="86"/>
                    <a:pt x="81" y="85"/>
                    <a:pt x="79" y="85"/>
                  </a:cubicBezTo>
                  <a:cubicBezTo>
                    <a:pt x="77" y="84"/>
                    <a:pt x="74" y="84"/>
                    <a:pt x="70" y="83"/>
                  </a:cubicBezTo>
                  <a:cubicBezTo>
                    <a:pt x="67" y="83"/>
                    <a:pt x="63" y="83"/>
                    <a:pt x="59" y="83"/>
                  </a:cubicBezTo>
                  <a:cubicBezTo>
                    <a:pt x="50" y="83"/>
                    <a:pt x="42" y="85"/>
                    <a:pt x="36" y="89"/>
                  </a:cubicBezTo>
                  <a:cubicBezTo>
                    <a:pt x="31" y="93"/>
                    <a:pt x="28" y="98"/>
                    <a:pt x="28" y="105"/>
                  </a:cubicBezTo>
                  <a:cubicBezTo>
                    <a:pt x="28" y="110"/>
                    <a:pt x="29" y="113"/>
                    <a:pt x="31" y="117"/>
                  </a:cubicBezTo>
                  <a:cubicBezTo>
                    <a:pt x="32" y="120"/>
                    <a:pt x="34" y="122"/>
                    <a:pt x="37" y="124"/>
                  </a:cubicBezTo>
                  <a:cubicBezTo>
                    <a:pt x="39" y="126"/>
                    <a:pt x="42" y="128"/>
                    <a:pt x="45" y="129"/>
                  </a:cubicBezTo>
                  <a:cubicBezTo>
                    <a:pt x="48" y="130"/>
                    <a:pt x="52" y="130"/>
                    <a:pt x="57" y="130"/>
                  </a:cubicBezTo>
                  <a:cubicBezTo>
                    <a:pt x="61" y="130"/>
                    <a:pt x="65" y="130"/>
                    <a:pt x="68" y="128"/>
                  </a:cubicBezTo>
                  <a:cubicBezTo>
                    <a:pt x="72" y="127"/>
                    <a:pt x="75" y="126"/>
                    <a:pt x="79" y="124"/>
                  </a:cubicBezTo>
                  <a:cubicBezTo>
                    <a:pt x="82" y="122"/>
                    <a:pt x="85" y="120"/>
                    <a:pt x="87" y="118"/>
                  </a:cubicBezTo>
                  <a:cubicBezTo>
                    <a:pt x="90" y="116"/>
                    <a:pt x="92" y="113"/>
                    <a:pt x="93" y="111"/>
                  </a:cubicBezTo>
                  <a:lnTo>
                    <a:pt x="93" y="89"/>
                  </a:lnTo>
                  <a:close/>
                  <a:moveTo>
                    <a:pt x="93" y="154"/>
                  </a:moveTo>
                  <a:cubicBezTo>
                    <a:pt x="93" y="139"/>
                    <a:pt x="93" y="139"/>
                    <a:pt x="93" y="139"/>
                  </a:cubicBezTo>
                  <a:cubicBezTo>
                    <a:pt x="90" y="142"/>
                    <a:pt x="86" y="145"/>
                    <a:pt x="84" y="147"/>
                  </a:cubicBezTo>
                  <a:cubicBezTo>
                    <a:pt x="81" y="148"/>
                    <a:pt x="79" y="150"/>
                    <a:pt x="76" y="151"/>
                  </a:cubicBezTo>
                  <a:cubicBezTo>
                    <a:pt x="73" y="153"/>
                    <a:pt x="70" y="154"/>
                    <a:pt x="66" y="155"/>
                  </a:cubicBezTo>
                  <a:cubicBezTo>
                    <a:pt x="62" y="156"/>
                    <a:pt x="57" y="157"/>
                    <a:pt x="52" y="157"/>
                  </a:cubicBezTo>
                  <a:cubicBezTo>
                    <a:pt x="46" y="157"/>
                    <a:pt x="40" y="156"/>
                    <a:pt x="34" y="154"/>
                  </a:cubicBezTo>
                  <a:cubicBezTo>
                    <a:pt x="28" y="152"/>
                    <a:pt x="22" y="149"/>
                    <a:pt x="17" y="145"/>
                  </a:cubicBezTo>
                  <a:cubicBezTo>
                    <a:pt x="12" y="141"/>
                    <a:pt x="8" y="136"/>
                    <a:pt x="5" y="130"/>
                  </a:cubicBezTo>
                  <a:cubicBezTo>
                    <a:pt x="2" y="123"/>
                    <a:pt x="0" y="115"/>
                    <a:pt x="0" y="106"/>
                  </a:cubicBezTo>
                  <a:cubicBezTo>
                    <a:pt x="0" y="98"/>
                    <a:pt x="2" y="90"/>
                    <a:pt x="5" y="84"/>
                  </a:cubicBezTo>
                  <a:cubicBezTo>
                    <a:pt x="8" y="78"/>
                    <a:pt x="12" y="73"/>
                    <a:pt x="17" y="69"/>
                  </a:cubicBezTo>
                  <a:cubicBezTo>
                    <a:pt x="23" y="65"/>
                    <a:pt x="29" y="62"/>
                    <a:pt x="36" y="60"/>
                  </a:cubicBezTo>
                  <a:cubicBezTo>
                    <a:pt x="44" y="58"/>
                    <a:pt x="51" y="57"/>
                    <a:pt x="60" y="57"/>
                  </a:cubicBezTo>
                  <a:cubicBezTo>
                    <a:pt x="68" y="57"/>
                    <a:pt x="75" y="58"/>
                    <a:pt x="80" y="59"/>
                  </a:cubicBezTo>
                  <a:cubicBezTo>
                    <a:pt x="85" y="60"/>
                    <a:pt x="90" y="61"/>
                    <a:pt x="93" y="63"/>
                  </a:cubicBezTo>
                  <a:cubicBezTo>
                    <a:pt x="93" y="52"/>
                    <a:pt x="93" y="52"/>
                    <a:pt x="93" y="52"/>
                  </a:cubicBezTo>
                  <a:cubicBezTo>
                    <a:pt x="93" y="44"/>
                    <a:pt x="91" y="37"/>
                    <a:pt x="86" y="33"/>
                  </a:cubicBezTo>
                  <a:cubicBezTo>
                    <a:pt x="81" y="29"/>
                    <a:pt x="74" y="26"/>
                    <a:pt x="65" y="26"/>
                  </a:cubicBezTo>
                  <a:cubicBezTo>
                    <a:pt x="57" y="26"/>
                    <a:pt x="50" y="27"/>
                    <a:pt x="44" y="29"/>
                  </a:cubicBezTo>
                  <a:cubicBezTo>
                    <a:pt x="38" y="30"/>
                    <a:pt x="32" y="33"/>
                    <a:pt x="26" y="36"/>
                  </a:cubicBezTo>
                  <a:cubicBezTo>
                    <a:pt x="14" y="14"/>
                    <a:pt x="14" y="14"/>
                    <a:pt x="14" y="14"/>
                  </a:cubicBezTo>
                  <a:cubicBezTo>
                    <a:pt x="22" y="9"/>
                    <a:pt x="29" y="6"/>
                    <a:pt x="38" y="3"/>
                  </a:cubicBezTo>
                  <a:cubicBezTo>
                    <a:pt x="46" y="1"/>
                    <a:pt x="55" y="0"/>
                    <a:pt x="66" y="0"/>
                  </a:cubicBezTo>
                  <a:cubicBezTo>
                    <a:pt x="74" y="0"/>
                    <a:pt x="82" y="1"/>
                    <a:pt x="89" y="3"/>
                  </a:cubicBezTo>
                  <a:cubicBezTo>
                    <a:pt x="96" y="5"/>
                    <a:pt x="102" y="8"/>
                    <a:pt x="107" y="12"/>
                  </a:cubicBezTo>
                  <a:cubicBezTo>
                    <a:pt x="112" y="17"/>
                    <a:pt x="116" y="22"/>
                    <a:pt x="118" y="28"/>
                  </a:cubicBezTo>
                  <a:cubicBezTo>
                    <a:pt x="121" y="35"/>
                    <a:pt x="122" y="42"/>
                    <a:pt x="122" y="51"/>
                  </a:cubicBezTo>
                  <a:cubicBezTo>
                    <a:pt x="122" y="154"/>
                    <a:pt x="122" y="154"/>
                    <a:pt x="122" y="154"/>
                  </a:cubicBezTo>
                  <a:lnTo>
                    <a:pt x="93"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2" name="Freeform 117">
              <a:extLst>
                <a:ext uri="{FF2B5EF4-FFF2-40B4-BE49-F238E27FC236}">
                  <a16:creationId xmlns:a16="http://schemas.microsoft.com/office/drawing/2014/main" id="{175B30B7-5A53-4168-BFBE-6E4E12C1753D}"/>
                </a:ext>
              </a:extLst>
            </p:cNvPr>
            <p:cNvSpPr>
              <a:spLocks/>
            </p:cNvSpPr>
            <p:nvPr userDrawn="1"/>
          </p:nvSpPr>
          <p:spPr bwMode="auto">
            <a:xfrm>
              <a:off x="5986463" y="3933826"/>
              <a:ext cx="333375" cy="577850"/>
            </a:xfrm>
            <a:custGeom>
              <a:avLst/>
              <a:gdLst>
                <a:gd name="T0" fmla="*/ 82 w 89"/>
                <a:gd name="T1" fmla="*/ 34 h 154"/>
                <a:gd name="T2" fmla="*/ 72 w 89"/>
                <a:gd name="T3" fmla="*/ 30 h 154"/>
                <a:gd name="T4" fmla="*/ 59 w 89"/>
                <a:gd name="T5" fmla="*/ 29 h 154"/>
                <a:gd name="T6" fmla="*/ 37 w 89"/>
                <a:gd name="T7" fmla="*/ 39 h 154"/>
                <a:gd name="T8" fmla="*/ 30 w 89"/>
                <a:gd name="T9" fmla="*/ 68 h 154"/>
                <a:gd name="T10" fmla="*/ 30 w 89"/>
                <a:gd name="T11" fmla="*/ 154 h 154"/>
                <a:gd name="T12" fmla="*/ 0 w 89"/>
                <a:gd name="T13" fmla="*/ 154 h 154"/>
                <a:gd name="T14" fmla="*/ 0 w 89"/>
                <a:gd name="T15" fmla="*/ 3 h 154"/>
                <a:gd name="T16" fmla="*/ 30 w 89"/>
                <a:gd name="T17" fmla="*/ 3 h 154"/>
                <a:gd name="T18" fmla="*/ 30 w 89"/>
                <a:gd name="T19" fmla="*/ 18 h 154"/>
                <a:gd name="T20" fmla="*/ 36 w 89"/>
                <a:gd name="T21" fmla="*/ 11 h 154"/>
                <a:gd name="T22" fmla="*/ 44 w 89"/>
                <a:gd name="T23" fmla="*/ 5 h 154"/>
                <a:gd name="T24" fmla="*/ 53 w 89"/>
                <a:gd name="T25" fmla="*/ 1 h 154"/>
                <a:gd name="T26" fmla="*/ 64 w 89"/>
                <a:gd name="T27" fmla="*/ 0 h 154"/>
                <a:gd name="T28" fmla="*/ 79 w 89"/>
                <a:gd name="T29" fmla="*/ 2 h 154"/>
                <a:gd name="T30" fmla="*/ 89 w 89"/>
                <a:gd name="T31" fmla="*/ 6 h 154"/>
                <a:gd name="T32" fmla="*/ 82 w 89"/>
                <a:gd name="T33" fmla="*/ 3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154">
                  <a:moveTo>
                    <a:pt x="82" y="34"/>
                  </a:moveTo>
                  <a:cubicBezTo>
                    <a:pt x="78" y="33"/>
                    <a:pt x="75" y="31"/>
                    <a:pt x="72" y="30"/>
                  </a:cubicBezTo>
                  <a:cubicBezTo>
                    <a:pt x="68" y="29"/>
                    <a:pt x="64" y="29"/>
                    <a:pt x="59" y="29"/>
                  </a:cubicBezTo>
                  <a:cubicBezTo>
                    <a:pt x="50" y="29"/>
                    <a:pt x="42" y="32"/>
                    <a:pt x="37" y="39"/>
                  </a:cubicBezTo>
                  <a:cubicBezTo>
                    <a:pt x="32" y="45"/>
                    <a:pt x="30" y="55"/>
                    <a:pt x="30" y="68"/>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1" y="15"/>
                    <a:pt x="33" y="13"/>
                    <a:pt x="36" y="11"/>
                  </a:cubicBezTo>
                  <a:cubicBezTo>
                    <a:pt x="38" y="8"/>
                    <a:pt x="41" y="7"/>
                    <a:pt x="44" y="5"/>
                  </a:cubicBezTo>
                  <a:cubicBezTo>
                    <a:pt x="47" y="3"/>
                    <a:pt x="50" y="2"/>
                    <a:pt x="53" y="1"/>
                  </a:cubicBezTo>
                  <a:cubicBezTo>
                    <a:pt x="57" y="0"/>
                    <a:pt x="60" y="0"/>
                    <a:pt x="64" y="0"/>
                  </a:cubicBezTo>
                  <a:cubicBezTo>
                    <a:pt x="70" y="0"/>
                    <a:pt x="75" y="1"/>
                    <a:pt x="79" y="2"/>
                  </a:cubicBezTo>
                  <a:cubicBezTo>
                    <a:pt x="83" y="3"/>
                    <a:pt x="87" y="4"/>
                    <a:pt x="89" y="6"/>
                  </a:cubicBezTo>
                  <a:lnTo>
                    <a:pt x="82" y="3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3" name="Freeform 118">
              <a:extLst>
                <a:ext uri="{FF2B5EF4-FFF2-40B4-BE49-F238E27FC236}">
                  <a16:creationId xmlns:a16="http://schemas.microsoft.com/office/drawing/2014/main" id="{135215D0-9FE7-4759-B4E4-4F1CF36CDC9E}"/>
                </a:ext>
              </a:extLst>
            </p:cNvPr>
            <p:cNvSpPr>
              <a:spLocks/>
            </p:cNvSpPr>
            <p:nvPr userDrawn="1"/>
          </p:nvSpPr>
          <p:spPr bwMode="auto">
            <a:xfrm>
              <a:off x="6388101" y="3727451"/>
              <a:ext cx="325438" cy="795338"/>
            </a:xfrm>
            <a:custGeom>
              <a:avLst/>
              <a:gdLst>
                <a:gd name="T0" fmla="*/ 84 w 87"/>
                <a:gd name="T1" fmla="*/ 205 h 212"/>
                <a:gd name="T2" fmla="*/ 71 w 87"/>
                <a:gd name="T3" fmla="*/ 210 h 212"/>
                <a:gd name="T4" fmla="*/ 55 w 87"/>
                <a:gd name="T5" fmla="*/ 212 h 212"/>
                <a:gd name="T6" fmla="*/ 41 w 87"/>
                <a:gd name="T7" fmla="*/ 210 h 212"/>
                <a:gd name="T8" fmla="*/ 31 w 87"/>
                <a:gd name="T9" fmla="*/ 203 h 212"/>
                <a:gd name="T10" fmla="*/ 24 w 87"/>
                <a:gd name="T11" fmla="*/ 190 h 212"/>
                <a:gd name="T12" fmla="*/ 21 w 87"/>
                <a:gd name="T13" fmla="*/ 172 h 212"/>
                <a:gd name="T14" fmla="*/ 21 w 87"/>
                <a:gd name="T15" fmla="*/ 85 h 212"/>
                <a:gd name="T16" fmla="*/ 0 w 87"/>
                <a:gd name="T17" fmla="*/ 85 h 212"/>
                <a:gd name="T18" fmla="*/ 0 w 87"/>
                <a:gd name="T19" fmla="*/ 58 h 212"/>
                <a:gd name="T20" fmla="*/ 21 w 87"/>
                <a:gd name="T21" fmla="*/ 58 h 212"/>
                <a:gd name="T22" fmla="*/ 21 w 87"/>
                <a:gd name="T23" fmla="*/ 15 h 212"/>
                <a:gd name="T24" fmla="*/ 50 w 87"/>
                <a:gd name="T25" fmla="*/ 0 h 212"/>
                <a:gd name="T26" fmla="*/ 50 w 87"/>
                <a:gd name="T27" fmla="*/ 58 h 212"/>
                <a:gd name="T28" fmla="*/ 87 w 87"/>
                <a:gd name="T29" fmla="*/ 58 h 212"/>
                <a:gd name="T30" fmla="*/ 87 w 87"/>
                <a:gd name="T31" fmla="*/ 85 h 212"/>
                <a:gd name="T32" fmla="*/ 50 w 87"/>
                <a:gd name="T33" fmla="*/ 85 h 212"/>
                <a:gd name="T34" fmla="*/ 50 w 87"/>
                <a:gd name="T35" fmla="*/ 167 h 212"/>
                <a:gd name="T36" fmla="*/ 51 w 87"/>
                <a:gd name="T37" fmla="*/ 176 h 212"/>
                <a:gd name="T38" fmla="*/ 54 w 87"/>
                <a:gd name="T39" fmla="*/ 181 h 212"/>
                <a:gd name="T40" fmla="*/ 59 w 87"/>
                <a:gd name="T41" fmla="*/ 184 h 212"/>
                <a:gd name="T42" fmla="*/ 66 w 87"/>
                <a:gd name="T43" fmla="*/ 185 h 212"/>
                <a:gd name="T44" fmla="*/ 77 w 87"/>
                <a:gd name="T45" fmla="*/ 183 h 212"/>
                <a:gd name="T46" fmla="*/ 87 w 87"/>
                <a:gd name="T47" fmla="*/ 179 h 212"/>
                <a:gd name="T48" fmla="*/ 84 w 87"/>
                <a:gd name="T49"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7" h="212">
                  <a:moveTo>
                    <a:pt x="84" y="205"/>
                  </a:moveTo>
                  <a:cubicBezTo>
                    <a:pt x="80" y="207"/>
                    <a:pt x="76" y="209"/>
                    <a:pt x="71" y="210"/>
                  </a:cubicBezTo>
                  <a:cubicBezTo>
                    <a:pt x="66" y="211"/>
                    <a:pt x="61" y="212"/>
                    <a:pt x="55" y="212"/>
                  </a:cubicBezTo>
                  <a:cubicBezTo>
                    <a:pt x="50" y="212"/>
                    <a:pt x="45" y="211"/>
                    <a:pt x="41" y="210"/>
                  </a:cubicBezTo>
                  <a:cubicBezTo>
                    <a:pt x="38" y="208"/>
                    <a:pt x="34" y="206"/>
                    <a:pt x="31" y="203"/>
                  </a:cubicBezTo>
                  <a:cubicBezTo>
                    <a:pt x="28" y="200"/>
                    <a:pt x="25" y="196"/>
                    <a:pt x="24" y="190"/>
                  </a:cubicBezTo>
                  <a:cubicBezTo>
                    <a:pt x="22" y="185"/>
                    <a:pt x="21" y="179"/>
                    <a:pt x="21" y="172"/>
                  </a:cubicBezTo>
                  <a:cubicBezTo>
                    <a:pt x="21" y="85"/>
                    <a:pt x="21" y="85"/>
                    <a:pt x="21" y="85"/>
                  </a:cubicBezTo>
                  <a:cubicBezTo>
                    <a:pt x="0" y="85"/>
                    <a:pt x="0" y="85"/>
                    <a:pt x="0" y="85"/>
                  </a:cubicBezTo>
                  <a:cubicBezTo>
                    <a:pt x="0" y="58"/>
                    <a:pt x="0" y="58"/>
                    <a:pt x="0" y="58"/>
                  </a:cubicBezTo>
                  <a:cubicBezTo>
                    <a:pt x="21" y="58"/>
                    <a:pt x="21" y="58"/>
                    <a:pt x="21" y="58"/>
                  </a:cubicBezTo>
                  <a:cubicBezTo>
                    <a:pt x="21" y="15"/>
                    <a:pt x="21" y="15"/>
                    <a:pt x="21" y="15"/>
                  </a:cubicBezTo>
                  <a:cubicBezTo>
                    <a:pt x="50" y="0"/>
                    <a:pt x="50" y="0"/>
                    <a:pt x="50" y="0"/>
                  </a:cubicBezTo>
                  <a:cubicBezTo>
                    <a:pt x="50" y="58"/>
                    <a:pt x="50" y="58"/>
                    <a:pt x="50" y="58"/>
                  </a:cubicBezTo>
                  <a:cubicBezTo>
                    <a:pt x="87" y="58"/>
                    <a:pt x="87" y="58"/>
                    <a:pt x="87" y="58"/>
                  </a:cubicBezTo>
                  <a:cubicBezTo>
                    <a:pt x="87" y="85"/>
                    <a:pt x="87" y="85"/>
                    <a:pt x="87" y="85"/>
                  </a:cubicBezTo>
                  <a:cubicBezTo>
                    <a:pt x="50" y="85"/>
                    <a:pt x="50" y="85"/>
                    <a:pt x="50" y="85"/>
                  </a:cubicBezTo>
                  <a:cubicBezTo>
                    <a:pt x="50" y="167"/>
                    <a:pt x="50" y="167"/>
                    <a:pt x="50" y="167"/>
                  </a:cubicBezTo>
                  <a:cubicBezTo>
                    <a:pt x="50" y="170"/>
                    <a:pt x="50" y="173"/>
                    <a:pt x="51" y="176"/>
                  </a:cubicBezTo>
                  <a:cubicBezTo>
                    <a:pt x="52" y="178"/>
                    <a:pt x="52" y="180"/>
                    <a:pt x="54" y="181"/>
                  </a:cubicBezTo>
                  <a:cubicBezTo>
                    <a:pt x="55" y="182"/>
                    <a:pt x="57" y="183"/>
                    <a:pt x="59" y="184"/>
                  </a:cubicBezTo>
                  <a:cubicBezTo>
                    <a:pt x="61" y="185"/>
                    <a:pt x="63" y="185"/>
                    <a:pt x="66" y="185"/>
                  </a:cubicBezTo>
                  <a:cubicBezTo>
                    <a:pt x="69" y="185"/>
                    <a:pt x="73" y="184"/>
                    <a:pt x="77" y="183"/>
                  </a:cubicBezTo>
                  <a:cubicBezTo>
                    <a:pt x="81" y="182"/>
                    <a:pt x="85" y="180"/>
                    <a:pt x="87" y="179"/>
                  </a:cubicBezTo>
                  <a:lnTo>
                    <a:pt x="84" y="205"/>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24" name="Freeform 119">
              <a:extLst>
                <a:ext uri="{FF2B5EF4-FFF2-40B4-BE49-F238E27FC236}">
                  <a16:creationId xmlns:a16="http://schemas.microsoft.com/office/drawing/2014/main" id="{3901A9A3-4170-4947-A531-DCC49C48A627}"/>
                </a:ext>
              </a:extLst>
            </p:cNvPr>
            <p:cNvSpPr>
              <a:spLocks/>
            </p:cNvSpPr>
            <p:nvPr userDrawn="1"/>
          </p:nvSpPr>
          <p:spPr bwMode="auto">
            <a:xfrm>
              <a:off x="6818313" y="3727451"/>
              <a:ext cx="452438" cy="784225"/>
            </a:xfrm>
            <a:custGeom>
              <a:avLst/>
              <a:gdLst>
                <a:gd name="T0" fmla="*/ 91 w 121"/>
                <a:gd name="T1" fmla="*/ 209 h 209"/>
                <a:gd name="T2" fmla="*/ 91 w 121"/>
                <a:gd name="T3" fmla="*/ 124 h 209"/>
                <a:gd name="T4" fmla="*/ 84 w 121"/>
                <a:gd name="T5" fmla="*/ 93 h 209"/>
                <a:gd name="T6" fmla="*/ 60 w 121"/>
                <a:gd name="T7" fmla="*/ 82 h 209"/>
                <a:gd name="T8" fmla="*/ 47 w 121"/>
                <a:gd name="T9" fmla="*/ 85 h 209"/>
                <a:gd name="T10" fmla="*/ 38 w 121"/>
                <a:gd name="T11" fmla="*/ 92 h 209"/>
                <a:gd name="T12" fmla="*/ 31 w 121"/>
                <a:gd name="T13" fmla="*/ 104 h 209"/>
                <a:gd name="T14" fmla="*/ 29 w 121"/>
                <a:gd name="T15" fmla="*/ 121 h 209"/>
                <a:gd name="T16" fmla="*/ 29 w 121"/>
                <a:gd name="T17" fmla="*/ 209 h 209"/>
                <a:gd name="T18" fmla="*/ 0 w 121"/>
                <a:gd name="T19" fmla="*/ 209 h 209"/>
                <a:gd name="T20" fmla="*/ 0 w 121"/>
                <a:gd name="T21" fmla="*/ 15 h 209"/>
                <a:gd name="T22" fmla="*/ 29 w 121"/>
                <a:gd name="T23" fmla="*/ 0 h 209"/>
                <a:gd name="T24" fmla="*/ 29 w 121"/>
                <a:gd name="T25" fmla="*/ 73 h 209"/>
                <a:gd name="T26" fmla="*/ 36 w 121"/>
                <a:gd name="T27" fmla="*/ 65 h 209"/>
                <a:gd name="T28" fmla="*/ 45 w 121"/>
                <a:gd name="T29" fmla="*/ 60 h 209"/>
                <a:gd name="T30" fmla="*/ 55 w 121"/>
                <a:gd name="T31" fmla="*/ 56 h 209"/>
                <a:gd name="T32" fmla="*/ 67 w 121"/>
                <a:gd name="T33" fmla="*/ 55 h 209"/>
                <a:gd name="T34" fmla="*/ 90 w 121"/>
                <a:gd name="T35" fmla="*/ 59 h 209"/>
                <a:gd name="T36" fmla="*/ 107 w 121"/>
                <a:gd name="T37" fmla="*/ 72 h 209"/>
                <a:gd name="T38" fmla="*/ 117 w 121"/>
                <a:gd name="T39" fmla="*/ 94 h 209"/>
                <a:gd name="T40" fmla="*/ 121 w 121"/>
                <a:gd name="T41" fmla="*/ 122 h 209"/>
                <a:gd name="T42" fmla="*/ 121 w 121"/>
                <a:gd name="T43" fmla="*/ 209 h 209"/>
                <a:gd name="T44" fmla="*/ 91 w 121"/>
                <a:gd name="T45"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209">
                  <a:moveTo>
                    <a:pt x="91" y="209"/>
                  </a:moveTo>
                  <a:cubicBezTo>
                    <a:pt x="91" y="124"/>
                    <a:pt x="91" y="124"/>
                    <a:pt x="91" y="124"/>
                  </a:cubicBezTo>
                  <a:cubicBezTo>
                    <a:pt x="91" y="110"/>
                    <a:pt x="89" y="99"/>
                    <a:pt x="84" y="93"/>
                  </a:cubicBezTo>
                  <a:cubicBezTo>
                    <a:pt x="79" y="86"/>
                    <a:pt x="71" y="82"/>
                    <a:pt x="60" y="82"/>
                  </a:cubicBezTo>
                  <a:cubicBezTo>
                    <a:pt x="56" y="82"/>
                    <a:pt x="51" y="83"/>
                    <a:pt x="47" y="85"/>
                  </a:cubicBezTo>
                  <a:cubicBezTo>
                    <a:pt x="44" y="86"/>
                    <a:pt x="40" y="89"/>
                    <a:pt x="38" y="92"/>
                  </a:cubicBezTo>
                  <a:cubicBezTo>
                    <a:pt x="35" y="95"/>
                    <a:pt x="33" y="99"/>
                    <a:pt x="31" y="104"/>
                  </a:cubicBezTo>
                  <a:cubicBezTo>
                    <a:pt x="30" y="109"/>
                    <a:pt x="29" y="114"/>
                    <a:pt x="29" y="121"/>
                  </a:cubicBezTo>
                  <a:cubicBezTo>
                    <a:pt x="29" y="209"/>
                    <a:pt x="29" y="209"/>
                    <a:pt x="29" y="209"/>
                  </a:cubicBezTo>
                  <a:cubicBezTo>
                    <a:pt x="0" y="209"/>
                    <a:pt x="0" y="209"/>
                    <a:pt x="0" y="209"/>
                  </a:cubicBezTo>
                  <a:cubicBezTo>
                    <a:pt x="0" y="15"/>
                    <a:pt x="0" y="15"/>
                    <a:pt x="0" y="15"/>
                  </a:cubicBezTo>
                  <a:cubicBezTo>
                    <a:pt x="29" y="0"/>
                    <a:pt x="29" y="0"/>
                    <a:pt x="29" y="0"/>
                  </a:cubicBezTo>
                  <a:cubicBezTo>
                    <a:pt x="29" y="73"/>
                    <a:pt x="29" y="73"/>
                    <a:pt x="29" y="73"/>
                  </a:cubicBezTo>
                  <a:cubicBezTo>
                    <a:pt x="31" y="70"/>
                    <a:pt x="33" y="67"/>
                    <a:pt x="36" y="65"/>
                  </a:cubicBezTo>
                  <a:cubicBezTo>
                    <a:pt x="39" y="63"/>
                    <a:pt x="42" y="61"/>
                    <a:pt x="45" y="60"/>
                  </a:cubicBezTo>
                  <a:cubicBezTo>
                    <a:pt x="48" y="58"/>
                    <a:pt x="52" y="57"/>
                    <a:pt x="55" y="56"/>
                  </a:cubicBezTo>
                  <a:cubicBezTo>
                    <a:pt x="59" y="55"/>
                    <a:pt x="63" y="55"/>
                    <a:pt x="67" y="55"/>
                  </a:cubicBezTo>
                  <a:cubicBezTo>
                    <a:pt x="76" y="55"/>
                    <a:pt x="84" y="56"/>
                    <a:pt x="90" y="59"/>
                  </a:cubicBezTo>
                  <a:cubicBezTo>
                    <a:pt x="97" y="62"/>
                    <a:pt x="103" y="67"/>
                    <a:pt x="107" y="72"/>
                  </a:cubicBezTo>
                  <a:cubicBezTo>
                    <a:pt x="112" y="78"/>
                    <a:pt x="115" y="85"/>
                    <a:pt x="117" y="94"/>
                  </a:cubicBezTo>
                  <a:cubicBezTo>
                    <a:pt x="119" y="102"/>
                    <a:pt x="121" y="112"/>
                    <a:pt x="121" y="122"/>
                  </a:cubicBezTo>
                  <a:cubicBezTo>
                    <a:pt x="121" y="209"/>
                    <a:pt x="121" y="209"/>
                    <a:pt x="121" y="209"/>
                  </a:cubicBezTo>
                  <a:lnTo>
                    <a:pt x="91" y="209"/>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7" name="Freeform 120">
              <a:extLst>
                <a:ext uri="{FF2B5EF4-FFF2-40B4-BE49-F238E27FC236}">
                  <a16:creationId xmlns:a16="http://schemas.microsoft.com/office/drawing/2014/main" id="{392675B7-2FAB-4097-BCB9-AE9398EE666E}"/>
                </a:ext>
              </a:extLst>
            </p:cNvPr>
            <p:cNvSpPr>
              <a:spLocks noEditPoints="1"/>
            </p:cNvSpPr>
            <p:nvPr userDrawn="1"/>
          </p:nvSpPr>
          <p:spPr bwMode="auto">
            <a:xfrm>
              <a:off x="7350126" y="3933826"/>
              <a:ext cx="485775" cy="588963"/>
            </a:xfrm>
            <a:custGeom>
              <a:avLst/>
              <a:gdLst>
                <a:gd name="T0" fmla="*/ 100 w 130"/>
                <a:gd name="T1" fmla="*/ 65 h 157"/>
                <a:gd name="T2" fmla="*/ 97 w 130"/>
                <a:gd name="T3" fmla="*/ 50 h 157"/>
                <a:gd name="T4" fmla="*/ 91 w 130"/>
                <a:gd name="T5" fmla="*/ 38 h 157"/>
                <a:gd name="T6" fmla="*/ 80 w 130"/>
                <a:gd name="T7" fmla="*/ 30 h 157"/>
                <a:gd name="T8" fmla="*/ 64 w 130"/>
                <a:gd name="T9" fmla="*/ 27 h 157"/>
                <a:gd name="T10" fmla="*/ 51 w 130"/>
                <a:gd name="T11" fmla="*/ 29 h 157"/>
                <a:gd name="T12" fmla="*/ 41 w 130"/>
                <a:gd name="T13" fmla="*/ 37 h 157"/>
                <a:gd name="T14" fmla="*/ 34 w 130"/>
                <a:gd name="T15" fmla="*/ 48 h 157"/>
                <a:gd name="T16" fmla="*/ 30 w 130"/>
                <a:gd name="T17" fmla="*/ 65 h 157"/>
                <a:gd name="T18" fmla="*/ 100 w 130"/>
                <a:gd name="T19" fmla="*/ 65 h 157"/>
                <a:gd name="T20" fmla="*/ 130 w 130"/>
                <a:gd name="T21" fmla="*/ 75 h 157"/>
                <a:gd name="T22" fmla="*/ 129 w 130"/>
                <a:gd name="T23" fmla="*/ 83 h 157"/>
                <a:gd name="T24" fmla="*/ 129 w 130"/>
                <a:gd name="T25" fmla="*/ 89 h 157"/>
                <a:gd name="T26" fmla="*/ 29 w 130"/>
                <a:gd name="T27" fmla="*/ 89 h 157"/>
                <a:gd name="T28" fmla="*/ 34 w 130"/>
                <a:gd name="T29" fmla="*/ 108 h 157"/>
                <a:gd name="T30" fmla="*/ 43 w 130"/>
                <a:gd name="T31" fmla="*/ 120 h 157"/>
                <a:gd name="T32" fmla="*/ 54 w 130"/>
                <a:gd name="T33" fmla="*/ 128 h 157"/>
                <a:gd name="T34" fmla="*/ 67 w 130"/>
                <a:gd name="T35" fmla="*/ 130 h 157"/>
                <a:gd name="T36" fmla="*/ 77 w 130"/>
                <a:gd name="T37" fmla="*/ 129 h 157"/>
                <a:gd name="T38" fmla="*/ 85 w 130"/>
                <a:gd name="T39" fmla="*/ 127 h 157"/>
                <a:gd name="T40" fmla="*/ 92 w 130"/>
                <a:gd name="T41" fmla="*/ 123 h 157"/>
                <a:gd name="T42" fmla="*/ 100 w 130"/>
                <a:gd name="T43" fmla="*/ 118 h 157"/>
                <a:gd name="T44" fmla="*/ 117 w 130"/>
                <a:gd name="T45" fmla="*/ 137 h 157"/>
                <a:gd name="T46" fmla="*/ 107 w 130"/>
                <a:gd name="T47" fmla="*/ 146 h 157"/>
                <a:gd name="T48" fmla="*/ 96 w 130"/>
                <a:gd name="T49" fmla="*/ 151 h 157"/>
                <a:gd name="T50" fmla="*/ 82 w 130"/>
                <a:gd name="T51" fmla="*/ 155 h 157"/>
                <a:gd name="T52" fmla="*/ 65 w 130"/>
                <a:gd name="T53" fmla="*/ 157 h 157"/>
                <a:gd name="T54" fmla="*/ 47 w 130"/>
                <a:gd name="T55" fmla="*/ 154 h 157"/>
                <a:gd name="T56" fmla="*/ 32 w 130"/>
                <a:gd name="T57" fmla="*/ 147 h 157"/>
                <a:gd name="T58" fmla="*/ 20 w 130"/>
                <a:gd name="T59" fmla="*/ 137 h 157"/>
                <a:gd name="T60" fmla="*/ 10 w 130"/>
                <a:gd name="T61" fmla="*/ 122 h 157"/>
                <a:gd name="T62" fmla="*/ 3 w 130"/>
                <a:gd name="T63" fmla="*/ 102 h 157"/>
                <a:gd name="T64" fmla="*/ 0 w 130"/>
                <a:gd name="T65" fmla="*/ 78 h 157"/>
                <a:gd name="T66" fmla="*/ 5 w 130"/>
                <a:gd name="T67" fmla="*/ 45 h 157"/>
                <a:gd name="T68" fmla="*/ 19 w 130"/>
                <a:gd name="T69" fmla="*/ 20 h 157"/>
                <a:gd name="T70" fmla="*/ 40 w 130"/>
                <a:gd name="T71" fmla="*/ 5 h 157"/>
                <a:gd name="T72" fmla="*/ 66 w 130"/>
                <a:gd name="T73" fmla="*/ 0 h 157"/>
                <a:gd name="T74" fmla="*/ 94 w 130"/>
                <a:gd name="T75" fmla="*/ 6 h 157"/>
                <a:gd name="T76" fmla="*/ 114 w 130"/>
                <a:gd name="T77" fmla="*/ 22 h 157"/>
                <a:gd name="T78" fmla="*/ 126 w 130"/>
                <a:gd name="T79" fmla="*/ 46 h 157"/>
                <a:gd name="T80" fmla="*/ 130 w 130"/>
                <a:gd name="T81" fmla="*/ 75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0" h="157">
                  <a:moveTo>
                    <a:pt x="100" y="65"/>
                  </a:moveTo>
                  <a:cubicBezTo>
                    <a:pt x="100" y="59"/>
                    <a:pt x="99" y="55"/>
                    <a:pt x="97" y="50"/>
                  </a:cubicBezTo>
                  <a:cubicBezTo>
                    <a:pt x="96" y="45"/>
                    <a:pt x="94" y="41"/>
                    <a:pt x="91" y="38"/>
                  </a:cubicBezTo>
                  <a:cubicBezTo>
                    <a:pt x="88" y="34"/>
                    <a:pt x="84" y="32"/>
                    <a:pt x="80" y="30"/>
                  </a:cubicBezTo>
                  <a:cubicBezTo>
                    <a:pt x="76" y="28"/>
                    <a:pt x="70" y="27"/>
                    <a:pt x="64" y="27"/>
                  </a:cubicBezTo>
                  <a:cubicBezTo>
                    <a:pt x="59" y="27"/>
                    <a:pt x="55" y="28"/>
                    <a:pt x="51" y="29"/>
                  </a:cubicBezTo>
                  <a:cubicBezTo>
                    <a:pt x="47" y="31"/>
                    <a:pt x="43" y="34"/>
                    <a:pt x="41" y="37"/>
                  </a:cubicBezTo>
                  <a:cubicBezTo>
                    <a:pt x="38" y="40"/>
                    <a:pt x="35" y="44"/>
                    <a:pt x="34" y="48"/>
                  </a:cubicBezTo>
                  <a:cubicBezTo>
                    <a:pt x="32" y="53"/>
                    <a:pt x="31" y="58"/>
                    <a:pt x="30" y="65"/>
                  </a:cubicBezTo>
                  <a:lnTo>
                    <a:pt x="100" y="65"/>
                  </a:lnTo>
                  <a:close/>
                  <a:moveTo>
                    <a:pt x="130" y="75"/>
                  </a:moveTo>
                  <a:cubicBezTo>
                    <a:pt x="130" y="78"/>
                    <a:pt x="130" y="81"/>
                    <a:pt x="129" y="83"/>
                  </a:cubicBezTo>
                  <a:cubicBezTo>
                    <a:pt x="129" y="85"/>
                    <a:pt x="129" y="87"/>
                    <a:pt x="129" y="89"/>
                  </a:cubicBezTo>
                  <a:cubicBezTo>
                    <a:pt x="29" y="89"/>
                    <a:pt x="29" y="89"/>
                    <a:pt x="29" y="89"/>
                  </a:cubicBezTo>
                  <a:cubicBezTo>
                    <a:pt x="30" y="96"/>
                    <a:pt x="32" y="102"/>
                    <a:pt x="34" y="108"/>
                  </a:cubicBezTo>
                  <a:cubicBezTo>
                    <a:pt x="36" y="113"/>
                    <a:pt x="39" y="117"/>
                    <a:pt x="43" y="120"/>
                  </a:cubicBezTo>
                  <a:cubicBezTo>
                    <a:pt x="46" y="124"/>
                    <a:pt x="50" y="126"/>
                    <a:pt x="54" y="128"/>
                  </a:cubicBezTo>
                  <a:cubicBezTo>
                    <a:pt x="58" y="129"/>
                    <a:pt x="63" y="130"/>
                    <a:pt x="67" y="130"/>
                  </a:cubicBezTo>
                  <a:cubicBezTo>
                    <a:pt x="71" y="130"/>
                    <a:pt x="74" y="130"/>
                    <a:pt x="77" y="129"/>
                  </a:cubicBezTo>
                  <a:cubicBezTo>
                    <a:pt x="79" y="129"/>
                    <a:pt x="82" y="128"/>
                    <a:pt x="85" y="127"/>
                  </a:cubicBezTo>
                  <a:cubicBezTo>
                    <a:pt x="88" y="126"/>
                    <a:pt x="90" y="124"/>
                    <a:pt x="92" y="123"/>
                  </a:cubicBezTo>
                  <a:cubicBezTo>
                    <a:pt x="94" y="122"/>
                    <a:pt x="97" y="120"/>
                    <a:pt x="100" y="118"/>
                  </a:cubicBezTo>
                  <a:cubicBezTo>
                    <a:pt x="117" y="137"/>
                    <a:pt x="117" y="137"/>
                    <a:pt x="117" y="137"/>
                  </a:cubicBezTo>
                  <a:cubicBezTo>
                    <a:pt x="114" y="140"/>
                    <a:pt x="110" y="143"/>
                    <a:pt x="107" y="146"/>
                  </a:cubicBezTo>
                  <a:cubicBezTo>
                    <a:pt x="103" y="148"/>
                    <a:pt x="100" y="150"/>
                    <a:pt x="96" y="151"/>
                  </a:cubicBezTo>
                  <a:cubicBezTo>
                    <a:pt x="92" y="153"/>
                    <a:pt x="87" y="154"/>
                    <a:pt x="82" y="155"/>
                  </a:cubicBezTo>
                  <a:cubicBezTo>
                    <a:pt x="77" y="156"/>
                    <a:pt x="72" y="157"/>
                    <a:pt x="65" y="157"/>
                  </a:cubicBezTo>
                  <a:cubicBezTo>
                    <a:pt x="59" y="157"/>
                    <a:pt x="53" y="156"/>
                    <a:pt x="47" y="154"/>
                  </a:cubicBezTo>
                  <a:cubicBezTo>
                    <a:pt x="41" y="152"/>
                    <a:pt x="36" y="150"/>
                    <a:pt x="32" y="147"/>
                  </a:cubicBezTo>
                  <a:cubicBezTo>
                    <a:pt x="28" y="144"/>
                    <a:pt x="24" y="141"/>
                    <a:pt x="20" y="137"/>
                  </a:cubicBezTo>
                  <a:cubicBezTo>
                    <a:pt x="17" y="133"/>
                    <a:pt x="13" y="128"/>
                    <a:pt x="10" y="122"/>
                  </a:cubicBezTo>
                  <a:cubicBezTo>
                    <a:pt x="7" y="116"/>
                    <a:pt x="5" y="110"/>
                    <a:pt x="3" y="102"/>
                  </a:cubicBezTo>
                  <a:cubicBezTo>
                    <a:pt x="1" y="95"/>
                    <a:pt x="0" y="87"/>
                    <a:pt x="0" y="78"/>
                  </a:cubicBezTo>
                  <a:cubicBezTo>
                    <a:pt x="0" y="66"/>
                    <a:pt x="2" y="55"/>
                    <a:pt x="5" y="45"/>
                  </a:cubicBezTo>
                  <a:cubicBezTo>
                    <a:pt x="8" y="35"/>
                    <a:pt x="13" y="27"/>
                    <a:pt x="19" y="20"/>
                  </a:cubicBezTo>
                  <a:cubicBezTo>
                    <a:pt x="25" y="14"/>
                    <a:pt x="31" y="9"/>
                    <a:pt x="40" y="5"/>
                  </a:cubicBezTo>
                  <a:cubicBezTo>
                    <a:pt x="48" y="2"/>
                    <a:pt x="57" y="0"/>
                    <a:pt x="66" y="0"/>
                  </a:cubicBezTo>
                  <a:cubicBezTo>
                    <a:pt x="77" y="0"/>
                    <a:pt x="86" y="2"/>
                    <a:pt x="94" y="6"/>
                  </a:cubicBezTo>
                  <a:cubicBezTo>
                    <a:pt x="102" y="10"/>
                    <a:pt x="109" y="16"/>
                    <a:pt x="114" y="22"/>
                  </a:cubicBezTo>
                  <a:cubicBezTo>
                    <a:pt x="119" y="29"/>
                    <a:pt x="123" y="37"/>
                    <a:pt x="126" y="46"/>
                  </a:cubicBezTo>
                  <a:cubicBezTo>
                    <a:pt x="128" y="56"/>
                    <a:pt x="130" y="65"/>
                    <a:pt x="130" y="75"/>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8" name="Freeform 121">
              <a:extLst>
                <a:ext uri="{FF2B5EF4-FFF2-40B4-BE49-F238E27FC236}">
                  <a16:creationId xmlns:a16="http://schemas.microsoft.com/office/drawing/2014/main" id="{12E2F172-F143-4692-B4D7-15077F32B972}"/>
                </a:ext>
              </a:extLst>
            </p:cNvPr>
            <p:cNvSpPr>
              <a:spLocks/>
            </p:cNvSpPr>
            <p:nvPr userDrawn="1"/>
          </p:nvSpPr>
          <p:spPr bwMode="auto">
            <a:xfrm>
              <a:off x="7918451" y="3933826"/>
              <a:ext cx="449263" cy="577850"/>
            </a:xfrm>
            <a:custGeom>
              <a:avLst/>
              <a:gdLst>
                <a:gd name="T0" fmla="*/ 91 w 120"/>
                <a:gd name="T1" fmla="*/ 154 h 154"/>
                <a:gd name="T2" fmla="*/ 91 w 120"/>
                <a:gd name="T3" fmla="*/ 69 h 154"/>
                <a:gd name="T4" fmla="*/ 84 w 120"/>
                <a:gd name="T5" fmla="*/ 38 h 154"/>
                <a:gd name="T6" fmla="*/ 60 w 120"/>
                <a:gd name="T7" fmla="*/ 27 h 154"/>
                <a:gd name="T8" fmla="*/ 47 w 120"/>
                <a:gd name="T9" fmla="*/ 30 h 154"/>
                <a:gd name="T10" fmla="*/ 37 w 120"/>
                <a:gd name="T11" fmla="*/ 38 h 154"/>
                <a:gd name="T12" fmla="*/ 31 w 120"/>
                <a:gd name="T13" fmla="*/ 50 h 154"/>
                <a:gd name="T14" fmla="*/ 29 w 120"/>
                <a:gd name="T15" fmla="*/ 66 h 154"/>
                <a:gd name="T16" fmla="*/ 29 w 120"/>
                <a:gd name="T17" fmla="*/ 154 h 154"/>
                <a:gd name="T18" fmla="*/ 0 w 120"/>
                <a:gd name="T19" fmla="*/ 154 h 154"/>
                <a:gd name="T20" fmla="*/ 0 w 120"/>
                <a:gd name="T21" fmla="*/ 3 h 154"/>
                <a:gd name="T22" fmla="*/ 29 w 120"/>
                <a:gd name="T23" fmla="*/ 3 h 154"/>
                <a:gd name="T24" fmla="*/ 29 w 120"/>
                <a:gd name="T25" fmla="*/ 18 h 154"/>
                <a:gd name="T26" fmla="*/ 36 w 120"/>
                <a:gd name="T27" fmla="*/ 10 h 154"/>
                <a:gd name="T28" fmla="*/ 45 w 120"/>
                <a:gd name="T29" fmla="*/ 5 h 154"/>
                <a:gd name="T30" fmla="*/ 55 w 120"/>
                <a:gd name="T31" fmla="*/ 1 h 154"/>
                <a:gd name="T32" fmla="*/ 67 w 120"/>
                <a:gd name="T33" fmla="*/ 0 h 154"/>
                <a:gd name="T34" fmla="*/ 90 w 120"/>
                <a:gd name="T35" fmla="*/ 4 h 154"/>
                <a:gd name="T36" fmla="*/ 107 w 120"/>
                <a:gd name="T37" fmla="*/ 17 h 154"/>
                <a:gd name="T38" fmla="*/ 117 w 120"/>
                <a:gd name="T39" fmla="*/ 38 h 154"/>
                <a:gd name="T40" fmla="*/ 120 w 120"/>
                <a:gd name="T41" fmla="*/ 67 h 154"/>
                <a:gd name="T42" fmla="*/ 120 w 120"/>
                <a:gd name="T43" fmla="*/ 154 h 154"/>
                <a:gd name="T44" fmla="*/ 91 w 120"/>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54">
                  <a:moveTo>
                    <a:pt x="91" y="154"/>
                  </a:moveTo>
                  <a:cubicBezTo>
                    <a:pt x="91" y="69"/>
                    <a:pt x="91" y="69"/>
                    <a:pt x="91" y="69"/>
                  </a:cubicBezTo>
                  <a:cubicBezTo>
                    <a:pt x="91" y="55"/>
                    <a:pt x="88" y="45"/>
                    <a:pt x="84" y="38"/>
                  </a:cubicBezTo>
                  <a:cubicBezTo>
                    <a:pt x="79" y="31"/>
                    <a:pt x="71" y="27"/>
                    <a:pt x="60" y="27"/>
                  </a:cubicBezTo>
                  <a:cubicBezTo>
                    <a:pt x="55" y="27"/>
                    <a:pt x="51" y="28"/>
                    <a:pt x="47" y="30"/>
                  </a:cubicBezTo>
                  <a:cubicBezTo>
                    <a:pt x="43" y="32"/>
                    <a:pt x="40" y="34"/>
                    <a:pt x="37" y="38"/>
                  </a:cubicBezTo>
                  <a:cubicBezTo>
                    <a:pt x="34" y="41"/>
                    <a:pt x="32" y="45"/>
                    <a:pt x="31" y="50"/>
                  </a:cubicBezTo>
                  <a:cubicBezTo>
                    <a:pt x="30" y="55"/>
                    <a:pt x="29" y="60"/>
                    <a:pt x="29" y="66"/>
                  </a:cubicBezTo>
                  <a:cubicBezTo>
                    <a:pt x="29" y="154"/>
                    <a:pt x="29" y="154"/>
                    <a:pt x="29" y="154"/>
                  </a:cubicBezTo>
                  <a:cubicBezTo>
                    <a:pt x="0" y="154"/>
                    <a:pt x="0" y="154"/>
                    <a:pt x="0" y="154"/>
                  </a:cubicBezTo>
                  <a:cubicBezTo>
                    <a:pt x="0" y="3"/>
                    <a:pt x="0" y="3"/>
                    <a:pt x="0" y="3"/>
                  </a:cubicBezTo>
                  <a:cubicBezTo>
                    <a:pt x="29" y="3"/>
                    <a:pt x="29" y="3"/>
                    <a:pt x="29" y="3"/>
                  </a:cubicBezTo>
                  <a:cubicBezTo>
                    <a:pt x="29" y="18"/>
                    <a:pt x="29" y="18"/>
                    <a:pt x="29" y="18"/>
                  </a:cubicBezTo>
                  <a:cubicBezTo>
                    <a:pt x="31" y="15"/>
                    <a:pt x="33" y="12"/>
                    <a:pt x="36" y="10"/>
                  </a:cubicBezTo>
                  <a:cubicBezTo>
                    <a:pt x="39" y="8"/>
                    <a:pt x="42" y="6"/>
                    <a:pt x="45" y="5"/>
                  </a:cubicBezTo>
                  <a:cubicBezTo>
                    <a:pt x="48" y="3"/>
                    <a:pt x="52" y="2"/>
                    <a:pt x="55" y="1"/>
                  </a:cubicBezTo>
                  <a:cubicBezTo>
                    <a:pt x="59" y="0"/>
                    <a:pt x="63" y="0"/>
                    <a:pt x="67" y="0"/>
                  </a:cubicBezTo>
                  <a:cubicBezTo>
                    <a:pt x="76" y="0"/>
                    <a:pt x="84" y="2"/>
                    <a:pt x="90" y="4"/>
                  </a:cubicBezTo>
                  <a:cubicBezTo>
                    <a:pt x="97" y="7"/>
                    <a:pt x="103" y="12"/>
                    <a:pt x="107" y="17"/>
                  </a:cubicBezTo>
                  <a:cubicBezTo>
                    <a:pt x="112" y="23"/>
                    <a:pt x="115" y="30"/>
                    <a:pt x="117" y="38"/>
                  </a:cubicBezTo>
                  <a:cubicBezTo>
                    <a:pt x="119" y="46"/>
                    <a:pt x="120" y="56"/>
                    <a:pt x="120" y="67"/>
                  </a:cubicBezTo>
                  <a:cubicBezTo>
                    <a:pt x="120" y="154"/>
                    <a:pt x="120" y="154"/>
                    <a:pt x="120" y="154"/>
                  </a:cubicBezTo>
                  <a:lnTo>
                    <a:pt x="91"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39" name="Freeform 122">
              <a:extLst>
                <a:ext uri="{FF2B5EF4-FFF2-40B4-BE49-F238E27FC236}">
                  <a16:creationId xmlns:a16="http://schemas.microsoft.com/office/drawing/2014/main" id="{9C1166C9-6345-4EA6-96F2-A65CC247626C}"/>
                </a:ext>
              </a:extLst>
            </p:cNvPr>
            <p:cNvSpPr>
              <a:spLocks noEditPoints="1"/>
            </p:cNvSpPr>
            <p:nvPr userDrawn="1"/>
          </p:nvSpPr>
          <p:spPr bwMode="auto">
            <a:xfrm>
              <a:off x="8450263" y="3933826"/>
              <a:ext cx="501650" cy="588963"/>
            </a:xfrm>
            <a:custGeom>
              <a:avLst/>
              <a:gdLst>
                <a:gd name="T0" fmla="*/ 105 w 134"/>
                <a:gd name="T1" fmla="*/ 78 h 157"/>
                <a:gd name="T2" fmla="*/ 102 w 134"/>
                <a:gd name="T3" fmla="*/ 58 h 157"/>
                <a:gd name="T4" fmla="*/ 94 w 134"/>
                <a:gd name="T5" fmla="*/ 42 h 157"/>
                <a:gd name="T6" fmla="*/ 82 w 134"/>
                <a:gd name="T7" fmla="*/ 32 h 157"/>
                <a:gd name="T8" fmla="*/ 66 w 134"/>
                <a:gd name="T9" fmla="*/ 28 h 157"/>
                <a:gd name="T10" fmla="*/ 51 w 134"/>
                <a:gd name="T11" fmla="*/ 32 h 157"/>
                <a:gd name="T12" fmla="*/ 40 w 134"/>
                <a:gd name="T13" fmla="*/ 42 h 157"/>
                <a:gd name="T14" fmla="*/ 33 w 134"/>
                <a:gd name="T15" fmla="*/ 57 h 157"/>
                <a:gd name="T16" fmla="*/ 30 w 134"/>
                <a:gd name="T17" fmla="*/ 78 h 157"/>
                <a:gd name="T18" fmla="*/ 33 w 134"/>
                <a:gd name="T19" fmla="*/ 100 h 157"/>
                <a:gd name="T20" fmla="*/ 41 w 134"/>
                <a:gd name="T21" fmla="*/ 116 h 157"/>
                <a:gd name="T22" fmla="*/ 52 w 134"/>
                <a:gd name="T23" fmla="*/ 125 h 157"/>
                <a:gd name="T24" fmla="*/ 68 w 134"/>
                <a:gd name="T25" fmla="*/ 129 h 157"/>
                <a:gd name="T26" fmla="*/ 83 w 134"/>
                <a:gd name="T27" fmla="*/ 125 h 157"/>
                <a:gd name="T28" fmla="*/ 95 w 134"/>
                <a:gd name="T29" fmla="*/ 114 h 157"/>
                <a:gd name="T30" fmla="*/ 102 w 134"/>
                <a:gd name="T31" fmla="*/ 98 h 157"/>
                <a:gd name="T32" fmla="*/ 105 w 134"/>
                <a:gd name="T33" fmla="*/ 78 h 157"/>
                <a:gd name="T34" fmla="*/ 134 w 134"/>
                <a:gd name="T35" fmla="*/ 78 h 157"/>
                <a:gd name="T36" fmla="*/ 129 w 134"/>
                <a:gd name="T37" fmla="*/ 111 h 157"/>
                <a:gd name="T38" fmla="*/ 115 w 134"/>
                <a:gd name="T39" fmla="*/ 136 h 157"/>
                <a:gd name="T40" fmla="*/ 93 w 134"/>
                <a:gd name="T41" fmla="*/ 151 h 157"/>
                <a:gd name="T42" fmla="*/ 67 w 134"/>
                <a:gd name="T43" fmla="*/ 157 h 157"/>
                <a:gd name="T44" fmla="*/ 40 w 134"/>
                <a:gd name="T45" fmla="*/ 151 h 157"/>
                <a:gd name="T46" fmla="*/ 19 w 134"/>
                <a:gd name="T47" fmla="*/ 135 h 157"/>
                <a:gd name="T48" fmla="*/ 5 w 134"/>
                <a:gd name="T49" fmla="*/ 111 h 157"/>
                <a:gd name="T50" fmla="*/ 0 w 134"/>
                <a:gd name="T51" fmla="*/ 78 h 157"/>
                <a:gd name="T52" fmla="*/ 6 w 134"/>
                <a:gd name="T53" fmla="*/ 45 h 157"/>
                <a:gd name="T54" fmla="*/ 20 w 134"/>
                <a:gd name="T55" fmla="*/ 21 h 157"/>
                <a:gd name="T56" fmla="*/ 41 w 134"/>
                <a:gd name="T57" fmla="*/ 5 h 157"/>
                <a:gd name="T58" fmla="*/ 67 w 134"/>
                <a:gd name="T59" fmla="*/ 0 h 157"/>
                <a:gd name="T60" fmla="*/ 94 w 134"/>
                <a:gd name="T61" fmla="*/ 6 h 157"/>
                <a:gd name="T62" fmla="*/ 115 w 134"/>
                <a:gd name="T63" fmla="*/ 21 h 157"/>
                <a:gd name="T64" fmla="*/ 129 w 134"/>
                <a:gd name="T65" fmla="*/ 46 h 157"/>
                <a:gd name="T66" fmla="*/ 134 w 134"/>
                <a:gd name="T67" fmla="*/ 78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4" h="157">
                  <a:moveTo>
                    <a:pt x="105" y="78"/>
                  </a:moveTo>
                  <a:cubicBezTo>
                    <a:pt x="105" y="71"/>
                    <a:pt x="104" y="64"/>
                    <a:pt x="102" y="58"/>
                  </a:cubicBezTo>
                  <a:cubicBezTo>
                    <a:pt x="100" y="52"/>
                    <a:pt x="98" y="46"/>
                    <a:pt x="94" y="42"/>
                  </a:cubicBezTo>
                  <a:cubicBezTo>
                    <a:pt x="91" y="37"/>
                    <a:pt x="87" y="34"/>
                    <a:pt x="82" y="32"/>
                  </a:cubicBezTo>
                  <a:cubicBezTo>
                    <a:pt x="78" y="29"/>
                    <a:pt x="72" y="28"/>
                    <a:pt x="66" y="28"/>
                  </a:cubicBezTo>
                  <a:cubicBezTo>
                    <a:pt x="61" y="28"/>
                    <a:pt x="56" y="29"/>
                    <a:pt x="51" y="32"/>
                  </a:cubicBezTo>
                  <a:cubicBezTo>
                    <a:pt x="47" y="34"/>
                    <a:pt x="43" y="37"/>
                    <a:pt x="40" y="42"/>
                  </a:cubicBezTo>
                  <a:cubicBezTo>
                    <a:pt x="37" y="46"/>
                    <a:pt x="34" y="51"/>
                    <a:pt x="33" y="57"/>
                  </a:cubicBezTo>
                  <a:cubicBezTo>
                    <a:pt x="31" y="63"/>
                    <a:pt x="30" y="70"/>
                    <a:pt x="30" y="78"/>
                  </a:cubicBezTo>
                  <a:cubicBezTo>
                    <a:pt x="30" y="86"/>
                    <a:pt x="31" y="93"/>
                    <a:pt x="33" y="100"/>
                  </a:cubicBezTo>
                  <a:cubicBezTo>
                    <a:pt x="35" y="106"/>
                    <a:pt x="37" y="111"/>
                    <a:pt x="41" y="116"/>
                  </a:cubicBezTo>
                  <a:cubicBezTo>
                    <a:pt x="44" y="120"/>
                    <a:pt x="48" y="123"/>
                    <a:pt x="52" y="125"/>
                  </a:cubicBezTo>
                  <a:cubicBezTo>
                    <a:pt x="57" y="128"/>
                    <a:pt x="62" y="129"/>
                    <a:pt x="68" y="129"/>
                  </a:cubicBezTo>
                  <a:cubicBezTo>
                    <a:pt x="73" y="129"/>
                    <a:pt x="78" y="127"/>
                    <a:pt x="83" y="125"/>
                  </a:cubicBezTo>
                  <a:cubicBezTo>
                    <a:pt x="87" y="122"/>
                    <a:pt x="91" y="118"/>
                    <a:pt x="95" y="114"/>
                  </a:cubicBezTo>
                  <a:cubicBezTo>
                    <a:pt x="98" y="109"/>
                    <a:pt x="100" y="104"/>
                    <a:pt x="102" y="98"/>
                  </a:cubicBezTo>
                  <a:cubicBezTo>
                    <a:pt x="104" y="92"/>
                    <a:pt x="105" y="85"/>
                    <a:pt x="105" y="78"/>
                  </a:cubicBezTo>
                  <a:moveTo>
                    <a:pt x="134" y="78"/>
                  </a:moveTo>
                  <a:cubicBezTo>
                    <a:pt x="134" y="90"/>
                    <a:pt x="133" y="101"/>
                    <a:pt x="129" y="111"/>
                  </a:cubicBezTo>
                  <a:cubicBezTo>
                    <a:pt x="126" y="121"/>
                    <a:pt x="121" y="129"/>
                    <a:pt x="115" y="136"/>
                  </a:cubicBezTo>
                  <a:cubicBezTo>
                    <a:pt x="109" y="143"/>
                    <a:pt x="102" y="148"/>
                    <a:pt x="93" y="151"/>
                  </a:cubicBezTo>
                  <a:cubicBezTo>
                    <a:pt x="85" y="155"/>
                    <a:pt x="76" y="157"/>
                    <a:pt x="67" y="157"/>
                  </a:cubicBezTo>
                  <a:cubicBezTo>
                    <a:pt x="57" y="157"/>
                    <a:pt x="48" y="155"/>
                    <a:pt x="40" y="151"/>
                  </a:cubicBezTo>
                  <a:cubicBezTo>
                    <a:pt x="32" y="147"/>
                    <a:pt x="25" y="142"/>
                    <a:pt x="19" y="135"/>
                  </a:cubicBezTo>
                  <a:cubicBezTo>
                    <a:pt x="13" y="128"/>
                    <a:pt x="9" y="120"/>
                    <a:pt x="5" y="111"/>
                  </a:cubicBezTo>
                  <a:cubicBezTo>
                    <a:pt x="2" y="101"/>
                    <a:pt x="0" y="90"/>
                    <a:pt x="0" y="78"/>
                  </a:cubicBezTo>
                  <a:cubicBezTo>
                    <a:pt x="0" y="66"/>
                    <a:pt x="2" y="55"/>
                    <a:pt x="6" y="45"/>
                  </a:cubicBezTo>
                  <a:cubicBezTo>
                    <a:pt x="9" y="36"/>
                    <a:pt x="14" y="28"/>
                    <a:pt x="20" y="21"/>
                  </a:cubicBezTo>
                  <a:cubicBezTo>
                    <a:pt x="26" y="14"/>
                    <a:pt x="33" y="9"/>
                    <a:pt x="41" y="5"/>
                  </a:cubicBezTo>
                  <a:cubicBezTo>
                    <a:pt x="49" y="2"/>
                    <a:pt x="58" y="0"/>
                    <a:pt x="67" y="0"/>
                  </a:cubicBezTo>
                  <a:cubicBezTo>
                    <a:pt x="77" y="0"/>
                    <a:pt x="86" y="2"/>
                    <a:pt x="94" y="6"/>
                  </a:cubicBezTo>
                  <a:cubicBezTo>
                    <a:pt x="102" y="9"/>
                    <a:pt x="109" y="14"/>
                    <a:pt x="115" y="21"/>
                  </a:cubicBezTo>
                  <a:cubicBezTo>
                    <a:pt x="121" y="28"/>
                    <a:pt x="126" y="36"/>
                    <a:pt x="129" y="46"/>
                  </a:cubicBezTo>
                  <a:cubicBezTo>
                    <a:pt x="133" y="55"/>
                    <a:pt x="134" y="66"/>
                    <a:pt x="134" y="78"/>
                  </a:cubicBezTo>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0" name="Freeform 123">
              <a:extLst>
                <a:ext uri="{FF2B5EF4-FFF2-40B4-BE49-F238E27FC236}">
                  <a16:creationId xmlns:a16="http://schemas.microsoft.com/office/drawing/2014/main" id="{F6D0CFF4-3F25-4B8F-ADCB-12637DACA36E}"/>
                </a:ext>
              </a:extLst>
            </p:cNvPr>
            <p:cNvSpPr>
              <a:spLocks/>
            </p:cNvSpPr>
            <p:nvPr userDrawn="1"/>
          </p:nvSpPr>
          <p:spPr bwMode="auto">
            <a:xfrm>
              <a:off x="9034463" y="3933826"/>
              <a:ext cx="454025" cy="577850"/>
            </a:xfrm>
            <a:custGeom>
              <a:avLst/>
              <a:gdLst>
                <a:gd name="T0" fmla="*/ 92 w 121"/>
                <a:gd name="T1" fmla="*/ 154 h 154"/>
                <a:gd name="T2" fmla="*/ 92 w 121"/>
                <a:gd name="T3" fmla="*/ 69 h 154"/>
                <a:gd name="T4" fmla="*/ 84 w 121"/>
                <a:gd name="T5" fmla="*/ 38 h 154"/>
                <a:gd name="T6" fmla="*/ 61 w 121"/>
                <a:gd name="T7" fmla="*/ 27 h 154"/>
                <a:gd name="T8" fmla="*/ 48 w 121"/>
                <a:gd name="T9" fmla="*/ 30 h 154"/>
                <a:gd name="T10" fmla="*/ 38 w 121"/>
                <a:gd name="T11" fmla="*/ 38 h 154"/>
                <a:gd name="T12" fmla="*/ 32 w 121"/>
                <a:gd name="T13" fmla="*/ 50 h 154"/>
                <a:gd name="T14" fmla="*/ 30 w 121"/>
                <a:gd name="T15" fmla="*/ 66 h 154"/>
                <a:gd name="T16" fmla="*/ 30 w 121"/>
                <a:gd name="T17" fmla="*/ 154 h 154"/>
                <a:gd name="T18" fmla="*/ 0 w 121"/>
                <a:gd name="T19" fmla="*/ 154 h 154"/>
                <a:gd name="T20" fmla="*/ 0 w 121"/>
                <a:gd name="T21" fmla="*/ 3 h 154"/>
                <a:gd name="T22" fmla="*/ 30 w 121"/>
                <a:gd name="T23" fmla="*/ 3 h 154"/>
                <a:gd name="T24" fmla="*/ 30 w 121"/>
                <a:gd name="T25" fmla="*/ 18 h 154"/>
                <a:gd name="T26" fmla="*/ 37 w 121"/>
                <a:gd name="T27" fmla="*/ 10 h 154"/>
                <a:gd name="T28" fmla="*/ 46 w 121"/>
                <a:gd name="T29" fmla="*/ 5 h 154"/>
                <a:gd name="T30" fmla="*/ 56 w 121"/>
                <a:gd name="T31" fmla="*/ 1 h 154"/>
                <a:gd name="T32" fmla="*/ 68 w 121"/>
                <a:gd name="T33" fmla="*/ 0 h 154"/>
                <a:gd name="T34" fmla="*/ 91 w 121"/>
                <a:gd name="T35" fmla="*/ 4 h 154"/>
                <a:gd name="T36" fmla="*/ 108 w 121"/>
                <a:gd name="T37" fmla="*/ 17 h 154"/>
                <a:gd name="T38" fmla="*/ 118 w 121"/>
                <a:gd name="T39" fmla="*/ 38 h 154"/>
                <a:gd name="T40" fmla="*/ 121 w 121"/>
                <a:gd name="T41" fmla="*/ 67 h 154"/>
                <a:gd name="T42" fmla="*/ 121 w 121"/>
                <a:gd name="T43" fmla="*/ 154 h 154"/>
                <a:gd name="T44" fmla="*/ 92 w 121"/>
                <a:gd name="T45"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54">
                  <a:moveTo>
                    <a:pt x="92" y="154"/>
                  </a:moveTo>
                  <a:cubicBezTo>
                    <a:pt x="92" y="69"/>
                    <a:pt x="92" y="69"/>
                    <a:pt x="92" y="69"/>
                  </a:cubicBezTo>
                  <a:cubicBezTo>
                    <a:pt x="92" y="55"/>
                    <a:pt x="89" y="45"/>
                    <a:pt x="84" y="38"/>
                  </a:cubicBezTo>
                  <a:cubicBezTo>
                    <a:pt x="80" y="31"/>
                    <a:pt x="72" y="27"/>
                    <a:pt x="61" y="27"/>
                  </a:cubicBezTo>
                  <a:cubicBezTo>
                    <a:pt x="56" y="27"/>
                    <a:pt x="52" y="28"/>
                    <a:pt x="48" y="30"/>
                  </a:cubicBezTo>
                  <a:cubicBezTo>
                    <a:pt x="44" y="32"/>
                    <a:pt x="40" y="34"/>
                    <a:pt x="38" y="38"/>
                  </a:cubicBezTo>
                  <a:cubicBezTo>
                    <a:pt x="35" y="41"/>
                    <a:pt x="33" y="45"/>
                    <a:pt x="32" y="50"/>
                  </a:cubicBezTo>
                  <a:cubicBezTo>
                    <a:pt x="31" y="55"/>
                    <a:pt x="30" y="60"/>
                    <a:pt x="30" y="66"/>
                  </a:cubicBezTo>
                  <a:cubicBezTo>
                    <a:pt x="30" y="154"/>
                    <a:pt x="30" y="154"/>
                    <a:pt x="30" y="154"/>
                  </a:cubicBezTo>
                  <a:cubicBezTo>
                    <a:pt x="0" y="154"/>
                    <a:pt x="0" y="154"/>
                    <a:pt x="0" y="154"/>
                  </a:cubicBezTo>
                  <a:cubicBezTo>
                    <a:pt x="0" y="3"/>
                    <a:pt x="0" y="3"/>
                    <a:pt x="0" y="3"/>
                  </a:cubicBezTo>
                  <a:cubicBezTo>
                    <a:pt x="30" y="3"/>
                    <a:pt x="30" y="3"/>
                    <a:pt x="30" y="3"/>
                  </a:cubicBezTo>
                  <a:cubicBezTo>
                    <a:pt x="30" y="18"/>
                    <a:pt x="30" y="18"/>
                    <a:pt x="30" y="18"/>
                  </a:cubicBezTo>
                  <a:cubicBezTo>
                    <a:pt x="32" y="15"/>
                    <a:pt x="34" y="12"/>
                    <a:pt x="37" y="10"/>
                  </a:cubicBezTo>
                  <a:cubicBezTo>
                    <a:pt x="39" y="8"/>
                    <a:pt x="42" y="6"/>
                    <a:pt x="46" y="5"/>
                  </a:cubicBezTo>
                  <a:cubicBezTo>
                    <a:pt x="49" y="3"/>
                    <a:pt x="52" y="2"/>
                    <a:pt x="56" y="1"/>
                  </a:cubicBezTo>
                  <a:cubicBezTo>
                    <a:pt x="60" y="0"/>
                    <a:pt x="64" y="0"/>
                    <a:pt x="68" y="0"/>
                  </a:cubicBezTo>
                  <a:cubicBezTo>
                    <a:pt x="77" y="0"/>
                    <a:pt x="85" y="2"/>
                    <a:pt x="91" y="4"/>
                  </a:cubicBezTo>
                  <a:cubicBezTo>
                    <a:pt x="98" y="7"/>
                    <a:pt x="103" y="12"/>
                    <a:pt x="108" y="17"/>
                  </a:cubicBezTo>
                  <a:cubicBezTo>
                    <a:pt x="112" y="23"/>
                    <a:pt x="116" y="30"/>
                    <a:pt x="118" y="38"/>
                  </a:cubicBezTo>
                  <a:cubicBezTo>
                    <a:pt x="120" y="46"/>
                    <a:pt x="121" y="56"/>
                    <a:pt x="121" y="67"/>
                  </a:cubicBezTo>
                  <a:cubicBezTo>
                    <a:pt x="121" y="154"/>
                    <a:pt x="121" y="154"/>
                    <a:pt x="121" y="154"/>
                  </a:cubicBezTo>
                  <a:lnTo>
                    <a:pt x="92" y="154"/>
                  </a:lnTo>
                  <a:close/>
                </a:path>
              </a:pathLst>
            </a:custGeom>
            <a:solidFill>
              <a:srgbClr val="1A9AFA"/>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1" name="Freeform 124">
              <a:extLst>
                <a:ext uri="{FF2B5EF4-FFF2-40B4-BE49-F238E27FC236}">
                  <a16:creationId xmlns:a16="http://schemas.microsoft.com/office/drawing/2014/main" id="{9932F642-1E35-48EC-B6C4-B38B0CA08E95}"/>
                </a:ext>
              </a:extLst>
            </p:cNvPr>
            <p:cNvSpPr>
              <a:spLocks/>
            </p:cNvSpPr>
            <p:nvPr userDrawn="1"/>
          </p:nvSpPr>
          <p:spPr bwMode="auto">
            <a:xfrm>
              <a:off x="2703513" y="2332038"/>
              <a:ext cx="2125663" cy="776288"/>
            </a:xfrm>
            <a:custGeom>
              <a:avLst/>
              <a:gdLst>
                <a:gd name="T0" fmla="*/ 1339 w 1339"/>
                <a:gd name="T1" fmla="*/ 0 h 489"/>
                <a:gd name="T2" fmla="*/ 0 w 1339"/>
                <a:gd name="T3" fmla="*/ 489 h 489"/>
                <a:gd name="T4" fmla="*/ 1339 w 1339"/>
                <a:gd name="T5" fmla="*/ 253 h 489"/>
                <a:gd name="T6" fmla="*/ 1339 w 1339"/>
                <a:gd name="T7" fmla="*/ 0 h 489"/>
                <a:gd name="T8" fmla="*/ 1339 w 1339"/>
                <a:gd name="T9" fmla="*/ 0 h 489"/>
              </a:gdLst>
              <a:ahLst/>
              <a:cxnLst>
                <a:cxn ang="0">
                  <a:pos x="T0" y="T1"/>
                </a:cxn>
                <a:cxn ang="0">
                  <a:pos x="T2" y="T3"/>
                </a:cxn>
                <a:cxn ang="0">
                  <a:pos x="T4" y="T5"/>
                </a:cxn>
                <a:cxn ang="0">
                  <a:pos x="T6" y="T7"/>
                </a:cxn>
                <a:cxn ang="0">
                  <a:pos x="T8" y="T9"/>
                </a:cxn>
              </a:cxnLst>
              <a:rect l="0" t="0" r="r" b="b"/>
              <a:pathLst>
                <a:path w="1339" h="489">
                  <a:moveTo>
                    <a:pt x="1339" y="0"/>
                  </a:moveTo>
                  <a:lnTo>
                    <a:pt x="0" y="489"/>
                  </a:lnTo>
                  <a:lnTo>
                    <a:pt x="1339" y="253"/>
                  </a:lnTo>
                  <a:lnTo>
                    <a:pt x="1339" y="0"/>
                  </a:lnTo>
                  <a:lnTo>
                    <a:pt x="1339" y="0"/>
                  </a:lnTo>
                  <a:close/>
                </a:path>
              </a:pathLst>
            </a:custGeom>
            <a:solidFill>
              <a:srgbClr val="FFE600"/>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sp>
          <p:nvSpPr>
            <p:cNvPr id="42" name="Freeform 125">
              <a:extLst>
                <a:ext uri="{FF2B5EF4-FFF2-40B4-BE49-F238E27FC236}">
                  <a16:creationId xmlns:a16="http://schemas.microsoft.com/office/drawing/2014/main" id="{D5D95FF1-6143-4F5E-A9CE-4E0A96033573}"/>
                </a:ext>
              </a:extLst>
            </p:cNvPr>
            <p:cNvSpPr>
              <a:spLocks noEditPoints="1"/>
            </p:cNvSpPr>
            <p:nvPr userDrawn="1"/>
          </p:nvSpPr>
          <p:spPr bwMode="auto">
            <a:xfrm>
              <a:off x="2720976" y="3430588"/>
              <a:ext cx="1787525" cy="1081088"/>
            </a:xfrm>
            <a:custGeom>
              <a:avLst/>
              <a:gdLst>
                <a:gd name="T0" fmla="*/ 904 w 1126"/>
                <a:gd name="T1" fmla="*/ 0 h 681"/>
                <a:gd name="T2" fmla="*/ 788 w 1126"/>
                <a:gd name="T3" fmla="*/ 222 h 681"/>
                <a:gd name="T4" fmla="*/ 673 w 1126"/>
                <a:gd name="T5" fmla="*/ 0 h 681"/>
                <a:gd name="T6" fmla="*/ 449 w 1126"/>
                <a:gd name="T7" fmla="*/ 0 h 681"/>
                <a:gd name="T8" fmla="*/ 687 w 1126"/>
                <a:gd name="T9" fmla="*/ 411 h 681"/>
                <a:gd name="T10" fmla="*/ 687 w 1126"/>
                <a:gd name="T11" fmla="*/ 681 h 681"/>
                <a:gd name="T12" fmla="*/ 887 w 1126"/>
                <a:gd name="T13" fmla="*/ 681 h 681"/>
                <a:gd name="T14" fmla="*/ 887 w 1126"/>
                <a:gd name="T15" fmla="*/ 411 h 681"/>
                <a:gd name="T16" fmla="*/ 1126 w 1126"/>
                <a:gd name="T17" fmla="*/ 0 h 681"/>
                <a:gd name="T18" fmla="*/ 904 w 1126"/>
                <a:gd name="T19" fmla="*/ 0 h 681"/>
                <a:gd name="T20" fmla="*/ 0 w 1126"/>
                <a:gd name="T21" fmla="*/ 0 h 681"/>
                <a:gd name="T22" fmla="*/ 0 w 1126"/>
                <a:gd name="T23" fmla="*/ 681 h 681"/>
                <a:gd name="T24" fmla="*/ 543 w 1126"/>
                <a:gd name="T25" fmla="*/ 681 h 681"/>
                <a:gd name="T26" fmla="*/ 543 w 1126"/>
                <a:gd name="T27" fmla="*/ 525 h 681"/>
                <a:gd name="T28" fmla="*/ 203 w 1126"/>
                <a:gd name="T29" fmla="*/ 525 h 681"/>
                <a:gd name="T30" fmla="*/ 203 w 1126"/>
                <a:gd name="T31" fmla="*/ 411 h 681"/>
                <a:gd name="T32" fmla="*/ 449 w 1126"/>
                <a:gd name="T33" fmla="*/ 411 h 681"/>
                <a:gd name="T34" fmla="*/ 449 w 1126"/>
                <a:gd name="T35" fmla="*/ 269 h 681"/>
                <a:gd name="T36" fmla="*/ 203 w 1126"/>
                <a:gd name="T37" fmla="*/ 269 h 681"/>
                <a:gd name="T38" fmla="*/ 203 w 1126"/>
                <a:gd name="T39" fmla="*/ 156 h 681"/>
                <a:gd name="T40" fmla="*/ 475 w 1126"/>
                <a:gd name="T41" fmla="*/ 156 h 681"/>
                <a:gd name="T42" fmla="*/ 385 w 1126"/>
                <a:gd name="T43" fmla="*/ 0 h 681"/>
                <a:gd name="T44" fmla="*/ 0 w 1126"/>
                <a:gd name="T45" fmla="*/ 0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26" h="681">
                  <a:moveTo>
                    <a:pt x="904" y="0"/>
                  </a:moveTo>
                  <a:lnTo>
                    <a:pt x="788" y="222"/>
                  </a:lnTo>
                  <a:lnTo>
                    <a:pt x="673" y="0"/>
                  </a:lnTo>
                  <a:lnTo>
                    <a:pt x="449" y="0"/>
                  </a:lnTo>
                  <a:lnTo>
                    <a:pt x="687" y="411"/>
                  </a:lnTo>
                  <a:lnTo>
                    <a:pt x="687" y="681"/>
                  </a:lnTo>
                  <a:lnTo>
                    <a:pt x="887" y="681"/>
                  </a:lnTo>
                  <a:lnTo>
                    <a:pt x="887" y="411"/>
                  </a:lnTo>
                  <a:lnTo>
                    <a:pt x="1126" y="0"/>
                  </a:lnTo>
                  <a:lnTo>
                    <a:pt x="904" y="0"/>
                  </a:lnTo>
                  <a:close/>
                  <a:moveTo>
                    <a:pt x="0" y="0"/>
                  </a:moveTo>
                  <a:lnTo>
                    <a:pt x="0" y="681"/>
                  </a:lnTo>
                  <a:lnTo>
                    <a:pt x="543" y="681"/>
                  </a:lnTo>
                  <a:lnTo>
                    <a:pt x="543" y="525"/>
                  </a:lnTo>
                  <a:lnTo>
                    <a:pt x="203" y="525"/>
                  </a:lnTo>
                  <a:lnTo>
                    <a:pt x="203" y="411"/>
                  </a:lnTo>
                  <a:lnTo>
                    <a:pt x="449" y="411"/>
                  </a:lnTo>
                  <a:lnTo>
                    <a:pt x="449" y="269"/>
                  </a:lnTo>
                  <a:lnTo>
                    <a:pt x="203" y="269"/>
                  </a:lnTo>
                  <a:lnTo>
                    <a:pt x="203" y="156"/>
                  </a:lnTo>
                  <a:lnTo>
                    <a:pt x="475" y="156"/>
                  </a:lnTo>
                  <a:lnTo>
                    <a:pt x="385"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799">
                <a:latin typeface="Arial" panose="020B0604020202020204" pitchFamily="34" charset="0"/>
                <a:sym typeface="Arial" panose="020B0604020202020204" pitchFamily="34" charset="0"/>
              </a:endParaRPr>
            </a:p>
          </p:txBody>
        </p:sp>
      </p:grpSp>
      <p:sp>
        <p:nvSpPr>
          <p:cNvPr id="3" name="Text Placeholder 2"/>
          <p:cNvSpPr>
            <a:spLocks noGrp="1"/>
          </p:cNvSpPr>
          <p:nvPr>
            <p:ph type="body" idx="1"/>
          </p:nvPr>
        </p:nvSpPr>
        <p:spPr>
          <a:xfrm>
            <a:off x="609919" y="1327149"/>
            <a:ext cx="10978515" cy="981166"/>
          </a:xfrm>
          <a:prstGeom prst="rect">
            <a:avLst/>
          </a:prstGeom>
        </p:spPr>
        <p:txBody>
          <a:bodyPr vert="horz" lIns="0" tIns="0" rIns="0" bIns="0" rtlCol="0"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OuterGrid" hidden="1">
            <a:extLst>
              <a:ext uri="{FF2B5EF4-FFF2-40B4-BE49-F238E27FC236}">
                <a16:creationId xmlns:a16="http://schemas.microsoft.com/office/drawing/2014/main" id="{497C0834-4F27-4726-9D1B-7289BEDDACB5}"/>
              </a:ext>
            </a:extLst>
          </p:cNvPr>
          <p:cNvSpPr/>
          <p:nvPr userDrawn="1"/>
        </p:nvSpPr>
        <p:spPr>
          <a:xfrm>
            <a:off x="610236" y="1327150"/>
            <a:ext cx="10985719" cy="4797425"/>
          </a:xfrm>
          <a:prstGeom prst="rect">
            <a:avLst/>
          </a:prstGeom>
          <a:solidFill>
            <a:schemeClr val="accent6">
              <a:alpha val="0"/>
            </a:schemeClr>
          </a:solidFill>
          <a:ln w="95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l"/>
            <a:endParaRPr lang="en-US" sz="1100">
              <a:solidFill>
                <a:schemeClr val="bg1"/>
              </a:solidFill>
            </a:endParaRPr>
          </a:p>
        </p:txBody>
      </p:sp>
    </p:spTree>
    <p:extLst>
      <p:ext uri="{BB962C8B-B14F-4D97-AF65-F5344CB8AC3E}">
        <p14:creationId xmlns:p14="http://schemas.microsoft.com/office/powerpoint/2010/main" val="1819460896"/>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Lst>
  <p:hf hdr="0" ftr="0"/>
  <p:txStyles>
    <p:titleStyle>
      <a:lvl1pPr algn="l" defTabSz="913943" rtl="0" eaLnBrk="1" latinLnBrk="0" hangingPunct="1">
        <a:lnSpc>
          <a:spcPct val="90000"/>
        </a:lnSpc>
        <a:spcBef>
          <a:spcPct val="0"/>
        </a:spcBef>
        <a:buNone/>
        <a:defRPr sz="2199" b="0" kern="1200">
          <a:solidFill>
            <a:schemeClr val="bg1"/>
          </a:solidFill>
          <a:latin typeface="+mn-lt"/>
          <a:ea typeface="+mj-ea"/>
          <a:cs typeface="Arial" pitchFamily="34" charset="0"/>
          <a:sym typeface="Arial" panose="020B0604020202020204" pitchFamily="34" charset="0"/>
        </a:defRPr>
      </a:lvl1pPr>
    </p:titleStyle>
    <p:bodyStyle>
      <a:lvl1pPr marL="171364"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1pPr>
      <a:lvl2pPr marL="342729"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2pPr>
      <a:lvl3pPr marL="514093"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3pPr>
      <a:lvl4pPr marL="685457"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4pPr>
      <a:lvl5pPr marL="856821" indent="-171364" algn="l" defTabSz="913943" rtl="0" eaLnBrk="1" latinLnBrk="0" hangingPunct="1">
        <a:spcBef>
          <a:spcPct val="20000"/>
        </a:spcBef>
        <a:buClr>
          <a:schemeClr val="accent1"/>
        </a:buClr>
        <a:buSzPct val="75000"/>
        <a:buFont typeface="Wingdings 3" panose="05040102010807070707" pitchFamily="18" charset="2"/>
        <a:buChar char=""/>
        <a:defRPr sz="1100" kern="1200">
          <a:solidFill>
            <a:schemeClr val="bg1"/>
          </a:solidFill>
          <a:latin typeface="Arial" panose="020B0604020202020204" pitchFamily="34" charset="0"/>
          <a:ea typeface="+mn-ea"/>
          <a:cs typeface="+mn-cs"/>
          <a:sym typeface="Arial" panose="020B0604020202020204" pitchFamily="34" charset="0"/>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099" kern="1200">
          <a:solidFill>
            <a:schemeClr val="tx1"/>
          </a:solidFill>
          <a:latin typeface="+mn-lt"/>
          <a:ea typeface="+mn-ea"/>
          <a:cs typeface="+mn-cs"/>
        </a:defRPr>
      </a:lvl1pPr>
      <a:lvl2pPr marL="456971" algn="l" defTabSz="913943" rtl="0" eaLnBrk="1" latinLnBrk="0" hangingPunct="1">
        <a:defRPr sz="1099" kern="1200">
          <a:solidFill>
            <a:schemeClr val="tx1"/>
          </a:solidFill>
          <a:latin typeface="+mn-lt"/>
          <a:ea typeface="+mn-ea"/>
          <a:cs typeface="+mn-cs"/>
        </a:defRPr>
      </a:lvl2pPr>
      <a:lvl3pPr marL="913943" algn="l" defTabSz="913943" rtl="0" eaLnBrk="1" latinLnBrk="0" hangingPunct="1">
        <a:defRPr sz="1099" kern="1200">
          <a:solidFill>
            <a:schemeClr val="tx1"/>
          </a:solidFill>
          <a:latin typeface="+mn-lt"/>
          <a:ea typeface="+mn-ea"/>
          <a:cs typeface="+mn-cs"/>
        </a:defRPr>
      </a:lvl3pPr>
      <a:lvl4pPr marL="1370914" algn="l" defTabSz="913943" rtl="0" eaLnBrk="1" latinLnBrk="0" hangingPunct="1">
        <a:defRPr sz="1099" kern="1200">
          <a:solidFill>
            <a:schemeClr val="tx1"/>
          </a:solidFill>
          <a:latin typeface="+mn-lt"/>
          <a:ea typeface="+mn-ea"/>
          <a:cs typeface="+mn-cs"/>
        </a:defRPr>
      </a:lvl4pPr>
      <a:lvl5pPr marL="1827886" algn="l" defTabSz="913943" rtl="0" eaLnBrk="1" latinLnBrk="0" hangingPunct="1">
        <a:defRPr sz="1099" kern="1200">
          <a:solidFill>
            <a:schemeClr val="tx1"/>
          </a:solidFill>
          <a:latin typeface="+mn-lt"/>
          <a:ea typeface="+mn-ea"/>
          <a:cs typeface="+mn-cs"/>
        </a:defRPr>
      </a:lvl5pPr>
      <a:lvl6pPr marL="2284857" algn="l" defTabSz="913943" rtl="0" eaLnBrk="1" latinLnBrk="0" hangingPunct="1">
        <a:defRPr sz="1099" kern="1200">
          <a:solidFill>
            <a:schemeClr val="tx1"/>
          </a:solidFill>
          <a:latin typeface="+mn-lt"/>
          <a:ea typeface="+mn-ea"/>
          <a:cs typeface="+mn-cs"/>
        </a:defRPr>
      </a:lvl6pPr>
      <a:lvl7pPr marL="2741828" algn="l" defTabSz="913943" rtl="0" eaLnBrk="1" latinLnBrk="0" hangingPunct="1">
        <a:defRPr sz="1099" kern="1200">
          <a:solidFill>
            <a:schemeClr val="tx1"/>
          </a:solidFill>
          <a:latin typeface="+mn-lt"/>
          <a:ea typeface="+mn-ea"/>
          <a:cs typeface="+mn-cs"/>
        </a:defRPr>
      </a:lvl7pPr>
      <a:lvl8pPr marL="3198800" algn="l" defTabSz="913943" rtl="0" eaLnBrk="1" latinLnBrk="0" hangingPunct="1">
        <a:defRPr sz="1099" kern="1200">
          <a:solidFill>
            <a:schemeClr val="tx1"/>
          </a:solidFill>
          <a:latin typeface="+mn-lt"/>
          <a:ea typeface="+mn-ea"/>
          <a:cs typeface="+mn-cs"/>
        </a:defRPr>
      </a:lvl8pPr>
      <a:lvl9pPr marL="3655771" algn="l" defTabSz="913943" rtl="0" eaLnBrk="1" latinLnBrk="0" hangingPunct="1">
        <a:defRPr sz="10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6">
          <p15:clr>
            <a:srgbClr val="F26B43"/>
          </p15:clr>
        </p15:guide>
        <p15:guide id="2" pos="7294">
          <p15:clr>
            <a:srgbClr val="F26B43"/>
          </p15:clr>
        </p15:guide>
        <p15:guide id="3" orient="horz" pos="711">
          <p15:clr>
            <a:srgbClr val="F26B43"/>
          </p15:clr>
        </p15:guide>
        <p15:guide id="4" orient="horz" pos="383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F5FC9C-93F4-4D63-85E9-CFD65C7D5251}"/>
              </a:ext>
            </a:extLst>
          </p:cNvPr>
          <p:cNvGraphicFramePr>
            <a:graphicFrameLocks noChangeAspect="1"/>
          </p:cNvGraphicFramePr>
          <p:nvPr userDrawn="1">
            <p:custDataLst>
              <p:tags r:id="rId37"/>
            </p:custDataLst>
            <p:extLst>
              <p:ext uri="{D42A27DB-BD31-4B8C-83A1-F6EECF244321}">
                <p14:modId xmlns:p14="http://schemas.microsoft.com/office/powerpoint/2010/main" val="1868512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9" name="think-cell Slide" r:id="rId38" imgW="395" imgH="394" progId="TCLayout.ActiveDocument.1">
                  <p:embed/>
                </p:oleObj>
              </mc:Choice>
              <mc:Fallback>
                <p:oleObj name="think-cell Slide" r:id="rId38" imgW="395" imgH="394" progId="TCLayout.ActiveDocument.1">
                  <p:embed/>
                  <p:pic>
                    <p:nvPicPr>
                      <p:cNvPr id="7" name="Object 6" hidden="1">
                        <a:extLst>
                          <a:ext uri="{FF2B5EF4-FFF2-40B4-BE49-F238E27FC236}">
                            <a16:creationId xmlns:a16="http://schemas.microsoft.com/office/drawing/2014/main" id="{BBF5FC9C-93F4-4D63-85E9-CFD65C7D52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F05E3BF-12FC-4781-9941-2610F84F4B3B}"/>
              </a:ext>
            </a:extLst>
          </p:cNvPr>
          <p:cNvSpPr/>
          <p:nvPr userDrawn="1"/>
        </p:nvSpPr>
        <p:spPr>
          <a:xfrm>
            <a:off x="573617" y="6479203"/>
            <a:ext cx="196532" cy="222164"/>
          </a:xfrm>
          <a:prstGeom prst="rect">
            <a:avLst/>
          </a:prstGeom>
          <a:noFill/>
          <a:ln w="6350" cap="flat" cmpd="sng" algn="ctr">
            <a:solidFill>
              <a:srgbClr val="74748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pic>
        <p:nvPicPr>
          <p:cNvPr id="5" name="Picture 4" descr="Una persona que sostiene un objeto&#10;&#10;Descripción generada automáticamente de confianza baja">
            <a:extLst>
              <a:ext uri="{FF2B5EF4-FFF2-40B4-BE49-F238E27FC236}">
                <a16:creationId xmlns:a16="http://schemas.microsoft.com/office/drawing/2014/main" id="{DD8272AC-F86F-4F0A-87DB-0212652F6298}"/>
              </a:ext>
            </a:extLst>
          </p:cNvPr>
          <p:cNvPicPr>
            <a:picLocks noChangeAspect="1"/>
          </p:cNvPicPr>
          <p:nvPr userDrawn="1"/>
        </p:nvPicPr>
        <p:blipFill rotWithShape="1">
          <a:blip r:embed="rId40" cstate="print">
            <a:extLst>
              <a:ext uri="{28A0092B-C50C-407E-A947-70E740481C1C}">
                <a14:useLocalDpi xmlns:a14="http://schemas.microsoft.com/office/drawing/2010/main" val="0"/>
              </a:ext>
            </a:extLst>
          </a:blip>
          <a:srcRect l="684" t="55307" r="684" b="32708"/>
          <a:stretch/>
        </p:blipFill>
        <p:spPr>
          <a:xfrm>
            <a:off x="1" y="-1"/>
            <a:ext cx="12198348" cy="986367"/>
          </a:xfrm>
          <a:prstGeom prst="rect">
            <a:avLst/>
          </a:prstGeom>
        </p:spPr>
      </p:pic>
      <p:sp>
        <p:nvSpPr>
          <p:cNvPr id="14" name="Rectangle 13">
            <a:extLst>
              <a:ext uri="{FF2B5EF4-FFF2-40B4-BE49-F238E27FC236}">
                <a16:creationId xmlns:a16="http://schemas.microsoft.com/office/drawing/2014/main" id="{2CEACD3F-4315-4578-86CE-4190C8994922}"/>
              </a:ext>
            </a:extLst>
          </p:cNvPr>
          <p:cNvSpPr/>
          <p:nvPr userDrawn="1"/>
        </p:nvSpPr>
        <p:spPr>
          <a:xfrm>
            <a:off x="0" y="0"/>
            <a:ext cx="12198350" cy="986366"/>
          </a:xfrm>
          <a:prstGeom prst="rect">
            <a:avLst/>
          </a:prstGeom>
          <a:gradFill>
            <a:gsLst>
              <a:gs pos="0">
                <a:srgbClr val="2E2E38">
                  <a:alpha val="82000"/>
                </a:srgbClr>
              </a:gs>
              <a:gs pos="98000">
                <a:srgbClr val="2E2E38">
                  <a:alpha val="57000"/>
                </a:srgbClr>
              </a:gs>
            </a:gsLst>
            <a:lin ang="1080000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199">
              <a:solidFill>
                <a:schemeClr val="tx1"/>
              </a:solidFill>
            </a:endParaRPr>
          </a:p>
        </p:txBody>
      </p:sp>
      <p:sp>
        <p:nvSpPr>
          <p:cNvPr id="2" name="Title Placeholder 1"/>
          <p:cNvSpPr>
            <a:spLocks noGrp="1"/>
          </p:cNvSpPr>
          <p:nvPr>
            <p:ph type="title"/>
          </p:nvPr>
        </p:nvSpPr>
        <p:spPr>
          <a:xfrm>
            <a:off x="609919" y="294200"/>
            <a:ext cx="10978515"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609919" y="1137920"/>
            <a:ext cx="10978515"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pSp>
        <p:nvGrpSpPr>
          <p:cNvPr id="11" name="Group 4">
            <a:extLst>
              <a:ext uri="{FF2B5EF4-FFF2-40B4-BE49-F238E27FC236}">
                <a16:creationId xmlns:a16="http://schemas.microsoft.com/office/drawing/2014/main" id="{3CDF1934-D2B2-4AA9-8EA1-1E5186579043}"/>
              </a:ext>
            </a:extLst>
          </p:cNvPr>
          <p:cNvGrpSpPr>
            <a:grpSpLocks noChangeAspect="1"/>
          </p:cNvGrpSpPr>
          <p:nvPr userDrawn="1"/>
        </p:nvGrpSpPr>
        <p:grpSpPr bwMode="auto">
          <a:xfrm>
            <a:off x="11287126" y="6356350"/>
            <a:ext cx="303213" cy="311150"/>
            <a:chOff x="7110" y="4004"/>
            <a:chExt cx="191" cy="196"/>
          </a:xfrm>
        </p:grpSpPr>
        <p:sp>
          <p:nvSpPr>
            <p:cNvPr id="12" name="Freeform 5">
              <a:extLst>
                <a:ext uri="{FF2B5EF4-FFF2-40B4-BE49-F238E27FC236}">
                  <a16:creationId xmlns:a16="http://schemas.microsoft.com/office/drawing/2014/main" id="{CD35872E-4184-4A23-95E6-82765736F9D7}"/>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13" name="Freeform 6">
              <a:extLst>
                <a:ext uri="{FF2B5EF4-FFF2-40B4-BE49-F238E27FC236}">
                  <a16:creationId xmlns:a16="http://schemas.microsoft.com/office/drawing/2014/main" id="{9F1107F2-2963-451C-9226-045532588C4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sp>
          <p:nvSpPr>
            <p:cNvPr id="20" name="Freeform 7">
              <a:extLst>
                <a:ext uri="{FF2B5EF4-FFF2-40B4-BE49-F238E27FC236}">
                  <a16:creationId xmlns:a16="http://schemas.microsoft.com/office/drawing/2014/main" id="{0DA7FBA8-90E2-4391-A0BA-B3AB3437530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sz="1799"/>
            </a:p>
          </p:txBody>
        </p:sp>
      </p:grpSp>
      <p:sp>
        <p:nvSpPr>
          <p:cNvPr id="24" name="Slide Number Placeholder 4">
            <a:extLst>
              <a:ext uri="{FF2B5EF4-FFF2-40B4-BE49-F238E27FC236}">
                <a16:creationId xmlns:a16="http://schemas.microsoft.com/office/drawing/2014/main" id="{E59D4E9C-D280-4A0D-B23D-22954AB0CEC9}"/>
              </a:ext>
            </a:extLst>
          </p:cNvPr>
          <p:cNvSpPr txBox="1">
            <a:spLocks/>
          </p:cNvSpPr>
          <p:nvPr userDrawn="1"/>
        </p:nvSpPr>
        <p:spPr>
          <a:xfrm>
            <a:off x="609918" y="6450162"/>
            <a:ext cx="196532" cy="222164"/>
          </a:xfrm>
          <a:prstGeom prst="rect">
            <a:avLst/>
          </a:prstGeom>
          <a:solidFill>
            <a:srgbClr val="FFE600"/>
          </a:solidFill>
        </p:spPr>
        <p:txBody>
          <a:bodyPr lIns="0" rIns="0" anchor="ctr" anchorCtr="0"/>
          <a:lstStyle>
            <a:defPPr>
              <a:defRPr lang="en-US"/>
            </a:defPPr>
            <a:lvl1pPr>
              <a:defRPr sz="800">
                <a:solidFill>
                  <a:schemeClr val="bg1"/>
                </a:solidFill>
                <a:latin typeface="EYInterstate" panose="02000503020000020004"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fld id="{D5B76411-544C-4F9A-8EDE-9EEB2BD21F95}" type="slidenum">
              <a:rPr lang="en-IN" sz="800" smtClean="0"/>
              <a:pPr lvl="0" algn="ctr"/>
              <a:t>‹#›</a:t>
            </a:fld>
            <a:endParaRPr sz="800"/>
          </a:p>
        </p:txBody>
      </p:sp>
    </p:spTree>
    <p:extLst>
      <p:ext uri="{BB962C8B-B14F-4D97-AF65-F5344CB8AC3E}">
        <p14:creationId xmlns:p14="http://schemas.microsoft.com/office/powerpoint/2010/main" val="54962669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4003" r:id="rId13"/>
    <p:sldLayoutId id="2147484004" r:id="rId14"/>
    <p:sldLayoutId id="2147484005" r:id="rId15"/>
    <p:sldLayoutId id="2147484006" r:id="rId16"/>
    <p:sldLayoutId id="2147484007" r:id="rId17"/>
    <p:sldLayoutId id="2147484008" r:id="rId18"/>
    <p:sldLayoutId id="2147484009" r:id="rId19"/>
    <p:sldLayoutId id="2147484010" r:id="rId20"/>
    <p:sldLayoutId id="2147484011" r:id="rId21"/>
    <p:sldLayoutId id="2147484012" r:id="rId22"/>
    <p:sldLayoutId id="2147484013" r:id="rId23"/>
    <p:sldLayoutId id="2147484014" r:id="rId24"/>
    <p:sldLayoutId id="2147484015" r:id="rId25"/>
    <p:sldLayoutId id="2147484016" r:id="rId26"/>
    <p:sldLayoutId id="2147484017" r:id="rId27"/>
    <p:sldLayoutId id="2147484018" r:id="rId28"/>
    <p:sldLayoutId id="2147484019" r:id="rId29"/>
    <p:sldLayoutId id="2147484020" r:id="rId30"/>
    <p:sldLayoutId id="2147484021" r:id="rId31"/>
    <p:sldLayoutId id="2147484022" r:id="rId32"/>
    <p:sldLayoutId id="2147484023" r:id="rId33"/>
    <p:sldLayoutId id="2147484024" r:id="rId34"/>
  </p:sldLayoutIdLst>
  <p:hf hdr="0" ftr="0"/>
  <p:txStyles>
    <p:titleStyle>
      <a:lvl1pPr algn="l" defTabSz="913943" rtl="0" eaLnBrk="1" latinLnBrk="0" hangingPunct="1">
        <a:lnSpc>
          <a:spcPct val="85000"/>
        </a:lnSpc>
        <a:spcBef>
          <a:spcPct val="0"/>
        </a:spcBef>
        <a:buNone/>
        <a:defRPr sz="2399" b="0" kern="1200">
          <a:solidFill>
            <a:schemeClr val="tx1"/>
          </a:solidFill>
          <a:latin typeface="EYInterstate Light" panose="02000506000000020004" pitchFamily="2" charset="0"/>
          <a:ea typeface="+mj-ea"/>
          <a:cs typeface="Arial" pitchFamily="34" charset="0"/>
        </a:defRPr>
      </a:lvl1pPr>
    </p:titleStyle>
    <p:bodyStyle>
      <a:lvl1pPr marL="18288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1pPr>
      <a:lvl2pPr marL="36576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2pPr>
      <a:lvl3pPr marL="54864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3pPr>
      <a:lvl4pPr marL="73152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4pPr>
      <a:lvl5pPr marL="914400" indent="-182880" algn="l" defTabSz="913943" rtl="0" eaLnBrk="1" latinLnBrk="0" hangingPunct="1">
        <a:spcBef>
          <a:spcPts val="300"/>
        </a:spcBef>
        <a:spcAft>
          <a:spcPts val="300"/>
        </a:spcAft>
        <a:buClr>
          <a:schemeClr val="bg1"/>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3943" rtl="0" eaLnBrk="1" latinLnBrk="0" hangingPunct="1">
        <a:defRPr sz="1799" kern="1200">
          <a:solidFill>
            <a:schemeClr val="tx1"/>
          </a:solidFill>
          <a:latin typeface="+mn-lt"/>
          <a:ea typeface="+mn-ea"/>
          <a:cs typeface="+mn-cs"/>
        </a:defRPr>
      </a:lvl1pPr>
      <a:lvl2pPr marL="456971" algn="l" defTabSz="913943" rtl="0" eaLnBrk="1" latinLnBrk="0" hangingPunct="1">
        <a:defRPr sz="1799" kern="1200">
          <a:solidFill>
            <a:schemeClr val="tx1"/>
          </a:solidFill>
          <a:latin typeface="+mn-lt"/>
          <a:ea typeface="+mn-ea"/>
          <a:cs typeface="+mn-cs"/>
        </a:defRPr>
      </a:lvl2pPr>
      <a:lvl3pPr marL="913943" algn="l" defTabSz="913943" rtl="0" eaLnBrk="1" latinLnBrk="0" hangingPunct="1">
        <a:defRPr sz="1799" kern="1200">
          <a:solidFill>
            <a:schemeClr val="tx1"/>
          </a:solidFill>
          <a:latin typeface="+mn-lt"/>
          <a:ea typeface="+mn-ea"/>
          <a:cs typeface="+mn-cs"/>
        </a:defRPr>
      </a:lvl3pPr>
      <a:lvl4pPr marL="1370914" algn="l" defTabSz="913943" rtl="0" eaLnBrk="1" latinLnBrk="0" hangingPunct="1">
        <a:defRPr sz="1799" kern="1200">
          <a:solidFill>
            <a:schemeClr val="tx1"/>
          </a:solidFill>
          <a:latin typeface="+mn-lt"/>
          <a:ea typeface="+mn-ea"/>
          <a:cs typeface="+mn-cs"/>
        </a:defRPr>
      </a:lvl4pPr>
      <a:lvl5pPr marL="1827886" algn="l" defTabSz="913943" rtl="0" eaLnBrk="1" latinLnBrk="0" hangingPunct="1">
        <a:defRPr sz="1799" kern="1200">
          <a:solidFill>
            <a:schemeClr val="tx1"/>
          </a:solidFill>
          <a:latin typeface="+mn-lt"/>
          <a:ea typeface="+mn-ea"/>
          <a:cs typeface="+mn-cs"/>
        </a:defRPr>
      </a:lvl5pPr>
      <a:lvl6pPr marL="2284857" algn="l" defTabSz="913943" rtl="0" eaLnBrk="1" latinLnBrk="0" hangingPunct="1">
        <a:defRPr sz="1799" kern="1200">
          <a:solidFill>
            <a:schemeClr val="tx1"/>
          </a:solidFill>
          <a:latin typeface="+mn-lt"/>
          <a:ea typeface="+mn-ea"/>
          <a:cs typeface="+mn-cs"/>
        </a:defRPr>
      </a:lvl6pPr>
      <a:lvl7pPr marL="2741828" algn="l" defTabSz="913943" rtl="0" eaLnBrk="1" latinLnBrk="0" hangingPunct="1">
        <a:defRPr sz="1799" kern="1200">
          <a:solidFill>
            <a:schemeClr val="tx1"/>
          </a:solidFill>
          <a:latin typeface="+mn-lt"/>
          <a:ea typeface="+mn-ea"/>
          <a:cs typeface="+mn-cs"/>
        </a:defRPr>
      </a:lvl7pPr>
      <a:lvl8pPr marL="3198800" algn="l" defTabSz="913943" rtl="0" eaLnBrk="1" latinLnBrk="0" hangingPunct="1">
        <a:defRPr sz="1799" kern="1200">
          <a:solidFill>
            <a:schemeClr val="tx1"/>
          </a:solidFill>
          <a:latin typeface="+mn-lt"/>
          <a:ea typeface="+mn-ea"/>
          <a:cs typeface="+mn-cs"/>
        </a:defRPr>
      </a:lvl8pPr>
      <a:lvl9pPr marL="3655771" algn="l" defTabSz="91394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2">
          <p15:clr>
            <a:srgbClr val="F26B43"/>
          </p15:clr>
        </p15:guide>
        <p15:guide id="3" pos="384">
          <p15:clr>
            <a:srgbClr val="F26B43"/>
          </p15:clr>
        </p15:guide>
        <p15:guide id="4" pos="7302">
          <p15:clr>
            <a:srgbClr val="F26B43"/>
          </p15:clr>
        </p15:guide>
        <p15:guide id="5" orient="horz" pos="712">
          <p15:clr>
            <a:srgbClr val="F26B43"/>
          </p15:clr>
        </p15:guide>
        <p15:guide id="6" orient="horz" pos="3840">
          <p15:clr>
            <a:srgbClr val="F26B43"/>
          </p15:clr>
        </p15:guide>
        <p15:guide id="7" orient="horz" pos="4199">
          <p15:clr>
            <a:srgbClr val="F26B43"/>
          </p15:clr>
        </p15:guide>
        <p15:guide id="8" orient="horz" pos="173">
          <p15:clr>
            <a:srgbClr val="F26B43"/>
          </p15:clr>
        </p15:guide>
        <p15:guide id="9" orient="horz" pos="399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image" Target="../media/image1.emf"/><Relationship Id="rId2" Type="http://schemas.openxmlformats.org/officeDocument/2006/relationships/tags" Target="../tags/tag29.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1.xml"/><Relationship Id="rId4"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1.emf"/><Relationship Id="rId2" Type="http://schemas.openxmlformats.org/officeDocument/2006/relationships/tags" Target="../tags/tag72.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10.xml"/><Relationship Id="rId4"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svg"/><Relationship Id="rId3" Type="http://schemas.openxmlformats.org/officeDocument/2006/relationships/tags" Target="../tags/tag75.xml"/><Relationship Id="rId7" Type="http://schemas.openxmlformats.org/officeDocument/2006/relationships/image" Target="../media/image1.emf"/><Relationship Id="rId12" Type="http://schemas.openxmlformats.org/officeDocument/2006/relationships/image" Target="../media/image30.png"/><Relationship Id="rId2" Type="http://schemas.openxmlformats.org/officeDocument/2006/relationships/tags" Target="../tags/tag74.xml"/><Relationship Id="rId1" Type="http://schemas.openxmlformats.org/officeDocument/2006/relationships/vmlDrawing" Target="../drawings/vmlDrawing29.vml"/><Relationship Id="rId6" Type="http://schemas.openxmlformats.org/officeDocument/2006/relationships/oleObject" Target="../embeddings/oleObject29.bin"/><Relationship Id="rId11" Type="http://schemas.openxmlformats.org/officeDocument/2006/relationships/image" Target="../media/image29.svg"/><Relationship Id="rId5" Type="http://schemas.openxmlformats.org/officeDocument/2006/relationships/notesSlide" Target="../notesSlides/notesSlide11.xml"/><Relationship Id="rId15" Type="http://schemas.openxmlformats.org/officeDocument/2006/relationships/image" Target="../media/image33.svg"/><Relationship Id="rId10" Type="http://schemas.openxmlformats.org/officeDocument/2006/relationships/image" Target="../media/image28.png"/><Relationship Id="rId4" Type="http://schemas.openxmlformats.org/officeDocument/2006/relationships/slideLayout" Target="../slideLayouts/slideLayout55.xml"/><Relationship Id="rId9" Type="http://schemas.openxmlformats.org/officeDocument/2006/relationships/image" Target="../media/image27.svg"/><Relationship Id="rId14"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slideLayout" Target="../slideLayouts/slideLayout68.xml"/><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tags" Target="../tags/tag76.xml"/><Relationship Id="rId1" Type="http://schemas.openxmlformats.org/officeDocument/2006/relationships/vmlDrawing" Target="../drawings/vmlDrawing30.vml"/><Relationship Id="rId6" Type="http://schemas.openxmlformats.org/officeDocument/2006/relationships/image" Target="../media/image34.emf"/><Relationship Id="rId11" Type="http://schemas.openxmlformats.org/officeDocument/2006/relationships/image" Target="../media/image39.png"/><Relationship Id="rId5" Type="http://schemas.openxmlformats.org/officeDocument/2006/relationships/oleObject" Target="../embeddings/oleObject30.bin"/><Relationship Id="rId10" Type="http://schemas.openxmlformats.org/officeDocument/2006/relationships/image" Target="../media/image38.svg"/><Relationship Id="rId4" Type="http://schemas.openxmlformats.org/officeDocument/2006/relationships/notesSlide" Target="../notesSlides/notesSlide12.xml"/><Relationship Id="rId9" Type="http://schemas.openxmlformats.org/officeDocument/2006/relationships/image" Target="../media/image37.png"/><Relationship Id="rId14"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tags" Target="../tags/tag77.xml"/><Relationship Id="rId1" Type="http://schemas.openxmlformats.org/officeDocument/2006/relationships/vmlDrawing" Target="../drawings/vmlDrawing31.vml"/><Relationship Id="rId6" Type="http://schemas.openxmlformats.org/officeDocument/2006/relationships/image" Target="../media/image43.emf"/><Relationship Id="rId5" Type="http://schemas.openxmlformats.org/officeDocument/2006/relationships/oleObject" Target="../embeddings/oleObject31.bin"/><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78.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notesSlide" Target="../notesSlides/notesSlide15.xml"/><Relationship Id="rId3" Type="http://schemas.openxmlformats.org/officeDocument/2006/relationships/tags" Target="../tags/tag80.xml"/><Relationship Id="rId21" Type="http://schemas.openxmlformats.org/officeDocument/2006/relationships/chart" Target="../charts/chart2.xml"/><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slideLayout" Target="../slideLayouts/slideLayout55.xml"/><Relationship Id="rId25" Type="http://schemas.openxmlformats.org/officeDocument/2006/relationships/image" Target="../media/image47.svg"/><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image" Target="../media/image1.emf"/><Relationship Id="rId1" Type="http://schemas.openxmlformats.org/officeDocument/2006/relationships/vmlDrawing" Target="../drawings/vmlDrawing33.v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image" Target="../media/image46.png"/><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image" Target="../media/image45.svg"/><Relationship Id="rId10" Type="http://schemas.openxmlformats.org/officeDocument/2006/relationships/tags" Target="../tags/tag87.xml"/><Relationship Id="rId19" Type="http://schemas.openxmlformats.org/officeDocument/2006/relationships/oleObject" Target="../embeddings/oleObject33.bin"/><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tags" Target="../tags/tag95.xml"/><Relationship Id="rId7" Type="http://schemas.openxmlformats.org/officeDocument/2006/relationships/image" Target="../media/image48.emf"/><Relationship Id="rId2" Type="http://schemas.openxmlformats.org/officeDocument/2006/relationships/tags" Target="../tags/tag94.xml"/><Relationship Id="rId1" Type="http://schemas.openxmlformats.org/officeDocument/2006/relationships/vmlDrawing" Target="../drawings/vmlDrawing34.vml"/><Relationship Id="rId6" Type="http://schemas.openxmlformats.org/officeDocument/2006/relationships/oleObject" Target="../embeddings/oleObject34.bin"/><Relationship Id="rId5" Type="http://schemas.openxmlformats.org/officeDocument/2006/relationships/notesSlide" Target="../notesSlides/notesSlide16.xml"/><Relationship Id="rId4"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31.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0.svg"/><Relationship Id="rId3" Type="http://schemas.openxmlformats.org/officeDocument/2006/relationships/tags" Target="../tags/tag33.xml"/><Relationship Id="rId7" Type="http://schemas.openxmlformats.org/officeDocument/2006/relationships/notesSlide" Target="../notesSlides/notesSlide3.xml"/><Relationship Id="rId12" Type="http://schemas.openxmlformats.org/officeDocument/2006/relationships/image" Target="../media/image19.png"/><Relationship Id="rId2" Type="http://schemas.openxmlformats.org/officeDocument/2006/relationships/tags" Target="../tags/tag32.xml"/><Relationship Id="rId1" Type="http://schemas.openxmlformats.org/officeDocument/2006/relationships/vmlDrawing" Target="../drawings/vmlDrawing21.vml"/><Relationship Id="rId6" Type="http://schemas.openxmlformats.org/officeDocument/2006/relationships/slideLayout" Target="../slideLayouts/slideLayout68.xml"/><Relationship Id="rId11" Type="http://schemas.openxmlformats.org/officeDocument/2006/relationships/image" Target="../media/image18.svg"/><Relationship Id="rId5" Type="http://schemas.openxmlformats.org/officeDocument/2006/relationships/tags" Target="../tags/tag35.xml"/><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tags" Target="../tags/tag34.xml"/><Relationship Id="rId9" Type="http://schemas.openxmlformats.org/officeDocument/2006/relationships/image" Target="../media/image1.emf"/><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36.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tags" Target="../tags/tag37.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tags" Target="../tags/tag49.xml"/><Relationship Id="rId18" Type="http://schemas.openxmlformats.org/officeDocument/2006/relationships/notesSlide" Target="../notesSlides/notesSlide6.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tags" Target="../tags/tag48.xml"/><Relationship Id="rId17" Type="http://schemas.openxmlformats.org/officeDocument/2006/relationships/slideLayout" Target="../slideLayouts/slideLayout68.xml"/><Relationship Id="rId2" Type="http://schemas.openxmlformats.org/officeDocument/2006/relationships/tags" Target="../tags/tag38.xml"/><Relationship Id="rId16" Type="http://schemas.openxmlformats.org/officeDocument/2006/relationships/tags" Target="../tags/tag52.xml"/><Relationship Id="rId20" Type="http://schemas.openxmlformats.org/officeDocument/2006/relationships/image" Target="../media/image1.emf"/><Relationship Id="rId1" Type="http://schemas.openxmlformats.org/officeDocument/2006/relationships/vmlDrawing" Target="../drawings/vmlDrawing24.v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tags" Target="../tags/tag51.xml"/><Relationship Id="rId10" Type="http://schemas.openxmlformats.org/officeDocument/2006/relationships/tags" Target="../tags/tag46.xml"/><Relationship Id="rId19" Type="http://schemas.openxmlformats.org/officeDocument/2006/relationships/oleObject" Target="../embeddings/oleObject24.bin"/><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tags" Target="../tags/tag50.xml"/></Relationships>
</file>

<file path=ppt/slides/_rels/slide7.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notesSlide" Target="../notesSlides/notesSlide7.xml"/><Relationship Id="rId3" Type="http://schemas.openxmlformats.org/officeDocument/2006/relationships/tags" Target="../tags/tag54.xml"/><Relationship Id="rId21" Type="http://schemas.openxmlformats.org/officeDocument/2006/relationships/chart" Target="../charts/chart1.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slideLayout" Target="../slideLayouts/slideLayout68.xml"/><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image" Target="../media/image1.emf"/><Relationship Id="rId1" Type="http://schemas.openxmlformats.org/officeDocument/2006/relationships/vmlDrawing" Target="../drawings/vmlDrawing25.vml"/><Relationship Id="rId6" Type="http://schemas.openxmlformats.org/officeDocument/2006/relationships/tags" Target="../tags/tag57.xml"/><Relationship Id="rId11" Type="http://schemas.openxmlformats.org/officeDocument/2006/relationships/tags" Target="../tags/tag62.xml"/><Relationship Id="rId5" Type="http://schemas.openxmlformats.org/officeDocument/2006/relationships/tags" Target="../tags/tag56.xml"/><Relationship Id="rId15" Type="http://schemas.openxmlformats.org/officeDocument/2006/relationships/tags" Target="../tags/tag66.xml"/><Relationship Id="rId10" Type="http://schemas.openxmlformats.org/officeDocument/2006/relationships/tags" Target="../tags/tag61.xml"/><Relationship Id="rId19" Type="http://schemas.openxmlformats.org/officeDocument/2006/relationships/oleObject" Target="../embeddings/oleObject25.bin"/><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69.xml"/><Relationship Id="rId7" Type="http://schemas.openxmlformats.org/officeDocument/2006/relationships/image" Target="../media/image1.emf"/><Relationship Id="rId2" Type="http://schemas.openxmlformats.org/officeDocument/2006/relationships/tags" Target="../tags/tag68.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8.xml"/><Relationship Id="rId4" Type="http://schemas.openxmlformats.org/officeDocument/2006/relationships/slideLayout" Target="../slideLayouts/slideLayout68.xml"/><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71.xml"/><Relationship Id="rId7" Type="http://schemas.openxmlformats.org/officeDocument/2006/relationships/image" Target="../media/image1.emf"/><Relationship Id="rId2" Type="http://schemas.openxmlformats.org/officeDocument/2006/relationships/tags" Target="../tags/tag70.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9.xml"/><Relationship Id="rId4"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42D431C-5073-4392-9C5B-7D10D1BD0ABD}"/>
              </a:ext>
              <a:ext uri="{C183D7F6-B498-43B3-948B-1728B52AA6E4}">
                <adec:decorative xmlns:adec="http://schemas.microsoft.com/office/drawing/2017/decorative" val="1"/>
              </a:ext>
            </a:extLst>
          </p:cNvPr>
          <p:cNvGraphicFramePr>
            <a:graphicFrameLocks noChangeAspect="1"/>
          </p:cNvGraphicFramePr>
          <p:nvPr>
            <p:custDataLst>
              <p:tags r:id="rId3"/>
            </p:custDataLst>
            <p:extLst>
              <p:ext uri="{D42A27DB-BD31-4B8C-83A1-F6EECF244321}">
                <p14:modId xmlns:p14="http://schemas.microsoft.com/office/powerpoint/2010/main" val="11641769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9" name="think-cell Slide" r:id="rId6" imgW="415" imgH="416" progId="TCLayout.ActiveDocument.1">
                  <p:embed/>
                </p:oleObj>
              </mc:Choice>
              <mc:Fallback>
                <p:oleObj name="think-cell Slide" r:id="rId6" imgW="415" imgH="416" progId="TCLayout.ActiveDocument.1">
                  <p:embed/>
                  <p:pic>
                    <p:nvPicPr>
                      <p:cNvPr id="3" name="Object 2" hidden="1">
                        <a:extLst>
                          <a:ext uri="{FF2B5EF4-FFF2-40B4-BE49-F238E27FC236}">
                            <a16:creationId xmlns:a16="http://schemas.microsoft.com/office/drawing/2014/main" id="{342D431C-5073-4392-9C5B-7D10D1BD0ABD}"/>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6" name="Title 1"/>
          <p:cNvSpPr>
            <a:spLocks noGrp="1"/>
          </p:cNvSpPr>
          <p:nvPr>
            <p:ph type="ctrTitle"/>
          </p:nvPr>
        </p:nvSpPr>
        <p:spPr>
          <a:xfrm>
            <a:off x="775503" y="1855068"/>
            <a:ext cx="4328931" cy="979702"/>
          </a:xfrm>
        </p:spPr>
        <p:txBody>
          <a:bodyPr vert="horz">
            <a:noAutofit/>
          </a:bodyPr>
          <a:lstStyle/>
          <a:p>
            <a:r>
              <a:rPr lang="x-none" sz="2800" dirty="0"/>
              <a:t>Consultor de datos independiente DESE – BPS</a:t>
            </a:r>
            <a:endParaRPr lang="en-GB" sz="2800" dirty="0">
              <a:solidFill>
                <a:srgbClr val="2E2E38"/>
              </a:solidFill>
            </a:endParaRPr>
          </a:p>
        </p:txBody>
      </p:sp>
      <p:sp>
        <p:nvSpPr>
          <p:cNvPr id="17" name="Subtitle 2"/>
          <p:cNvSpPr>
            <a:spLocks noGrp="1"/>
          </p:cNvSpPr>
          <p:nvPr>
            <p:ph type="subTitle" idx="1"/>
          </p:nvPr>
        </p:nvSpPr>
        <p:spPr>
          <a:xfrm>
            <a:off x="775504" y="3167344"/>
            <a:ext cx="4328932" cy="1046323"/>
          </a:xfrm>
        </p:spPr>
        <p:txBody>
          <a:bodyPr>
            <a:normAutofit/>
          </a:bodyPr>
          <a:lstStyle/>
          <a:p>
            <a:pPr>
              <a:lnSpc>
                <a:spcPct val="110000"/>
              </a:lnSpc>
            </a:pPr>
            <a:r>
              <a:rPr lang="en-US" sz="1700" b="1" dirty="0">
                <a:solidFill>
                  <a:srgbClr val="2E2E38"/>
                </a:solidFill>
              </a:rPr>
              <a:t>Breve </a:t>
            </a:r>
            <a:r>
              <a:rPr lang="en-US" sz="1700" b="1" dirty="0" err="1">
                <a:solidFill>
                  <a:srgbClr val="2E2E38"/>
                </a:solidFill>
              </a:rPr>
              <a:t>resumen</a:t>
            </a:r>
            <a:r>
              <a:rPr lang="en-US" sz="1700" b="1" dirty="0">
                <a:solidFill>
                  <a:srgbClr val="2E2E38"/>
                </a:solidFill>
              </a:rPr>
              <a:t> de </a:t>
            </a:r>
            <a:r>
              <a:rPr lang="en-US" sz="1700" b="1" dirty="0" err="1">
                <a:solidFill>
                  <a:srgbClr val="2E2E38"/>
                </a:solidFill>
              </a:rPr>
              <a:t>los</a:t>
            </a:r>
            <a:r>
              <a:rPr lang="en-US" sz="1700" b="1" dirty="0">
                <a:solidFill>
                  <a:srgbClr val="2E2E38"/>
                </a:solidFill>
              </a:rPr>
              <a:t> </a:t>
            </a:r>
            <a:r>
              <a:rPr lang="en-US" sz="1700" b="1" dirty="0" err="1">
                <a:solidFill>
                  <a:srgbClr val="2E2E38"/>
                </a:solidFill>
              </a:rPr>
              <a:t>resultados</a:t>
            </a:r>
            <a:endParaRPr lang="es-xl" sz="1700" b="1" dirty="0">
              <a:solidFill>
                <a:srgbClr val="2E2E38"/>
              </a:solidFill>
            </a:endParaRPr>
          </a:p>
          <a:p>
            <a:pPr lvl="1"/>
            <a:r>
              <a:rPr lang="es-xl" sz="1700" dirty="0">
                <a:solidFill>
                  <a:srgbClr val="2E2E38"/>
                </a:solidFill>
                <a:latin typeface="EYInterstate" panose="02000503020000020004" pitchFamily="2" charset="0"/>
              </a:rPr>
              <a:t>Febrero de 2023</a:t>
            </a:r>
          </a:p>
        </p:txBody>
      </p:sp>
    </p:spTree>
    <p:custDataLst>
      <p:tags r:id="rId2"/>
    </p:custDataLst>
    <p:extLst>
      <p:ext uri="{BB962C8B-B14F-4D97-AF65-F5344CB8AC3E}">
        <p14:creationId xmlns:p14="http://schemas.microsoft.com/office/powerpoint/2010/main" val="124231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282565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5"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Lst>
          </p:cNvPr>
          <p:cNvSpPr>
            <a:spLocks noGrp="1"/>
          </p:cNvSpPr>
          <p:nvPr>
            <p:ph type="title"/>
          </p:nvPr>
        </p:nvSpPr>
        <p:spPr>
          <a:xfrm>
            <a:off x="609918" y="217200"/>
            <a:ext cx="10978515" cy="590880"/>
          </a:xfrm>
        </p:spPr>
        <p:txBody>
          <a:bodyPr vert="horz"/>
          <a:lstStyle/>
          <a:p>
            <a:r>
              <a:rPr lang="es-xl" sz="2200" dirty="0"/>
              <a:t>Descripciones generales de los dominios de datos (4/4)  </a:t>
            </a:r>
            <a:br>
              <a:rPr sz="2200" dirty="0"/>
            </a:br>
            <a:r>
              <a:rPr lang="es-xl" sz="1300" dirty="0"/>
              <a:t>Las sanciones disciplinarias a los estudiantes, los Estudiantes de Inglés y la inscripción de estudiantes fueron calificados como de menor riesgo (puntuaciones compuestas más bajas). </a:t>
            </a:r>
            <a:endParaRPr lang="de-DE" sz="1300" dirty="0">
              <a:highlight>
                <a:srgbClr val="FFFF00"/>
              </a:highlight>
            </a:endParaRPr>
          </a:p>
        </p:txBody>
      </p:sp>
      <p:sp>
        <p:nvSpPr>
          <p:cNvPr id="35" name="Rectangle 34">
            <a:extLst>
              <a:ext uri="{FF2B5EF4-FFF2-40B4-BE49-F238E27FC236}">
                <a16:creationId xmlns:a16="http://schemas.microsoft.com/office/drawing/2014/main" id="{3D685B7A-E5AE-44DB-B7B9-AEDEB737F634}"/>
              </a:ext>
            </a:extLst>
          </p:cNvPr>
          <p:cNvSpPr/>
          <p:nvPr/>
        </p:nvSpPr>
        <p:spPr>
          <a:xfrm>
            <a:off x="609916" y="1086082"/>
            <a:ext cx="10978516" cy="321013"/>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1400" b="1" dirty="0">
                <a:solidFill>
                  <a:schemeClr val="bg1"/>
                </a:solidFill>
              </a:rPr>
              <a:t>Dominios de menor riesgo</a:t>
            </a:r>
          </a:p>
        </p:txBody>
      </p:sp>
      <p:graphicFrame>
        <p:nvGraphicFramePr>
          <p:cNvPr id="64" name="table638083727988314071">
            <a:extLst>
              <a:ext uri="{FF2B5EF4-FFF2-40B4-BE49-F238E27FC236}">
                <a16:creationId xmlns:a16="http://schemas.microsoft.com/office/drawing/2014/main" id="{1D349671-EE73-4534-8BA2-1A33115D81BE}"/>
              </a:ext>
            </a:extLst>
          </p:cNvPr>
          <p:cNvGraphicFramePr>
            <a:graphicFrameLocks noGrp="1"/>
          </p:cNvGraphicFramePr>
          <p:nvPr>
            <p:custDataLst>
              <p:tags r:id="rId3"/>
            </p:custDataLst>
            <p:extLst>
              <p:ext uri="{D42A27DB-BD31-4B8C-83A1-F6EECF244321}">
                <p14:modId xmlns:p14="http://schemas.microsoft.com/office/powerpoint/2010/main" val="3173100128"/>
              </p:ext>
            </p:extLst>
          </p:nvPr>
        </p:nvGraphicFramePr>
        <p:xfrm>
          <a:off x="609918" y="1407910"/>
          <a:ext cx="10978517" cy="4446057"/>
        </p:xfrm>
        <a:graphic>
          <a:graphicData uri="http://schemas.openxmlformats.org/drawingml/2006/table">
            <a:tbl>
              <a:tblPr firstRow="1" bandRow="1">
                <a:tableStyleId>{5C22544A-7EE6-4342-B048-85BDC9FD1C3A}</a:tableStyleId>
              </a:tblPr>
              <a:tblGrid>
                <a:gridCol w="1307017">
                  <a:extLst>
                    <a:ext uri="{9D8B030D-6E8A-4147-A177-3AD203B41FA5}">
                      <a16:colId xmlns:a16="http://schemas.microsoft.com/office/drawing/2014/main" val="4193450703"/>
                    </a:ext>
                  </a:extLst>
                </a:gridCol>
                <a:gridCol w="5350139">
                  <a:extLst>
                    <a:ext uri="{9D8B030D-6E8A-4147-A177-3AD203B41FA5}">
                      <a16:colId xmlns:a16="http://schemas.microsoft.com/office/drawing/2014/main" val="241360690"/>
                    </a:ext>
                  </a:extLst>
                </a:gridCol>
                <a:gridCol w="4321361">
                  <a:extLst>
                    <a:ext uri="{9D8B030D-6E8A-4147-A177-3AD203B41FA5}">
                      <a16:colId xmlns:a16="http://schemas.microsoft.com/office/drawing/2014/main" val="4084188263"/>
                    </a:ext>
                  </a:extLst>
                </a:gridCol>
              </a:tblGrid>
              <a:tr h="335291">
                <a:tc>
                  <a:txBody>
                    <a:bodyPr/>
                    <a:lstStyle/>
                    <a:p>
                      <a:pPr algn="ctr"/>
                      <a:r>
                        <a:rPr lang="es-xl" sz="1100" b="1" kern="1200">
                          <a:solidFill>
                            <a:schemeClr val="tx1"/>
                          </a:solidFill>
                          <a:latin typeface="+mj-lt"/>
                          <a:ea typeface="+mn-ea"/>
                          <a:cs typeface="+mn-cs"/>
                        </a:rPr>
                        <a:t>Dominio de datos</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dirty="0">
                          <a:solidFill>
                            <a:schemeClr val="tx1"/>
                          </a:solidFill>
                          <a:latin typeface="+mj-lt"/>
                        </a:rPr>
                        <a:t>Observaciones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dirty="0">
                          <a:solidFill>
                            <a:schemeClr val="tx1"/>
                          </a:solidFill>
                          <a:latin typeface="+mj-lt"/>
                        </a:rPr>
                        <a:t>Oportunidades de mejora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1263174">
                <a:tc>
                  <a:txBody>
                    <a:bodyPr/>
                    <a:lstStyle/>
                    <a:p>
                      <a:pPr marL="0" indent="0" algn="l">
                        <a:buClr>
                          <a:srgbClr val="1A9AFA"/>
                        </a:buClr>
                        <a:buSzPct val="75000"/>
                        <a:buFont typeface="Wingdings 3" panose="05040102010807070707" pitchFamily="18" charset="2"/>
                        <a:buNone/>
                      </a:pPr>
                      <a:r>
                        <a:rPr lang="es-xl" sz="1200" b="0" kern="1200">
                          <a:solidFill>
                            <a:srgbClr val="2E2E38"/>
                          </a:solidFill>
                          <a:latin typeface="+mn-lt"/>
                          <a:ea typeface="+mn-ea"/>
                          <a:cs typeface="+mn-cs"/>
                        </a:rPr>
                        <a:t>Sanciones disciplinarias a los estudiantes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defTabSz="914400" rtl="0" eaLnBrk="1" latinLnBrk="0" hangingPunct="1">
                        <a:spcBef>
                          <a:spcPts val="200"/>
                        </a:spcBef>
                        <a:buClrTx/>
                        <a:buSzPct val="75000"/>
                        <a:buFont typeface="Wingdings 3" panose="05040102010807070707" pitchFamily="18" charset="2"/>
                        <a:buChar char=""/>
                      </a:pPr>
                      <a:r>
                        <a:rPr lang="es-xl" sz="1200" b="0" kern="1200" dirty="0">
                          <a:solidFill>
                            <a:srgbClr val="2E2E38"/>
                          </a:solidFill>
                          <a:latin typeface="+mn-lt"/>
                          <a:ea typeface="+mn-ea"/>
                          <a:cs typeface="+mn-cs"/>
                        </a:rPr>
                        <a:t>Las sanciones disciplinarias a los estudiantes tenían un riesgo bajo identificado en todas las dimensiones, excepto en la supervisión </a:t>
                      </a:r>
                      <a:br>
                        <a:rPr lang="en-US" sz="1200" b="0" kern="1200" dirty="0">
                          <a:solidFill>
                            <a:srgbClr val="2E2E38"/>
                          </a:solidFill>
                          <a:latin typeface="+mn-lt"/>
                          <a:ea typeface="+mn-ea"/>
                          <a:cs typeface="+mn-cs"/>
                        </a:rPr>
                      </a:br>
                      <a:r>
                        <a:rPr lang="es-xl" sz="1200" b="0" kern="1200" dirty="0">
                          <a:solidFill>
                            <a:srgbClr val="2E2E38"/>
                          </a:solidFill>
                          <a:latin typeface="+mn-lt"/>
                          <a:ea typeface="+mn-ea"/>
                          <a:cs typeface="+mn-cs"/>
                        </a:rPr>
                        <a:t>y el seguimiento, y en la integridad y precisión de los datos.</a:t>
                      </a:r>
                    </a:p>
                    <a:p>
                      <a:pPr marL="126000" indent="-126000" algn="l" defTabSz="914400" rtl="0" eaLnBrk="1" latinLnBrk="0" hangingPunct="1">
                        <a:spcBef>
                          <a:spcPts val="200"/>
                        </a:spcBef>
                        <a:buClrTx/>
                        <a:buSzPct val="75000"/>
                        <a:buFont typeface="Wingdings 3" panose="05040102010807070707" pitchFamily="18" charset="2"/>
                        <a:buChar char=""/>
                      </a:pPr>
                      <a:r>
                        <a:rPr lang="es-xl" sz="1200" b="0" kern="1200" dirty="0">
                          <a:solidFill>
                            <a:srgbClr val="2E2E38"/>
                          </a:solidFill>
                          <a:latin typeface="+mn-lt"/>
                          <a:ea typeface="+mn-ea"/>
                          <a:cs typeface="+mn-cs"/>
                        </a:rPr>
                        <a:t>En la actualidad, la oficina del distrito de las BPS no realiza un </a:t>
                      </a:r>
                      <a:r>
                        <a:rPr lang="es-xl" sz="1200" b="0" kern="1200" dirty="0">
                          <a:solidFill>
                            <a:schemeClr val="bg1"/>
                          </a:solidFill>
                          <a:latin typeface="+mn-lt"/>
                          <a:ea typeface="+mn-ea"/>
                          <a:cs typeface="+mn-cs"/>
                        </a:rPr>
                        <a:t>seguimiento formal o una revisión </a:t>
                      </a:r>
                      <a:r>
                        <a:rPr lang="es-xl" sz="1200" b="0" kern="1200" dirty="0">
                          <a:solidFill>
                            <a:srgbClr val="2E2E38"/>
                          </a:solidFill>
                          <a:latin typeface="+mn-lt"/>
                          <a:ea typeface="+mn-ea"/>
                          <a:cs typeface="+mn-cs"/>
                        </a:rPr>
                        <a:t>periódica de la calidad de los datos </a:t>
                      </a:r>
                      <a:br>
                        <a:rPr lang="en-US" sz="1200" b="0" kern="1200" dirty="0">
                          <a:solidFill>
                            <a:srgbClr val="2E2E38"/>
                          </a:solidFill>
                          <a:latin typeface="+mn-lt"/>
                          <a:ea typeface="+mn-ea"/>
                          <a:cs typeface="+mn-cs"/>
                        </a:rPr>
                      </a:br>
                      <a:r>
                        <a:rPr lang="es-xl" sz="1200" b="0" kern="1200" dirty="0">
                          <a:solidFill>
                            <a:srgbClr val="2E2E38"/>
                          </a:solidFill>
                          <a:latin typeface="+mn-lt"/>
                          <a:ea typeface="+mn-ea"/>
                          <a:cs typeface="+mn-cs"/>
                        </a:rPr>
                        <a:t>de sanciones disciplinarias </a:t>
                      </a:r>
                      <a:r>
                        <a:rPr lang="en-US" sz="1200" b="0" kern="1200" dirty="0" err="1">
                          <a:solidFill>
                            <a:srgbClr val="2E2E38"/>
                          </a:solidFill>
                          <a:latin typeface="+mn-lt"/>
                          <a:ea typeface="+mn-ea"/>
                          <a:cs typeface="+mn-cs"/>
                        </a:rPr>
                        <a:t>realizadas</a:t>
                      </a:r>
                      <a:r>
                        <a:rPr lang="es-xl" sz="1200" b="0" kern="1200" dirty="0">
                          <a:solidFill>
                            <a:srgbClr val="2E2E38"/>
                          </a:solidFill>
                          <a:latin typeface="+mn-lt"/>
                          <a:ea typeface="+mn-ea"/>
                          <a:cs typeface="+mn-cs"/>
                        </a:rPr>
                        <a:t> por la oficina de distrito de BPS.</a:t>
                      </a:r>
                      <a:endParaRPr lang="en-US" sz="1200" b="1"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s-xl" sz="1200" b="0" kern="1200" spc="-20" baseline="0" dirty="0">
                          <a:solidFill>
                            <a:srgbClr val="2E2E38"/>
                          </a:solidFill>
                          <a:latin typeface="+mn-lt"/>
                          <a:ea typeface="+mn-ea"/>
                          <a:cs typeface="+mn-cs"/>
                        </a:rPr>
                        <a:t>Implementar un proceso de seguimiento periódico de BPS para la integridad y precisión de los datos para permitir que el distrito evalúe mejor </a:t>
                      </a:r>
                      <a:r>
                        <a:rPr lang="es-xl" sz="1200" b="0" kern="1200" spc="-20" baseline="0" dirty="0">
                          <a:solidFill>
                            <a:schemeClr val="bg1"/>
                          </a:solidFill>
                          <a:latin typeface="+mn-lt"/>
                          <a:ea typeface="+mn-ea"/>
                          <a:cs typeface="+mn-cs"/>
                        </a:rPr>
                        <a:t>y mejore </a:t>
                      </a:r>
                      <a:r>
                        <a:rPr lang="es-xl" sz="1200" b="0" kern="1200" spc="-20" baseline="0" dirty="0">
                          <a:solidFill>
                            <a:srgbClr val="2E2E38"/>
                          </a:solidFill>
                          <a:latin typeface="+mn-lt"/>
                          <a:ea typeface="+mn-ea"/>
                          <a:cs typeface="+mn-cs"/>
                        </a:rPr>
                        <a:t>la calidad de los datos.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17304143"/>
                  </a:ext>
                </a:extLst>
              </a:tr>
              <a:tr h="1584418">
                <a:tc>
                  <a:txBody>
                    <a:bodyPr/>
                    <a:lstStyle/>
                    <a:p>
                      <a:pPr marL="0" indent="0" algn="l">
                        <a:buClr>
                          <a:srgbClr val="1A9AFA"/>
                        </a:buClr>
                        <a:buSzPct val="75000"/>
                        <a:buFont typeface="Wingdings 3" panose="05040102010807070707" pitchFamily="18" charset="2"/>
                        <a:buNone/>
                      </a:pPr>
                      <a:r>
                        <a:rPr lang="es-xl" sz="1200" b="0" kern="1200" dirty="0">
                          <a:solidFill>
                            <a:srgbClr val="2E2E38"/>
                          </a:solidFill>
                          <a:latin typeface="+mn-lt"/>
                          <a:ea typeface="+mn-ea"/>
                          <a:cs typeface="+mn-cs"/>
                        </a:rPr>
                        <a:t>Programas para estudiantes: Estudiantes </a:t>
                      </a:r>
                      <a:br>
                        <a:rPr lang="en-US" sz="1200" b="0" kern="1200" dirty="0">
                          <a:solidFill>
                            <a:srgbClr val="2E2E38"/>
                          </a:solidFill>
                          <a:latin typeface="+mn-lt"/>
                          <a:ea typeface="+mn-ea"/>
                          <a:cs typeface="+mn-cs"/>
                        </a:rPr>
                      </a:br>
                      <a:r>
                        <a:rPr lang="es-xl" sz="1200" b="0" kern="1200" dirty="0">
                          <a:solidFill>
                            <a:srgbClr val="2E2E38"/>
                          </a:solidFill>
                          <a:latin typeface="+mn-lt"/>
                          <a:ea typeface="+mn-ea"/>
                          <a:cs typeface="+mn-cs"/>
                        </a:rPr>
                        <a:t>de Inglés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defTabSz="914400" rtl="0" eaLnBrk="1" latinLnBrk="0" hangingPunct="1">
                        <a:spcBef>
                          <a:spcPts val="200"/>
                        </a:spcBef>
                        <a:buClrTx/>
                        <a:buSzPct val="75000"/>
                        <a:buFont typeface="Wingdings 3" panose="05040102010807070707" pitchFamily="18" charset="2"/>
                        <a:buChar char=""/>
                      </a:pPr>
                      <a:r>
                        <a:rPr lang="es-xl" sz="1200" b="0" kern="1200" spc="-20" baseline="0" dirty="0">
                          <a:solidFill>
                            <a:srgbClr val="2E2E38"/>
                          </a:solidFill>
                          <a:latin typeface="+mn-lt"/>
                          <a:ea typeface="+mn-ea"/>
                          <a:cs typeface="+mn-cs"/>
                        </a:rPr>
                        <a:t>Los Estudiantes de Inglés tenían un riesgo bajo identificado en todas las dimensiones, excepto en los procedimientos, la supervisión y el seguimiento.</a:t>
                      </a:r>
                    </a:p>
                    <a:p>
                      <a:pPr marL="126000" indent="-126000" algn="l" defTabSz="914400" rtl="0" eaLnBrk="1" latinLnBrk="0" hangingPunct="1">
                        <a:spcBef>
                          <a:spcPts val="200"/>
                        </a:spcBef>
                        <a:buClrTx/>
                        <a:buSzPct val="75000"/>
                        <a:buFont typeface="Wingdings 3" panose="05040102010807070707" pitchFamily="18" charset="2"/>
                        <a:buChar char=""/>
                      </a:pPr>
                      <a:r>
                        <a:rPr lang="es-xl" sz="1200" b="0" kern="1200" dirty="0">
                          <a:solidFill>
                            <a:schemeClr val="bg1"/>
                          </a:solidFill>
                          <a:latin typeface="+mn-lt"/>
                          <a:ea typeface="+mn-ea"/>
                          <a:cs typeface="+mn-cs"/>
                        </a:rPr>
                        <a:t>En mayo de 2022, BPS introdujo una nueva política para alinear la colocación de ELD directamente con la puntuación de ACCESS de los estudiantes. Sin embargo, según las puntuaciones de ACCESS del año escolar 2021-2022 y las colocaciones posteriores de ELD, cerca del 45 % de los estudiantes fueron colocados en niveles de ELD más altos de lo que sugerirían sus puntuaciones de ACCESS.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s-xl" sz="1200" b="0" kern="1200" dirty="0">
                          <a:solidFill>
                            <a:srgbClr val="2E2E38"/>
                          </a:solidFill>
                          <a:latin typeface="+mn-lt"/>
                          <a:ea typeface="+mn-ea"/>
                          <a:cs typeface="+mn-cs"/>
                        </a:rPr>
                        <a:t>Volver a analizar la nueva política de nivelación de ACCESS/ELD y brindar orientación sobre cómo debe implementarse para los estudiantes con niveles de ELD actuales para permitir ubicaciones </a:t>
                      </a:r>
                      <a:r>
                        <a:rPr lang="es-xl" sz="1200" b="0" kern="1200" dirty="0">
                          <a:solidFill>
                            <a:schemeClr val="bg1"/>
                          </a:solidFill>
                          <a:latin typeface="+mn-lt"/>
                          <a:ea typeface="+mn-ea"/>
                          <a:cs typeface="+mn-cs"/>
                        </a:rPr>
                        <a:t>más constantes o</a:t>
                      </a:r>
                      <a:r>
                        <a:rPr lang="es-xl" sz="1200" b="0" kern="1200" dirty="0">
                          <a:solidFill>
                            <a:srgbClr val="FF0000"/>
                          </a:solidFill>
                          <a:latin typeface="+mn-lt"/>
                          <a:ea typeface="+mn-ea"/>
                          <a:cs typeface="+mn-cs"/>
                        </a:rPr>
                        <a:t> </a:t>
                      </a:r>
                      <a:r>
                        <a:rPr lang="es-xl" sz="1200" b="0" kern="1200" dirty="0">
                          <a:solidFill>
                            <a:srgbClr val="2E2E38"/>
                          </a:solidFill>
                          <a:latin typeface="+mn-lt"/>
                          <a:ea typeface="+mn-ea"/>
                          <a:cs typeface="+mn-cs"/>
                        </a:rPr>
                        <a:t>adecuadas en el distrito.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263174">
                <a:tc>
                  <a:txBody>
                    <a:bodyPr/>
                    <a:lstStyle/>
                    <a:p>
                      <a:pPr marL="0" indent="0" algn="l">
                        <a:buClr>
                          <a:srgbClr val="1A9AFA"/>
                        </a:buClr>
                        <a:buSzPct val="75000"/>
                        <a:buFont typeface="Wingdings 3" panose="05040102010807070707" pitchFamily="18" charset="2"/>
                        <a:buNone/>
                      </a:pPr>
                      <a:r>
                        <a:rPr lang="es-xl" sz="1200" b="0" kern="1200">
                          <a:solidFill>
                            <a:srgbClr val="2E2E38"/>
                          </a:solidFill>
                          <a:latin typeface="+mn-lt"/>
                          <a:ea typeface="+mn-ea"/>
                          <a:cs typeface="+mn-cs"/>
                        </a:rPr>
                        <a:t>Inscripción de los estudiantes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s-xl" sz="1200" b="0" kern="1200" dirty="0">
                          <a:solidFill>
                            <a:srgbClr val="2E2E38"/>
                          </a:solidFill>
                          <a:latin typeface="+mn-lt"/>
                          <a:ea typeface="+mn-ea"/>
                          <a:cs typeface="+mn-cs"/>
                        </a:rPr>
                        <a:t>La inscripción de los estudiantes tenía un riesgo bajo identificado en todas las dimensiones, excepto en la supervisión y el seguimiento.</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s-xl" sz="1200" b="0" kern="1200" dirty="0">
                          <a:solidFill>
                            <a:srgbClr val="2E2E38"/>
                          </a:solidFill>
                          <a:latin typeface="+mn-lt"/>
                          <a:ea typeface="+mn-ea"/>
                          <a:cs typeface="+mn-cs"/>
                        </a:rPr>
                        <a:t>No existe una política o requisito actual para que la oficina del distrito de BPS revise periódicamente los perfiles de los estudiantes en Aspen con el fin de verificar que estén completos y sean precisos, lo que puede resultar en informes inexactos al DESE.</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s-xl" sz="1200" b="0" kern="1200" dirty="0">
                          <a:solidFill>
                            <a:srgbClr val="2E2E38"/>
                          </a:solidFill>
                          <a:latin typeface="+mn-lt"/>
                          <a:ea typeface="+mn-ea"/>
                          <a:cs typeface="+mn-cs"/>
                        </a:rPr>
                        <a:t>Actualizar las políticas y los procedimientos de inscripción de BPS e incluir validaciones de datos periódicas por parte de la oficina del distrito de BPS (p. ej., BPS selecciona 100 perfiles en Aspen para verificar la precisión de la información anualmente) para mejorar la supervisión y el seguimiento de los datos de inscripción.</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86678225"/>
                  </a:ext>
                </a:extLst>
              </a:tr>
            </a:tbl>
          </a:graphicData>
        </a:graphic>
      </p:graphicFrame>
      <p:sp>
        <p:nvSpPr>
          <p:cNvPr id="11" name="Date Placeholder 3">
            <a:extLst>
              <a:ext uri="{FF2B5EF4-FFF2-40B4-BE49-F238E27FC236}">
                <a16:creationId xmlns:a16="http://schemas.microsoft.com/office/drawing/2014/main" id="{3638607E-3654-4C96-859B-33B966445F51}"/>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4" name="Slide Number Placeholder 3">
            <a:extLst>
              <a:ext uri="{FF2B5EF4-FFF2-40B4-BE49-F238E27FC236}">
                <a16:creationId xmlns:a16="http://schemas.microsoft.com/office/drawing/2014/main" id="{F08C9A81-4F4D-4785-98CB-E2AB3CE0859C}"/>
              </a:ext>
            </a:extLst>
          </p:cNvPr>
          <p:cNvSpPr>
            <a:spLocks noGrp="1"/>
          </p:cNvSpPr>
          <p:nvPr>
            <p:ph type="sldNum" sz="quarter" idx="12"/>
          </p:nvPr>
        </p:nvSpPr>
        <p:spPr/>
        <p:txBody>
          <a:bodyPr/>
          <a:lstStyle/>
          <a:p>
            <a:r>
              <a:rPr lang="es-xl" dirty="0"/>
              <a:t>Página </a:t>
            </a:r>
            <a:fld id="{F1BC30E3-FFE5-4B91-AA19-87A149EBB9EE}" type="slidenum">
              <a:rPr smtClean="0"/>
              <a:pPr/>
              <a:t>10</a:t>
            </a:fld>
            <a:endParaRPr dirty="0"/>
          </a:p>
        </p:txBody>
      </p:sp>
    </p:spTree>
    <p:extLst>
      <p:ext uri="{BB962C8B-B14F-4D97-AF65-F5344CB8AC3E}">
        <p14:creationId xmlns:p14="http://schemas.microsoft.com/office/powerpoint/2010/main" val="62662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07699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699" name="think-cell Slide" r:id="rId6" imgW="415" imgH="416" progId="TCLayout.ActiveDocument.1">
                  <p:embed/>
                </p:oleObj>
              </mc:Choice>
              <mc:Fallback>
                <p:oleObj name="think-cell Slide" r:id="rId6"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p:txBody>
          <a:bodyPr vert="horz"/>
          <a:lstStyle/>
          <a:p>
            <a:r>
              <a:rPr lang="es-xl" sz="2200" dirty="0"/>
              <a:t>Desafíos globales</a:t>
            </a:r>
            <a:br>
              <a:rPr sz="2200" dirty="0"/>
            </a:br>
            <a:r>
              <a:rPr lang="es-xl" sz="1300" dirty="0"/>
              <a:t>En todos los dominios de datos, surgieron varios desafíos más amplios.</a:t>
            </a:r>
            <a:endParaRPr lang="en-IN" sz="1300" dirty="0">
              <a:solidFill>
                <a:srgbClr val="FF0000"/>
              </a:solidFill>
            </a:endParaRPr>
          </a:p>
        </p:txBody>
      </p:sp>
      <p:sp>
        <p:nvSpPr>
          <p:cNvPr id="29" name="Rectangle 28">
            <a:extLst>
              <a:ext uri="{FF2B5EF4-FFF2-40B4-BE49-F238E27FC236}">
                <a16:creationId xmlns:a16="http://schemas.microsoft.com/office/drawing/2014/main" id="{79EA8A2C-33CE-4874-A4EE-4B6E45C37E28}"/>
              </a:ext>
            </a:extLst>
          </p:cNvPr>
          <p:cNvSpPr/>
          <p:nvPr/>
        </p:nvSpPr>
        <p:spPr>
          <a:xfrm>
            <a:off x="621345" y="1059307"/>
            <a:ext cx="10967088" cy="6628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s-xl" sz="1500" i="1" spc="-20" dirty="0">
                <a:solidFill>
                  <a:schemeClr val="bg1"/>
                </a:solidFill>
              </a:rPr>
              <a:t>Las conversaciones con el personal estatal, distrital y escolar, junto con un análisis de los procedimientos de datos en todos los dominios, revelaron varios problemas generales que afectan la calidad, precisión, integridad y generación de informes de los datos</a:t>
            </a:r>
            <a:r>
              <a:rPr lang="en-US" sz="1500" i="1" spc="-20" dirty="0">
                <a:solidFill>
                  <a:schemeClr val="bg1"/>
                </a:solidFill>
              </a:rPr>
              <a:t>.</a:t>
            </a:r>
            <a:endParaRPr lang="es-xl" sz="1500" i="1" spc="-20" dirty="0">
              <a:solidFill>
                <a:schemeClr val="bg1"/>
              </a:solidFill>
            </a:endParaRPr>
          </a:p>
        </p:txBody>
      </p:sp>
      <p:sp>
        <p:nvSpPr>
          <p:cNvPr id="30" name="Rectangle 29">
            <a:extLst>
              <a:ext uri="{FF2B5EF4-FFF2-40B4-BE49-F238E27FC236}">
                <a16:creationId xmlns:a16="http://schemas.microsoft.com/office/drawing/2014/main" id="{23ABCE0C-8BAA-404A-BFB9-3677EE47D05B}"/>
              </a:ext>
            </a:extLst>
          </p:cNvPr>
          <p:cNvSpPr/>
          <p:nvPr/>
        </p:nvSpPr>
        <p:spPr>
          <a:xfrm>
            <a:off x="428624"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5425" algn="ctr"/>
            <a:r>
              <a:rPr lang="es-xl" sz="1200" b="1" dirty="0">
                <a:solidFill>
                  <a:schemeClr val="bg1"/>
                </a:solidFill>
              </a:rPr>
              <a:t>Débil rendición de cuentas de datos del distrito</a:t>
            </a:r>
          </a:p>
        </p:txBody>
      </p:sp>
      <p:sp>
        <p:nvSpPr>
          <p:cNvPr id="42" name="TextBox 41">
            <a:extLst>
              <a:ext uri="{FF2B5EF4-FFF2-40B4-BE49-F238E27FC236}">
                <a16:creationId xmlns:a16="http://schemas.microsoft.com/office/drawing/2014/main" id="{A482AB15-F67C-4B7B-9F84-7A6C8E0C8326}"/>
              </a:ext>
            </a:extLst>
          </p:cNvPr>
          <p:cNvSpPr txBox="1"/>
          <p:nvPr/>
        </p:nvSpPr>
        <p:spPr>
          <a:xfrm>
            <a:off x="428624" y="2490282"/>
            <a:ext cx="2557353" cy="1806648"/>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s-xl" sz="1000" dirty="0">
                <a:solidFill>
                  <a:schemeClr val="bg1"/>
                </a:solidFill>
              </a:rPr>
              <a:t>BPS en general informa los datos requeridos al DESE con una revisión previa limitada o nula de los datos.</a:t>
            </a:r>
          </a:p>
          <a:p>
            <a:pPr marL="266400" lvl="1" indent="-126000">
              <a:spcAft>
                <a:spcPts val="600"/>
              </a:spcAft>
              <a:buSzPct val="75000"/>
              <a:buFont typeface="Arial" panose="020B0604020202020204" pitchFamily="34" charset="0"/>
              <a:buChar char="–"/>
            </a:pPr>
            <a:r>
              <a:rPr lang="es-xl" sz="1000" dirty="0">
                <a:solidFill>
                  <a:schemeClr val="bg1"/>
                </a:solidFill>
              </a:rPr>
              <a:t>BPS con frecuencia acepta e informa los datos </a:t>
            </a:r>
            <a:r>
              <a:rPr lang="en-US" sz="1000" dirty="0">
                <a:solidFill>
                  <a:schemeClr val="bg1"/>
                </a:solidFill>
              </a:rPr>
              <a:t>“</a:t>
            </a:r>
            <a:r>
              <a:rPr lang="es-xl" sz="1000" dirty="0">
                <a:solidFill>
                  <a:schemeClr val="bg1"/>
                </a:solidFill>
              </a:rPr>
              <a:t>tal cual están</a:t>
            </a:r>
            <a:r>
              <a:rPr lang="en-US" sz="1000" dirty="0">
                <a:solidFill>
                  <a:schemeClr val="bg1"/>
                </a:solidFill>
              </a:rPr>
              <a:t>”</a:t>
            </a:r>
            <a:r>
              <a:rPr lang="es-xl" sz="1000" dirty="0">
                <a:solidFill>
                  <a:schemeClr val="bg1"/>
                </a:solidFill>
              </a:rPr>
              <a:t> en los sistemas de datos del distrito (como Aspen) y los informes a nivel escolar, sin procesos para asumir la responsabilidad por adelantado sobre la validación de la integridad y precisión de los datos.</a:t>
            </a:r>
          </a:p>
        </p:txBody>
      </p:sp>
      <p:grpSp>
        <p:nvGrpSpPr>
          <p:cNvPr id="46" name="Group 45">
            <a:extLst>
              <a:ext uri="{FF2B5EF4-FFF2-40B4-BE49-F238E27FC236}">
                <a16:creationId xmlns:a16="http://schemas.microsoft.com/office/drawing/2014/main" id="{84571952-AEAA-4874-A9B0-072A62E0D463}"/>
              </a:ext>
              <a:ext uri="{C183D7F6-B498-43B3-948B-1728B52AA6E4}">
                <adec:decorative xmlns:adec="http://schemas.microsoft.com/office/drawing/2017/decorative" val="1"/>
              </a:ext>
            </a:extLst>
          </p:cNvPr>
          <p:cNvGrpSpPr/>
          <p:nvPr/>
        </p:nvGrpSpPr>
        <p:grpSpPr>
          <a:xfrm>
            <a:off x="109536" y="1813564"/>
            <a:ext cx="638175" cy="640080"/>
            <a:chOff x="602586" y="1887056"/>
            <a:chExt cx="638175" cy="640080"/>
          </a:xfrm>
        </p:grpSpPr>
        <p:sp>
          <p:nvSpPr>
            <p:cNvPr id="31" name="Oval 30">
              <a:extLst>
                <a:ext uri="{FF2B5EF4-FFF2-40B4-BE49-F238E27FC236}">
                  <a16:creationId xmlns:a16="http://schemas.microsoft.com/office/drawing/2014/main" id="{6E53FDC1-FEF6-4DDA-8D4B-E4EA72C180D0}"/>
                </a:ext>
              </a:extLst>
            </p:cNvPr>
            <p:cNvSpPr/>
            <p:nvPr/>
          </p:nvSpPr>
          <p:spPr>
            <a:xfrm>
              <a:off x="602586" y="1887056"/>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pic>
          <p:nvPicPr>
            <p:cNvPr id="16" name="Graphic 15" descr="Portapapeles con todas las cruces con relleno uniforme">
              <a:extLst>
                <a:ext uri="{FF2B5EF4-FFF2-40B4-BE49-F238E27FC236}">
                  <a16:creationId xmlns:a16="http://schemas.microsoft.com/office/drawing/2014/main" id="{5D7060CD-A49E-4E42-9D4B-332F2D829C8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8924" y="1934346"/>
              <a:ext cx="545500" cy="545500"/>
            </a:xfrm>
            <a:prstGeom prst="rect">
              <a:avLst/>
            </a:prstGeom>
          </p:spPr>
        </p:pic>
      </p:grpSp>
      <p:sp>
        <p:nvSpPr>
          <p:cNvPr id="40" name="Rectangle 39">
            <a:extLst>
              <a:ext uri="{FF2B5EF4-FFF2-40B4-BE49-F238E27FC236}">
                <a16:creationId xmlns:a16="http://schemas.microsoft.com/office/drawing/2014/main" id="{AC883395-2905-4EEB-BB91-0A2A43A2917E}"/>
              </a:ext>
            </a:extLst>
          </p:cNvPr>
          <p:cNvSpPr/>
          <p:nvPr/>
        </p:nvSpPr>
        <p:spPr>
          <a:xfrm>
            <a:off x="3415945"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403225" algn="ctr"/>
            <a:r>
              <a:rPr lang="es-xl" sz="1200" b="1" dirty="0">
                <a:solidFill>
                  <a:schemeClr val="bg1"/>
                </a:solidFill>
              </a:rPr>
              <a:t>Enfoque limitado en funciones y roles de datos</a:t>
            </a:r>
          </a:p>
        </p:txBody>
      </p:sp>
      <p:sp>
        <p:nvSpPr>
          <p:cNvPr id="39" name="TextBox 38">
            <a:extLst>
              <a:ext uri="{FF2B5EF4-FFF2-40B4-BE49-F238E27FC236}">
                <a16:creationId xmlns:a16="http://schemas.microsoft.com/office/drawing/2014/main" id="{D18D6117-45C0-4B48-82B7-A9F24274BF34}"/>
              </a:ext>
            </a:extLst>
          </p:cNvPr>
          <p:cNvSpPr txBox="1"/>
          <p:nvPr/>
        </p:nvSpPr>
        <p:spPr>
          <a:xfrm>
            <a:off x="3379641" y="2490282"/>
            <a:ext cx="2558242" cy="2653034"/>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s-xl" sz="1000" dirty="0">
                <a:solidFill>
                  <a:schemeClr val="bg1"/>
                </a:solidFill>
              </a:rPr>
              <a:t>Las funciones de datos de la </a:t>
            </a:r>
            <a:r>
              <a:rPr lang="en-US" sz="1000" dirty="0">
                <a:solidFill>
                  <a:schemeClr val="bg1"/>
                </a:solidFill>
              </a:rPr>
              <a:t>O</a:t>
            </a:r>
            <a:r>
              <a:rPr lang="es-xl" sz="1000" dirty="0">
                <a:solidFill>
                  <a:schemeClr val="bg1"/>
                </a:solidFill>
              </a:rPr>
              <a:t>ficina central de BPS no están organizadas para respaldar mejor la rendición de cuentas de datos en todo el distrito, y los roles relacionados con los datos tienen autoridad limitada (p. ej., el equipo de Datos y Rendición de </a:t>
            </a:r>
            <a:r>
              <a:rPr lang="en-US" sz="1000" dirty="0">
                <a:solidFill>
                  <a:schemeClr val="bg1"/>
                </a:solidFill>
              </a:rPr>
              <a:t>C</a:t>
            </a:r>
            <a:r>
              <a:rPr lang="es-xl" sz="1000" dirty="0">
                <a:solidFill>
                  <a:schemeClr val="bg1"/>
                </a:solidFill>
              </a:rPr>
              <a:t>uentas del distrito generalmente no es responsable de la certificación final de los datos del distrito antes de enviarlos al estado).</a:t>
            </a:r>
          </a:p>
          <a:p>
            <a:pPr marL="126000" indent="-126000">
              <a:spcAft>
                <a:spcPts val="600"/>
              </a:spcAft>
              <a:buSzPct val="75000"/>
              <a:buFont typeface="Wingdings 3" panose="05040102010807070707" pitchFamily="18" charset="2"/>
              <a:buChar char=""/>
            </a:pPr>
            <a:r>
              <a:rPr lang="es-xl" sz="1000" dirty="0">
                <a:solidFill>
                  <a:schemeClr val="bg1"/>
                </a:solidFill>
              </a:rPr>
              <a:t>A nivel escolar, las funciones y</a:t>
            </a:r>
            <a:r>
              <a:rPr lang="en-US" sz="1000" dirty="0">
                <a:solidFill>
                  <a:schemeClr val="bg1"/>
                </a:solidFill>
              </a:rPr>
              <a:t> </a:t>
            </a:r>
            <a:r>
              <a:rPr lang="es-xl" sz="1000" dirty="0">
                <a:solidFill>
                  <a:schemeClr val="bg1"/>
                </a:solidFill>
              </a:rPr>
              <a:t>responsabilidades relacionadas con los datos suelen constituir</a:t>
            </a:r>
            <a:r>
              <a:rPr lang="en-US" sz="1000" dirty="0">
                <a:solidFill>
                  <a:schemeClr val="bg1"/>
                </a:solidFill>
              </a:rPr>
              <a:t> </a:t>
            </a:r>
            <a:r>
              <a:rPr lang="es-xl" sz="1000" dirty="0">
                <a:solidFill>
                  <a:schemeClr val="bg1"/>
                </a:solidFill>
              </a:rPr>
              <a:t>un pequeño elemento del trabajo de un miembro del personal, lo que puede dar lugar a que estas</a:t>
            </a:r>
            <a:r>
              <a:rPr lang="en-US" sz="1000" dirty="0">
                <a:solidFill>
                  <a:schemeClr val="bg1"/>
                </a:solidFill>
              </a:rPr>
              <a:t> </a:t>
            </a:r>
            <a:r>
              <a:rPr lang="es-xl" sz="1000" dirty="0">
                <a:solidFill>
                  <a:schemeClr val="bg1"/>
                </a:solidFill>
              </a:rPr>
              <a:t>responsabilidades pierdan prioridad.</a:t>
            </a:r>
          </a:p>
          <a:p>
            <a:pPr>
              <a:spcAft>
                <a:spcPts val="600"/>
              </a:spcAft>
              <a:buClr>
                <a:srgbClr val="1A9AFA"/>
              </a:buClr>
              <a:buSzPct val="75000"/>
            </a:pPr>
            <a:endParaRPr lang="en-GB" sz="1000" dirty="0">
              <a:solidFill>
                <a:schemeClr val="bg1"/>
              </a:solidFill>
            </a:endParaRPr>
          </a:p>
        </p:txBody>
      </p:sp>
      <p:grpSp>
        <p:nvGrpSpPr>
          <p:cNvPr id="45" name="Group 44">
            <a:extLst>
              <a:ext uri="{FF2B5EF4-FFF2-40B4-BE49-F238E27FC236}">
                <a16:creationId xmlns:a16="http://schemas.microsoft.com/office/drawing/2014/main" id="{1874A9B8-9275-4D25-8CE8-7879EC5E9CF4}"/>
              </a:ext>
              <a:ext uri="{C183D7F6-B498-43B3-948B-1728B52AA6E4}">
                <adec:decorative xmlns:adec="http://schemas.microsoft.com/office/drawing/2017/decorative" val="1"/>
              </a:ext>
            </a:extLst>
          </p:cNvPr>
          <p:cNvGrpSpPr/>
          <p:nvPr/>
        </p:nvGrpSpPr>
        <p:grpSpPr>
          <a:xfrm>
            <a:off x="3095577" y="1813564"/>
            <a:ext cx="638175" cy="640080"/>
            <a:chOff x="6015619" y="1922320"/>
            <a:chExt cx="638175" cy="640080"/>
          </a:xfrm>
        </p:grpSpPr>
        <p:sp>
          <p:nvSpPr>
            <p:cNvPr id="57" name="Oval 56">
              <a:extLst>
                <a:ext uri="{FF2B5EF4-FFF2-40B4-BE49-F238E27FC236}">
                  <a16:creationId xmlns:a16="http://schemas.microsoft.com/office/drawing/2014/main" id="{9C8F26D3-3132-4235-982C-0B51A02C04E1}"/>
                </a:ext>
              </a:extLst>
            </p:cNvPr>
            <p:cNvSpPr/>
            <p:nvPr/>
          </p:nvSpPr>
          <p:spPr>
            <a:xfrm>
              <a:off x="6015619" y="1922320"/>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pic>
          <p:nvPicPr>
            <p:cNvPr id="58" name="Graphic 57" descr="Usuarios con relleno uniforme">
              <a:extLst>
                <a:ext uri="{FF2B5EF4-FFF2-40B4-BE49-F238E27FC236}">
                  <a16:creationId xmlns:a16="http://schemas.microsoft.com/office/drawing/2014/main" id="{AD76893B-D73E-48E3-A614-82F813FFBC7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061956" y="1969610"/>
              <a:ext cx="545500" cy="545500"/>
            </a:xfrm>
            <a:prstGeom prst="rect">
              <a:avLst/>
            </a:prstGeom>
          </p:spPr>
        </p:pic>
      </p:grpSp>
      <p:sp>
        <p:nvSpPr>
          <p:cNvPr id="61" name="Rectangle 60">
            <a:extLst>
              <a:ext uri="{FF2B5EF4-FFF2-40B4-BE49-F238E27FC236}">
                <a16:creationId xmlns:a16="http://schemas.microsoft.com/office/drawing/2014/main" id="{94914581-C13D-4EC6-9BFC-DF9527DE0DDE}"/>
              </a:ext>
            </a:extLst>
          </p:cNvPr>
          <p:cNvSpPr/>
          <p:nvPr/>
        </p:nvSpPr>
        <p:spPr>
          <a:xfrm>
            <a:off x="6403266"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344488" algn="ctr"/>
            <a:r>
              <a:rPr lang="es-xl" sz="1200" b="1" dirty="0">
                <a:solidFill>
                  <a:schemeClr val="bg1"/>
                </a:solidFill>
              </a:rPr>
              <a:t>Comunicación y capacitación insuficientes</a:t>
            </a:r>
          </a:p>
        </p:txBody>
      </p:sp>
      <p:sp>
        <p:nvSpPr>
          <p:cNvPr id="60" name="TextBox 59">
            <a:extLst>
              <a:ext uri="{FF2B5EF4-FFF2-40B4-BE49-F238E27FC236}">
                <a16:creationId xmlns:a16="http://schemas.microsoft.com/office/drawing/2014/main" id="{1A192F09-3112-4513-A413-4DF664CC1B0C}"/>
              </a:ext>
            </a:extLst>
          </p:cNvPr>
          <p:cNvSpPr txBox="1"/>
          <p:nvPr/>
        </p:nvSpPr>
        <p:spPr>
          <a:xfrm>
            <a:off x="6331547" y="2490282"/>
            <a:ext cx="2445920" cy="2345257"/>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s-xl" sz="1000" dirty="0">
                <a:solidFill>
                  <a:schemeClr val="bg1"/>
                </a:solidFill>
              </a:rPr>
              <a:t>Si bien existen políticas y procedimientos para la mayoría de los dominios, las escuelas de BPS no los implementan con </a:t>
            </a:r>
            <a:r>
              <a:rPr lang="x-none" sz="1000" dirty="0">
                <a:solidFill>
                  <a:schemeClr val="bg1"/>
                </a:solidFill>
              </a:rPr>
              <a:t>coherencia</a:t>
            </a:r>
            <a:r>
              <a:rPr lang="es-xl" sz="1000" dirty="0">
                <a:solidFill>
                  <a:schemeClr val="bg1"/>
                </a:solidFill>
              </a:rPr>
              <a:t> o fidelidad debido a la falta de comunicación, capacitación y claridad de las funciones. </a:t>
            </a:r>
          </a:p>
          <a:p>
            <a:pPr marL="126000" indent="-126000">
              <a:spcAft>
                <a:spcPts val="600"/>
              </a:spcAft>
              <a:buSzPct val="75000"/>
              <a:buFont typeface="Wingdings 3" panose="05040102010807070707" pitchFamily="18" charset="2"/>
              <a:buChar char=""/>
            </a:pPr>
            <a:r>
              <a:rPr lang="es-xl" sz="1000" dirty="0">
                <a:solidFill>
                  <a:schemeClr val="bg1"/>
                </a:solidFill>
              </a:rPr>
              <a:t>La falta de comunicación y capacitación de políticas claras, oportunas y centralizadas para las iniciativas tiene un impacto negativo en la implementación y, a su vez, en la integridad y precisión de los informes de datos; como resultado, también suele existir documentación insuficiente para respaldar los datos/informes. </a:t>
            </a:r>
            <a:endParaRPr lang="en-GB" sz="1000" dirty="0">
              <a:solidFill>
                <a:schemeClr val="bg1"/>
              </a:solidFill>
            </a:endParaRPr>
          </a:p>
          <a:p>
            <a:pPr>
              <a:spcAft>
                <a:spcPts val="600"/>
              </a:spcAft>
              <a:buClr>
                <a:srgbClr val="1A9AFA"/>
              </a:buClr>
              <a:buSzPct val="75000"/>
            </a:pPr>
            <a:endParaRPr lang="en-GB" sz="1000" dirty="0">
              <a:solidFill>
                <a:schemeClr val="bg1"/>
              </a:solidFill>
            </a:endParaRPr>
          </a:p>
        </p:txBody>
      </p:sp>
      <p:grpSp>
        <p:nvGrpSpPr>
          <p:cNvPr id="62" name="Group 61">
            <a:extLst>
              <a:ext uri="{FF2B5EF4-FFF2-40B4-BE49-F238E27FC236}">
                <a16:creationId xmlns:a16="http://schemas.microsoft.com/office/drawing/2014/main" id="{270C9F4D-5B7D-4755-A546-3D5B68F23816}"/>
              </a:ext>
              <a:ext uri="{C183D7F6-B498-43B3-948B-1728B52AA6E4}">
                <adec:decorative xmlns:adec="http://schemas.microsoft.com/office/drawing/2017/decorative" val="1"/>
              </a:ext>
            </a:extLst>
          </p:cNvPr>
          <p:cNvGrpSpPr/>
          <p:nvPr/>
        </p:nvGrpSpPr>
        <p:grpSpPr>
          <a:xfrm>
            <a:off x="6081618" y="1813564"/>
            <a:ext cx="638175" cy="640080"/>
            <a:chOff x="4525588" y="2125181"/>
            <a:chExt cx="638175" cy="640080"/>
          </a:xfrm>
        </p:grpSpPr>
        <p:sp>
          <p:nvSpPr>
            <p:cNvPr id="63" name="Oval 62">
              <a:extLst>
                <a:ext uri="{FF2B5EF4-FFF2-40B4-BE49-F238E27FC236}">
                  <a16:creationId xmlns:a16="http://schemas.microsoft.com/office/drawing/2014/main" id="{C44A6C57-48D0-4351-8704-37D792AB0D60}"/>
                </a:ext>
              </a:extLst>
            </p:cNvPr>
            <p:cNvSpPr/>
            <p:nvPr/>
          </p:nvSpPr>
          <p:spPr>
            <a:xfrm>
              <a:off x="4525588" y="2125181"/>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sp>
          <p:nvSpPr>
            <p:cNvPr id="64" name="&quot;Not Allowed&quot; Symbol 63">
              <a:extLst>
                <a:ext uri="{FF2B5EF4-FFF2-40B4-BE49-F238E27FC236}">
                  <a16:creationId xmlns:a16="http://schemas.microsoft.com/office/drawing/2014/main" id="{6EBE462D-AF9A-48EF-B0B5-2DE644F90C91}"/>
                </a:ext>
              </a:extLst>
            </p:cNvPr>
            <p:cNvSpPr>
              <a:spLocks noChangeAspect="1"/>
            </p:cNvSpPr>
            <p:nvPr/>
          </p:nvSpPr>
          <p:spPr>
            <a:xfrm>
              <a:off x="4577451" y="2174990"/>
              <a:ext cx="543065" cy="545500"/>
            </a:xfrm>
            <a:prstGeom prst="noSmoking">
              <a:avLst>
                <a:gd name="adj" fmla="val 4876"/>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a:solidFill>
                  <a:schemeClr val="bg1"/>
                </a:solidFill>
              </a:endParaRPr>
            </a:p>
          </p:txBody>
        </p:sp>
        <p:pic>
          <p:nvPicPr>
            <p:cNvPr id="65" name="Graphic 64" descr="Marketing con relleno uniforme">
              <a:extLst>
                <a:ext uri="{FF2B5EF4-FFF2-40B4-BE49-F238E27FC236}">
                  <a16:creationId xmlns:a16="http://schemas.microsoft.com/office/drawing/2014/main" id="{AFCC2B45-4A2C-4537-813E-60C9B054337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24626" y="2253922"/>
              <a:ext cx="448713" cy="448713"/>
            </a:xfrm>
            <a:prstGeom prst="rect">
              <a:avLst/>
            </a:prstGeom>
          </p:spPr>
        </p:pic>
      </p:grpSp>
      <p:sp>
        <p:nvSpPr>
          <p:cNvPr id="35" name="Rectangle 34">
            <a:extLst>
              <a:ext uri="{FF2B5EF4-FFF2-40B4-BE49-F238E27FC236}">
                <a16:creationId xmlns:a16="http://schemas.microsoft.com/office/drawing/2014/main" id="{119E1BB0-2D4A-4247-B3CA-D5DDF7108710}"/>
              </a:ext>
            </a:extLst>
          </p:cNvPr>
          <p:cNvSpPr/>
          <p:nvPr/>
        </p:nvSpPr>
        <p:spPr>
          <a:xfrm>
            <a:off x="9390586" y="1857699"/>
            <a:ext cx="2374201" cy="559306"/>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25425" algn="ctr">
              <a:lnSpc>
                <a:spcPct val="95000"/>
              </a:lnSpc>
            </a:pPr>
            <a:r>
              <a:rPr lang="es-xl" sz="1200" b="1" dirty="0">
                <a:solidFill>
                  <a:schemeClr val="bg1"/>
                </a:solidFill>
              </a:rPr>
              <a:t>Dependencia de sistemas manuales o diseñados sin propósito</a:t>
            </a:r>
          </a:p>
        </p:txBody>
      </p:sp>
      <p:sp>
        <p:nvSpPr>
          <p:cNvPr id="41" name="TextBox 40">
            <a:extLst>
              <a:ext uri="{FF2B5EF4-FFF2-40B4-BE49-F238E27FC236}">
                <a16:creationId xmlns:a16="http://schemas.microsoft.com/office/drawing/2014/main" id="{A3A76442-885C-46CA-9BE3-24FCC0CC2B73}"/>
              </a:ext>
            </a:extLst>
          </p:cNvPr>
          <p:cNvSpPr txBox="1"/>
          <p:nvPr/>
        </p:nvSpPr>
        <p:spPr>
          <a:xfrm>
            <a:off x="9286465" y="2490282"/>
            <a:ext cx="2478322" cy="2114425"/>
          </a:xfrm>
          <a:prstGeom prst="rect">
            <a:avLst/>
          </a:prstGeom>
          <a:noFill/>
        </p:spPr>
        <p:txBody>
          <a:bodyPr wrap="square" lIns="0" tIns="36576" rIns="0" bIns="0" rtlCol="0">
            <a:spAutoFit/>
          </a:bodyPr>
          <a:lstStyle/>
          <a:p>
            <a:pPr marL="126000" indent="-126000">
              <a:spcAft>
                <a:spcPts val="600"/>
              </a:spcAft>
              <a:buSzPct val="75000"/>
              <a:buFont typeface="Wingdings 3" panose="05040102010807070707" pitchFamily="18" charset="2"/>
              <a:buChar char=""/>
            </a:pPr>
            <a:r>
              <a:rPr lang="es-xl" sz="1000" dirty="0">
                <a:solidFill>
                  <a:schemeClr val="bg1"/>
                </a:solidFill>
              </a:rPr>
              <a:t>Varios procesos de BPS se basan en la entrada manual en hojas de Google u otras herramientas de seguimiento diseñadas por el personal del distrito o de la escuela (p. ej., hoja de Google de la Línea Directa contra el Acoso Escolar, hoja de Google de transporte de las rutas de autobús no cubiertas, etc.) </a:t>
            </a:r>
            <a:br>
              <a:rPr lang="en-US" sz="1000" dirty="0">
                <a:solidFill>
                  <a:schemeClr val="bg1"/>
                </a:solidFill>
              </a:rPr>
            </a:br>
            <a:r>
              <a:rPr lang="es-xl" sz="1000" dirty="0">
                <a:solidFill>
                  <a:schemeClr val="bg1"/>
                </a:solidFill>
              </a:rPr>
              <a:t>para complementar los sistemas primarios como Aspen. </a:t>
            </a:r>
          </a:p>
          <a:p>
            <a:pPr marL="126000" indent="-126000">
              <a:spcAft>
                <a:spcPts val="600"/>
              </a:spcAft>
              <a:buSzPct val="75000"/>
              <a:buFont typeface="Wingdings 3" panose="05040102010807070707" pitchFamily="18" charset="2"/>
              <a:buChar char=""/>
            </a:pPr>
            <a:r>
              <a:rPr lang="es-xl" sz="1000" dirty="0">
                <a:solidFill>
                  <a:schemeClr val="bg1"/>
                </a:solidFill>
              </a:rPr>
              <a:t>Los procesos manuales o los sistemas duplicados </a:t>
            </a:r>
            <a:r>
              <a:rPr lang="es-419" sz="1000" dirty="0">
                <a:solidFill>
                  <a:schemeClr val="bg1"/>
                </a:solidFill>
              </a:rPr>
              <a:t>generan oportunidades innecesarias de que los datos sean inexactos o estén incompletos.</a:t>
            </a:r>
            <a:endParaRPr lang="en-GB" sz="1000" dirty="0">
              <a:solidFill>
                <a:schemeClr val="bg1"/>
              </a:solidFill>
            </a:endParaRPr>
          </a:p>
        </p:txBody>
      </p:sp>
      <p:grpSp>
        <p:nvGrpSpPr>
          <p:cNvPr id="12" name="Group 11">
            <a:extLst>
              <a:ext uri="{FF2B5EF4-FFF2-40B4-BE49-F238E27FC236}">
                <a16:creationId xmlns:a16="http://schemas.microsoft.com/office/drawing/2014/main" id="{89E14914-E1AF-4195-9A87-3EFA75135ED3}"/>
              </a:ext>
              <a:ext uri="{C183D7F6-B498-43B3-948B-1728B52AA6E4}">
                <adec:decorative xmlns:adec="http://schemas.microsoft.com/office/drawing/2017/decorative" val="1"/>
              </a:ext>
            </a:extLst>
          </p:cNvPr>
          <p:cNvGrpSpPr/>
          <p:nvPr/>
        </p:nvGrpSpPr>
        <p:grpSpPr>
          <a:xfrm>
            <a:off x="9067659" y="1813564"/>
            <a:ext cx="638175" cy="640080"/>
            <a:chOff x="9071498" y="1948876"/>
            <a:chExt cx="638175" cy="640080"/>
          </a:xfrm>
        </p:grpSpPr>
        <p:sp>
          <p:nvSpPr>
            <p:cNvPr id="49" name="Oval 48">
              <a:extLst>
                <a:ext uri="{FF2B5EF4-FFF2-40B4-BE49-F238E27FC236}">
                  <a16:creationId xmlns:a16="http://schemas.microsoft.com/office/drawing/2014/main" id="{6C5839EE-3F01-4818-AB81-463A0DA446EC}"/>
                </a:ext>
              </a:extLst>
            </p:cNvPr>
            <p:cNvSpPr/>
            <p:nvPr/>
          </p:nvSpPr>
          <p:spPr>
            <a:xfrm>
              <a:off x="9071498" y="1948876"/>
              <a:ext cx="638175" cy="640080"/>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GB" sz="1000">
                <a:solidFill>
                  <a:schemeClr val="bg1"/>
                </a:solidFill>
              </a:endParaRPr>
            </a:p>
          </p:txBody>
        </p:sp>
        <p:pic>
          <p:nvPicPr>
            <p:cNvPr id="11" name="Graphic 10" descr="Portapapeles con relleno uniforme">
              <a:extLst>
                <a:ext uri="{FF2B5EF4-FFF2-40B4-BE49-F238E27FC236}">
                  <a16:creationId xmlns:a16="http://schemas.microsoft.com/office/drawing/2014/main" id="{81F98E31-1E02-421B-8CDB-D86D7681004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117835" y="2002667"/>
              <a:ext cx="545500" cy="545500"/>
            </a:xfrm>
            <a:prstGeom prst="rect">
              <a:avLst/>
            </a:prstGeom>
          </p:spPr>
        </p:pic>
      </p:grpSp>
      <p:grpSp>
        <p:nvGrpSpPr>
          <p:cNvPr id="50" name="Custom_Long horizontal takeaway_6377934328580728757">
            <a:extLst>
              <a:ext uri="{FF2B5EF4-FFF2-40B4-BE49-F238E27FC236}">
                <a16:creationId xmlns:a16="http://schemas.microsoft.com/office/drawing/2014/main" id="{5FE3C7DD-0BC7-4D8D-B5AF-B38617753808}"/>
              </a:ext>
              <a:ext uri="{C183D7F6-B498-43B3-948B-1728B52AA6E4}">
                <adec:decorative xmlns:adec="http://schemas.microsoft.com/office/drawing/2017/decorative" val="1"/>
              </a:ext>
            </a:extLst>
          </p:cNvPr>
          <p:cNvGrpSpPr/>
          <p:nvPr>
            <p:custDataLst>
              <p:tags r:id="rId3"/>
            </p:custDataLst>
          </p:nvPr>
        </p:nvGrpSpPr>
        <p:grpSpPr>
          <a:xfrm>
            <a:off x="603070" y="5524798"/>
            <a:ext cx="10967088" cy="291426"/>
            <a:chOff x="729417" y="5320200"/>
            <a:chExt cx="10732849" cy="291426"/>
          </a:xfrm>
        </p:grpSpPr>
        <p:cxnSp>
          <p:nvCxnSpPr>
            <p:cNvPr id="51" name="Straight Connector 50">
              <a:extLst>
                <a:ext uri="{FF2B5EF4-FFF2-40B4-BE49-F238E27FC236}">
                  <a16:creationId xmlns:a16="http://schemas.microsoft.com/office/drawing/2014/main" id="{C2BD9040-438D-4DF0-8F95-DBF95E2064FF}"/>
                </a:ext>
              </a:extLst>
            </p:cNvPr>
            <p:cNvCxnSpPr>
              <a:cxnSpLocks/>
            </p:cNvCxnSpPr>
            <p:nvPr/>
          </p:nvCxnSpPr>
          <p:spPr>
            <a:xfrm flipH="1">
              <a:off x="729417" y="5465913"/>
              <a:ext cx="10732849" cy="0"/>
            </a:xfrm>
            <a:prstGeom prst="line">
              <a:avLst/>
            </a:prstGeom>
            <a:ln w="9525">
              <a:solidFill>
                <a:srgbClr val="74748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2" name="Group 51">
              <a:extLst>
                <a:ext uri="{FF2B5EF4-FFF2-40B4-BE49-F238E27FC236}">
                  <a16:creationId xmlns:a16="http://schemas.microsoft.com/office/drawing/2014/main" id="{C4B849F3-4676-47D5-9B4C-A174EA4DC11E}"/>
                </a:ext>
              </a:extLst>
            </p:cNvPr>
            <p:cNvGrpSpPr/>
            <p:nvPr/>
          </p:nvGrpSpPr>
          <p:grpSpPr>
            <a:xfrm>
              <a:off x="5950287" y="5320200"/>
              <a:ext cx="291426" cy="291426"/>
              <a:chOff x="5950287" y="5320200"/>
              <a:chExt cx="291426" cy="291426"/>
            </a:xfrm>
          </p:grpSpPr>
          <p:sp>
            <p:nvSpPr>
              <p:cNvPr id="53" name="Oval 52">
                <a:extLst>
                  <a:ext uri="{FF2B5EF4-FFF2-40B4-BE49-F238E27FC236}">
                    <a16:creationId xmlns:a16="http://schemas.microsoft.com/office/drawing/2014/main" id="{4BA08CEB-1323-40E0-9713-332C4FAA80BC}"/>
                  </a:ext>
                </a:extLst>
              </p:cNvPr>
              <p:cNvSpPr/>
              <p:nvPr/>
            </p:nvSpPr>
            <p:spPr>
              <a:xfrm rot="5400000">
                <a:off x="5950287" y="5320200"/>
                <a:ext cx="291426" cy="291426"/>
              </a:xfrm>
              <a:prstGeom prst="ellipse">
                <a:avLst/>
              </a:prstGeom>
              <a:solidFill>
                <a:schemeClr val="tx2"/>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5981" tIns="35981" rIns="35981" bIns="35981" rtlCol="0" anchor="ctr" anchorCtr="0"/>
              <a:lstStyle/>
              <a:p>
                <a:pPr algn="ctr"/>
                <a:endParaRPr lang="en-US" sz="1099">
                  <a:solidFill>
                    <a:schemeClr val="bg1"/>
                  </a:solidFill>
                </a:endParaRPr>
              </a:p>
            </p:txBody>
          </p:sp>
          <p:sp>
            <p:nvSpPr>
              <p:cNvPr id="54" name="Graphic 16">
                <a:extLst>
                  <a:ext uri="{FF2B5EF4-FFF2-40B4-BE49-F238E27FC236}">
                    <a16:creationId xmlns:a16="http://schemas.microsoft.com/office/drawing/2014/main" id="{2D2A51E1-1E4C-4548-B3B3-17C4DE3EA2A3}"/>
                  </a:ext>
                </a:extLst>
              </p:cNvPr>
              <p:cNvSpPr/>
              <p:nvPr/>
            </p:nvSpPr>
            <p:spPr>
              <a:xfrm rot="10800000" flipV="1">
                <a:off x="5991494" y="5432106"/>
                <a:ext cx="209013" cy="110454"/>
              </a:xfrm>
              <a:custGeom>
                <a:avLst/>
                <a:gdLst>
                  <a:gd name="connsiteX0" fmla="*/ 1158798 w 1171575"/>
                  <a:gd name="connsiteY0" fmla="*/ 26903 h 619125"/>
                  <a:gd name="connsiteX1" fmla="*/ 1158798 w 1171575"/>
                  <a:gd name="connsiteY1" fmla="*/ 26903 h 619125"/>
                  <a:gd name="connsiteX2" fmla="*/ 1049356 w 1171575"/>
                  <a:gd name="connsiteY2" fmla="*/ 18807 h 619125"/>
                  <a:gd name="connsiteX3" fmla="*/ 588822 w 1171575"/>
                  <a:gd name="connsiteY3" fmla="*/ 416285 h 619125"/>
                  <a:gd name="connsiteX4" fmla="*/ 128193 w 1171575"/>
                  <a:gd name="connsiteY4" fmla="*/ 18902 h 619125"/>
                  <a:gd name="connsiteX5" fmla="*/ 18846 w 1171575"/>
                  <a:gd name="connsiteY5" fmla="*/ 26903 h 619125"/>
                  <a:gd name="connsiteX6" fmla="*/ 26942 w 1171575"/>
                  <a:gd name="connsiteY6" fmla="*/ 136345 h 619125"/>
                  <a:gd name="connsiteX7" fmla="*/ 588917 w 1171575"/>
                  <a:gd name="connsiteY7" fmla="*/ 621168 h 619125"/>
                  <a:gd name="connsiteX8" fmla="*/ 1150892 w 1171575"/>
                  <a:gd name="connsiteY8" fmla="*/ 136345 h 619125"/>
                  <a:gd name="connsiteX9" fmla="*/ 1158798 w 1171575"/>
                  <a:gd name="connsiteY9" fmla="*/ 26903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71575" h="619125">
                    <a:moveTo>
                      <a:pt x="1158798" y="26903"/>
                    </a:moveTo>
                    <a:lnTo>
                      <a:pt x="1158798" y="26903"/>
                    </a:lnTo>
                    <a:cubicBezTo>
                      <a:pt x="1130794" y="-5577"/>
                      <a:pt x="1081836" y="-9101"/>
                      <a:pt x="1049356" y="18807"/>
                    </a:cubicBezTo>
                    <a:lnTo>
                      <a:pt x="588822" y="416285"/>
                    </a:lnTo>
                    <a:lnTo>
                      <a:pt x="128193" y="18902"/>
                    </a:lnTo>
                    <a:cubicBezTo>
                      <a:pt x="95808" y="-9101"/>
                      <a:pt x="46849" y="-5482"/>
                      <a:pt x="18846" y="26903"/>
                    </a:cubicBezTo>
                    <a:cubicBezTo>
                      <a:pt x="-9158" y="59383"/>
                      <a:pt x="-5538" y="108342"/>
                      <a:pt x="26942" y="136345"/>
                    </a:cubicBezTo>
                    <a:lnTo>
                      <a:pt x="588917" y="621168"/>
                    </a:lnTo>
                    <a:lnTo>
                      <a:pt x="1150892" y="136345"/>
                    </a:lnTo>
                    <a:cubicBezTo>
                      <a:pt x="1183182" y="108342"/>
                      <a:pt x="1186801" y="59383"/>
                      <a:pt x="1158798" y="26903"/>
                    </a:cubicBezTo>
                    <a:close/>
                  </a:path>
                </a:pathLst>
              </a:custGeom>
              <a:solidFill>
                <a:srgbClr val="FFFFFF"/>
              </a:solidFill>
              <a:ln w="9525" cap="flat">
                <a:noFill/>
                <a:prstDash val="solid"/>
                <a:miter/>
              </a:ln>
            </p:spPr>
            <p:txBody>
              <a:bodyPr rtlCol="0" anchor="ctr"/>
              <a:lstStyle/>
              <a:p>
                <a:endParaRPr lang="en-US" sz="1799"/>
              </a:p>
            </p:txBody>
          </p:sp>
        </p:grpSp>
      </p:grpSp>
      <p:sp>
        <p:nvSpPr>
          <p:cNvPr id="55" name="Rectangle 54">
            <a:extLst>
              <a:ext uri="{FF2B5EF4-FFF2-40B4-BE49-F238E27FC236}">
                <a16:creationId xmlns:a16="http://schemas.microsoft.com/office/drawing/2014/main" id="{161DE64F-0CA8-4A09-931E-5B9A01699F6A}"/>
              </a:ext>
            </a:extLst>
          </p:cNvPr>
          <p:cNvSpPr/>
          <p:nvPr/>
        </p:nvSpPr>
        <p:spPr>
          <a:xfrm>
            <a:off x="621345" y="5864032"/>
            <a:ext cx="10967088" cy="4548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s-xl" sz="1500" b="1" i="1" dirty="0">
                <a:solidFill>
                  <a:schemeClr val="bg1"/>
                </a:solidFill>
              </a:rPr>
              <a:t>Los desafíos con la rendición de cuentas, la comunicación y la capacitación, el enfoque y los procesos manuales afectan </a:t>
            </a:r>
            <a:br>
              <a:rPr lang="en-US" sz="1500" b="1" i="1" dirty="0">
                <a:solidFill>
                  <a:schemeClr val="bg1"/>
                </a:solidFill>
              </a:rPr>
            </a:br>
            <a:r>
              <a:rPr lang="es-xl" sz="1500" b="1" i="1" dirty="0">
                <a:solidFill>
                  <a:schemeClr val="bg1"/>
                </a:solidFill>
              </a:rPr>
              <a:t>la calidad de los datos y son un contexto crítico cuando se consideran posibles oportunidades de mejora</a:t>
            </a:r>
            <a:r>
              <a:rPr lang="en-US" sz="1500" b="1" i="1" dirty="0">
                <a:solidFill>
                  <a:schemeClr val="bg1"/>
                </a:solidFill>
              </a:rPr>
              <a:t>.</a:t>
            </a:r>
            <a:endParaRPr lang="es-xl" sz="1500" b="1" i="1" dirty="0">
              <a:solidFill>
                <a:schemeClr val="bg1"/>
              </a:solidFill>
            </a:endParaRPr>
          </a:p>
        </p:txBody>
      </p:sp>
      <p:sp>
        <p:nvSpPr>
          <p:cNvPr id="56" name="source_63804485935010690618" descr="Fuente">
            <a:extLst>
              <a:ext uri="{FF2B5EF4-FFF2-40B4-BE49-F238E27FC236}">
                <a16:creationId xmlns:a16="http://schemas.microsoft.com/office/drawing/2014/main" id="{5A2DFF1E-41C0-46D4-84D2-757258A556B9}"/>
              </a:ext>
            </a:extLst>
          </p:cNvPr>
          <p:cNvSpPr txBox="1"/>
          <p:nvPr/>
        </p:nvSpPr>
        <p:spPr>
          <a:xfrm>
            <a:off x="609918" y="6583680"/>
            <a:ext cx="2192908" cy="104644"/>
          </a:xfrm>
          <a:prstGeom prst="rect">
            <a:avLst/>
          </a:prstGeom>
          <a:noFill/>
        </p:spPr>
        <p:txBody>
          <a:bodyPr vert="horz" wrap="none" lIns="0" tIns="0" rIns="0" bIns="0" rtlCol="0">
            <a:spAutoFit/>
          </a:bodyPr>
          <a:lstStyle/>
          <a:p>
            <a:pPr>
              <a:lnSpc>
                <a:spcPct val="85000"/>
              </a:lnSpc>
              <a:spcAft>
                <a:spcPts val="600"/>
              </a:spcAft>
              <a:buSzPct val="75000"/>
            </a:pPr>
            <a:r>
              <a:rPr lang="es-xl" sz="800" dirty="0">
                <a:solidFill>
                  <a:srgbClr val="2E2E38"/>
                </a:solidFill>
                <a:cs typeface="Arial" panose="020B0604020202020204" pitchFamily="34" charset="0"/>
              </a:rPr>
              <a:t>Fuente: Entrevistas estatales, distritales y escolares de EY</a:t>
            </a:r>
          </a:p>
        </p:txBody>
      </p:sp>
      <p:sp>
        <p:nvSpPr>
          <p:cNvPr id="36" name="Date Placeholder 3">
            <a:extLst>
              <a:ext uri="{FF2B5EF4-FFF2-40B4-BE49-F238E27FC236}">
                <a16:creationId xmlns:a16="http://schemas.microsoft.com/office/drawing/2014/main" id="{E3DC49CF-6357-4474-A954-4B5A42C87E4F}"/>
              </a:ext>
            </a:extLst>
          </p:cNvPr>
          <p:cNvSpPr>
            <a:spLocks noGrp="1"/>
          </p:cNvSpPr>
          <p:nvPr>
            <p:ph type="dt" sz="half" idx="10"/>
          </p:nvPr>
        </p:nvSpPr>
        <p:spPr>
          <a:xfrm>
            <a:off x="9088016" y="6561447"/>
            <a:ext cx="1191258" cy="180000"/>
          </a:xfrm>
        </p:spPr>
        <p:txBody>
          <a:bodyPr/>
          <a:lstStyle/>
          <a:p>
            <a:r>
              <a:rPr lang="es-xl"/>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s-xl" dirty="0"/>
              <a:t>Página </a:t>
            </a:r>
            <a:fld id="{F1BC30E3-FFE5-4B91-AA19-87A149EBB9EE}" type="slidenum">
              <a:rPr smtClean="0"/>
              <a:pPr/>
              <a:t>11</a:t>
            </a:fld>
            <a:endParaRPr dirty="0"/>
          </a:p>
        </p:txBody>
      </p:sp>
    </p:spTree>
    <p:extLst>
      <p:ext uri="{BB962C8B-B14F-4D97-AF65-F5344CB8AC3E}">
        <p14:creationId xmlns:p14="http://schemas.microsoft.com/office/powerpoint/2010/main" val="607323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Objekt 47" hidden="1">
            <a:extLst>
              <a:ext uri="{C183D7F6-B498-43B3-948B-1728B52AA6E4}">
                <adec:decorative xmlns:adec="http://schemas.microsoft.com/office/drawing/2017/decorative" val="1"/>
              </a:ext>
            </a:extLst>
          </p:cNvPr>
          <p:cNvGraphicFramePr>
            <a:graphicFrameLocks/>
          </p:cNvGraphicFramePr>
          <p:nvPr>
            <p:custDataLst>
              <p:tags r:id="rId2"/>
            </p:custDataLst>
            <p:extLst>
              <p:ext uri="{D42A27DB-BD31-4B8C-83A1-F6EECF244321}">
                <p14:modId xmlns:p14="http://schemas.microsoft.com/office/powerpoint/2010/main" val="2290725565"/>
              </p:ext>
            </p:extLst>
          </p:nvPr>
        </p:nvGraphicFramePr>
        <p:xfrm>
          <a:off x="-65069" y="-276669"/>
          <a:ext cx="1608" cy="1608"/>
        </p:xfrm>
        <a:graphic>
          <a:graphicData uri="http://schemas.openxmlformats.org/presentationml/2006/ole">
            <mc:AlternateContent xmlns:mc="http://schemas.openxmlformats.org/markup-compatibility/2006">
              <mc:Choice xmlns:v="urn:schemas-microsoft-com:vml" Requires="v">
                <p:oleObj spid="_x0000_s30723" name="think-cell Slide" r:id="rId5" imgW="270" imgH="270" progId="TCLayout.ActiveDocument.1">
                  <p:embed/>
                </p:oleObj>
              </mc:Choice>
              <mc:Fallback>
                <p:oleObj name="think-cell Slide" r:id="rId5" imgW="270" imgH="270" progId="TCLayout.ActiveDocument.1">
                  <p:embed/>
                  <p:pic>
                    <p:nvPicPr>
                      <p:cNvPr id="48" name="Objekt 47" hidden="1">
                        <a:extLst>
                          <a:ext uri="{C183D7F6-B498-43B3-948B-1728B52AA6E4}">
                            <adec:decorative xmlns:adec="http://schemas.microsoft.com/office/drawing/2017/decorative" val="1"/>
                          </a:ext>
                        </a:extLst>
                      </p:cNvPr>
                      <p:cNvPicPr/>
                      <p:nvPr/>
                    </p:nvPicPr>
                    <p:blipFill>
                      <a:blip r:embed="rId6"/>
                      <a:stretch>
                        <a:fillRect/>
                      </a:stretch>
                    </p:blipFill>
                    <p:spPr>
                      <a:xfrm>
                        <a:off x="-65069" y="-276669"/>
                        <a:ext cx="1608" cy="160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A800826-1DAD-40B1-8943-094A8FB34E89}"/>
              </a:ext>
            </a:extLst>
          </p:cNvPr>
          <p:cNvSpPr>
            <a:spLocks noGrp="1"/>
          </p:cNvSpPr>
          <p:nvPr>
            <p:ph type="title"/>
          </p:nvPr>
        </p:nvSpPr>
        <p:spPr>
          <a:xfrm>
            <a:off x="609918" y="294200"/>
            <a:ext cx="9772543" cy="590880"/>
          </a:xfrm>
        </p:spPr>
        <p:txBody>
          <a:bodyPr vert="horz"/>
          <a:lstStyle/>
          <a:p>
            <a:r>
              <a:rPr lang="es-xl" sz="2200" dirty="0"/>
              <a:t>Oportunidades globales</a:t>
            </a:r>
            <a:br>
              <a:rPr sz="2200" dirty="0"/>
            </a:br>
            <a:r>
              <a:rPr lang="es-xl" sz="1300" dirty="0"/>
              <a:t>Hay varias oportunidades de mejora de alto nivel que pueden habilitar y respaldar oportunidades específicas del dominio</a:t>
            </a:r>
            <a:r>
              <a:rPr lang="en-US" sz="1300" dirty="0"/>
              <a:t>.</a:t>
            </a:r>
            <a:endParaRPr lang="de-DE" sz="1300" dirty="0"/>
          </a:p>
        </p:txBody>
      </p:sp>
      <p:sp>
        <p:nvSpPr>
          <p:cNvPr id="46" name="TextBox 45">
            <a:extLst>
              <a:ext uri="{FF2B5EF4-FFF2-40B4-BE49-F238E27FC236}">
                <a16:creationId xmlns:a16="http://schemas.microsoft.com/office/drawing/2014/main" id="{7E83542A-B889-4739-B025-86FAFC1992D7}"/>
              </a:ext>
            </a:extLst>
          </p:cNvPr>
          <p:cNvSpPr txBox="1"/>
          <p:nvPr/>
        </p:nvSpPr>
        <p:spPr>
          <a:xfrm>
            <a:off x="506450" y="1026202"/>
            <a:ext cx="7936786" cy="338554"/>
          </a:xfrm>
          <a:prstGeom prst="rect">
            <a:avLst/>
          </a:prstGeom>
          <a:noFill/>
        </p:spPr>
        <p:txBody>
          <a:bodyPr wrap="square">
            <a:spAutoFit/>
          </a:bodyPr>
          <a:lstStyle/>
          <a:p>
            <a:r>
              <a:rPr lang="es-xl" sz="1600" i="1" dirty="0">
                <a:solidFill>
                  <a:schemeClr val="bg1"/>
                </a:solidFill>
              </a:rPr>
              <a:t>Consideraciones para BPS al responder a observaciones del dominio de datos:</a:t>
            </a:r>
            <a:endParaRPr lang="en-US" sz="1600" i="1" dirty="0">
              <a:solidFill>
                <a:schemeClr val="bg1"/>
              </a:solidFill>
            </a:endParaRPr>
          </a:p>
        </p:txBody>
      </p:sp>
      <p:sp>
        <p:nvSpPr>
          <p:cNvPr id="79" name="Freihandform 78" descr="Consulte la sección de notas para ver la descripción completa de este gráfico."/>
          <p:cNvSpPr>
            <a:spLocks noChangeArrowheads="1"/>
          </p:cNvSpPr>
          <p:nvPr/>
        </p:nvSpPr>
        <p:spPr bwMode="auto">
          <a:xfrm>
            <a:off x="4239916" y="1973750"/>
            <a:ext cx="1855374" cy="1856895"/>
          </a:xfrm>
          <a:custGeom>
            <a:avLst/>
            <a:gdLst>
              <a:gd name="connsiteX0" fmla="*/ 1676765 w 1676765"/>
              <a:gd name="connsiteY0" fmla="*/ 0 h 1678140"/>
              <a:gd name="connsiteX1" fmla="*/ 1676765 w 1676765"/>
              <a:gd name="connsiteY1" fmla="*/ 1678140 h 1678140"/>
              <a:gd name="connsiteX2" fmla="*/ 0 w 1676765"/>
              <a:gd name="connsiteY2" fmla="*/ 1678140 h 1678140"/>
              <a:gd name="connsiteX3" fmla="*/ 7249 w 1676765"/>
              <a:gd name="connsiteY3" fmla="*/ 1534479 h 1678140"/>
              <a:gd name="connsiteX4" fmla="*/ 1533246 w 1676765"/>
              <a:gd name="connsiteY4" fmla="*/ 7253 h 1678140"/>
              <a:gd name="connsiteX5" fmla="*/ 1676765 w 1676765"/>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5" h="1678140">
                <a:moveTo>
                  <a:pt x="1676765" y="0"/>
                </a:moveTo>
                <a:lnTo>
                  <a:pt x="1676765" y="1678140"/>
                </a:lnTo>
                <a:lnTo>
                  <a:pt x="0" y="1678140"/>
                </a:lnTo>
                <a:lnTo>
                  <a:pt x="7249" y="1534479"/>
                </a:lnTo>
                <a:cubicBezTo>
                  <a:pt x="88962" y="729216"/>
                  <a:pt x="728631" y="89032"/>
                  <a:pt x="1533246" y="7253"/>
                </a:cubicBezTo>
                <a:lnTo>
                  <a:pt x="1676765"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Arial"/>
            </a:endParaRPr>
          </a:p>
        </p:txBody>
      </p:sp>
      <p:sp>
        <p:nvSpPr>
          <p:cNvPr id="80" name="Freihandform 79">
            <a:extLst>
              <a:ext uri="{C183D7F6-B498-43B3-948B-1728B52AA6E4}">
                <adec:decorative xmlns:adec="http://schemas.microsoft.com/office/drawing/2017/decorative" val="1"/>
              </a:ext>
            </a:extLst>
          </p:cNvPr>
          <p:cNvSpPr>
            <a:spLocks noChangeArrowheads="1"/>
          </p:cNvSpPr>
          <p:nvPr/>
        </p:nvSpPr>
        <p:spPr bwMode="auto">
          <a:xfrm>
            <a:off x="6164512" y="1973750"/>
            <a:ext cx="1855376" cy="1856895"/>
          </a:xfrm>
          <a:custGeom>
            <a:avLst/>
            <a:gdLst>
              <a:gd name="connsiteX0" fmla="*/ 0 w 1676767"/>
              <a:gd name="connsiteY0" fmla="*/ 0 h 1678140"/>
              <a:gd name="connsiteX1" fmla="*/ 143521 w 1676767"/>
              <a:gd name="connsiteY1" fmla="*/ 7253 h 1678140"/>
              <a:gd name="connsiteX2" fmla="*/ 1669518 w 1676767"/>
              <a:gd name="connsiteY2" fmla="*/ 1534479 h 1678140"/>
              <a:gd name="connsiteX3" fmla="*/ 1676767 w 1676767"/>
              <a:gd name="connsiteY3" fmla="*/ 1678140 h 1678140"/>
              <a:gd name="connsiteX4" fmla="*/ 0 w 1676767"/>
              <a:gd name="connsiteY4" fmla="*/ 1678140 h 1678140"/>
              <a:gd name="connsiteX5" fmla="*/ 0 w 1676767"/>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7" h="1678140">
                <a:moveTo>
                  <a:pt x="0" y="0"/>
                </a:moveTo>
                <a:lnTo>
                  <a:pt x="143521" y="7253"/>
                </a:lnTo>
                <a:cubicBezTo>
                  <a:pt x="948137" y="89032"/>
                  <a:pt x="1587806" y="729216"/>
                  <a:pt x="1669518" y="1534479"/>
                </a:cubicBezTo>
                <a:lnTo>
                  <a:pt x="1676767" y="1678140"/>
                </a:lnTo>
                <a:lnTo>
                  <a:pt x="0" y="1678140"/>
                </a:ln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mj-lt"/>
            </a:endParaRPr>
          </a:p>
        </p:txBody>
      </p:sp>
      <p:sp>
        <p:nvSpPr>
          <p:cNvPr id="75" name="Freihandform 74">
            <a:extLst>
              <a:ext uri="{C183D7F6-B498-43B3-948B-1728B52AA6E4}">
                <adec:decorative xmlns:adec="http://schemas.microsoft.com/office/drawing/2017/decorative" val="1"/>
              </a:ext>
            </a:extLst>
          </p:cNvPr>
          <p:cNvSpPr>
            <a:spLocks noChangeArrowheads="1"/>
          </p:cNvSpPr>
          <p:nvPr/>
        </p:nvSpPr>
        <p:spPr bwMode="auto">
          <a:xfrm>
            <a:off x="4239916" y="3899866"/>
            <a:ext cx="1855374" cy="1856895"/>
          </a:xfrm>
          <a:custGeom>
            <a:avLst/>
            <a:gdLst>
              <a:gd name="connsiteX0" fmla="*/ 0 w 1676765"/>
              <a:gd name="connsiteY0" fmla="*/ 0 h 1678140"/>
              <a:gd name="connsiteX1" fmla="*/ 1676765 w 1676765"/>
              <a:gd name="connsiteY1" fmla="*/ 0 h 1678140"/>
              <a:gd name="connsiteX2" fmla="*/ 1676765 w 1676765"/>
              <a:gd name="connsiteY2" fmla="*/ 1678140 h 1678140"/>
              <a:gd name="connsiteX3" fmla="*/ 1533246 w 1676765"/>
              <a:gd name="connsiteY3" fmla="*/ 1670887 h 1678140"/>
              <a:gd name="connsiteX4" fmla="*/ 7249 w 1676765"/>
              <a:gd name="connsiteY4" fmla="*/ 143661 h 1678140"/>
              <a:gd name="connsiteX5" fmla="*/ 0 w 1676765"/>
              <a:gd name="connsiteY5" fmla="*/ 0 h 1678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5" h="1678140">
                <a:moveTo>
                  <a:pt x="0" y="0"/>
                </a:moveTo>
                <a:lnTo>
                  <a:pt x="1676765" y="0"/>
                </a:lnTo>
                <a:lnTo>
                  <a:pt x="1676765" y="1678140"/>
                </a:lnTo>
                <a:lnTo>
                  <a:pt x="1533246" y="1670887"/>
                </a:lnTo>
                <a:cubicBezTo>
                  <a:pt x="728631" y="1589109"/>
                  <a:pt x="88962" y="948924"/>
                  <a:pt x="7249" y="143661"/>
                </a:cubicBez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mj-lt"/>
            </a:endParaRPr>
          </a:p>
        </p:txBody>
      </p:sp>
      <p:sp>
        <p:nvSpPr>
          <p:cNvPr id="74" name="Freihandform 73">
            <a:extLst>
              <a:ext uri="{C183D7F6-B498-43B3-948B-1728B52AA6E4}">
                <adec:decorative xmlns:adec="http://schemas.microsoft.com/office/drawing/2017/decorative" val="1"/>
              </a:ext>
            </a:extLst>
          </p:cNvPr>
          <p:cNvSpPr>
            <a:spLocks noChangeArrowheads="1"/>
          </p:cNvSpPr>
          <p:nvPr/>
        </p:nvSpPr>
        <p:spPr bwMode="auto">
          <a:xfrm>
            <a:off x="6164512" y="3899863"/>
            <a:ext cx="1855376" cy="1856896"/>
          </a:xfrm>
          <a:custGeom>
            <a:avLst/>
            <a:gdLst>
              <a:gd name="connsiteX0" fmla="*/ 0 w 1676767"/>
              <a:gd name="connsiteY0" fmla="*/ 0 h 1678141"/>
              <a:gd name="connsiteX1" fmla="*/ 1676767 w 1676767"/>
              <a:gd name="connsiteY1" fmla="*/ 0 h 1678141"/>
              <a:gd name="connsiteX2" fmla="*/ 1669518 w 1676767"/>
              <a:gd name="connsiteY2" fmla="*/ 143661 h 1678141"/>
              <a:gd name="connsiteX3" fmla="*/ 143521 w 1676767"/>
              <a:gd name="connsiteY3" fmla="*/ 1670887 h 1678141"/>
              <a:gd name="connsiteX4" fmla="*/ 0 w 1676767"/>
              <a:gd name="connsiteY4" fmla="*/ 1678141 h 1678141"/>
              <a:gd name="connsiteX5" fmla="*/ 0 w 1676767"/>
              <a:gd name="connsiteY5" fmla="*/ 0 h 167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767" h="1678141">
                <a:moveTo>
                  <a:pt x="0" y="0"/>
                </a:moveTo>
                <a:lnTo>
                  <a:pt x="1676767" y="0"/>
                </a:lnTo>
                <a:lnTo>
                  <a:pt x="1669518" y="143661"/>
                </a:lnTo>
                <a:cubicBezTo>
                  <a:pt x="1587806" y="948924"/>
                  <a:pt x="948137" y="1589109"/>
                  <a:pt x="143521" y="1670887"/>
                </a:cubicBezTo>
                <a:lnTo>
                  <a:pt x="0" y="1678141"/>
                </a:lnTo>
                <a:lnTo>
                  <a:pt x="0" y="0"/>
                </a:lnTo>
                <a:close/>
              </a:path>
            </a:pathLst>
          </a:custGeom>
          <a:solidFill>
            <a:schemeClr val="bg1">
              <a:lumMod val="20000"/>
              <a:lumOff val="80000"/>
            </a:schemeClr>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252000" tIns="288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marL="228600" indent="-228600">
              <a:lnSpc>
                <a:spcPct val="120000"/>
              </a:lnSpc>
              <a:spcBef>
                <a:spcPct val="30000"/>
              </a:spcBef>
              <a:buFont typeface="Wingdings 2" panose="05020102010507070707" pitchFamily="18" charset="2"/>
              <a:buChar char="¾"/>
              <a:defRPr/>
            </a:pPr>
            <a:endParaRPr lang="en-GB" sz="1600" b="1">
              <a:solidFill>
                <a:srgbClr val="000000"/>
              </a:solidFill>
              <a:latin typeface="+mj-lt"/>
            </a:endParaRPr>
          </a:p>
        </p:txBody>
      </p:sp>
      <p:sp>
        <p:nvSpPr>
          <p:cNvPr id="24" name="Auf der gleichen Seite des Rechtecks liegende Ecken abrunden 23">
            <a:extLst>
              <a:ext uri="{C183D7F6-B498-43B3-948B-1728B52AA6E4}">
                <adec:decorative xmlns:adec="http://schemas.microsoft.com/office/drawing/2017/decorative" val="1"/>
              </a:ext>
            </a:extLst>
          </p:cNvPr>
          <p:cNvSpPr>
            <a:spLocks/>
          </p:cNvSpPr>
          <p:nvPr/>
        </p:nvSpPr>
        <p:spPr>
          <a:xfrm rot="10800000" flipV="1">
            <a:off x="860099" y="5455464"/>
            <a:ext cx="3939133" cy="815335"/>
          </a:xfrm>
          <a:prstGeom prst="round2SameRect">
            <a:avLst>
              <a:gd name="adj1" fmla="val 30455"/>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432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b="1">
              <a:solidFill>
                <a:srgbClr val="4B4B4B"/>
              </a:solidFill>
              <a:latin typeface="Arial"/>
            </a:endParaRPr>
          </a:p>
        </p:txBody>
      </p:sp>
      <p:sp>
        <p:nvSpPr>
          <p:cNvPr id="25" name="Gleichschenkliges Dreieck 24">
            <a:extLst>
              <a:ext uri="{C183D7F6-B498-43B3-948B-1728B52AA6E4}">
                <adec:decorative xmlns:adec="http://schemas.microsoft.com/office/drawing/2017/decorative" val="1"/>
              </a:ext>
            </a:extLst>
          </p:cNvPr>
          <p:cNvSpPr>
            <a:spLocks/>
          </p:cNvSpPr>
          <p:nvPr/>
        </p:nvSpPr>
        <p:spPr>
          <a:xfrm rot="13379616" flipH="1">
            <a:off x="6899118" y="2278667"/>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7" name="Freeform: Shape 36">
            <a:extLst>
              <a:ext uri="{FF2B5EF4-FFF2-40B4-BE49-F238E27FC236}">
                <a16:creationId xmlns:a16="http://schemas.microsoft.com/office/drawing/2014/main" id="{9A68ACBE-0850-4330-B6C2-C417D512237F}"/>
              </a:ext>
              <a:ext uri="{C183D7F6-B498-43B3-948B-1728B52AA6E4}">
                <adec:decorative xmlns:adec="http://schemas.microsoft.com/office/drawing/2017/decorative" val="1"/>
              </a:ext>
            </a:extLst>
          </p:cNvPr>
          <p:cNvSpPr>
            <a:spLocks/>
          </p:cNvSpPr>
          <p:nvPr/>
        </p:nvSpPr>
        <p:spPr>
          <a:xfrm rot="18762783" flipH="1">
            <a:off x="7779095" y="292937"/>
            <a:ext cx="3538381" cy="4145910"/>
          </a:xfrm>
          <a:custGeom>
            <a:avLst/>
            <a:gdLst>
              <a:gd name="connsiteX0" fmla="*/ 2401011 w 3538381"/>
              <a:gd name="connsiteY0" fmla="*/ 79876 h 4145910"/>
              <a:gd name="connsiteX1" fmla="*/ 2385881 w 3538381"/>
              <a:gd name="connsiteY1" fmla="*/ 96266 h 4145910"/>
              <a:gd name="connsiteX2" fmla="*/ 80994 w 3538381"/>
              <a:gd name="connsiteY2" fmla="*/ 2592906 h 4145910"/>
              <a:gd name="connsiteX3" fmla="*/ 65863 w 3538381"/>
              <a:gd name="connsiteY3" fmla="*/ 2609296 h 4145910"/>
              <a:gd name="connsiteX4" fmla="*/ 79876 w 3538381"/>
              <a:gd name="connsiteY4" fmla="*/ 2960181 h 4145910"/>
              <a:gd name="connsiteX5" fmla="*/ 96266 w 3538381"/>
              <a:gd name="connsiteY5" fmla="*/ 2975312 h 4145910"/>
              <a:gd name="connsiteX6" fmla="*/ 496503 w 3538381"/>
              <a:gd name="connsiteY6" fmla="*/ 3344809 h 4145910"/>
              <a:gd name="connsiteX7" fmla="*/ 1286500 w 3538381"/>
              <a:gd name="connsiteY7" fmla="*/ 4074131 h 4145910"/>
              <a:gd name="connsiteX8" fmla="*/ 1668906 w 3538381"/>
              <a:gd name="connsiteY8" fmla="*/ 4058859 h 4145910"/>
              <a:gd name="connsiteX9" fmla="*/ 3538381 w 3538381"/>
              <a:gd name="connsiteY9" fmla="*/ 2033854 h 4145910"/>
              <a:gd name="connsiteX10" fmla="*/ 3400761 w 3538381"/>
              <a:gd name="connsiteY10" fmla="*/ 1861561 h 4145910"/>
              <a:gd name="connsiteX11" fmla="*/ 3001486 w 3538381"/>
              <a:gd name="connsiteY11" fmla="*/ 823331 h 4145910"/>
              <a:gd name="connsiteX12" fmla="*/ 2988629 w 3538381"/>
              <a:gd name="connsiteY12" fmla="*/ 640306 h 4145910"/>
              <a:gd name="connsiteX13" fmla="*/ 3180316 w 3538381"/>
              <a:gd name="connsiteY13" fmla="*/ 640306 h 4145910"/>
              <a:gd name="connsiteX14" fmla="*/ 3180316 w 3538381"/>
              <a:gd name="connsiteY14" fmla="*/ 814169 h 4145910"/>
              <a:gd name="connsiteX15" fmla="*/ 3528041 w 3538381"/>
              <a:gd name="connsiteY15" fmla="*/ 466444 h 4145910"/>
              <a:gd name="connsiteX16" fmla="*/ 3180316 w 3538381"/>
              <a:gd name="connsiteY16" fmla="*/ 118718 h 4145910"/>
              <a:gd name="connsiteX17" fmla="*/ 3180316 w 3538381"/>
              <a:gd name="connsiteY17" fmla="*/ 292581 h 4145910"/>
              <a:gd name="connsiteX18" fmla="*/ 2997476 w 3538381"/>
              <a:gd name="connsiteY18" fmla="*/ 292581 h 4145910"/>
              <a:gd name="connsiteX19" fmla="*/ 2768286 w 3538381"/>
              <a:gd name="connsiteY19" fmla="*/ 80994 h 4145910"/>
              <a:gd name="connsiteX20" fmla="*/ 2751896 w 3538381"/>
              <a:gd name="connsiteY20" fmla="*/ 65863 h 4145910"/>
              <a:gd name="connsiteX21" fmla="*/ 2401011 w 3538381"/>
              <a:gd name="connsiteY21" fmla="*/ 79876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38381" h="4145910">
                <a:moveTo>
                  <a:pt x="2401011" y="79876"/>
                </a:moveTo>
                <a:lnTo>
                  <a:pt x="2385881" y="96266"/>
                </a:lnTo>
                <a:lnTo>
                  <a:pt x="80994" y="2592906"/>
                </a:lnTo>
                <a:lnTo>
                  <a:pt x="65863" y="2609296"/>
                </a:lnTo>
                <a:cubicBezTo>
                  <a:pt x="-27162" y="2710060"/>
                  <a:pt x="-20888" y="2867156"/>
                  <a:pt x="79876" y="2960181"/>
                </a:cubicBezTo>
                <a:lnTo>
                  <a:pt x="96266" y="2975312"/>
                </a:lnTo>
                <a:lnTo>
                  <a:pt x="496503" y="3344809"/>
                </a:lnTo>
                <a:lnTo>
                  <a:pt x="1286500" y="4074131"/>
                </a:lnTo>
                <a:cubicBezTo>
                  <a:pt x="1396316" y="4175512"/>
                  <a:pt x="1567525" y="4168675"/>
                  <a:pt x="1668906" y="4058859"/>
                </a:cubicBezTo>
                <a:lnTo>
                  <a:pt x="3538381" y="2033854"/>
                </a:lnTo>
                <a:lnTo>
                  <a:pt x="3400761" y="1861561"/>
                </a:lnTo>
                <a:cubicBezTo>
                  <a:pt x="3176391" y="1549675"/>
                  <a:pt x="3042792" y="1191026"/>
                  <a:pt x="3001486" y="823331"/>
                </a:cubicBezTo>
                <a:lnTo>
                  <a:pt x="2988629" y="640306"/>
                </a:lnTo>
                <a:lnTo>
                  <a:pt x="3180316" y="640306"/>
                </a:lnTo>
                <a:lnTo>
                  <a:pt x="3180316" y="814169"/>
                </a:lnTo>
                <a:lnTo>
                  <a:pt x="3528041" y="466444"/>
                </a:lnTo>
                <a:lnTo>
                  <a:pt x="3180316" y="118718"/>
                </a:lnTo>
                <a:lnTo>
                  <a:pt x="3180316" y="292581"/>
                </a:lnTo>
                <a:lnTo>
                  <a:pt x="2997476" y="292581"/>
                </a:lnTo>
                <a:lnTo>
                  <a:pt x="2768286" y="80994"/>
                </a:lnTo>
                <a:lnTo>
                  <a:pt x="2751896" y="65863"/>
                </a:lnTo>
                <a:cubicBezTo>
                  <a:pt x="2651132" y="-27162"/>
                  <a:pt x="2494037" y="-20888"/>
                  <a:pt x="2401011" y="79876"/>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29" name="Auf der gleichen Seite des Rechtecks liegende Ecken abrunden 28">
            <a:extLst>
              <a:ext uri="{C183D7F6-B498-43B3-948B-1728B52AA6E4}">
                <adec:decorative xmlns:adec="http://schemas.microsoft.com/office/drawing/2017/decorative" val="1"/>
              </a:ext>
            </a:extLst>
          </p:cNvPr>
          <p:cNvSpPr>
            <a:spLocks/>
          </p:cNvSpPr>
          <p:nvPr/>
        </p:nvSpPr>
        <p:spPr>
          <a:xfrm rot="10800000" flipV="1">
            <a:off x="7353928" y="5455464"/>
            <a:ext cx="3939133" cy="815335"/>
          </a:xfrm>
          <a:prstGeom prst="round2SameRect">
            <a:avLst>
              <a:gd name="adj1" fmla="val 30455"/>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360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b="1">
              <a:solidFill>
                <a:srgbClr val="4B4B4B"/>
              </a:solidFill>
              <a:latin typeface="Arial"/>
            </a:endParaRPr>
          </a:p>
        </p:txBody>
      </p:sp>
      <p:sp>
        <p:nvSpPr>
          <p:cNvPr id="31" name="Oval 4">
            <a:extLst>
              <a:ext uri="{C183D7F6-B498-43B3-948B-1728B52AA6E4}">
                <adec:decorative xmlns:adec="http://schemas.microsoft.com/office/drawing/2017/decorative" val="1"/>
              </a:ext>
            </a:extLst>
          </p:cNvPr>
          <p:cNvSpPr>
            <a:spLocks noChangeArrowheads="1"/>
          </p:cNvSpPr>
          <p:nvPr/>
        </p:nvSpPr>
        <p:spPr bwMode="auto">
          <a:xfrm>
            <a:off x="6407056" y="2132127"/>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s-xl" sz="1800" b="1" kern="0" dirty="0">
                <a:solidFill>
                  <a:schemeClr val="bg1"/>
                </a:solidFill>
              </a:rPr>
              <a:t>2</a:t>
            </a:r>
          </a:p>
        </p:txBody>
      </p:sp>
      <p:sp>
        <p:nvSpPr>
          <p:cNvPr id="65" name="txt">
            <a:extLst>
              <a:ext uri="{C183D7F6-B498-43B3-948B-1728B52AA6E4}">
                <adec:decorative xmlns:adec="http://schemas.microsoft.com/office/drawing/2017/decorative" val="1"/>
              </a:ext>
            </a:extLst>
          </p:cNvPr>
          <p:cNvSpPr>
            <a:spLocks/>
          </p:cNvSpPr>
          <p:nvPr/>
        </p:nvSpPr>
        <p:spPr>
          <a:xfrm>
            <a:off x="6775872" y="3038100"/>
            <a:ext cx="1004413" cy="338554"/>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s-xl" sz="1100" b="1" dirty="0">
                <a:solidFill>
                  <a:srgbClr val="4B4B4B"/>
                </a:solidFill>
                <a:latin typeface="+mj-lt"/>
              </a:rPr>
              <a:t>Auditoría interna</a:t>
            </a:r>
          </a:p>
        </p:txBody>
      </p:sp>
      <p:sp>
        <p:nvSpPr>
          <p:cNvPr id="66" name="txt">
            <a:extLst>
              <a:ext uri="{C183D7F6-B498-43B3-948B-1728B52AA6E4}">
                <adec:decorative xmlns:adec="http://schemas.microsoft.com/office/drawing/2017/decorative" val="1"/>
              </a:ext>
            </a:extLst>
          </p:cNvPr>
          <p:cNvSpPr>
            <a:spLocks/>
          </p:cNvSpPr>
          <p:nvPr/>
        </p:nvSpPr>
        <p:spPr>
          <a:xfrm>
            <a:off x="6774253" y="4316516"/>
            <a:ext cx="1159349" cy="338554"/>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s-xl" sz="1100" b="1" dirty="0">
                <a:solidFill>
                  <a:srgbClr val="4B4B4B"/>
                </a:solidFill>
                <a:latin typeface="+mj-lt"/>
              </a:rPr>
              <a:t>Comunicación </a:t>
            </a:r>
            <a:br>
              <a:rPr lang="en-US" sz="1100" b="1" dirty="0">
                <a:solidFill>
                  <a:srgbClr val="4B4B4B"/>
                </a:solidFill>
                <a:latin typeface="+mj-lt"/>
              </a:rPr>
            </a:br>
            <a:r>
              <a:rPr lang="es-xl" sz="1100" b="1" dirty="0">
                <a:solidFill>
                  <a:srgbClr val="4B4B4B"/>
                </a:solidFill>
                <a:latin typeface="+mj-lt"/>
              </a:rPr>
              <a:t>y capacitación</a:t>
            </a:r>
          </a:p>
        </p:txBody>
      </p:sp>
      <p:sp>
        <p:nvSpPr>
          <p:cNvPr id="67" name="txt">
            <a:extLst>
              <a:ext uri="{C183D7F6-B498-43B3-948B-1728B52AA6E4}">
                <adec:decorative xmlns:adec="http://schemas.microsoft.com/office/drawing/2017/decorative" val="1"/>
              </a:ext>
            </a:extLst>
          </p:cNvPr>
          <p:cNvSpPr>
            <a:spLocks/>
          </p:cNvSpPr>
          <p:nvPr/>
        </p:nvSpPr>
        <p:spPr>
          <a:xfrm>
            <a:off x="4444675" y="4184052"/>
            <a:ext cx="1051446" cy="507831"/>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pPr>
            <a:r>
              <a:rPr lang="es-xl" sz="1100" b="1" spc="-20" dirty="0">
                <a:solidFill>
                  <a:srgbClr val="4B4B4B"/>
                </a:solidFill>
                <a:latin typeface="+mj-lt"/>
              </a:rPr>
              <a:t>Optimización </a:t>
            </a:r>
            <a:br>
              <a:rPr lang="en-US" sz="1100" b="1" spc="-20" dirty="0">
                <a:solidFill>
                  <a:srgbClr val="4B4B4B"/>
                </a:solidFill>
                <a:latin typeface="+mj-lt"/>
              </a:rPr>
            </a:br>
            <a:r>
              <a:rPr lang="es-xl" sz="1100" b="1" spc="-20" dirty="0">
                <a:solidFill>
                  <a:srgbClr val="4B4B4B"/>
                </a:solidFill>
                <a:latin typeface="+mj-lt"/>
              </a:rPr>
              <a:t>y</a:t>
            </a:r>
            <a:r>
              <a:rPr lang="en-US" sz="1100" b="1" spc="-20" dirty="0">
                <a:solidFill>
                  <a:srgbClr val="4B4B4B"/>
                </a:solidFill>
                <a:latin typeface="+mj-lt"/>
              </a:rPr>
              <a:t> </a:t>
            </a:r>
            <a:r>
              <a:rPr lang="es-xl" sz="1100" b="1" spc="-20" dirty="0">
                <a:solidFill>
                  <a:srgbClr val="4B4B4B"/>
                </a:solidFill>
                <a:latin typeface="+mj-lt"/>
              </a:rPr>
              <a:t>configuración de sistemas</a:t>
            </a:r>
          </a:p>
        </p:txBody>
      </p:sp>
      <p:sp>
        <p:nvSpPr>
          <p:cNvPr id="68" name="Gleichschenkliges Dreieck 67">
            <a:extLst>
              <a:ext uri="{C183D7F6-B498-43B3-948B-1728B52AA6E4}">
                <adec:decorative xmlns:adec="http://schemas.microsoft.com/office/drawing/2017/decorative" val="1"/>
              </a:ext>
            </a:extLst>
          </p:cNvPr>
          <p:cNvSpPr>
            <a:spLocks/>
          </p:cNvSpPr>
          <p:nvPr/>
        </p:nvSpPr>
        <p:spPr>
          <a:xfrm rot="13379616" flipV="1">
            <a:off x="4608551" y="5098944"/>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5" name="Freeform: Shape 34">
            <a:extLst>
              <a:ext uri="{FF2B5EF4-FFF2-40B4-BE49-F238E27FC236}">
                <a16:creationId xmlns:a16="http://schemas.microsoft.com/office/drawing/2014/main" id="{F94D6DB3-1A46-48F1-9AA8-40B245A08BB1}"/>
              </a:ext>
              <a:ext uri="{C183D7F6-B498-43B3-948B-1728B52AA6E4}">
                <adec:decorative xmlns:adec="http://schemas.microsoft.com/office/drawing/2017/decorative" val="1"/>
              </a:ext>
            </a:extLst>
          </p:cNvPr>
          <p:cNvSpPr>
            <a:spLocks/>
          </p:cNvSpPr>
          <p:nvPr/>
        </p:nvSpPr>
        <p:spPr>
          <a:xfrm rot="18762783" flipV="1">
            <a:off x="941189" y="3319832"/>
            <a:ext cx="3541827" cy="4145909"/>
          </a:xfrm>
          <a:custGeom>
            <a:avLst/>
            <a:gdLst>
              <a:gd name="connsiteX0" fmla="*/ 1668906 w 3541827"/>
              <a:gd name="connsiteY0" fmla="*/ 4058859 h 4145909"/>
              <a:gd name="connsiteX1" fmla="*/ 3541827 w 3541827"/>
              <a:gd name="connsiteY1" fmla="*/ 2030121 h 4145909"/>
              <a:gd name="connsiteX2" fmla="*/ 3422791 w 3541827"/>
              <a:gd name="connsiteY2" fmla="*/ 1881096 h 4145909"/>
              <a:gd name="connsiteX3" fmla="*/ 3010561 w 3541827"/>
              <a:gd name="connsiteY3" fmla="*/ 658439 h 4145909"/>
              <a:gd name="connsiteX4" fmla="*/ 3010572 w 3541827"/>
              <a:gd name="connsiteY4" fmla="*/ 657620 h 4145909"/>
              <a:gd name="connsiteX5" fmla="*/ 3190171 w 3541827"/>
              <a:gd name="connsiteY5" fmla="*/ 657620 h 4145909"/>
              <a:gd name="connsiteX6" fmla="*/ 3190171 w 3541827"/>
              <a:gd name="connsiteY6" fmla="*/ 831483 h 4145909"/>
              <a:gd name="connsiteX7" fmla="*/ 3537896 w 3541827"/>
              <a:gd name="connsiteY7" fmla="*/ 483758 h 4145909"/>
              <a:gd name="connsiteX8" fmla="*/ 3190171 w 3541827"/>
              <a:gd name="connsiteY8" fmla="*/ 136032 h 4145909"/>
              <a:gd name="connsiteX9" fmla="*/ 3190171 w 3541827"/>
              <a:gd name="connsiteY9" fmla="*/ 309895 h 4145909"/>
              <a:gd name="connsiteX10" fmla="*/ 3016231 w 3541827"/>
              <a:gd name="connsiteY10" fmla="*/ 309895 h 4145909"/>
              <a:gd name="connsiteX11" fmla="*/ 2768286 w 3541827"/>
              <a:gd name="connsiteY11" fmla="*/ 80993 h 4145909"/>
              <a:gd name="connsiteX12" fmla="*/ 2751896 w 3541827"/>
              <a:gd name="connsiteY12" fmla="*/ 65863 h 4145909"/>
              <a:gd name="connsiteX13" fmla="*/ 2401011 w 3541827"/>
              <a:gd name="connsiteY13" fmla="*/ 79876 h 4145909"/>
              <a:gd name="connsiteX14" fmla="*/ 2385881 w 3541827"/>
              <a:gd name="connsiteY14" fmla="*/ 96265 h 4145909"/>
              <a:gd name="connsiteX15" fmla="*/ 80994 w 3541827"/>
              <a:gd name="connsiteY15" fmla="*/ 2592906 h 4145909"/>
              <a:gd name="connsiteX16" fmla="*/ 65863 w 3541827"/>
              <a:gd name="connsiteY16" fmla="*/ 2609295 h 4145909"/>
              <a:gd name="connsiteX17" fmla="*/ 79876 w 3541827"/>
              <a:gd name="connsiteY17" fmla="*/ 2960180 h 4145909"/>
              <a:gd name="connsiteX18" fmla="*/ 96266 w 3541827"/>
              <a:gd name="connsiteY18" fmla="*/ 2975311 h 4145909"/>
              <a:gd name="connsiteX19" fmla="*/ 496503 w 3541827"/>
              <a:gd name="connsiteY19" fmla="*/ 3344809 h 4145909"/>
              <a:gd name="connsiteX20" fmla="*/ 1286501 w 3541827"/>
              <a:gd name="connsiteY20" fmla="*/ 4074130 h 4145909"/>
              <a:gd name="connsiteX21" fmla="*/ 1668906 w 3541827"/>
              <a:gd name="connsiteY21" fmla="*/ 4058859 h 4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1827" h="4145909">
                <a:moveTo>
                  <a:pt x="1668906" y="4058859"/>
                </a:moveTo>
                <a:lnTo>
                  <a:pt x="3541827" y="2030121"/>
                </a:lnTo>
                <a:lnTo>
                  <a:pt x="3422791" y="1881096"/>
                </a:lnTo>
                <a:cubicBezTo>
                  <a:pt x="3161027" y="1517230"/>
                  <a:pt x="3022811" y="1089712"/>
                  <a:pt x="3010561" y="658439"/>
                </a:cubicBezTo>
                <a:lnTo>
                  <a:pt x="3010572" y="657620"/>
                </a:lnTo>
                <a:lnTo>
                  <a:pt x="3190171" y="657620"/>
                </a:lnTo>
                <a:lnTo>
                  <a:pt x="3190171" y="831483"/>
                </a:lnTo>
                <a:lnTo>
                  <a:pt x="3537896" y="483758"/>
                </a:lnTo>
                <a:lnTo>
                  <a:pt x="3190171" y="136032"/>
                </a:lnTo>
                <a:lnTo>
                  <a:pt x="3190171" y="309895"/>
                </a:lnTo>
                <a:lnTo>
                  <a:pt x="3016231" y="309895"/>
                </a:lnTo>
                <a:lnTo>
                  <a:pt x="2768286" y="80993"/>
                </a:lnTo>
                <a:lnTo>
                  <a:pt x="2751896" y="65863"/>
                </a:lnTo>
                <a:cubicBezTo>
                  <a:pt x="2651132" y="-27162"/>
                  <a:pt x="2494036" y="-20889"/>
                  <a:pt x="2401011" y="79876"/>
                </a:cubicBezTo>
                <a:lnTo>
                  <a:pt x="2385881" y="96265"/>
                </a:lnTo>
                <a:lnTo>
                  <a:pt x="80994" y="2592906"/>
                </a:lnTo>
                <a:lnTo>
                  <a:pt x="65863" y="2609295"/>
                </a:lnTo>
                <a:cubicBezTo>
                  <a:pt x="-27162" y="2710060"/>
                  <a:pt x="-20888" y="2867155"/>
                  <a:pt x="79876" y="2960180"/>
                </a:cubicBezTo>
                <a:lnTo>
                  <a:pt x="96266" y="2975311"/>
                </a:lnTo>
                <a:lnTo>
                  <a:pt x="496503" y="3344809"/>
                </a:lnTo>
                <a:lnTo>
                  <a:pt x="1286501" y="4074130"/>
                </a:lnTo>
                <a:cubicBezTo>
                  <a:pt x="1396316" y="4175511"/>
                  <a:pt x="1567525" y="4168674"/>
                  <a:pt x="1668906" y="4058859"/>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70" name="Gleichschenkliges Dreieck 69">
            <a:extLst>
              <a:ext uri="{C183D7F6-B498-43B3-948B-1728B52AA6E4}">
                <adec:decorative xmlns:adec="http://schemas.microsoft.com/office/drawing/2017/decorative" val="1"/>
              </a:ext>
            </a:extLst>
          </p:cNvPr>
          <p:cNvSpPr>
            <a:spLocks/>
          </p:cNvSpPr>
          <p:nvPr/>
        </p:nvSpPr>
        <p:spPr>
          <a:xfrm rot="8220384" flipH="1" flipV="1">
            <a:off x="6895766" y="5105745"/>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8" name="Freeform: Shape 37">
            <a:extLst>
              <a:ext uri="{FF2B5EF4-FFF2-40B4-BE49-F238E27FC236}">
                <a16:creationId xmlns:a16="http://schemas.microsoft.com/office/drawing/2014/main" id="{91509D43-F454-48C0-9154-0FC7DE5099C0}"/>
              </a:ext>
              <a:ext uri="{C183D7F6-B498-43B3-948B-1728B52AA6E4}">
                <adec:decorative xmlns:adec="http://schemas.microsoft.com/office/drawing/2017/decorative" val="1"/>
              </a:ext>
            </a:extLst>
          </p:cNvPr>
          <p:cNvSpPr>
            <a:spLocks/>
          </p:cNvSpPr>
          <p:nvPr/>
        </p:nvSpPr>
        <p:spPr>
          <a:xfrm rot="2837217" flipH="1" flipV="1">
            <a:off x="7776540" y="3319977"/>
            <a:ext cx="3541427" cy="4145910"/>
          </a:xfrm>
          <a:custGeom>
            <a:avLst/>
            <a:gdLst>
              <a:gd name="connsiteX0" fmla="*/ 3541427 w 3541427"/>
              <a:gd name="connsiteY0" fmla="*/ 2030555 h 4145910"/>
              <a:gd name="connsiteX1" fmla="*/ 1668906 w 3541427"/>
              <a:gd name="connsiteY1" fmla="*/ 4058859 h 4145910"/>
              <a:gd name="connsiteX2" fmla="*/ 1286501 w 3541427"/>
              <a:gd name="connsiteY2" fmla="*/ 4074131 h 4145910"/>
              <a:gd name="connsiteX3" fmla="*/ 496504 w 3541427"/>
              <a:gd name="connsiteY3" fmla="*/ 3344809 h 4145910"/>
              <a:gd name="connsiteX4" fmla="*/ 96266 w 3541427"/>
              <a:gd name="connsiteY4" fmla="*/ 2975312 h 4145910"/>
              <a:gd name="connsiteX5" fmla="*/ 79877 w 3541427"/>
              <a:gd name="connsiteY5" fmla="*/ 2960181 h 4145910"/>
              <a:gd name="connsiteX6" fmla="*/ 65864 w 3541427"/>
              <a:gd name="connsiteY6" fmla="*/ 2609296 h 4145910"/>
              <a:gd name="connsiteX7" fmla="*/ 80994 w 3541427"/>
              <a:gd name="connsiteY7" fmla="*/ 2592906 h 4145910"/>
              <a:gd name="connsiteX8" fmla="*/ 2385881 w 3541427"/>
              <a:gd name="connsiteY8" fmla="*/ 96266 h 4145910"/>
              <a:gd name="connsiteX9" fmla="*/ 2401012 w 3541427"/>
              <a:gd name="connsiteY9" fmla="*/ 79876 h 4145910"/>
              <a:gd name="connsiteX10" fmla="*/ 2751897 w 3541427"/>
              <a:gd name="connsiteY10" fmla="*/ 65863 h 4145910"/>
              <a:gd name="connsiteX11" fmla="*/ 2768287 w 3541427"/>
              <a:gd name="connsiteY11" fmla="*/ 80994 h 4145910"/>
              <a:gd name="connsiteX12" fmla="*/ 3000098 w 3541427"/>
              <a:gd name="connsiteY12" fmla="*/ 295001 h 4145910"/>
              <a:gd name="connsiteX13" fmla="*/ 3193079 w 3541427"/>
              <a:gd name="connsiteY13" fmla="*/ 295001 h 4145910"/>
              <a:gd name="connsiteX14" fmla="*/ 3193079 w 3541427"/>
              <a:gd name="connsiteY14" fmla="*/ 121138 h 4145910"/>
              <a:gd name="connsiteX15" fmla="*/ 3540804 w 3541427"/>
              <a:gd name="connsiteY15" fmla="*/ 468864 h 4145910"/>
              <a:gd name="connsiteX16" fmla="*/ 3193079 w 3541427"/>
              <a:gd name="connsiteY16" fmla="*/ 816589 h 4145910"/>
              <a:gd name="connsiteX17" fmla="*/ 3193079 w 3541427"/>
              <a:gd name="connsiteY17" fmla="*/ 642726 h 4145910"/>
              <a:gd name="connsiteX18" fmla="*/ 3010378 w 3541427"/>
              <a:gd name="connsiteY18" fmla="*/ 642726 h 4145910"/>
              <a:gd name="connsiteX19" fmla="*/ 3010162 w 3541427"/>
              <a:gd name="connsiteY19" fmla="*/ 658873 h 4145910"/>
              <a:gd name="connsiteX20" fmla="*/ 3422392 w 3541427"/>
              <a:gd name="connsiteY20" fmla="*/ 1881530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1427" h="4145910">
                <a:moveTo>
                  <a:pt x="3541427" y="2030555"/>
                </a:moveTo>
                <a:lnTo>
                  <a:pt x="1668906" y="4058859"/>
                </a:lnTo>
                <a:cubicBezTo>
                  <a:pt x="1567525" y="4168675"/>
                  <a:pt x="1396316" y="4175512"/>
                  <a:pt x="1286501" y="4074131"/>
                </a:cubicBezTo>
                <a:lnTo>
                  <a:pt x="496504" y="3344809"/>
                </a:lnTo>
                <a:lnTo>
                  <a:pt x="96266" y="2975312"/>
                </a:lnTo>
                <a:lnTo>
                  <a:pt x="79877" y="2960181"/>
                </a:lnTo>
                <a:cubicBezTo>
                  <a:pt x="-20888" y="2867156"/>
                  <a:pt x="-27162" y="2710060"/>
                  <a:pt x="65864" y="2609296"/>
                </a:cubicBezTo>
                <a:lnTo>
                  <a:pt x="80994" y="2592906"/>
                </a:lnTo>
                <a:lnTo>
                  <a:pt x="2385881" y="96266"/>
                </a:lnTo>
                <a:lnTo>
                  <a:pt x="2401012" y="79876"/>
                </a:lnTo>
                <a:cubicBezTo>
                  <a:pt x="2494037" y="-20888"/>
                  <a:pt x="2651133" y="-27162"/>
                  <a:pt x="2751897" y="65863"/>
                </a:cubicBezTo>
                <a:lnTo>
                  <a:pt x="2768287" y="80994"/>
                </a:lnTo>
                <a:lnTo>
                  <a:pt x="3000098" y="295001"/>
                </a:lnTo>
                <a:lnTo>
                  <a:pt x="3193079" y="295001"/>
                </a:lnTo>
                <a:lnTo>
                  <a:pt x="3193079" y="121138"/>
                </a:lnTo>
                <a:lnTo>
                  <a:pt x="3540804" y="468864"/>
                </a:lnTo>
                <a:lnTo>
                  <a:pt x="3193079" y="816589"/>
                </a:lnTo>
                <a:lnTo>
                  <a:pt x="3193079" y="642726"/>
                </a:lnTo>
                <a:lnTo>
                  <a:pt x="3010378" y="642726"/>
                </a:lnTo>
                <a:lnTo>
                  <a:pt x="3010162" y="658873"/>
                </a:lnTo>
                <a:cubicBezTo>
                  <a:pt x="3022411" y="1090146"/>
                  <a:pt x="3160627" y="1517664"/>
                  <a:pt x="3422392" y="1881530"/>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32" name="Oval 4">
            <a:extLst>
              <a:ext uri="{C183D7F6-B498-43B3-948B-1728B52AA6E4}">
                <adec:decorative xmlns:adec="http://schemas.microsoft.com/office/drawing/2017/decorative" val="1"/>
              </a:ext>
            </a:extLst>
          </p:cNvPr>
          <p:cNvSpPr>
            <a:spLocks noChangeArrowheads="1"/>
          </p:cNvSpPr>
          <p:nvPr/>
        </p:nvSpPr>
        <p:spPr bwMode="auto">
          <a:xfrm>
            <a:off x="5392727" y="5128165"/>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s-xl" sz="1800" b="1" kern="0" dirty="0">
                <a:solidFill>
                  <a:schemeClr val="bg1"/>
                </a:solidFill>
              </a:rPr>
              <a:t>4</a:t>
            </a:r>
          </a:p>
        </p:txBody>
      </p:sp>
      <p:sp>
        <p:nvSpPr>
          <p:cNvPr id="33" name="Oval 4">
            <a:extLst>
              <a:ext uri="{C183D7F6-B498-43B3-948B-1728B52AA6E4}">
                <adec:decorative xmlns:adec="http://schemas.microsoft.com/office/drawing/2017/decorative" val="1"/>
              </a:ext>
            </a:extLst>
          </p:cNvPr>
          <p:cNvSpPr>
            <a:spLocks noChangeArrowheads="1"/>
          </p:cNvSpPr>
          <p:nvPr/>
        </p:nvSpPr>
        <p:spPr bwMode="auto">
          <a:xfrm>
            <a:off x="6412286" y="5128165"/>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s-xl" sz="1800" b="1" kern="0">
                <a:solidFill>
                  <a:schemeClr val="bg1"/>
                </a:solidFill>
              </a:rPr>
              <a:t>3</a:t>
            </a:r>
          </a:p>
        </p:txBody>
      </p:sp>
      <p:sp>
        <p:nvSpPr>
          <p:cNvPr id="22" name="Gleichschenkliges Dreieck 21">
            <a:extLst>
              <a:ext uri="{C183D7F6-B498-43B3-948B-1728B52AA6E4}">
                <adec:decorative xmlns:adec="http://schemas.microsoft.com/office/drawing/2017/decorative" val="1"/>
              </a:ext>
            </a:extLst>
          </p:cNvPr>
          <p:cNvSpPr>
            <a:spLocks/>
          </p:cNvSpPr>
          <p:nvPr/>
        </p:nvSpPr>
        <p:spPr>
          <a:xfrm rot="8220384">
            <a:off x="4605197" y="2285468"/>
            <a:ext cx="740907" cy="365366"/>
          </a:xfrm>
          <a:prstGeom prst="triangle">
            <a:avLst>
              <a:gd name="adj" fmla="val 50094"/>
            </a:avLst>
          </a:prstGeom>
          <a:solidFill>
            <a:schemeClr val="tx1"/>
          </a:solid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defRPr/>
            </a:pPr>
            <a:endParaRPr lang="en-GB" sz="1400">
              <a:solidFill>
                <a:srgbClr val="000000"/>
              </a:solidFill>
              <a:latin typeface="Arial"/>
            </a:endParaRPr>
          </a:p>
        </p:txBody>
      </p:sp>
      <p:sp>
        <p:nvSpPr>
          <p:cNvPr id="36" name="Freeform: Shape 35">
            <a:extLst>
              <a:ext uri="{FF2B5EF4-FFF2-40B4-BE49-F238E27FC236}">
                <a16:creationId xmlns:a16="http://schemas.microsoft.com/office/drawing/2014/main" id="{47C67B04-B39A-42C7-8D0D-460BCBD8D4D1}"/>
              </a:ext>
              <a:ext uri="{C183D7F6-B498-43B3-948B-1728B52AA6E4}">
                <adec:decorative xmlns:adec="http://schemas.microsoft.com/office/drawing/2017/decorative" val="1"/>
              </a:ext>
            </a:extLst>
          </p:cNvPr>
          <p:cNvSpPr>
            <a:spLocks/>
          </p:cNvSpPr>
          <p:nvPr/>
        </p:nvSpPr>
        <p:spPr>
          <a:xfrm rot="2837217">
            <a:off x="941081" y="290917"/>
            <a:ext cx="3538782" cy="4145910"/>
          </a:xfrm>
          <a:custGeom>
            <a:avLst/>
            <a:gdLst>
              <a:gd name="connsiteX0" fmla="*/ 65863 w 3538782"/>
              <a:gd name="connsiteY0" fmla="*/ 2609296 h 4145910"/>
              <a:gd name="connsiteX1" fmla="*/ 80994 w 3538782"/>
              <a:gd name="connsiteY1" fmla="*/ 2592906 h 4145910"/>
              <a:gd name="connsiteX2" fmla="*/ 2385881 w 3538782"/>
              <a:gd name="connsiteY2" fmla="*/ 96266 h 4145910"/>
              <a:gd name="connsiteX3" fmla="*/ 2401012 w 3538782"/>
              <a:gd name="connsiteY3" fmla="*/ 79876 h 4145910"/>
              <a:gd name="connsiteX4" fmla="*/ 2751896 w 3538782"/>
              <a:gd name="connsiteY4" fmla="*/ 65863 h 4145910"/>
              <a:gd name="connsiteX5" fmla="*/ 2768286 w 3538782"/>
              <a:gd name="connsiteY5" fmla="*/ 80994 h 4145910"/>
              <a:gd name="connsiteX6" fmla="*/ 3007124 w 3538782"/>
              <a:gd name="connsiteY6" fmla="*/ 301488 h 4145910"/>
              <a:gd name="connsiteX7" fmla="*/ 3006506 w 3538782"/>
              <a:gd name="connsiteY7" fmla="*/ 307474 h 4145910"/>
              <a:gd name="connsiteX8" fmla="*/ 3177410 w 3538782"/>
              <a:gd name="connsiteY8" fmla="*/ 307474 h 4145910"/>
              <a:gd name="connsiteX9" fmla="*/ 3177410 w 3538782"/>
              <a:gd name="connsiteY9" fmla="*/ 133611 h 4145910"/>
              <a:gd name="connsiteX10" fmla="*/ 3525135 w 3538782"/>
              <a:gd name="connsiteY10" fmla="*/ 481337 h 4145910"/>
              <a:gd name="connsiteX11" fmla="*/ 3177410 w 3538782"/>
              <a:gd name="connsiteY11" fmla="*/ 829062 h 4145910"/>
              <a:gd name="connsiteX12" fmla="*/ 3177410 w 3538782"/>
              <a:gd name="connsiteY12" fmla="*/ 655199 h 4145910"/>
              <a:gd name="connsiteX13" fmla="*/ 2990106 w 3538782"/>
              <a:gd name="connsiteY13" fmla="*/ 655199 h 4145910"/>
              <a:gd name="connsiteX14" fmla="*/ 3001886 w 3538782"/>
              <a:gd name="connsiteY14" fmla="*/ 822898 h 4145910"/>
              <a:gd name="connsiteX15" fmla="*/ 3401161 w 3538782"/>
              <a:gd name="connsiteY15" fmla="*/ 1861128 h 4145910"/>
              <a:gd name="connsiteX16" fmla="*/ 3538782 w 3538782"/>
              <a:gd name="connsiteY16" fmla="*/ 2033420 h 4145910"/>
              <a:gd name="connsiteX17" fmla="*/ 1668906 w 3538782"/>
              <a:gd name="connsiteY17" fmla="*/ 4058859 h 4145910"/>
              <a:gd name="connsiteX18" fmla="*/ 1286501 w 3538782"/>
              <a:gd name="connsiteY18" fmla="*/ 4074131 h 4145910"/>
              <a:gd name="connsiteX19" fmla="*/ 496504 w 3538782"/>
              <a:gd name="connsiteY19" fmla="*/ 3344809 h 4145910"/>
              <a:gd name="connsiteX20" fmla="*/ 96266 w 3538782"/>
              <a:gd name="connsiteY20" fmla="*/ 2975312 h 4145910"/>
              <a:gd name="connsiteX21" fmla="*/ 79876 w 3538782"/>
              <a:gd name="connsiteY21" fmla="*/ 2960181 h 4145910"/>
              <a:gd name="connsiteX22" fmla="*/ 65863 w 3538782"/>
              <a:gd name="connsiteY22" fmla="*/ 2609296 h 414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38782" h="4145910">
                <a:moveTo>
                  <a:pt x="65863" y="2609296"/>
                </a:moveTo>
                <a:lnTo>
                  <a:pt x="80994" y="2592906"/>
                </a:lnTo>
                <a:lnTo>
                  <a:pt x="2385881" y="96266"/>
                </a:lnTo>
                <a:lnTo>
                  <a:pt x="2401012" y="79876"/>
                </a:lnTo>
                <a:cubicBezTo>
                  <a:pt x="2494037" y="-20888"/>
                  <a:pt x="2651132" y="-27162"/>
                  <a:pt x="2751896" y="65863"/>
                </a:cubicBezTo>
                <a:lnTo>
                  <a:pt x="2768286" y="80994"/>
                </a:lnTo>
                <a:lnTo>
                  <a:pt x="3007124" y="301488"/>
                </a:lnTo>
                <a:lnTo>
                  <a:pt x="3006506" y="307474"/>
                </a:lnTo>
                <a:lnTo>
                  <a:pt x="3177410" y="307474"/>
                </a:lnTo>
                <a:lnTo>
                  <a:pt x="3177410" y="133611"/>
                </a:lnTo>
                <a:lnTo>
                  <a:pt x="3525135" y="481337"/>
                </a:lnTo>
                <a:lnTo>
                  <a:pt x="3177410" y="829062"/>
                </a:lnTo>
                <a:lnTo>
                  <a:pt x="3177410" y="655199"/>
                </a:lnTo>
                <a:lnTo>
                  <a:pt x="2990106" y="655199"/>
                </a:lnTo>
                <a:lnTo>
                  <a:pt x="3001886" y="822898"/>
                </a:lnTo>
                <a:cubicBezTo>
                  <a:pt x="3043193" y="1190593"/>
                  <a:pt x="3176791" y="1549242"/>
                  <a:pt x="3401161" y="1861128"/>
                </a:cubicBezTo>
                <a:lnTo>
                  <a:pt x="3538782" y="2033420"/>
                </a:lnTo>
                <a:lnTo>
                  <a:pt x="1668906" y="4058859"/>
                </a:lnTo>
                <a:cubicBezTo>
                  <a:pt x="1567525" y="4168675"/>
                  <a:pt x="1396316" y="4175512"/>
                  <a:pt x="1286501" y="4074131"/>
                </a:cubicBezTo>
                <a:lnTo>
                  <a:pt x="496504" y="3344809"/>
                </a:lnTo>
                <a:lnTo>
                  <a:pt x="96266" y="2975312"/>
                </a:lnTo>
                <a:lnTo>
                  <a:pt x="79876" y="2960181"/>
                </a:lnTo>
                <a:cubicBezTo>
                  <a:pt x="-20888" y="2867156"/>
                  <a:pt x="-27162" y="2710060"/>
                  <a:pt x="65863" y="2609296"/>
                </a:cubicBezTo>
                <a:close/>
              </a:path>
            </a:pathLst>
          </a:custGeom>
          <a:solidFill>
            <a:schemeClr val="tx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defRPr/>
            </a:pPr>
            <a:endParaRPr lang="en-GB" sz="1400" b="1">
              <a:solidFill>
                <a:srgbClr val="E6E6E6"/>
              </a:solidFill>
              <a:latin typeface="Arial"/>
            </a:endParaRPr>
          </a:p>
        </p:txBody>
      </p:sp>
      <p:sp>
        <p:nvSpPr>
          <p:cNvPr id="30" name="Oval 4">
            <a:extLst>
              <a:ext uri="{C183D7F6-B498-43B3-948B-1728B52AA6E4}">
                <adec:decorative xmlns:adec="http://schemas.microsoft.com/office/drawing/2017/decorative" val="1"/>
              </a:ext>
            </a:extLst>
          </p:cNvPr>
          <p:cNvSpPr>
            <a:spLocks noChangeArrowheads="1"/>
          </p:cNvSpPr>
          <p:nvPr/>
        </p:nvSpPr>
        <p:spPr bwMode="auto">
          <a:xfrm>
            <a:off x="5398232" y="2132127"/>
            <a:ext cx="460153" cy="460153"/>
          </a:xfrm>
          <a:prstGeom prst="ellipse">
            <a:avLst/>
          </a:prstGeom>
          <a:solidFill>
            <a:schemeClr val="tx2"/>
          </a:solidFill>
          <a:ln w="19050">
            <a:solidFill>
              <a:srgbClr val="FFFFFF"/>
            </a:solidFill>
            <a:round/>
            <a:headEnd/>
            <a:tailEnd/>
          </a:ln>
        </p:spPr>
        <p:txBody>
          <a:bodyPr wrap="none" lIns="36000" tIns="36000" rIns="36000" bIns="36000" anchor="ctr"/>
          <a:lstStyle>
            <a:defPPr>
              <a:defRPr lang="en-GB"/>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a:lstStyle>
          <a:p>
            <a:pPr algn="ctr" fontAlgn="auto">
              <a:spcBef>
                <a:spcPts val="0"/>
              </a:spcBef>
              <a:spcAft>
                <a:spcPts val="0"/>
              </a:spcAft>
              <a:defRPr/>
            </a:pPr>
            <a:r>
              <a:rPr lang="es-xl" sz="1800" b="1" kern="0" dirty="0">
                <a:solidFill>
                  <a:schemeClr val="bg1"/>
                </a:solidFill>
              </a:rPr>
              <a:t>1</a:t>
            </a:r>
          </a:p>
        </p:txBody>
      </p:sp>
      <p:sp>
        <p:nvSpPr>
          <p:cNvPr id="58" name="Oval 17">
            <a:extLst>
              <a:ext uri="{C183D7F6-B498-43B3-948B-1728B52AA6E4}">
                <adec:decorative xmlns:adec="http://schemas.microsoft.com/office/drawing/2017/decorative" val="1"/>
              </a:ext>
            </a:extLst>
          </p:cNvPr>
          <p:cNvSpPr>
            <a:spLocks noChangeArrowheads="1"/>
          </p:cNvSpPr>
          <p:nvPr/>
        </p:nvSpPr>
        <p:spPr bwMode="auto">
          <a:xfrm>
            <a:off x="5355078" y="3089804"/>
            <a:ext cx="1549652" cy="1550897"/>
          </a:xfrm>
          <a:prstGeom prst="ellipse">
            <a:avLst/>
          </a:prstGeom>
          <a:solidFill>
            <a:schemeClr val="tx1"/>
          </a:solidFill>
          <a:ln w="38100">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defPPr>
              <a:defRPr lang="en-GB"/>
            </a:defPPr>
            <a:lvl1pPr algn="l" rtl="0" fontAlgn="base">
              <a:spcBef>
                <a:spcPct val="0"/>
              </a:spcBef>
              <a:spcAft>
                <a:spcPct val="0"/>
              </a:spcAft>
              <a:defRPr sz="1000" kern="1200">
                <a:solidFill>
                  <a:schemeClr val="lt1"/>
                </a:solidFill>
                <a:latin typeface="+mn-lt"/>
                <a:ea typeface="+mn-ea"/>
                <a:cs typeface="+mn-cs"/>
              </a:defRPr>
            </a:lvl1pPr>
            <a:lvl2pPr marL="457200" algn="l" rtl="0" fontAlgn="base">
              <a:spcBef>
                <a:spcPct val="0"/>
              </a:spcBef>
              <a:spcAft>
                <a:spcPct val="0"/>
              </a:spcAft>
              <a:defRPr sz="1000" kern="1200">
                <a:solidFill>
                  <a:schemeClr val="lt1"/>
                </a:solidFill>
                <a:latin typeface="+mn-lt"/>
                <a:ea typeface="+mn-ea"/>
                <a:cs typeface="+mn-cs"/>
              </a:defRPr>
            </a:lvl2pPr>
            <a:lvl3pPr marL="914400" algn="l" rtl="0" fontAlgn="base">
              <a:spcBef>
                <a:spcPct val="0"/>
              </a:spcBef>
              <a:spcAft>
                <a:spcPct val="0"/>
              </a:spcAft>
              <a:defRPr sz="1000" kern="1200">
                <a:solidFill>
                  <a:schemeClr val="lt1"/>
                </a:solidFill>
                <a:latin typeface="+mn-lt"/>
                <a:ea typeface="+mn-ea"/>
                <a:cs typeface="+mn-cs"/>
              </a:defRPr>
            </a:lvl3pPr>
            <a:lvl4pPr marL="1371600" algn="l" rtl="0" fontAlgn="base">
              <a:spcBef>
                <a:spcPct val="0"/>
              </a:spcBef>
              <a:spcAft>
                <a:spcPct val="0"/>
              </a:spcAft>
              <a:defRPr sz="1000" kern="1200">
                <a:solidFill>
                  <a:schemeClr val="lt1"/>
                </a:solidFill>
                <a:latin typeface="+mn-lt"/>
                <a:ea typeface="+mn-ea"/>
                <a:cs typeface="+mn-cs"/>
              </a:defRPr>
            </a:lvl4pPr>
            <a:lvl5pPr marL="1828800" algn="l" rtl="0" fontAlgn="base">
              <a:spcBef>
                <a:spcPct val="0"/>
              </a:spcBef>
              <a:spcAft>
                <a:spcPct val="0"/>
              </a:spcAft>
              <a:defRPr sz="1000" kern="1200">
                <a:solidFill>
                  <a:schemeClr val="lt1"/>
                </a:solidFill>
                <a:latin typeface="+mn-lt"/>
                <a:ea typeface="+mn-ea"/>
                <a:cs typeface="+mn-cs"/>
              </a:defRPr>
            </a:lvl5pPr>
            <a:lvl6pPr marL="2286000" algn="l" defTabSz="914400" rtl="0" eaLnBrk="1" latinLnBrk="0" hangingPunct="1">
              <a:defRPr sz="1000" kern="1200">
                <a:solidFill>
                  <a:schemeClr val="lt1"/>
                </a:solidFill>
                <a:latin typeface="+mn-lt"/>
                <a:ea typeface="+mn-ea"/>
                <a:cs typeface="+mn-cs"/>
              </a:defRPr>
            </a:lvl6pPr>
            <a:lvl7pPr marL="2743200" algn="l" defTabSz="914400" rtl="0" eaLnBrk="1" latinLnBrk="0" hangingPunct="1">
              <a:defRPr sz="1000" kern="1200">
                <a:solidFill>
                  <a:schemeClr val="lt1"/>
                </a:solidFill>
                <a:latin typeface="+mn-lt"/>
                <a:ea typeface="+mn-ea"/>
                <a:cs typeface="+mn-cs"/>
              </a:defRPr>
            </a:lvl7pPr>
            <a:lvl8pPr marL="3200400" algn="l" defTabSz="914400" rtl="0" eaLnBrk="1" latinLnBrk="0" hangingPunct="1">
              <a:defRPr sz="1000" kern="1200">
                <a:solidFill>
                  <a:schemeClr val="lt1"/>
                </a:solidFill>
                <a:latin typeface="+mn-lt"/>
                <a:ea typeface="+mn-ea"/>
                <a:cs typeface="+mn-cs"/>
              </a:defRPr>
            </a:lvl8pPr>
            <a:lvl9pPr marL="3657600" algn="l" defTabSz="914400" rtl="0" eaLnBrk="1" latinLnBrk="0" hangingPunct="1">
              <a:defRPr sz="1000" kern="1200">
                <a:solidFill>
                  <a:schemeClr val="lt1"/>
                </a:solidFill>
                <a:latin typeface="+mn-lt"/>
                <a:ea typeface="+mn-ea"/>
                <a:cs typeface="+mn-cs"/>
              </a:defRPr>
            </a:lvl9pPr>
          </a:lstStyle>
          <a:p>
            <a:pPr algn="ctr">
              <a:lnSpc>
                <a:spcPct val="95000"/>
              </a:lnSpc>
              <a:spcBef>
                <a:spcPct val="30000"/>
              </a:spcBef>
              <a:defRPr/>
            </a:pPr>
            <a:r>
              <a:rPr lang="es-xl" sz="1200" b="1" i="1" dirty="0">
                <a:solidFill>
                  <a:schemeClr val="bg1"/>
                </a:solidFill>
                <a:latin typeface="+mj-lt"/>
              </a:rPr>
              <a:t>Personas, procesos </a:t>
            </a:r>
            <a:br>
              <a:rPr lang="en-US" sz="1200" b="1" i="1" dirty="0">
                <a:solidFill>
                  <a:schemeClr val="bg1"/>
                </a:solidFill>
                <a:latin typeface="+mj-lt"/>
              </a:rPr>
            </a:br>
            <a:r>
              <a:rPr lang="es-xl" sz="1200" b="1" i="1" dirty="0">
                <a:solidFill>
                  <a:schemeClr val="bg1"/>
                </a:solidFill>
                <a:latin typeface="+mj-lt"/>
              </a:rPr>
              <a:t>y tecnología habilitados</a:t>
            </a:r>
          </a:p>
        </p:txBody>
      </p:sp>
      <p:sp>
        <p:nvSpPr>
          <p:cNvPr id="64" name="txt">
            <a:extLst>
              <a:ext uri="{C183D7F6-B498-43B3-948B-1728B52AA6E4}">
                <adec:decorative xmlns:adec="http://schemas.microsoft.com/office/drawing/2017/decorative" val="1"/>
              </a:ext>
            </a:extLst>
          </p:cNvPr>
          <p:cNvSpPr>
            <a:spLocks/>
          </p:cNvSpPr>
          <p:nvPr/>
        </p:nvSpPr>
        <p:spPr>
          <a:xfrm>
            <a:off x="4576378" y="3013102"/>
            <a:ext cx="650049" cy="507831"/>
          </a:xfrm>
          <a:prstGeom prst="rect">
            <a:avLst/>
          </a:prstGeom>
          <a:noFill/>
          <a:ln w="9525">
            <a:noFill/>
          </a:ln>
          <a:extLst>
            <a:ext uri="{909E8E84-426E-40DD-AFC4-6F175D3DCCD1}">
              <a14:hiddenFill xmlns:a14="http://schemas.microsoft.com/office/drawing/2010/main">
                <a:solidFill>
                  <a:srgbClr val="000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fontAlgn="base">
              <a:spcBef>
                <a:spcPct val="0"/>
              </a:spcBef>
              <a:spcAft>
                <a:spcPct val="0"/>
              </a:spcAft>
              <a:defRPr/>
            </a:pPr>
            <a:r>
              <a:rPr lang="es-xl" sz="1100" b="1" dirty="0">
                <a:solidFill>
                  <a:srgbClr val="4B4B4B"/>
                </a:solidFill>
                <a:latin typeface="+mj-lt"/>
              </a:rPr>
              <a:t>Gestión de datos</a:t>
            </a:r>
          </a:p>
          <a:p>
            <a:pPr fontAlgn="base">
              <a:spcBef>
                <a:spcPct val="0"/>
              </a:spcBef>
              <a:spcAft>
                <a:spcPct val="0"/>
              </a:spcAft>
              <a:defRPr/>
            </a:pPr>
            <a:endParaRPr lang="en-GB" sz="1100" b="1" dirty="0">
              <a:solidFill>
                <a:srgbClr val="4B4B4B"/>
              </a:solidFill>
              <a:latin typeface="+mj-lt"/>
            </a:endParaRPr>
          </a:p>
        </p:txBody>
      </p:sp>
      <p:sp>
        <p:nvSpPr>
          <p:cNvPr id="5" name="Rectangle 5">
            <a:extLst>
              <a:ext uri="{FF2B5EF4-FFF2-40B4-BE49-F238E27FC236}">
                <a16:creationId xmlns:a16="http://schemas.microsoft.com/office/drawing/2014/main" id="{C048D39E-C856-4880-A4F9-11869A153EFB}"/>
              </a:ext>
              <a:ext uri="{C183D7F6-B498-43B3-948B-1728B52AA6E4}">
                <adec:decorative xmlns:adec="http://schemas.microsoft.com/office/drawing/2017/decorative" val="1"/>
              </a:ext>
            </a:extLst>
          </p:cNvPr>
          <p:cNvSpPr/>
          <p:nvPr/>
        </p:nvSpPr>
        <p:spPr>
          <a:xfrm>
            <a:off x="1086793" y="1946716"/>
            <a:ext cx="2945727" cy="1107932"/>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s-xl" sz="1100" b="1" u="sng" dirty="0">
                <a:solidFill>
                  <a:schemeClr val="bg1"/>
                </a:solidFill>
              </a:rPr>
              <a:t>Gestión de datos</a:t>
            </a:r>
            <a:r>
              <a:rPr lang="es-xl" sz="1100" b="1" dirty="0">
                <a:solidFill>
                  <a:schemeClr val="bg1"/>
                </a:solidFill>
              </a:rPr>
              <a:t>: </a:t>
            </a:r>
            <a:r>
              <a:rPr lang="en-US" sz="1100" dirty="0">
                <a:solidFill>
                  <a:schemeClr val="bg1"/>
                </a:solidFill>
              </a:rPr>
              <a:t>l</a:t>
            </a:r>
            <a:r>
              <a:rPr lang="es-xl" sz="1100" dirty="0">
                <a:solidFill>
                  <a:schemeClr val="bg1"/>
                </a:solidFill>
              </a:rPr>
              <a:t>as funciones, las responsabilidades y la autoridad claramente definidas para un equipo centralizado de datos del distrito de BPS pueden permitir una mayor integridad y precisión de los datos en todos los dominios de datos</a:t>
            </a:r>
            <a:r>
              <a:rPr lang="en-US" sz="1100" dirty="0">
                <a:solidFill>
                  <a:schemeClr val="bg1"/>
                </a:solidFill>
              </a:rPr>
              <a:t>.</a:t>
            </a:r>
            <a:r>
              <a:rPr lang="es-xl" sz="1100" dirty="0">
                <a:solidFill>
                  <a:schemeClr val="bg1"/>
                </a:solidFill>
              </a:rPr>
              <a:t> </a:t>
            </a:r>
            <a:r>
              <a:rPr lang="es-xl" sz="1100" i="1" dirty="0">
                <a:solidFill>
                  <a:schemeClr val="bg1"/>
                </a:solidFill>
              </a:rPr>
              <a:t>[Personas, Procesos]</a:t>
            </a:r>
            <a:endParaRPr lang="en-US" sz="1100" dirty="0">
              <a:solidFill>
                <a:schemeClr val="bg1"/>
              </a:solidFill>
            </a:endParaRPr>
          </a:p>
        </p:txBody>
      </p:sp>
      <p:sp>
        <p:nvSpPr>
          <p:cNvPr id="39" name="Rectangle 5">
            <a:extLst>
              <a:ext uri="{FF2B5EF4-FFF2-40B4-BE49-F238E27FC236}">
                <a16:creationId xmlns:a16="http://schemas.microsoft.com/office/drawing/2014/main" id="{4E698326-61C9-4DC5-8F8E-006F2FB1C0F4}"/>
              </a:ext>
              <a:ext uri="{C183D7F6-B498-43B3-948B-1728B52AA6E4}">
                <adec:decorative xmlns:adec="http://schemas.microsoft.com/office/drawing/2017/decorative" val="1"/>
              </a:ext>
            </a:extLst>
          </p:cNvPr>
          <p:cNvSpPr/>
          <p:nvPr/>
        </p:nvSpPr>
        <p:spPr>
          <a:xfrm>
            <a:off x="1045697" y="4354707"/>
            <a:ext cx="2891362" cy="1663212"/>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s-xl" sz="1100" b="1" u="sng" dirty="0">
                <a:solidFill>
                  <a:schemeClr val="bg1"/>
                </a:solidFill>
              </a:rPr>
              <a:t>Sistemas</a:t>
            </a:r>
            <a:r>
              <a:rPr lang="es-xl" sz="1100" dirty="0">
                <a:solidFill>
                  <a:schemeClr val="bg1"/>
                </a:solidFill>
              </a:rPr>
              <a:t>: </a:t>
            </a:r>
            <a:r>
              <a:rPr lang="en-US" sz="1100" dirty="0" err="1">
                <a:solidFill>
                  <a:schemeClr val="bg1"/>
                </a:solidFill>
              </a:rPr>
              <a:t>seleccionar</a:t>
            </a:r>
            <a:r>
              <a:rPr lang="es-xl" sz="1100" dirty="0">
                <a:solidFill>
                  <a:schemeClr val="bg1"/>
                </a:solidFill>
              </a:rPr>
              <a:t> y configurar sistemas en todo el distrito para limitar la dependencia de los procesos manuales, </a:t>
            </a:r>
            <a:br>
              <a:rPr lang="en-US" sz="1100" dirty="0">
                <a:solidFill>
                  <a:schemeClr val="bg1"/>
                </a:solidFill>
              </a:rPr>
            </a:br>
            <a:r>
              <a:rPr lang="es-xl" sz="1100" dirty="0">
                <a:solidFill>
                  <a:schemeClr val="bg1"/>
                </a:solidFill>
              </a:rPr>
              <a:t>la entrada de datos duplicados o el uso de sistemas diseñados sin propósito puede aumentar la integridad y precisión de los datos y, al mismo tiempo, reducir la carga del mantenimiento y la capacitación del </a:t>
            </a:r>
            <a:r>
              <a:rPr lang="en-US" sz="1100" dirty="0">
                <a:solidFill>
                  <a:schemeClr val="bg1"/>
                </a:solidFill>
              </a:rPr>
              <a:t>s</a:t>
            </a:r>
            <a:r>
              <a:rPr lang="es-xl" sz="1100" dirty="0">
                <a:solidFill>
                  <a:schemeClr val="bg1"/>
                </a:solidFill>
              </a:rPr>
              <a:t>istema</a:t>
            </a:r>
            <a:r>
              <a:rPr lang="en-US" sz="1100" dirty="0">
                <a:solidFill>
                  <a:schemeClr val="bg1"/>
                </a:solidFill>
              </a:rPr>
              <a:t>.</a:t>
            </a:r>
            <a:r>
              <a:rPr lang="es-xl" sz="1100" dirty="0">
                <a:solidFill>
                  <a:schemeClr val="bg1"/>
                </a:solidFill>
              </a:rPr>
              <a:t> </a:t>
            </a:r>
            <a:r>
              <a:rPr lang="es-xl" sz="1100" i="1" dirty="0">
                <a:solidFill>
                  <a:schemeClr val="bg1"/>
                </a:solidFill>
              </a:rPr>
              <a:t>[Proceso</a:t>
            </a:r>
            <a:r>
              <a:rPr lang="en-US" sz="1100" i="1" dirty="0">
                <a:solidFill>
                  <a:schemeClr val="bg1"/>
                </a:solidFill>
              </a:rPr>
              <a:t>s</a:t>
            </a:r>
            <a:r>
              <a:rPr lang="es-xl" sz="1100" i="1" dirty="0">
                <a:solidFill>
                  <a:schemeClr val="bg1"/>
                </a:solidFill>
              </a:rPr>
              <a:t>, Tecnología]</a:t>
            </a:r>
            <a:endParaRPr lang="en-US" sz="1100" dirty="0">
              <a:solidFill>
                <a:schemeClr val="bg1"/>
              </a:solidFill>
            </a:endParaRPr>
          </a:p>
        </p:txBody>
      </p:sp>
      <p:sp>
        <p:nvSpPr>
          <p:cNvPr id="40" name="Rectangle 5">
            <a:extLst>
              <a:ext uri="{FF2B5EF4-FFF2-40B4-BE49-F238E27FC236}">
                <a16:creationId xmlns:a16="http://schemas.microsoft.com/office/drawing/2014/main" id="{F6D29934-3FC5-4B1F-89AE-44A243B7F064}"/>
              </a:ext>
              <a:ext uri="{C183D7F6-B498-43B3-948B-1728B52AA6E4}">
                <adec:decorative xmlns:adec="http://schemas.microsoft.com/office/drawing/2017/decorative" val="1"/>
              </a:ext>
            </a:extLst>
          </p:cNvPr>
          <p:cNvSpPr/>
          <p:nvPr/>
        </p:nvSpPr>
        <p:spPr>
          <a:xfrm>
            <a:off x="8218509" y="1809761"/>
            <a:ext cx="3074551" cy="1480342"/>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s-xl" sz="1100" b="1" u="sng" dirty="0">
                <a:solidFill>
                  <a:schemeClr val="bg1"/>
                </a:solidFill>
              </a:rPr>
              <a:t>Auditoría interna</a:t>
            </a:r>
            <a:r>
              <a:rPr lang="es-xl" sz="1100" b="1" dirty="0">
                <a:solidFill>
                  <a:schemeClr val="bg1"/>
                </a:solidFill>
              </a:rPr>
              <a:t>: </a:t>
            </a:r>
            <a:r>
              <a:rPr lang="en-US" sz="1100" dirty="0">
                <a:solidFill>
                  <a:schemeClr val="bg1"/>
                </a:solidFill>
              </a:rPr>
              <a:t>u</a:t>
            </a:r>
            <a:r>
              <a:rPr lang="es-xl" sz="1100" dirty="0">
                <a:solidFill>
                  <a:schemeClr val="bg1"/>
                </a:solidFill>
              </a:rPr>
              <a:t>na nueva función formal de Auditoría interna de BPS (distinta del equipo de datos de BPS existente) puede permitir que el distrito controle mejor la eficiencia de los procesos, la eficacia de los controles internos y la calidad de los datos, especialmente en relación con los datos que informan la acción o se informan</a:t>
            </a:r>
            <a:r>
              <a:rPr lang="en-US" sz="1100" dirty="0">
                <a:solidFill>
                  <a:schemeClr val="bg1"/>
                </a:solidFill>
              </a:rPr>
              <a:t> </a:t>
            </a:r>
            <a:r>
              <a:rPr lang="es-xl" sz="1100" dirty="0">
                <a:solidFill>
                  <a:schemeClr val="bg1"/>
                </a:solidFill>
              </a:rPr>
              <a:t>externamente</a:t>
            </a:r>
            <a:r>
              <a:rPr lang="en-US" sz="1100" dirty="0">
                <a:solidFill>
                  <a:schemeClr val="bg1"/>
                </a:solidFill>
              </a:rPr>
              <a:t>.</a:t>
            </a:r>
            <a:r>
              <a:rPr lang="es-xl" sz="1100" dirty="0">
                <a:solidFill>
                  <a:schemeClr val="bg1"/>
                </a:solidFill>
              </a:rPr>
              <a:t> </a:t>
            </a:r>
            <a:r>
              <a:rPr lang="es-xl" sz="1100" i="1" dirty="0">
                <a:solidFill>
                  <a:schemeClr val="bg1"/>
                </a:solidFill>
              </a:rPr>
              <a:t>[Personas, Procesos]</a:t>
            </a:r>
            <a:endParaRPr lang="en-US" sz="1100" dirty="0">
              <a:solidFill>
                <a:schemeClr val="bg1"/>
              </a:solidFill>
            </a:endParaRPr>
          </a:p>
        </p:txBody>
      </p:sp>
      <p:sp>
        <p:nvSpPr>
          <p:cNvPr id="41" name="Rectangle 5">
            <a:extLst>
              <a:ext uri="{FF2B5EF4-FFF2-40B4-BE49-F238E27FC236}">
                <a16:creationId xmlns:a16="http://schemas.microsoft.com/office/drawing/2014/main" id="{05633B7B-5DE1-4CDD-A0AC-4C00E6D3771A}"/>
              </a:ext>
              <a:ext uri="{C183D7F6-B498-43B3-948B-1728B52AA6E4}">
                <adec:decorative xmlns:adec="http://schemas.microsoft.com/office/drawing/2017/decorative" val="1"/>
              </a:ext>
            </a:extLst>
          </p:cNvPr>
          <p:cNvSpPr/>
          <p:nvPr/>
        </p:nvSpPr>
        <p:spPr>
          <a:xfrm>
            <a:off x="8296361" y="4462599"/>
            <a:ext cx="3024472" cy="1480342"/>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p>
            <a:pPr marL="126000" indent="-126000">
              <a:lnSpc>
                <a:spcPct val="110000"/>
              </a:lnSpc>
              <a:spcBef>
                <a:spcPct val="75000"/>
              </a:spcBef>
              <a:buSzPct val="75000"/>
              <a:buFont typeface="Wingdings 3" panose="05040102010807070707" pitchFamily="18" charset="2"/>
              <a:buChar char=""/>
            </a:pPr>
            <a:r>
              <a:rPr lang="es-xl" sz="1100" b="1" u="sng" spc="-10" dirty="0">
                <a:solidFill>
                  <a:schemeClr val="bg1"/>
                </a:solidFill>
              </a:rPr>
              <a:t>Comunicación y capacitación</a:t>
            </a:r>
            <a:r>
              <a:rPr lang="es-xl" sz="1100" spc="-10" dirty="0">
                <a:solidFill>
                  <a:schemeClr val="bg1"/>
                </a:solidFill>
              </a:rPr>
              <a:t>: </a:t>
            </a:r>
            <a:r>
              <a:rPr lang="en-US" sz="1100" spc="-10" dirty="0">
                <a:solidFill>
                  <a:schemeClr val="bg1"/>
                </a:solidFill>
              </a:rPr>
              <a:t>l</a:t>
            </a:r>
            <a:r>
              <a:rPr lang="es-xl" sz="1100" spc="-10" dirty="0">
                <a:solidFill>
                  <a:schemeClr val="bg1"/>
                </a:solidFill>
              </a:rPr>
              <a:t>as políticas </a:t>
            </a:r>
            <a:br>
              <a:rPr lang="en-US" sz="1100" spc="-10" dirty="0">
                <a:solidFill>
                  <a:schemeClr val="bg1"/>
                </a:solidFill>
              </a:rPr>
            </a:br>
            <a:r>
              <a:rPr lang="es-xl" sz="1100" spc="-10" dirty="0">
                <a:solidFill>
                  <a:schemeClr val="bg1"/>
                </a:solidFill>
              </a:rPr>
              <a:t>y los procedimientos existentes pueden implementarse mejor si hubiera una sola ubicación en el distrito para actualizar </a:t>
            </a:r>
            <a:br>
              <a:rPr lang="en-US" sz="1100" spc="-10" dirty="0">
                <a:solidFill>
                  <a:schemeClr val="bg1"/>
                </a:solidFill>
              </a:rPr>
            </a:br>
            <a:r>
              <a:rPr lang="es-xl" sz="1100" spc="-10" dirty="0">
                <a:solidFill>
                  <a:schemeClr val="bg1"/>
                </a:solidFill>
              </a:rPr>
              <a:t>y mantener periódicamente las políticas </a:t>
            </a:r>
            <a:br>
              <a:rPr lang="en-US" sz="1100" spc="-10" dirty="0">
                <a:solidFill>
                  <a:schemeClr val="bg1"/>
                </a:solidFill>
              </a:rPr>
            </a:br>
            <a:r>
              <a:rPr lang="es-xl" sz="1100" spc="-10" dirty="0">
                <a:solidFill>
                  <a:schemeClr val="bg1"/>
                </a:solidFill>
              </a:rPr>
              <a:t>de todo el distrito, y asignar y realizar un seguimiento de las capacitaciones pertinentes</a:t>
            </a:r>
            <a:r>
              <a:rPr lang="en-US" sz="1100" spc="-10" dirty="0">
                <a:solidFill>
                  <a:schemeClr val="bg1"/>
                </a:solidFill>
              </a:rPr>
              <a:t>.</a:t>
            </a:r>
            <a:r>
              <a:rPr lang="es-xl" sz="1100" spc="-10" dirty="0">
                <a:solidFill>
                  <a:schemeClr val="bg1"/>
                </a:solidFill>
              </a:rPr>
              <a:t> </a:t>
            </a:r>
            <a:r>
              <a:rPr lang="es-xl" sz="1100" i="1" spc="-10" dirty="0">
                <a:solidFill>
                  <a:schemeClr val="bg1"/>
                </a:solidFill>
              </a:rPr>
              <a:t>[Personas, Procesos, Tecnología]</a:t>
            </a:r>
            <a:endParaRPr lang="en-US" sz="1100" spc="-10" dirty="0">
              <a:solidFill>
                <a:schemeClr val="bg1"/>
              </a:solidFill>
            </a:endParaRPr>
          </a:p>
        </p:txBody>
      </p:sp>
      <p:pic>
        <p:nvPicPr>
          <p:cNvPr id="34" name="Graphic 33">
            <a:extLst>
              <a:ext uri="{FF2B5EF4-FFF2-40B4-BE49-F238E27FC236}">
                <a16:creationId xmlns:a16="http://schemas.microsoft.com/office/drawing/2014/main" id="{3A94DB5C-7552-497F-9164-3C8831A1A86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61837" y="2584944"/>
            <a:ext cx="461665" cy="461665"/>
          </a:xfrm>
          <a:prstGeom prst="rect">
            <a:avLst/>
          </a:prstGeom>
        </p:spPr>
      </p:pic>
      <p:pic>
        <p:nvPicPr>
          <p:cNvPr id="42" name="Graphic 41">
            <a:extLst>
              <a:ext uri="{FF2B5EF4-FFF2-40B4-BE49-F238E27FC236}">
                <a16:creationId xmlns:a16="http://schemas.microsoft.com/office/drawing/2014/main" id="{626D9F60-7124-4B6C-91C9-2ADE665AB1A7}"/>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21720" y="2555756"/>
            <a:ext cx="461665" cy="461665"/>
          </a:xfrm>
          <a:prstGeom prst="rect">
            <a:avLst/>
          </a:prstGeom>
        </p:spPr>
      </p:pic>
      <p:pic>
        <p:nvPicPr>
          <p:cNvPr id="43" name="Graphic 42">
            <a:extLst>
              <a:ext uri="{FF2B5EF4-FFF2-40B4-BE49-F238E27FC236}">
                <a16:creationId xmlns:a16="http://schemas.microsoft.com/office/drawing/2014/main" id="{38179F32-1F61-4278-B2FE-E5AEB46CAD95}"/>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27456" y="4680818"/>
            <a:ext cx="461665" cy="461665"/>
          </a:xfrm>
          <a:prstGeom prst="rect">
            <a:avLst/>
          </a:prstGeom>
        </p:spPr>
      </p:pic>
      <p:pic>
        <p:nvPicPr>
          <p:cNvPr id="8" name="Graphic 7">
            <a:extLst>
              <a:ext uri="{FF2B5EF4-FFF2-40B4-BE49-F238E27FC236}">
                <a16:creationId xmlns:a16="http://schemas.microsoft.com/office/drawing/2014/main" id="{E6428412-6E79-48FC-9453-BFA7C9148ED7}"/>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79346" y="4782572"/>
            <a:ext cx="461665" cy="461665"/>
          </a:xfrm>
          <a:prstGeom prst="rect">
            <a:avLst/>
          </a:prstGeom>
        </p:spPr>
      </p:pic>
      <p:sp>
        <p:nvSpPr>
          <p:cNvPr id="44" name="Date Placeholder 3">
            <a:extLst>
              <a:ext uri="{FF2B5EF4-FFF2-40B4-BE49-F238E27FC236}">
                <a16:creationId xmlns:a16="http://schemas.microsoft.com/office/drawing/2014/main" id="{AD857D83-2CA5-4CE0-90B2-4C138B0B5223}"/>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4" name="Slide Number Placeholder 3">
            <a:extLst>
              <a:ext uri="{FF2B5EF4-FFF2-40B4-BE49-F238E27FC236}">
                <a16:creationId xmlns:a16="http://schemas.microsoft.com/office/drawing/2014/main" id="{54328D6E-9324-4367-A6FD-1580175E3C1B}"/>
              </a:ext>
            </a:extLst>
          </p:cNvPr>
          <p:cNvSpPr>
            <a:spLocks noGrp="1"/>
          </p:cNvSpPr>
          <p:nvPr>
            <p:ph type="sldNum" sz="quarter" idx="12"/>
          </p:nvPr>
        </p:nvSpPr>
        <p:spPr/>
        <p:txBody>
          <a:bodyPr/>
          <a:lstStyle/>
          <a:p>
            <a:r>
              <a:rPr lang="es-xl"/>
              <a:t>Página </a:t>
            </a:r>
            <a:fld id="{F1BC30E3-FFE5-4B91-AA19-87A149EBB9EE}" type="slidenum">
              <a:rPr smtClean="0"/>
              <a:pPr/>
              <a:t>12</a:t>
            </a:fld>
            <a:endParaRPr/>
          </a:p>
        </p:txBody>
      </p:sp>
    </p:spTree>
    <p:extLst>
      <p:ext uri="{BB962C8B-B14F-4D97-AF65-F5344CB8AC3E}">
        <p14:creationId xmlns:p14="http://schemas.microsoft.com/office/powerpoint/2010/main" val="324931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38BDE7D-6F95-4DFE-B2FE-CBB32158B35B}"/>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196897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7" name="think-cell Slide" r:id="rId5" imgW="353" imgH="353" progId="TCLayout.ActiveDocument.1">
                  <p:embed/>
                </p:oleObj>
              </mc:Choice>
              <mc:Fallback>
                <p:oleObj name="think-cell Slide" r:id="rId5" imgW="353" imgH="353" progId="TCLayout.ActiveDocument.1">
                  <p:embed/>
                  <p:pic>
                    <p:nvPicPr>
                      <p:cNvPr id="5" name="Object 4" hidden="1">
                        <a:extLst>
                          <a:ext uri="{FF2B5EF4-FFF2-40B4-BE49-F238E27FC236}">
                            <a16:creationId xmlns:a16="http://schemas.microsoft.com/office/drawing/2014/main" id="{538BDE7D-6F95-4DFE-B2FE-CBB32158B35B}"/>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CF55EB2-DBD4-4C2C-B3CF-DF135892793B}"/>
              </a:ext>
            </a:extLst>
          </p:cNvPr>
          <p:cNvSpPr>
            <a:spLocks noGrp="1"/>
          </p:cNvSpPr>
          <p:nvPr>
            <p:ph type="title"/>
          </p:nvPr>
        </p:nvSpPr>
        <p:spPr/>
        <p:txBody>
          <a:bodyPr vert="horz"/>
          <a:lstStyle/>
          <a:p>
            <a:r>
              <a:rPr lang="es-xl" dirty="0"/>
              <a:t>Apéndice</a:t>
            </a:r>
          </a:p>
        </p:txBody>
      </p:sp>
      <p:sp>
        <p:nvSpPr>
          <p:cNvPr id="3" name="Date Placeholder 2">
            <a:extLst>
              <a:ext uri="{FF2B5EF4-FFF2-40B4-BE49-F238E27FC236}">
                <a16:creationId xmlns:a16="http://schemas.microsoft.com/office/drawing/2014/main" id="{8F1F7448-8ECF-4EEB-877A-CE8231F3E8E7}"/>
              </a:ext>
            </a:extLst>
          </p:cNvPr>
          <p:cNvSpPr>
            <a:spLocks noGrp="1"/>
          </p:cNvSpPr>
          <p:nvPr>
            <p:ph type="dt" sz="half" idx="10"/>
          </p:nvPr>
        </p:nvSpPr>
        <p:spPr/>
        <p:txBody>
          <a:bodyPr/>
          <a:lstStyle/>
          <a:p>
            <a:r>
              <a:rPr lang="es-xl" dirty="0"/>
              <a:t>Febrero de 2023</a:t>
            </a:r>
            <a:endParaRPr lang="en-IN" dirty="0"/>
          </a:p>
        </p:txBody>
      </p:sp>
      <p:sp>
        <p:nvSpPr>
          <p:cNvPr id="4" name="Slide Number Placeholder 3">
            <a:extLst>
              <a:ext uri="{FF2B5EF4-FFF2-40B4-BE49-F238E27FC236}">
                <a16:creationId xmlns:a16="http://schemas.microsoft.com/office/drawing/2014/main" id="{856CD3A7-6807-45A8-AED1-6EFC639F32E3}"/>
              </a:ext>
            </a:extLst>
          </p:cNvPr>
          <p:cNvSpPr>
            <a:spLocks noGrp="1"/>
          </p:cNvSpPr>
          <p:nvPr>
            <p:ph type="sldNum" sz="quarter" idx="12"/>
          </p:nvPr>
        </p:nvSpPr>
        <p:spPr/>
        <p:txBody>
          <a:bodyPr/>
          <a:lstStyle/>
          <a:p>
            <a:r>
              <a:rPr lang="es-xl" dirty="0"/>
              <a:t>Página </a:t>
            </a:r>
            <a:fld id="{F1BC30E3-FFE5-4B91-AA19-87A149EBB9EE}" type="slidenum">
              <a:rPr smtClean="0"/>
              <a:pPr/>
              <a:t>13</a:t>
            </a:fld>
            <a:endParaRPr dirty="0"/>
          </a:p>
        </p:txBody>
      </p:sp>
      <p:sp>
        <p:nvSpPr>
          <p:cNvPr id="7" name="Line 10">
            <a:extLst>
              <a:ext uri="{FF2B5EF4-FFF2-40B4-BE49-F238E27FC236}">
                <a16:creationId xmlns:a16="http://schemas.microsoft.com/office/drawing/2014/main" id="{856C8B60-87E2-A679-1773-B023D0E28332}"/>
              </a:ext>
              <a:ext uri="{C183D7F6-B498-43B3-948B-1728B52AA6E4}">
                <adec:decorative xmlns:adec="http://schemas.microsoft.com/office/drawing/2017/decorative" val="1"/>
              </a:ext>
            </a:extLst>
          </p:cNvPr>
          <p:cNvSpPr>
            <a:spLocks noChangeShapeType="1"/>
          </p:cNvSpPr>
          <p:nvPr/>
        </p:nvSpPr>
        <p:spPr bwMode="auto">
          <a:xfrm>
            <a:off x="609918" y="907114"/>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6941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745370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314010"/>
            <a:ext cx="10978515" cy="599464"/>
          </a:xfrm>
        </p:spPr>
        <p:txBody>
          <a:bodyPr vert="horz"/>
          <a:lstStyle/>
          <a:p>
            <a:r>
              <a:rPr lang="es-xl" sz="2200" dirty="0"/>
              <a:t>Apéndice</a:t>
            </a:r>
            <a:br>
              <a:rPr sz="2200" dirty="0"/>
            </a:br>
            <a:r>
              <a:rPr lang="es-xl" sz="1300" dirty="0"/>
              <a:t>Rúbrica de calificación del riesgo de dimensión</a:t>
            </a:r>
            <a:endParaRPr lang="en-IN" sz="1300" dirty="0">
              <a:solidFill>
                <a:srgbClr val="FF0000"/>
              </a:solidFill>
            </a:endParaRPr>
          </a:p>
        </p:txBody>
      </p:sp>
      <p:sp>
        <p:nvSpPr>
          <p:cNvPr id="21" name="Arrow: Left-Right 20">
            <a:extLst>
              <a:ext uri="{FF2B5EF4-FFF2-40B4-BE49-F238E27FC236}">
                <a16:creationId xmlns:a16="http://schemas.microsoft.com/office/drawing/2014/main" id="{4485F8FA-3F44-4A15-95A3-481594665197}"/>
              </a:ext>
            </a:extLst>
          </p:cNvPr>
          <p:cNvSpPr/>
          <p:nvPr/>
        </p:nvSpPr>
        <p:spPr>
          <a:xfrm>
            <a:off x="3527187" y="1050639"/>
            <a:ext cx="5143977"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algn="ctr"/>
            <a:r>
              <a:rPr lang="es-xl" sz="1200" b="1" dirty="0">
                <a:solidFill>
                  <a:schemeClr val="bg1"/>
                </a:solidFill>
              </a:rPr>
              <a:t>Dimensiones de evaluación de dominio y calificaciones de riesgo</a:t>
            </a:r>
            <a:endParaRPr lang="en-US" sz="1200" dirty="0">
              <a:solidFill>
                <a:schemeClr val="bg1"/>
              </a:solidFill>
            </a:endParaRPr>
          </a:p>
        </p:txBody>
      </p:sp>
      <p:cxnSp>
        <p:nvCxnSpPr>
          <p:cNvPr id="23" name="Straight Connector 22">
            <a:extLst>
              <a:ext uri="{FF2B5EF4-FFF2-40B4-BE49-F238E27FC236}">
                <a16:creationId xmlns:a16="http://schemas.microsoft.com/office/drawing/2014/main" id="{C4DCEDE0-4C09-46FE-AD0A-0090BF949051}"/>
              </a:ext>
              <a:ext uri="{C183D7F6-B498-43B3-948B-1728B52AA6E4}">
                <adec:decorative xmlns:adec="http://schemas.microsoft.com/office/drawing/2017/decorative" val="1"/>
              </a:ext>
            </a:extLst>
          </p:cNvPr>
          <p:cNvCxnSpPr>
            <a:cxnSpLocks/>
            <a:stCxn id="21" idx="4"/>
            <a:endCxn id="21" idx="6"/>
          </p:cNvCxnSpPr>
          <p:nvPr/>
        </p:nvCxnSpPr>
        <p:spPr>
          <a:xfrm>
            <a:off x="3527187" y="1308008"/>
            <a:ext cx="5143977"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9" name="Table 6380412267240769841">
            <a:extLst>
              <a:ext uri="{FF2B5EF4-FFF2-40B4-BE49-F238E27FC236}">
                <a16:creationId xmlns:a16="http://schemas.microsoft.com/office/drawing/2014/main" id="{8364F3A1-D019-4C9F-B79B-BD8E4B5A8176}"/>
              </a:ext>
            </a:extLst>
          </p:cNvPr>
          <p:cNvGraphicFramePr>
            <a:graphicFrameLocks noGrp="1"/>
          </p:cNvGraphicFramePr>
          <p:nvPr>
            <p:extLst>
              <p:ext uri="{D42A27DB-BD31-4B8C-83A1-F6EECF244321}">
                <p14:modId xmlns:p14="http://schemas.microsoft.com/office/powerpoint/2010/main" val="2310836070"/>
              </p:ext>
            </p:extLst>
          </p:nvPr>
        </p:nvGraphicFramePr>
        <p:xfrm>
          <a:off x="609917" y="1377139"/>
          <a:ext cx="10978515" cy="4823062"/>
        </p:xfrm>
        <a:graphic>
          <a:graphicData uri="http://schemas.openxmlformats.org/drawingml/2006/table">
            <a:tbl>
              <a:tblPr firstRow="1" bandRow="1">
                <a:tableStyleId>{5C22544A-7EE6-4342-B048-85BDC9FD1C3A}</a:tableStyleId>
              </a:tblPr>
              <a:tblGrid>
                <a:gridCol w="972352">
                  <a:extLst>
                    <a:ext uri="{9D8B030D-6E8A-4147-A177-3AD203B41FA5}">
                      <a16:colId xmlns:a16="http://schemas.microsoft.com/office/drawing/2014/main" val="1000314679"/>
                    </a:ext>
                  </a:extLst>
                </a:gridCol>
                <a:gridCol w="2009230">
                  <a:extLst>
                    <a:ext uri="{9D8B030D-6E8A-4147-A177-3AD203B41FA5}">
                      <a16:colId xmlns:a16="http://schemas.microsoft.com/office/drawing/2014/main" val="2758289103"/>
                    </a:ext>
                  </a:extLst>
                </a:gridCol>
                <a:gridCol w="2615373">
                  <a:extLst>
                    <a:ext uri="{9D8B030D-6E8A-4147-A177-3AD203B41FA5}">
                      <a16:colId xmlns:a16="http://schemas.microsoft.com/office/drawing/2014/main" val="966017954"/>
                    </a:ext>
                  </a:extLst>
                </a:gridCol>
                <a:gridCol w="2540521">
                  <a:extLst>
                    <a:ext uri="{9D8B030D-6E8A-4147-A177-3AD203B41FA5}">
                      <a16:colId xmlns:a16="http://schemas.microsoft.com/office/drawing/2014/main" val="3414627189"/>
                    </a:ext>
                  </a:extLst>
                </a:gridCol>
                <a:gridCol w="2841039">
                  <a:extLst>
                    <a:ext uri="{9D8B030D-6E8A-4147-A177-3AD203B41FA5}">
                      <a16:colId xmlns:a16="http://schemas.microsoft.com/office/drawing/2014/main" val="1740286608"/>
                    </a:ext>
                  </a:extLst>
                </a:gridCol>
              </a:tblGrid>
              <a:tr h="441829">
                <a:tc>
                  <a:txBody>
                    <a:bodyPr/>
                    <a:lstStyle/>
                    <a:p>
                      <a:pPr marL="0" indent="-126000" algn="ctr">
                        <a:buClr>
                          <a:srgbClr val="1A9AFA"/>
                        </a:buClr>
                        <a:buSzPct val="75000"/>
                        <a:buFontTx/>
                        <a:buNone/>
                      </a:pPr>
                      <a:r>
                        <a:rPr lang="es-xl" sz="1100" b="1" dirty="0">
                          <a:solidFill>
                            <a:schemeClr val="tx1"/>
                          </a:solidFill>
                          <a:latin typeface="+mj-lt"/>
                        </a:rPr>
                        <a:t>Dimensión</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0" algn="ctr">
                        <a:buClrTx/>
                        <a:buSzPct val="75000"/>
                        <a:buFont typeface="Wingdings 3" panose="05040102010807070707" pitchFamily="18" charset="2"/>
                        <a:buNone/>
                      </a:pPr>
                      <a:r>
                        <a:rPr lang="es-xl" sz="1100" b="1" dirty="0">
                          <a:solidFill>
                            <a:schemeClr val="tx1"/>
                          </a:solidFill>
                          <a:latin typeface="+mj-lt"/>
                        </a:rPr>
                        <a:t>Descripción</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0" algn="ctr">
                        <a:buClrTx/>
                        <a:buSzPct val="75000"/>
                        <a:buFont typeface="Wingdings 3" panose="05040102010807070707" pitchFamily="18" charset="2"/>
                        <a:buNone/>
                      </a:pPr>
                      <a:r>
                        <a:rPr lang="es-xl" sz="1100" b="1" dirty="0">
                          <a:solidFill>
                            <a:schemeClr val="bg1"/>
                          </a:solidFill>
                          <a:latin typeface="+mj-lt"/>
                        </a:rPr>
                        <a:t>Calificación de riesgo: bajo</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6"/>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indent="0" algn="ctr">
                        <a:buClrTx/>
                        <a:buSzPct val="75000"/>
                        <a:buFont typeface="Wingdings 3" panose="05040102010807070707" pitchFamily="18" charset="2"/>
                        <a:buNone/>
                      </a:pPr>
                      <a:r>
                        <a:rPr lang="es-xl" sz="1100" b="1" dirty="0">
                          <a:solidFill>
                            <a:schemeClr val="bg1"/>
                          </a:solidFill>
                          <a:latin typeface="+mj-lt"/>
                        </a:rPr>
                        <a:t>Calificación de riesgo: medio</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indent="0" algn="ctr">
                        <a:buClrTx/>
                        <a:buSzPct val="75000"/>
                        <a:buFont typeface="Wingdings 3" panose="05040102010807070707" pitchFamily="18" charset="2"/>
                        <a:buNone/>
                      </a:pPr>
                      <a:r>
                        <a:rPr lang="es-xl" sz="1100" b="1" dirty="0">
                          <a:solidFill>
                            <a:schemeClr val="tx1"/>
                          </a:solidFill>
                          <a:latin typeface="+mj-lt"/>
                        </a:rPr>
                        <a:t>Calificación de riesgo: alto</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E80D00"/>
                    </a:solidFill>
                  </a:tcPr>
                </a:tc>
                <a:extLst>
                  <a:ext uri="{0D108BD9-81ED-4DB2-BD59-A6C34878D82A}">
                    <a16:rowId xmlns:a16="http://schemas.microsoft.com/office/drawing/2014/main" val="3020481147"/>
                  </a:ext>
                </a:extLst>
              </a:tr>
              <a:tr h="568341">
                <a:tc>
                  <a:txBody>
                    <a:bodyPr/>
                    <a:lstStyle/>
                    <a:p>
                      <a:pPr marL="0" indent="-126000" algn="l">
                        <a:lnSpc>
                          <a:spcPct val="97000"/>
                        </a:lnSpc>
                        <a:buClr>
                          <a:srgbClr val="1A9AFA"/>
                        </a:buClr>
                        <a:buSzPct val="75000"/>
                        <a:buFontTx/>
                        <a:buNone/>
                      </a:pPr>
                      <a:r>
                        <a:rPr lang="es-xl" sz="800" b="0" dirty="0">
                          <a:solidFill>
                            <a:schemeClr val="bg1"/>
                          </a:solidFill>
                          <a:latin typeface="+mj-lt"/>
                        </a:rPr>
                        <a:t>Política</a:t>
                      </a: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chemeClr val="bg1">
                          <a:lumMod val="40000"/>
                          <a:lumOff val="60000"/>
                        </a:schemeClr>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chemeClr val="bg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lnSpc>
                          <a:spcPct val="97000"/>
                        </a:lnSpc>
                        <a:buClrTx/>
                        <a:buSzPct val="75000"/>
                        <a:buFont typeface="Wingdings 3" panose="05040102010807070707" pitchFamily="18" charset="2"/>
                        <a:buChar char=""/>
                      </a:pPr>
                      <a:r>
                        <a:rPr lang="es-xl" sz="800" b="0" i="1" kern="1200" dirty="0">
                          <a:solidFill>
                            <a:schemeClr val="bg1"/>
                          </a:solidFill>
                          <a:latin typeface="+mn-lt"/>
                          <a:ea typeface="+mn-ea"/>
                          <a:cs typeface="+mn-cs"/>
                        </a:rPr>
                        <a:t>¿Existe una política formal y, de ser así, especifica los requisitos de recopilación y revisión de datos?</a:t>
                      </a:r>
                      <a:endParaRPr lang="en-US" sz="800" b="0" dirty="0">
                        <a:solidFill>
                          <a:schemeClr val="bg1"/>
                        </a:solidFill>
                        <a:latin typeface="+mj-lt"/>
                      </a:endParaRPr>
                    </a:p>
                  </a:txBody>
                  <a:tcPr marL="72009" marR="72009" marT="0" marB="0" anchor="ctr">
                    <a:lnL w="12700" cap="flat" cmpd="sng" algn="ctr">
                      <a:solidFill>
                        <a:schemeClr val="bg1">
                          <a:lumMod val="40000"/>
                          <a:lumOff val="60000"/>
                        </a:schemeClr>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Existe una política formal y es exhaustiva.</a:t>
                      </a:r>
                    </a:p>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 política es explícita acerca de los requerimientos de datos</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Existe una política, pero no está formalizada </a:t>
                      </a:r>
                      <a:br>
                        <a:rPr lang="en-US" sz="800" b="0" dirty="0">
                          <a:solidFill>
                            <a:schemeClr val="bg1"/>
                          </a:solidFill>
                          <a:latin typeface="+mj-lt"/>
                        </a:rPr>
                      </a:br>
                      <a:r>
                        <a:rPr lang="es-xl" sz="800" b="0" dirty="0">
                          <a:solidFill>
                            <a:schemeClr val="bg1"/>
                          </a:solidFill>
                          <a:latin typeface="+mj-lt"/>
                        </a:rPr>
                        <a:t>o no es clara/exhaustiva O carece de requisitos de datos</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No existe una política documentada, o carece de elementos clave, incluidos los requisitos de datos, </a:t>
                      </a:r>
                      <a:br>
                        <a:rPr lang="en-US" sz="800" b="0" dirty="0">
                          <a:solidFill>
                            <a:schemeClr val="bg1"/>
                          </a:solidFill>
                          <a:latin typeface="+mj-lt"/>
                        </a:rPr>
                      </a:br>
                      <a:r>
                        <a:rPr lang="es-xl" sz="800" b="0" dirty="0">
                          <a:solidFill>
                            <a:schemeClr val="bg1"/>
                          </a:solidFill>
                          <a:latin typeface="+mj-lt"/>
                        </a:rPr>
                        <a:t>de manera que impacten significativamente en los resultados informados</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89579556"/>
                  </a:ext>
                </a:extLst>
              </a:tr>
              <a:tr h="568341">
                <a:tc>
                  <a:txBody>
                    <a:bodyPr/>
                    <a:lstStyle/>
                    <a:p>
                      <a:pPr marL="0" indent="-126000" algn="l">
                        <a:lnSpc>
                          <a:spcPct val="97000"/>
                        </a:lnSpc>
                        <a:buClr>
                          <a:srgbClr val="1A9AFA"/>
                        </a:buClr>
                        <a:buSzPct val="75000"/>
                        <a:buFontTx/>
                        <a:buNone/>
                      </a:pPr>
                      <a:r>
                        <a:rPr lang="es-xl" sz="800" b="0">
                          <a:solidFill>
                            <a:schemeClr val="bg1"/>
                          </a:solidFill>
                          <a:latin typeface="+mj-lt"/>
                        </a:rPr>
                        <a:t>Procedimientos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bg1">
                          <a:lumMod val="40000"/>
                          <a:lumOff val="60000"/>
                        </a:schemeClr>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lnSpc>
                          <a:spcPct val="97000"/>
                        </a:lnSpc>
                        <a:buClrTx/>
                        <a:buSzPct val="75000"/>
                        <a:buFont typeface="Wingdings 3" panose="05040102010807070707" pitchFamily="18" charset="2"/>
                        <a:buChar char=""/>
                      </a:pPr>
                      <a:r>
                        <a:rPr lang="es-xl" sz="800" i="1" kern="1200" dirty="0">
                          <a:solidFill>
                            <a:schemeClr val="bg1"/>
                          </a:solidFill>
                          <a:latin typeface="+mn-lt"/>
                          <a:ea typeface="+mn-ea"/>
                          <a:cs typeface="+mn-cs"/>
                        </a:rPr>
                        <a:t>¿Existe un procedimiento uniforme estandarizado en todo el distrito que se esté utilizando para implementar la política?</a:t>
                      </a:r>
                      <a:endParaRPr lang="en-US" sz="8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Se siguen procedimientos constantes a nivel de distrito en todas las escuelas que dan como resultado informes de datos oportunos, precisos </a:t>
                      </a:r>
                      <a:br>
                        <a:rPr lang="en-US" sz="800" b="0" dirty="0">
                          <a:solidFill>
                            <a:schemeClr val="bg1"/>
                          </a:solidFill>
                          <a:latin typeface="+mj-lt"/>
                        </a:rPr>
                      </a:br>
                      <a:r>
                        <a:rPr lang="es-xl" sz="800" b="0" dirty="0">
                          <a:solidFill>
                            <a:schemeClr val="bg1"/>
                          </a:solidFill>
                          <a:latin typeface="+mj-lt"/>
                        </a:rPr>
                        <a:t>y uniformes</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08000" lvl="0" indent="-108000" algn="l">
                        <a:lnSpc>
                          <a:spcPct val="97000"/>
                        </a:lnSpc>
                        <a:buClrTx/>
                        <a:buSzPct val="75000"/>
                        <a:buFont typeface="Wingdings 3" panose="05040102010807070707" pitchFamily="18" charset="2"/>
                        <a:buChar char=""/>
                      </a:pPr>
                      <a:r>
                        <a:rPr lang="es-xl" sz="800" b="0" dirty="0">
                          <a:solidFill>
                            <a:schemeClr val="bg1"/>
                          </a:solidFill>
                          <a:latin typeface="+mj-lt"/>
                        </a:rPr>
                        <a:t>Los procedimientos seguidos en la escuela varían según el distrito O los procedimientos del distrito no se siguen con fidelidad de una manera que afecta la calidad de los informes de datos</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Hay una falta de procedimientos constantes a nivel de distrito que tiene un impacto perjudicial en los resultados informados</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9511649"/>
                  </a:ext>
                </a:extLst>
              </a:tr>
              <a:tr h="567996">
                <a:tc>
                  <a:txBody>
                    <a:bodyPr/>
                    <a:lstStyle/>
                    <a:p>
                      <a:pPr marL="0" indent="-126000" algn="l">
                        <a:lnSpc>
                          <a:spcPct val="97000"/>
                        </a:lnSpc>
                        <a:buClr>
                          <a:srgbClr val="1A9AFA"/>
                        </a:buClr>
                        <a:buSzPct val="75000"/>
                        <a:buFontTx/>
                        <a:buNone/>
                      </a:pPr>
                      <a:r>
                        <a:rPr lang="es-xl" sz="800" b="0">
                          <a:solidFill>
                            <a:schemeClr val="bg1"/>
                          </a:solidFill>
                          <a:latin typeface="+mj-lt"/>
                        </a:rPr>
                        <a:t>Funciones y responsabilidades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lnSpc>
                          <a:spcPct val="97000"/>
                        </a:lnSpc>
                        <a:buClrTx/>
                        <a:buSzPct val="75000"/>
                        <a:buFont typeface="Wingdings 3" panose="05040102010807070707" pitchFamily="18" charset="2"/>
                        <a:buChar char=""/>
                      </a:pPr>
                      <a:r>
                        <a:rPr kumimoji="0" lang="es-xl" sz="800" b="0" i="1" u="none" strike="noStrike" kern="1200" cap="none" spc="0" normalizeH="0" baseline="0" noProof="0" dirty="0">
                          <a:ln>
                            <a:noFill/>
                          </a:ln>
                          <a:solidFill>
                            <a:schemeClr val="bg1"/>
                          </a:solidFill>
                          <a:effectLst/>
                          <a:uLnTx/>
                          <a:uFillTx/>
                          <a:latin typeface="EYInterstate Light" panose="02000506000000020004" pitchFamily="2" charset="0"/>
                          <a:ea typeface="+mn-ea"/>
                          <a:cs typeface="+mn-cs"/>
                        </a:rPr>
                        <a:t>¿Está claro quién es responsable de varios pasos del proceso (p. ej., ingresar datos, validar datos, documentar decisiones)?</a:t>
                      </a:r>
                      <a:endParaRPr lang="en-US" sz="8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Hay claridad sobre quién es el encargado de cada paso del proceso a nivel de la escuela y distrito</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Hay definiciones poco claras o incompletas de funciones y responsabilidades a nivel de distrito o nivel escolar</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No hay funciones y responsabilidades definidas a nivel del distrito y escuela</a:t>
                      </a:r>
                      <a:r>
                        <a:rPr lang="en-US" sz="800" b="0" dirty="0">
                          <a:solidFill>
                            <a:schemeClr val="bg1"/>
                          </a:solidFill>
                          <a:latin typeface="+mj-lt"/>
                        </a:rPr>
                        <a:t>.</a:t>
                      </a:r>
                      <a:endParaRPr lang="es-xl" sz="800" b="0" dirty="0">
                        <a:solidFill>
                          <a:schemeClr val="bg1"/>
                        </a:solidFill>
                        <a:latin typeface="+mj-lt"/>
                      </a:endParaRP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08756870"/>
                  </a:ext>
                </a:extLst>
              </a:tr>
              <a:tr h="852513">
                <a:tc>
                  <a:txBody>
                    <a:bodyPr/>
                    <a:lstStyle/>
                    <a:p>
                      <a:pPr marL="0" indent="-126000" algn="l">
                        <a:lnSpc>
                          <a:spcPct val="97000"/>
                        </a:lnSpc>
                        <a:buClr>
                          <a:srgbClr val="1A9AFA"/>
                        </a:buClr>
                        <a:buSzPct val="75000"/>
                        <a:buFontTx/>
                        <a:buNone/>
                      </a:pPr>
                      <a:r>
                        <a:rPr lang="es-xl" sz="800" b="0">
                          <a:solidFill>
                            <a:schemeClr val="bg1"/>
                          </a:solidFill>
                          <a:latin typeface="+mj-lt"/>
                        </a:rPr>
                        <a:t>Capacitación y comunicación</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lnSpc>
                          <a:spcPct val="97000"/>
                        </a:lnSpc>
                        <a:buClrTx/>
                        <a:buSzPct val="75000"/>
                        <a:buFont typeface="Wingdings 3" panose="05040102010807070707" pitchFamily="18" charset="2"/>
                        <a:buChar char=""/>
                      </a:pPr>
                      <a:r>
                        <a:rPr lang="es-xl" sz="800" i="1" kern="1200">
                          <a:solidFill>
                            <a:schemeClr val="bg1"/>
                          </a:solidFill>
                          <a:latin typeface="+mn-lt"/>
                          <a:ea typeface="+mn-ea"/>
                          <a:cs typeface="+mn-cs"/>
                        </a:rPr>
                        <a:t>¿Se capacita regularmente a los responsables de implementar las políticas y los procedimientos? </a:t>
                      </a:r>
                      <a:r>
                        <a:rPr lang="es-xl" sz="800" b="0" i="1" kern="1200">
                          <a:solidFill>
                            <a:schemeClr val="bg1"/>
                          </a:solidFill>
                          <a:latin typeface="+mn-lt"/>
                          <a:ea typeface="+mn-ea"/>
                          <a:cs typeface="+mn-cs"/>
                        </a:rPr>
                        <a:t>¿Se</a:t>
                      </a:r>
                      <a:r>
                        <a:rPr lang="es-xl" sz="800" i="1" kern="1200">
                          <a:solidFill>
                            <a:schemeClr val="bg1"/>
                          </a:solidFill>
                          <a:latin typeface="+mn-lt"/>
                          <a:ea typeface="+mn-ea"/>
                          <a:cs typeface="+mn-cs"/>
                        </a:rPr>
                        <a:t> comunican bien las políticas y los procedimientos a quienes los implementan? </a:t>
                      </a:r>
                      <a:endParaRPr lang="en-US" sz="8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 capacitación se realiza de forma regular para todo el personal pertinente y es necesaria para aquellos que son nuevos en las funciones relevantes. </a:t>
                      </a:r>
                    </a:p>
                    <a:p>
                      <a:pPr marL="126000" indent="-126000" algn="l">
                        <a:lnSpc>
                          <a:spcPct val="97000"/>
                        </a:lnSpc>
                        <a:buClrTx/>
                        <a:buSzPct val="75000"/>
                        <a:buFont typeface="Wingdings 3" panose="05040102010807070707" pitchFamily="18" charset="2"/>
                        <a:buChar char=""/>
                      </a:pPr>
                      <a:r>
                        <a:rPr lang="es-xl" sz="800" b="0" kern="1200" dirty="0">
                          <a:solidFill>
                            <a:schemeClr val="bg1"/>
                          </a:solidFill>
                          <a:latin typeface="+mn-lt"/>
                          <a:ea typeface="+mn-ea"/>
                          <a:cs typeface="+mn-cs"/>
                        </a:rPr>
                        <a:t>Las políticas actuales se comunican de forma clara a todo el personal pertinente, y son de fácil acceso y referencia.</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 capacitación ocurre, pero no es obligatoria </a:t>
                      </a:r>
                      <a:br>
                        <a:rPr lang="en-US" sz="800" b="0" dirty="0">
                          <a:solidFill>
                            <a:schemeClr val="bg1"/>
                          </a:solidFill>
                          <a:latin typeface="+mj-lt"/>
                        </a:rPr>
                      </a:br>
                      <a:r>
                        <a:rPr lang="es-xl" sz="800" b="0" dirty="0">
                          <a:solidFill>
                            <a:schemeClr val="bg1"/>
                          </a:solidFill>
                          <a:latin typeface="+mj-lt"/>
                        </a:rPr>
                        <a:t>o no se realiza con la frecuencia suficiente (particularmente para el personal nuevo).</a:t>
                      </a:r>
                    </a:p>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Las políticas actuales se comunican, pero no de una manera que llegue a todo el personal relevante o sea de fácil acceso y referencia.</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Faltan capacitaciones disponibles para los responsables del proceso.</a:t>
                      </a:r>
                    </a:p>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Las políticas vigentes no son comunicadas a los responsables del proceso.</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710427">
                <a:tc>
                  <a:txBody>
                    <a:bodyPr/>
                    <a:lstStyle/>
                    <a:p>
                      <a:pPr marL="0" indent="-126000" algn="l">
                        <a:lnSpc>
                          <a:spcPct val="97000"/>
                        </a:lnSpc>
                        <a:buClr>
                          <a:srgbClr val="1A9AFA"/>
                        </a:buClr>
                        <a:buSzPct val="75000"/>
                        <a:buFontTx/>
                        <a:buNone/>
                      </a:pPr>
                      <a:r>
                        <a:rPr lang="es-xl" sz="800" b="0" dirty="0">
                          <a:solidFill>
                            <a:schemeClr val="bg1"/>
                          </a:solidFill>
                          <a:latin typeface="+mj-lt"/>
                        </a:rPr>
                        <a:t>Herramientas </a:t>
                      </a:r>
                      <a:br>
                        <a:rPr lang="en-US" sz="800" b="0" dirty="0">
                          <a:solidFill>
                            <a:schemeClr val="bg1"/>
                          </a:solidFill>
                          <a:latin typeface="+mj-lt"/>
                        </a:rPr>
                      </a:br>
                      <a:r>
                        <a:rPr lang="es-xl" sz="800" b="0" dirty="0">
                          <a:solidFill>
                            <a:schemeClr val="bg1"/>
                          </a:solidFill>
                          <a:latin typeface="+mj-lt"/>
                        </a:rPr>
                        <a:t>y sistemas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lnSpc>
                          <a:spcPct val="97000"/>
                        </a:lnSpc>
                        <a:buClrTx/>
                        <a:buSzPct val="75000"/>
                        <a:buFont typeface="Wingdings 3" panose="05040102010807070707" pitchFamily="18" charset="2"/>
                        <a:buChar char=""/>
                      </a:pPr>
                      <a:r>
                        <a:rPr lang="es-xl" sz="800" i="1" kern="1200">
                          <a:solidFill>
                            <a:schemeClr val="bg1"/>
                          </a:solidFill>
                          <a:latin typeface="+mn-lt"/>
                          <a:ea typeface="+mn-ea"/>
                          <a:cs typeface="+mn-cs"/>
                        </a:rPr>
                        <a:t>¿Los participantes clave tienen las herramientas adecuadas para ayudarlos a ejecutar sus responsabilidades?</a:t>
                      </a:r>
                      <a:endParaRPr lang="en-US" sz="8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97000"/>
                        </a:lnSpc>
                        <a:spcBef>
                          <a:spcPts val="0"/>
                        </a:spcBef>
                        <a:spcAft>
                          <a:spcPts val="0"/>
                        </a:spcAft>
                        <a:buClrTx/>
                        <a:buSzPct val="75000"/>
                        <a:buFont typeface="Wingdings 3" panose="05040102010807070707" pitchFamily="18" charset="2"/>
                        <a:buChar char=""/>
                        <a:tabLst/>
                        <a:defRPr/>
                      </a:pPr>
                      <a:r>
                        <a:rPr kumimoji="0" lang="es-xl" sz="800" b="0" i="0" u="none" strike="noStrike" kern="1200" cap="none" spc="0" normalizeH="0" baseline="0" noProof="0" dirty="0">
                          <a:ln>
                            <a:noFill/>
                          </a:ln>
                          <a:solidFill>
                            <a:srgbClr val="2E2E38"/>
                          </a:solidFill>
                          <a:effectLst/>
                          <a:uLnTx/>
                          <a:uFillTx/>
                          <a:latin typeface="EYInterstate Light"/>
                          <a:ea typeface="+mn-ea"/>
                          <a:cs typeface="+mn-cs"/>
                        </a:rPr>
                        <a:t>Las herramientas y las configuraciones del sistema respaldan las políticas y los procedimientos existentes.</a:t>
                      </a:r>
                    </a:p>
                    <a:p>
                      <a:pPr marL="126000" marR="0" lvl="0" indent="-126000" algn="l" defTabSz="914400" rtl="0" eaLnBrk="1" fontAlgn="auto" latinLnBrk="0" hangingPunct="1">
                        <a:lnSpc>
                          <a:spcPct val="97000"/>
                        </a:lnSpc>
                        <a:spcBef>
                          <a:spcPts val="0"/>
                        </a:spcBef>
                        <a:spcAft>
                          <a:spcPts val="0"/>
                        </a:spcAft>
                        <a:buClrTx/>
                        <a:buSzPct val="75000"/>
                        <a:buFont typeface="Wingdings 3" panose="05040102010807070707" pitchFamily="18" charset="2"/>
                        <a:buChar char=""/>
                        <a:tabLst/>
                        <a:defRPr/>
                      </a:pPr>
                      <a:r>
                        <a:rPr kumimoji="0" lang="es-xl" sz="800" b="0" i="0" u="none" strike="noStrike" kern="1200" cap="none" spc="0" normalizeH="0" baseline="0" noProof="0" dirty="0">
                          <a:ln>
                            <a:noFill/>
                          </a:ln>
                          <a:solidFill>
                            <a:srgbClr val="2E2E38"/>
                          </a:solidFill>
                          <a:effectLst/>
                          <a:uLnTx/>
                          <a:uFillTx/>
                          <a:latin typeface="EYInterstate Light"/>
                          <a:ea typeface="+mn-ea"/>
                          <a:cs typeface="+mn-cs"/>
                        </a:rPr>
                        <a:t>El acceso al sistema se otorga de forma adecuada para respaldar la entrada de datos precisa y oportuna.</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Existen herramientas y configuraciones del sistema para respaldar las políticas, pero podrían mejorarse o expandirse.</a:t>
                      </a:r>
                    </a:p>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El personal adicional a nivel escolar o distrital necesita controles o acceso ampliados al sistema.</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Las herramientas y los sistemas son inadecuados o no están configurados para admitir informes de datos oportunos y precisos.</a:t>
                      </a:r>
                    </a:p>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Los controles del sistema existentes o el acceso inhiben el proceso.</a:t>
                      </a:r>
                    </a:p>
                  </a:txBody>
                  <a:tcPr marL="71972" marR="719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r h="568341">
                <a:tc>
                  <a:txBody>
                    <a:bodyPr/>
                    <a:lstStyle/>
                    <a:p>
                      <a:pPr marL="0" indent="-126000" algn="l">
                        <a:lnSpc>
                          <a:spcPct val="97000"/>
                        </a:lnSpc>
                        <a:buClr>
                          <a:srgbClr val="1A9AFA"/>
                        </a:buClr>
                        <a:buSzPct val="75000"/>
                        <a:buFontTx/>
                        <a:buNone/>
                      </a:pPr>
                      <a:r>
                        <a:rPr lang="es-xl" sz="800" b="0" dirty="0">
                          <a:solidFill>
                            <a:schemeClr val="bg1"/>
                          </a:solidFill>
                          <a:latin typeface="+mj-lt"/>
                        </a:rPr>
                        <a:t>Supervisión </a:t>
                      </a:r>
                      <a:br>
                        <a:rPr lang="en-US" sz="800" b="0" dirty="0">
                          <a:solidFill>
                            <a:schemeClr val="bg1"/>
                          </a:solidFill>
                          <a:latin typeface="+mj-lt"/>
                        </a:rPr>
                      </a:br>
                      <a:r>
                        <a:rPr lang="es-xl" sz="800" b="0" dirty="0">
                          <a:solidFill>
                            <a:schemeClr val="bg1"/>
                          </a:solidFill>
                          <a:latin typeface="+mj-lt"/>
                        </a:rPr>
                        <a:t>y seguimiento</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lnSpc>
                          <a:spcPct val="97000"/>
                        </a:lnSpc>
                        <a:buClrTx/>
                        <a:buSzPct val="75000"/>
                        <a:buFont typeface="Wingdings 3" panose="05040102010807070707" pitchFamily="18" charset="2"/>
                        <a:buChar char=""/>
                      </a:pPr>
                      <a:r>
                        <a:rPr lang="es-xl" sz="800" i="1" kern="1200">
                          <a:solidFill>
                            <a:schemeClr val="bg1"/>
                          </a:solidFill>
                          <a:latin typeface="+mn-lt"/>
                          <a:ea typeface="+mn-ea"/>
                          <a:cs typeface="+mn-cs"/>
                        </a:rPr>
                        <a:t>¿Existe una supervisión adecuada del proceso, p. ej., validación de datos/documentación integrada en el proceso?</a:t>
                      </a:r>
                      <a:endParaRPr lang="en-US" sz="800" b="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97000"/>
                        </a:lnSpc>
                        <a:spcBef>
                          <a:spcPts val="0"/>
                        </a:spcBef>
                        <a:spcAft>
                          <a:spcPts val="0"/>
                        </a:spcAft>
                        <a:buClrTx/>
                        <a:buSzPct val="75000"/>
                        <a:buFont typeface="Wingdings 3" panose="05040102010807070707" pitchFamily="18" charset="2"/>
                        <a:buChar char=""/>
                        <a:tabLst/>
                        <a:defRPr/>
                      </a:pPr>
                      <a:r>
                        <a:rPr lang="es-xl" sz="800" b="0" kern="1200" dirty="0">
                          <a:solidFill>
                            <a:schemeClr val="bg1"/>
                          </a:solidFill>
                          <a:latin typeface="+mn-lt"/>
                          <a:ea typeface="+mn-ea"/>
                          <a:cs typeface="+mn-cs"/>
                        </a:rPr>
                        <a:t>Hay una validación o análisis regular a nivel de distrito de la entrada de datos antes del informe estatal</a:t>
                      </a:r>
                      <a:r>
                        <a:rPr lang="en-US" sz="800" b="0" kern="1200" dirty="0">
                          <a:solidFill>
                            <a:schemeClr val="bg1"/>
                          </a:solidFill>
                          <a:latin typeface="+mn-lt"/>
                          <a:ea typeface="+mn-ea"/>
                          <a:cs typeface="+mn-cs"/>
                        </a:rPr>
                        <a:t>.</a:t>
                      </a:r>
                      <a:endParaRPr lang="es-xl" sz="800" b="0" kern="1200" dirty="0">
                        <a:solidFill>
                          <a:schemeClr val="bg1"/>
                        </a:solidFill>
                        <a:latin typeface="+mn-lt"/>
                        <a:ea typeface="+mn-ea"/>
                        <a:cs typeface="+mn-cs"/>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Hay una validación o análisis limitados a nivel de distrito de la entrada de datos antes del informe estatal</a:t>
                      </a:r>
                      <a:r>
                        <a:rPr lang="en-US" sz="800" b="0" dirty="0">
                          <a:solidFill>
                            <a:schemeClr val="bg1"/>
                          </a:solidFill>
                          <a:latin typeface="+mj-lt"/>
                        </a:rPr>
                        <a:t>.</a:t>
                      </a:r>
                      <a:endParaRPr lang="es-xl" sz="8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No existe una validación de datos sustancial a nivel de distrito o un análisis de la entrada de datos antes del informe estatal</a:t>
                      </a:r>
                      <a:r>
                        <a:rPr lang="en-US" sz="800" b="0" dirty="0">
                          <a:solidFill>
                            <a:schemeClr val="bg1"/>
                          </a:solidFill>
                          <a:latin typeface="+mj-lt"/>
                        </a:rPr>
                        <a:t>.</a:t>
                      </a:r>
                      <a:endParaRPr lang="es-xl" sz="8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48534819"/>
                  </a:ext>
                </a:extLst>
              </a:tr>
              <a:tr h="545274">
                <a:tc>
                  <a:txBody>
                    <a:bodyPr/>
                    <a:lstStyle/>
                    <a:p>
                      <a:pPr marL="0" indent="-126000" algn="l">
                        <a:lnSpc>
                          <a:spcPct val="97000"/>
                        </a:lnSpc>
                        <a:buClr>
                          <a:srgbClr val="1A9AFA"/>
                        </a:buClr>
                        <a:buSzPct val="75000"/>
                        <a:buFontTx/>
                        <a:buNone/>
                      </a:pPr>
                      <a:r>
                        <a:rPr lang="es-xl" sz="800" b="0">
                          <a:solidFill>
                            <a:schemeClr val="bg1"/>
                          </a:solidFill>
                          <a:latin typeface="+mj-lt"/>
                        </a:rPr>
                        <a:t>Integridad y precisión de los datos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26000" indent="-126000" algn="l">
                        <a:lnSpc>
                          <a:spcPct val="97000"/>
                        </a:lnSpc>
                        <a:buClrTx/>
                        <a:buSzPct val="75000"/>
                        <a:buFont typeface="Wingdings 3" panose="05040102010807070707" pitchFamily="18" charset="2"/>
                        <a:buChar char=""/>
                      </a:pPr>
                      <a:r>
                        <a:rPr lang="es-xl" sz="800" b="0" i="1">
                          <a:solidFill>
                            <a:schemeClr val="bg1"/>
                          </a:solidFill>
                          <a:latin typeface="+mj-lt"/>
                        </a:rPr>
                        <a:t>¿Cuál es el nivel de riesgo de que los datos informados no sean completos o precisos?</a:t>
                      </a: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 recopilación y el informe de datos brindan un riesgo limitado de omisiones o ingreso inexacto</a:t>
                      </a:r>
                      <a:r>
                        <a:rPr lang="en-US" sz="800" b="0" dirty="0">
                          <a:solidFill>
                            <a:schemeClr val="bg1"/>
                          </a:solidFill>
                          <a:latin typeface="+mj-lt"/>
                        </a:rPr>
                        <a:t>.</a:t>
                      </a:r>
                      <a:endParaRPr lang="es-xl" sz="8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 recopilación y el informe de datos presentan cierto riesgo de omisiones de datos o inexactitudes en el proceso de informe</a:t>
                      </a:r>
                      <a:r>
                        <a:rPr lang="en-US" sz="800" b="0" dirty="0">
                          <a:solidFill>
                            <a:schemeClr val="bg1"/>
                          </a:solidFill>
                          <a:latin typeface="+mj-lt"/>
                        </a:rPr>
                        <a:t>.</a:t>
                      </a:r>
                      <a:endParaRPr lang="es-xl" sz="8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lnSpc>
                          <a:spcPct val="97000"/>
                        </a:lnSpc>
                        <a:buClrTx/>
                        <a:buSzPct val="75000"/>
                        <a:buFont typeface="Wingdings 3" panose="05040102010807070707" pitchFamily="18" charset="2"/>
                        <a:buChar char=""/>
                      </a:pPr>
                      <a:r>
                        <a:rPr lang="es-xl" sz="800" b="0" dirty="0">
                          <a:solidFill>
                            <a:schemeClr val="bg1"/>
                          </a:solidFill>
                          <a:latin typeface="+mj-lt"/>
                        </a:rPr>
                        <a:t>La recopilación de datos y los informes están estructurados de tal manera que existe un riesgo significativo de omisiones de datos o inexactitudes en el proceso de informes</a:t>
                      </a:r>
                      <a:r>
                        <a:rPr lang="en-US" sz="800" b="0" dirty="0">
                          <a:solidFill>
                            <a:schemeClr val="bg1"/>
                          </a:solidFill>
                          <a:latin typeface="+mj-lt"/>
                        </a:rPr>
                        <a:t>.</a:t>
                      </a:r>
                      <a:endParaRPr lang="es-xl" sz="800" b="0" dirty="0">
                        <a:solidFill>
                          <a:schemeClr val="bg1"/>
                        </a:solidFill>
                        <a:latin typeface="+mj-lt"/>
                      </a:endParaRPr>
                    </a:p>
                  </a:txBody>
                  <a:tcPr marL="72009" marR="720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19398511"/>
                  </a:ext>
                </a:extLst>
              </a:tr>
            </a:tbl>
          </a:graphicData>
        </a:graphic>
      </p:graphicFrame>
      <p:sp>
        <p:nvSpPr>
          <p:cNvPr id="16" name="footnote_63805574472151745614" descr="Nota al pie">
            <a:extLst>
              <a:ext uri="{FF2B5EF4-FFF2-40B4-BE49-F238E27FC236}">
                <a16:creationId xmlns:a16="http://schemas.microsoft.com/office/drawing/2014/main" id="{05D02A2D-9940-402F-BC36-AD7FA74B7F28}"/>
              </a:ext>
            </a:extLst>
          </p:cNvPr>
          <p:cNvSpPr txBox="1"/>
          <p:nvPr/>
        </p:nvSpPr>
        <p:spPr>
          <a:xfrm>
            <a:off x="612869" y="5932113"/>
            <a:ext cx="9985811" cy="404226"/>
          </a:xfrm>
          <a:prstGeom prst="rect">
            <a:avLst/>
          </a:prstGeom>
          <a:noFill/>
        </p:spPr>
        <p:txBody>
          <a:bodyPr vert="horz" wrap="square" lIns="0" tIns="0" rIns="0" bIns="0" rtlCol="0" anchor="b" anchorCtr="0">
            <a:noAutofit/>
          </a:bodyPr>
          <a:lstStyle/>
          <a:p>
            <a:pPr>
              <a:spcBef>
                <a:spcPct val="0"/>
              </a:spcBef>
              <a:spcAft>
                <a:spcPct val="0"/>
              </a:spcAft>
              <a:buSzPct val="100000"/>
            </a:pPr>
            <a:r>
              <a:rPr lang="es-xl" sz="800" b="1" dirty="0">
                <a:solidFill>
                  <a:srgbClr val="2E2E38"/>
                </a:solidFill>
                <a:cs typeface="Arial" panose="020B0604020202020204" pitchFamily="34" charset="0"/>
              </a:rPr>
              <a:t>Nota: </a:t>
            </a:r>
            <a:r>
              <a:rPr lang="es-xl" sz="800" dirty="0">
                <a:solidFill>
                  <a:srgbClr val="2E2E38"/>
                </a:solidFill>
                <a:cs typeface="Arial" panose="020B0604020202020204" pitchFamily="34" charset="0"/>
              </a:rPr>
              <a:t>Si un dominio no se evaluó en una dimensión particular, se le asignó una calificación de riesgo de N para señalar que no se evaluó</a:t>
            </a:r>
            <a:r>
              <a:rPr lang="en-US" sz="800" dirty="0">
                <a:solidFill>
                  <a:srgbClr val="2E2E38"/>
                </a:solidFill>
                <a:cs typeface="Arial" panose="020B0604020202020204" pitchFamily="34" charset="0"/>
              </a:rPr>
              <a:t>.</a:t>
            </a:r>
            <a:endParaRPr lang="es-xl" sz="800" dirty="0">
              <a:solidFill>
                <a:srgbClr val="2E2E38"/>
              </a:solidFill>
              <a:cs typeface="Arial" panose="020B0604020202020204" pitchFamily="34" charset="0"/>
            </a:endParaRPr>
          </a:p>
        </p:txBody>
      </p:sp>
      <p:sp>
        <p:nvSpPr>
          <p:cNvPr id="10" name="Date Placeholder 3">
            <a:extLst>
              <a:ext uri="{FF2B5EF4-FFF2-40B4-BE49-F238E27FC236}">
                <a16:creationId xmlns:a16="http://schemas.microsoft.com/office/drawing/2014/main" id="{E7956E54-3800-4BA6-A6B3-F913106AEB6D}"/>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s-xl" dirty="0"/>
              <a:t>Página </a:t>
            </a:r>
            <a:fld id="{F1BC30E3-FFE5-4B91-AA19-87A149EBB9EE}" type="slidenum">
              <a:rPr smtClean="0"/>
              <a:pPr/>
              <a:t>14</a:t>
            </a:fld>
            <a:endParaRPr dirty="0"/>
          </a:p>
        </p:txBody>
      </p:sp>
    </p:spTree>
    <p:extLst>
      <p:ext uri="{BB962C8B-B14F-4D97-AF65-F5344CB8AC3E}">
        <p14:creationId xmlns:p14="http://schemas.microsoft.com/office/powerpoint/2010/main" val="3119919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227743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5" name="think-cell Slide" r:id="rId19" imgW="415" imgH="416" progId="TCLayout.ActiveDocument.1">
                  <p:embed/>
                </p:oleObj>
              </mc:Choice>
              <mc:Fallback>
                <p:oleObj name="think-cell Slide" r:id="rId19"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323075"/>
            <a:ext cx="10978515" cy="590400"/>
          </a:xfrm>
        </p:spPr>
        <p:txBody>
          <a:bodyPr vert="horz"/>
          <a:lstStyle/>
          <a:p>
            <a:r>
              <a:rPr lang="es-xl" sz="2200" dirty="0"/>
              <a:t>Apéndice</a:t>
            </a:r>
            <a:br>
              <a:rPr sz="2200" dirty="0"/>
            </a:br>
            <a:r>
              <a:rPr lang="es-xl" sz="1300" dirty="0"/>
              <a:t>Asignación de los estudiantes</a:t>
            </a:r>
            <a:endParaRPr lang="en-IN" sz="1300" dirty="0">
              <a:solidFill>
                <a:srgbClr val="FF0000"/>
              </a:solidFill>
            </a:endParaRPr>
          </a:p>
        </p:txBody>
      </p:sp>
      <p:sp>
        <p:nvSpPr>
          <p:cNvPr id="53" name="Rectangle 52">
            <a:extLst>
              <a:ext uri="{FF2B5EF4-FFF2-40B4-BE49-F238E27FC236}">
                <a16:creationId xmlns:a16="http://schemas.microsoft.com/office/drawing/2014/main" id="{054C80C2-6CC9-4D87-B7EA-F2AA45AC94BE}"/>
              </a:ext>
            </a:extLst>
          </p:cNvPr>
          <p:cNvSpPr/>
          <p:nvPr/>
        </p:nvSpPr>
        <p:spPr>
          <a:xfrm>
            <a:off x="612648" y="1113676"/>
            <a:ext cx="10967088" cy="662823"/>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a:r>
              <a:rPr lang="es-xl" sz="1400" i="1" spc="-20" dirty="0">
                <a:solidFill>
                  <a:schemeClr val="bg1"/>
                </a:solidFill>
              </a:rPr>
              <a:t>El dominio de datos de asignación de los estudiantes se centró en el análisis, en lugar de una evaluación de la integridad y precisión de los datos; exploró cómo las preferencias de las familias se alinearon con las asignaciones y las distancias promedio recorridas a la escuela</a:t>
            </a:r>
            <a:r>
              <a:rPr lang="en-US" sz="1400" i="1" spc="-20" dirty="0">
                <a:solidFill>
                  <a:schemeClr val="bg1"/>
                </a:solidFill>
              </a:rPr>
              <a:t>.</a:t>
            </a:r>
            <a:endParaRPr lang="es-xl" sz="1400" i="1" spc="-20" dirty="0">
              <a:solidFill>
                <a:schemeClr val="bg1"/>
              </a:solidFill>
            </a:endParaRPr>
          </a:p>
        </p:txBody>
      </p:sp>
      <p:grpSp>
        <p:nvGrpSpPr>
          <p:cNvPr id="33" name="title_LHTitle_6380412299518300642" descr="Consulte la sección de notas para ver la descripción del gráfico &quot;Gráfico 1: preferencia del estudiante frente a la asignación (K-6), año escolar 2021-2022&quot;">
            <a:extLst>
              <a:ext uri="{FF2B5EF4-FFF2-40B4-BE49-F238E27FC236}">
                <a16:creationId xmlns:a16="http://schemas.microsoft.com/office/drawing/2014/main" id="{177F986F-24C6-4145-9438-50FCA3A61CE4}"/>
              </a:ext>
            </a:extLst>
          </p:cNvPr>
          <p:cNvGrpSpPr/>
          <p:nvPr>
            <p:custDataLst>
              <p:tags r:id="rId3"/>
            </p:custDataLst>
          </p:nvPr>
        </p:nvGrpSpPr>
        <p:grpSpPr>
          <a:xfrm>
            <a:off x="1176627" y="2137926"/>
            <a:ext cx="3476625" cy="442036"/>
            <a:chOff x="2832361" y="1905655"/>
            <a:chExt cx="3534683" cy="439655"/>
          </a:xfrm>
        </p:grpSpPr>
        <p:sp>
          <p:nvSpPr>
            <p:cNvPr id="35" name="Arrow: Left-Right 34">
              <a:extLst>
                <a:ext uri="{FF2B5EF4-FFF2-40B4-BE49-F238E27FC236}">
                  <a16:creationId xmlns:a16="http://schemas.microsoft.com/office/drawing/2014/main" id="{4A2291C7-8805-41F0-9C6A-804296DAF72D}"/>
                </a:ext>
              </a:extLst>
            </p:cNvPr>
            <p:cNvSpPr/>
            <p:nvPr/>
          </p:nvSpPr>
          <p:spPr>
            <a:xfrm>
              <a:off x="2832361" y="1905655"/>
              <a:ext cx="3534683" cy="439654"/>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s-xl" sz="1200" b="1" dirty="0">
                  <a:solidFill>
                    <a:schemeClr val="bg1"/>
                  </a:solidFill>
                </a:rPr>
                <a:t>Preferencia de los estudiantes frente a la asignación (K-6)</a:t>
              </a:r>
              <a:r>
                <a:rPr lang="en-US" sz="1200" b="1" dirty="0">
                  <a:solidFill>
                    <a:schemeClr val="bg1"/>
                  </a:solidFill>
                </a:rPr>
                <a:t>,</a:t>
              </a:r>
              <a:r>
                <a:rPr lang="es-xl" sz="1200" b="1" dirty="0">
                  <a:solidFill>
                    <a:schemeClr val="bg1"/>
                  </a:solidFill>
                </a:rPr>
                <a:t> </a:t>
              </a:r>
              <a:r>
                <a:rPr lang="en-US" sz="1200" i="1" dirty="0">
                  <a:solidFill>
                    <a:schemeClr val="bg1"/>
                  </a:solidFill>
                </a:rPr>
                <a:t>a</a:t>
              </a:r>
              <a:r>
                <a:rPr lang="es-xl" sz="1200" i="1" dirty="0">
                  <a:solidFill>
                    <a:schemeClr val="bg1"/>
                  </a:solidFill>
                </a:rPr>
                <a:t>ño escolar 2021-2022</a:t>
              </a:r>
            </a:p>
          </p:txBody>
        </p:sp>
        <p:cxnSp>
          <p:nvCxnSpPr>
            <p:cNvPr id="36" name="Straight Connector 35">
              <a:extLst>
                <a:ext uri="{FF2B5EF4-FFF2-40B4-BE49-F238E27FC236}">
                  <a16:creationId xmlns:a16="http://schemas.microsoft.com/office/drawing/2014/main" id="{94A77252-3C35-4AE1-AF06-7EAD548574C6}"/>
                </a:ext>
              </a:extLst>
            </p:cNvPr>
            <p:cNvCxnSpPr>
              <a:stCxn id="35" idx="4"/>
              <a:endCxn id="35"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50" name="Chart 49">
            <a:extLst>
              <a:ext uri="{FF2B5EF4-FFF2-40B4-BE49-F238E27FC236}">
                <a16:creationId xmlns:a16="http://schemas.microsoft.com/office/drawing/2014/main" id="{D0DD59FE-8B83-4D6A-BB5C-21EDB8E0C177}"/>
              </a:ext>
              <a:ext uri="{C183D7F6-B498-43B3-948B-1728B52AA6E4}">
                <adec:decorative xmlns:adec="http://schemas.microsoft.com/office/drawing/2017/decorative" val="1"/>
              </a:ext>
            </a:extLst>
          </p:cNvPr>
          <p:cNvGraphicFramePr/>
          <p:nvPr>
            <p:custDataLst>
              <p:tags r:id="rId4"/>
            </p:custDataLst>
            <p:extLst>
              <p:ext uri="{D42A27DB-BD31-4B8C-83A1-F6EECF244321}">
                <p14:modId xmlns:p14="http://schemas.microsoft.com/office/powerpoint/2010/main" val="4133437923"/>
              </p:ext>
            </p:extLst>
          </p:nvPr>
        </p:nvGraphicFramePr>
        <p:xfrm>
          <a:off x="596900" y="2868613"/>
          <a:ext cx="4138613" cy="2541587"/>
        </p:xfrm>
        <a:graphic>
          <a:graphicData uri="http://schemas.openxmlformats.org/drawingml/2006/chart">
            <c:chart xmlns:c="http://schemas.openxmlformats.org/drawingml/2006/chart" xmlns:r="http://schemas.openxmlformats.org/officeDocument/2006/relationships" r:id="rId21"/>
          </a:graphicData>
        </a:graphic>
      </p:graphicFrame>
      <p:sp>
        <p:nvSpPr>
          <p:cNvPr id="97" name="Text Placeholder 2">
            <a:extLst>
              <a:ext uri="{FF2B5EF4-FFF2-40B4-BE49-F238E27FC236}">
                <a16:creationId xmlns:a16="http://schemas.microsoft.com/office/drawing/2014/main" id="{DE80103E-B029-49C5-BCEB-6B5C040457F8}"/>
              </a:ext>
              <a:ext uri="{C183D7F6-B498-43B3-948B-1728B52AA6E4}">
                <adec:decorative xmlns:adec="http://schemas.microsoft.com/office/drawing/2017/decorative" val="1"/>
              </a:ext>
            </a:extLst>
          </p:cNvPr>
          <p:cNvSpPr>
            <a:spLocks noGrp="1"/>
          </p:cNvSpPr>
          <p:nvPr>
            <p:custDataLst>
              <p:tags r:id="rId5"/>
            </p:custDataLst>
          </p:nvPr>
        </p:nvSpPr>
        <p:spPr bwMode="gray">
          <a:xfrm>
            <a:off x="3406775" y="3344863"/>
            <a:ext cx="754063" cy="336550"/>
          </a:xfrm>
          <a:prstGeom prst="rect">
            <a:avLst/>
          </a:prstGeom>
          <a:noFill/>
          <a:ln>
            <a:noFill/>
          </a:ln>
          <a:effectLst/>
          <a:extLst>
            <a:ext uri="{909E8E84-426E-40DD-AFC4-6F175D3DCCD1}">
              <a14:hiddenFill xmlns:a14="http://schemas.microsoft.com/office/drawing/2010/main">
                <a:solidFill>
                  <a:srgbClr val="77DE96"/>
                </a:solidFill>
              </a14:hiddenFill>
            </a:ext>
          </a:extLst>
        </p:spPr>
        <p:txBody>
          <a:bodyPr vert="horz" wrap="none" lIns="20638" tIns="0" rIns="20638"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1100" dirty="0" err="1">
                <a:effectLst/>
                <a:latin typeface="+mn-lt"/>
              </a:rPr>
              <a:t>Opción</a:t>
            </a:r>
            <a:r>
              <a:rPr lang="en-IN" altLang="en-US" sz="1100" dirty="0">
                <a:effectLst/>
                <a:latin typeface="+mn-lt"/>
              </a:rPr>
              <a:t> 2 o 3</a:t>
            </a:r>
            <a:endParaRPr lang="en-IN" sz="1100" dirty="0">
              <a:latin typeface="+mn-lt"/>
            </a:endParaRPr>
          </a:p>
        </p:txBody>
      </p:sp>
      <p:sp>
        <p:nvSpPr>
          <p:cNvPr id="96" name="Text Placeholder 2">
            <a:extLst>
              <a:ext uri="{FF2B5EF4-FFF2-40B4-BE49-F238E27FC236}">
                <a16:creationId xmlns:a16="http://schemas.microsoft.com/office/drawing/2014/main" id="{F0C3175E-7758-4D2A-9990-D2ED33ED437E}"/>
              </a:ext>
              <a:ext uri="{C183D7F6-B498-43B3-948B-1728B52AA6E4}">
                <adec:decorative xmlns:adec="http://schemas.microsoft.com/office/drawing/2017/decorative" val="1"/>
              </a:ext>
            </a:extLst>
          </p:cNvPr>
          <p:cNvSpPr>
            <a:spLocks noGrp="1"/>
          </p:cNvSpPr>
          <p:nvPr>
            <p:custDataLst>
              <p:tags r:id="rId6"/>
            </p:custDataLst>
          </p:nvPr>
        </p:nvSpPr>
        <p:spPr bwMode="gray">
          <a:xfrm>
            <a:off x="3436938" y="4441825"/>
            <a:ext cx="692150"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1000" dirty="0" err="1">
                <a:latin typeface="+mn-lt"/>
              </a:rPr>
              <a:t>Opción</a:t>
            </a:r>
            <a:r>
              <a:rPr lang="en-IN" altLang="en-US" sz="1000" dirty="0">
                <a:latin typeface="+mn-lt"/>
              </a:rPr>
              <a:t> 1</a:t>
            </a:r>
            <a:endParaRPr lang="en-IN" sz="1000" dirty="0">
              <a:latin typeface="+mn-lt"/>
            </a:endParaRPr>
          </a:p>
        </p:txBody>
      </p:sp>
      <p:sp>
        <p:nvSpPr>
          <p:cNvPr id="93" name="Text Placeholder 2">
            <a:extLst>
              <a:ext uri="{FF2B5EF4-FFF2-40B4-BE49-F238E27FC236}">
                <a16:creationId xmlns:a16="http://schemas.microsoft.com/office/drawing/2014/main" id="{C8DFA6F0-4533-4B13-B4C7-CE3BE8675349}"/>
              </a:ext>
              <a:ext uri="{C183D7F6-B498-43B3-948B-1728B52AA6E4}">
                <adec:decorative xmlns:adec="http://schemas.microsoft.com/office/drawing/2017/decorative" val="1"/>
              </a:ext>
            </a:extLst>
          </p:cNvPr>
          <p:cNvSpPr>
            <a:spLocks noGrp="1"/>
          </p:cNvSpPr>
          <p:nvPr>
            <p:custDataLst>
              <p:tags r:id="rId7"/>
            </p:custDataLst>
          </p:nvPr>
        </p:nvSpPr>
        <p:spPr bwMode="gray">
          <a:xfrm>
            <a:off x="3567112" y="2781300"/>
            <a:ext cx="433388"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1000" dirty="0">
                <a:latin typeface="+mn-lt"/>
              </a:rPr>
              <a:t>4618</a:t>
            </a:r>
            <a:endParaRPr lang="en-IN" sz="1000" dirty="0">
              <a:latin typeface="+mn-lt"/>
            </a:endParaRPr>
          </a:p>
        </p:txBody>
      </p:sp>
      <p:sp>
        <p:nvSpPr>
          <p:cNvPr id="63" name="Text Placeholder 2">
            <a:extLst>
              <a:ext uri="{FF2B5EF4-FFF2-40B4-BE49-F238E27FC236}">
                <a16:creationId xmlns:a16="http://schemas.microsoft.com/office/drawing/2014/main" id="{EA725A64-A324-4CC7-B8C9-FC02D29D9FCE}"/>
              </a:ext>
              <a:ext uri="{C183D7F6-B498-43B3-948B-1728B52AA6E4}">
                <adec:decorative xmlns:adec="http://schemas.microsoft.com/office/drawing/2017/decorative" val="1"/>
              </a:ext>
            </a:extLst>
          </p:cNvPr>
          <p:cNvSpPr>
            <a:spLocks noGrp="1"/>
          </p:cNvSpPr>
          <p:nvPr>
            <p:custDataLst>
              <p:tags r:id="rId8"/>
            </p:custDataLst>
          </p:nvPr>
        </p:nvSpPr>
        <p:spPr bwMode="auto">
          <a:xfrm>
            <a:off x="1338263" y="5349875"/>
            <a:ext cx="1412875"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US" altLang="en-US" sz="1000" dirty="0" err="1">
                <a:latin typeface="+mn-lt"/>
              </a:rPr>
              <a:t>Método</a:t>
            </a:r>
            <a:r>
              <a:rPr lang="en-US" altLang="en-US" sz="1000" dirty="0">
                <a:latin typeface="+mn-lt"/>
              </a:rPr>
              <a:t> de </a:t>
            </a:r>
            <a:br>
              <a:rPr lang="en-US" altLang="en-US" sz="1000" dirty="0">
                <a:latin typeface="+mn-lt"/>
              </a:rPr>
            </a:br>
            <a:r>
              <a:rPr lang="en-US" altLang="en-US" sz="1000" dirty="0" err="1">
                <a:latin typeface="+mn-lt"/>
              </a:rPr>
              <a:t>asignación</a:t>
            </a:r>
            <a:endParaRPr lang="en-IN" sz="1000" dirty="0">
              <a:latin typeface="+mn-lt"/>
            </a:endParaRPr>
          </a:p>
        </p:txBody>
      </p:sp>
      <p:sp>
        <p:nvSpPr>
          <p:cNvPr id="148" name="Text Placeholder 2">
            <a:extLst>
              <a:ext uri="{FF2B5EF4-FFF2-40B4-BE49-F238E27FC236}">
                <a16:creationId xmlns:a16="http://schemas.microsoft.com/office/drawing/2014/main" id="{26B29097-0035-4E21-BE11-2643A58884B4}"/>
              </a:ext>
              <a:ext uri="{C183D7F6-B498-43B3-948B-1728B52AA6E4}">
                <adec:decorative xmlns:adec="http://schemas.microsoft.com/office/drawing/2017/decorative" val="1"/>
              </a:ext>
            </a:extLst>
          </p:cNvPr>
          <p:cNvSpPr>
            <a:spLocks noGrp="1"/>
          </p:cNvSpPr>
          <p:nvPr>
            <p:custDataLst>
              <p:tags r:id="rId9"/>
            </p:custDataLst>
          </p:nvPr>
        </p:nvSpPr>
        <p:spPr bwMode="gray">
          <a:xfrm>
            <a:off x="1814513" y="3073400"/>
            <a:ext cx="461963" cy="16827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0638" tIns="0" rIns="20638"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1100" dirty="0">
                <a:effectLst/>
                <a:latin typeface="+mn-lt"/>
              </a:rPr>
              <a:t>Otros</a:t>
            </a:r>
            <a:r>
              <a:rPr lang="en-IN" altLang="en-US" sz="1100" baseline="30000" dirty="0">
                <a:effectLst/>
                <a:latin typeface="+mn-lt"/>
              </a:rPr>
              <a:t>1</a:t>
            </a:r>
            <a:endParaRPr lang="en-IN" sz="1100" baseline="30000" dirty="0">
              <a:latin typeface="+mn-lt"/>
            </a:endParaRPr>
          </a:p>
        </p:txBody>
      </p:sp>
      <p:sp>
        <p:nvSpPr>
          <p:cNvPr id="69" name="Text Placeholder 2">
            <a:extLst>
              <a:ext uri="{FF2B5EF4-FFF2-40B4-BE49-F238E27FC236}">
                <a16:creationId xmlns:a16="http://schemas.microsoft.com/office/drawing/2014/main" id="{2CF821AD-1E9C-4317-BD31-274F499332B6}"/>
              </a:ext>
              <a:ext uri="{C183D7F6-B498-43B3-948B-1728B52AA6E4}">
                <adec:decorative xmlns:adec="http://schemas.microsoft.com/office/drawing/2017/decorative" val="1"/>
              </a:ext>
            </a:extLst>
          </p:cNvPr>
          <p:cNvSpPr>
            <a:spLocks noGrp="1"/>
          </p:cNvSpPr>
          <p:nvPr>
            <p:custDataLst>
              <p:tags r:id="rId10"/>
            </p:custDataLst>
          </p:nvPr>
        </p:nvSpPr>
        <p:spPr bwMode="gray">
          <a:xfrm>
            <a:off x="1828799" y="2781300"/>
            <a:ext cx="433388"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b"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1000" dirty="0">
                <a:latin typeface="+mn-lt"/>
              </a:rPr>
              <a:t>5475</a:t>
            </a:r>
            <a:endParaRPr lang="en-IN" sz="1000" dirty="0">
              <a:latin typeface="+mn-lt"/>
            </a:endParaRPr>
          </a:p>
        </p:txBody>
      </p:sp>
      <p:sp>
        <p:nvSpPr>
          <p:cNvPr id="100" name="Text Placeholder 2">
            <a:extLst>
              <a:ext uri="{FF2B5EF4-FFF2-40B4-BE49-F238E27FC236}">
                <a16:creationId xmlns:a16="http://schemas.microsoft.com/office/drawing/2014/main" id="{54E59579-5D9D-4E4B-838C-EEA435DE4C4E}"/>
              </a:ext>
              <a:ext uri="{C183D7F6-B498-43B3-948B-1728B52AA6E4}">
                <adec:decorative xmlns:adec="http://schemas.microsoft.com/office/drawing/2017/decorative" val="1"/>
              </a:ext>
            </a:extLst>
          </p:cNvPr>
          <p:cNvSpPr>
            <a:spLocks noGrp="1"/>
          </p:cNvSpPr>
          <p:nvPr>
            <p:custDataLst>
              <p:tags r:id="rId11"/>
            </p:custDataLst>
          </p:nvPr>
        </p:nvSpPr>
        <p:spPr bwMode="gray">
          <a:xfrm>
            <a:off x="3463925" y="3041650"/>
            <a:ext cx="639763"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0638" tIns="0" rIns="20638"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ct val="0"/>
              </a:spcBef>
              <a:spcAft>
                <a:spcPct val="0"/>
              </a:spcAft>
              <a:buNone/>
            </a:pPr>
            <a:r>
              <a:rPr lang="es-ES" altLang="en-US" sz="1000" dirty="0">
                <a:solidFill>
                  <a:schemeClr val="tx1"/>
                </a:solidFill>
                <a:latin typeface="+mn-lt"/>
              </a:rPr>
              <a:t>Fuera de las </a:t>
            </a:r>
            <a:br>
              <a:rPr lang="es-ES" altLang="en-US" sz="1000" dirty="0">
                <a:solidFill>
                  <a:schemeClr val="tx1"/>
                </a:solidFill>
                <a:latin typeface="+mn-lt"/>
              </a:rPr>
            </a:br>
            <a:r>
              <a:rPr lang="es-ES" altLang="en-US" sz="1000" dirty="0">
                <a:solidFill>
                  <a:schemeClr val="tx1"/>
                </a:solidFill>
                <a:latin typeface="+mn-lt"/>
              </a:rPr>
              <a:t>primeras 3</a:t>
            </a:r>
            <a:endParaRPr lang="en-IN" sz="1000" dirty="0">
              <a:solidFill>
                <a:schemeClr val="tx1"/>
              </a:solidFill>
              <a:latin typeface="+mn-lt"/>
            </a:endParaRPr>
          </a:p>
        </p:txBody>
      </p:sp>
      <p:sp>
        <p:nvSpPr>
          <p:cNvPr id="57" name="Text Placeholder 2">
            <a:extLst>
              <a:ext uri="{FF2B5EF4-FFF2-40B4-BE49-F238E27FC236}">
                <a16:creationId xmlns:a16="http://schemas.microsoft.com/office/drawing/2014/main" id="{2A959970-FB4D-436C-A506-CAFAD973E661}"/>
              </a:ext>
              <a:ext uri="{C183D7F6-B498-43B3-948B-1728B52AA6E4}">
                <adec:decorative xmlns:adec="http://schemas.microsoft.com/office/drawing/2017/decorative" val="1"/>
              </a:ext>
            </a:extLst>
          </p:cNvPr>
          <p:cNvSpPr>
            <a:spLocks noGrp="1"/>
          </p:cNvSpPr>
          <p:nvPr>
            <p:custDataLst>
              <p:tags r:id="rId12"/>
            </p:custDataLst>
          </p:nvPr>
        </p:nvSpPr>
        <p:spPr bwMode="gray">
          <a:xfrm>
            <a:off x="1690688" y="4152900"/>
            <a:ext cx="708025" cy="336550"/>
          </a:xfrm>
          <a:prstGeom prst="rect">
            <a:avLst/>
          </a:prstGeom>
          <a:noFill/>
          <a:ln>
            <a:noFill/>
          </a:ln>
          <a:effectLst/>
          <a:extLst>
            <a:ext uri="{909E8E84-426E-40DD-AFC4-6F175D3DCCD1}">
              <a14:hiddenFill xmlns:a14="http://schemas.microsoft.com/office/drawing/2010/main">
                <a:solidFill>
                  <a:schemeClr val="tx2"/>
                </a:solidFill>
              </a14:hiddenFill>
            </a:ext>
          </a:extLst>
        </p:spPr>
        <p:txBody>
          <a:bodyPr vert="horz" wrap="none" lIns="20638" tIns="0" rIns="20638"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1000" dirty="0" err="1">
                <a:solidFill>
                  <a:schemeClr val="tx1"/>
                </a:solidFill>
              </a:rPr>
              <a:t>Asignado</a:t>
            </a:r>
            <a:r>
              <a:rPr lang="en-IN" altLang="en-US" sz="1000" dirty="0">
                <a:solidFill>
                  <a:schemeClr val="tx1"/>
                </a:solidFill>
              </a:rPr>
              <a:t> </a:t>
            </a:r>
            <a:r>
              <a:rPr lang="en-IN" altLang="en-US" sz="1000" dirty="0" err="1">
                <a:solidFill>
                  <a:schemeClr val="tx1"/>
                </a:solidFill>
              </a:rPr>
              <a:t>por</a:t>
            </a:r>
            <a:r>
              <a:rPr lang="en-IN" altLang="en-US" sz="1000" dirty="0">
                <a:solidFill>
                  <a:schemeClr val="tx1"/>
                </a:solidFill>
              </a:rPr>
              <a:t> </a:t>
            </a:r>
            <a:br>
              <a:rPr lang="en-IN" altLang="en-US" sz="1000" dirty="0">
                <a:solidFill>
                  <a:schemeClr val="tx1"/>
                </a:solidFill>
              </a:rPr>
            </a:br>
            <a:r>
              <a:rPr lang="en-IN" altLang="en-US" sz="1000" dirty="0" err="1">
                <a:solidFill>
                  <a:schemeClr val="tx1"/>
                </a:solidFill>
              </a:rPr>
              <a:t>el</a:t>
            </a:r>
            <a:r>
              <a:rPr lang="en-IN" altLang="en-US" sz="1000" dirty="0">
                <a:solidFill>
                  <a:schemeClr val="tx1"/>
                </a:solidFill>
              </a:rPr>
              <a:t> </a:t>
            </a:r>
            <a:r>
              <a:rPr lang="en-IN" altLang="en-US" sz="1000" dirty="0" err="1">
                <a:solidFill>
                  <a:schemeClr val="tx1"/>
                </a:solidFill>
              </a:rPr>
              <a:t>algoritmo</a:t>
            </a:r>
            <a:endParaRPr lang="en-IN" sz="1000" dirty="0">
              <a:solidFill>
                <a:schemeClr val="tx1"/>
              </a:solidFill>
            </a:endParaRPr>
          </a:p>
        </p:txBody>
      </p:sp>
      <p:sp>
        <p:nvSpPr>
          <p:cNvPr id="60" name="Text Placeholder 2">
            <a:extLst>
              <a:ext uri="{FF2B5EF4-FFF2-40B4-BE49-F238E27FC236}">
                <a16:creationId xmlns:a16="http://schemas.microsoft.com/office/drawing/2014/main" id="{17D2DFFA-6B50-433E-B62C-839A766ACC7E}"/>
              </a:ext>
              <a:ext uri="{C183D7F6-B498-43B3-948B-1728B52AA6E4}">
                <adec:decorative xmlns:adec="http://schemas.microsoft.com/office/drawing/2017/decorative" val="1"/>
              </a:ext>
            </a:extLst>
          </p:cNvPr>
          <p:cNvSpPr>
            <a:spLocks noGrp="1"/>
          </p:cNvSpPr>
          <p:nvPr>
            <p:custDataLst>
              <p:tags r:id="rId13"/>
            </p:custDataLst>
          </p:nvPr>
        </p:nvSpPr>
        <p:spPr bwMode="auto">
          <a:xfrm>
            <a:off x="2928937" y="5349875"/>
            <a:ext cx="1708150" cy="16827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s-ES" altLang="en-US" sz="1000" dirty="0">
                <a:latin typeface="+mn-lt"/>
              </a:rPr>
              <a:t>Asignación de escuela </a:t>
            </a:r>
            <a:br>
              <a:rPr lang="es-ES" altLang="en-US" sz="1000" dirty="0">
                <a:latin typeface="+mn-lt"/>
              </a:rPr>
            </a:br>
            <a:r>
              <a:rPr lang="es-ES" altLang="en-US" sz="1000" dirty="0">
                <a:latin typeface="+mn-lt"/>
              </a:rPr>
              <a:t>por rango</a:t>
            </a:r>
            <a:endParaRPr lang="en-IN" sz="1000" dirty="0">
              <a:latin typeface="+mn-lt"/>
            </a:endParaRPr>
          </a:p>
        </p:txBody>
      </p:sp>
      <p:cxnSp>
        <p:nvCxnSpPr>
          <p:cNvPr id="135" name="Straight Connector 134">
            <a:extLst>
              <a:ext uri="{FF2B5EF4-FFF2-40B4-BE49-F238E27FC236}">
                <a16:creationId xmlns:a16="http://schemas.microsoft.com/office/drawing/2014/main" id="{DFA30957-5AC3-482F-AAFD-BFB91C1B495D}"/>
              </a:ext>
              <a:ext uri="{C183D7F6-B498-43B3-948B-1728B52AA6E4}">
                <adec:decorative xmlns:adec="http://schemas.microsoft.com/office/drawing/2017/decorative" val="1"/>
              </a:ext>
            </a:extLst>
          </p:cNvPr>
          <p:cNvCxnSpPr/>
          <p:nvPr>
            <p:custDataLst>
              <p:tags r:id="rId14"/>
            </p:custDataLst>
          </p:nvPr>
        </p:nvCxnSpPr>
        <p:spPr bwMode="gray">
          <a:xfrm flipV="1">
            <a:off x="2528888" y="2974976"/>
            <a:ext cx="771525" cy="365125"/>
          </a:xfrm>
          <a:prstGeom prst="line">
            <a:avLst/>
          </a:prstGeom>
          <a:ln w="3175" cap="flat" cmpd="sng" algn="ctr">
            <a:solidFill>
              <a:srgbClr val="747480"/>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45" name="title_LHTitle_6380412299518300642" descr="Consulte la sección de notas para ver la descripción de la tabla &quot;Gráfico 2: distancia promedio del estudiante desde la asignación (K-12), año escolar 2021-2022”.">
            <a:extLst>
              <a:ext uri="{FF2B5EF4-FFF2-40B4-BE49-F238E27FC236}">
                <a16:creationId xmlns:a16="http://schemas.microsoft.com/office/drawing/2014/main" id="{1F2366A4-99A6-4088-94FB-B3221B5D466C}"/>
              </a:ext>
            </a:extLst>
          </p:cNvPr>
          <p:cNvGrpSpPr/>
          <p:nvPr>
            <p:custDataLst>
              <p:tags r:id="rId15"/>
            </p:custDataLst>
          </p:nvPr>
        </p:nvGrpSpPr>
        <p:grpSpPr>
          <a:xfrm>
            <a:off x="7349457" y="2137930"/>
            <a:ext cx="3476625" cy="442035"/>
            <a:chOff x="2832361" y="1589630"/>
            <a:chExt cx="3534683" cy="755680"/>
          </a:xfrm>
        </p:grpSpPr>
        <p:sp>
          <p:nvSpPr>
            <p:cNvPr id="46" name="Arrow: Left-Right 45">
              <a:extLst>
                <a:ext uri="{FF2B5EF4-FFF2-40B4-BE49-F238E27FC236}">
                  <a16:creationId xmlns:a16="http://schemas.microsoft.com/office/drawing/2014/main" id="{B3B9768C-FFA9-4113-911F-BD069B5F3551}"/>
                </a:ext>
              </a:extLst>
            </p:cNvPr>
            <p:cNvSpPr/>
            <p:nvPr/>
          </p:nvSpPr>
          <p:spPr>
            <a:xfrm>
              <a:off x="2832361" y="1589630"/>
              <a:ext cx="3534683" cy="755680"/>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s-xl" sz="1200" b="1" dirty="0">
                  <a:solidFill>
                    <a:schemeClr val="bg1"/>
                  </a:solidFill>
                </a:rPr>
                <a:t>Distancia promedio del estudiante desde la asignación (K-12)</a:t>
              </a:r>
              <a:r>
                <a:rPr lang="en-US" sz="1200" b="1" dirty="0">
                  <a:solidFill>
                    <a:schemeClr val="bg1"/>
                  </a:solidFill>
                </a:rPr>
                <a:t>,</a:t>
              </a:r>
              <a:r>
                <a:rPr lang="es-xl" sz="1200" b="1" dirty="0">
                  <a:solidFill>
                    <a:schemeClr val="bg1"/>
                  </a:solidFill>
                </a:rPr>
                <a:t> </a:t>
              </a:r>
              <a:r>
                <a:rPr lang="en-US" sz="1200" i="1" dirty="0">
                  <a:solidFill>
                    <a:schemeClr val="bg1"/>
                  </a:solidFill>
                </a:rPr>
                <a:t>a</a:t>
              </a:r>
              <a:r>
                <a:rPr lang="es-xl" sz="1200" i="1" dirty="0">
                  <a:solidFill>
                    <a:schemeClr val="bg1"/>
                  </a:solidFill>
                </a:rPr>
                <a:t>ño escolar 2021-2022</a:t>
              </a:r>
            </a:p>
          </p:txBody>
        </p:sp>
        <p:cxnSp>
          <p:nvCxnSpPr>
            <p:cNvPr id="47" name="Straight Connector 46">
              <a:extLst>
                <a:ext uri="{FF2B5EF4-FFF2-40B4-BE49-F238E27FC236}">
                  <a16:creationId xmlns:a16="http://schemas.microsoft.com/office/drawing/2014/main" id="{40E34C39-F28A-461E-B924-10AB1FC6AAB9}"/>
                </a:ext>
              </a:extLst>
            </p:cNvPr>
            <p:cNvCxnSpPr>
              <a:stCxn id="46" idx="4"/>
              <a:endCxn id="46" idx="6"/>
            </p:cNvCxnSpPr>
            <p:nvPr/>
          </p:nvCxnSpPr>
          <p:spPr>
            <a:xfrm>
              <a:off x="2832361" y="2345310"/>
              <a:ext cx="3534683"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0" name="Content Placeholder 2">
            <a:extLst>
              <a:ext uri="{FF2B5EF4-FFF2-40B4-BE49-F238E27FC236}">
                <a16:creationId xmlns:a16="http://schemas.microsoft.com/office/drawing/2014/main" id="{17A89795-08A1-4A82-B727-623482E7EC11}"/>
              </a:ext>
            </a:extLst>
          </p:cNvPr>
          <p:cNvSpPr txBox="1">
            <a:spLocks/>
          </p:cNvSpPr>
          <p:nvPr/>
        </p:nvSpPr>
        <p:spPr>
          <a:xfrm>
            <a:off x="6443321" y="2718034"/>
            <a:ext cx="5288895" cy="406529"/>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Tx/>
              <a:buSzPct val="75000"/>
              <a:buNone/>
            </a:pPr>
            <a:r>
              <a:rPr lang="es-xl" sz="1100" dirty="0"/>
              <a:t>Los estudiantes de BPS viajan un promedio de </a:t>
            </a:r>
            <a:r>
              <a:rPr lang="es-xl" sz="1100" b="1" u="sng" dirty="0"/>
              <a:t>2,4 km a la escuela</a:t>
            </a:r>
            <a:r>
              <a:rPr lang="es-xl" sz="1100" dirty="0"/>
              <a:t>; sin embargo, </a:t>
            </a:r>
            <a:br>
              <a:rPr lang="en-US" sz="1100" dirty="0"/>
            </a:br>
            <a:r>
              <a:rPr lang="es-xl" sz="1100" dirty="0"/>
              <a:t>la distancia varía significativamente según la edad de un estudiante y cualquier servicio especializado que reciban</a:t>
            </a:r>
            <a:r>
              <a:rPr lang="en-US" sz="1100" dirty="0"/>
              <a:t>.</a:t>
            </a:r>
            <a:endParaRPr lang="es-xl" sz="1100" dirty="0"/>
          </a:p>
        </p:txBody>
      </p:sp>
      <p:graphicFrame>
        <p:nvGraphicFramePr>
          <p:cNvPr id="48" name="Table 63806807578836670910">
            <a:extLst>
              <a:ext uri="{FF2B5EF4-FFF2-40B4-BE49-F238E27FC236}">
                <a16:creationId xmlns:a16="http://schemas.microsoft.com/office/drawing/2014/main" id="{391D3D79-0395-49AA-99DC-59B92920479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28902548"/>
              </p:ext>
            </p:extLst>
          </p:nvPr>
        </p:nvGraphicFramePr>
        <p:xfrm>
          <a:off x="6444525" y="4110185"/>
          <a:ext cx="5027775" cy="1211594"/>
        </p:xfrm>
        <a:graphic>
          <a:graphicData uri="http://schemas.openxmlformats.org/drawingml/2006/table">
            <a:tbl>
              <a:tblPr firstRow="1" bandRow="1">
                <a:tableStyleId>{5C22544A-7EE6-4342-B048-85BDC9FD1C3A}</a:tableStyleId>
              </a:tblPr>
              <a:tblGrid>
                <a:gridCol w="1675925">
                  <a:extLst>
                    <a:ext uri="{9D8B030D-6E8A-4147-A177-3AD203B41FA5}">
                      <a16:colId xmlns:a16="http://schemas.microsoft.com/office/drawing/2014/main" val="1770115162"/>
                    </a:ext>
                  </a:extLst>
                </a:gridCol>
                <a:gridCol w="1675925">
                  <a:extLst>
                    <a:ext uri="{9D8B030D-6E8A-4147-A177-3AD203B41FA5}">
                      <a16:colId xmlns:a16="http://schemas.microsoft.com/office/drawing/2014/main" val="1000314679"/>
                    </a:ext>
                  </a:extLst>
                </a:gridCol>
                <a:gridCol w="1675925">
                  <a:extLst>
                    <a:ext uri="{9D8B030D-6E8A-4147-A177-3AD203B41FA5}">
                      <a16:colId xmlns:a16="http://schemas.microsoft.com/office/drawing/2014/main" val="587981265"/>
                    </a:ext>
                  </a:extLst>
                </a:gridCol>
              </a:tblGrid>
              <a:tr h="317202">
                <a:tc>
                  <a:txBody>
                    <a:bodyPr/>
                    <a:lstStyle/>
                    <a:p>
                      <a:pPr marL="0" indent="-126000" algn="ctr">
                        <a:buClr>
                          <a:srgbClr val="1A9AFA"/>
                        </a:buClr>
                        <a:buSzPct val="75000"/>
                        <a:buFontTx/>
                        <a:buNone/>
                      </a:pPr>
                      <a:r>
                        <a:rPr lang="es-xl" sz="1100" b="0">
                          <a:solidFill>
                            <a:srgbClr val="2E2E38"/>
                          </a:solidFill>
                          <a:latin typeface="+mj-lt"/>
                        </a:rPr>
                        <a:t>Tipo de escuela</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s-xl" sz="1100" b="0">
                          <a:solidFill>
                            <a:srgbClr val="2E2E38"/>
                          </a:solidFill>
                          <a:latin typeface="+mj-lt"/>
                        </a:rPr>
                        <a:t>Promedio de la escuela primaria</a:t>
                      </a:r>
                      <a:r>
                        <a:rPr lang="es-xl" sz="1100" b="0" baseline="30000">
                          <a:solidFill>
                            <a:srgbClr val="2E2E38"/>
                          </a:solidFill>
                          <a:latin typeface="+mj-lt"/>
                        </a:rPr>
                        <a:t>2</a:t>
                      </a:r>
                      <a:endParaRPr lang="en-US" sz="1100" b="0">
                        <a:solidFill>
                          <a:srgbClr val="2E2E38"/>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s-xl" sz="1100" b="0" dirty="0">
                          <a:solidFill>
                            <a:srgbClr val="2E2E38"/>
                          </a:solidFill>
                          <a:latin typeface="+mj-lt"/>
                        </a:rPr>
                        <a:t>Promedio fuera de la escuela primaria</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3414655119"/>
                  </a:ext>
                </a:extLst>
              </a:tr>
              <a:tr h="438157">
                <a:tc>
                  <a:txBody>
                    <a:bodyPr/>
                    <a:lstStyle/>
                    <a:p>
                      <a:pPr marL="0" indent="-126000" algn="l">
                        <a:buClr>
                          <a:srgbClr val="1A9AFA"/>
                        </a:buClr>
                        <a:buSzPct val="75000"/>
                        <a:buFontTx/>
                        <a:buNone/>
                      </a:pPr>
                      <a:r>
                        <a:rPr lang="es-xl" sz="1100" b="0">
                          <a:solidFill>
                            <a:schemeClr val="bg1"/>
                          </a:solidFill>
                          <a:latin typeface="+mj-lt"/>
                        </a:rPr>
                        <a:t>Tradicional</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s-xl" sz="1100" b="0">
                          <a:solidFill>
                            <a:srgbClr val="2E2E38"/>
                          </a:solidFill>
                          <a:latin typeface="+mj-lt"/>
                        </a:rPr>
                        <a:t>Cerca de 1,7 km</a:t>
                      </a:r>
                      <a:endParaRPr lang="en-US" sz="1100" b="0">
                        <a:solidFill>
                          <a:srgbClr val="1A9AFA"/>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s-xl" sz="1100" b="0" dirty="0">
                          <a:solidFill>
                            <a:srgbClr val="2E2E38"/>
                          </a:solidFill>
                          <a:latin typeface="+mj-lt"/>
                        </a:rPr>
                        <a:t>Cerca de 2,5 km</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75429890"/>
                  </a:ext>
                </a:extLst>
              </a:tr>
              <a:tr h="438157">
                <a:tc>
                  <a:txBody>
                    <a:bodyPr/>
                    <a:lstStyle/>
                    <a:p>
                      <a:pPr marL="0" indent="-126000" algn="l">
                        <a:buClr>
                          <a:srgbClr val="1A9AFA"/>
                        </a:buClr>
                        <a:buSzPct val="75000"/>
                        <a:buFontTx/>
                        <a:buNone/>
                      </a:pPr>
                      <a:r>
                        <a:rPr lang="es-xl" sz="1100" b="0">
                          <a:solidFill>
                            <a:schemeClr val="bg1"/>
                          </a:solidFill>
                          <a:latin typeface="+mj-lt"/>
                        </a:rPr>
                        <a:t>Especializada</a:t>
                      </a:r>
                      <a:r>
                        <a:rPr lang="es-xl" sz="1100" b="0" baseline="30000">
                          <a:solidFill>
                            <a:schemeClr val="bg1"/>
                          </a:solidFill>
                          <a:latin typeface="+mj-lt"/>
                        </a:rPr>
                        <a:t>3</a:t>
                      </a:r>
                      <a:endParaRPr lang="en-US" sz="1100" b="0">
                        <a:solidFill>
                          <a:schemeClr val="bg1"/>
                        </a:solidFill>
                        <a:latin typeface="+mj-lt"/>
                      </a:endParaRP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marL="0" indent="-126000" algn="ctr">
                        <a:buClr>
                          <a:srgbClr val="1A9AFA"/>
                        </a:buClr>
                        <a:buSzPct val="75000"/>
                        <a:buFontTx/>
                        <a:buNone/>
                      </a:pPr>
                      <a:r>
                        <a:rPr lang="es-xl" sz="1100" b="0">
                          <a:solidFill>
                            <a:schemeClr val="bg1"/>
                          </a:solidFill>
                          <a:latin typeface="+mj-lt"/>
                        </a:rPr>
                        <a:t>Cerca de 4,6 km</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ctr">
                        <a:buClr>
                          <a:srgbClr val="1A9AFA"/>
                        </a:buClr>
                        <a:buSzPct val="75000"/>
                        <a:buFont typeface="Wingdings 3" panose="05040102010807070707" pitchFamily="18" charset="2"/>
                        <a:buNone/>
                      </a:pPr>
                      <a:r>
                        <a:rPr lang="es-xl" sz="1100" b="0" dirty="0">
                          <a:solidFill>
                            <a:srgbClr val="2E2E38"/>
                          </a:solidFill>
                          <a:latin typeface="+mj-lt"/>
                        </a:rPr>
                        <a:t>Cerca de 4,5 km</a:t>
                      </a:r>
                    </a:p>
                  </a:txBody>
                  <a:tcPr marL="72009" marR="72009" marT="0" marB="0" anchor="ctr">
                    <a:lnL w="9525" cap="flat" cmpd="sng" algn="ctr">
                      <a:solidFill>
                        <a:srgbClr val="767680"/>
                      </a:solidFill>
                      <a:prstDash val="solid"/>
                      <a:round/>
                      <a:headEnd type="none" w="med" len="med"/>
                      <a:tailEnd type="none" w="med" len="med"/>
                    </a:lnL>
                    <a:lnR w="9525" cap="flat" cmpd="sng" algn="ctr">
                      <a:solidFill>
                        <a:srgbClr val="767680"/>
                      </a:solidFill>
                      <a:prstDash val="solid"/>
                      <a:round/>
                      <a:headEnd type="none" w="med" len="med"/>
                      <a:tailEnd type="none" w="med" len="med"/>
                    </a:lnR>
                    <a:lnT w="9525" cap="flat" cmpd="sng" algn="ctr">
                      <a:solidFill>
                        <a:srgbClr val="767680"/>
                      </a:solidFill>
                      <a:prstDash val="solid"/>
                      <a:round/>
                      <a:headEnd type="none" w="med" len="med"/>
                      <a:tailEnd type="none" w="med" len="med"/>
                    </a:lnT>
                    <a:lnB w="9525" cap="flat" cmpd="sng" algn="ctr">
                      <a:solidFill>
                        <a:srgbClr val="76768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51924294"/>
                  </a:ext>
                </a:extLst>
              </a:tr>
            </a:tbl>
          </a:graphicData>
        </a:graphic>
      </p:graphicFrame>
      <p:sp>
        <p:nvSpPr>
          <p:cNvPr id="55" name="Callout_63804749004580674727">
            <a:extLst>
              <a:ext uri="{FF2B5EF4-FFF2-40B4-BE49-F238E27FC236}">
                <a16:creationId xmlns:a16="http://schemas.microsoft.com/office/drawing/2014/main" id="{1E2127DB-D189-4A8B-9C1C-DFFECF7D0671}"/>
              </a:ext>
            </a:extLst>
          </p:cNvPr>
          <p:cNvSpPr/>
          <p:nvPr>
            <p:custDataLst>
              <p:tags r:id="rId16"/>
            </p:custDataLst>
          </p:nvPr>
        </p:nvSpPr>
        <p:spPr>
          <a:xfrm>
            <a:off x="6320989" y="3317716"/>
            <a:ext cx="1822951" cy="665398"/>
          </a:xfrm>
          <a:prstGeom prst="wedgeRectCallout">
            <a:avLst>
              <a:gd name="adj1" fmla="val 59398"/>
              <a:gd name="adj2" fmla="val -1060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s-xl" sz="900" i="1" dirty="0">
                <a:solidFill>
                  <a:schemeClr val="bg1"/>
                </a:solidFill>
                <a:latin typeface="+mj-lt"/>
                <a:cs typeface="Arial" panose="020B0604020202020204" pitchFamily="34" charset="0"/>
              </a:rPr>
              <a:t>Consulte la siguiente página para obtener detalles sobre las escuelas tradicionales y las especializadas</a:t>
            </a:r>
            <a:r>
              <a:rPr lang="en-US" sz="900" i="1" dirty="0">
                <a:solidFill>
                  <a:schemeClr val="bg1"/>
                </a:solidFill>
                <a:latin typeface="+mj-lt"/>
                <a:cs typeface="Arial" panose="020B0604020202020204" pitchFamily="34" charset="0"/>
              </a:rPr>
              <a:t>.</a:t>
            </a:r>
            <a:endParaRPr lang="es-xl" sz="900" i="1" dirty="0">
              <a:solidFill>
                <a:schemeClr val="bg1"/>
              </a:solidFill>
              <a:latin typeface="+mj-lt"/>
              <a:cs typeface="Arial" panose="020B0604020202020204" pitchFamily="34" charset="0"/>
            </a:endParaRPr>
          </a:p>
        </p:txBody>
      </p:sp>
      <p:pic>
        <p:nvPicPr>
          <p:cNvPr id="39" name="Graphic 38">
            <a:extLst>
              <a:ext uri="{FF2B5EF4-FFF2-40B4-BE49-F238E27FC236}">
                <a16:creationId xmlns:a16="http://schemas.microsoft.com/office/drawing/2014/main" id="{86885BC7-9611-438D-B9E2-77EFDA88005F}"/>
              </a:ext>
              <a:ext uri="{C183D7F6-B498-43B3-948B-1728B52AA6E4}">
                <adec:decorative xmlns:adec="http://schemas.microsoft.com/office/drawing/2017/decorative" val="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8567802" y="3370005"/>
            <a:ext cx="701137" cy="701137"/>
          </a:xfrm>
          <a:prstGeom prst="rect">
            <a:avLst/>
          </a:prstGeom>
        </p:spPr>
      </p:pic>
      <p:pic>
        <p:nvPicPr>
          <p:cNvPr id="38" name="Graphic 37">
            <a:extLst>
              <a:ext uri="{FF2B5EF4-FFF2-40B4-BE49-F238E27FC236}">
                <a16:creationId xmlns:a16="http://schemas.microsoft.com/office/drawing/2014/main" id="{7117694B-3ECB-4D6C-A932-FE3732E8E2C2}"/>
              </a:ext>
              <a:ext uri="{C183D7F6-B498-43B3-948B-1728B52AA6E4}">
                <adec:decorative xmlns:adec="http://schemas.microsoft.com/office/drawing/2017/decorative" val="1"/>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204043" y="3357479"/>
            <a:ext cx="701137" cy="701137"/>
          </a:xfrm>
          <a:prstGeom prst="rect">
            <a:avLst/>
          </a:prstGeom>
        </p:spPr>
      </p:pic>
      <p:sp>
        <p:nvSpPr>
          <p:cNvPr id="125" name="footnote_6380420316088055392" descr="Nota al pie">
            <a:extLst>
              <a:ext uri="{FF2B5EF4-FFF2-40B4-BE49-F238E27FC236}">
                <a16:creationId xmlns:a16="http://schemas.microsoft.com/office/drawing/2014/main" id="{E897B77B-7263-45C3-A0F4-B0D073E66ABE}"/>
              </a:ext>
            </a:extLst>
          </p:cNvPr>
          <p:cNvSpPr txBox="1"/>
          <p:nvPr/>
        </p:nvSpPr>
        <p:spPr>
          <a:xfrm>
            <a:off x="657050" y="5934381"/>
            <a:ext cx="10815249"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s-xl" sz="800" dirty="0">
                <a:solidFill>
                  <a:srgbClr val="2E2E38"/>
                </a:solidFill>
                <a:cs typeface="Arial" panose="020B0604020202020204" pitchFamily="34" charset="0"/>
              </a:rPr>
              <a:t>La otra categoría consiste predominantemente de estudiantes de K0/K1 que fueron asignados administrativamente.</a:t>
            </a:r>
          </a:p>
          <a:p>
            <a:pPr marL="95250" indent="-95250">
              <a:spcBef>
                <a:spcPct val="0"/>
              </a:spcBef>
              <a:spcAft>
                <a:spcPct val="0"/>
              </a:spcAft>
              <a:buSzPct val="100000"/>
              <a:buFont typeface="Arial" pitchFamily="34" charset="0"/>
              <a:buAutoNum type="arabicPeriod"/>
            </a:pPr>
            <a:r>
              <a:rPr lang="es-xl" sz="800" dirty="0">
                <a:solidFill>
                  <a:schemeClr val="bg1"/>
                </a:solidFill>
                <a:cs typeface="Arial" panose="020B0604020202020204" pitchFamily="34" charset="0"/>
              </a:rPr>
              <a:t>Las escuelas primarias incluyen todas las escuelas limitadas a grados inferiores al 6</a:t>
            </a:r>
            <a:r>
              <a:rPr lang="es-xl" sz="800" baseline="30000" dirty="0">
                <a:solidFill>
                  <a:schemeClr val="bg1"/>
                </a:solidFill>
                <a:cs typeface="Arial" panose="020B0604020202020204" pitchFamily="34" charset="0"/>
              </a:rPr>
              <a:t>°</a:t>
            </a:r>
            <a:r>
              <a:rPr lang="es-xl" sz="800" dirty="0">
                <a:solidFill>
                  <a:schemeClr val="bg1"/>
                </a:solidFill>
                <a:cs typeface="Arial" panose="020B0604020202020204" pitchFamily="34" charset="0"/>
              </a:rPr>
              <a:t> (p. ej., K-3, K-5 y K-6, pero no una escuela K-8); las escuelas especializadas de primaria solo incluye el campus de McKinley correspondiente.</a:t>
            </a:r>
          </a:p>
          <a:p>
            <a:pPr marL="95250" indent="-95250">
              <a:spcBef>
                <a:spcPct val="0"/>
              </a:spcBef>
              <a:spcAft>
                <a:spcPct val="0"/>
              </a:spcAft>
              <a:buSzPct val="100000"/>
              <a:buFont typeface="Arial" pitchFamily="34" charset="0"/>
              <a:buAutoNum type="arabicPeriod"/>
            </a:pPr>
            <a:r>
              <a:rPr lang="es-xl" sz="800" dirty="0">
                <a:solidFill>
                  <a:schemeClr val="bg1"/>
                </a:solidFill>
                <a:cs typeface="Arial" panose="020B0604020202020204" pitchFamily="34" charset="0"/>
              </a:rPr>
              <a:t>Las escuelas especializadas incluyen aquellas que reciben a estudiantes con discapacidades particulares, escuelas de ingreso por examen o audición y entornos educativos alternativos.</a:t>
            </a:r>
          </a:p>
        </p:txBody>
      </p:sp>
      <p:sp>
        <p:nvSpPr>
          <p:cNvPr id="124" name="source_6380420058075255931" descr="Fuente">
            <a:extLst>
              <a:ext uri="{FF2B5EF4-FFF2-40B4-BE49-F238E27FC236}">
                <a16:creationId xmlns:a16="http://schemas.microsoft.com/office/drawing/2014/main" id="{DD64D17C-CF03-457A-9EF5-8DBD46B20E29}"/>
              </a:ext>
            </a:extLst>
          </p:cNvPr>
          <p:cNvSpPr txBox="1"/>
          <p:nvPr/>
        </p:nvSpPr>
        <p:spPr>
          <a:xfrm>
            <a:off x="686243" y="6544796"/>
            <a:ext cx="2708310" cy="209288"/>
          </a:xfrm>
          <a:prstGeom prst="rect">
            <a:avLst/>
          </a:prstGeom>
          <a:noFill/>
        </p:spPr>
        <p:txBody>
          <a:bodyPr vert="horz" wrap="square" lIns="0" tIns="0" rIns="0" bIns="0" rtlCol="0">
            <a:spAutoFit/>
          </a:bodyPr>
          <a:lstStyle/>
          <a:p>
            <a:pPr>
              <a:lnSpc>
                <a:spcPct val="85000"/>
              </a:lnSpc>
              <a:spcAft>
                <a:spcPts val="600"/>
              </a:spcAft>
              <a:buSzPct val="75000"/>
            </a:pPr>
            <a:r>
              <a:rPr lang="es-xl" sz="800" dirty="0">
                <a:solidFill>
                  <a:srgbClr val="2E2E38"/>
                </a:solidFill>
                <a:cs typeface="Arial" panose="020B0604020202020204" pitchFamily="34" charset="0"/>
              </a:rPr>
              <a:t>Fuente: Archivos de asignación de estudiantes de BPS; entrevistas de EY, DESE, BPS y entrevistas escolares</a:t>
            </a:r>
          </a:p>
        </p:txBody>
      </p:sp>
      <p:sp>
        <p:nvSpPr>
          <p:cNvPr id="32" name="Date Placeholder 3">
            <a:extLst>
              <a:ext uri="{FF2B5EF4-FFF2-40B4-BE49-F238E27FC236}">
                <a16:creationId xmlns:a16="http://schemas.microsoft.com/office/drawing/2014/main" id="{BECEA7EA-5F49-4DDB-B5FA-6E8E4C7AF418}"/>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s-xl"/>
              <a:t>Página </a:t>
            </a:r>
            <a:fld id="{F1BC30E3-FFE5-4B91-AA19-87A149EBB9EE}" type="slidenum">
              <a:rPr smtClean="0"/>
              <a:pPr/>
              <a:t>15</a:t>
            </a:fld>
            <a:endParaRPr/>
          </a:p>
        </p:txBody>
      </p:sp>
    </p:spTree>
    <p:extLst>
      <p:ext uri="{BB962C8B-B14F-4D97-AF65-F5344CB8AC3E}">
        <p14:creationId xmlns:p14="http://schemas.microsoft.com/office/powerpoint/2010/main" val="3012372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7791138-6919-49FA-8852-762B02EA0653}"/>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8459269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19" name="think-cell Slide" r:id="rId6" imgW="473" imgH="476" progId="TCLayout.ActiveDocument.1">
                  <p:embed/>
                </p:oleObj>
              </mc:Choice>
              <mc:Fallback>
                <p:oleObj name="think-cell Slide" r:id="rId6" imgW="473" imgH="476" progId="TCLayout.ActiveDocument.1">
                  <p:embed/>
                  <p:pic>
                    <p:nvPicPr>
                      <p:cNvPr id="3" name="Object 2" hidden="1">
                        <a:extLst>
                          <a:ext uri="{FF2B5EF4-FFF2-40B4-BE49-F238E27FC236}">
                            <a16:creationId xmlns:a16="http://schemas.microsoft.com/office/drawing/2014/main" id="{67791138-6919-49FA-8852-762B02EA0653}"/>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Title 11">
            <a:extLst>
              <a:ext uri="{FF2B5EF4-FFF2-40B4-BE49-F238E27FC236}">
                <a16:creationId xmlns:a16="http://schemas.microsoft.com/office/drawing/2014/main" id="{F20286C9-9D2B-C8B4-FB5F-7DE916199D34}"/>
              </a:ext>
            </a:extLst>
          </p:cNvPr>
          <p:cNvSpPr>
            <a:spLocks noGrp="1"/>
          </p:cNvSpPr>
          <p:nvPr>
            <p:ph type="title"/>
          </p:nvPr>
        </p:nvSpPr>
        <p:spPr>
          <a:xfrm>
            <a:off x="609919" y="323075"/>
            <a:ext cx="10978515" cy="590880"/>
          </a:xfrm>
        </p:spPr>
        <p:txBody>
          <a:bodyPr vert="horz"/>
          <a:lstStyle/>
          <a:p>
            <a:r>
              <a:rPr lang="x-none" sz="2200" dirty="0"/>
              <a:t>Apéndice</a:t>
            </a:r>
            <a:br>
              <a:rPr sz="2200" dirty="0"/>
            </a:br>
            <a:r>
              <a:rPr lang="x-none" sz="1300" dirty="0"/>
              <a:t>Análisis de ubicación del estudiante: clasificaciones de servicios escolares utilizadas para este análisis </a:t>
            </a:r>
          </a:p>
        </p:txBody>
      </p:sp>
      <p:sp>
        <p:nvSpPr>
          <p:cNvPr id="7" name="Arrow: Left-Right 6">
            <a:extLst>
              <a:ext uri="{FF2B5EF4-FFF2-40B4-BE49-F238E27FC236}">
                <a16:creationId xmlns:a16="http://schemas.microsoft.com/office/drawing/2014/main" id="{31D00CDD-D5DE-3226-5309-1BCA09EDEF1C}"/>
              </a:ext>
            </a:extLst>
          </p:cNvPr>
          <p:cNvSpPr/>
          <p:nvPr/>
        </p:nvSpPr>
        <p:spPr>
          <a:xfrm>
            <a:off x="882782" y="1022352"/>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a:ln>
                  <a:noFill/>
                </a:ln>
                <a:solidFill>
                  <a:srgbClr val="2E2E38"/>
                </a:solidFill>
                <a:effectLst/>
                <a:uLnTx/>
                <a:uFillTx/>
                <a:latin typeface="EYInterstate Light"/>
                <a:ea typeface="+mn-ea"/>
                <a:cs typeface="+mn-cs"/>
              </a:rPr>
              <a:t>Escuelas tradicionales</a:t>
            </a:r>
            <a:r>
              <a:rPr kumimoji="0" lang="x-none" sz="1200" b="1" i="0" u="none" strike="noStrike" kern="1200" cap="none" spc="0" normalizeH="0" baseline="30000" noProof="0">
                <a:ln>
                  <a:noFill/>
                </a:ln>
                <a:solidFill>
                  <a:srgbClr val="2E2E38"/>
                </a:solidFill>
                <a:effectLst/>
                <a:uLnTx/>
                <a:uFillTx/>
                <a:latin typeface="EYInterstate Light"/>
                <a:ea typeface="+mn-ea"/>
                <a:cs typeface="+mn-cs"/>
              </a:rPr>
              <a:t>1</a:t>
            </a:r>
            <a:r>
              <a:rPr kumimoji="0" lang="x-none" sz="1200" b="1" i="0" u="none" strike="noStrike" kern="1200" cap="none" spc="0" normalizeH="0" baseline="0" noProof="0">
                <a:ln>
                  <a:noFill/>
                </a:ln>
                <a:solidFill>
                  <a:srgbClr val="2E2E38"/>
                </a:solidFill>
                <a:effectLst/>
                <a:uLnTx/>
                <a:uFillTx/>
                <a:latin typeface="EYInterstate Light"/>
                <a:ea typeface="+mn-ea"/>
                <a:cs typeface="+mn-cs"/>
              </a:rPr>
              <a:t>, primarias</a:t>
            </a:r>
            <a:endParaRPr kumimoji="0" lang="en-US" sz="1200" b="0" i="0" u="none" strike="noStrike" kern="1200" cap="none" spc="0" normalizeH="0" baseline="0" noProof="0">
              <a:ln>
                <a:noFill/>
              </a:ln>
              <a:solidFill>
                <a:srgbClr val="2E2E38"/>
              </a:solidFill>
              <a:effectLst/>
              <a:uLnTx/>
              <a:uFillTx/>
              <a:latin typeface="EYInterstate Light"/>
              <a:ea typeface="+mn-ea"/>
              <a:cs typeface="+mn-cs"/>
            </a:endParaRPr>
          </a:p>
        </p:txBody>
      </p:sp>
      <p:cxnSp>
        <p:nvCxnSpPr>
          <p:cNvPr id="8" name="Straight Connector 7">
            <a:extLst>
              <a:ext uri="{FF2B5EF4-FFF2-40B4-BE49-F238E27FC236}">
                <a16:creationId xmlns:a16="http://schemas.microsoft.com/office/drawing/2014/main" id="{44DA46E8-E61F-F524-8E7E-1F6F70658AB3}"/>
              </a:ext>
              <a:ext uri="{C183D7F6-B498-43B3-948B-1728B52AA6E4}">
                <adec:decorative xmlns:adec="http://schemas.microsoft.com/office/drawing/2017/decorative" val="1"/>
              </a:ext>
            </a:extLst>
          </p:cNvPr>
          <p:cNvCxnSpPr>
            <a:stCxn id="7" idx="4"/>
            <a:endCxn id="7" idx="6"/>
          </p:cNvCxnSpPr>
          <p:nvPr/>
        </p:nvCxnSpPr>
        <p:spPr>
          <a:xfrm>
            <a:off x="882782" y="1279721"/>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Content Placeholder 3">
            <a:extLst>
              <a:ext uri="{FF2B5EF4-FFF2-40B4-BE49-F238E27FC236}">
                <a16:creationId xmlns:a16="http://schemas.microsoft.com/office/drawing/2014/main" id="{1C3C2785-1841-6003-8B4E-7853CB7BAC67}"/>
              </a:ext>
            </a:extLst>
          </p:cNvPr>
          <p:cNvSpPr txBox="1">
            <a:spLocks/>
          </p:cNvSpPr>
          <p:nvPr/>
        </p:nvSpPr>
        <p:spPr>
          <a:xfrm>
            <a:off x="710727" y="1341037"/>
            <a:ext cx="5029200" cy="3017520"/>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Adams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Alighieri Dante Montessori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Baldwin Early Learning Pilot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Bates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Beethoven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Blackstone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Bradley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Channing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Chittick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Clap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Conley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Dever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East Boston Early Education Center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Ellis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Ellison-Parks Early Education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Everett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Grew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Guild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Hale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Harvard-Kent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Haynes Early Education Center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Henderson K-12 Inclusion School Lower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Higginson Inclusion K0-2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Holmes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Kennedy John F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Kennedy Patrick J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Kenny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Lee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Manning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Mason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Mather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Mattahunt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Mendell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Mozart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O'Donnell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Otis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Perkins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Perry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Philbrick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Quincy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Russell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Shaw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Sumner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Taylor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Tynan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UP Academy Holland</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West Zone Early Learning Center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Winship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Winthrop Elementary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endPar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10" name="Arrow: Left-Right 9">
            <a:extLst>
              <a:ext uri="{FF2B5EF4-FFF2-40B4-BE49-F238E27FC236}">
                <a16:creationId xmlns:a16="http://schemas.microsoft.com/office/drawing/2014/main" id="{6FFE38B1-D0F7-0D38-3464-AD2E52CE6BB6}"/>
              </a:ext>
            </a:extLst>
          </p:cNvPr>
          <p:cNvSpPr/>
          <p:nvPr/>
        </p:nvSpPr>
        <p:spPr>
          <a:xfrm>
            <a:off x="882782" y="4438652"/>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a:ln>
                  <a:noFill/>
                </a:ln>
                <a:solidFill>
                  <a:srgbClr val="2E2E38"/>
                </a:solidFill>
                <a:effectLst/>
                <a:uLnTx/>
                <a:uFillTx/>
                <a:latin typeface="EYInterstate Light"/>
                <a:ea typeface="+mn-ea"/>
                <a:cs typeface="+mn-cs"/>
              </a:rPr>
              <a:t>Escuelas especializadas,</a:t>
            </a:r>
            <a:r>
              <a:rPr kumimoji="0" lang="x-none" sz="1200" b="1" i="0" u="none" strike="noStrike" kern="1200" cap="none" spc="0" normalizeH="0" baseline="30000" noProof="0" dirty="0">
                <a:ln>
                  <a:noFill/>
                </a:ln>
                <a:solidFill>
                  <a:srgbClr val="2E2E38"/>
                </a:solidFill>
                <a:effectLst/>
                <a:uLnTx/>
                <a:uFillTx/>
                <a:latin typeface="EYInterstate Light"/>
                <a:ea typeface="+mn-ea"/>
                <a:cs typeface="+mn-cs"/>
              </a:rPr>
              <a:t>2</a:t>
            </a:r>
            <a:r>
              <a:rPr kumimoji="0" lang="x-none" sz="1200" b="1" i="0" u="none" strike="noStrike" kern="1200" cap="none" spc="0" normalizeH="0" baseline="0" noProof="0" dirty="0">
                <a:ln>
                  <a:noFill/>
                </a:ln>
                <a:solidFill>
                  <a:srgbClr val="2E2E38"/>
                </a:solidFill>
                <a:effectLst/>
                <a:uLnTx/>
                <a:uFillTx/>
                <a:latin typeface="EYInterstate Light"/>
                <a:ea typeface="+mn-ea"/>
                <a:cs typeface="+mn-cs"/>
              </a:rPr>
              <a:t> primarias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1" name="Straight Connector 10">
            <a:extLst>
              <a:ext uri="{FF2B5EF4-FFF2-40B4-BE49-F238E27FC236}">
                <a16:creationId xmlns:a16="http://schemas.microsoft.com/office/drawing/2014/main" id="{3ED082E1-2213-F3E8-CD15-1C60A368E26F}"/>
              </a:ext>
              <a:ext uri="{C183D7F6-B498-43B3-948B-1728B52AA6E4}">
                <adec:decorative xmlns:adec="http://schemas.microsoft.com/office/drawing/2017/decorative" val="1"/>
              </a:ext>
            </a:extLst>
          </p:cNvPr>
          <p:cNvCxnSpPr>
            <a:stCxn id="10" idx="4"/>
            <a:endCxn id="10" idx="6"/>
          </p:cNvCxnSpPr>
          <p:nvPr/>
        </p:nvCxnSpPr>
        <p:spPr>
          <a:xfrm>
            <a:off x="882782" y="4696021"/>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D1DE8073-0374-9F11-53CF-16F03B28B811}"/>
              </a:ext>
            </a:extLst>
          </p:cNvPr>
          <p:cNvSpPr txBox="1">
            <a:spLocks/>
          </p:cNvSpPr>
          <p:nvPr/>
        </p:nvSpPr>
        <p:spPr>
          <a:xfrm>
            <a:off x="710727" y="4753851"/>
            <a:ext cx="5029200" cy="123111"/>
          </a:xfrm>
          <a:prstGeom prst="rect">
            <a:avLst/>
          </a:prstGeom>
        </p:spPr>
        <p:txBody>
          <a:bodyPr wrap="square" lIns="0" tIns="0" rIns="0" bIns="0">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McKinley</a:t>
            </a:r>
            <a:r>
              <a:rPr kumimoji="0" lang="x-none" sz="800" b="0" i="0" u="none" strike="noStrike" kern="1200" cap="none" spc="0" normalizeH="0" baseline="30000" noProof="0" dirty="0">
                <a:ln>
                  <a:noFill/>
                </a:ln>
                <a:solidFill>
                  <a:srgbClr val="2E2E38"/>
                </a:solidFill>
                <a:effectLst/>
                <a:uLnTx/>
                <a:uFillTx/>
                <a:latin typeface="EYInterstate Light" panose="02000506000000020004" pitchFamily="2" charset="0"/>
                <a:ea typeface="Verdana" panose="020B0604030504040204" pitchFamily="34" charset="0"/>
                <a:cs typeface="+mn-cs"/>
              </a:rPr>
              <a:t>3</a:t>
            </a: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 Elementary School</a:t>
            </a:r>
          </a:p>
        </p:txBody>
      </p:sp>
      <p:sp>
        <p:nvSpPr>
          <p:cNvPr id="14" name="Arrow: Left-Right 13">
            <a:extLst>
              <a:ext uri="{FF2B5EF4-FFF2-40B4-BE49-F238E27FC236}">
                <a16:creationId xmlns:a16="http://schemas.microsoft.com/office/drawing/2014/main" id="{FAEBFF36-1B7B-0D5D-7E41-C4D373A4179B}"/>
              </a:ext>
            </a:extLst>
          </p:cNvPr>
          <p:cNvSpPr/>
          <p:nvPr/>
        </p:nvSpPr>
        <p:spPr>
          <a:xfrm>
            <a:off x="6367702" y="1022350"/>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a:ln>
                  <a:noFill/>
                </a:ln>
                <a:solidFill>
                  <a:srgbClr val="2E2E38"/>
                </a:solidFill>
                <a:effectLst/>
                <a:uLnTx/>
                <a:uFillTx/>
                <a:latin typeface="EYInterstate Light"/>
                <a:ea typeface="+mn-ea"/>
                <a:cs typeface="+mn-cs"/>
              </a:rPr>
              <a:t>Escuelas tradicionales</a:t>
            </a:r>
            <a:r>
              <a:rPr kumimoji="0" lang="x-none" sz="1200" b="1" i="0" u="none" strike="noStrike" kern="1200" cap="none" spc="0" normalizeH="0" baseline="30000" noProof="0" dirty="0">
                <a:ln>
                  <a:noFill/>
                </a:ln>
                <a:solidFill>
                  <a:srgbClr val="2E2E38"/>
                </a:solidFill>
                <a:effectLst/>
                <a:uLnTx/>
                <a:uFillTx/>
                <a:latin typeface="EYInterstate Light"/>
                <a:ea typeface="+mn-ea"/>
                <a:cs typeface="+mn-cs"/>
              </a:rPr>
              <a:t>4</a:t>
            </a:r>
            <a:r>
              <a:rPr kumimoji="0" lang="x-none" sz="1200" b="1" i="0" u="none" strike="noStrike" kern="1200" cap="none" spc="0" normalizeH="0" baseline="0" noProof="0" dirty="0">
                <a:ln>
                  <a:noFill/>
                </a:ln>
                <a:solidFill>
                  <a:srgbClr val="2E2E38"/>
                </a:solidFill>
                <a:effectLst/>
                <a:uLnTx/>
                <a:uFillTx/>
                <a:latin typeface="EYInterstate Light"/>
                <a:ea typeface="+mn-ea"/>
                <a:cs typeface="+mn-cs"/>
              </a:rPr>
              <a:t>, no primarias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5" name="Straight Connector 14">
            <a:extLst>
              <a:ext uri="{FF2B5EF4-FFF2-40B4-BE49-F238E27FC236}">
                <a16:creationId xmlns:a16="http://schemas.microsoft.com/office/drawing/2014/main" id="{407D5471-86AE-096D-F5D8-53E783E76DEF}"/>
              </a:ext>
              <a:ext uri="{C183D7F6-B498-43B3-948B-1728B52AA6E4}">
                <adec:decorative xmlns:adec="http://schemas.microsoft.com/office/drawing/2017/decorative" val="1"/>
              </a:ext>
            </a:extLst>
          </p:cNvPr>
          <p:cNvCxnSpPr>
            <a:stCxn id="14" idx="4"/>
            <a:endCxn id="14" idx="6"/>
          </p:cNvCxnSpPr>
          <p:nvPr/>
        </p:nvCxnSpPr>
        <p:spPr>
          <a:xfrm>
            <a:off x="6367702" y="1279719"/>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Content Placeholder 3">
            <a:extLst>
              <a:ext uri="{FF2B5EF4-FFF2-40B4-BE49-F238E27FC236}">
                <a16:creationId xmlns:a16="http://schemas.microsoft.com/office/drawing/2014/main" id="{2FE78AD0-7480-256F-D1D1-462A6F0B08FB}"/>
              </a:ext>
            </a:extLst>
          </p:cNvPr>
          <p:cNvSpPr txBox="1">
            <a:spLocks/>
          </p:cNvSpPr>
          <p:nvPr/>
        </p:nvSpPr>
        <p:spPr>
          <a:xfrm>
            <a:off x="6175498" y="1341037"/>
            <a:ext cx="5029200" cy="3017520"/>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Another Course To College</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Community Leadership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Boston Teachers Union K-8 Pilot</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Brighton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Burke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Charlestown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Community Academy of Science and Health</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Condon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Curley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Dearborn 6-12 STEM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East Boston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Edison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Eliot K-8 Innovation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English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Excel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Fenway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Frederick Pilot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Gardner Pilot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Greenwood Sarah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Haley Pilot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Henderson K-12 Inclusion School Upper</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Hennigan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Hernandez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Higginson-Lewis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Hurley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Irving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Jackson-Mann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Kilmer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King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Lee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Lyndon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Lyon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Lyon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Madison Park Technical Vocational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Margarita Muniz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Mario Umana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McKay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Mildred Avenue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Mission Hill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Murphy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New Mission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Ohrenberger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Orchard Gardens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Quincy Upper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Roosevelt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TechBoston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Timilty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Tobin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Trotter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Warren-Prescott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rPr>
              <a:t>Young Achievers K-8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endParaRPr kumimoji="0" lang="en-IN" sz="800" b="0" i="0" u="none" strike="noStrike" kern="1200" cap="none" spc="0" normalizeH="0" baseline="0" noProof="0" dirty="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17" name="Arrow: Left-Right 16">
            <a:extLst>
              <a:ext uri="{FF2B5EF4-FFF2-40B4-BE49-F238E27FC236}">
                <a16:creationId xmlns:a16="http://schemas.microsoft.com/office/drawing/2014/main" id="{973172DD-2733-B8E1-3DF2-8674FBFE2C15}"/>
              </a:ext>
            </a:extLst>
          </p:cNvPr>
          <p:cNvSpPr/>
          <p:nvPr/>
        </p:nvSpPr>
        <p:spPr>
          <a:xfrm>
            <a:off x="6367702" y="4438650"/>
            <a:ext cx="4571542"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1200" cap="none" spc="0" normalizeH="0" baseline="0" noProof="0" dirty="0">
                <a:ln>
                  <a:noFill/>
                </a:ln>
                <a:solidFill>
                  <a:srgbClr val="2E2E38"/>
                </a:solidFill>
                <a:effectLst/>
                <a:uLnTx/>
                <a:uFillTx/>
                <a:latin typeface="EYInterstate Light"/>
                <a:ea typeface="+mn-ea"/>
                <a:cs typeface="+mn-cs"/>
              </a:rPr>
              <a:t>Escuelas especializadas, no primarias</a:t>
            </a:r>
            <a:endParaRPr kumimoji="0" lang="en-US" sz="1200" b="0" i="0" u="none" strike="noStrike" kern="1200" cap="none" spc="0" normalizeH="0" baseline="0" noProof="0" dirty="0">
              <a:ln>
                <a:noFill/>
              </a:ln>
              <a:solidFill>
                <a:srgbClr val="2E2E38"/>
              </a:solidFill>
              <a:effectLst/>
              <a:uLnTx/>
              <a:uFillTx/>
              <a:latin typeface="EYInterstate Light"/>
              <a:ea typeface="+mn-ea"/>
              <a:cs typeface="+mn-cs"/>
            </a:endParaRPr>
          </a:p>
        </p:txBody>
      </p:sp>
      <p:cxnSp>
        <p:nvCxnSpPr>
          <p:cNvPr id="18" name="Straight Connector 17">
            <a:extLst>
              <a:ext uri="{FF2B5EF4-FFF2-40B4-BE49-F238E27FC236}">
                <a16:creationId xmlns:a16="http://schemas.microsoft.com/office/drawing/2014/main" id="{FFF79FE4-95A9-A527-D42B-91C14F69F2E3}"/>
              </a:ext>
              <a:ext uri="{C183D7F6-B498-43B3-948B-1728B52AA6E4}">
                <adec:decorative xmlns:adec="http://schemas.microsoft.com/office/drawing/2017/decorative" val="1"/>
              </a:ext>
            </a:extLst>
          </p:cNvPr>
          <p:cNvCxnSpPr>
            <a:stCxn id="17" idx="4"/>
            <a:endCxn id="17" idx="6"/>
          </p:cNvCxnSpPr>
          <p:nvPr/>
        </p:nvCxnSpPr>
        <p:spPr>
          <a:xfrm>
            <a:off x="6367702" y="4696019"/>
            <a:ext cx="4571542"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9A7B3946-2B5A-CDA5-DB09-8F88621993E4}"/>
              </a:ext>
              <a:ext uri="{C183D7F6-B498-43B3-948B-1728B52AA6E4}">
                <adec:decorative xmlns:adec="http://schemas.microsoft.com/office/drawing/2017/decorative" val="1"/>
              </a:ext>
            </a:extLst>
          </p:cNvPr>
          <p:cNvGrpSpPr/>
          <p:nvPr/>
        </p:nvGrpSpPr>
        <p:grpSpPr>
          <a:xfrm>
            <a:off x="4370689" y="4822881"/>
            <a:ext cx="6834009" cy="1072577"/>
            <a:chOff x="4370689" y="4822881"/>
            <a:chExt cx="6834009" cy="1072577"/>
          </a:xfrm>
        </p:grpSpPr>
        <p:sp>
          <p:nvSpPr>
            <p:cNvPr id="20" name="Content Placeholder 3">
              <a:extLst>
                <a:ext uri="{FF2B5EF4-FFF2-40B4-BE49-F238E27FC236}">
                  <a16:creationId xmlns:a16="http://schemas.microsoft.com/office/drawing/2014/main" id="{AEDB9EA8-CC74-D86C-DE33-983FB654113E}"/>
                </a:ext>
              </a:extLst>
            </p:cNvPr>
            <p:cNvSpPr txBox="1">
              <a:spLocks/>
            </p:cNvSpPr>
            <p:nvPr/>
          </p:nvSpPr>
          <p:spPr>
            <a:xfrm>
              <a:off x="6175498" y="4822881"/>
              <a:ext cx="5029200" cy="1054135"/>
            </a:xfrm>
            <a:prstGeom prst="rect">
              <a:avLst/>
            </a:prstGeom>
          </p:spPr>
          <p:txBody>
            <a:bodyPr wrap="square" lIns="0" tIns="0" rIns="0" bIns="0" numCol="3">
              <a:spAutoFit/>
            </a:bodyPr>
            <a:lstStyle>
              <a:lvl1pPr marL="263525"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1pPr>
              <a:lvl2pPr marL="538163" indent="-274638"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2pPr>
              <a:lvl3pPr marL="801688" indent="-263525"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3pPr>
              <a:lvl4pPr marL="1077913" indent="-258763"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4pPr>
              <a:lvl5pPr marL="1339850" indent="-266700" algn="l" defTabSz="914390" rtl="0" eaLnBrk="1" latinLnBrk="0" hangingPunct="1">
                <a:spcBef>
                  <a:spcPts val="300"/>
                </a:spcBef>
                <a:spcAft>
                  <a:spcPts val="300"/>
                </a:spcAft>
                <a:buClr>
                  <a:schemeClr val="tx1">
                    <a:lumMod val="75000"/>
                    <a:lumOff val="25000"/>
                  </a:schemeClr>
                </a:buClr>
                <a:buSzPct val="100000"/>
                <a:buFont typeface="Arial" pitchFamily="34" charset="0"/>
                <a:buChar char="►"/>
                <a:defRPr sz="1000" kern="1200">
                  <a:solidFill>
                    <a:schemeClr val="tx1"/>
                  </a:solidFill>
                  <a:latin typeface="+mj-lt"/>
                  <a:ea typeface="Verdana" panose="020B0604030504040204" pitchFamily="34" charset="0"/>
                  <a:cs typeface="Verdana" panose="020B0604030504040204" pitchFamily="34" charset="0"/>
                </a:defRPr>
              </a:lvl5pPr>
              <a:lvl6pPr marL="2514571"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66"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60"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55" indent="-228596" algn="l" defTabSz="91439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Boston Adult Tech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Boston Arts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Boston Collaborative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Boston International High School &amp; Newcomers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Boston Latin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Boston Latin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Carter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Community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Greater Egleston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Horace Mann School for the Deaf Hard of Hearing</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McKinley Middle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McKinley Prep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McKinley So. End Academy</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O'Bryant School of Math &amp; Science*</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r>
                <a:rPr kumimoji="0" lang="x-none"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rPr>
                <a:t>Snowden International High School</a:t>
              </a:r>
            </a:p>
            <a:p>
              <a:pPr marL="182880" marR="0" lvl="0" indent="-182880" algn="l" defTabSz="914390" rtl="0" eaLnBrk="1" fontAlgn="auto" latinLnBrk="0" hangingPunct="1">
                <a:lnSpc>
                  <a:spcPct val="100000"/>
                </a:lnSpc>
                <a:spcBef>
                  <a:spcPts val="300"/>
                </a:spcBef>
                <a:spcAft>
                  <a:spcPts val="0"/>
                </a:spcAft>
                <a:buClr>
                  <a:srgbClr val="2E2E38"/>
                </a:buClr>
                <a:buSzPct val="100000"/>
                <a:buFont typeface="EYInterstate" panose="02000503020000020004" pitchFamily="2" charset="0"/>
                <a:buChar char="•"/>
                <a:tabLst/>
                <a:defRPr/>
              </a:pPr>
              <a:endParaRPr kumimoji="0" lang="en-IN" sz="800" b="0" i="0" u="none" strike="noStrike" kern="1200" cap="none" spc="0" normalizeH="0" baseline="0" noProof="0">
                <a:ln>
                  <a:noFill/>
                </a:ln>
                <a:solidFill>
                  <a:srgbClr val="2E2E38"/>
                </a:solidFill>
                <a:effectLst/>
                <a:uLnTx/>
                <a:uFillTx/>
                <a:latin typeface="EYInterstate Light" panose="02000506000000020004" pitchFamily="2" charset="0"/>
                <a:ea typeface="Verdana" panose="020B0604030504040204" pitchFamily="34" charset="0"/>
                <a:cs typeface="+mn-cs"/>
              </a:endParaRPr>
            </a:p>
          </p:txBody>
        </p:sp>
        <p:sp>
          <p:nvSpPr>
            <p:cNvPr id="21" name="Callout_63804749004580674727" descr="&#10;">
              <a:extLst>
                <a:ext uri="{FF2B5EF4-FFF2-40B4-BE49-F238E27FC236}">
                  <a16:creationId xmlns:a16="http://schemas.microsoft.com/office/drawing/2014/main" id="{D597DCD6-DCAC-44AE-EBC0-419A4EF02917}"/>
                </a:ext>
              </a:extLst>
            </p:cNvPr>
            <p:cNvSpPr/>
            <p:nvPr>
              <p:custDataLst>
                <p:tags r:id="rId3"/>
              </p:custDataLst>
            </p:nvPr>
          </p:nvSpPr>
          <p:spPr>
            <a:xfrm>
              <a:off x="4370689" y="5304578"/>
              <a:ext cx="1587023" cy="590880"/>
            </a:xfrm>
            <a:prstGeom prst="wedgeRectCallout">
              <a:avLst>
                <a:gd name="adj1" fmla="val 61790"/>
                <a:gd name="adj2" fmla="val 1757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x-none"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Las escuelas con asteriscos son escuelas de "examen" que no están incluidas en el análisis de ubicación</a:t>
              </a:r>
              <a:r>
                <a:rPr kumimoji="0" lang="en-US"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t>
              </a:r>
              <a:endParaRPr kumimoji="0" lang="x-none" sz="900" b="0" i="1"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grpSp>
      <p:sp>
        <p:nvSpPr>
          <p:cNvPr id="22" name="footnote_6380420316088055392" descr="Nota al pie">
            <a:extLst>
              <a:ext uri="{FF2B5EF4-FFF2-40B4-BE49-F238E27FC236}">
                <a16:creationId xmlns:a16="http://schemas.microsoft.com/office/drawing/2014/main" id="{8280F7CE-C22D-B7CD-9B38-C972DB657884}"/>
              </a:ext>
            </a:extLst>
          </p:cNvPr>
          <p:cNvSpPr txBox="1"/>
          <p:nvPr/>
        </p:nvSpPr>
        <p:spPr>
          <a:xfrm>
            <a:off x="609917" y="5877017"/>
            <a:ext cx="10667180" cy="556038"/>
          </a:xfrm>
          <a:prstGeom prst="rect">
            <a:avLst/>
          </a:prstGeom>
          <a:noFill/>
        </p:spPr>
        <p:txBody>
          <a:bodyPr vert="horz" wrap="square" lIns="0" tIns="0" rIns="0" bIns="0" numCol="2" rtlCol="0" anchor="b" anchorCtr="0">
            <a:noAutofit/>
          </a:bodyPr>
          <a:lstStyle/>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Escuelas que solo reciben estudiantes en PK-6</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t>
            </a:r>
            <a:endPar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Escuelas que reciben estudiantes con discapacidades específicas, escuelas que requieren un examen </a:t>
            </a:r>
            <a:b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b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de ingreso o que están clasificadas por BPS como especializadas</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t>
            </a:r>
            <a:b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b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a:t>
            </a: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endParaRPr kumimoji="0" lang="en-US" sz="2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McKinley Schools tiene 4 escuelas en 1: las 4 escuelas se analizaron por separado</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t>
            </a:r>
            <a:endPar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a:p>
            <a:pPr marL="95250" marR="0" lvl="0" indent="-95250" algn="l" defTabSz="914400" rtl="0" eaLnBrk="1" fontAlgn="auto" latinLnBrk="0" hangingPunct="1">
              <a:lnSpc>
                <a:spcPct val="100000"/>
              </a:lnSpc>
              <a:spcBef>
                <a:spcPct val="0"/>
              </a:spcBef>
              <a:spcAft>
                <a:spcPct val="0"/>
              </a:spcAft>
              <a:buClrTx/>
              <a:buSzPct val="100000"/>
              <a:buFont typeface="Arial" pitchFamily="34" charset="0"/>
              <a:buAutoNum type="arabicPeriod"/>
              <a:tabLst/>
              <a:defRPr/>
            </a:pP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Escuelas que reciben a cualquier estudiante de grados superiores a 6° grado: incluye PK-8, PK-12, </a:t>
            </a:r>
            <a:b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b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escuela intermedia o escuela secundaria</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a:t>
            </a:r>
            <a:endParaRPr kumimoji="0" lang="en-US" sz="800" b="0" i="0" u="none" strike="noStrike" kern="1200" cap="none" spc="0" normalizeH="0" baseline="0" noProof="0" dirty="0">
              <a:ln>
                <a:noFill/>
              </a:ln>
              <a:solidFill>
                <a:srgbClr val="FF0000"/>
              </a:solidFill>
              <a:effectLst/>
              <a:uLnTx/>
              <a:uFillTx/>
              <a:latin typeface="EYInterstate Light"/>
              <a:ea typeface="+mn-ea"/>
              <a:cs typeface="Arial" panose="020B0604020202020204" pitchFamily="34" charset="0"/>
            </a:endParaRPr>
          </a:p>
        </p:txBody>
      </p:sp>
      <p:sp>
        <p:nvSpPr>
          <p:cNvPr id="23" name="source_6380420058075255931" descr="Fuente">
            <a:extLst>
              <a:ext uri="{FF2B5EF4-FFF2-40B4-BE49-F238E27FC236}">
                <a16:creationId xmlns:a16="http://schemas.microsoft.com/office/drawing/2014/main" id="{D4BE1F0A-9630-1EE4-9FAF-C13661D8E5C6}"/>
              </a:ext>
            </a:extLst>
          </p:cNvPr>
          <p:cNvSpPr txBox="1"/>
          <p:nvPr/>
        </p:nvSpPr>
        <p:spPr>
          <a:xfrm>
            <a:off x="705097" y="6330023"/>
            <a:ext cx="5394078" cy="46782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x-none"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Fuente: BPS; sitios web específicos de las escuelas; políticas de BPS y el DESE</a:t>
            </a: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mn-cs"/>
            </a:endParaRPr>
          </a:p>
          <a:p>
            <a:pPr marL="0" marR="0" lvl="0" indent="0" algn="l" defTabSz="914400" rtl="0" eaLnBrk="1" fontAlgn="auto" latinLnBrk="0" hangingPunct="1">
              <a:lnSpc>
                <a:spcPct val="85000"/>
              </a:lnSpc>
              <a:spcBef>
                <a:spcPts val="0"/>
              </a:spcBef>
              <a:spcAft>
                <a:spcPts val="600"/>
              </a:spcAft>
              <a:buClrTx/>
              <a:buSzPct val="75000"/>
              <a:buFontTx/>
              <a:buNone/>
              <a:tabLst/>
              <a:defRPr/>
            </a:pPr>
            <a:endPar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endParaRPr>
          </a:p>
        </p:txBody>
      </p:sp>
      <p:sp>
        <p:nvSpPr>
          <p:cNvPr id="24" name="Date Placeholder 1">
            <a:extLst>
              <a:ext uri="{FF2B5EF4-FFF2-40B4-BE49-F238E27FC236}">
                <a16:creationId xmlns:a16="http://schemas.microsoft.com/office/drawing/2014/main" id="{39987607-B8DE-C773-9239-28CC3A5B5C78}"/>
              </a:ext>
            </a:extLst>
          </p:cNvPr>
          <p:cNvSpPr>
            <a:spLocks noGrp="1"/>
          </p:cNvSpPr>
          <p:nvPr>
            <p:ph type="dt" sz="half" idx="10"/>
          </p:nvPr>
        </p:nvSpPr>
        <p:spPr>
          <a:xfrm>
            <a:off x="9088016" y="6561447"/>
            <a:ext cx="1191258"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800" b="0" i="0" u="none" strike="noStrike" kern="1200" cap="none" spc="0" normalizeH="0" baseline="0" noProof="0">
                <a:ln>
                  <a:noFill/>
                </a:ln>
                <a:solidFill>
                  <a:srgbClr val="2E2E38"/>
                </a:solidFill>
                <a:effectLst/>
                <a:uLnTx/>
                <a:uFillTx/>
                <a:latin typeface="EYInterstate" panose="02000503020000020004" pitchFamily="2" charset="0"/>
                <a:ea typeface="+mn-ea"/>
                <a:cs typeface="+mn-cs"/>
              </a:rPr>
              <a:t>Febrero de 2023</a:t>
            </a:r>
            <a:endParaRPr kumimoji="0" lang="en-IN" sz="800" b="0" i="0" u="none" strike="noStrike" kern="1200" cap="none" spc="0" normalizeH="0" baseline="0" noProof="0">
              <a:ln>
                <a:noFill/>
              </a:ln>
              <a:solidFill>
                <a:srgbClr val="2E2E38"/>
              </a:solidFill>
              <a:effectLst/>
              <a:uLnTx/>
              <a:uFillTx/>
              <a:latin typeface="EYInterstate" panose="02000503020000020004" pitchFamily="2" charset="0"/>
              <a:ea typeface="+mn-ea"/>
              <a:cs typeface="+mn-cs"/>
            </a:endParaRPr>
          </a:p>
        </p:txBody>
      </p:sp>
      <p:sp>
        <p:nvSpPr>
          <p:cNvPr id="26" name="Slide Number Placeholder 6">
            <a:extLst>
              <a:ext uri="{FF2B5EF4-FFF2-40B4-BE49-F238E27FC236}">
                <a16:creationId xmlns:a16="http://schemas.microsoft.com/office/drawing/2014/main" id="{9B00511C-600D-ECCF-AFEE-DD87D2CE557B}"/>
              </a:ext>
            </a:extLst>
          </p:cNvPr>
          <p:cNvSpPr>
            <a:spLocks noGrp="1"/>
          </p:cNvSpPr>
          <p:nvPr>
            <p:ph type="sldNum" sz="quarter" idx="12"/>
          </p:nvPr>
        </p:nvSpPr>
        <p:spPr>
          <a:xfrm>
            <a:off x="10383223" y="6561447"/>
            <a:ext cx="732439" cy="180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800" b="0" i="0" u="none" strike="noStrike" kern="1200" cap="none" spc="0" normalizeH="0" baseline="0" noProof="0">
                <a:ln>
                  <a:noFill/>
                </a:ln>
                <a:solidFill>
                  <a:srgbClr val="2E2E38"/>
                </a:solidFill>
                <a:effectLst/>
                <a:uLnTx/>
                <a:uFillTx/>
                <a:latin typeface="EYInterstate" panose="02000503020000020004" pitchFamily="2" charset="0"/>
                <a:ea typeface="+mn-ea"/>
                <a:cs typeface="+mn-cs"/>
              </a:rPr>
              <a:t>Página </a:t>
            </a:r>
            <a:fld id="{F1BC30E3-FFE5-4B91-AA19-87A149EBB9EE}" type="slidenum">
              <a:rPr kumimoji="0" lang="en-GB" sz="800" b="0" i="0" u="none" strike="noStrike" kern="1200" cap="none" spc="0" normalizeH="0" baseline="0" noProof="0" smtClean="0">
                <a:ln>
                  <a:noFill/>
                </a:ln>
                <a:solidFill>
                  <a:srgbClr val="2E2E38"/>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0" i="0" u="none" strike="noStrike" kern="1200" cap="none" spc="0" normalizeH="0" baseline="0" noProof="0">
              <a:ln>
                <a:noFill/>
              </a:ln>
              <a:solidFill>
                <a:srgbClr val="2E2E38"/>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165187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12B2428-5DDE-491B-B88B-332B2CE97FD0}"/>
              </a:ext>
            </a:extLst>
          </p:cNvPr>
          <p:cNvSpPr txBox="1">
            <a:spLocks noGrp="1"/>
          </p:cNvSpPr>
          <p:nvPr>
            <p:ph type="title" idx="4294967295"/>
          </p:nvPr>
        </p:nvSpPr>
        <p:spPr>
          <a:xfrm>
            <a:off x="533992" y="1133476"/>
            <a:ext cx="4210287"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x-none" sz="1200" b="1"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EY</a:t>
            </a: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 </a:t>
            </a:r>
            <a:r>
              <a:rPr kumimoji="0" lang="x-none" sz="1200" b="1"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 </a:t>
            </a:r>
            <a:r>
              <a:rPr kumimoji="0" lang="x-none" sz="1200" b="0"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rPr>
              <a:t>| Construyendo un mundo laboral mejor</a:t>
            </a:r>
            <a:endParaRPr kumimoji="0" lang="en-IN"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Google Shape;541;p21">
            <a:extLst>
              <a:ext uri="{FF2B5EF4-FFF2-40B4-BE49-F238E27FC236}">
                <a16:creationId xmlns:a16="http://schemas.microsoft.com/office/drawing/2014/main" id="{64B27F51-EE2F-4C90-8C3B-064FD399F3AD}"/>
              </a:ext>
            </a:extLst>
          </p:cNvPr>
          <p:cNvSpPr txBox="1">
            <a:spLocks/>
          </p:cNvSpPr>
          <p:nvPr/>
        </p:nvSpPr>
        <p:spPr>
          <a:xfrm>
            <a:off x="626340" y="1133474"/>
            <a:ext cx="4117939" cy="2560675"/>
          </a:xfrm>
          <a:prstGeom prst="rect">
            <a:avLst/>
          </a:prstGeom>
          <a:noFill/>
          <a:ln>
            <a:noFill/>
          </a:ln>
        </p:spPr>
        <p:txBody>
          <a:bodyPr spcFirstLastPara="1" wrap="square" lIns="0" tIns="36550" rIns="0" bIns="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IN" sz="1200" b="0" i="0" u="none" strike="noStrike" kern="0" cap="none" spc="0" normalizeH="0" baseline="0" noProof="0" dirty="0">
              <a:ln>
                <a:noFill/>
              </a:ln>
              <a:solidFill>
                <a:srgbClr val="FFE600"/>
              </a:solidFill>
              <a:effectLst/>
              <a:uLnTx/>
              <a:uFillTx/>
              <a:latin typeface="EYInterstate" panose="02000503020000020004" pitchFamily="2" charset="0"/>
              <a:ea typeface="Inter-Regular"/>
              <a:cs typeface="Inter-Regular"/>
              <a:sym typeface="Inter-Regular"/>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EY existe para construir un mundo laboral mejor, lo que ayuda a crear valor a largo plazo para los clientes, las personas y la sociedad, y genera confianza en los mercados de capitales.</a:t>
            </a:r>
            <a:endParaRPr kumimoji="0" lang="en-IN"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Gracias a los datos y la tecnología, los diversos equipos de </a:t>
            </a:r>
            <a:br>
              <a:rPr kumimoji="0" lang="en-US"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br>
            <a:r>
              <a:rPr kumimoji="0" lang="x-none"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EY en más de 150 países brindan confianza a través del aseguramiento y ayudan a los clientes a crecer, transformarse y operar.</a:t>
            </a:r>
            <a:endParaRPr kumimoji="0" lang="en-IN"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Al trabajar en las áreas de aseguramiento, consultoría, derecho, estrategia, impuestos y transacciones, los equipos </a:t>
            </a:r>
            <a:br>
              <a:rPr kumimoji="0" lang="en-US"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br>
            <a:r>
              <a:rPr kumimoji="0" lang="x-none" sz="1100" b="0" i="0" u="none" strike="noStrike" kern="0" cap="none" spc="0" normalizeH="0" baseline="0" noProof="0" dirty="0">
                <a:ln>
                  <a:noFill/>
                </a:ln>
                <a:solidFill>
                  <a:srgbClr val="FFFFFF"/>
                </a:solidFill>
                <a:effectLst/>
                <a:uLnTx/>
                <a:uFillTx/>
                <a:latin typeface="EYInterstate" panose="02000503020000020004" pitchFamily="2" charset="0"/>
                <a:ea typeface="Inter-Regular"/>
                <a:cs typeface="Inter-Regular"/>
                <a:sym typeface="Inter-Regular"/>
              </a:rPr>
              <a:t>de EY se plantean mejores preguntas para encontrar nuevas respuestas a los complejos problemas a los que se enfrenta nuestro mundo actual. </a:t>
            </a:r>
            <a:endParaRPr kumimoji="0" lang="en-IN" sz="1100" b="0" i="0" u="none" strike="noStrike" kern="0" cap="none" spc="0" normalizeH="0" baseline="0" noProof="0" dirty="0">
              <a:ln>
                <a:noFill/>
              </a:ln>
              <a:solidFill>
                <a:srgbClr val="2E2E38"/>
              </a:solidFill>
              <a:effectLst/>
              <a:uLnTx/>
              <a:uFillTx/>
              <a:latin typeface="EYInterstate" panose="02000503020000020004" pitchFamily="2" charset="0"/>
              <a:ea typeface="+mn-ea"/>
              <a:cs typeface="+mn-cs"/>
            </a:endParaRPr>
          </a:p>
        </p:txBody>
      </p:sp>
      <p:sp>
        <p:nvSpPr>
          <p:cNvPr id="5" name="Google Shape;541;p21">
            <a:extLst>
              <a:ext uri="{FF2B5EF4-FFF2-40B4-BE49-F238E27FC236}">
                <a16:creationId xmlns:a16="http://schemas.microsoft.com/office/drawing/2014/main" id="{B7AD416B-692B-41CB-8F8A-40501C82D301}"/>
              </a:ext>
            </a:extLst>
          </p:cNvPr>
          <p:cNvSpPr txBox="1">
            <a:spLocks/>
          </p:cNvSpPr>
          <p:nvPr/>
        </p:nvSpPr>
        <p:spPr>
          <a:xfrm>
            <a:off x="8049722" y="1133476"/>
            <a:ext cx="3548376" cy="2960784"/>
          </a:xfrm>
          <a:prstGeom prst="rect">
            <a:avLst/>
          </a:prstGeom>
          <a:noFill/>
          <a:ln>
            <a:noFill/>
          </a:ln>
        </p:spPr>
        <p:txBody>
          <a:bodyPr spcFirstLastPara="1" wrap="square" lIns="0" tIns="36550" rIns="0" bIns="0" anchor="t"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EY se refiere a la organización mundial y también puede referirse a una </a:t>
            </a:r>
            <a:br>
              <a:rPr kumimoji="0" lang="en-US"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b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o varias de las firmas que integran Ernst &amp; Young Global Limited, cada una de las cuales es una persona jurídica independiente. Ernst &amp; Young Global Limited es una compañía limitada por garantía del Reino Unido, no presta servicios a clientes. Se encuentra disponible en ey.com/privacy la información sobre cómo reúne y utiliza EY los datos personales y una descripción de los derechos que tienen los individuos en conformidad con la legislación de protección de datos. Las firmas miembro de EY no ejercen la abogacía donde lo prohíben las leyes locales. Para obtener más información sobre nuestra organización, visite ey.com.</a:t>
            </a:r>
            <a:endParaRPr kumimoji="0" lang="en-IN" sz="800" b="0" i="0" u="none" strike="noStrike" kern="0" cap="none" spc="0" normalizeH="0" baseline="0" noProof="0" dirty="0">
              <a:ln>
                <a:noFill/>
              </a:ln>
              <a:solidFill>
                <a:prstClr val="white"/>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Ernst &amp; Young LLP es una firma miembro de</a:t>
            </a:r>
            <a:r>
              <a:rPr kumimoji="0" lang="en-US"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 </a:t>
            </a: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atención a clientes de Ernst &amp; Young Global Limited que opera en los Estados Unidos.</a:t>
            </a:r>
            <a:endParaRPr kumimoji="0" lang="en-IN" sz="800" b="0" i="0" u="none" strike="noStrike" kern="0" cap="none" spc="0" normalizeH="0" baseline="0" noProof="0" dirty="0">
              <a:ln>
                <a:noFill/>
              </a:ln>
              <a:solidFill>
                <a:prstClr val="white"/>
              </a:solidFill>
              <a:effectLst/>
              <a:uLnTx/>
              <a:uFillTx/>
              <a:latin typeface="EYInterstate Ligh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 2022 Ernst &amp; Young LLP.</a:t>
            </a:r>
            <a:br>
              <a:rPr dirty="0"/>
            </a:b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Todos los derechos reservados.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2211-4122976</a:t>
            </a:r>
            <a:br>
              <a:rPr dirty="0"/>
            </a:br>
            <a:r>
              <a:rPr kumimoji="0" lang="x-none" sz="800" b="0" i="0" u="none" strike="noStrike" kern="0" cap="none" spc="0" normalizeH="0" baseline="0" noProof="0" dirty="0">
                <a:ln>
                  <a:noFill/>
                </a:ln>
                <a:solidFill>
                  <a:prstClr val="white"/>
                </a:solidFill>
                <a:effectLst/>
                <a:uLnTx/>
                <a:uFillTx/>
                <a:latin typeface="EYInterstate Light"/>
                <a:ea typeface="Inter-Regular"/>
                <a:cs typeface="Inter-Regular"/>
                <a:sym typeface="Inter-Regular"/>
              </a:rPr>
              <a:t>ED Ninguno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700" b="0" i="0" u="none" strike="noStrike" kern="0" cap="none" spc="0" normalizeH="0" baseline="0" noProof="0" dirty="0">
                <a:ln>
                  <a:noFill/>
                </a:ln>
                <a:solidFill>
                  <a:prstClr val="white"/>
                </a:solidFill>
                <a:effectLst/>
                <a:uLnTx/>
                <a:uFillTx/>
                <a:latin typeface="EYInterstate Light"/>
                <a:ea typeface="+mn-ea"/>
                <a:cs typeface="+mn-cs"/>
              </a:rPr>
              <a:t>Este material se preparó únicamente con fines de información general y no pretende servir como asesoramiento profesional contable, tributario, legal ni de otro tipo. Póngase en contacto con sus asesores para obtener asesoramiento específico.</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x-none" sz="1100" b="0" i="0" u="none" strike="noStrike" kern="0" cap="none" spc="0" normalizeH="0" baseline="0" noProof="0" dirty="0">
                <a:ln>
                  <a:noFill/>
                </a:ln>
                <a:solidFill>
                  <a:prstClr val="white"/>
                </a:solidFill>
                <a:effectLst/>
                <a:uLnTx/>
                <a:uFillTx/>
                <a:latin typeface="EYInterstate" panose="02000503020000020004" pitchFamily="2" charset="0"/>
                <a:ea typeface="Inter-Regular"/>
                <a:cs typeface="Inter-Regular"/>
                <a:sym typeface="Inter-Regular"/>
              </a:rPr>
              <a:t>ey.com</a:t>
            </a:r>
            <a:endParaRPr kumimoji="0" lang="en-IN" sz="1100" b="0" i="0" u="none" strike="noStrike" kern="0" cap="none" spc="0" normalizeH="0" baseline="0" noProof="0" dirty="0">
              <a:ln>
                <a:noFill/>
              </a:ln>
              <a:solidFill>
                <a:prstClr val="white"/>
              </a:solidFill>
              <a:effectLst/>
              <a:uLnTx/>
              <a:uFillTx/>
              <a:latin typeface="EYInterstate" panose="02000503020000020004" pitchFamily="2" charset="0"/>
              <a:ea typeface="+mn-ea"/>
              <a:cs typeface="+mn-cs"/>
            </a:endParaRPr>
          </a:p>
        </p:txBody>
      </p:sp>
    </p:spTree>
    <p:extLst>
      <p:ext uri="{BB962C8B-B14F-4D97-AF65-F5344CB8AC3E}">
        <p14:creationId xmlns:p14="http://schemas.microsoft.com/office/powerpoint/2010/main" val="3138360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091408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3"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243A1B47-E348-403C-A1E5-CC58A8EEB638}"/>
              </a:ext>
              <a:ext uri="{C183D7F6-B498-43B3-948B-1728B52AA6E4}">
                <adec:decorative xmlns:adec="http://schemas.microsoft.com/office/drawing/2017/decorative" val="1"/>
              </a:ext>
            </a:extLst>
          </p:cNvPr>
          <p:cNvSpPr/>
          <p:nvPr/>
        </p:nvSpPr>
        <p:spPr>
          <a:xfrm>
            <a:off x="3093616" y="6339160"/>
            <a:ext cx="5994400" cy="51884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000">
              <a:solidFill>
                <a:schemeClr val="bg1"/>
              </a:solidFill>
            </a:endParaRPr>
          </a:p>
        </p:txBody>
      </p:sp>
      <p:sp>
        <p:nvSpPr>
          <p:cNvPr id="16" name="Title 1">
            <a:extLst>
              <a:ext uri="{FF2B5EF4-FFF2-40B4-BE49-F238E27FC236}">
                <a16:creationId xmlns:a16="http://schemas.microsoft.com/office/drawing/2014/main" id="{84213C79-61FE-CE6C-21DB-CD64A858BE12}"/>
              </a:ext>
            </a:extLst>
          </p:cNvPr>
          <p:cNvSpPr>
            <a:spLocks noGrp="1"/>
          </p:cNvSpPr>
          <p:nvPr>
            <p:ph type="title"/>
          </p:nvPr>
        </p:nvSpPr>
        <p:spPr>
          <a:xfrm>
            <a:off x="609918" y="294200"/>
            <a:ext cx="10978515" cy="590400"/>
          </a:xfrm>
        </p:spPr>
        <p:txBody>
          <a:bodyPr vert="horz"/>
          <a:lstStyle/>
          <a:p>
            <a:r>
              <a:rPr lang="x-none" sz="2200" dirty="0"/>
              <a:t>Limitaciones y </a:t>
            </a:r>
            <a:r>
              <a:rPr lang="en-US" sz="2200" dirty="0" err="1"/>
              <a:t>restricciones</a:t>
            </a:r>
            <a:endParaRPr lang="en-IN" sz="2200" dirty="0"/>
          </a:p>
        </p:txBody>
      </p:sp>
      <p:sp>
        <p:nvSpPr>
          <p:cNvPr id="17" name="Content Placeholder 2">
            <a:extLst>
              <a:ext uri="{FF2B5EF4-FFF2-40B4-BE49-F238E27FC236}">
                <a16:creationId xmlns:a16="http://schemas.microsoft.com/office/drawing/2014/main" id="{48005270-427C-2B74-2A32-E04FD07A50FB}"/>
              </a:ext>
            </a:extLst>
          </p:cNvPr>
          <p:cNvSpPr>
            <a:spLocks noGrp="1"/>
          </p:cNvSpPr>
          <p:nvPr>
            <p:ph idx="1"/>
          </p:nvPr>
        </p:nvSpPr>
        <p:spPr>
          <a:xfrm>
            <a:off x="609918" y="1137920"/>
            <a:ext cx="10978515" cy="4947920"/>
          </a:xfrm>
        </p:spPr>
        <p:txBody>
          <a:bodyPr/>
          <a:lstStyle/>
          <a:p>
            <a:pPr>
              <a:lnSpc>
                <a:spcPct val="97000"/>
              </a:lnSpc>
              <a:spcBef>
                <a:spcPts val="600"/>
              </a:spcBef>
              <a:buClrTx/>
            </a:pPr>
            <a:r>
              <a:rPr lang="x-none" sz="1400" dirty="0"/>
              <a:t>Este informe (el </a:t>
            </a:r>
            <a:r>
              <a:rPr lang="en-US" sz="1400" dirty="0"/>
              <a:t>“</a:t>
            </a:r>
            <a:r>
              <a:rPr lang="x-none" sz="1400" dirty="0"/>
              <a:t>Informe</a:t>
            </a:r>
            <a:r>
              <a:rPr lang="en-US" sz="1400" dirty="0"/>
              <a:t>”</a:t>
            </a:r>
            <a:r>
              <a:rPr lang="x-none" sz="1400" dirty="0"/>
              <a:t>) ha sido elaborado por Ernst &amp; Young LLP (</a:t>
            </a:r>
            <a:r>
              <a:rPr lang="en-US" sz="1400" dirty="0"/>
              <a:t>“</a:t>
            </a:r>
            <a:r>
              <a:rPr lang="x-none" sz="1400" dirty="0"/>
              <a:t>EY</a:t>
            </a:r>
            <a:r>
              <a:rPr lang="en-US" sz="1400" dirty="0"/>
              <a:t>”</a:t>
            </a:r>
            <a:r>
              <a:rPr lang="x-none" sz="1400" dirty="0"/>
              <a:t> o </a:t>
            </a:r>
            <a:r>
              <a:rPr lang="en-US" sz="1400" dirty="0"/>
              <a:t>“</a:t>
            </a:r>
            <a:r>
              <a:rPr lang="x-none" sz="1400" dirty="0"/>
              <a:t>nosotros</a:t>
            </a:r>
            <a:r>
              <a:rPr lang="en-US" sz="1400" dirty="0"/>
              <a:t>”</a:t>
            </a:r>
            <a:r>
              <a:rPr lang="x-none" sz="1400" dirty="0"/>
              <a:t>), a partir de la información y los materiales suministrados por el Departamento de Educación Primaria y Secundaria de Massachusetts (MA DESE, por sus siglas en inglés) (el </a:t>
            </a:r>
            <a:r>
              <a:rPr lang="en-US" sz="1400" dirty="0"/>
              <a:t>“</a:t>
            </a:r>
            <a:r>
              <a:rPr lang="x-none" sz="1400" dirty="0"/>
              <a:t>Cliente</a:t>
            </a:r>
            <a:r>
              <a:rPr lang="en-US" sz="1400" dirty="0"/>
              <a:t>”</a:t>
            </a:r>
            <a:r>
              <a:rPr lang="x-none" sz="1400" dirty="0"/>
              <a:t>), con el único fin de ayudar al Cliente en una evaluación independiente de los procesos y sistemas de datos de Escuelas Públicas de Boston (</a:t>
            </a:r>
            <a:r>
              <a:rPr lang="en-US" sz="1400" dirty="0"/>
              <a:t>“</a:t>
            </a:r>
            <a:r>
              <a:rPr lang="x-none" sz="1400" dirty="0"/>
              <a:t>BPS</a:t>
            </a:r>
            <a:r>
              <a:rPr lang="en-US" sz="1400" dirty="0"/>
              <a:t>”</a:t>
            </a:r>
            <a:r>
              <a:rPr lang="x-none" sz="1400" dirty="0"/>
              <a:t>, por sus siglas en inglés).</a:t>
            </a:r>
          </a:p>
          <a:p>
            <a:pPr>
              <a:lnSpc>
                <a:spcPct val="97000"/>
              </a:lnSpc>
              <a:spcBef>
                <a:spcPts val="600"/>
              </a:spcBef>
              <a:buClrTx/>
            </a:pPr>
            <a:r>
              <a:rPr lang="x-none" sz="1400" dirty="0"/>
              <a:t>El carácter y el alcance de nuestros servicios se determinó de forma exclusiva en el Acuerdo entre EY y el Cliente con fecha 8 de agosto de 2022 (el </a:t>
            </a:r>
            <a:r>
              <a:rPr lang="en-US" sz="1400" dirty="0"/>
              <a:t>“</a:t>
            </a:r>
            <a:r>
              <a:rPr lang="x-none" sz="1400" dirty="0"/>
              <a:t>Acuerdo</a:t>
            </a:r>
            <a:r>
              <a:rPr lang="en-US" sz="1400" dirty="0"/>
              <a:t>”</a:t>
            </a:r>
            <a:r>
              <a:rPr lang="x-none" sz="1400" dirty="0"/>
              <a:t>). Nuestros procedimientos se limitan a aquellos descritos en ese Acuerdo. Nuestro trabajo se realizó únicamente para el uso y beneficio del Cliente, y nadie más debe utilizarlo ni basarse en este. Las otras personas que lean este Informe y no sean parte del Acuerdo lo hacen bajo su propio riesgo y no están autorizados a utilizarlo con ningún fin. No asumimos ningún tipo de deber, obligación o responsabilidad hacia ninguna de las otras partes que pudieran obtener acceso a este Informe.</a:t>
            </a:r>
          </a:p>
          <a:p>
            <a:pPr>
              <a:lnSpc>
                <a:spcPct val="97000"/>
              </a:lnSpc>
              <a:spcBef>
                <a:spcPts val="600"/>
              </a:spcBef>
              <a:buClrTx/>
            </a:pPr>
            <a:r>
              <a:rPr lang="x-none" sz="1400" dirty="0"/>
              <a:t>Los servicios que prestamos tenían un fin de recomendación. Si bien el trabajo de EY en relación con este Informe se realizó de conformidad con las normas de los servicios de consultoría del Colegio Estadounidense de Contadores Públicos (</a:t>
            </a:r>
            <a:r>
              <a:rPr lang="en-US" sz="1400" dirty="0"/>
              <a:t>“</a:t>
            </a:r>
            <a:r>
              <a:rPr lang="x-none" sz="1400" dirty="0"/>
              <a:t>AICPA</a:t>
            </a:r>
            <a:r>
              <a:rPr lang="en-US" sz="1400" dirty="0"/>
              <a:t>”</a:t>
            </a:r>
            <a:r>
              <a:rPr lang="x-none" sz="1400" dirty="0"/>
              <a:t>, por sus siglas en inglés), EY no brindó un informe de control ni un dictamen en virtud del Acuerdo, y nuestros servicios no constituyeron una auditoría, revisión, análisis, pronóstico ni proyección ni ninguna otra forma de certificación según la definición del AICPA de esos términos. Ninguno de los servicios que prestamos constituyó un asesoramiento o valoración jurídicos. Este Informe no se emite en relación con ninguna emisión de deuda ni ninguna otra transacción financiera.</a:t>
            </a:r>
          </a:p>
          <a:p>
            <a:pPr>
              <a:lnSpc>
                <a:spcPct val="97000"/>
              </a:lnSpc>
              <a:spcBef>
                <a:spcPts val="600"/>
              </a:spcBef>
              <a:buClrTx/>
            </a:pPr>
            <a:r>
              <a:rPr lang="x-none" sz="1400" dirty="0"/>
              <a:t>Para la elaboración de este Informe, EY se basó en información suministrada por el Cliente a partir de entrevistas y documentos internos, investigación de campo o recursos públicos, y asumimos que esa información es actual, precisa y completa. EY no realizó una evaluación ni una verificación independientes de la integridad, la precisión o la validez de la información obtenida. Todas las suposiciones incluidas en este informe provienen exclusivamente del Cliente y su administración (la </a:t>
            </a:r>
            <a:r>
              <a:rPr lang="en-US" sz="1400" dirty="0"/>
              <a:t>“</a:t>
            </a:r>
            <a:r>
              <a:rPr lang="x-none" sz="1400" dirty="0"/>
              <a:t>Administración</a:t>
            </a:r>
            <a:r>
              <a:rPr lang="en-US" sz="1400" dirty="0"/>
              <a:t>”</a:t>
            </a:r>
            <a:r>
              <a:rPr lang="x-none" sz="1400" dirty="0"/>
              <a:t>), quienes son, además, los únicos que produjeron todos los datos subyacentes.</a:t>
            </a:r>
          </a:p>
          <a:p>
            <a:pPr>
              <a:lnSpc>
                <a:spcPct val="97000"/>
              </a:lnSpc>
              <a:spcBef>
                <a:spcPts val="600"/>
              </a:spcBef>
              <a:buClrTx/>
            </a:pPr>
            <a:r>
              <a:rPr lang="x-none" sz="1400" dirty="0"/>
              <a:t>La administración del cliente sacó su propia conclusión en función de su conocimiento y experiencia. EY no asume ningún tipo de responsabilidad por las acciones ni las decisiones del Cliente en relación con este Informe.</a:t>
            </a:r>
          </a:p>
        </p:txBody>
      </p:sp>
      <p:sp>
        <p:nvSpPr>
          <p:cNvPr id="18" name="Date Placeholder 3">
            <a:extLst>
              <a:ext uri="{FF2B5EF4-FFF2-40B4-BE49-F238E27FC236}">
                <a16:creationId xmlns:a16="http://schemas.microsoft.com/office/drawing/2014/main" id="{828B57F2-471A-70BF-221A-0E41C90E1003}"/>
              </a:ext>
            </a:extLst>
          </p:cNvPr>
          <p:cNvSpPr>
            <a:spLocks noGrp="1"/>
          </p:cNvSpPr>
          <p:nvPr>
            <p:ph type="dt" sz="half" idx="10"/>
          </p:nvPr>
        </p:nvSpPr>
        <p:spPr>
          <a:xfrm>
            <a:off x="9088016" y="6561447"/>
            <a:ext cx="1191258" cy="180000"/>
          </a:xfrm>
        </p:spPr>
        <p:txBody>
          <a:bodyPr/>
          <a:lstStyle/>
          <a:p>
            <a:r>
              <a:rPr lang="x-none"/>
              <a:t>Febrero de 2023</a:t>
            </a:r>
          </a:p>
        </p:txBody>
      </p:sp>
      <p:sp>
        <p:nvSpPr>
          <p:cNvPr id="19" name="Slide Number Placeholder 5">
            <a:extLst>
              <a:ext uri="{FF2B5EF4-FFF2-40B4-BE49-F238E27FC236}">
                <a16:creationId xmlns:a16="http://schemas.microsoft.com/office/drawing/2014/main" id="{71AA3E7F-1ED2-9647-55B8-7EC3A7418175}"/>
              </a:ext>
            </a:extLst>
          </p:cNvPr>
          <p:cNvSpPr>
            <a:spLocks noGrp="1"/>
          </p:cNvSpPr>
          <p:nvPr>
            <p:ph type="sldNum" sz="quarter" idx="12"/>
          </p:nvPr>
        </p:nvSpPr>
        <p:spPr>
          <a:xfrm>
            <a:off x="10382461" y="6561447"/>
            <a:ext cx="663066" cy="180000"/>
          </a:xfrm>
        </p:spPr>
        <p:txBody>
          <a:bodyPr/>
          <a:lstStyle/>
          <a:p>
            <a:r>
              <a:rPr lang="x-none"/>
              <a:t>Página </a:t>
            </a:r>
            <a:fld id="{F1BC30E3-FFE5-4B91-AA19-87A149EBB9EE}" type="slidenum">
              <a:rPr smtClean="0"/>
              <a:pPr/>
              <a:t>2</a:t>
            </a:fld>
            <a:endParaRPr/>
          </a:p>
        </p:txBody>
      </p:sp>
    </p:spTree>
    <p:extLst>
      <p:ext uri="{BB962C8B-B14F-4D97-AF65-F5344CB8AC3E}">
        <p14:creationId xmlns:p14="http://schemas.microsoft.com/office/powerpoint/2010/main" val="265302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15971586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7" name="think-cell Slide" r:id="rId8" imgW="415" imgH="416" progId="TCLayout.ActiveDocument.1">
                  <p:embed/>
                </p:oleObj>
              </mc:Choice>
              <mc:Fallback>
                <p:oleObj name="think-cell Slide" r:id="rId8" imgW="415" imgH="416" progId="TCLayout.ActiveDocument.1">
                  <p:embed/>
                  <p:pic>
                    <p:nvPic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3" name="Title 1">
            <a:extLst>
              <a:ext uri="{FF2B5EF4-FFF2-40B4-BE49-F238E27FC236}">
                <a16:creationId xmlns:a16="http://schemas.microsoft.com/office/drawing/2014/main" id="{CC32EC1F-22A3-4D0F-965F-BBA4291D75CA}"/>
              </a:ext>
            </a:extLst>
          </p:cNvPr>
          <p:cNvSpPr>
            <a:spLocks noGrp="1"/>
          </p:cNvSpPr>
          <p:nvPr>
            <p:ph type="title"/>
          </p:nvPr>
        </p:nvSpPr>
        <p:spPr>
          <a:xfrm>
            <a:off x="609918" y="294200"/>
            <a:ext cx="11139059" cy="590400"/>
          </a:xfrm>
        </p:spPr>
        <p:txBody>
          <a:bodyPr vert="horz"/>
          <a:lstStyle/>
          <a:p>
            <a:r>
              <a:rPr lang="es-xl" sz="2200" dirty="0"/>
              <a:t>Enfoque y resultados de la evaluación de datos</a:t>
            </a:r>
            <a:br>
              <a:rPr sz="2200" dirty="0"/>
            </a:br>
            <a:r>
              <a:rPr lang="es-xl" sz="1300" dirty="0"/>
              <a:t>EY analizó siete dominios de datos del BPS, determinados por DESE, para el año escolar 2021-2022, e identificó desafíos y oportunidades clave</a:t>
            </a:r>
            <a:r>
              <a:rPr lang="en-US" sz="1300" dirty="0"/>
              <a:t>.</a:t>
            </a:r>
            <a:endParaRPr lang="en-IN" sz="1300" dirty="0"/>
          </a:p>
        </p:txBody>
      </p:sp>
      <p:sp>
        <p:nvSpPr>
          <p:cNvPr id="31" name="Rectangle 30">
            <a:extLst>
              <a:ext uri="{FF2B5EF4-FFF2-40B4-BE49-F238E27FC236}">
                <a16:creationId xmlns:a16="http://schemas.microsoft.com/office/drawing/2014/main" id="{3973D783-5CB1-4AA2-B1EF-8D284E9335AB}"/>
              </a:ext>
            </a:extLst>
          </p:cNvPr>
          <p:cNvSpPr/>
          <p:nvPr/>
        </p:nvSpPr>
        <p:spPr>
          <a:xfrm>
            <a:off x="612776" y="1335740"/>
            <a:ext cx="5889024" cy="403411"/>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1500" dirty="0">
                <a:solidFill>
                  <a:schemeClr val="tx1"/>
                </a:solidFill>
              </a:rPr>
              <a:t>Abordaje de la evaluación</a:t>
            </a:r>
          </a:p>
        </p:txBody>
      </p:sp>
      <p:sp>
        <p:nvSpPr>
          <p:cNvPr id="33" name="Content Placeholder 2">
            <a:extLst>
              <a:ext uri="{FF2B5EF4-FFF2-40B4-BE49-F238E27FC236}">
                <a16:creationId xmlns:a16="http://schemas.microsoft.com/office/drawing/2014/main" id="{71E9C4C8-CEB5-4CBC-A3E9-07F787BFC120}"/>
              </a:ext>
            </a:extLst>
          </p:cNvPr>
          <p:cNvSpPr txBox="1">
            <a:spLocks/>
          </p:cNvSpPr>
          <p:nvPr/>
        </p:nvSpPr>
        <p:spPr>
          <a:xfrm>
            <a:off x="612775" y="1739149"/>
            <a:ext cx="5889025" cy="4383743"/>
          </a:xfrm>
          <a:prstGeom prst="rect">
            <a:avLst/>
          </a:prstGeom>
          <a:solidFill>
            <a:schemeClr val="tx1">
              <a:lumMod val="95000"/>
            </a:schemeClr>
          </a:solidFill>
        </p:spPr>
        <p:txBody>
          <a:bodyPr vert="horz" lIns="0" tIns="91440" rIns="9144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indent="-126000">
              <a:spcBef>
                <a:spcPts val="0"/>
              </a:spcBef>
              <a:buClrTx/>
              <a:buSzPct val="75000"/>
              <a:buFont typeface="Wingdings 3" panose="05040102010807070707" pitchFamily="18" charset="2"/>
              <a:buChar char=""/>
            </a:pPr>
            <a:r>
              <a:rPr lang="es-xl" sz="1300" dirty="0"/>
              <a:t>Durante los últimos seis meses, </a:t>
            </a:r>
            <a:r>
              <a:rPr lang="es-xl" sz="1300" b="1" dirty="0"/>
              <a:t>EY, como consultor externo para el DESE, evaluó siete dominios de datos en las Escuelas Públicas de Boston</a:t>
            </a:r>
            <a:r>
              <a:rPr lang="es-xl" sz="1300" dirty="0"/>
              <a:t>: participación en los programa para estudiantes, inscripción y egreso de los estudiantes, sanciones disciplinarias a los estudiantes, </a:t>
            </a:r>
            <a:r>
              <a:rPr lang="es-419" sz="1300" dirty="0"/>
              <a:t>restricciones</a:t>
            </a:r>
            <a:r>
              <a:rPr lang="es-xl" sz="1300" dirty="0"/>
              <a:t> de los estudiantes, funcionamiento puntual del autobús matutino, quejas de las familias y asignación de los estudiantes.</a:t>
            </a:r>
          </a:p>
          <a:p>
            <a:pPr marL="126000" indent="-126000">
              <a:spcBef>
                <a:spcPts val="0"/>
              </a:spcBef>
              <a:buClrTx/>
              <a:buSzPct val="75000"/>
              <a:buFont typeface="Wingdings 3" panose="05040102010807070707" pitchFamily="18" charset="2"/>
              <a:buChar char=""/>
            </a:pPr>
            <a:endParaRPr lang="en-US" sz="1300" dirty="0"/>
          </a:p>
          <a:p>
            <a:pPr marL="126000" indent="-126000">
              <a:lnSpc>
                <a:spcPct val="80000"/>
              </a:lnSpc>
              <a:spcBef>
                <a:spcPts val="0"/>
              </a:spcBef>
              <a:buClrTx/>
              <a:buSzPct val="75000"/>
              <a:buFont typeface="Wingdings 3" panose="05040102010807070707" pitchFamily="18" charset="2"/>
              <a:buChar char=""/>
            </a:pPr>
            <a:r>
              <a:rPr lang="es-xl" sz="1300" dirty="0"/>
              <a:t>La evaluación incluyó:</a:t>
            </a:r>
            <a:endParaRPr lang="en-US" sz="1300" dirty="0"/>
          </a:p>
          <a:p>
            <a:pPr marL="126000" indent="-126000">
              <a:lnSpc>
                <a:spcPct val="80000"/>
              </a:lnSpc>
              <a:spcBef>
                <a:spcPts val="0"/>
              </a:spcBef>
              <a:buClrTx/>
              <a:buSzPct val="75000"/>
              <a:buFont typeface="Wingdings 3" panose="05040102010807070707" pitchFamily="18" charset="2"/>
              <a:buChar char=""/>
            </a:pPr>
            <a:endParaRPr lang="es-xl"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0" indent="0">
              <a:spcBef>
                <a:spcPts val="0"/>
              </a:spcBef>
              <a:buClrTx/>
              <a:buSzPct val="75000"/>
              <a:buNone/>
            </a:pPr>
            <a:endParaRPr lang="en-US" sz="1300" dirty="0"/>
          </a:p>
          <a:p>
            <a:pPr marL="126000" indent="-126000">
              <a:lnSpc>
                <a:spcPct val="80000"/>
              </a:lnSpc>
              <a:spcBef>
                <a:spcPts val="0"/>
              </a:spcBef>
              <a:buClrTx/>
              <a:buSzPct val="75000"/>
              <a:buFont typeface="Wingdings 3" panose="05040102010807070707" pitchFamily="18" charset="2"/>
              <a:buChar char=""/>
            </a:pPr>
            <a:r>
              <a:rPr lang="es-xl" sz="1300" dirty="0"/>
              <a:t>A cada dominio de datos se le asignaron niveles de riesgo alto, moderado </a:t>
            </a:r>
            <a:br>
              <a:rPr lang="en-US" sz="1300" dirty="0"/>
            </a:br>
            <a:r>
              <a:rPr lang="es-xl" sz="1300" dirty="0"/>
              <a:t>o bajo en siete dimensiones de evaluación </a:t>
            </a:r>
            <a:r>
              <a:rPr lang="es-xl" sz="1300" i="1" dirty="0"/>
              <a:t>(consulte el apéndice para obtener la rúbrica de calificación), </a:t>
            </a:r>
            <a:r>
              <a:rPr lang="es-xl" sz="1300" dirty="0"/>
              <a:t>así como una calificación de riesgo compuesta por dominio de datos.</a:t>
            </a:r>
            <a:endParaRPr lang="en-US" sz="1300" i="1" dirty="0"/>
          </a:p>
        </p:txBody>
      </p:sp>
      <p:pic>
        <p:nvPicPr>
          <p:cNvPr id="34" name="Graphic 33">
            <a:extLst>
              <a:ext uri="{FF2B5EF4-FFF2-40B4-BE49-F238E27FC236}">
                <a16:creationId xmlns:a16="http://schemas.microsoft.com/office/drawing/2014/main" id="{52A0A1D4-3222-4204-A3B9-9AC43B79BCC0}"/>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218179" y="3492480"/>
            <a:ext cx="696072" cy="696072"/>
          </a:xfrm>
          <a:prstGeom prst="rect">
            <a:avLst/>
          </a:prstGeom>
        </p:spPr>
      </p:pic>
      <p:pic>
        <p:nvPicPr>
          <p:cNvPr id="35" name="Graphic 34">
            <a:extLst>
              <a:ext uri="{FF2B5EF4-FFF2-40B4-BE49-F238E27FC236}">
                <a16:creationId xmlns:a16="http://schemas.microsoft.com/office/drawing/2014/main" id="{489DC27F-9EB7-4888-BD70-27C63EE04646}"/>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52703" y="3492480"/>
            <a:ext cx="696072" cy="696072"/>
          </a:xfrm>
          <a:prstGeom prst="rect">
            <a:avLst/>
          </a:prstGeom>
        </p:spPr>
      </p:pic>
      <p:sp>
        <p:nvSpPr>
          <p:cNvPr id="36" name="Text box_6381032098940227210">
            <a:extLst>
              <a:ext uri="{FF2B5EF4-FFF2-40B4-BE49-F238E27FC236}">
                <a16:creationId xmlns:a16="http://schemas.microsoft.com/office/drawing/2014/main" id="{E5CB82CA-42AB-4411-BD35-FF7FC839E356}"/>
              </a:ext>
            </a:extLst>
          </p:cNvPr>
          <p:cNvSpPr/>
          <p:nvPr>
            <p:custDataLst>
              <p:tags r:id="rId3"/>
            </p:custDataLst>
          </p:nvPr>
        </p:nvSpPr>
        <p:spPr>
          <a:xfrm>
            <a:off x="615972" y="4295540"/>
            <a:ext cx="1939796" cy="800219"/>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s-xl" sz="1300" i="1" spc="-10" dirty="0">
                <a:solidFill>
                  <a:schemeClr val="bg1"/>
                </a:solidFill>
              </a:rPr>
              <a:t>Alrededor de 50 entrevistas al DESE, la oficina central de BPS y el personal de nivel escolar</a:t>
            </a:r>
            <a:r>
              <a:rPr lang="en-US" sz="1300" i="1" spc="-10" dirty="0">
                <a:solidFill>
                  <a:schemeClr val="bg1"/>
                </a:solidFill>
              </a:rPr>
              <a:t>.</a:t>
            </a:r>
            <a:endParaRPr lang="es-xl" sz="1300" i="1" spc="-10" dirty="0">
              <a:solidFill>
                <a:schemeClr val="bg1"/>
              </a:solidFill>
            </a:endParaRPr>
          </a:p>
        </p:txBody>
      </p:sp>
      <p:sp>
        <p:nvSpPr>
          <p:cNvPr id="37" name="Text box_6381032098940227210">
            <a:extLst>
              <a:ext uri="{FF2B5EF4-FFF2-40B4-BE49-F238E27FC236}">
                <a16:creationId xmlns:a16="http://schemas.microsoft.com/office/drawing/2014/main" id="{15BCAFE3-34EB-4F37-A02D-E1724DEAAEEE}"/>
              </a:ext>
            </a:extLst>
          </p:cNvPr>
          <p:cNvSpPr/>
          <p:nvPr>
            <p:custDataLst>
              <p:tags r:id="rId4"/>
            </p:custDataLst>
          </p:nvPr>
        </p:nvSpPr>
        <p:spPr>
          <a:xfrm>
            <a:off x="2519656" y="4281212"/>
            <a:ext cx="1939796" cy="800219"/>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s-xl" sz="1300" i="1" spc="-10" dirty="0">
                <a:solidFill>
                  <a:schemeClr val="bg1"/>
                </a:solidFill>
              </a:rPr>
              <a:t>Análisis de datos del estado y del distrito en aproximadamente 10 fuentes de datos</a:t>
            </a:r>
            <a:r>
              <a:rPr lang="en-US" sz="1300" i="1" spc="-10" dirty="0">
                <a:solidFill>
                  <a:schemeClr val="bg1"/>
                </a:solidFill>
              </a:rPr>
              <a:t>.</a:t>
            </a:r>
            <a:endParaRPr lang="es-xl" sz="1300" i="1" spc="-10" dirty="0">
              <a:solidFill>
                <a:schemeClr val="bg1"/>
              </a:solidFill>
            </a:endParaRPr>
          </a:p>
        </p:txBody>
      </p:sp>
      <p:sp>
        <p:nvSpPr>
          <p:cNvPr id="38" name="Text box_6381032098940227210">
            <a:extLst>
              <a:ext uri="{FF2B5EF4-FFF2-40B4-BE49-F238E27FC236}">
                <a16:creationId xmlns:a16="http://schemas.microsoft.com/office/drawing/2014/main" id="{C8087232-71D9-4058-86B8-E758C48A4D36}"/>
              </a:ext>
            </a:extLst>
          </p:cNvPr>
          <p:cNvSpPr/>
          <p:nvPr>
            <p:custDataLst>
              <p:tags r:id="rId5"/>
            </p:custDataLst>
          </p:nvPr>
        </p:nvSpPr>
        <p:spPr>
          <a:xfrm>
            <a:off x="4459452" y="4295540"/>
            <a:ext cx="1903684" cy="800219"/>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s-xl" sz="1300" i="1" spc="-10" dirty="0">
                <a:solidFill>
                  <a:schemeClr val="bg1"/>
                </a:solidFill>
              </a:rPr>
              <a:t>Revisión de las políticas del estado y del distrito relacionadas con los dominios de datos</a:t>
            </a:r>
            <a:r>
              <a:rPr lang="en-US" sz="1300" i="1" spc="-10" dirty="0">
                <a:solidFill>
                  <a:schemeClr val="bg1"/>
                </a:solidFill>
              </a:rPr>
              <a:t>.</a:t>
            </a:r>
            <a:endParaRPr lang="es-xl" sz="1300" i="1" spc="-10" dirty="0">
              <a:solidFill>
                <a:schemeClr val="bg1"/>
              </a:solidFill>
            </a:endParaRPr>
          </a:p>
        </p:txBody>
      </p:sp>
      <p:pic>
        <p:nvPicPr>
          <p:cNvPr id="39" name="Graphic 38">
            <a:extLst>
              <a:ext uri="{FF2B5EF4-FFF2-40B4-BE49-F238E27FC236}">
                <a16:creationId xmlns:a16="http://schemas.microsoft.com/office/drawing/2014/main" id="{163F49BC-A536-4A40-83E8-4252A1E5E01C}"/>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00323" y="3492480"/>
            <a:ext cx="696072" cy="696072"/>
          </a:xfrm>
          <a:prstGeom prst="rect">
            <a:avLst/>
          </a:prstGeom>
        </p:spPr>
      </p:pic>
      <p:sp>
        <p:nvSpPr>
          <p:cNvPr id="40" name="Isosceles Triangle 39">
            <a:extLst>
              <a:ext uri="{FF2B5EF4-FFF2-40B4-BE49-F238E27FC236}">
                <a16:creationId xmlns:a16="http://schemas.microsoft.com/office/drawing/2014/main" id="{D2B02203-7200-4F52-9ABA-33BD38B99CB2}"/>
              </a:ext>
              <a:ext uri="{C183D7F6-B498-43B3-948B-1728B52AA6E4}">
                <adec:decorative xmlns:adec="http://schemas.microsoft.com/office/drawing/2017/decorative" val="1"/>
              </a:ext>
            </a:extLst>
          </p:cNvPr>
          <p:cNvSpPr/>
          <p:nvPr/>
        </p:nvSpPr>
        <p:spPr>
          <a:xfrm rot="5400000">
            <a:off x="5624908" y="3348516"/>
            <a:ext cx="3045205" cy="681818"/>
          </a:xfrm>
          <a:prstGeom prst="triangle">
            <a:avLst/>
          </a:prstGeom>
          <a:solidFill>
            <a:srgbClr val="FFE600"/>
          </a:solidFill>
          <a:ln w="25400" cap="flat" cmpd="sng" algn="ctr">
            <a:noFill/>
            <a:prstDash val="solid"/>
          </a:ln>
          <a:effectLst/>
          <a:extLst>
            <a:ext uri="{91240B29-F687-4F45-9708-019B960494DF}">
              <a14:hiddenLine xmlns:a14="http://schemas.microsoft.com/office/drawing/2010/main" w="25400" cap="flat" cmpd="sng" algn="ctr">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EYInterstate Light"/>
              <a:ea typeface="+mn-ea"/>
              <a:cs typeface="+mn-cs"/>
            </a:endParaRPr>
          </a:p>
        </p:txBody>
      </p:sp>
      <p:sp>
        <p:nvSpPr>
          <p:cNvPr id="32" name="Rectangle 31">
            <a:extLst>
              <a:ext uri="{FF2B5EF4-FFF2-40B4-BE49-F238E27FC236}">
                <a16:creationId xmlns:a16="http://schemas.microsoft.com/office/drawing/2014/main" id="{84545A21-297C-43AA-931C-F77F8A5B9F53}"/>
              </a:ext>
            </a:extLst>
          </p:cNvPr>
          <p:cNvSpPr/>
          <p:nvPr/>
        </p:nvSpPr>
        <p:spPr>
          <a:xfrm>
            <a:off x="7793220" y="1335739"/>
            <a:ext cx="3792354" cy="403411"/>
          </a:xfrm>
          <a:prstGeom prst="rect">
            <a:avLst/>
          </a:prstGeom>
          <a:solidFill>
            <a:schemeClr val="bg2">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1500" dirty="0">
                <a:solidFill>
                  <a:schemeClr val="tx1"/>
                </a:solidFill>
              </a:rPr>
              <a:t>Resultados</a:t>
            </a:r>
          </a:p>
        </p:txBody>
      </p:sp>
      <p:sp>
        <p:nvSpPr>
          <p:cNvPr id="41" name="Content Placeholder 2">
            <a:extLst>
              <a:ext uri="{FF2B5EF4-FFF2-40B4-BE49-F238E27FC236}">
                <a16:creationId xmlns:a16="http://schemas.microsoft.com/office/drawing/2014/main" id="{8BF4307F-43D3-42B6-8366-864DFBE18756}"/>
              </a:ext>
            </a:extLst>
          </p:cNvPr>
          <p:cNvSpPr txBox="1">
            <a:spLocks/>
          </p:cNvSpPr>
          <p:nvPr/>
        </p:nvSpPr>
        <p:spPr>
          <a:xfrm>
            <a:off x="7793220" y="1739151"/>
            <a:ext cx="3789158" cy="4383743"/>
          </a:xfrm>
          <a:prstGeom prst="rect">
            <a:avLst/>
          </a:prstGeom>
          <a:solidFill>
            <a:schemeClr val="tx1">
              <a:lumMod val="95000"/>
            </a:schemeClr>
          </a:solidFill>
        </p:spPr>
        <p:txBody>
          <a:bodyPr vert="horz" lIns="0" tIns="91440" rIns="9144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6000" indent="-126000">
              <a:spcBef>
                <a:spcPts val="0"/>
              </a:spcBef>
              <a:buClrTx/>
              <a:buSzPct val="75000"/>
              <a:buFont typeface="Wingdings 3" panose="05040102010807070707" pitchFamily="18" charset="2"/>
              <a:buChar char=""/>
            </a:pPr>
            <a:r>
              <a:rPr lang="es-xl" sz="1300" dirty="0"/>
              <a:t>La evaluación de datos reveló riesgos y oportunidades específicos del dominio de datos, así como desafíos más amplios y globales </a:t>
            </a:r>
            <a:br>
              <a:rPr lang="en-US" sz="1300" dirty="0"/>
            </a:br>
            <a:r>
              <a:rPr lang="es-xl" sz="1300" dirty="0"/>
              <a:t>y oportunidades de mejora.</a:t>
            </a:r>
          </a:p>
          <a:p>
            <a:pPr marL="158400" lvl="1" indent="0">
              <a:spcBef>
                <a:spcPts val="0"/>
              </a:spcBef>
              <a:buClrTx/>
              <a:buSzPct val="75000"/>
              <a:buNone/>
            </a:pPr>
            <a:endParaRPr lang="en-US" sz="1300" dirty="0"/>
          </a:p>
          <a:p>
            <a:pPr marL="302400" lvl="1" indent="-144000">
              <a:spcBef>
                <a:spcPts val="0"/>
              </a:spcBef>
              <a:buClrTx/>
              <a:buSzPct val="75000"/>
              <a:buFont typeface="Arial" panose="020B0604020202020204" pitchFamily="34" charset="0"/>
              <a:buChar char="–"/>
            </a:pPr>
            <a:r>
              <a:rPr lang="es-xl" sz="1300" dirty="0"/>
              <a:t>En la evaluación, se identificaron </a:t>
            </a:r>
            <a:br>
              <a:rPr lang="en-US" sz="1300" dirty="0"/>
            </a:br>
            <a:r>
              <a:rPr lang="es-xl" sz="1300" b="1" dirty="0"/>
              <a:t>61 oportunidades de mejora específicas </a:t>
            </a:r>
            <a:br>
              <a:rPr lang="en-US" sz="1300" b="1" dirty="0"/>
            </a:br>
            <a:r>
              <a:rPr lang="es-xl" sz="1300" b="1" dirty="0"/>
              <a:t>del dominio.</a:t>
            </a:r>
          </a:p>
          <a:p>
            <a:pPr marL="302400" lvl="1" indent="-144000">
              <a:spcBef>
                <a:spcPts val="0"/>
              </a:spcBef>
              <a:buClrTx/>
              <a:buSzPct val="75000"/>
              <a:buFont typeface="Arial" panose="020B0604020202020204" pitchFamily="34" charset="0"/>
              <a:buChar char="–"/>
            </a:pPr>
            <a:endParaRPr lang="en-US" sz="1300" b="1" dirty="0"/>
          </a:p>
          <a:p>
            <a:pPr marL="302400" lvl="1" indent="-144000">
              <a:spcBef>
                <a:spcPts val="0"/>
              </a:spcBef>
              <a:buClrTx/>
              <a:buSzPct val="75000"/>
              <a:buFont typeface="Arial" panose="020B0604020202020204" pitchFamily="34" charset="0"/>
              <a:buChar char="–"/>
            </a:pPr>
            <a:r>
              <a:rPr lang="es-xl" sz="1300" dirty="0"/>
              <a:t>Además, se identificaron </a:t>
            </a:r>
            <a:r>
              <a:rPr lang="es-xl" sz="1300" b="1" dirty="0"/>
              <a:t>cuatro oportunidades globales </a:t>
            </a:r>
            <a:r>
              <a:rPr lang="es-xl" sz="1300" dirty="0"/>
              <a:t>que afectan la calidad, la precisión y la integridad de los datos y la presentación de informes dentro </a:t>
            </a:r>
            <a:br>
              <a:rPr lang="en-US" sz="1300" dirty="0"/>
            </a:br>
            <a:r>
              <a:rPr lang="es-xl" sz="1300" dirty="0"/>
              <a:t>de BPS, </a:t>
            </a:r>
            <a:r>
              <a:rPr lang="es-xl" sz="1300" b="1" dirty="0"/>
              <a:t>junto con las oportunidades de mejora asociadas.</a:t>
            </a:r>
          </a:p>
          <a:p>
            <a:pPr marL="302400" lvl="1" indent="-144000">
              <a:spcBef>
                <a:spcPts val="0"/>
              </a:spcBef>
              <a:buClrTx/>
              <a:buSzPct val="75000"/>
              <a:buFont typeface="Arial" panose="020B0604020202020204" pitchFamily="34" charset="0"/>
              <a:buChar char="–"/>
            </a:pPr>
            <a:endParaRPr lang="en-US" sz="1300" dirty="0"/>
          </a:p>
          <a:p>
            <a:pPr marL="302400" lvl="1" indent="-144000">
              <a:spcBef>
                <a:spcPts val="0"/>
              </a:spcBef>
              <a:buClrTx/>
              <a:buSzPct val="75000"/>
              <a:buFont typeface="Arial" panose="020B0604020202020204" pitchFamily="34" charset="0"/>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126000" indent="-126000">
              <a:spcBef>
                <a:spcPts val="0"/>
              </a:spcBef>
              <a:buClrTx/>
              <a:buSzPct val="75000"/>
              <a:buFont typeface="Wingdings 3" panose="05040102010807070707" pitchFamily="18" charset="2"/>
              <a:buChar char=""/>
            </a:pPr>
            <a:endParaRPr lang="en-US" sz="1300" dirty="0"/>
          </a:p>
          <a:p>
            <a:pPr marL="0" indent="0">
              <a:spcBef>
                <a:spcPts val="0"/>
              </a:spcBef>
              <a:buClrTx/>
              <a:buSzPct val="75000"/>
              <a:buNone/>
            </a:pPr>
            <a:endParaRPr lang="en-US" sz="1300" dirty="0"/>
          </a:p>
        </p:txBody>
      </p:sp>
      <p:sp>
        <p:nvSpPr>
          <p:cNvPr id="30" name="Date Placeholder 3">
            <a:extLst>
              <a:ext uri="{FF2B5EF4-FFF2-40B4-BE49-F238E27FC236}">
                <a16:creationId xmlns:a16="http://schemas.microsoft.com/office/drawing/2014/main" id="{4E9085BD-C63A-4595-A2E0-7E5B03F1D2B4}"/>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4" name="Slide Number Placeholder 3">
            <a:extLst>
              <a:ext uri="{FF2B5EF4-FFF2-40B4-BE49-F238E27FC236}">
                <a16:creationId xmlns:a16="http://schemas.microsoft.com/office/drawing/2014/main" id="{E4A9E392-8ABA-454F-8C34-9CABD154BCB6}"/>
              </a:ext>
            </a:extLst>
          </p:cNvPr>
          <p:cNvSpPr>
            <a:spLocks noGrp="1"/>
          </p:cNvSpPr>
          <p:nvPr>
            <p:ph type="sldNum" sz="quarter" idx="12"/>
          </p:nvPr>
        </p:nvSpPr>
        <p:spPr/>
        <p:txBody>
          <a:bodyPr/>
          <a:lstStyle/>
          <a:p>
            <a:r>
              <a:rPr lang="es-xl" dirty="0"/>
              <a:t>Página </a:t>
            </a:r>
            <a:fld id="{F1BC30E3-FFE5-4B91-AA19-87A149EBB9EE}" type="slidenum">
              <a:rPr smtClean="0"/>
              <a:pPr/>
              <a:t>3</a:t>
            </a:fld>
            <a:endParaRPr dirty="0"/>
          </a:p>
        </p:txBody>
      </p:sp>
    </p:spTree>
    <p:extLst>
      <p:ext uri="{BB962C8B-B14F-4D97-AF65-F5344CB8AC3E}">
        <p14:creationId xmlns:p14="http://schemas.microsoft.com/office/powerpoint/2010/main" val="4102288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036914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1"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361575"/>
            <a:ext cx="10978515" cy="590400"/>
          </a:xfrm>
        </p:spPr>
        <p:txBody>
          <a:bodyPr vert="horz"/>
          <a:lstStyle/>
          <a:p>
            <a:r>
              <a:rPr lang="es-xl" sz="2200" dirty="0"/>
              <a:t>Alcance de la evaluación de datos</a:t>
            </a:r>
            <a:br>
              <a:rPr sz="2200" dirty="0"/>
            </a:br>
            <a:r>
              <a:rPr lang="es-xl" sz="1300" dirty="0"/>
              <a:t>EY analizó siete dominios de datos de BPS, identificados por DESE, para el año escolar 2021-2022</a:t>
            </a:r>
            <a:r>
              <a:rPr lang="en-US" sz="1300" dirty="0"/>
              <a:t>.</a:t>
            </a:r>
            <a:endParaRPr lang="en-IN" sz="1300" dirty="0">
              <a:solidFill>
                <a:srgbClr val="FF0000"/>
              </a:solidFill>
            </a:endParaRPr>
          </a:p>
        </p:txBody>
      </p:sp>
      <p:graphicFrame>
        <p:nvGraphicFramePr>
          <p:cNvPr id="13" name="Table 4">
            <a:extLst>
              <a:ext uri="{FF2B5EF4-FFF2-40B4-BE49-F238E27FC236}">
                <a16:creationId xmlns:a16="http://schemas.microsoft.com/office/drawing/2014/main" id="{1884D6B8-9745-482F-9B90-BA043868DD11}"/>
              </a:ext>
            </a:extLst>
          </p:cNvPr>
          <p:cNvGraphicFramePr>
            <a:graphicFrameLocks noGrp="1"/>
          </p:cNvGraphicFramePr>
          <p:nvPr>
            <p:extLst>
              <p:ext uri="{D42A27DB-BD31-4B8C-83A1-F6EECF244321}">
                <p14:modId xmlns:p14="http://schemas.microsoft.com/office/powerpoint/2010/main" val="2866360923"/>
              </p:ext>
            </p:extLst>
          </p:nvPr>
        </p:nvGraphicFramePr>
        <p:xfrm>
          <a:off x="606109" y="1194895"/>
          <a:ext cx="10978515" cy="4716533"/>
        </p:xfrm>
        <a:graphic>
          <a:graphicData uri="http://schemas.openxmlformats.org/drawingml/2006/table">
            <a:tbl>
              <a:tblPr firstRow="1" bandRow="1"/>
              <a:tblGrid>
                <a:gridCol w="426723">
                  <a:extLst>
                    <a:ext uri="{9D8B030D-6E8A-4147-A177-3AD203B41FA5}">
                      <a16:colId xmlns:a16="http://schemas.microsoft.com/office/drawing/2014/main" val="248498841"/>
                    </a:ext>
                  </a:extLst>
                </a:gridCol>
                <a:gridCol w="1743601">
                  <a:extLst>
                    <a:ext uri="{9D8B030D-6E8A-4147-A177-3AD203B41FA5}">
                      <a16:colId xmlns:a16="http://schemas.microsoft.com/office/drawing/2014/main" val="1553242230"/>
                    </a:ext>
                  </a:extLst>
                </a:gridCol>
                <a:gridCol w="8808191">
                  <a:extLst>
                    <a:ext uri="{9D8B030D-6E8A-4147-A177-3AD203B41FA5}">
                      <a16:colId xmlns:a16="http://schemas.microsoft.com/office/drawing/2014/main" val="2311437133"/>
                    </a:ext>
                  </a:extLst>
                </a:gridCol>
              </a:tblGrid>
              <a:tr h="384942">
                <a:tc>
                  <a:txBody>
                    <a:bodyPr/>
                    <a:lstStyle>
                      <a:lvl1pPr marL="0" algn="l" defTabSz="914390" rtl="0" eaLnBrk="1" latinLnBrk="0" hangingPunct="1">
                        <a:defRPr sz="1800" b="1" kern="1200">
                          <a:solidFill>
                            <a:schemeClr val="lt1"/>
                          </a:solidFill>
                          <a:latin typeface="Calibri" panose="020F0502020204030204"/>
                        </a:defRPr>
                      </a:lvl1pPr>
                      <a:lvl2pPr marL="457196" algn="l" defTabSz="914390" rtl="0" eaLnBrk="1" latinLnBrk="0" hangingPunct="1">
                        <a:defRPr sz="1800" b="1" kern="1200">
                          <a:solidFill>
                            <a:schemeClr val="lt1"/>
                          </a:solidFill>
                          <a:latin typeface="Calibri" panose="020F0502020204030204"/>
                        </a:defRPr>
                      </a:lvl2pPr>
                      <a:lvl3pPr marL="914390" algn="l" defTabSz="914390" rtl="0" eaLnBrk="1" latinLnBrk="0" hangingPunct="1">
                        <a:defRPr sz="1800" b="1" kern="1200">
                          <a:solidFill>
                            <a:schemeClr val="lt1"/>
                          </a:solidFill>
                          <a:latin typeface="Calibri" panose="020F0502020204030204"/>
                        </a:defRPr>
                      </a:lvl3pPr>
                      <a:lvl4pPr marL="1371584" algn="l" defTabSz="914390" rtl="0" eaLnBrk="1" latinLnBrk="0" hangingPunct="1">
                        <a:defRPr sz="1800" b="1" kern="1200">
                          <a:solidFill>
                            <a:schemeClr val="lt1"/>
                          </a:solidFill>
                          <a:latin typeface="Calibri" panose="020F0502020204030204"/>
                        </a:defRPr>
                      </a:lvl4pPr>
                      <a:lvl5pPr marL="1828778" algn="l" defTabSz="914390" rtl="0" eaLnBrk="1" latinLnBrk="0" hangingPunct="1">
                        <a:defRPr sz="1800" b="1" kern="1200">
                          <a:solidFill>
                            <a:schemeClr val="lt1"/>
                          </a:solidFill>
                          <a:latin typeface="Calibri" panose="020F0502020204030204"/>
                        </a:defRPr>
                      </a:lvl5pPr>
                      <a:lvl6pPr marL="2285974" algn="l" defTabSz="914390" rtl="0" eaLnBrk="1" latinLnBrk="0" hangingPunct="1">
                        <a:defRPr sz="1800" b="1" kern="1200">
                          <a:solidFill>
                            <a:schemeClr val="lt1"/>
                          </a:solidFill>
                          <a:latin typeface="Calibri" panose="020F0502020204030204"/>
                        </a:defRPr>
                      </a:lvl6pPr>
                      <a:lvl7pPr marL="2743169" algn="l" defTabSz="914390" rtl="0" eaLnBrk="1" latinLnBrk="0" hangingPunct="1">
                        <a:defRPr sz="1800" b="1" kern="1200">
                          <a:solidFill>
                            <a:schemeClr val="lt1"/>
                          </a:solidFill>
                          <a:latin typeface="Calibri" panose="020F0502020204030204"/>
                        </a:defRPr>
                      </a:lvl7pPr>
                      <a:lvl8pPr marL="3200363" algn="l" defTabSz="914390" rtl="0" eaLnBrk="1" latinLnBrk="0" hangingPunct="1">
                        <a:defRPr sz="1800" b="1" kern="1200">
                          <a:solidFill>
                            <a:schemeClr val="lt1"/>
                          </a:solidFill>
                          <a:latin typeface="Calibri" panose="020F0502020204030204"/>
                        </a:defRPr>
                      </a:lvl8pPr>
                      <a:lvl9pPr marL="3657558" algn="l" defTabSz="914390" rtl="0" eaLnBrk="1" latinLnBrk="0" hangingPunct="1">
                        <a:defRPr sz="1800" b="1" kern="1200">
                          <a:solidFill>
                            <a:schemeClr val="lt1"/>
                          </a:solidFill>
                          <a:latin typeface="Calibri" panose="020F0502020204030204"/>
                        </a:defRPr>
                      </a:lvl9pPr>
                    </a:lstStyle>
                    <a:p>
                      <a:pPr marL="0" algn="ctr" defTabSz="685457" rtl="0" eaLnBrk="1" latinLnBrk="0" hangingPunct="1">
                        <a:spcAft>
                          <a:spcPts val="600"/>
                        </a:spcAft>
                      </a:pPr>
                      <a:r>
                        <a:rPr lang="es-xl" sz="1250" b="1" kern="1200" dirty="0">
                          <a:solidFill>
                            <a:schemeClr val="tx1"/>
                          </a:solidFill>
                          <a:latin typeface="+mn-lt"/>
                          <a:ea typeface="+mn-ea"/>
                          <a:cs typeface="+mn-cs"/>
                        </a:rPr>
                        <a:t>#</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6168"/>
                    </a:solidFill>
                  </a:tcPr>
                </a:tc>
                <a:tc>
                  <a:txBody>
                    <a:bodyPr/>
                    <a:lstStyle/>
                    <a:p>
                      <a:pPr marL="0" marR="0" lvl="0" indent="0" algn="l" defTabSz="685457" rtl="0" eaLnBrk="1" fontAlgn="auto" latinLnBrk="0" hangingPunct="1">
                        <a:lnSpc>
                          <a:spcPct val="100000"/>
                        </a:lnSpc>
                        <a:spcBef>
                          <a:spcPts val="0"/>
                        </a:spcBef>
                        <a:spcAft>
                          <a:spcPts val="600"/>
                        </a:spcAft>
                        <a:buClrTx/>
                        <a:buSzTx/>
                        <a:buFontTx/>
                        <a:buNone/>
                        <a:tabLst/>
                        <a:defRPr/>
                      </a:pPr>
                      <a:r>
                        <a:rPr lang="es-xl" sz="1250" b="1" kern="1200" dirty="0">
                          <a:solidFill>
                            <a:schemeClr val="tx1"/>
                          </a:solidFill>
                          <a:latin typeface="+mn-lt"/>
                          <a:ea typeface="+mn-ea"/>
                          <a:cs typeface="+mn-cs"/>
                        </a:rPr>
                        <a:t>Dominios de datos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6168"/>
                    </a:solidFill>
                  </a:tcPr>
                </a:tc>
                <a:tc>
                  <a:txBody>
                    <a:bodyPr/>
                    <a:lstStyle>
                      <a:lvl1pPr marL="0" algn="l" defTabSz="685457" rtl="0" eaLnBrk="1" latinLnBrk="0" hangingPunct="1">
                        <a:defRPr sz="1349" b="1" kern="1200">
                          <a:solidFill>
                            <a:schemeClr val="lt1"/>
                          </a:solidFill>
                          <a:latin typeface="Arial"/>
                        </a:defRPr>
                      </a:lvl1pPr>
                      <a:lvl2pPr marL="342728" algn="l" defTabSz="685457" rtl="0" eaLnBrk="1" latinLnBrk="0" hangingPunct="1">
                        <a:defRPr sz="1349" b="1" kern="1200">
                          <a:solidFill>
                            <a:schemeClr val="lt1"/>
                          </a:solidFill>
                          <a:latin typeface="Arial"/>
                        </a:defRPr>
                      </a:lvl2pPr>
                      <a:lvl3pPr marL="685457" algn="l" defTabSz="685457" rtl="0" eaLnBrk="1" latinLnBrk="0" hangingPunct="1">
                        <a:defRPr sz="1349" b="1" kern="1200">
                          <a:solidFill>
                            <a:schemeClr val="lt1"/>
                          </a:solidFill>
                          <a:latin typeface="Arial"/>
                        </a:defRPr>
                      </a:lvl3pPr>
                      <a:lvl4pPr marL="1028186" algn="l" defTabSz="685457" rtl="0" eaLnBrk="1" latinLnBrk="0" hangingPunct="1">
                        <a:defRPr sz="1349" b="1" kern="1200">
                          <a:solidFill>
                            <a:schemeClr val="lt1"/>
                          </a:solidFill>
                          <a:latin typeface="Arial"/>
                        </a:defRPr>
                      </a:lvl4pPr>
                      <a:lvl5pPr marL="1370915" algn="l" defTabSz="685457" rtl="0" eaLnBrk="1" latinLnBrk="0" hangingPunct="1">
                        <a:defRPr sz="1349" b="1" kern="1200">
                          <a:solidFill>
                            <a:schemeClr val="lt1"/>
                          </a:solidFill>
                          <a:latin typeface="Arial"/>
                        </a:defRPr>
                      </a:lvl5pPr>
                      <a:lvl6pPr marL="1713643" algn="l" defTabSz="685457" rtl="0" eaLnBrk="1" latinLnBrk="0" hangingPunct="1">
                        <a:defRPr sz="1349" b="1" kern="1200">
                          <a:solidFill>
                            <a:schemeClr val="lt1"/>
                          </a:solidFill>
                          <a:latin typeface="Arial"/>
                        </a:defRPr>
                      </a:lvl6pPr>
                      <a:lvl7pPr marL="2056371" algn="l" defTabSz="685457" rtl="0" eaLnBrk="1" latinLnBrk="0" hangingPunct="1">
                        <a:defRPr sz="1349" b="1" kern="1200">
                          <a:solidFill>
                            <a:schemeClr val="lt1"/>
                          </a:solidFill>
                          <a:latin typeface="Arial"/>
                        </a:defRPr>
                      </a:lvl7pPr>
                      <a:lvl8pPr marL="2399100" algn="l" defTabSz="685457" rtl="0" eaLnBrk="1" latinLnBrk="0" hangingPunct="1">
                        <a:defRPr sz="1349" b="1" kern="1200">
                          <a:solidFill>
                            <a:schemeClr val="lt1"/>
                          </a:solidFill>
                          <a:latin typeface="Arial"/>
                        </a:defRPr>
                      </a:lvl8pPr>
                      <a:lvl9pPr marL="2741828" algn="l" defTabSz="685457" rtl="0" eaLnBrk="1" latinLnBrk="0" hangingPunct="1">
                        <a:defRPr sz="1349" b="1" kern="1200">
                          <a:solidFill>
                            <a:schemeClr val="lt1"/>
                          </a:solidFill>
                          <a:latin typeface="Arial"/>
                        </a:defRPr>
                      </a:lvl9pPr>
                    </a:lstStyle>
                    <a:p>
                      <a:pPr>
                        <a:spcAft>
                          <a:spcPts val="600"/>
                        </a:spcAft>
                      </a:pPr>
                      <a:r>
                        <a:rPr lang="es-xl" sz="1250" b="1" dirty="0">
                          <a:solidFill>
                            <a:schemeClr val="tx1"/>
                          </a:solidFill>
                          <a:latin typeface="+mn-lt"/>
                        </a:rPr>
                        <a:t>Áreas de alcance de alto nivel</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16168"/>
                    </a:solidFill>
                  </a:tcPr>
                </a:tc>
                <a:extLst>
                  <a:ext uri="{0D108BD9-81ED-4DB2-BD59-A6C34878D82A}">
                    <a16:rowId xmlns:a16="http://schemas.microsoft.com/office/drawing/2014/main" val="2334961713"/>
                  </a:ext>
                </a:extLst>
              </a:tr>
              <a:tr h="766756">
                <a:tc>
                  <a:txBody>
                    <a:bodyPr/>
                    <a:lstStyle>
                      <a:lvl1pPr marL="0" algn="l" defTabSz="914390" rtl="0" eaLnBrk="1" latinLnBrk="0" hangingPunct="1">
                        <a:defRPr sz="1800" kern="1200">
                          <a:solidFill>
                            <a:schemeClr val="dk1"/>
                          </a:solidFill>
                          <a:latin typeface="Calibri" panose="020F0502020204030204"/>
                        </a:defRPr>
                      </a:lvl1pPr>
                      <a:lvl2pPr marL="457196" algn="l" defTabSz="914390" rtl="0" eaLnBrk="1" latinLnBrk="0" hangingPunct="1">
                        <a:defRPr sz="1800" kern="1200">
                          <a:solidFill>
                            <a:schemeClr val="dk1"/>
                          </a:solidFill>
                          <a:latin typeface="Calibri" panose="020F0502020204030204"/>
                        </a:defRPr>
                      </a:lvl2pPr>
                      <a:lvl3pPr marL="914390" algn="l" defTabSz="914390" rtl="0" eaLnBrk="1" latinLnBrk="0" hangingPunct="1">
                        <a:defRPr sz="1800" kern="1200">
                          <a:solidFill>
                            <a:schemeClr val="dk1"/>
                          </a:solidFill>
                          <a:latin typeface="Calibri" panose="020F0502020204030204"/>
                        </a:defRPr>
                      </a:lvl3pPr>
                      <a:lvl4pPr marL="1371584" algn="l" defTabSz="914390" rtl="0" eaLnBrk="1" latinLnBrk="0" hangingPunct="1">
                        <a:defRPr sz="1800" kern="1200">
                          <a:solidFill>
                            <a:schemeClr val="dk1"/>
                          </a:solidFill>
                          <a:latin typeface="Calibri" panose="020F0502020204030204"/>
                        </a:defRPr>
                      </a:lvl4pPr>
                      <a:lvl5pPr marL="1828778" algn="l" defTabSz="914390" rtl="0" eaLnBrk="1" latinLnBrk="0" hangingPunct="1">
                        <a:defRPr sz="1800" kern="1200">
                          <a:solidFill>
                            <a:schemeClr val="dk1"/>
                          </a:solidFill>
                          <a:latin typeface="Calibri" panose="020F0502020204030204"/>
                        </a:defRPr>
                      </a:lvl5pPr>
                      <a:lvl6pPr marL="2285974" algn="l" defTabSz="914390" rtl="0" eaLnBrk="1" latinLnBrk="0" hangingPunct="1">
                        <a:defRPr sz="1800" kern="1200">
                          <a:solidFill>
                            <a:schemeClr val="dk1"/>
                          </a:solidFill>
                          <a:latin typeface="Calibri" panose="020F0502020204030204"/>
                        </a:defRPr>
                      </a:lvl6pPr>
                      <a:lvl7pPr marL="2743169" algn="l" defTabSz="914390" rtl="0" eaLnBrk="1" latinLnBrk="0" hangingPunct="1">
                        <a:defRPr sz="1800" kern="1200">
                          <a:solidFill>
                            <a:schemeClr val="dk1"/>
                          </a:solidFill>
                          <a:latin typeface="Calibri" panose="020F0502020204030204"/>
                        </a:defRPr>
                      </a:lvl7pPr>
                      <a:lvl8pPr marL="3200363" algn="l" defTabSz="914390" rtl="0" eaLnBrk="1" latinLnBrk="0" hangingPunct="1">
                        <a:defRPr sz="1800" kern="1200">
                          <a:solidFill>
                            <a:schemeClr val="dk1"/>
                          </a:solidFill>
                          <a:latin typeface="Calibri" panose="020F0502020204030204"/>
                        </a:defRPr>
                      </a:lvl8pPr>
                      <a:lvl9pPr marL="3657558" algn="l" defTabSz="914390" rtl="0" eaLnBrk="1" latinLnBrk="0" hangingPunct="1">
                        <a:defRPr sz="1800" kern="1200">
                          <a:solidFill>
                            <a:schemeClr val="dk1"/>
                          </a:solidFill>
                          <a:latin typeface="Calibri" panose="020F0502020204030204"/>
                        </a:defRPr>
                      </a:lvl9pPr>
                    </a:lstStyle>
                    <a:p>
                      <a:pPr algn="ctr">
                        <a:spcAft>
                          <a:spcPts val="600"/>
                        </a:spcAft>
                      </a:pPr>
                      <a:r>
                        <a:rPr lang="es-xl" sz="1250" b="1">
                          <a:solidFill>
                            <a:schemeClr val="bg1"/>
                          </a:solidFill>
                          <a:latin typeface="+mn-lt"/>
                        </a:rPr>
                        <a:t>1</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250" b="0" dirty="0">
                          <a:solidFill>
                            <a:schemeClr val="bg1"/>
                          </a:solidFill>
                          <a:latin typeface="+mn-lt"/>
                        </a:rPr>
                        <a:t>Participación en programas para estudiantes </a:t>
                      </a:r>
                      <a:endParaRPr lang="en-IN" sz="125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457" rtl="0" eaLnBrk="1" latinLnBrk="0" hangingPunct="1">
                        <a:defRPr sz="1349" kern="1200">
                          <a:solidFill>
                            <a:schemeClr val="dk1"/>
                          </a:solidFill>
                          <a:latin typeface="Arial"/>
                        </a:defRPr>
                      </a:lvl1pPr>
                      <a:lvl2pPr marL="342728" algn="l" defTabSz="685457" rtl="0" eaLnBrk="1" latinLnBrk="0" hangingPunct="1">
                        <a:defRPr sz="1349" kern="1200">
                          <a:solidFill>
                            <a:schemeClr val="dk1"/>
                          </a:solidFill>
                          <a:latin typeface="Arial"/>
                        </a:defRPr>
                      </a:lvl2pPr>
                      <a:lvl3pPr marL="685457" algn="l" defTabSz="685457" rtl="0" eaLnBrk="1" latinLnBrk="0" hangingPunct="1">
                        <a:defRPr sz="1349" kern="1200">
                          <a:solidFill>
                            <a:schemeClr val="dk1"/>
                          </a:solidFill>
                          <a:latin typeface="Arial"/>
                        </a:defRPr>
                      </a:lvl3pPr>
                      <a:lvl4pPr marL="1028186" algn="l" defTabSz="685457" rtl="0" eaLnBrk="1" latinLnBrk="0" hangingPunct="1">
                        <a:defRPr sz="1349" kern="1200">
                          <a:solidFill>
                            <a:schemeClr val="dk1"/>
                          </a:solidFill>
                          <a:latin typeface="Arial"/>
                        </a:defRPr>
                      </a:lvl4pPr>
                      <a:lvl5pPr marL="1370915" algn="l" defTabSz="685457" rtl="0" eaLnBrk="1" latinLnBrk="0" hangingPunct="1">
                        <a:defRPr sz="1349" kern="1200">
                          <a:solidFill>
                            <a:schemeClr val="dk1"/>
                          </a:solidFill>
                          <a:latin typeface="Arial"/>
                        </a:defRPr>
                      </a:lvl5pPr>
                      <a:lvl6pPr marL="1713643" algn="l" defTabSz="685457" rtl="0" eaLnBrk="1" latinLnBrk="0" hangingPunct="1">
                        <a:defRPr sz="1349" kern="1200">
                          <a:solidFill>
                            <a:schemeClr val="dk1"/>
                          </a:solidFill>
                          <a:latin typeface="Arial"/>
                        </a:defRPr>
                      </a:lvl6pPr>
                      <a:lvl7pPr marL="2056371" algn="l" defTabSz="685457" rtl="0" eaLnBrk="1" latinLnBrk="0" hangingPunct="1">
                        <a:defRPr sz="1349" kern="1200">
                          <a:solidFill>
                            <a:schemeClr val="dk1"/>
                          </a:solidFill>
                          <a:latin typeface="Arial"/>
                        </a:defRPr>
                      </a:lvl7pPr>
                      <a:lvl8pPr marL="2399100" algn="l" defTabSz="685457" rtl="0" eaLnBrk="1" latinLnBrk="0" hangingPunct="1">
                        <a:defRPr sz="1349" kern="1200">
                          <a:solidFill>
                            <a:schemeClr val="dk1"/>
                          </a:solidFill>
                          <a:latin typeface="Arial"/>
                        </a:defRPr>
                      </a:lvl8pPr>
                      <a:lvl9pPr marL="2741828" algn="l" defTabSz="685457" rtl="0" eaLnBrk="1" latinLnBrk="0" hangingPunct="1">
                        <a:defRPr sz="1349" kern="1200">
                          <a:solidFill>
                            <a:schemeClr val="dk1"/>
                          </a:solidFill>
                          <a:latin typeface="Arial"/>
                        </a:defRPr>
                      </a:lvl9pPr>
                    </a:lstStyle>
                    <a:p>
                      <a:pPr marL="126000" lvl="0" indent="-126000" algn="l" rtl="0" fontAlgn="t">
                        <a:lnSpc>
                          <a:spcPct val="100000"/>
                        </a:lnSpc>
                        <a:spcAft>
                          <a:spcPts val="200"/>
                        </a:spcAft>
                        <a:buClrTx/>
                        <a:buSzPct val="75000"/>
                        <a:buFont typeface="Wingdings 3" panose="05040102010807070707" pitchFamily="18" charset="2"/>
                        <a:buChar char=""/>
                      </a:pPr>
                      <a:r>
                        <a:rPr lang="es-xl" sz="1250" u="none" strike="noStrike" kern="1200" spc="-20" baseline="0" dirty="0">
                          <a:solidFill>
                            <a:schemeClr val="bg1"/>
                          </a:solidFill>
                          <a:effectLst/>
                          <a:latin typeface="+mn-lt"/>
                          <a:ea typeface="+mn-ea"/>
                          <a:cs typeface="Arial" panose="020B0604020202020204" pitchFamily="34" charset="0"/>
                        </a:rPr>
                        <a:t>Población de estudiantes con discapacidades que reciben servicios en entornos de inclusión separados, parciales y totales</a:t>
                      </a:r>
                    </a:p>
                    <a:p>
                      <a:pPr marL="126000" lvl="0" indent="-126000" algn="l" rtl="0" fontAlgn="t">
                        <a:lnSpc>
                          <a:spcPct val="100000"/>
                        </a:lnSpc>
                        <a:spcAft>
                          <a:spcPts val="200"/>
                        </a:spcAft>
                        <a:buClrTx/>
                        <a:buSzPct val="75000"/>
                        <a:buFont typeface="Wingdings 3" panose="05040102010807070707" pitchFamily="18" charset="2"/>
                        <a:buChar char=""/>
                      </a:pPr>
                      <a:r>
                        <a:rPr lang="es-xl" sz="1250" u="none" strike="noStrike" kern="1200" dirty="0">
                          <a:solidFill>
                            <a:schemeClr val="bg1"/>
                          </a:solidFill>
                          <a:effectLst/>
                          <a:latin typeface="+mn-lt"/>
                          <a:ea typeface="+mn-ea"/>
                          <a:cs typeface="Arial" panose="020B0604020202020204" pitchFamily="34" charset="0"/>
                        </a:rPr>
                        <a:t>Población y documentación para estudiantes con IEP (Programas de Educación Individualizada)</a:t>
                      </a:r>
                    </a:p>
                    <a:p>
                      <a:pPr marL="126000" lvl="0" indent="-126000" algn="l" rtl="0" fontAlgn="t">
                        <a:lnSpc>
                          <a:spcPct val="100000"/>
                        </a:lnSpc>
                        <a:spcAft>
                          <a:spcPts val="200"/>
                        </a:spcAft>
                        <a:buClrTx/>
                        <a:buSzPct val="75000"/>
                        <a:buFont typeface="Wingdings 3" panose="05040102010807070707" pitchFamily="18" charset="2"/>
                        <a:buChar char=""/>
                      </a:pPr>
                      <a:r>
                        <a:rPr lang="es-xl" sz="1250" u="none" strike="noStrike" kern="1200" dirty="0">
                          <a:solidFill>
                            <a:schemeClr val="bg1"/>
                          </a:solidFill>
                          <a:effectLst/>
                          <a:latin typeface="+mn-lt"/>
                          <a:ea typeface="+mn-ea"/>
                          <a:cs typeface="Arial" panose="020B0604020202020204" pitchFamily="34" charset="0"/>
                        </a:rPr>
                        <a:t>Población y documentación para estudiantes en programas de EL (Estudiantes de Inglés)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5345969"/>
                  </a:ext>
                </a:extLst>
              </a:tr>
              <a:tr h="584822">
                <a:tc>
                  <a:txBody>
                    <a:bodyPr/>
                    <a:lstStyle/>
                    <a:p>
                      <a:pPr algn="ctr">
                        <a:spcAft>
                          <a:spcPts val="600"/>
                        </a:spcAft>
                      </a:pPr>
                      <a:r>
                        <a:rPr lang="es-xl" sz="1250" b="1">
                          <a:solidFill>
                            <a:schemeClr val="bg1"/>
                          </a:solidFill>
                          <a:latin typeface="+mn-lt"/>
                        </a:rPr>
                        <a:t>2</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250" b="0" dirty="0">
                          <a:solidFill>
                            <a:schemeClr val="bg1"/>
                          </a:solidFill>
                          <a:latin typeface="+mn-lt"/>
                        </a:rPr>
                        <a:t>Inscripción y egreso de los estudiantes</a:t>
                      </a:r>
                      <a:endParaRPr lang="en-IN" sz="125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es-xl" sz="1250" b="0" i="0" u="none" strike="noStrike" dirty="0">
                          <a:solidFill>
                            <a:schemeClr val="bg1"/>
                          </a:solidFill>
                          <a:effectLst/>
                          <a:latin typeface="+mn-lt"/>
                          <a:cs typeface="Arial" panose="020B0604020202020204" pitchFamily="34" charset="0"/>
                        </a:rPr>
                        <a:t>Flujo de datos y verificaciones de calidad de datos a través de la inscripción y egreso/baja de estudiantes</a:t>
                      </a:r>
                    </a:p>
                    <a:p>
                      <a:pPr marL="126000" lvl="0" indent="-126000" algn="l" rtl="0" fontAlgn="t">
                        <a:lnSpc>
                          <a:spcPct val="100000"/>
                        </a:lnSpc>
                        <a:spcAft>
                          <a:spcPts val="200"/>
                        </a:spcAft>
                        <a:buClrTx/>
                        <a:buSzPct val="75000"/>
                        <a:buFont typeface="Wingdings 3" panose="05040102010807070707" pitchFamily="18" charset="2"/>
                        <a:buChar char=""/>
                      </a:pPr>
                      <a:r>
                        <a:rPr lang="es-xl" sz="1250" b="0" i="0" u="none" strike="noStrike" dirty="0">
                          <a:solidFill>
                            <a:schemeClr val="bg1"/>
                          </a:solidFill>
                          <a:effectLst/>
                          <a:latin typeface="+mn-lt"/>
                          <a:cs typeface="Arial" panose="020B0604020202020204" pitchFamily="34" charset="0"/>
                        </a:rPr>
                        <a:t>Datos de bajas del BPS informados al DESE</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8512920"/>
                  </a:ext>
                </a:extLst>
              </a:tr>
              <a:tr h="584822">
                <a:tc>
                  <a:txBody>
                    <a:bodyPr/>
                    <a:lstStyle/>
                    <a:p>
                      <a:pPr algn="ctr">
                        <a:spcAft>
                          <a:spcPts val="600"/>
                        </a:spcAft>
                      </a:pPr>
                      <a:r>
                        <a:rPr lang="es-xl" sz="1250" b="1">
                          <a:solidFill>
                            <a:schemeClr val="bg1"/>
                          </a:solidFill>
                          <a:latin typeface="+mn-lt"/>
                        </a:rPr>
                        <a:t>3</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250" b="0" dirty="0">
                          <a:solidFill>
                            <a:schemeClr val="bg1"/>
                          </a:solidFill>
                          <a:latin typeface="+mn-lt"/>
                        </a:rPr>
                        <a:t>Sanciones disciplinarias </a:t>
                      </a:r>
                      <a:br>
                        <a:rPr lang="en-US" sz="1250" b="0" dirty="0">
                          <a:solidFill>
                            <a:schemeClr val="bg1"/>
                          </a:solidFill>
                          <a:latin typeface="+mn-lt"/>
                        </a:rPr>
                      </a:br>
                      <a:r>
                        <a:rPr lang="es-xl" sz="1250" b="0" dirty="0">
                          <a:solidFill>
                            <a:schemeClr val="bg1"/>
                          </a:solidFill>
                          <a:latin typeface="+mn-lt"/>
                        </a:rPr>
                        <a:t>a los estudiantes </a:t>
                      </a:r>
                      <a:endParaRPr lang="en-IN" sz="125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s-xl" sz="1250" b="0" i="0" u="none" strike="noStrike" dirty="0">
                          <a:solidFill>
                            <a:schemeClr val="bg1"/>
                          </a:solidFill>
                          <a:effectLst/>
                          <a:latin typeface="+mn-lt"/>
                          <a:cs typeface="Arial" panose="020B0604020202020204" pitchFamily="34" charset="0"/>
                        </a:rPr>
                        <a:t>Integridad y precisión de los datos de las infracciones graves notificadas por BPS y las medidas disciplinarias asociadas</a:t>
                      </a:r>
                    </a:p>
                    <a:p>
                      <a:pPr marL="126000" lvl="0" indent="-126000" algn="l" rtl="0" fontAlgn="t">
                        <a:lnSpc>
                          <a:spcPct val="100000"/>
                        </a:lnSpc>
                        <a:spcAft>
                          <a:spcPts val="200"/>
                        </a:spcAft>
                        <a:buClrTx/>
                        <a:buSzPct val="75000"/>
                        <a:buFont typeface="Wingdings 3" panose="05040102010807070707" pitchFamily="18" charset="2"/>
                        <a:buChar char=""/>
                      </a:pPr>
                      <a:r>
                        <a:rPr lang="es-xl" sz="1250" b="0" i="0" u="none" strike="noStrike" dirty="0">
                          <a:solidFill>
                            <a:schemeClr val="bg1"/>
                          </a:solidFill>
                          <a:effectLst/>
                          <a:latin typeface="+mn-lt"/>
                          <a:cs typeface="Arial" panose="020B0604020202020204" pitchFamily="34" charset="0"/>
                        </a:rPr>
                        <a:t>Enfoque específico en datos de suspensiones, expulsiones y arrestos de estudiantes </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571453"/>
                  </a:ext>
                </a:extLst>
              </a:tr>
              <a:tr h="395687">
                <a:tc>
                  <a:txBody>
                    <a:bodyPr/>
                    <a:lstStyle/>
                    <a:p>
                      <a:pPr algn="ctr">
                        <a:spcAft>
                          <a:spcPts val="600"/>
                        </a:spcAft>
                      </a:pPr>
                      <a:r>
                        <a:rPr lang="es-xl" sz="1250" b="1">
                          <a:solidFill>
                            <a:schemeClr val="bg1"/>
                          </a:solidFill>
                          <a:latin typeface="+mn-lt"/>
                        </a:rPr>
                        <a:t>4</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419" sz="1250" b="0" dirty="0">
                          <a:solidFill>
                            <a:schemeClr val="bg1"/>
                          </a:solidFill>
                          <a:latin typeface="+mn-lt"/>
                        </a:rPr>
                        <a:t>Restricciones</a:t>
                      </a:r>
                      <a:r>
                        <a:rPr lang="es-xl" sz="1250" b="0" dirty="0">
                          <a:solidFill>
                            <a:schemeClr val="bg1"/>
                          </a:solidFill>
                          <a:latin typeface="+mn-lt"/>
                        </a:rPr>
                        <a:t> de los estudiantes</a:t>
                      </a:r>
                      <a:endParaRPr lang="en-IN" sz="125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s-xl" sz="1250" b="0" i="0" u="none" strike="noStrike" kern="1200" dirty="0">
                          <a:solidFill>
                            <a:schemeClr val="bg1"/>
                          </a:solidFill>
                          <a:effectLst/>
                          <a:latin typeface="+mn-lt"/>
                          <a:ea typeface="+mn-ea"/>
                          <a:cs typeface="Arial" panose="020B0604020202020204" pitchFamily="34" charset="0"/>
                        </a:rPr>
                        <a:t>Proceso y datos relacionados con las </a:t>
                      </a:r>
                      <a:r>
                        <a:rPr lang="es-419" sz="1250" b="0" i="0" u="none" strike="noStrike" kern="1200" dirty="0">
                          <a:solidFill>
                            <a:schemeClr val="bg1"/>
                          </a:solidFill>
                          <a:effectLst/>
                          <a:latin typeface="+mn-lt"/>
                          <a:ea typeface="+mn-ea"/>
                          <a:cs typeface="Arial" panose="020B0604020202020204" pitchFamily="34" charset="0"/>
                        </a:rPr>
                        <a:t>restricciones</a:t>
                      </a:r>
                      <a:r>
                        <a:rPr lang="es-xl" sz="1250" b="0" i="0" u="none" strike="noStrike" kern="1200" dirty="0">
                          <a:solidFill>
                            <a:schemeClr val="bg1"/>
                          </a:solidFill>
                          <a:effectLst/>
                          <a:latin typeface="+mn-lt"/>
                          <a:ea typeface="+mn-ea"/>
                          <a:cs typeface="Arial" panose="020B0604020202020204" pitchFamily="34" charset="0"/>
                        </a:rPr>
                        <a:t> de los estudiantes en la central de BPS y a nivel escolar</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3366272"/>
                  </a:ext>
                </a:extLst>
              </a:tr>
              <a:tr h="747179">
                <a:tc>
                  <a:txBody>
                    <a:bodyPr/>
                    <a:lstStyle/>
                    <a:p>
                      <a:pPr algn="ctr">
                        <a:spcAft>
                          <a:spcPts val="600"/>
                        </a:spcAft>
                      </a:pPr>
                      <a:r>
                        <a:rPr lang="es-xl" sz="1250" b="1">
                          <a:solidFill>
                            <a:schemeClr val="bg1"/>
                          </a:solidFill>
                          <a:latin typeface="+mn-lt"/>
                        </a:rPr>
                        <a:t>5</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250" b="0">
                          <a:solidFill>
                            <a:schemeClr val="bg1"/>
                          </a:solidFill>
                          <a:latin typeface="+mn-lt"/>
                        </a:rPr>
                        <a:t>Funcionamiento puntual del autobús matutino</a:t>
                      </a:r>
                      <a:endParaRPr lang="en-IN" sz="125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s-xl" sz="1250" b="0" dirty="0">
                          <a:solidFill>
                            <a:schemeClr val="bg1"/>
                          </a:solidFill>
                          <a:latin typeface="+mn-lt"/>
                        </a:rPr>
                        <a:t>Procesos y datos relacionados con las llegadas puntuales de autobuses matutinos y rutas no cubiertas (conocidas </a:t>
                      </a:r>
                      <a:br>
                        <a:rPr lang="en-US" sz="1250" b="0" dirty="0">
                          <a:solidFill>
                            <a:schemeClr val="bg1"/>
                          </a:solidFill>
                          <a:latin typeface="+mn-lt"/>
                        </a:rPr>
                      </a:br>
                      <a:r>
                        <a:rPr lang="es-xl" sz="1250" b="0" dirty="0">
                          <a:solidFill>
                            <a:schemeClr val="bg1"/>
                          </a:solidFill>
                          <a:latin typeface="+mn-lt"/>
                        </a:rPr>
                        <a:t>y desconocidas)</a:t>
                      </a:r>
                    </a:p>
                    <a:p>
                      <a:pPr marL="126000" lvl="0" indent="-126000" algn="l">
                        <a:lnSpc>
                          <a:spcPct val="100000"/>
                        </a:lnSpc>
                        <a:spcAft>
                          <a:spcPts val="200"/>
                        </a:spcAft>
                        <a:buClrTx/>
                        <a:buSzPct val="75000"/>
                        <a:buFont typeface="Wingdings 3" panose="05040102010807070707" pitchFamily="18" charset="2"/>
                        <a:buChar char=""/>
                      </a:pPr>
                      <a:r>
                        <a:rPr lang="es-xl" sz="1250" b="0" spc="-20" baseline="0" dirty="0">
                          <a:solidFill>
                            <a:schemeClr val="bg1"/>
                          </a:solidFill>
                          <a:latin typeface="+mn-lt"/>
                        </a:rPr>
                        <a:t>Definiciones del estado actual (por ejemplo, lo que constituye </a:t>
                      </a:r>
                      <a:r>
                        <a:rPr lang="en-US" sz="1250" b="0" spc="-20" baseline="0" dirty="0">
                          <a:solidFill>
                            <a:schemeClr val="bg1"/>
                          </a:solidFill>
                          <a:latin typeface="+mn-lt"/>
                        </a:rPr>
                        <a:t>“</a:t>
                      </a:r>
                      <a:r>
                        <a:rPr lang="es-xl" sz="1250" b="0" spc="-20" baseline="0" dirty="0">
                          <a:solidFill>
                            <a:schemeClr val="bg1"/>
                          </a:solidFill>
                          <a:latin typeface="+mn-lt"/>
                        </a:rPr>
                        <a:t>puntual</a:t>
                      </a:r>
                      <a:r>
                        <a:rPr lang="en-US" sz="1250" b="0" spc="-20" baseline="0" dirty="0">
                          <a:solidFill>
                            <a:schemeClr val="bg1"/>
                          </a:solidFill>
                          <a:latin typeface="+mn-lt"/>
                        </a:rPr>
                        <a:t>”</a:t>
                      </a:r>
                      <a:r>
                        <a:rPr lang="es-xl" sz="1250" b="0" spc="-20" baseline="0" dirty="0">
                          <a:solidFill>
                            <a:schemeClr val="bg1"/>
                          </a:solidFill>
                          <a:latin typeface="+mn-lt"/>
                        </a:rPr>
                        <a:t> como se muestra en los informes de BPS al DESE)</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0937058"/>
                  </a:ext>
                </a:extLst>
              </a:tr>
              <a:tr h="395687">
                <a:tc>
                  <a:txBody>
                    <a:bodyPr/>
                    <a:lstStyle/>
                    <a:p>
                      <a:pPr algn="ctr">
                        <a:spcAft>
                          <a:spcPts val="600"/>
                        </a:spcAft>
                      </a:pPr>
                      <a:r>
                        <a:rPr lang="es-xl" sz="1250" b="1">
                          <a:solidFill>
                            <a:schemeClr val="bg1"/>
                          </a:solidFill>
                          <a:latin typeface="+mn-lt"/>
                        </a:rPr>
                        <a:t>6</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250" b="0">
                          <a:solidFill>
                            <a:schemeClr val="bg1"/>
                          </a:solidFill>
                          <a:latin typeface="+mn-lt"/>
                        </a:rPr>
                        <a:t>Quejas de las familias</a:t>
                      </a:r>
                      <a:endParaRPr lang="en-IN" sz="125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s-xl" sz="1250" b="0" dirty="0">
                          <a:solidFill>
                            <a:schemeClr val="bg1"/>
                          </a:solidFill>
                          <a:latin typeface="+mn-lt"/>
                        </a:rPr>
                        <a:t>Sistemas y procesos internos de BPS relacionados con las quejas de las familias sobre la seguridad y el acoso escolar </a:t>
                      </a:r>
                      <a:br>
                        <a:rPr lang="en-US" sz="1250" b="0" dirty="0">
                          <a:solidFill>
                            <a:schemeClr val="bg1"/>
                          </a:solidFill>
                          <a:latin typeface="+mn-lt"/>
                        </a:rPr>
                      </a:br>
                      <a:r>
                        <a:rPr lang="es-xl" sz="1250" b="0" dirty="0">
                          <a:solidFill>
                            <a:schemeClr val="bg1"/>
                          </a:solidFill>
                          <a:latin typeface="+mn-lt"/>
                        </a:rPr>
                        <a:t>a los estudiantes</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5698158"/>
                  </a:ext>
                </a:extLst>
              </a:tr>
              <a:tr h="693594">
                <a:tc>
                  <a:txBody>
                    <a:bodyPr/>
                    <a:lstStyle/>
                    <a:p>
                      <a:pPr algn="ctr">
                        <a:spcAft>
                          <a:spcPts val="600"/>
                        </a:spcAft>
                      </a:pPr>
                      <a:r>
                        <a:rPr lang="es-xl" sz="1250" b="1" dirty="0">
                          <a:solidFill>
                            <a:schemeClr val="bg1"/>
                          </a:solidFill>
                          <a:latin typeface="+mn-lt"/>
                        </a:rPr>
                        <a:t>7</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250" b="0" dirty="0">
                          <a:solidFill>
                            <a:schemeClr val="bg1"/>
                          </a:solidFill>
                          <a:latin typeface="+mn-lt"/>
                        </a:rPr>
                        <a:t>Asignación de los estudiantes</a:t>
                      </a:r>
                      <a:r>
                        <a:rPr lang="es-xl" sz="1250" b="0" baseline="30000" dirty="0">
                          <a:solidFill>
                            <a:schemeClr val="bg1"/>
                          </a:solidFill>
                          <a:latin typeface="+mn-lt"/>
                        </a:rPr>
                        <a:t>1</a:t>
                      </a:r>
                      <a:endParaRPr lang="en-IN" sz="1250" dirty="0">
                        <a:latin typeface="+mn-lt"/>
                      </a:endParaRP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6000" lvl="0" indent="-126000" algn="l">
                        <a:lnSpc>
                          <a:spcPct val="100000"/>
                        </a:lnSpc>
                        <a:spcAft>
                          <a:spcPts val="200"/>
                        </a:spcAft>
                        <a:buClrTx/>
                        <a:buSzPct val="75000"/>
                        <a:buFont typeface="Wingdings 3" panose="05040102010807070707" pitchFamily="18" charset="2"/>
                        <a:buChar char=""/>
                      </a:pPr>
                      <a:r>
                        <a:rPr lang="es-xl" sz="1250" b="0" dirty="0">
                          <a:solidFill>
                            <a:schemeClr val="bg1"/>
                          </a:solidFill>
                          <a:latin typeface="+mn-lt"/>
                        </a:rPr>
                        <a:t>Preferencias de asignación escolar de los estudiantes (clasificaciones escolares deseadas) frente a la asignación escolar final (estudiantes de K-6) </a:t>
                      </a:r>
                    </a:p>
                    <a:p>
                      <a:pPr marL="126000" lvl="0" indent="-126000" algn="l">
                        <a:lnSpc>
                          <a:spcPct val="100000"/>
                        </a:lnSpc>
                        <a:spcAft>
                          <a:spcPts val="200"/>
                        </a:spcAft>
                        <a:buClrTx/>
                        <a:buSzPct val="75000"/>
                        <a:buFont typeface="Wingdings 3" panose="05040102010807070707" pitchFamily="18" charset="2"/>
                        <a:buChar char=""/>
                      </a:pPr>
                      <a:r>
                        <a:rPr lang="es-xl" sz="1250" b="0" dirty="0">
                          <a:solidFill>
                            <a:schemeClr val="bg1"/>
                          </a:solidFill>
                          <a:latin typeface="+mn-lt"/>
                        </a:rPr>
                        <a:t>Residencia del estudiante (domicilio) frente a inscripción (consideración de la distancia) </a:t>
                      </a:r>
                    </a:p>
                  </a:txBody>
                  <a:tcPr marL="68580" marR="68580" marT="34290" marB="3429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2830524"/>
                  </a:ext>
                </a:extLst>
              </a:tr>
            </a:tbl>
          </a:graphicData>
        </a:graphic>
      </p:graphicFrame>
      <p:sp>
        <p:nvSpPr>
          <p:cNvPr id="9" name="footnote_6380644981263800851" descr="Nota al pie">
            <a:extLst>
              <a:ext uri="{FF2B5EF4-FFF2-40B4-BE49-F238E27FC236}">
                <a16:creationId xmlns:a16="http://schemas.microsoft.com/office/drawing/2014/main" id="{47D9E3B3-BB89-45EF-9EEC-5568043D0E1A}"/>
              </a:ext>
            </a:extLst>
          </p:cNvPr>
          <p:cNvSpPr txBox="1"/>
          <p:nvPr/>
        </p:nvSpPr>
        <p:spPr>
          <a:xfrm>
            <a:off x="609916" y="6016275"/>
            <a:ext cx="11071096" cy="404226"/>
          </a:xfrm>
          <a:prstGeom prst="rect">
            <a:avLst/>
          </a:prstGeom>
          <a:noFill/>
        </p:spPr>
        <p:txBody>
          <a:bodyPr vert="horz" wrap="square" lIns="0" tIns="0" rIns="0" bIns="0" rtlCol="0" anchor="b" anchorCtr="0">
            <a:noAutofit/>
          </a:bodyPr>
          <a:lstStyle/>
          <a:p>
            <a:pPr>
              <a:spcBef>
                <a:spcPct val="0"/>
              </a:spcBef>
              <a:spcAft>
                <a:spcPct val="0"/>
              </a:spcAft>
              <a:buSzPct val="100000"/>
            </a:pPr>
            <a:r>
              <a:rPr lang="es-xl" sz="800" dirty="0">
                <a:solidFill>
                  <a:srgbClr val="2E2E38"/>
                </a:solidFill>
                <a:cs typeface="Arial" panose="020B0604020202020204" pitchFamily="34" charset="0"/>
              </a:rPr>
              <a:t>1. La asignación de los estudiantes no se evaluó en cuanto al riesgo. El análisis en el dominio de asignación de estudiantes se centró en observar los resultados de preguntas analíticas específicas.</a:t>
            </a:r>
          </a:p>
          <a:p>
            <a:pPr>
              <a:spcBef>
                <a:spcPct val="0"/>
              </a:spcBef>
              <a:spcAft>
                <a:spcPct val="0"/>
              </a:spcAft>
              <a:buSzPct val="100000"/>
            </a:pPr>
            <a:r>
              <a:rPr lang="es-xl" sz="800" dirty="0">
                <a:solidFill>
                  <a:srgbClr val="2E2E38"/>
                </a:solidFill>
                <a:cs typeface="Arial" panose="020B0604020202020204" pitchFamily="34" charset="0"/>
              </a:rPr>
              <a:t>Nota: La población de grado es K-12</a:t>
            </a:r>
            <a:r>
              <a:rPr lang="en-US" sz="800" dirty="0">
                <a:solidFill>
                  <a:srgbClr val="2E2E38"/>
                </a:solidFill>
                <a:cs typeface="Arial" panose="020B0604020202020204" pitchFamily="34" charset="0"/>
              </a:rPr>
              <a:t>,</a:t>
            </a:r>
            <a:r>
              <a:rPr lang="es-xl" sz="800" dirty="0">
                <a:solidFill>
                  <a:srgbClr val="2E2E38"/>
                </a:solidFill>
                <a:cs typeface="Arial" panose="020B0604020202020204" pitchFamily="34" charset="0"/>
              </a:rPr>
              <a:t> a menos que se indique lo contrario para un dominio de datos específico.</a:t>
            </a:r>
            <a:endParaRPr lang="en-US" sz="800" dirty="0">
              <a:solidFill>
                <a:srgbClr val="2E2E38"/>
              </a:solidFill>
              <a:latin typeface="EYInterstate Light"/>
            </a:endParaRPr>
          </a:p>
          <a:p>
            <a:pPr>
              <a:spcBef>
                <a:spcPct val="0"/>
              </a:spcBef>
              <a:spcAft>
                <a:spcPct val="0"/>
              </a:spcAft>
              <a:buSzPct val="100000"/>
            </a:pPr>
            <a:endParaRPr lang="en-US" sz="800" dirty="0">
              <a:solidFill>
                <a:srgbClr val="2E2E38"/>
              </a:solidFill>
              <a:cs typeface="Arial" panose="020B0604020202020204" pitchFamily="34" charset="0"/>
            </a:endParaRPr>
          </a:p>
        </p:txBody>
      </p:sp>
      <p:sp>
        <p:nvSpPr>
          <p:cNvPr id="10" name="Date Placeholder 3">
            <a:extLst>
              <a:ext uri="{FF2B5EF4-FFF2-40B4-BE49-F238E27FC236}">
                <a16:creationId xmlns:a16="http://schemas.microsoft.com/office/drawing/2014/main" id="{6CC6D9E5-1E6F-42EA-A16D-1493FA24B1D5}"/>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s-xl"/>
              <a:t>Página </a:t>
            </a:r>
            <a:fld id="{F1BC30E3-FFE5-4B91-AA19-87A149EBB9EE}" type="slidenum">
              <a:rPr smtClean="0"/>
              <a:pPr/>
              <a:t>4</a:t>
            </a:fld>
            <a:endParaRPr/>
          </a:p>
        </p:txBody>
      </p:sp>
    </p:spTree>
    <p:extLst>
      <p:ext uri="{BB962C8B-B14F-4D97-AF65-F5344CB8AC3E}">
        <p14:creationId xmlns:p14="http://schemas.microsoft.com/office/powerpoint/2010/main" val="11057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75280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5" name="think-cell Slide" r:id="rId5" imgW="415" imgH="416" progId="TCLayout.ActiveDocument.1">
                  <p:embed/>
                </p:oleObj>
              </mc:Choice>
              <mc:Fallback>
                <p:oleObj name="think-cell Slide" r:id="rId5" imgW="415" imgH="416" progId="TCLayout.ActiveDocument.1">
                  <p:embed/>
                  <p:pic>
                    <p:nvPicPr>
                      <p:cNvPr id="8" name="Object 7" hidden="1">
                        <a:extLst>
                          <a:ext uri="{FF2B5EF4-FFF2-40B4-BE49-F238E27FC236}">
                            <a16:creationId xmlns:a16="http://schemas.microsoft.com/office/drawing/2014/main" id="{A34F60A7-68AE-4C18-894A-9C9B071BB4F2}"/>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AE4354E-2313-45E9-8577-E7BE4D9D07EC}"/>
              </a:ext>
            </a:extLst>
          </p:cNvPr>
          <p:cNvSpPr>
            <a:spLocks noGrp="1"/>
          </p:cNvSpPr>
          <p:nvPr>
            <p:ph type="title"/>
          </p:nvPr>
        </p:nvSpPr>
        <p:spPr>
          <a:xfrm>
            <a:off x="609918" y="328677"/>
            <a:ext cx="10978515" cy="590400"/>
          </a:xfrm>
        </p:spPr>
        <p:txBody>
          <a:bodyPr vert="horz"/>
          <a:lstStyle/>
          <a:p>
            <a:r>
              <a:rPr lang="es-xl" sz="2200" dirty="0"/>
              <a:t>Calificaciones de riesgo de dimensión de dominio de datos individuales</a:t>
            </a:r>
            <a:br>
              <a:rPr sz="2200" dirty="0"/>
            </a:br>
            <a:r>
              <a:rPr lang="es-xl" sz="1300" dirty="0"/>
              <a:t>Cada dominio de datos recibió una calificación de riesgo en siete dimensiones.</a:t>
            </a:r>
            <a:endParaRPr lang="en-IN" sz="1300" dirty="0">
              <a:solidFill>
                <a:srgbClr val="FF0000"/>
              </a:solidFill>
            </a:endParaRPr>
          </a:p>
        </p:txBody>
      </p:sp>
      <p:sp>
        <p:nvSpPr>
          <p:cNvPr id="17" name="Arrow: Left-Right 16">
            <a:extLst>
              <a:ext uri="{FF2B5EF4-FFF2-40B4-BE49-F238E27FC236}">
                <a16:creationId xmlns:a16="http://schemas.microsoft.com/office/drawing/2014/main" id="{3C8E70BC-D5D8-420E-B490-2DF3D222763F}"/>
              </a:ext>
            </a:extLst>
          </p:cNvPr>
          <p:cNvSpPr/>
          <p:nvPr/>
        </p:nvSpPr>
        <p:spPr>
          <a:xfrm>
            <a:off x="4047104" y="1176636"/>
            <a:ext cx="5123019"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algn="ctr"/>
            <a:r>
              <a:rPr lang="es-xl" sz="1200" b="1" dirty="0">
                <a:solidFill>
                  <a:schemeClr val="bg1"/>
                </a:solidFill>
              </a:rPr>
              <a:t>Resumen de calificaciones de riesgo de dominio de datos, por dimensión</a:t>
            </a:r>
            <a:endParaRPr lang="en-US" sz="1200" dirty="0">
              <a:solidFill>
                <a:schemeClr val="bg1"/>
              </a:solidFill>
            </a:endParaRPr>
          </a:p>
        </p:txBody>
      </p:sp>
      <p:cxnSp>
        <p:nvCxnSpPr>
          <p:cNvPr id="19" name="Straight Connector 18">
            <a:extLst>
              <a:ext uri="{FF2B5EF4-FFF2-40B4-BE49-F238E27FC236}">
                <a16:creationId xmlns:a16="http://schemas.microsoft.com/office/drawing/2014/main" id="{83905594-B82E-4DA0-AF92-264CA118C6CA}"/>
              </a:ext>
              <a:ext uri="{C183D7F6-B498-43B3-948B-1728B52AA6E4}">
                <adec:decorative xmlns:adec="http://schemas.microsoft.com/office/drawing/2017/decorative" val="1"/>
              </a:ext>
            </a:extLst>
          </p:cNvPr>
          <p:cNvCxnSpPr>
            <a:cxnSpLocks/>
            <a:stCxn id="17" idx="4"/>
            <a:endCxn id="17" idx="6"/>
          </p:cNvCxnSpPr>
          <p:nvPr/>
        </p:nvCxnSpPr>
        <p:spPr>
          <a:xfrm>
            <a:off x="4047104" y="1434005"/>
            <a:ext cx="5123019"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25" name="Table 11">
            <a:extLst>
              <a:ext uri="{FF2B5EF4-FFF2-40B4-BE49-F238E27FC236}">
                <a16:creationId xmlns:a16="http://schemas.microsoft.com/office/drawing/2014/main" id="{631DC6C4-7005-41C3-8CE7-1EB6E26B96C1}"/>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516550512"/>
              </p:ext>
            </p:extLst>
          </p:nvPr>
        </p:nvGraphicFramePr>
        <p:xfrm>
          <a:off x="609916" y="1588688"/>
          <a:ext cx="10978520" cy="4288479"/>
        </p:xfrm>
        <a:graphic>
          <a:graphicData uri="http://schemas.openxmlformats.org/drawingml/2006/table">
            <a:tbl>
              <a:tblPr firstRow="1" bandRow="1">
                <a:tableStyleId>{F2DE63D5-997A-4646-A377-4702673A728D}</a:tableStyleId>
              </a:tblPr>
              <a:tblGrid>
                <a:gridCol w="325929">
                  <a:extLst>
                    <a:ext uri="{9D8B030D-6E8A-4147-A177-3AD203B41FA5}">
                      <a16:colId xmlns:a16="http://schemas.microsoft.com/office/drawing/2014/main" val="215802128"/>
                    </a:ext>
                  </a:extLst>
                </a:gridCol>
                <a:gridCol w="2240492">
                  <a:extLst>
                    <a:ext uri="{9D8B030D-6E8A-4147-A177-3AD203B41FA5}">
                      <a16:colId xmlns:a16="http://schemas.microsoft.com/office/drawing/2014/main" val="4182854494"/>
                    </a:ext>
                  </a:extLst>
                </a:gridCol>
                <a:gridCol w="770021">
                  <a:extLst>
                    <a:ext uri="{9D8B030D-6E8A-4147-A177-3AD203B41FA5}">
                      <a16:colId xmlns:a16="http://schemas.microsoft.com/office/drawing/2014/main" val="2418484499"/>
                    </a:ext>
                  </a:extLst>
                </a:gridCol>
                <a:gridCol w="1091634">
                  <a:extLst>
                    <a:ext uri="{9D8B030D-6E8A-4147-A177-3AD203B41FA5}">
                      <a16:colId xmlns:a16="http://schemas.microsoft.com/office/drawing/2014/main" val="1834717009"/>
                    </a:ext>
                  </a:extLst>
                </a:gridCol>
                <a:gridCol w="1221884">
                  <a:extLst>
                    <a:ext uri="{9D8B030D-6E8A-4147-A177-3AD203B41FA5}">
                      <a16:colId xmlns:a16="http://schemas.microsoft.com/office/drawing/2014/main" val="1175726142"/>
                    </a:ext>
                  </a:extLst>
                </a:gridCol>
                <a:gridCol w="1065712">
                  <a:extLst>
                    <a:ext uri="{9D8B030D-6E8A-4147-A177-3AD203B41FA5}">
                      <a16:colId xmlns:a16="http://schemas.microsoft.com/office/drawing/2014/main" val="1017151147"/>
                    </a:ext>
                  </a:extLst>
                </a:gridCol>
                <a:gridCol w="948079">
                  <a:extLst>
                    <a:ext uri="{9D8B030D-6E8A-4147-A177-3AD203B41FA5}">
                      <a16:colId xmlns:a16="http://schemas.microsoft.com/office/drawing/2014/main" val="960442913"/>
                    </a:ext>
                  </a:extLst>
                </a:gridCol>
                <a:gridCol w="936434">
                  <a:extLst>
                    <a:ext uri="{9D8B030D-6E8A-4147-A177-3AD203B41FA5}">
                      <a16:colId xmlns:a16="http://schemas.microsoft.com/office/drawing/2014/main" val="111244566"/>
                    </a:ext>
                  </a:extLst>
                </a:gridCol>
                <a:gridCol w="1013552">
                  <a:extLst>
                    <a:ext uri="{9D8B030D-6E8A-4147-A177-3AD203B41FA5}">
                      <a16:colId xmlns:a16="http://schemas.microsoft.com/office/drawing/2014/main" val="2794202264"/>
                    </a:ext>
                  </a:extLst>
                </a:gridCol>
                <a:gridCol w="1364783">
                  <a:extLst>
                    <a:ext uri="{9D8B030D-6E8A-4147-A177-3AD203B41FA5}">
                      <a16:colId xmlns:a16="http://schemas.microsoft.com/office/drawing/2014/main" val="651981259"/>
                    </a:ext>
                  </a:extLst>
                </a:gridCol>
              </a:tblGrid>
              <a:tr h="463324">
                <a:tc>
                  <a:txBody>
                    <a:bodyPr/>
                    <a:lstStyle/>
                    <a:p>
                      <a:pPr algn="ctr"/>
                      <a:r>
                        <a:rPr lang="es-xl" sz="1000" dirty="0"/>
                        <a:t>#</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000" b="1" dirty="0">
                          <a:solidFill>
                            <a:schemeClr val="bg1"/>
                          </a:solidFill>
                        </a:rPr>
                        <a:t>Dominio de datos</a:t>
                      </a:r>
                    </a:p>
                  </a:txBody>
                  <a:tcPr marL="0" marR="0" marT="0" marB="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s-xl" sz="1000" b="1">
                          <a:solidFill>
                            <a:schemeClr val="tx1"/>
                          </a:solidFill>
                        </a:rPr>
                        <a:t>Política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s-xl" sz="1000" b="1">
                          <a:solidFill>
                            <a:schemeClr val="tx1"/>
                          </a:solidFill>
                        </a:rPr>
                        <a:t>Procedimientos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s-xl" sz="1000" b="1">
                          <a:solidFill>
                            <a:schemeClr val="tx1"/>
                          </a:solidFill>
                        </a:rPr>
                        <a:t>Funciones y responsabilidades</a:t>
                      </a:r>
                    </a:p>
                  </a:txBody>
                  <a:tcPr marL="45720" marR="4572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s-xl" sz="1000" b="1" kern="1200" dirty="0">
                          <a:solidFill>
                            <a:schemeClr val="tx1"/>
                          </a:solidFill>
                          <a:latin typeface="+mn-lt"/>
                          <a:ea typeface="+mn-ea"/>
                          <a:cs typeface="+mn-cs"/>
                        </a:rPr>
                        <a:t>Capacitación y comunicaciones</a:t>
                      </a:r>
                    </a:p>
                  </a:txBody>
                  <a:tcPr marL="45720" marR="4572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s-xl" sz="1000" b="1" kern="1200">
                          <a:solidFill>
                            <a:schemeClr val="tx1"/>
                          </a:solidFill>
                          <a:latin typeface="+mn-lt"/>
                          <a:ea typeface="+mn-ea"/>
                          <a:cs typeface="+mn-cs"/>
                        </a:rPr>
                        <a:t>Herramientas y sistemas</a:t>
                      </a:r>
                    </a:p>
                  </a:txBody>
                  <a:tcPr marL="45720" marR="45720"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s-xl" sz="1000" b="1" kern="1200">
                          <a:solidFill>
                            <a:schemeClr val="tx1"/>
                          </a:solidFill>
                          <a:latin typeface="+mn-lt"/>
                          <a:ea typeface="+mn-ea"/>
                          <a:cs typeface="+mn-cs"/>
                        </a:rPr>
                        <a:t>Supervisión y seguimiento</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s-xl" sz="1000" b="1" kern="1200">
                          <a:solidFill>
                            <a:schemeClr val="tx1"/>
                          </a:solidFill>
                          <a:latin typeface="+mn-lt"/>
                          <a:ea typeface="+mn-ea"/>
                          <a:cs typeface="+mn-cs"/>
                        </a:rPr>
                        <a:t>Integridad y precisión de los datos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bg2">
                        <a:lumMod val="65000"/>
                        <a:lumOff val="35000"/>
                      </a:schemeClr>
                    </a:solidFill>
                  </a:tcPr>
                </a:tc>
                <a:tc>
                  <a:txBody>
                    <a:bodyPr/>
                    <a:lstStyle/>
                    <a:p>
                      <a:pPr algn="ctr"/>
                      <a:r>
                        <a:rPr lang="es-xl" sz="1000" b="1" kern="1200" dirty="0">
                          <a:solidFill>
                            <a:schemeClr val="bg1"/>
                          </a:solidFill>
                          <a:latin typeface="+mn-lt"/>
                          <a:ea typeface="+mn-ea"/>
                          <a:cs typeface="+mn-cs"/>
                        </a:rPr>
                        <a:t>Calificación compuesta del </a:t>
                      </a:r>
                      <a:br>
                        <a:rPr lang="en-US" sz="1000" b="1" kern="1200" dirty="0">
                          <a:solidFill>
                            <a:schemeClr val="bg1"/>
                          </a:solidFill>
                          <a:latin typeface="+mn-lt"/>
                          <a:ea typeface="+mn-ea"/>
                          <a:cs typeface="+mn-cs"/>
                        </a:rPr>
                      </a:br>
                      <a:r>
                        <a:rPr lang="es-xl" sz="1000" b="1" kern="1200" dirty="0">
                          <a:solidFill>
                            <a:schemeClr val="bg1"/>
                          </a:solidFill>
                          <a:latin typeface="+mn-lt"/>
                          <a:ea typeface="+mn-ea"/>
                          <a:cs typeface="+mn-cs"/>
                        </a:rPr>
                        <a:t>riesgo de dominio</a:t>
                      </a:r>
                      <a:r>
                        <a:rPr lang="es-xl" sz="1000" b="1" kern="1200" baseline="30000" dirty="0">
                          <a:solidFill>
                            <a:schemeClr val="bg1"/>
                          </a:solidFill>
                          <a:latin typeface="+mn-lt"/>
                          <a:ea typeface="+mn-ea"/>
                          <a:cs typeface="+mn-cs"/>
                        </a:rPr>
                        <a:t>1</a:t>
                      </a:r>
                      <a:endParaRPr lang="en-US" sz="1000" b="1" kern="1200" dirty="0">
                        <a:solidFill>
                          <a:schemeClr val="bg1"/>
                        </a:solidFill>
                        <a:latin typeface="+mn-lt"/>
                        <a:ea typeface="+mn-ea"/>
                        <a:cs typeface="+mn-cs"/>
                      </a:endParaRP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2D2DA"/>
                    </a:solidFill>
                  </a:tcPr>
                </a:tc>
                <a:extLst>
                  <a:ext uri="{0D108BD9-81ED-4DB2-BD59-A6C34878D82A}">
                    <a16:rowId xmlns:a16="http://schemas.microsoft.com/office/drawing/2014/main" val="3895888287"/>
                  </a:ext>
                </a:extLst>
              </a:tr>
              <a:tr h="390717">
                <a:tc>
                  <a:txBody>
                    <a:bodyPr/>
                    <a:lstStyle/>
                    <a:p>
                      <a:pPr algn="ctr"/>
                      <a:r>
                        <a:rPr lang="es-xl" sz="1100" b="1" dirty="0">
                          <a:solidFill>
                            <a:schemeClr val="bg1"/>
                          </a:solidFill>
                        </a:rPr>
                        <a:t>1a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s-xl" sz="1100" dirty="0">
                          <a:solidFill>
                            <a:schemeClr val="bg1"/>
                          </a:solidFill>
                          <a:latin typeface="+mj-lt"/>
                        </a:rPr>
                        <a:t>Participación en programas para estudiantes (Educación especial)</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tx1"/>
                          </a:solidFill>
                          <a:effectLst/>
                          <a:uLnTx/>
                          <a:uFillTx/>
                          <a:latin typeface="EYInterstate Light"/>
                          <a:ea typeface="+mn-ea"/>
                          <a:cs typeface="+mn-cs"/>
                        </a:rPr>
                        <a:t>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11</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8333450"/>
                  </a:ext>
                </a:extLst>
              </a:tr>
              <a:tr h="503616">
                <a:tc>
                  <a:txBody>
                    <a:bodyPr/>
                    <a:lstStyle/>
                    <a:p>
                      <a:pPr algn="ctr"/>
                      <a:r>
                        <a:rPr lang="es-xl" sz="1100" b="1">
                          <a:solidFill>
                            <a:schemeClr val="bg1"/>
                          </a:solidFill>
                        </a:rPr>
                        <a:t>1b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100" dirty="0">
                          <a:solidFill>
                            <a:schemeClr val="bg1"/>
                          </a:solidFill>
                          <a:latin typeface="+mj-lt"/>
                        </a:rPr>
                        <a:t>Participación en programas para estudiantes (Estudiante de Inglés)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9</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4839227"/>
                  </a:ext>
                </a:extLst>
              </a:tr>
              <a:tr h="390717">
                <a:tc>
                  <a:txBody>
                    <a:bodyPr/>
                    <a:lstStyle/>
                    <a:p>
                      <a:pPr marL="0" algn="ctr" defTabSz="914400" rtl="0" eaLnBrk="1" latinLnBrk="0" hangingPunct="1"/>
                      <a:r>
                        <a:rPr lang="es-xl" sz="1100" b="1" kern="1200">
                          <a:solidFill>
                            <a:schemeClr val="bg1"/>
                          </a:solidFill>
                          <a:latin typeface="+mn-lt"/>
                          <a:ea typeface="+mn-ea"/>
                          <a:cs typeface="+mn-cs"/>
                        </a:rPr>
                        <a:t>2a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100">
                          <a:solidFill>
                            <a:schemeClr val="bg1"/>
                          </a:solidFill>
                          <a:latin typeface="+mj-lt"/>
                        </a:rPr>
                        <a:t>Inscripción y egreso de estudiantes (inscripción) </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s-xl" sz="1100" b="0" kern="1200">
                          <a:solidFill>
                            <a:schemeClr val="bg1">
                              <a:lumMod val="50000"/>
                            </a:schemeClr>
                          </a:solidFill>
                          <a:latin typeface="+mn-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s-xl" sz="1100" b="0" kern="1200">
                          <a:solidFill>
                            <a:schemeClr val="bg1">
                              <a:lumMod val="50000"/>
                            </a:schemeClr>
                          </a:solidFill>
                          <a:latin typeface="+mn-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s-xl" sz="1100" b="0" kern="1200">
                          <a:solidFill>
                            <a:schemeClr val="bg1">
                              <a:lumMod val="50000"/>
                            </a:schemeClr>
                          </a:solidFill>
                          <a:latin typeface="+mn-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s-xl" sz="1100" b="0" kern="1200" dirty="0">
                          <a:solidFill>
                            <a:schemeClr val="bg1">
                              <a:lumMod val="50000"/>
                            </a:schemeClr>
                          </a:solidFill>
                          <a:latin typeface="+mn-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j-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j-lt"/>
                          <a:ea typeface="+mn-ea"/>
                          <a:cs typeface="+mn-cs"/>
                        </a:rPr>
                        <a:t>8</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480109"/>
                  </a:ext>
                </a:extLst>
              </a:tr>
              <a:tr h="390717">
                <a:tc>
                  <a:txBody>
                    <a:bodyPr/>
                    <a:lstStyle/>
                    <a:p>
                      <a:pPr marL="0" algn="ctr" defTabSz="914400" rtl="0" eaLnBrk="1" latinLnBrk="0" hangingPunct="1"/>
                      <a:r>
                        <a:rPr lang="es-xl" sz="1100" b="1" kern="1200">
                          <a:solidFill>
                            <a:schemeClr val="bg1"/>
                          </a:solidFill>
                          <a:latin typeface="+mn-lt"/>
                          <a:ea typeface="+mn-ea"/>
                          <a:cs typeface="+mn-cs"/>
                        </a:rPr>
                        <a:t>2b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l" defTabSz="685434" rtl="0" eaLnBrk="1" fontAlgn="auto" latinLnBrk="0" hangingPunct="1">
                        <a:lnSpc>
                          <a:spcPct val="100000"/>
                        </a:lnSpc>
                        <a:spcBef>
                          <a:spcPts val="0"/>
                        </a:spcBef>
                        <a:spcAft>
                          <a:spcPts val="0"/>
                        </a:spcAft>
                        <a:buClrTx/>
                        <a:buSzTx/>
                        <a:buFontTx/>
                        <a:buNone/>
                        <a:tabLst/>
                        <a:defRPr/>
                      </a:pPr>
                      <a:r>
                        <a:rPr lang="es-xl" sz="1100">
                          <a:solidFill>
                            <a:schemeClr val="bg1"/>
                          </a:solidFill>
                          <a:latin typeface="+mj-lt"/>
                        </a:rPr>
                        <a:t>Inscripción y egreso de estudiantes (bajas)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algn="ctr" defTabSz="914400" rtl="0" eaLnBrk="1" latinLnBrk="0" hangingPunct="1"/>
                      <a:r>
                        <a:rPr lang="es-xl" sz="1100" b="0" kern="1200">
                          <a:solidFill>
                            <a:schemeClr val="tx1"/>
                          </a:solidFill>
                          <a:latin typeface="+mj-lt"/>
                          <a:ea typeface="+mn-ea"/>
                          <a:cs typeface="+mn-cs"/>
                        </a:rPr>
                        <a:t>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algn="ctr" defTabSz="914400" rtl="0" eaLnBrk="1" latinLnBrk="0" hangingPunct="1"/>
                      <a:r>
                        <a:rPr lang="es-xl" sz="1100" b="0" kern="1200">
                          <a:solidFill>
                            <a:schemeClr val="tx1"/>
                          </a:solidFill>
                          <a:latin typeface="+mj-lt"/>
                          <a:ea typeface="+mn-ea"/>
                          <a:cs typeface="+mn-cs"/>
                        </a:rPr>
                        <a:t>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algn="ctr" defTabSz="914400" rtl="0" eaLnBrk="1" latinLnBrk="0" hangingPunct="1"/>
                      <a:r>
                        <a:rPr lang="es-xl" sz="1100" b="0" kern="1200" dirty="0">
                          <a:solidFill>
                            <a:schemeClr val="bg1"/>
                          </a:solidFill>
                          <a:latin typeface="+mj-lt"/>
                          <a:ea typeface="+mn-ea"/>
                          <a:cs typeface="+mn-cs"/>
                        </a:rPr>
                        <a:t>15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8930633"/>
                  </a:ext>
                </a:extLst>
              </a:tr>
              <a:tr h="390717">
                <a:tc>
                  <a:txBody>
                    <a:bodyPr/>
                    <a:lstStyle/>
                    <a:p>
                      <a:pPr marL="0" algn="ctr" defTabSz="914400" rtl="0" eaLnBrk="1" latinLnBrk="0" hangingPunct="1"/>
                      <a:r>
                        <a:rPr lang="es-xl" sz="1100" b="1" kern="1200">
                          <a:solidFill>
                            <a:schemeClr val="bg1"/>
                          </a:solidFill>
                          <a:latin typeface="+mn-lt"/>
                          <a:ea typeface="+mn-ea"/>
                          <a:cs typeface="+mn-cs"/>
                        </a:rPr>
                        <a:t>3</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100">
                          <a:solidFill>
                            <a:schemeClr val="bg1"/>
                          </a:solidFill>
                          <a:latin typeface="+mj-lt"/>
                        </a:rPr>
                        <a:t>Sanciones disciplinarias a los estudiantes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n-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n-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dirty="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dirty="0">
                          <a:solidFill>
                            <a:schemeClr val="bg1">
                              <a:lumMod val="50000"/>
                            </a:schemeClr>
                          </a:solidFill>
                          <a:latin typeface="+mn-lt"/>
                          <a:ea typeface="+mn-ea"/>
                          <a:cs typeface="+mn-cs"/>
                        </a:rPr>
                        <a:t>9</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393595"/>
                  </a:ext>
                </a:extLst>
              </a:tr>
              <a:tr h="390717">
                <a:tc>
                  <a:txBody>
                    <a:bodyPr/>
                    <a:lstStyle/>
                    <a:p>
                      <a:pPr marL="0" algn="ctr" defTabSz="914400" rtl="0" eaLnBrk="1" latinLnBrk="0" hangingPunct="1"/>
                      <a:r>
                        <a:rPr lang="es-xl" sz="1100" b="1" kern="1200">
                          <a:solidFill>
                            <a:schemeClr val="bg1"/>
                          </a:solidFill>
                          <a:latin typeface="+mn-lt"/>
                          <a:ea typeface="+mn-ea"/>
                          <a:cs typeface="+mn-cs"/>
                        </a:rPr>
                        <a:t>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419" sz="1100" dirty="0">
                          <a:solidFill>
                            <a:schemeClr val="bg1"/>
                          </a:solidFill>
                          <a:latin typeface="+mj-lt"/>
                        </a:rPr>
                        <a:t>Restricciones</a:t>
                      </a:r>
                      <a:r>
                        <a:rPr lang="es-xl" sz="1100" dirty="0">
                          <a:solidFill>
                            <a:schemeClr val="bg1"/>
                          </a:solidFill>
                          <a:latin typeface="+mj-lt"/>
                        </a:rPr>
                        <a:t> de los estudiantes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tx1"/>
                          </a:solidFill>
                          <a:effectLst/>
                          <a:uLnTx/>
                          <a:uFillTx/>
                          <a:latin typeface="EYInterstate Light"/>
                          <a:ea typeface="+mn-ea"/>
                          <a:cs typeface="+mn-cs"/>
                        </a:rPr>
                        <a:t>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tx1"/>
                          </a:solidFill>
                          <a:effectLst/>
                          <a:uLnTx/>
                          <a:uFillTx/>
                          <a:latin typeface="EYInterstate Light"/>
                          <a:ea typeface="+mn-ea"/>
                          <a:cs typeface="+mn-cs"/>
                        </a:rPr>
                        <a:t>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EYInterstate Light"/>
                          <a:ea typeface="+mn-ea"/>
                          <a:cs typeface="+mn-cs"/>
                        </a:rPr>
                        <a:t>15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119947"/>
                  </a:ext>
                </a:extLst>
              </a:tr>
              <a:tr h="390717">
                <a:tc>
                  <a:txBody>
                    <a:bodyPr/>
                    <a:lstStyle/>
                    <a:p>
                      <a:pPr marL="0" algn="ctr" defTabSz="914400" rtl="0" eaLnBrk="1" latinLnBrk="0" hangingPunct="1"/>
                      <a:r>
                        <a:rPr lang="es-xl" sz="1100" b="1" kern="1200">
                          <a:solidFill>
                            <a:schemeClr val="bg1"/>
                          </a:solidFill>
                          <a:latin typeface="+mn-lt"/>
                          <a:ea typeface="+mn-ea"/>
                          <a:cs typeface="+mn-cs"/>
                        </a:rPr>
                        <a:t>5</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100">
                          <a:solidFill>
                            <a:schemeClr val="bg1"/>
                          </a:solidFill>
                          <a:latin typeface="+mj-lt"/>
                        </a:rPr>
                        <a:t>Informe de funcionamiento puntual del autobús matutino</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a:solidFill>
                            <a:schemeClr val="bg1">
                              <a:lumMod val="50000"/>
                            </a:schemeClr>
                          </a:solidFill>
                          <a:latin typeface="+mn-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EYInterstate Ligh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tx1"/>
                          </a:solidFill>
                          <a:effectLst/>
                          <a:uLnTx/>
                          <a:uFillTx/>
                          <a:latin typeface="EYInterstate Light"/>
                          <a:ea typeface="+mn-ea"/>
                          <a:cs typeface="+mn-cs"/>
                        </a:rPr>
                        <a:t>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xl" sz="1100" b="0" kern="1200">
                          <a:solidFill>
                            <a:schemeClr val="bg1">
                              <a:lumMod val="50000"/>
                            </a:schemeClr>
                          </a:solidFill>
                          <a:latin typeface="+mn-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EYInterstate Ligh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tx1"/>
                          </a:solidFill>
                          <a:effectLst/>
                          <a:uLnTx/>
                          <a:uFillTx/>
                          <a:latin typeface="EYInterstate Light"/>
                          <a:ea typeface="+mn-ea"/>
                          <a:cs typeface="+mn-cs"/>
                        </a:rPr>
                        <a:t>A</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E80D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EYInterstate Light"/>
                          <a:ea typeface="+mn-ea"/>
                          <a:cs typeface="+mn-cs"/>
                        </a:rPr>
                        <a:t>14</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3190573"/>
                  </a:ext>
                </a:extLst>
              </a:tr>
              <a:tr h="390717">
                <a:tc>
                  <a:txBody>
                    <a:bodyPr/>
                    <a:lstStyle/>
                    <a:p>
                      <a:pPr marL="0" algn="ctr" defTabSz="914400" rtl="0" eaLnBrk="1" latinLnBrk="0" hangingPunct="1"/>
                      <a:r>
                        <a:rPr lang="es-xl" sz="1100" b="1" kern="1200">
                          <a:solidFill>
                            <a:schemeClr val="bg1"/>
                          </a:solidFill>
                          <a:latin typeface="+mn-lt"/>
                          <a:ea typeface="+mn-ea"/>
                          <a:cs typeface="+mn-cs"/>
                        </a:rPr>
                        <a:t>6</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100">
                          <a:solidFill>
                            <a:schemeClr val="bg1"/>
                          </a:solidFill>
                          <a:latin typeface="+mj-lt"/>
                        </a:rPr>
                        <a:t>Quejas de las familias</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r>
                        <a:rPr lang="es-xl" sz="1100" b="0" kern="1200">
                          <a:solidFill>
                            <a:schemeClr val="bg1"/>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j-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j-lt"/>
                          <a:ea typeface="+mn-ea"/>
                          <a:cs typeface="+mn-cs"/>
                        </a:rPr>
                        <a:t>B</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j-l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algn="ctr" defTabSz="914400" rtl="0" eaLnBrk="1" latinLnBrk="0" hangingPunct="1"/>
                      <a:r>
                        <a:rPr lang="es-xl" sz="1100" b="0" kern="1200">
                          <a:solidFill>
                            <a:schemeClr val="bg1">
                              <a:lumMod val="50000"/>
                            </a:schemeClr>
                          </a:solidFill>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rgbClr val="2E2E38">
                              <a:lumMod val="50000"/>
                            </a:srgbClr>
                          </a:solidFill>
                          <a:effectLst/>
                          <a:uLnTx/>
                          <a:uFillTx/>
                          <a:latin typeface="+mj-lt"/>
                          <a:ea typeface="+mn-ea"/>
                          <a:cs typeface="+mn-cs"/>
                        </a:rPr>
                        <a:t>M</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FFE6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mj-lt"/>
                          <a:ea typeface="+mn-ea"/>
                          <a:cs typeface="+mn-cs"/>
                        </a:rPr>
                        <a:t>10</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9608355"/>
                  </a:ext>
                </a:extLst>
              </a:tr>
              <a:tr h="390717">
                <a:tc>
                  <a:txBody>
                    <a:bodyPr/>
                    <a:lstStyle/>
                    <a:p>
                      <a:pPr marL="0" algn="ctr" defTabSz="914400" rtl="0" eaLnBrk="1" latinLnBrk="0" hangingPunct="1"/>
                      <a:r>
                        <a:rPr lang="es-xl" sz="1100" b="1" kern="1200">
                          <a:solidFill>
                            <a:schemeClr val="bg1"/>
                          </a:solidFill>
                          <a:latin typeface="+mn-lt"/>
                          <a:ea typeface="+mn-ea"/>
                          <a:cs typeface="+mn-cs"/>
                        </a:rPr>
                        <a:t>7</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r>
                        <a:rPr lang="es-xl" sz="1100" dirty="0">
                          <a:solidFill>
                            <a:schemeClr val="bg1"/>
                          </a:solidFill>
                          <a:latin typeface="+mj-lt"/>
                        </a:rPr>
                        <a:t>Asignación de los estudiantes</a:t>
                      </a:r>
                      <a:r>
                        <a:rPr lang="es-xl" sz="1100" baseline="30000" dirty="0">
                          <a:solidFill>
                            <a:schemeClr val="bg1"/>
                          </a:solidFill>
                          <a:latin typeface="+mj-lt"/>
                        </a:rPr>
                        <a:t>2</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xl" sz="1100" b="0" i="0" u="none" strike="noStrike" kern="1200" cap="none" spc="0" normalizeH="0" baseline="0" noProof="0" dirty="0">
                          <a:ln>
                            <a:noFill/>
                          </a:ln>
                          <a:solidFill>
                            <a:schemeClr val="bg1"/>
                          </a:solidFill>
                          <a:effectLst/>
                          <a:uLnTx/>
                          <a:uFillTx/>
                          <a:latin typeface="EYInterstate Light"/>
                          <a:ea typeface="+mn-ea"/>
                          <a:cs typeface="+mn-cs"/>
                        </a:rPr>
                        <a:t>N</a:t>
                      </a:r>
                    </a:p>
                  </a:txBody>
                  <a:tcPr marL="68544" marR="68544" marT="34272" marB="34272" anchor="ctr">
                    <a:lnL w="12700" cap="flat" cmpd="sng" algn="ctr">
                      <a:solidFill>
                        <a:srgbClr val="9E9E9E"/>
                      </a:solidFill>
                      <a:prstDash val="solid"/>
                      <a:round/>
                      <a:headEnd type="none" w="med" len="med"/>
                      <a:tailEnd type="none" w="med" len="med"/>
                    </a:lnL>
                    <a:lnR w="12700" cap="flat" cmpd="sng" algn="ctr">
                      <a:solidFill>
                        <a:srgbClr val="9E9E9E"/>
                      </a:solidFill>
                      <a:prstDash val="solid"/>
                      <a:round/>
                      <a:headEnd type="none" w="med" len="med"/>
                      <a:tailEnd type="none" w="med" len="med"/>
                    </a:lnR>
                    <a:lnT w="12700" cap="flat" cmpd="sng" algn="ctr">
                      <a:solidFill>
                        <a:srgbClr val="9E9E9E"/>
                      </a:solidFill>
                      <a:prstDash val="solid"/>
                      <a:round/>
                      <a:headEnd type="none" w="med" len="med"/>
                      <a:tailEnd type="none" w="med" len="med"/>
                    </a:lnT>
                    <a:lnB w="12700" cap="flat" cmpd="sng" algn="ctr">
                      <a:solidFill>
                        <a:srgbClr val="9E9E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307460"/>
                  </a:ext>
                </a:extLst>
              </a:tr>
            </a:tbl>
          </a:graphicData>
        </a:graphic>
      </p:graphicFrame>
      <p:grpSp>
        <p:nvGrpSpPr>
          <p:cNvPr id="28" name="Group 27" descr="La clave de la tabla muestra que A es riesgo alto, M es riesgo moderado, B es riesgo bajo y N es No evaluado.">
            <a:extLst>
              <a:ext uri="{FF2B5EF4-FFF2-40B4-BE49-F238E27FC236}">
                <a16:creationId xmlns:a16="http://schemas.microsoft.com/office/drawing/2014/main" id="{F35746AC-1E6F-4ED2-80AE-DD967B9361FA}"/>
              </a:ext>
              <a:ext uri="{C183D7F6-B498-43B3-948B-1728B52AA6E4}">
                <adec:decorative xmlns:adec="http://schemas.microsoft.com/office/drawing/2017/decorative" val="0"/>
              </a:ext>
            </a:extLst>
          </p:cNvPr>
          <p:cNvGrpSpPr/>
          <p:nvPr/>
        </p:nvGrpSpPr>
        <p:grpSpPr>
          <a:xfrm>
            <a:off x="4360615" y="5962557"/>
            <a:ext cx="3756283" cy="207626"/>
            <a:chOff x="1569153" y="5791492"/>
            <a:chExt cx="3756283" cy="207626"/>
          </a:xfrm>
        </p:grpSpPr>
        <p:sp>
          <p:nvSpPr>
            <p:cNvPr id="29" name="Rectangle 28">
              <a:extLst>
                <a:ext uri="{FF2B5EF4-FFF2-40B4-BE49-F238E27FC236}">
                  <a16:creationId xmlns:a16="http://schemas.microsoft.com/office/drawing/2014/main" id="{28475D3E-D0B5-4763-A446-5FBAFB40B3DC}"/>
                </a:ext>
              </a:extLst>
            </p:cNvPr>
            <p:cNvSpPr/>
            <p:nvPr/>
          </p:nvSpPr>
          <p:spPr>
            <a:xfrm>
              <a:off x="1569153" y="5828133"/>
              <a:ext cx="147038" cy="145658"/>
            </a:xfrm>
            <a:prstGeom prst="rect">
              <a:avLst/>
            </a:prstGeom>
            <a:solidFill>
              <a:srgbClr val="E80D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800">
                  <a:solidFill>
                    <a:schemeClr val="tx1"/>
                  </a:solidFill>
                </a:rPr>
                <a:t>A</a:t>
              </a:r>
            </a:p>
          </p:txBody>
        </p:sp>
        <p:sp>
          <p:nvSpPr>
            <p:cNvPr id="30" name="TextBox 29">
              <a:extLst>
                <a:ext uri="{FF2B5EF4-FFF2-40B4-BE49-F238E27FC236}">
                  <a16:creationId xmlns:a16="http://schemas.microsoft.com/office/drawing/2014/main" id="{18A58DB6-E3B1-42D6-9FE2-DF19DDD766A7}"/>
                </a:ext>
              </a:extLst>
            </p:cNvPr>
            <p:cNvSpPr txBox="1"/>
            <p:nvPr/>
          </p:nvSpPr>
          <p:spPr>
            <a:xfrm>
              <a:off x="1672968" y="5799063"/>
              <a:ext cx="706563" cy="200055"/>
            </a:xfrm>
            <a:prstGeom prst="rect">
              <a:avLst/>
            </a:prstGeom>
            <a:noFill/>
          </p:spPr>
          <p:txBody>
            <a:bodyPr wrap="square">
              <a:spAutoFit/>
            </a:bodyPr>
            <a:lstStyle/>
            <a:p>
              <a:r>
                <a:rPr lang="es-xl" sz="700" kern="1200" dirty="0">
                  <a:solidFill>
                    <a:schemeClr val="bg1"/>
                  </a:solidFill>
                  <a:latin typeface="+mn-lt"/>
                  <a:ea typeface="+mn-ea"/>
                  <a:cs typeface="+mn-cs"/>
                </a:rPr>
                <a:t>Alto riesgo</a:t>
              </a:r>
              <a:endParaRPr lang="en-US" sz="700" dirty="0"/>
            </a:p>
          </p:txBody>
        </p:sp>
        <p:sp>
          <p:nvSpPr>
            <p:cNvPr id="31" name="Rectangle 30">
              <a:extLst>
                <a:ext uri="{FF2B5EF4-FFF2-40B4-BE49-F238E27FC236}">
                  <a16:creationId xmlns:a16="http://schemas.microsoft.com/office/drawing/2014/main" id="{C097BD79-4394-4C51-BC39-36972A688628}"/>
                </a:ext>
              </a:extLst>
            </p:cNvPr>
            <p:cNvSpPr/>
            <p:nvPr/>
          </p:nvSpPr>
          <p:spPr>
            <a:xfrm>
              <a:off x="2272460" y="5827833"/>
              <a:ext cx="147038" cy="14565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800">
                  <a:solidFill>
                    <a:schemeClr val="bg1">
                      <a:lumMod val="50000"/>
                    </a:schemeClr>
                  </a:solidFill>
                </a:rPr>
                <a:t>M</a:t>
              </a:r>
            </a:p>
          </p:txBody>
        </p:sp>
        <p:sp>
          <p:nvSpPr>
            <p:cNvPr id="34" name="TextBox 33">
              <a:extLst>
                <a:ext uri="{FF2B5EF4-FFF2-40B4-BE49-F238E27FC236}">
                  <a16:creationId xmlns:a16="http://schemas.microsoft.com/office/drawing/2014/main" id="{AAA9A5E1-DE4A-41B7-B64C-AA5C23E5C5A1}"/>
                </a:ext>
              </a:extLst>
            </p:cNvPr>
            <p:cNvSpPr txBox="1"/>
            <p:nvPr/>
          </p:nvSpPr>
          <p:spPr>
            <a:xfrm>
              <a:off x="2376275" y="5798763"/>
              <a:ext cx="950905" cy="200055"/>
            </a:xfrm>
            <a:prstGeom prst="rect">
              <a:avLst/>
            </a:prstGeom>
            <a:noFill/>
          </p:spPr>
          <p:txBody>
            <a:bodyPr wrap="square">
              <a:spAutoFit/>
            </a:bodyPr>
            <a:lstStyle/>
            <a:p>
              <a:r>
                <a:rPr lang="es-xl" sz="700" kern="1200" dirty="0">
                  <a:solidFill>
                    <a:schemeClr val="bg1"/>
                  </a:solidFill>
                  <a:latin typeface="+mn-lt"/>
                  <a:ea typeface="+mn-ea"/>
                  <a:cs typeface="+mn-cs"/>
                </a:rPr>
                <a:t>Riesgo moderado</a:t>
              </a:r>
              <a:endParaRPr lang="en-US" sz="700" dirty="0"/>
            </a:p>
          </p:txBody>
        </p:sp>
        <p:sp>
          <p:nvSpPr>
            <p:cNvPr id="35" name="Rectangle 34">
              <a:extLst>
                <a:ext uri="{FF2B5EF4-FFF2-40B4-BE49-F238E27FC236}">
                  <a16:creationId xmlns:a16="http://schemas.microsoft.com/office/drawing/2014/main" id="{7E6E8EA4-BB88-4B74-B225-517AD9070B61}"/>
                </a:ext>
              </a:extLst>
            </p:cNvPr>
            <p:cNvSpPr/>
            <p:nvPr/>
          </p:nvSpPr>
          <p:spPr>
            <a:xfrm>
              <a:off x="3262773" y="5827833"/>
              <a:ext cx="147038" cy="14565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800">
                  <a:solidFill>
                    <a:schemeClr val="bg1">
                      <a:lumMod val="50000"/>
                    </a:schemeClr>
                  </a:solidFill>
                </a:rPr>
                <a:t>B</a:t>
              </a:r>
            </a:p>
          </p:txBody>
        </p:sp>
        <p:sp>
          <p:nvSpPr>
            <p:cNvPr id="36" name="TextBox 35">
              <a:extLst>
                <a:ext uri="{FF2B5EF4-FFF2-40B4-BE49-F238E27FC236}">
                  <a16:creationId xmlns:a16="http://schemas.microsoft.com/office/drawing/2014/main" id="{91010659-FB8E-4173-9254-08A2ADF2D9C4}"/>
                </a:ext>
              </a:extLst>
            </p:cNvPr>
            <p:cNvSpPr txBox="1"/>
            <p:nvPr/>
          </p:nvSpPr>
          <p:spPr>
            <a:xfrm>
              <a:off x="3366588" y="5798763"/>
              <a:ext cx="706563" cy="200055"/>
            </a:xfrm>
            <a:prstGeom prst="rect">
              <a:avLst/>
            </a:prstGeom>
            <a:noFill/>
          </p:spPr>
          <p:txBody>
            <a:bodyPr wrap="square">
              <a:spAutoFit/>
            </a:bodyPr>
            <a:lstStyle/>
            <a:p>
              <a:r>
                <a:rPr lang="es-xl" sz="700" kern="1200" dirty="0">
                  <a:solidFill>
                    <a:schemeClr val="bg1"/>
                  </a:solidFill>
                  <a:latin typeface="+mn-lt"/>
                  <a:ea typeface="+mn-ea"/>
                  <a:cs typeface="+mn-cs"/>
                </a:rPr>
                <a:t>Bajo riesgo</a:t>
              </a:r>
              <a:endParaRPr lang="en-US" sz="700" dirty="0"/>
            </a:p>
          </p:txBody>
        </p:sp>
        <p:sp>
          <p:nvSpPr>
            <p:cNvPr id="37" name="Rectangle 36">
              <a:extLst>
                <a:ext uri="{FF2B5EF4-FFF2-40B4-BE49-F238E27FC236}">
                  <a16:creationId xmlns:a16="http://schemas.microsoft.com/office/drawing/2014/main" id="{CBBF2017-5EC6-4C2F-B271-439222EC32EB}"/>
                </a:ext>
              </a:extLst>
            </p:cNvPr>
            <p:cNvSpPr/>
            <p:nvPr/>
          </p:nvSpPr>
          <p:spPr>
            <a:xfrm>
              <a:off x="3976913" y="5818691"/>
              <a:ext cx="147038" cy="145658"/>
            </a:xfrm>
            <a:prstGeom prst="rect">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800" dirty="0">
                  <a:solidFill>
                    <a:schemeClr val="bg1">
                      <a:lumMod val="50000"/>
                    </a:schemeClr>
                  </a:solidFill>
                </a:rPr>
                <a:t>N</a:t>
              </a:r>
            </a:p>
          </p:txBody>
        </p:sp>
        <p:sp>
          <p:nvSpPr>
            <p:cNvPr id="38" name="TextBox 37">
              <a:extLst>
                <a:ext uri="{FF2B5EF4-FFF2-40B4-BE49-F238E27FC236}">
                  <a16:creationId xmlns:a16="http://schemas.microsoft.com/office/drawing/2014/main" id="{9BEF48F3-D2C2-4DC2-9C98-493E4E2BA25C}"/>
                </a:ext>
              </a:extLst>
            </p:cNvPr>
            <p:cNvSpPr txBox="1"/>
            <p:nvPr/>
          </p:nvSpPr>
          <p:spPr>
            <a:xfrm>
              <a:off x="4123951" y="5791492"/>
              <a:ext cx="1201485" cy="200055"/>
            </a:xfrm>
            <a:prstGeom prst="rect">
              <a:avLst/>
            </a:prstGeom>
            <a:noFill/>
          </p:spPr>
          <p:txBody>
            <a:bodyPr wrap="square">
              <a:spAutoFit/>
            </a:bodyPr>
            <a:lstStyle/>
            <a:p>
              <a:r>
                <a:rPr lang="es-xl" sz="700" kern="1200" dirty="0">
                  <a:solidFill>
                    <a:schemeClr val="bg1"/>
                  </a:solidFill>
                  <a:latin typeface="+mn-lt"/>
                  <a:ea typeface="+mn-ea"/>
                  <a:cs typeface="+mn-cs"/>
                </a:rPr>
                <a:t>No evaluado</a:t>
              </a:r>
              <a:endParaRPr lang="en-US" sz="700" dirty="0"/>
            </a:p>
          </p:txBody>
        </p:sp>
      </p:grpSp>
      <p:sp>
        <p:nvSpPr>
          <p:cNvPr id="21" name="footnote_6381128198732986610" descr="Nota al pie">
            <a:extLst>
              <a:ext uri="{FF2B5EF4-FFF2-40B4-BE49-F238E27FC236}">
                <a16:creationId xmlns:a16="http://schemas.microsoft.com/office/drawing/2014/main" id="{107BE81B-5734-4E84-879A-BD200618B4C7}"/>
              </a:ext>
            </a:extLst>
          </p:cNvPr>
          <p:cNvSpPr txBox="1"/>
          <p:nvPr/>
        </p:nvSpPr>
        <p:spPr>
          <a:xfrm>
            <a:off x="534501" y="6128909"/>
            <a:ext cx="11399833"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s-ES" sz="750" dirty="0">
                <a:solidFill>
                  <a:srgbClr val="2E2E38"/>
                </a:solidFill>
                <a:cs typeface="Arial" panose="020B0604020202020204" pitchFamily="34" charset="0"/>
              </a:rPr>
              <a:t>Para generar una calificación compuesta del riesgo para cada dominio de datos, se asignaron valores numéricos de 3, 2 y 1 a las calificaciones de dimensión de alto, medio y bajo, respectivamente, y luego se calculó el total dentro de un dominio de datos dado.</a:t>
            </a:r>
          </a:p>
          <a:p>
            <a:pPr marL="95250" indent="-95250">
              <a:spcBef>
                <a:spcPct val="0"/>
              </a:spcBef>
              <a:spcAft>
                <a:spcPct val="0"/>
              </a:spcAft>
              <a:buSzPct val="100000"/>
              <a:buFont typeface="Arial" pitchFamily="34" charset="0"/>
              <a:buAutoNum type="arabicPeriod"/>
            </a:pPr>
            <a:r>
              <a:rPr lang="es-ES" sz="750" dirty="0">
                <a:solidFill>
                  <a:srgbClr val="2E2E38"/>
                </a:solidFill>
                <a:cs typeface="Arial" panose="020B0604020202020204" pitchFamily="34" charset="0"/>
              </a:rPr>
              <a:t> Para el dominio de asignación de estudiantes, se le pidió a EY que realizara un conjunto específico de análisis, en lugar de evaluar la integridad y precisión de los datos, por lo que no se evaluó el riesgo de este dominio de la misma manera</a:t>
            </a:r>
            <a:r>
              <a:rPr lang="en-US" sz="750" dirty="0">
                <a:solidFill>
                  <a:srgbClr val="2E2E38"/>
                </a:solidFill>
                <a:cs typeface="Arial" panose="020B0604020202020204" pitchFamily="34" charset="0"/>
              </a:rPr>
              <a:t>.</a:t>
            </a:r>
            <a:endParaRPr lang="es-xl" sz="750" dirty="0">
              <a:solidFill>
                <a:srgbClr val="2E2E38"/>
              </a:solidFill>
              <a:cs typeface="Arial" panose="020B0604020202020204" pitchFamily="34" charset="0"/>
            </a:endParaRPr>
          </a:p>
          <a:p>
            <a:pPr>
              <a:spcBef>
                <a:spcPct val="0"/>
              </a:spcBef>
              <a:spcAft>
                <a:spcPct val="0"/>
              </a:spcAft>
              <a:buSzPct val="100000"/>
            </a:pPr>
            <a:endParaRPr lang="en-US" sz="800" dirty="0">
              <a:solidFill>
                <a:srgbClr val="2E2E38"/>
              </a:solidFill>
              <a:cs typeface="Arial" panose="020B0604020202020204" pitchFamily="34" charset="0"/>
            </a:endParaRPr>
          </a:p>
        </p:txBody>
      </p:sp>
      <p:sp>
        <p:nvSpPr>
          <p:cNvPr id="20" name="Date Placeholder 3">
            <a:extLst>
              <a:ext uri="{FF2B5EF4-FFF2-40B4-BE49-F238E27FC236}">
                <a16:creationId xmlns:a16="http://schemas.microsoft.com/office/drawing/2014/main" id="{FFCDC8EF-6F8A-4758-86A3-5A041C966A62}"/>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6" name="Slide Number Placeholder 5">
            <a:extLst>
              <a:ext uri="{FF2B5EF4-FFF2-40B4-BE49-F238E27FC236}">
                <a16:creationId xmlns:a16="http://schemas.microsoft.com/office/drawing/2014/main" id="{11350930-A94D-4F8C-92B9-757DFC84027D}"/>
              </a:ext>
            </a:extLst>
          </p:cNvPr>
          <p:cNvSpPr>
            <a:spLocks noGrp="1"/>
          </p:cNvSpPr>
          <p:nvPr>
            <p:ph type="sldNum" sz="quarter" idx="12"/>
          </p:nvPr>
        </p:nvSpPr>
        <p:spPr/>
        <p:txBody>
          <a:bodyPr/>
          <a:lstStyle/>
          <a:p>
            <a:r>
              <a:rPr lang="es-xl"/>
              <a:t>Página </a:t>
            </a:r>
            <a:fld id="{F1BC30E3-FFE5-4B91-AA19-87A149EBB9EE}" type="slidenum">
              <a:rPr smtClean="0"/>
              <a:pPr/>
              <a:t>5</a:t>
            </a:fld>
            <a:endParaRPr/>
          </a:p>
        </p:txBody>
      </p:sp>
    </p:spTree>
    <p:extLst>
      <p:ext uri="{BB962C8B-B14F-4D97-AF65-F5344CB8AC3E}">
        <p14:creationId xmlns:p14="http://schemas.microsoft.com/office/powerpoint/2010/main" val="1703089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796675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9" name="think-cell Slide" r:id="rId19" imgW="415" imgH="416" progId="TCLayout.ActiveDocument.1">
                  <p:embed/>
                </p:oleObj>
              </mc:Choice>
              <mc:Fallback>
                <p:oleObj name="think-cell Slide" r:id="rId19" imgW="415" imgH="416" progId="TCLayout.ActiveDocument.1">
                  <p:embed/>
                  <p:pic>
                    <p:nvPicPr>
                      <p:cNvPr id="118" name="Object 117" hidden="1">
                        <a:extLst>
                          <a:ext uri="{FF2B5EF4-FFF2-40B4-BE49-F238E27FC236}">
                            <a16:creationId xmlns:a16="http://schemas.microsoft.com/office/drawing/2014/main" id="{0F89732A-65F5-45B3-945B-CA6409EA9F7F}"/>
                          </a:ext>
                          <a:ext uri="{C183D7F6-B498-43B3-948B-1728B52AA6E4}">
                            <adec:decorative xmlns:adec="http://schemas.microsoft.com/office/drawing/2017/decorative" val="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EB2245B-5C9D-404F-9D96-25B3898EDCB6}"/>
              </a:ext>
            </a:extLst>
          </p:cNvPr>
          <p:cNvSpPr>
            <a:spLocks noGrp="1"/>
          </p:cNvSpPr>
          <p:nvPr>
            <p:ph type="title"/>
          </p:nvPr>
        </p:nvSpPr>
        <p:spPr>
          <a:xfrm>
            <a:off x="609918" y="342325"/>
            <a:ext cx="10978515" cy="590880"/>
          </a:xfrm>
        </p:spPr>
        <p:txBody>
          <a:bodyPr vert="horz"/>
          <a:lstStyle/>
          <a:p>
            <a:r>
              <a:rPr lang="es-xl" sz="2200" dirty="0"/>
              <a:t>Calificaciones compuestas de riesgo del dominio de datos</a:t>
            </a:r>
            <a:br>
              <a:rPr sz="2200" dirty="0"/>
            </a:br>
            <a:r>
              <a:rPr lang="es-xl" sz="1300" dirty="0"/>
              <a:t>En todos los dominios de datos, se utilizaron calificaciones de dimensiones para generar una calificación compuesta relativa del riesgo.</a:t>
            </a:r>
            <a:endParaRPr lang="de-DE" sz="1300" dirty="0">
              <a:highlight>
                <a:srgbClr val="FFFF00"/>
              </a:highlight>
            </a:endParaRPr>
          </a:p>
        </p:txBody>
      </p:sp>
      <p:sp>
        <p:nvSpPr>
          <p:cNvPr id="111" name="Arrow: Left-Right 110">
            <a:extLst>
              <a:ext uri="{FF2B5EF4-FFF2-40B4-BE49-F238E27FC236}">
                <a16:creationId xmlns:a16="http://schemas.microsoft.com/office/drawing/2014/main" id="{761946FD-A48B-4812-866C-BED46DAC1FE6}"/>
              </a:ext>
            </a:extLst>
          </p:cNvPr>
          <p:cNvSpPr/>
          <p:nvPr/>
        </p:nvSpPr>
        <p:spPr>
          <a:xfrm>
            <a:off x="1188896" y="1235560"/>
            <a:ext cx="4632419"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algn="ctr"/>
            <a:r>
              <a:rPr lang="es-xl" sz="1200" b="1" dirty="0">
                <a:solidFill>
                  <a:schemeClr val="bg1"/>
                </a:solidFill>
              </a:rPr>
              <a:t>Calificaciones compuestas del riesgo por dominio de datos</a:t>
            </a:r>
            <a:endParaRPr lang="en-US" sz="1200" dirty="0">
              <a:solidFill>
                <a:schemeClr val="bg1"/>
              </a:solidFill>
            </a:endParaRPr>
          </a:p>
        </p:txBody>
      </p:sp>
      <p:cxnSp>
        <p:nvCxnSpPr>
          <p:cNvPr id="112" name="Straight Connector 111">
            <a:extLst>
              <a:ext uri="{FF2B5EF4-FFF2-40B4-BE49-F238E27FC236}">
                <a16:creationId xmlns:a16="http://schemas.microsoft.com/office/drawing/2014/main" id="{B0903719-854E-4FA2-9323-2F1BF0CA1215}"/>
              </a:ext>
              <a:ext uri="{C183D7F6-B498-43B3-948B-1728B52AA6E4}">
                <adec:decorative xmlns:adec="http://schemas.microsoft.com/office/drawing/2017/decorative" val="1"/>
              </a:ext>
            </a:extLst>
          </p:cNvPr>
          <p:cNvCxnSpPr>
            <a:cxnSpLocks/>
            <a:stCxn id="111" idx="4"/>
            <a:endCxn id="111" idx="6"/>
          </p:cNvCxnSpPr>
          <p:nvPr/>
        </p:nvCxnSpPr>
        <p:spPr>
          <a:xfrm>
            <a:off x="1188896" y="1492929"/>
            <a:ext cx="4632419"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5" name="Table 6380723481983799272">
            <a:extLst>
              <a:ext uri="{FF2B5EF4-FFF2-40B4-BE49-F238E27FC236}">
                <a16:creationId xmlns:a16="http://schemas.microsoft.com/office/drawing/2014/main" id="{555D3CB8-371B-48D6-8B94-B278D2245641}"/>
              </a:ext>
            </a:extLst>
          </p:cNvPr>
          <p:cNvGraphicFramePr>
            <a:graphicFrameLocks noGrp="1"/>
          </p:cNvGraphicFramePr>
          <p:nvPr>
            <p:custDataLst>
              <p:tags r:id="rId3"/>
            </p:custDataLst>
            <p:extLst>
              <p:ext uri="{D42A27DB-BD31-4B8C-83A1-F6EECF244321}">
                <p14:modId xmlns:p14="http://schemas.microsoft.com/office/powerpoint/2010/main" val="67463943"/>
              </p:ext>
            </p:extLst>
          </p:nvPr>
        </p:nvGraphicFramePr>
        <p:xfrm>
          <a:off x="1079629" y="1600835"/>
          <a:ext cx="4834154" cy="4019559"/>
        </p:xfrm>
        <a:graphic>
          <a:graphicData uri="http://schemas.openxmlformats.org/drawingml/2006/table">
            <a:tbl>
              <a:tblPr firstRow="1" bandRow="1">
                <a:tableStyleId>{5C22544A-7EE6-4342-B048-85BDC9FD1C3A}</a:tableStyleId>
              </a:tblPr>
              <a:tblGrid>
                <a:gridCol w="1543565">
                  <a:extLst>
                    <a:ext uri="{9D8B030D-6E8A-4147-A177-3AD203B41FA5}">
                      <a16:colId xmlns:a16="http://schemas.microsoft.com/office/drawing/2014/main" val="1000314679"/>
                    </a:ext>
                  </a:extLst>
                </a:gridCol>
                <a:gridCol w="3290589">
                  <a:extLst>
                    <a:ext uri="{9D8B030D-6E8A-4147-A177-3AD203B41FA5}">
                      <a16:colId xmlns:a16="http://schemas.microsoft.com/office/drawing/2014/main" val="4193450703"/>
                    </a:ext>
                  </a:extLst>
                </a:gridCol>
              </a:tblGrid>
              <a:tr h="347753">
                <a:tc>
                  <a:txBody>
                    <a:bodyPr/>
                    <a:lstStyle/>
                    <a:p>
                      <a:pPr marL="0" indent="-126000" algn="ctr">
                        <a:buClr>
                          <a:srgbClr val="1A9AFA"/>
                        </a:buClr>
                        <a:buSzPct val="75000"/>
                        <a:buFontTx/>
                        <a:buNone/>
                      </a:pPr>
                      <a:r>
                        <a:rPr lang="es-xl" sz="1400" b="0" dirty="0">
                          <a:solidFill>
                            <a:schemeClr val="tx1"/>
                          </a:solidFill>
                          <a:latin typeface="+mj-lt"/>
                        </a:rPr>
                        <a:t>Calificación compuesta del riesgo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algn="ctr"/>
                      <a:r>
                        <a:rPr lang="es-xl" sz="1400" b="0" kern="1200">
                          <a:solidFill>
                            <a:schemeClr val="tx1"/>
                          </a:solidFill>
                          <a:latin typeface="+mj-lt"/>
                          <a:ea typeface="+mn-ea"/>
                          <a:cs typeface="+mn-cs"/>
                        </a:rPr>
                        <a:t>Dominio de datos (puntuación compuesta del riesgo)</a:t>
                      </a:r>
                      <a:r>
                        <a:rPr lang="es-xl" sz="1400" b="0" kern="1200" baseline="30000">
                          <a:solidFill>
                            <a:schemeClr val="tx1"/>
                          </a:solidFill>
                          <a:latin typeface="+mj-lt"/>
                          <a:ea typeface="+mn-ea"/>
                          <a:cs typeface="+mn-cs"/>
                        </a:rPr>
                        <a:t>1</a:t>
                      </a:r>
                      <a:endParaRPr lang="de-DE" sz="1400" b="0" kern="1200">
                        <a:solidFill>
                          <a:schemeClr val="tx1"/>
                        </a:solidFill>
                        <a:latin typeface="+mj-lt"/>
                        <a:ea typeface="+mn-ea"/>
                        <a:cs typeface="+mn-cs"/>
                      </a:endParaRP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1126493">
                <a:tc>
                  <a:txBody>
                    <a:bodyPr/>
                    <a:lstStyle/>
                    <a:p>
                      <a:pPr marL="0" indent="-126000" algn="ctr">
                        <a:buClr>
                          <a:srgbClr val="1A9AFA"/>
                        </a:buClr>
                        <a:buSzPct val="75000"/>
                        <a:buFontTx/>
                        <a:buNone/>
                      </a:pPr>
                      <a:endParaRPr lang="en-US" sz="1400" b="0" dirty="0">
                        <a:solidFill>
                          <a:schemeClr val="bg1"/>
                        </a:solidFill>
                        <a:latin typeface="+mj-lt"/>
                      </a:endParaRPr>
                    </a:p>
                    <a:p>
                      <a:pPr marL="0" indent="-126000" algn="ctr">
                        <a:buClr>
                          <a:srgbClr val="1A9AFA"/>
                        </a:buClr>
                        <a:buSzPct val="75000"/>
                        <a:buFontTx/>
                        <a:buNone/>
                      </a:pPr>
                      <a:endParaRPr lang="en-US" sz="1400" b="0" dirty="0">
                        <a:solidFill>
                          <a:schemeClr val="bg1"/>
                        </a:solidFill>
                        <a:latin typeface="+mj-lt"/>
                      </a:endParaRPr>
                    </a:p>
                    <a:p>
                      <a:pPr marL="0" indent="-126000" algn="ctr">
                        <a:lnSpc>
                          <a:spcPct val="80000"/>
                        </a:lnSpc>
                        <a:buClr>
                          <a:srgbClr val="1A9AFA"/>
                        </a:buClr>
                        <a:buSzPct val="75000"/>
                        <a:buFontTx/>
                        <a:buNone/>
                      </a:pPr>
                      <a:r>
                        <a:rPr lang="es-xl" sz="1400" b="0" dirty="0">
                          <a:solidFill>
                            <a:schemeClr val="bg1"/>
                          </a:solidFill>
                          <a:latin typeface="+mj-lt"/>
                        </a:rPr>
                        <a:t>Mayor riesgo</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rtl="0" fontAlgn="t">
                        <a:lnSpc>
                          <a:spcPct val="100000"/>
                        </a:lnSpc>
                        <a:spcAft>
                          <a:spcPts val="200"/>
                        </a:spcAft>
                        <a:buClrTx/>
                        <a:buSzPct val="75000"/>
                        <a:buFont typeface="Wingdings 3" panose="05040102010807070707" pitchFamily="18" charset="2"/>
                        <a:buChar char=""/>
                      </a:pPr>
                      <a:r>
                        <a:rPr lang="es-419" sz="1400" u="none" strike="noStrike" kern="1200" spc="-20" baseline="0" dirty="0">
                          <a:solidFill>
                            <a:schemeClr val="bg1"/>
                          </a:solidFill>
                          <a:effectLst/>
                          <a:latin typeface="+mn-lt"/>
                          <a:ea typeface="+mn-ea"/>
                          <a:cs typeface="Arial" panose="020B0604020202020204" pitchFamily="34" charset="0"/>
                        </a:rPr>
                        <a:t>Egresos o bajas de los estudiantes </a:t>
                      </a:r>
                      <a:r>
                        <a:rPr lang="es-xl" sz="1400" u="none" strike="noStrike" kern="1200" spc="-20" baseline="0" dirty="0">
                          <a:solidFill>
                            <a:schemeClr val="bg1"/>
                          </a:solidFill>
                          <a:effectLst/>
                          <a:latin typeface="+mn-lt"/>
                          <a:ea typeface="+mn-ea"/>
                          <a:cs typeface="Arial" panose="020B0604020202020204" pitchFamily="34" charset="0"/>
                        </a:rPr>
                        <a:t>(15)</a:t>
                      </a:r>
                    </a:p>
                    <a:p>
                      <a:pPr marL="126000" lvl="0" indent="-126000" algn="l" rtl="0" fontAlgn="t">
                        <a:lnSpc>
                          <a:spcPct val="100000"/>
                        </a:lnSpc>
                        <a:spcAft>
                          <a:spcPts val="200"/>
                        </a:spcAft>
                        <a:buClrTx/>
                        <a:buSzPct val="75000"/>
                        <a:buFont typeface="Wingdings 3" panose="05040102010807070707" pitchFamily="18" charset="2"/>
                        <a:buChar char=""/>
                      </a:pPr>
                      <a:r>
                        <a:rPr lang="es-419" sz="1400" u="none" strike="noStrike" kern="1200" dirty="0">
                          <a:solidFill>
                            <a:schemeClr val="bg1"/>
                          </a:solidFill>
                          <a:effectLst/>
                          <a:latin typeface="+mn-lt"/>
                          <a:ea typeface="+mn-ea"/>
                          <a:cs typeface="Arial" panose="020B0604020202020204" pitchFamily="34" charset="0"/>
                        </a:rPr>
                        <a:t>Restricciones</a:t>
                      </a:r>
                      <a:r>
                        <a:rPr lang="es-xl" sz="1400" u="none" strike="noStrike" kern="1200" dirty="0">
                          <a:solidFill>
                            <a:schemeClr val="bg1"/>
                          </a:solidFill>
                          <a:effectLst/>
                          <a:latin typeface="+mn-lt"/>
                          <a:ea typeface="+mn-ea"/>
                          <a:cs typeface="Arial" panose="020B0604020202020204" pitchFamily="34" charset="0"/>
                        </a:rPr>
                        <a:t> de los estudiantes (15)</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endParaRPr lang="en-US" sz="1400" b="0">
                        <a:solidFill>
                          <a:schemeClr val="bg1"/>
                        </a:solidFill>
                        <a:latin typeface="+mj-lt"/>
                      </a:endParaRPr>
                    </a:p>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s-xl" sz="1400" b="0">
                          <a:solidFill>
                            <a:schemeClr val="bg1"/>
                          </a:solidFill>
                          <a:latin typeface="+mj-lt"/>
                        </a:rPr>
                        <a:t>Riesgo moderado</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400" b="0" kern="1200" dirty="0">
                          <a:solidFill>
                            <a:srgbClr val="2E2E38"/>
                          </a:solidFill>
                          <a:latin typeface="+mn-lt"/>
                          <a:ea typeface="+mn-ea"/>
                          <a:cs typeface="+mn-cs"/>
                        </a:rPr>
                        <a:t>Funcionamiento puntual del autobús matutino (14)</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400" b="0" kern="1200" dirty="0">
                          <a:solidFill>
                            <a:srgbClr val="2E2E38"/>
                          </a:solidFill>
                          <a:latin typeface="+mn-lt"/>
                          <a:ea typeface="+mn-ea"/>
                          <a:cs typeface="+mn-cs"/>
                        </a:rPr>
                        <a:t>Educación especial (11)</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400" b="0" kern="1200" dirty="0">
                          <a:solidFill>
                            <a:srgbClr val="2E2E38"/>
                          </a:solidFill>
                          <a:latin typeface="+mn-lt"/>
                          <a:ea typeface="+mn-ea"/>
                          <a:cs typeface="+mn-cs"/>
                        </a:rPr>
                        <a:t>Quejas de las familias (10)</a:t>
                      </a:r>
                      <a:endParaRPr lang="en-US" sz="1400" b="0"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3485540"/>
                  </a:ext>
                </a:extLst>
              </a:tr>
              <a:tr h="1126493">
                <a:tc>
                  <a:txBody>
                    <a:bodyPr/>
                    <a:lstStyle/>
                    <a:p>
                      <a:pPr marL="0" marR="0" lvl="0" indent="-126000" algn="ctr" defTabSz="914400" rtl="0" eaLnBrk="1" fontAlgn="auto" latinLnBrk="0" hangingPunct="1">
                        <a:lnSpc>
                          <a:spcPct val="100000"/>
                        </a:lnSpc>
                        <a:spcBef>
                          <a:spcPts val="0"/>
                        </a:spcBef>
                        <a:spcAft>
                          <a:spcPts val="0"/>
                        </a:spcAft>
                        <a:buClr>
                          <a:srgbClr val="1A9AFA"/>
                        </a:buClr>
                        <a:buSzPct val="75000"/>
                        <a:buFontTx/>
                        <a:buNone/>
                        <a:tabLst/>
                        <a:defRPr/>
                      </a:pPr>
                      <a:r>
                        <a:rPr lang="es-xl" sz="1400" b="0">
                          <a:solidFill>
                            <a:schemeClr val="bg1"/>
                          </a:solidFill>
                          <a:latin typeface="+mj-lt"/>
                        </a:rPr>
                        <a:t>Menor riesgo</a:t>
                      </a:r>
                    </a:p>
                  </a:txBody>
                  <a:tcPr marL="72009" marR="72009" marT="0" marB="0" anchor="b">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lvl="0" indent="-126000" algn="l">
                        <a:buClrTx/>
                        <a:buSzPct val="75000"/>
                        <a:buFont typeface="Wingdings 3" panose="05040102010807070707" pitchFamily="18" charset="2"/>
                        <a:buChar char=""/>
                      </a:pPr>
                      <a:r>
                        <a:rPr lang="es-xl" sz="1400" b="0" dirty="0">
                          <a:solidFill>
                            <a:srgbClr val="2E2E38"/>
                          </a:solidFill>
                          <a:latin typeface="+mj-lt"/>
                        </a:rPr>
                        <a:t>Sanciones disciplinarias a los estudiantes (9)</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400" b="0" kern="1200" dirty="0">
                          <a:solidFill>
                            <a:srgbClr val="2E2E38"/>
                          </a:solidFill>
                          <a:latin typeface="+mn-lt"/>
                          <a:ea typeface="+mn-ea"/>
                          <a:cs typeface="+mn-cs"/>
                        </a:rPr>
                        <a:t>Estudiantes de </a:t>
                      </a:r>
                      <a:r>
                        <a:rPr lang="en-US" sz="1400" b="0" kern="1200" dirty="0">
                          <a:solidFill>
                            <a:srgbClr val="2E2E38"/>
                          </a:solidFill>
                          <a:latin typeface="+mn-lt"/>
                          <a:ea typeface="+mn-ea"/>
                          <a:cs typeface="+mn-cs"/>
                        </a:rPr>
                        <a:t>I</a:t>
                      </a:r>
                      <a:r>
                        <a:rPr lang="es-xl" sz="1400" b="0" kern="1200" dirty="0">
                          <a:solidFill>
                            <a:srgbClr val="2E2E38"/>
                          </a:solidFill>
                          <a:latin typeface="+mn-lt"/>
                          <a:ea typeface="+mn-ea"/>
                          <a:cs typeface="+mn-cs"/>
                        </a:rPr>
                        <a:t>nglés (9)</a:t>
                      </a:r>
                      <a:endParaRPr lang="en-US" sz="1400" b="0" dirty="0">
                        <a:solidFill>
                          <a:srgbClr val="2E2E38"/>
                        </a:solidFill>
                        <a:latin typeface="+mj-lt"/>
                      </a:endParaRPr>
                    </a:p>
                    <a:p>
                      <a:pPr marL="126000" lvl="0" indent="-126000" algn="l">
                        <a:buClrTx/>
                        <a:buSzPct val="75000"/>
                        <a:buFont typeface="Wingdings 3" panose="05040102010807070707" pitchFamily="18" charset="2"/>
                        <a:buChar char=""/>
                      </a:pPr>
                      <a:r>
                        <a:rPr lang="es-xl" sz="1400" b="0" dirty="0">
                          <a:solidFill>
                            <a:srgbClr val="2E2E38"/>
                          </a:solidFill>
                          <a:latin typeface="+mj-lt"/>
                        </a:rPr>
                        <a:t>Inscripción de los estudiantes (8)</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26723542"/>
                  </a:ext>
                </a:extLst>
              </a:tr>
            </a:tbl>
          </a:graphicData>
        </a:graphic>
      </p:graphicFrame>
      <p:grpSp>
        <p:nvGrpSpPr>
          <p:cNvPr id="69" name="Traffic light_63807312010865528933" descr="Este es un semáforo rojo que significa una calificación de riesgo compuesto de Mayor riesgo.">
            <a:extLst>
              <a:ext uri="{FF2B5EF4-FFF2-40B4-BE49-F238E27FC236}">
                <a16:creationId xmlns:a16="http://schemas.microsoft.com/office/drawing/2014/main" id="{3D6A8D57-BD6A-4861-A7D9-D4B0F7609018}"/>
              </a:ext>
            </a:extLst>
          </p:cNvPr>
          <p:cNvGrpSpPr>
            <a:grpSpLocks noChangeAspect="1"/>
          </p:cNvGrpSpPr>
          <p:nvPr>
            <p:custDataLst>
              <p:tags r:id="rId4"/>
            </p:custDataLst>
          </p:nvPr>
        </p:nvGrpSpPr>
        <p:grpSpPr>
          <a:xfrm>
            <a:off x="1734495" y="2524523"/>
            <a:ext cx="233834" cy="559277"/>
            <a:chOff x="201342" y="1895021"/>
            <a:chExt cx="172071" cy="411554"/>
          </a:xfrm>
        </p:grpSpPr>
        <p:sp>
          <p:nvSpPr>
            <p:cNvPr id="70" name="Rectangle: Rounded Corners 69">
              <a:extLst>
                <a:ext uri="{FF2B5EF4-FFF2-40B4-BE49-F238E27FC236}">
                  <a16:creationId xmlns:a16="http://schemas.microsoft.com/office/drawing/2014/main" id="{56CC0AAF-3111-4AAA-B5C0-436F0B64EE83}"/>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1" name="Freeform 28">
              <a:extLst>
                <a:ext uri="{FF2B5EF4-FFF2-40B4-BE49-F238E27FC236}">
                  <a16:creationId xmlns:a16="http://schemas.microsoft.com/office/drawing/2014/main" id="{0B7CDCDD-D388-4CD0-8B84-25755C43B390}"/>
                </a:ext>
              </a:extLst>
            </p:cNvPr>
            <p:cNvSpPr>
              <a:spLocks noChangeAspect="1"/>
            </p:cNvSpPr>
            <p:nvPr>
              <p:custDataLst>
                <p:tags r:id="rId14"/>
              </p:custDataLst>
            </p:nvPr>
          </p:nvSpPr>
          <p:spPr bwMode="auto">
            <a:xfrm>
              <a:off x="241728" y="1931927"/>
              <a:ext cx="91300" cy="91300"/>
            </a:xfrm>
            <a:prstGeom prst="ellipse">
              <a:avLst/>
            </a:prstGeom>
            <a:solidFill>
              <a:srgbClr val="F04C3E"/>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72" name="Oval 71">
              <a:extLst>
                <a:ext uri="{FF2B5EF4-FFF2-40B4-BE49-F238E27FC236}">
                  <a16:creationId xmlns:a16="http://schemas.microsoft.com/office/drawing/2014/main" id="{CA7F7382-A8E1-455D-84EF-F37554EC4132}"/>
                </a:ext>
              </a:extLst>
            </p:cNvPr>
            <p:cNvSpPr>
              <a:spLocks noChangeAspect="1"/>
            </p:cNvSpPr>
            <p:nvPr>
              <p:custDataLst>
                <p:tags r:id="rId15"/>
              </p:custDataLst>
            </p:nvPr>
          </p:nvSpPr>
          <p:spPr bwMode="auto">
            <a:xfrm>
              <a:off x="241728"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3" name="Oval 72">
              <a:extLst>
                <a:ext uri="{FF2B5EF4-FFF2-40B4-BE49-F238E27FC236}">
                  <a16:creationId xmlns:a16="http://schemas.microsoft.com/office/drawing/2014/main" id="{06B3C707-416C-45D4-AF47-1B524A76C80D}"/>
                </a:ext>
              </a:extLst>
            </p:cNvPr>
            <p:cNvSpPr>
              <a:spLocks noChangeAspect="1"/>
            </p:cNvSpPr>
            <p:nvPr>
              <p:custDataLst>
                <p:tags r:id="rId16"/>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grpSp>
        <p:nvGrpSpPr>
          <p:cNvPr id="74" name="Traffic light_63807312013468157334" descr="Este es un semáforo amarillo que significa una calificación de riesgo compuesto de Riesgo moderado.">
            <a:extLst>
              <a:ext uri="{FF2B5EF4-FFF2-40B4-BE49-F238E27FC236}">
                <a16:creationId xmlns:a16="http://schemas.microsoft.com/office/drawing/2014/main" id="{15E32BF7-D9FF-4715-875A-B885BDE4A783}"/>
              </a:ext>
            </a:extLst>
          </p:cNvPr>
          <p:cNvGrpSpPr>
            <a:grpSpLocks noChangeAspect="1"/>
          </p:cNvGrpSpPr>
          <p:nvPr>
            <p:custDataLst>
              <p:tags r:id="rId5"/>
            </p:custDataLst>
          </p:nvPr>
        </p:nvGrpSpPr>
        <p:grpSpPr>
          <a:xfrm>
            <a:off x="1734495" y="3651016"/>
            <a:ext cx="233834" cy="559277"/>
            <a:chOff x="201342" y="1895021"/>
            <a:chExt cx="172071" cy="411554"/>
          </a:xfrm>
        </p:grpSpPr>
        <p:sp>
          <p:nvSpPr>
            <p:cNvPr id="75" name="Rectangle: Rounded Corners 74">
              <a:extLst>
                <a:ext uri="{FF2B5EF4-FFF2-40B4-BE49-F238E27FC236}">
                  <a16:creationId xmlns:a16="http://schemas.microsoft.com/office/drawing/2014/main" id="{1C5CACEF-090D-4D63-8847-D8229993E572}"/>
                </a:ext>
              </a:extLst>
            </p:cNvPr>
            <p:cNvSpPr>
              <a:spLocks/>
            </p:cNvSpPr>
            <p:nvPr/>
          </p:nvSpPr>
          <p:spPr bwMode="auto">
            <a:xfrm>
              <a:off x="201342"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6" name="Freeform 28">
              <a:extLst>
                <a:ext uri="{FF2B5EF4-FFF2-40B4-BE49-F238E27FC236}">
                  <a16:creationId xmlns:a16="http://schemas.microsoft.com/office/drawing/2014/main" id="{63F1BB85-F5B1-4CCA-A580-9D339DDC3AEF}"/>
                </a:ext>
              </a:extLst>
            </p:cNvPr>
            <p:cNvSpPr>
              <a:spLocks noChangeAspect="1"/>
            </p:cNvSpPr>
            <p:nvPr>
              <p:custDataLst>
                <p:tags r:id="rId11"/>
              </p:custDataLst>
            </p:nvPr>
          </p:nvSpPr>
          <p:spPr bwMode="auto">
            <a:xfrm>
              <a:off x="241728" y="1931927"/>
              <a:ext cx="91300" cy="91300"/>
            </a:xfrm>
            <a:prstGeom prst="ellipse">
              <a:avLst/>
            </a:prstGeom>
            <a:solidFill>
              <a:srgbClr val="FFFFFF"/>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77" name="Oval 76">
              <a:extLst>
                <a:ext uri="{FF2B5EF4-FFF2-40B4-BE49-F238E27FC236}">
                  <a16:creationId xmlns:a16="http://schemas.microsoft.com/office/drawing/2014/main" id="{9EF219E8-89FD-436D-B468-C6C35DA905B2}"/>
                </a:ext>
              </a:extLst>
            </p:cNvPr>
            <p:cNvSpPr>
              <a:spLocks noChangeAspect="1"/>
            </p:cNvSpPr>
            <p:nvPr>
              <p:custDataLst>
                <p:tags r:id="rId12"/>
              </p:custDataLst>
            </p:nvPr>
          </p:nvSpPr>
          <p:spPr bwMode="auto">
            <a:xfrm>
              <a:off x="241728" y="2055148"/>
              <a:ext cx="91300" cy="91300"/>
            </a:xfrm>
            <a:prstGeom prst="ellipse">
              <a:avLst/>
            </a:prstGeom>
            <a:solidFill>
              <a:schemeClr val="tx2"/>
            </a:solidFill>
            <a:ln w="9525">
              <a:solidFill>
                <a:schemeClr val="tx1"/>
              </a:solid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78" name="Oval 77">
              <a:extLst>
                <a:ext uri="{FF2B5EF4-FFF2-40B4-BE49-F238E27FC236}">
                  <a16:creationId xmlns:a16="http://schemas.microsoft.com/office/drawing/2014/main" id="{FE86DDA7-9FCA-4395-8A57-F5459E36B3B6}"/>
                </a:ext>
              </a:extLst>
            </p:cNvPr>
            <p:cNvSpPr>
              <a:spLocks noChangeAspect="1"/>
            </p:cNvSpPr>
            <p:nvPr>
              <p:custDataLst>
                <p:tags r:id="rId13"/>
              </p:custDataLst>
            </p:nvPr>
          </p:nvSpPr>
          <p:spPr bwMode="auto">
            <a:xfrm>
              <a:off x="241728" y="2178369"/>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grpSp>
        <p:nvGrpSpPr>
          <p:cNvPr id="104" name="Traffic light_63807312022873461540" descr="Este es un semáforo verde que significa una calificación de riesgo compuesto de Menor riesgo.">
            <a:extLst>
              <a:ext uri="{FF2B5EF4-FFF2-40B4-BE49-F238E27FC236}">
                <a16:creationId xmlns:a16="http://schemas.microsoft.com/office/drawing/2014/main" id="{2EF5A96B-3517-4FF4-809F-1EEF108FB568}"/>
              </a:ext>
            </a:extLst>
          </p:cNvPr>
          <p:cNvGrpSpPr>
            <a:grpSpLocks noChangeAspect="1"/>
          </p:cNvGrpSpPr>
          <p:nvPr>
            <p:custDataLst>
              <p:tags r:id="rId6"/>
            </p:custDataLst>
          </p:nvPr>
        </p:nvGrpSpPr>
        <p:grpSpPr>
          <a:xfrm>
            <a:off x="1734495" y="4777509"/>
            <a:ext cx="233834" cy="559277"/>
            <a:chOff x="623266" y="1895021"/>
            <a:chExt cx="172071" cy="411554"/>
          </a:xfrm>
        </p:grpSpPr>
        <p:sp>
          <p:nvSpPr>
            <p:cNvPr id="105" name="Rectangle: Rounded Corners 104">
              <a:extLst>
                <a:ext uri="{FF2B5EF4-FFF2-40B4-BE49-F238E27FC236}">
                  <a16:creationId xmlns:a16="http://schemas.microsoft.com/office/drawing/2014/main" id="{20BBF47B-071A-4308-A6C5-11EF4A7EE076}"/>
                </a:ext>
              </a:extLst>
            </p:cNvPr>
            <p:cNvSpPr>
              <a:spLocks/>
            </p:cNvSpPr>
            <p:nvPr/>
          </p:nvSpPr>
          <p:spPr bwMode="auto">
            <a:xfrm>
              <a:off x="623266" y="1895021"/>
              <a:ext cx="172071" cy="411554"/>
            </a:xfrm>
            <a:prstGeom prst="roundRect">
              <a:avLst/>
            </a:prstGeom>
            <a:solidFill>
              <a:srgbClr val="747480"/>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106" name="Freeform 28">
              <a:extLst>
                <a:ext uri="{FF2B5EF4-FFF2-40B4-BE49-F238E27FC236}">
                  <a16:creationId xmlns:a16="http://schemas.microsoft.com/office/drawing/2014/main" id="{F9F11A47-B536-4BF4-9ADD-ADA6E3BFD444}"/>
                </a:ext>
              </a:extLst>
            </p:cNvPr>
            <p:cNvSpPr>
              <a:spLocks noChangeAspect="1"/>
            </p:cNvSpPr>
            <p:nvPr>
              <p:custDataLst>
                <p:tags r:id="rId8"/>
              </p:custDataLst>
            </p:nvPr>
          </p:nvSpPr>
          <p:spPr bwMode="auto">
            <a:xfrm>
              <a:off x="663652" y="2178369"/>
              <a:ext cx="91300" cy="91300"/>
            </a:xfrm>
            <a:prstGeom prst="ellipse">
              <a:avLst/>
            </a:prstGeom>
            <a:solidFill>
              <a:schemeClr val="accent1">
                <a:lumMod val="20000"/>
                <a:lumOff val="80000"/>
              </a:schemeClr>
            </a:solidFill>
            <a:ln w="6350"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Arial"/>
              </a:endParaRPr>
            </a:p>
          </p:txBody>
        </p:sp>
        <p:sp>
          <p:nvSpPr>
            <p:cNvPr id="107" name="Oval 106">
              <a:extLst>
                <a:ext uri="{FF2B5EF4-FFF2-40B4-BE49-F238E27FC236}">
                  <a16:creationId xmlns:a16="http://schemas.microsoft.com/office/drawing/2014/main" id="{1AC2628E-1F0C-4183-B9CC-B3C8A5D13DC2}"/>
                </a:ext>
              </a:extLst>
            </p:cNvPr>
            <p:cNvSpPr>
              <a:spLocks noChangeAspect="1"/>
            </p:cNvSpPr>
            <p:nvPr>
              <p:custDataLst>
                <p:tags r:id="rId9"/>
              </p:custDataLst>
            </p:nvPr>
          </p:nvSpPr>
          <p:spPr bwMode="auto">
            <a:xfrm>
              <a:off x="663652" y="2055148"/>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sp>
          <p:nvSpPr>
            <p:cNvPr id="108" name="Oval 107">
              <a:extLst>
                <a:ext uri="{FF2B5EF4-FFF2-40B4-BE49-F238E27FC236}">
                  <a16:creationId xmlns:a16="http://schemas.microsoft.com/office/drawing/2014/main" id="{D2DDC42B-A075-412D-A494-040694CED4A8}"/>
                </a:ext>
              </a:extLst>
            </p:cNvPr>
            <p:cNvSpPr>
              <a:spLocks noChangeAspect="1"/>
            </p:cNvSpPr>
            <p:nvPr>
              <p:custDataLst>
                <p:tags r:id="rId10"/>
              </p:custDataLst>
            </p:nvPr>
          </p:nvSpPr>
          <p:spPr bwMode="auto">
            <a:xfrm>
              <a:off x="663652" y="1931927"/>
              <a:ext cx="91300" cy="91300"/>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noAutofit/>
            </a:bodyPr>
            <a:lstStyle/>
            <a:p>
              <a:pPr>
                <a:defRPr/>
              </a:pPr>
              <a:endParaRPr lang="en-US">
                <a:solidFill>
                  <a:srgbClr val="000000"/>
                </a:solidFill>
                <a:latin typeface="Arial"/>
              </a:endParaRPr>
            </a:p>
          </p:txBody>
        </p:sp>
      </p:grpSp>
      <p:sp>
        <p:nvSpPr>
          <p:cNvPr id="114" name="Arrow: Left-Right 113">
            <a:extLst>
              <a:ext uri="{FF2B5EF4-FFF2-40B4-BE49-F238E27FC236}">
                <a16:creationId xmlns:a16="http://schemas.microsoft.com/office/drawing/2014/main" id="{FD65BF46-8E3A-4722-BC77-DE1056C89551}"/>
              </a:ext>
            </a:extLst>
          </p:cNvPr>
          <p:cNvSpPr/>
          <p:nvPr/>
        </p:nvSpPr>
        <p:spPr>
          <a:xfrm>
            <a:off x="7349456" y="1235560"/>
            <a:ext cx="3477120" cy="257369"/>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b" anchorCtr="0">
            <a:spAutoFit/>
          </a:bodyPr>
          <a:lstStyle/>
          <a:p>
            <a:pPr algn="ctr"/>
            <a:r>
              <a:rPr lang="es-xl" sz="1200" b="1">
                <a:solidFill>
                  <a:schemeClr val="bg1"/>
                </a:solidFill>
              </a:rPr>
              <a:t>Enfoque de la calificación de riesgos</a:t>
            </a:r>
            <a:endParaRPr lang="en-US" sz="1200">
              <a:solidFill>
                <a:schemeClr val="bg1"/>
              </a:solidFill>
            </a:endParaRPr>
          </a:p>
        </p:txBody>
      </p:sp>
      <p:cxnSp>
        <p:nvCxnSpPr>
          <p:cNvPr id="115" name="Straight Connector 114">
            <a:extLst>
              <a:ext uri="{FF2B5EF4-FFF2-40B4-BE49-F238E27FC236}">
                <a16:creationId xmlns:a16="http://schemas.microsoft.com/office/drawing/2014/main" id="{97F6128A-5717-44E8-8ED5-F49144B25E14}"/>
              </a:ext>
              <a:ext uri="{C183D7F6-B498-43B3-948B-1728B52AA6E4}">
                <adec:decorative xmlns:adec="http://schemas.microsoft.com/office/drawing/2017/decorative" val="1"/>
              </a:ext>
            </a:extLst>
          </p:cNvPr>
          <p:cNvCxnSpPr>
            <a:stCxn id="114" idx="4"/>
            <a:endCxn id="114" idx="6"/>
          </p:cNvCxnSpPr>
          <p:nvPr/>
        </p:nvCxnSpPr>
        <p:spPr>
          <a:xfrm>
            <a:off x="7349456" y="1492929"/>
            <a:ext cx="347712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6" name="Bulleted list_63807312657711527642">
            <a:extLst>
              <a:ext uri="{FF2B5EF4-FFF2-40B4-BE49-F238E27FC236}">
                <a16:creationId xmlns:a16="http://schemas.microsoft.com/office/drawing/2014/main" id="{0B334091-D1C5-49F7-80BE-9FF6213F6B7E}"/>
              </a:ext>
            </a:extLst>
          </p:cNvPr>
          <p:cNvSpPr>
            <a:spLocks noChangeArrowheads="1"/>
          </p:cNvSpPr>
          <p:nvPr>
            <p:custDataLst>
              <p:tags r:id="rId7"/>
            </p:custDataLst>
          </p:nvPr>
        </p:nvSpPr>
        <p:spPr bwMode="auto">
          <a:xfrm>
            <a:off x="6633205" y="1600835"/>
            <a:ext cx="5088742" cy="4477893"/>
          </a:xfrm>
          <a:prstGeom prst="rect">
            <a:avLst/>
          </a:prstGeom>
          <a:noFill/>
          <a:ln w="12700">
            <a:noFill/>
            <a:miter lim="800000"/>
            <a:headEnd/>
            <a:tailEnd/>
          </a:ln>
          <a:effectLst/>
        </p:spPr>
        <p:txBody>
          <a:bodyPr wrap="square" lIns="0" tIns="0" rIns="0" bIns="0">
            <a:spAutoFit/>
          </a:bodyPr>
          <a:lstStyle/>
          <a:p>
            <a:pPr marL="144000" indent="-144000">
              <a:lnSpc>
                <a:spcPct val="97000"/>
              </a:lnSpc>
              <a:buSzPct val="75000"/>
              <a:buFont typeface="Wingdings 3" panose="05040102010807070707" pitchFamily="18" charset="2"/>
              <a:buChar char=""/>
            </a:pPr>
            <a:r>
              <a:rPr lang="es-xl" altLang="es-xl" sz="1400" dirty="0">
                <a:solidFill>
                  <a:schemeClr val="bg1"/>
                </a:solidFill>
                <a:latin typeface="+mn-lt"/>
              </a:rPr>
              <a:t>Después de calificar los dominios de datos de las siete dimensiones en función de la guía de evaluación para las calificaciones (consulte el apéndice), se le asignó a cada dominio de datos un nivel compuesto relativo del riesgo dentro de</a:t>
            </a:r>
            <a:r>
              <a:rPr lang="en-US" altLang="es-xl" sz="1400" dirty="0">
                <a:solidFill>
                  <a:schemeClr val="bg1"/>
                </a:solidFill>
                <a:latin typeface="+mn-lt"/>
              </a:rPr>
              <a:t> </a:t>
            </a:r>
            <a:r>
              <a:rPr lang="es-xl" altLang="es-xl" sz="1400" dirty="0">
                <a:solidFill>
                  <a:schemeClr val="bg1"/>
                </a:solidFill>
              </a:rPr>
              <a:t>los siguientes</a:t>
            </a:r>
            <a:r>
              <a:rPr lang="es-xl" altLang="es-xl" sz="1400" dirty="0">
                <a:solidFill>
                  <a:schemeClr val="bg1"/>
                </a:solidFill>
                <a:latin typeface="+mn-lt"/>
              </a:rPr>
              <a:t> rangos de puntuación compuesta</a:t>
            </a:r>
            <a:r>
              <a:rPr lang="es-xl" altLang="es-xl" sz="1400" baseline="30000" dirty="0">
                <a:solidFill>
                  <a:schemeClr val="bg1"/>
                </a:solidFill>
                <a:latin typeface="+mn-lt"/>
              </a:rPr>
              <a:t>1</a:t>
            </a:r>
            <a:r>
              <a:rPr lang="es-xl" altLang="es-xl" sz="1400" dirty="0">
                <a:solidFill>
                  <a:schemeClr val="bg1"/>
                </a:solidFill>
                <a:latin typeface="+mn-lt"/>
              </a:rPr>
              <a:t>: </a:t>
            </a:r>
          </a:p>
          <a:p>
            <a:pPr marL="302400" lvl="1" indent="-144000">
              <a:lnSpc>
                <a:spcPct val="97000"/>
              </a:lnSpc>
              <a:buSzPct val="75000"/>
              <a:buFont typeface="Arial" panose="020B0604020202020204" pitchFamily="34" charset="0"/>
              <a:buChar char="–"/>
            </a:pPr>
            <a:r>
              <a:rPr lang="es-xl" altLang="es-xl" sz="1400" dirty="0">
                <a:solidFill>
                  <a:schemeClr val="bg1"/>
                </a:solidFill>
                <a:latin typeface="+mn-lt"/>
              </a:rPr>
              <a:t>Mayor riesgo (&gt;=15)</a:t>
            </a:r>
          </a:p>
          <a:p>
            <a:pPr marL="302400" lvl="1" indent="-144000">
              <a:lnSpc>
                <a:spcPct val="97000"/>
              </a:lnSpc>
              <a:buSzPct val="75000"/>
              <a:buFont typeface="Arial" panose="020B0604020202020204" pitchFamily="34" charset="0"/>
              <a:buChar char="–"/>
            </a:pPr>
            <a:r>
              <a:rPr lang="es-xl" altLang="es-xl" sz="1400" dirty="0">
                <a:solidFill>
                  <a:schemeClr val="bg1"/>
                </a:solidFill>
              </a:rPr>
              <a:t>Riesgo moderado (10-14)</a:t>
            </a:r>
            <a:endParaRPr lang="en-US" altLang="de-DE" sz="1400" dirty="0">
              <a:solidFill>
                <a:schemeClr val="bg1"/>
              </a:solidFill>
              <a:latin typeface="+mn-lt"/>
            </a:endParaRPr>
          </a:p>
          <a:p>
            <a:pPr marL="302400" lvl="1" indent="-144000">
              <a:lnSpc>
                <a:spcPct val="97000"/>
              </a:lnSpc>
              <a:buSzPct val="75000"/>
              <a:buFont typeface="Arial" panose="020B0604020202020204" pitchFamily="34" charset="0"/>
              <a:buChar char="–"/>
            </a:pPr>
            <a:r>
              <a:rPr lang="es-xl" altLang="es-xl" sz="1400" dirty="0">
                <a:solidFill>
                  <a:schemeClr val="bg1"/>
                </a:solidFill>
              </a:rPr>
              <a:t>Menor riesgo (&lt;=9)</a:t>
            </a:r>
          </a:p>
          <a:p>
            <a:pPr marL="158400" lvl="1">
              <a:lnSpc>
                <a:spcPct val="97000"/>
              </a:lnSpc>
              <a:buSzPct val="75000"/>
            </a:pPr>
            <a:endParaRPr lang="en-US" altLang="de-DE" sz="1000" dirty="0">
              <a:solidFill>
                <a:schemeClr val="bg1"/>
              </a:solidFill>
              <a:latin typeface="+mn-lt"/>
            </a:endParaRPr>
          </a:p>
          <a:p>
            <a:pPr marL="144000" indent="-144000">
              <a:lnSpc>
                <a:spcPct val="97000"/>
              </a:lnSpc>
              <a:buSzPct val="75000"/>
              <a:buFont typeface="Wingdings 3" panose="05040102010807070707" pitchFamily="18" charset="2"/>
              <a:buChar char=""/>
            </a:pPr>
            <a:r>
              <a:rPr lang="es-xl" altLang="es-xl" sz="1400" dirty="0">
                <a:solidFill>
                  <a:schemeClr val="bg1"/>
                </a:solidFill>
                <a:latin typeface="+mn-lt"/>
              </a:rPr>
              <a:t>Las observaciones seleccionadas que conforman la calificación compuesta de cada dominio de datos se detallan en las siguientes cuatro páginas, junto con las oportunidades de mejora asociadas con esas observaciones.</a:t>
            </a:r>
          </a:p>
          <a:p>
            <a:pPr marL="144000" indent="-144000">
              <a:lnSpc>
                <a:spcPct val="97000"/>
              </a:lnSpc>
              <a:buSzPct val="75000"/>
              <a:buFont typeface="Wingdings 3" panose="05040102010807070707" pitchFamily="18" charset="2"/>
              <a:buChar char=""/>
            </a:pPr>
            <a:endParaRPr lang="en-US" altLang="de-DE" sz="1000" dirty="0">
              <a:solidFill>
                <a:schemeClr val="bg1"/>
              </a:solidFill>
            </a:endParaRPr>
          </a:p>
          <a:p>
            <a:pPr marL="144000" indent="-144000">
              <a:lnSpc>
                <a:spcPct val="97000"/>
              </a:lnSpc>
              <a:buSzPct val="75000"/>
              <a:buFont typeface="Wingdings 3" panose="05040102010807070707" pitchFamily="18" charset="2"/>
              <a:buChar char=""/>
            </a:pPr>
            <a:r>
              <a:rPr lang="es-xl" altLang="es-xl" sz="1400" dirty="0">
                <a:solidFill>
                  <a:schemeClr val="bg1"/>
                </a:solidFill>
              </a:rPr>
              <a:t>De las 61 oportunidades de mejora, </a:t>
            </a:r>
            <a:r>
              <a:rPr lang="es-xl" altLang="es-xl" sz="1400" b="1" dirty="0">
                <a:solidFill>
                  <a:schemeClr val="bg1"/>
                </a:solidFill>
              </a:rPr>
              <a:t>diez oportunidades que abordan dimensiones calificadas como de alto riesgo</a:t>
            </a:r>
            <a:r>
              <a:rPr lang="es-xl" altLang="es-xl" sz="1400" dirty="0">
                <a:solidFill>
                  <a:schemeClr val="bg1"/>
                </a:solidFill>
              </a:rPr>
              <a:t> </a:t>
            </a:r>
            <a:r>
              <a:rPr lang="es-xl" altLang="es-xl" sz="1400" b="1" dirty="0">
                <a:solidFill>
                  <a:schemeClr val="bg1"/>
                </a:solidFill>
              </a:rPr>
              <a:t>se detallan en las dos páginas siguientes. </a:t>
            </a:r>
            <a:r>
              <a:rPr lang="es-xl" altLang="es-xl" sz="1400" dirty="0">
                <a:solidFill>
                  <a:schemeClr val="bg1"/>
                </a:solidFill>
              </a:rPr>
              <a:t>Estas oportunidades se encuentran en los siguientes dominios: </a:t>
            </a:r>
          </a:p>
          <a:p>
            <a:pPr marL="302400" lvl="1" indent="-144000">
              <a:lnSpc>
                <a:spcPct val="97000"/>
              </a:lnSpc>
              <a:buSzPct val="75000"/>
              <a:buFont typeface="Arial" panose="020B0604020202020204" pitchFamily="34" charset="0"/>
              <a:buChar char="–"/>
            </a:pPr>
            <a:r>
              <a:rPr lang="es-xl" altLang="es-xl" sz="1400" dirty="0">
                <a:solidFill>
                  <a:schemeClr val="bg1"/>
                </a:solidFill>
              </a:rPr>
              <a:t>Egreso de los estudiantes</a:t>
            </a:r>
          </a:p>
          <a:p>
            <a:pPr marL="302400" lvl="1" indent="-144000">
              <a:lnSpc>
                <a:spcPct val="97000"/>
              </a:lnSpc>
              <a:buSzPct val="75000"/>
              <a:buFont typeface="Arial" panose="020B0604020202020204" pitchFamily="34" charset="0"/>
              <a:buChar char="–"/>
            </a:pPr>
            <a:r>
              <a:rPr lang="es-419" altLang="es-xl" sz="1400" dirty="0">
                <a:solidFill>
                  <a:schemeClr val="bg1"/>
                </a:solidFill>
              </a:rPr>
              <a:t>Restricciones</a:t>
            </a:r>
            <a:r>
              <a:rPr lang="es-xl" altLang="es-xl" sz="1400" dirty="0">
                <a:solidFill>
                  <a:schemeClr val="bg1"/>
                </a:solidFill>
              </a:rPr>
              <a:t> de los estudiantes</a:t>
            </a:r>
          </a:p>
          <a:p>
            <a:pPr marL="302400" lvl="1" indent="-144000">
              <a:lnSpc>
                <a:spcPct val="97000"/>
              </a:lnSpc>
              <a:buSzPct val="75000"/>
              <a:buFont typeface="Arial" panose="020B0604020202020204" pitchFamily="34" charset="0"/>
              <a:buChar char="–"/>
            </a:pPr>
            <a:r>
              <a:rPr lang="es-xl" altLang="es-xl" sz="1400" dirty="0">
                <a:solidFill>
                  <a:schemeClr val="bg1"/>
                </a:solidFill>
              </a:rPr>
              <a:t>Funcionamiento puntual del autobús matutino</a:t>
            </a:r>
          </a:p>
          <a:p>
            <a:pPr marL="302400" lvl="1" indent="-144000">
              <a:lnSpc>
                <a:spcPct val="97000"/>
              </a:lnSpc>
              <a:buSzPct val="75000"/>
              <a:buFont typeface="Arial" panose="020B0604020202020204" pitchFamily="34" charset="0"/>
              <a:buChar char="–"/>
            </a:pPr>
            <a:r>
              <a:rPr lang="es-xl" altLang="es-xl" sz="1400" dirty="0">
                <a:solidFill>
                  <a:schemeClr val="bg1"/>
                </a:solidFill>
              </a:rPr>
              <a:t>Educación especial </a:t>
            </a:r>
          </a:p>
        </p:txBody>
      </p:sp>
      <p:sp>
        <p:nvSpPr>
          <p:cNvPr id="31" name="footnote_6381128198732986610" descr="Nota al pie">
            <a:extLst>
              <a:ext uri="{FF2B5EF4-FFF2-40B4-BE49-F238E27FC236}">
                <a16:creationId xmlns:a16="http://schemas.microsoft.com/office/drawing/2014/main" id="{DFD42966-C414-478E-A6AA-C5B0D34477F3}"/>
              </a:ext>
            </a:extLst>
          </p:cNvPr>
          <p:cNvSpPr txBox="1"/>
          <p:nvPr/>
        </p:nvSpPr>
        <p:spPr>
          <a:xfrm>
            <a:off x="609916" y="6122853"/>
            <a:ext cx="9985811"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s-xl" sz="800" dirty="0">
                <a:solidFill>
                  <a:srgbClr val="2E2E38"/>
                </a:solidFill>
                <a:cs typeface="Arial" panose="020B0604020202020204" pitchFamily="34" charset="0"/>
              </a:rPr>
              <a:t>A fin de generar una calificación del riesgo compuesto para cada dominio de datos, se asignaron a las calificaciones </a:t>
            </a:r>
            <a:r>
              <a:rPr lang="en-US" sz="800" dirty="0">
                <a:solidFill>
                  <a:srgbClr val="2E2E38"/>
                </a:solidFill>
                <a:cs typeface="Arial" panose="020B0604020202020204" pitchFamily="34" charset="0"/>
              </a:rPr>
              <a:t>“</a:t>
            </a:r>
            <a:r>
              <a:rPr lang="es-xl" sz="800" dirty="0">
                <a:solidFill>
                  <a:srgbClr val="2E2E38"/>
                </a:solidFill>
                <a:cs typeface="Arial" panose="020B0604020202020204" pitchFamily="34" charset="0"/>
              </a:rPr>
              <a:t>alto, medio y bajo</a:t>
            </a:r>
            <a:r>
              <a:rPr lang="en-US" sz="800" dirty="0">
                <a:solidFill>
                  <a:srgbClr val="2E2E38"/>
                </a:solidFill>
                <a:cs typeface="Arial" panose="020B0604020202020204" pitchFamily="34" charset="0"/>
              </a:rPr>
              <a:t>”</a:t>
            </a:r>
            <a:r>
              <a:rPr lang="es-xl" sz="800" dirty="0">
                <a:solidFill>
                  <a:srgbClr val="2E2E38"/>
                </a:solidFill>
                <a:cs typeface="Arial" panose="020B0604020202020204" pitchFamily="34" charset="0"/>
              </a:rPr>
              <a:t> los valores numéricos </a:t>
            </a:r>
            <a:r>
              <a:rPr lang="en-US" sz="800" dirty="0">
                <a:solidFill>
                  <a:srgbClr val="2E2E38"/>
                </a:solidFill>
                <a:cs typeface="Arial" panose="020B0604020202020204" pitchFamily="34" charset="0"/>
              </a:rPr>
              <a:t>“</a:t>
            </a:r>
            <a:r>
              <a:rPr lang="es-xl" sz="800" dirty="0">
                <a:solidFill>
                  <a:srgbClr val="2E2E38"/>
                </a:solidFill>
                <a:cs typeface="Arial" panose="020B0604020202020204" pitchFamily="34" charset="0"/>
              </a:rPr>
              <a:t>3, 2 y 1</a:t>
            </a:r>
            <a:r>
              <a:rPr lang="en-US" sz="800" dirty="0">
                <a:solidFill>
                  <a:srgbClr val="2E2E38"/>
                </a:solidFill>
                <a:cs typeface="Arial" panose="020B0604020202020204" pitchFamily="34" charset="0"/>
              </a:rPr>
              <a:t>”</a:t>
            </a:r>
            <a:r>
              <a:rPr lang="es-xl" sz="800" dirty="0">
                <a:solidFill>
                  <a:srgbClr val="2E2E38"/>
                </a:solidFill>
                <a:cs typeface="Arial" panose="020B0604020202020204" pitchFamily="34" charset="0"/>
              </a:rPr>
              <a:t>, respectivamente, y luego se calculó el total de cada dominio de datos en particular</a:t>
            </a:r>
            <a:r>
              <a:rPr lang="en-US" sz="800" dirty="0">
                <a:solidFill>
                  <a:srgbClr val="2E2E38"/>
                </a:solidFill>
                <a:cs typeface="Arial" panose="020B0604020202020204" pitchFamily="34" charset="0"/>
              </a:rPr>
              <a:t>.</a:t>
            </a:r>
            <a:endParaRPr lang="es-xl" sz="800" dirty="0">
              <a:solidFill>
                <a:srgbClr val="2E2E38"/>
              </a:solidFill>
              <a:cs typeface="Arial" panose="020B0604020202020204" pitchFamily="34" charset="0"/>
            </a:endParaRPr>
          </a:p>
          <a:p>
            <a:pPr>
              <a:spcBef>
                <a:spcPct val="0"/>
              </a:spcBef>
              <a:spcAft>
                <a:spcPct val="0"/>
              </a:spcAft>
              <a:buSzPct val="100000"/>
            </a:pPr>
            <a:endParaRPr lang="en-US" sz="800" dirty="0">
              <a:solidFill>
                <a:srgbClr val="2E2E38"/>
              </a:solidFill>
              <a:cs typeface="Arial" panose="020B0604020202020204" pitchFamily="34" charset="0"/>
            </a:endParaRPr>
          </a:p>
        </p:txBody>
      </p:sp>
      <p:sp>
        <p:nvSpPr>
          <p:cNvPr id="30" name="Date Placeholder 3">
            <a:extLst>
              <a:ext uri="{FF2B5EF4-FFF2-40B4-BE49-F238E27FC236}">
                <a16:creationId xmlns:a16="http://schemas.microsoft.com/office/drawing/2014/main" id="{4E9085BD-C63A-4595-A2E0-7E5B03F1D2B4}"/>
              </a:ext>
            </a:extLst>
          </p:cNvPr>
          <p:cNvSpPr>
            <a:spLocks noGrp="1"/>
          </p:cNvSpPr>
          <p:nvPr>
            <p:ph type="dt" sz="half" idx="10"/>
          </p:nvPr>
        </p:nvSpPr>
        <p:spPr>
          <a:xfrm>
            <a:off x="9088016" y="6561447"/>
            <a:ext cx="1191258" cy="180000"/>
          </a:xfrm>
        </p:spPr>
        <p:txBody>
          <a:bodyPr/>
          <a:lstStyle/>
          <a:p>
            <a:r>
              <a:rPr lang="es-xl"/>
              <a:t>Febrero de 2023</a:t>
            </a:r>
          </a:p>
        </p:txBody>
      </p:sp>
      <p:sp>
        <p:nvSpPr>
          <p:cNvPr id="4" name="Slide Number Placeholder 3">
            <a:extLst>
              <a:ext uri="{FF2B5EF4-FFF2-40B4-BE49-F238E27FC236}">
                <a16:creationId xmlns:a16="http://schemas.microsoft.com/office/drawing/2014/main" id="{E4A9E392-8ABA-454F-8C34-9CABD154BCB6}"/>
              </a:ext>
            </a:extLst>
          </p:cNvPr>
          <p:cNvSpPr>
            <a:spLocks noGrp="1"/>
          </p:cNvSpPr>
          <p:nvPr>
            <p:ph type="sldNum" sz="quarter" idx="12"/>
          </p:nvPr>
        </p:nvSpPr>
        <p:spPr/>
        <p:txBody>
          <a:bodyPr/>
          <a:lstStyle/>
          <a:p>
            <a:r>
              <a:rPr lang="es-xl"/>
              <a:t>Página </a:t>
            </a:r>
            <a:fld id="{F1BC30E3-FFE5-4B91-AA19-87A149EBB9EE}" type="slidenum">
              <a:rPr smtClean="0"/>
              <a:pPr/>
              <a:t>6</a:t>
            </a:fld>
            <a:endParaRPr/>
          </a:p>
        </p:txBody>
      </p:sp>
    </p:spTree>
    <p:extLst>
      <p:ext uri="{BB962C8B-B14F-4D97-AF65-F5344CB8AC3E}">
        <p14:creationId xmlns:p14="http://schemas.microsoft.com/office/powerpoint/2010/main" val="2024694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93474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03" name="think-cell Slide" r:id="rId19" imgW="415" imgH="416" progId="TCLayout.ActiveDocument.1">
                  <p:embed/>
                </p:oleObj>
              </mc:Choice>
              <mc:Fallback>
                <p:oleObj name="think-cell Slide" r:id="rId19"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Lst>
          </p:cNvPr>
          <p:cNvSpPr>
            <a:spLocks noGrp="1"/>
          </p:cNvSpPr>
          <p:nvPr>
            <p:ph type="title"/>
          </p:nvPr>
        </p:nvSpPr>
        <p:spPr>
          <a:xfrm>
            <a:off x="609918" y="342325"/>
            <a:ext cx="10978515" cy="590880"/>
          </a:xfrm>
        </p:spPr>
        <p:txBody>
          <a:bodyPr vert="horz"/>
          <a:lstStyle/>
          <a:p>
            <a:r>
              <a:rPr lang="es-xl" sz="2200" dirty="0"/>
              <a:t>Descripciones generales de los dominios de datos (1/4)  </a:t>
            </a:r>
            <a:br>
              <a:rPr sz="2200" dirty="0"/>
            </a:br>
            <a:r>
              <a:rPr lang="es-xl" sz="1300" spc="-20" dirty="0"/>
              <a:t>En todos los dominios de datos, el egreso de los estudiantes (bajas) y la </a:t>
            </a:r>
            <a:r>
              <a:rPr lang="en-US" sz="1300" spc="-20" dirty="0" err="1"/>
              <a:t>restric</a:t>
            </a:r>
            <a:r>
              <a:rPr lang="es-xl" sz="1300" spc="-20" dirty="0"/>
              <a:t>ción representan el mayor riesgo (puntuaciones compuestas más altas).</a:t>
            </a:r>
            <a:endParaRPr lang="de-DE" sz="1300" spc="-20" dirty="0">
              <a:highlight>
                <a:srgbClr val="FFFF00"/>
              </a:highlight>
            </a:endParaRPr>
          </a:p>
        </p:txBody>
      </p:sp>
      <p:sp>
        <p:nvSpPr>
          <p:cNvPr id="20" name="Rectangle 19">
            <a:extLst>
              <a:ext uri="{FF2B5EF4-FFF2-40B4-BE49-F238E27FC236}">
                <a16:creationId xmlns:a16="http://schemas.microsoft.com/office/drawing/2014/main" id="{A374B3AC-217B-447D-8F58-7C23A12BC862}"/>
              </a:ext>
            </a:extLst>
          </p:cNvPr>
          <p:cNvSpPr/>
          <p:nvPr/>
        </p:nvSpPr>
        <p:spPr>
          <a:xfrm>
            <a:off x="609916" y="1101386"/>
            <a:ext cx="10978515" cy="321013"/>
          </a:xfrm>
          <a:prstGeom prst="rect">
            <a:avLst/>
          </a:prstGeom>
          <a:solidFill>
            <a:schemeClr val="accent5">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1400" b="1" dirty="0">
                <a:solidFill>
                  <a:schemeClr val="tx1"/>
                </a:solidFill>
              </a:rPr>
              <a:t>Dominios de datos de mayor riesgo</a:t>
            </a:r>
          </a:p>
        </p:txBody>
      </p:sp>
      <p:graphicFrame>
        <p:nvGraphicFramePr>
          <p:cNvPr id="64" name="table638083727988314071">
            <a:extLst>
              <a:ext uri="{FF2B5EF4-FFF2-40B4-BE49-F238E27FC236}">
                <a16:creationId xmlns:a16="http://schemas.microsoft.com/office/drawing/2014/main" id="{1D349671-EE73-4534-8BA2-1A33115D81BE}"/>
              </a:ext>
            </a:extLst>
          </p:cNvPr>
          <p:cNvGraphicFramePr>
            <a:graphicFrameLocks noGrp="1"/>
          </p:cNvGraphicFramePr>
          <p:nvPr>
            <p:custDataLst>
              <p:tags r:id="rId3"/>
            </p:custDataLst>
            <p:extLst>
              <p:ext uri="{D42A27DB-BD31-4B8C-83A1-F6EECF244321}">
                <p14:modId xmlns:p14="http://schemas.microsoft.com/office/powerpoint/2010/main" val="3039041697"/>
              </p:ext>
            </p:extLst>
          </p:nvPr>
        </p:nvGraphicFramePr>
        <p:xfrm>
          <a:off x="609919" y="1424378"/>
          <a:ext cx="10978512" cy="4712435"/>
        </p:xfrm>
        <a:graphic>
          <a:graphicData uri="http://schemas.openxmlformats.org/drawingml/2006/table">
            <a:tbl>
              <a:tblPr firstRow="1" bandRow="1">
                <a:tableStyleId>{5C22544A-7EE6-4342-B048-85BDC9FD1C3A}</a:tableStyleId>
              </a:tblPr>
              <a:tblGrid>
                <a:gridCol w="1340067">
                  <a:extLst>
                    <a:ext uri="{9D8B030D-6E8A-4147-A177-3AD203B41FA5}">
                      <a16:colId xmlns:a16="http://schemas.microsoft.com/office/drawing/2014/main" val="4193450703"/>
                    </a:ext>
                  </a:extLst>
                </a:gridCol>
                <a:gridCol w="3260992">
                  <a:extLst>
                    <a:ext uri="{9D8B030D-6E8A-4147-A177-3AD203B41FA5}">
                      <a16:colId xmlns:a16="http://schemas.microsoft.com/office/drawing/2014/main" val="241360690"/>
                    </a:ext>
                  </a:extLst>
                </a:gridCol>
                <a:gridCol w="3426246">
                  <a:extLst>
                    <a:ext uri="{9D8B030D-6E8A-4147-A177-3AD203B41FA5}">
                      <a16:colId xmlns:a16="http://schemas.microsoft.com/office/drawing/2014/main" val="276566012"/>
                    </a:ext>
                  </a:extLst>
                </a:gridCol>
                <a:gridCol w="2951207">
                  <a:extLst>
                    <a:ext uri="{9D8B030D-6E8A-4147-A177-3AD203B41FA5}">
                      <a16:colId xmlns:a16="http://schemas.microsoft.com/office/drawing/2014/main" val="4084188263"/>
                    </a:ext>
                  </a:extLst>
                </a:gridCol>
              </a:tblGrid>
              <a:tr h="342079">
                <a:tc>
                  <a:txBody>
                    <a:bodyPr/>
                    <a:lstStyle/>
                    <a:p>
                      <a:pPr algn="ctr"/>
                      <a:r>
                        <a:rPr lang="es-xl" sz="1100" b="1" kern="1200" dirty="0">
                          <a:solidFill>
                            <a:schemeClr val="tx1"/>
                          </a:solidFill>
                          <a:latin typeface="+mj-lt"/>
                          <a:ea typeface="+mn-ea"/>
                          <a:cs typeface="+mn-cs"/>
                        </a:rPr>
                        <a:t>Dominio de datos</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dirty="0">
                          <a:solidFill>
                            <a:schemeClr val="tx1"/>
                          </a:solidFill>
                          <a:latin typeface="+mj-lt"/>
                        </a:rPr>
                        <a:t>Datos de respaldo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a:solidFill>
                            <a:schemeClr val="tx1"/>
                          </a:solidFill>
                          <a:latin typeface="+mj-lt"/>
                        </a:rPr>
                        <a:t>Dimensiones de alto riesgo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a:solidFill>
                            <a:schemeClr val="tx1"/>
                          </a:solidFill>
                          <a:latin typeface="+mj-lt"/>
                        </a:rPr>
                        <a:t>Oportunidades de mejora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2058159">
                <a:tc>
                  <a:txBody>
                    <a:bodyPr/>
                    <a:lstStyle/>
                    <a:p>
                      <a:pPr marL="0" indent="0" algn="l">
                        <a:buClr>
                          <a:srgbClr val="1A9AFA"/>
                        </a:buClr>
                        <a:buSzPct val="75000"/>
                        <a:buFont typeface="Wingdings 3" panose="05040102010807070707" pitchFamily="18" charset="2"/>
                        <a:buNone/>
                      </a:pPr>
                      <a:r>
                        <a:rPr lang="es-xl" sz="1200" b="0" dirty="0">
                          <a:solidFill>
                            <a:srgbClr val="2E2E38"/>
                          </a:solidFill>
                          <a:latin typeface="+mj-lt"/>
                        </a:rPr>
                        <a:t>Egresos de los estudiantes (bajas)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spcBef>
                          <a:spcPts val="200"/>
                        </a:spcBef>
                        <a:buClrTx/>
                        <a:buSzPct val="75000"/>
                        <a:buFont typeface="Wingdings 3" panose="05040102010807070707" pitchFamily="18" charset="2"/>
                        <a:buNone/>
                      </a:pPr>
                      <a:endParaRPr lang="en-US" sz="1100" b="1"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200" b="1" kern="1200" dirty="0">
                          <a:solidFill>
                            <a:srgbClr val="2E2E38"/>
                          </a:solidFill>
                          <a:latin typeface="+mn-lt"/>
                          <a:ea typeface="+mn-ea"/>
                          <a:cs typeface="+mn-cs"/>
                        </a:rPr>
                        <a:t>Supervisión y seguimiento: </a:t>
                      </a:r>
                      <a:r>
                        <a:rPr lang="en-US" sz="1200" b="0" kern="1200" dirty="0">
                          <a:solidFill>
                            <a:srgbClr val="2E2E38"/>
                          </a:solidFill>
                          <a:latin typeface="+mn-lt"/>
                          <a:ea typeface="+mn-ea"/>
                          <a:cs typeface="+mn-cs"/>
                        </a:rPr>
                        <a:t>n</a:t>
                      </a:r>
                      <a:r>
                        <a:rPr lang="es-xl" sz="1200" b="0" kern="1200" dirty="0">
                          <a:solidFill>
                            <a:srgbClr val="2E2E38"/>
                          </a:solidFill>
                          <a:latin typeface="+mn-lt"/>
                          <a:ea typeface="+mn-ea"/>
                          <a:cs typeface="+mn-cs"/>
                        </a:rPr>
                        <a:t>o hay supervisión a nivel de distrito de la recopilación de datos de bajas a nivel escolar para verificar la documentación adecuada y el uso del código.</a:t>
                      </a:r>
                      <a:endParaRPr lang="en-US" sz="1200" b="1" kern="1200" dirty="0">
                        <a:solidFill>
                          <a:srgbClr val="2E2E38"/>
                        </a:solidFill>
                        <a:latin typeface="+mn-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endParaRPr lang="en-US" sz="1200" b="0" kern="1200" dirty="0">
                        <a:solidFill>
                          <a:schemeClr val="bg1">
                            <a:lumMod val="50000"/>
                          </a:schemeClr>
                        </a:solidFill>
                        <a:latin typeface="+mj-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200" b="1" kern="1200" dirty="0">
                          <a:solidFill>
                            <a:schemeClr val="bg1">
                              <a:lumMod val="50000"/>
                            </a:schemeClr>
                          </a:solidFill>
                          <a:latin typeface="+mj-lt"/>
                          <a:ea typeface="+mn-ea"/>
                          <a:cs typeface="+mn-cs"/>
                        </a:rPr>
                        <a:t>Integridad y precisión de los datos: </a:t>
                      </a:r>
                      <a:r>
                        <a:rPr kumimoji="0" lang="es-xl" sz="1200" b="0" u="none" strike="noStrike" kern="1200" cap="none" spc="0" normalizeH="0" baseline="0" noProof="0" dirty="0">
                          <a:ln>
                            <a:noFill/>
                          </a:ln>
                          <a:solidFill>
                            <a:schemeClr val="bg1"/>
                          </a:solidFill>
                          <a:effectLst/>
                          <a:uLnTx/>
                          <a:uFillTx/>
                          <a:latin typeface="+mn-lt"/>
                          <a:ea typeface="+mn-ea"/>
                          <a:cs typeface="+mn-cs"/>
                        </a:rPr>
                        <a:t>20 de los 100 estudiantes tenían cargada documentación relacionada con las bajas, y de esos 20 con documentación, solo 17 tenían documentos aceptables, según la política de BPS.</a:t>
                      </a:r>
                      <a:endParaRPr lang="en-US" sz="1200" b="1" kern="1200" dirty="0">
                        <a:solidFill>
                          <a:schemeClr val="bg1">
                            <a:lumMod val="50000"/>
                          </a:schemeClr>
                        </a:solidFill>
                        <a:latin typeface="+mj-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kumimoji="0" lang="es-xl" sz="1200" b="0" i="0" u="none" strike="noStrike" kern="1200" cap="none" spc="0" normalizeH="0" baseline="0" noProof="0" dirty="0">
                          <a:ln>
                            <a:noFill/>
                          </a:ln>
                          <a:solidFill>
                            <a:srgbClr val="2E2E38"/>
                          </a:solidFill>
                          <a:effectLst/>
                          <a:uLnTx/>
                          <a:uFillTx/>
                          <a:latin typeface="+mn-lt"/>
                          <a:ea typeface="+mn-ea"/>
                          <a:cs typeface="+mn-cs"/>
                        </a:rPr>
                        <a:t>Desarrollar un panel de las bajas para apoyar la supervisión a nivel de distrito (p. ej., uso de códigos de deserción escolar, documentación faltante de Aspen, etc.).</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kumimoji="0" lang="es-xl" sz="1200" b="0" i="0" u="none" strike="noStrike" kern="1200" cap="none" spc="0" normalizeH="0" baseline="0" noProof="0" dirty="0">
                          <a:ln>
                            <a:noFill/>
                          </a:ln>
                          <a:solidFill>
                            <a:srgbClr val="2E2E38"/>
                          </a:solidFill>
                          <a:effectLst/>
                          <a:uLnTx/>
                          <a:uFillTx/>
                          <a:latin typeface="+mn-lt"/>
                          <a:ea typeface="+mn-ea"/>
                          <a:cs typeface="+mn-cs"/>
                        </a:rPr>
                        <a:t>Desarrollar una metodología de validación de datos/calidad de datos para que BPS revise los datos de bajas periódicamente.</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2312197">
                <a:tc>
                  <a:txBody>
                    <a:bodyPr/>
                    <a:lstStyle/>
                    <a:p>
                      <a:pPr marL="0" indent="0" algn="l">
                        <a:buClr>
                          <a:srgbClr val="1A9AFA"/>
                        </a:buClr>
                        <a:buSzPct val="75000"/>
                        <a:buFont typeface="Wingdings 3" panose="05040102010807070707" pitchFamily="18" charset="2"/>
                        <a:buNone/>
                      </a:pPr>
                      <a:r>
                        <a:rPr lang="es-419" sz="1200" b="0" dirty="0">
                          <a:solidFill>
                            <a:srgbClr val="2E2E38"/>
                          </a:solidFill>
                          <a:latin typeface="+mj-lt"/>
                        </a:rPr>
                        <a:t>Restricciones</a:t>
                      </a:r>
                      <a:r>
                        <a:rPr lang="es-xl" sz="1200" b="0" dirty="0">
                          <a:solidFill>
                            <a:srgbClr val="2E2E38"/>
                          </a:solidFill>
                          <a:latin typeface="+mj-lt"/>
                        </a:rPr>
                        <a:t> de los estudiantes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spcBef>
                          <a:spcPts val="200"/>
                        </a:spcBef>
                        <a:buClrTx/>
                        <a:buSzPct val="75000"/>
                        <a:buFont typeface="Wingdings 3" panose="05040102010807070707" pitchFamily="18" charset="2"/>
                        <a:buChar char=""/>
                      </a:pPr>
                      <a:endParaRPr lang="en-US" sz="1100" b="1"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buClrTx/>
                        <a:buSzPct val="75000"/>
                        <a:buFont typeface="Wingdings 3" panose="05040102010807070707" pitchFamily="18" charset="2"/>
                        <a:buNone/>
                      </a:pPr>
                      <a:r>
                        <a:rPr lang="es-xl" sz="1200" b="1" kern="1200" dirty="0">
                          <a:solidFill>
                            <a:srgbClr val="2E2E38"/>
                          </a:solidFill>
                          <a:latin typeface="+mn-lt"/>
                          <a:ea typeface="+mn-ea"/>
                          <a:cs typeface="+mn-cs"/>
                        </a:rPr>
                        <a:t>Supervisión y seguimiento: </a:t>
                      </a:r>
                      <a:r>
                        <a:rPr lang="en-US" sz="1200" b="0" dirty="0">
                          <a:solidFill>
                            <a:srgbClr val="2E2E38"/>
                          </a:solidFill>
                          <a:latin typeface="+mn-lt"/>
                        </a:rPr>
                        <a:t>n</a:t>
                      </a:r>
                      <a:r>
                        <a:rPr lang="es-xl" sz="1200" b="0" dirty="0">
                          <a:solidFill>
                            <a:srgbClr val="2E2E38"/>
                          </a:solidFill>
                          <a:latin typeface="+mn-lt"/>
                        </a:rPr>
                        <a:t>o existe un proceso formal de supervisión y seguimiento del distrito, incluidas las verificaciones formales de integridad y precisión de los datos.</a:t>
                      </a: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endParaRPr lang="en-US" sz="1200" b="0" kern="1200" dirty="0">
                        <a:solidFill>
                          <a:schemeClr val="bg1">
                            <a:lumMod val="50000"/>
                          </a:schemeClr>
                        </a:solidFill>
                        <a:latin typeface="+mj-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200" b="1" kern="1200" dirty="0">
                          <a:solidFill>
                            <a:schemeClr val="bg1">
                              <a:lumMod val="50000"/>
                            </a:schemeClr>
                          </a:solidFill>
                          <a:latin typeface="+mn-lt"/>
                          <a:ea typeface="+mn-ea"/>
                          <a:cs typeface="+mn-cs"/>
                        </a:rPr>
                        <a:t>Integridad y precisión de los datos: </a:t>
                      </a:r>
                      <a:r>
                        <a:rPr lang="en-US" sz="1200" b="0" dirty="0">
                          <a:solidFill>
                            <a:srgbClr val="2E2E38"/>
                          </a:solidFill>
                          <a:latin typeface="+mn-lt"/>
                        </a:rPr>
                        <a:t>l</a:t>
                      </a:r>
                      <a:r>
                        <a:rPr lang="es-xl" sz="1200" b="0" dirty="0">
                          <a:solidFill>
                            <a:srgbClr val="2E2E38"/>
                          </a:solidFill>
                          <a:latin typeface="+mn-lt"/>
                        </a:rPr>
                        <a:t>os datos presentados por las escuelas al DESE a través del Portal del DESE están incompletos. </a:t>
                      </a:r>
                      <a:br>
                        <a:rPr lang="en-US" sz="1200" b="0" dirty="0">
                          <a:solidFill>
                            <a:srgbClr val="2E2E38"/>
                          </a:solidFill>
                          <a:latin typeface="+mn-lt"/>
                        </a:rPr>
                      </a:br>
                      <a:r>
                        <a:rPr lang="es-xl" sz="1200" b="0" dirty="0">
                          <a:solidFill>
                            <a:srgbClr val="2E2E38"/>
                          </a:solidFill>
                          <a:latin typeface="+mn-lt"/>
                        </a:rPr>
                        <a:t>EY identificó 89 </a:t>
                      </a:r>
                      <a:r>
                        <a:rPr lang="es-419" sz="1200" b="0" dirty="0">
                          <a:solidFill>
                            <a:srgbClr val="2E2E38"/>
                          </a:solidFill>
                          <a:latin typeface="+mn-lt"/>
                        </a:rPr>
                        <a:t>restricciones</a:t>
                      </a:r>
                      <a:r>
                        <a:rPr lang="es-xl" sz="1200" b="0" dirty="0">
                          <a:solidFill>
                            <a:srgbClr val="2E2E38"/>
                          </a:solidFill>
                          <a:latin typeface="+mn-lt"/>
                        </a:rPr>
                        <a:t> en Aspen que </a:t>
                      </a:r>
                      <a:br>
                        <a:rPr lang="en-US" sz="1200" b="0" dirty="0">
                          <a:solidFill>
                            <a:srgbClr val="2E2E38"/>
                          </a:solidFill>
                          <a:latin typeface="+mn-lt"/>
                        </a:rPr>
                      </a:br>
                      <a:r>
                        <a:rPr lang="es-xl" sz="1200" b="0" dirty="0">
                          <a:solidFill>
                            <a:srgbClr val="2E2E38"/>
                          </a:solidFill>
                          <a:latin typeface="+mn-lt"/>
                        </a:rPr>
                        <a:t>no se ingresaron en el Portal del DESE.</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s-xl" sz="1200" b="0" kern="1200" dirty="0">
                          <a:solidFill>
                            <a:srgbClr val="2E2E38"/>
                          </a:solidFill>
                          <a:latin typeface="+mn-lt"/>
                          <a:ea typeface="+mn-ea"/>
                          <a:cs typeface="+mn-cs"/>
                        </a:rPr>
                        <a:t>Formalizar un proceso periódico de revisión de la </a:t>
                      </a:r>
                      <a:r>
                        <a:rPr lang="en-US" sz="1200" b="0" kern="1200" dirty="0" err="1">
                          <a:solidFill>
                            <a:srgbClr val="2E2E38"/>
                          </a:solidFill>
                          <a:latin typeface="+mn-lt"/>
                          <a:ea typeface="+mn-ea"/>
                          <a:cs typeface="+mn-cs"/>
                        </a:rPr>
                        <a:t>Oficina</a:t>
                      </a:r>
                      <a:r>
                        <a:rPr lang="es-xl" sz="1200" b="0" kern="1200" dirty="0">
                          <a:solidFill>
                            <a:srgbClr val="2E2E38"/>
                          </a:solidFill>
                          <a:latin typeface="+mn-lt"/>
                          <a:ea typeface="+mn-ea"/>
                          <a:cs typeface="+mn-cs"/>
                        </a:rPr>
                        <a:t> central de BPS, como una verificación trimestral de la precisión y la integridad de los datos, donde se coteje los datos de Aspen </a:t>
                      </a:r>
                      <a:br>
                        <a:rPr lang="en-US" sz="1200" b="0" kern="1200" dirty="0">
                          <a:solidFill>
                            <a:srgbClr val="2E2E38"/>
                          </a:solidFill>
                          <a:latin typeface="+mn-lt"/>
                          <a:ea typeface="+mn-ea"/>
                          <a:cs typeface="+mn-cs"/>
                        </a:rPr>
                      </a:br>
                      <a:r>
                        <a:rPr lang="es-xl" sz="1200" b="0" kern="1200" dirty="0">
                          <a:solidFill>
                            <a:srgbClr val="2E2E38"/>
                          </a:solidFill>
                          <a:latin typeface="+mn-lt"/>
                          <a:ea typeface="+mn-ea"/>
                          <a:cs typeface="+mn-cs"/>
                        </a:rPr>
                        <a:t>y el Portal de Seguridad del DESE. </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r>
                        <a:rPr lang="es-xl" sz="1200" b="0" kern="1200" dirty="0">
                          <a:solidFill>
                            <a:srgbClr val="2E2E38"/>
                          </a:solidFill>
                          <a:latin typeface="+mn-lt"/>
                          <a:ea typeface="+mn-ea"/>
                          <a:cs typeface="+mn-cs"/>
                        </a:rPr>
                        <a:t>Requerir que todos los líderes escolares certifiquen la precisión de los datos de </a:t>
                      </a:r>
                      <a:r>
                        <a:rPr lang="en-US" sz="1200" b="0" kern="1200" dirty="0" err="1">
                          <a:solidFill>
                            <a:srgbClr val="2E2E38"/>
                          </a:solidFill>
                          <a:latin typeface="+mn-lt"/>
                          <a:ea typeface="+mn-ea"/>
                          <a:cs typeface="+mn-cs"/>
                        </a:rPr>
                        <a:t>restric</a:t>
                      </a:r>
                      <a:r>
                        <a:rPr lang="es-xl" sz="1200" b="0" kern="1200" dirty="0">
                          <a:solidFill>
                            <a:srgbClr val="2E2E38"/>
                          </a:solidFill>
                          <a:latin typeface="+mn-lt"/>
                          <a:ea typeface="+mn-ea"/>
                          <a:cs typeface="+mn-cs"/>
                        </a:rPr>
                        <a:t>ción a nivel escolar al final del año escolar.</a:t>
                      </a:r>
                    </a:p>
                    <a:p>
                      <a:pPr marL="126000" marR="0" lvl="0" indent="-126000" algn="l" defTabSz="914400" rtl="0" eaLnBrk="1" fontAlgn="auto" latinLnBrk="0" hangingPunct="1">
                        <a:lnSpc>
                          <a:spcPct val="100000"/>
                        </a:lnSpc>
                        <a:spcBef>
                          <a:spcPts val="200"/>
                        </a:spcBef>
                        <a:spcAft>
                          <a:spcPts val="0"/>
                        </a:spcAft>
                        <a:buClrTx/>
                        <a:buSzPct val="75000"/>
                        <a:buFont typeface="Wingdings 3" panose="05040102010807070707" pitchFamily="18" charset="2"/>
                        <a:buChar char=""/>
                        <a:tabLst/>
                        <a:defRPr/>
                      </a:pPr>
                      <a:endParaRPr lang="en-US" sz="1200" b="0" kern="1200" dirty="0">
                        <a:solidFill>
                          <a:schemeClr val="bg1">
                            <a:lumMod val="50000"/>
                          </a:schemeClr>
                        </a:solidFill>
                        <a:latin typeface="+mj-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5500069"/>
                  </a:ext>
                </a:extLst>
              </a:tr>
            </a:tbl>
          </a:graphicData>
        </a:graphic>
      </p:graphicFrame>
      <p:grpSp>
        <p:nvGrpSpPr>
          <p:cNvPr id="13" name="title_LHTitle_6380412299518300642" descr="Consulte la sección de notas para ver la descripción del gráfico &quot;Gráfico 1: resultados de la muestra de datos de bajas de la cohorte de graduación de la escuela secundaria&quot;.">
            <a:extLst>
              <a:ext uri="{FF2B5EF4-FFF2-40B4-BE49-F238E27FC236}">
                <a16:creationId xmlns:a16="http://schemas.microsoft.com/office/drawing/2014/main" id="{9E088860-D372-40F4-9700-A416D0D6AB1B}"/>
              </a:ext>
            </a:extLst>
          </p:cNvPr>
          <p:cNvGrpSpPr/>
          <p:nvPr>
            <p:custDataLst>
              <p:tags r:id="rId4"/>
            </p:custDataLst>
          </p:nvPr>
        </p:nvGrpSpPr>
        <p:grpSpPr>
          <a:xfrm>
            <a:off x="2002166" y="1840088"/>
            <a:ext cx="3128100" cy="318924"/>
            <a:chOff x="3038284" y="2016863"/>
            <a:chExt cx="4175624" cy="318368"/>
          </a:xfrm>
        </p:grpSpPr>
        <p:sp>
          <p:nvSpPr>
            <p:cNvPr id="14" name="Arrow: Left-Right 13">
              <a:extLst>
                <a:ext uri="{FF2B5EF4-FFF2-40B4-BE49-F238E27FC236}">
                  <a16:creationId xmlns:a16="http://schemas.microsoft.com/office/drawing/2014/main" id="{45212367-7A74-46E3-96CA-39D069689A7D}"/>
                </a:ext>
              </a:extLst>
            </p:cNvPr>
            <p:cNvSpPr/>
            <p:nvPr/>
          </p:nvSpPr>
          <p:spPr>
            <a:xfrm>
              <a:off x="3038284" y="2016863"/>
              <a:ext cx="4175624" cy="318368"/>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algn="ctr"/>
              <a:r>
                <a:rPr lang="es-xl" sz="800" b="1" dirty="0">
                  <a:solidFill>
                    <a:schemeClr val="bg1"/>
                  </a:solidFill>
                </a:rPr>
                <a:t>Documentación de bajas de la cohorte de graduación de </a:t>
              </a:r>
              <a:r>
                <a:rPr lang="es-xl" sz="800" b="1" u="sng" dirty="0">
                  <a:solidFill>
                    <a:schemeClr val="bg1"/>
                  </a:solidFill>
                </a:rPr>
                <a:t>la escuela secundaria</a:t>
              </a:r>
              <a:r>
                <a:rPr lang="es-xl" sz="800" b="1" dirty="0">
                  <a:solidFill>
                    <a:schemeClr val="bg1"/>
                  </a:solidFill>
                </a:rPr>
                <a:t>, resultados de la muestra, </a:t>
              </a:r>
              <a:r>
                <a:rPr lang="es-xl" sz="800" i="1" dirty="0">
                  <a:solidFill>
                    <a:schemeClr val="bg1"/>
                  </a:solidFill>
                </a:rPr>
                <a:t>año escolar 2021</a:t>
              </a:r>
            </a:p>
          </p:txBody>
        </p:sp>
        <p:cxnSp>
          <p:nvCxnSpPr>
            <p:cNvPr id="15" name="Straight Connector 14">
              <a:extLst>
                <a:ext uri="{FF2B5EF4-FFF2-40B4-BE49-F238E27FC236}">
                  <a16:creationId xmlns:a16="http://schemas.microsoft.com/office/drawing/2014/main" id="{35A3A3FE-48CC-48D1-A303-AA722BDE5A03}"/>
                </a:ext>
              </a:extLst>
            </p:cNvPr>
            <p:cNvCxnSpPr>
              <a:cxnSpLocks/>
              <a:stCxn id="14" idx="4"/>
              <a:endCxn id="14" idx="6"/>
            </p:cNvCxnSpPr>
            <p:nvPr/>
          </p:nvCxnSpPr>
          <p:spPr>
            <a:xfrm>
              <a:off x="3038284" y="2335231"/>
              <a:ext cx="4175624"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aphicFrame>
        <p:nvGraphicFramePr>
          <p:cNvPr id="37" name="Chart 36">
            <a:extLst>
              <a:ext uri="{FF2B5EF4-FFF2-40B4-BE49-F238E27FC236}">
                <a16:creationId xmlns:a16="http://schemas.microsoft.com/office/drawing/2014/main" id="{746A39B9-F42F-49DF-8AB7-DFC383110C1F}"/>
              </a:ext>
              <a:ext uri="{C183D7F6-B498-43B3-948B-1728B52AA6E4}">
                <adec:decorative xmlns:adec="http://schemas.microsoft.com/office/drawing/2017/decorative" val="1"/>
              </a:ext>
            </a:extLst>
          </p:cNvPr>
          <p:cNvGraphicFramePr/>
          <p:nvPr>
            <p:custDataLst>
              <p:tags r:id="rId5"/>
            </p:custDataLst>
            <p:extLst>
              <p:ext uri="{D42A27DB-BD31-4B8C-83A1-F6EECF244321}">
                <p14:modId xmlns:p14="http://schemas.microsoft.com/office/powerpoint/2010/main" val="4014933588"/>
              </p:ext>
            </p:extLst>
          </p:nvPr>
        </p:nvGraphicFramePr>
        <p:xfrm>
          <a:off x="2042310" y="2319543"/>
          <a:ext cx="2497137" cy="1270000"/>
        </p:xfrm>
        <a:graphic>
          <a:graphicData uri="http://schemas.openxmlformats.org/drawingml/2006/chart">
            <c:chart xmlns:c="http://schemas.openxmlformats.org/drawingml/2006/chart" xmlns:r="http://schemas.openxmlformats.org/officeDocument/2006/relationships" r:id="rId21"/>
          </a:graphicData>
        </a:graphic>
      </p:graphicFrame>
      <p:cxnSp>
        <p:nvCxnSpPr>
          <p:cNvPr id="67" name="Straight Connector 66">
            <a:extLst>
              <a:ext uri="{FF2B5EF4-FFF2-40B4-BE49-F238E27FC236}">
                <a16:creationId xmlns:a16="http://schemas.microsoft.com/office/drawing/2014/main" id="{3FF8CD44-E752-4678-BAEB-8D95228A041D}"/>
              </a:ext>
              <a:ext uri="{C183D7F6-B498-43B3-948B-1728B52AA6E4}">
                <adec:decorative xmlns:adec="http://schemas.microsoft.com/office/drawing/2017/decorative" val="1"/>
              </a:ext>
            </a:extLst>
          </p:cNvPr>
          <p:cNvCxnSpPr/>
          <p:nvPr>
            <p:custDataLst>
              <p:tags r:id="rId6"/>
            </p:custDataLst>
          </p:nvPr>
        </p:nvCxnSpPr>
        <p:spPr bwMode="white">
          <a:xfrm flipH="1">
            <a:off x="3952079" y="3296238"/>
            <a:ext cx="90488" cy="0"/>
          </a:xfrm>
          <a:prstGeom prst="line">
            <a:avLst/>
          </a:prstGeom>
          <a:ln w="6350" cap="flat" cmpd="sng" algn="ctr">
            <a:solidFill>
              <a:schemeClr val="bg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Text Placeholder 2">
            <a:extLst>
              <a:ext uri="{FF2B5EF4-FFF2-40B4-BE49-F238E27FC236}">
                <a16:creationId xmlns:a16="http://schemas.microsoft.com/office/drawing/2014/main" id="{C3802F04-7FAC-411C-9FDF-B8F2BE27ED50}"/>
              </a:ext>
              <a:ext uri="{C183D7F6-B498-43B3-948B-1728B52AA6E4}">
                <adec:decorative xmlns:adec="http://schemas.microsoft.com/office/drawing/2017/decorative" val="1"/>
              </a:ext>
            </a:extLst>
          </p:cNvPr>
          <p:cNvSpPr>
            <a:spLocks noGrp="1"/>
          </p:cNvSpPr>
          <p:nvPr>
            <p:custDataLst>
              <p:tags r:id="rId7"/>
            </p:custDataLst>
          </p:nvPr>
        </p:nvSpPr>
        <p:spPr bwMode="gray">
          <a:xfrm>
            <a:off x="3429591" y="2732675"/>
            <a:ext cx="176213"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fld id="{DA748CDA-7BCE-45BC-B9F3-25992716C128}" type="datetime'''''''''''''''''N''''''''''''''''''''''''''''''''''''''''''o'">
              <a:rPr lang="de-DE" altLang="en-US" sz="900" smtClean="0">
                <a:solidFill>
                  <a:schemeClr val="tx1"/>
                </a:solidFill>
                <a:effectLst/>
                <a:latin typeface="+mn-lt"/>
                <a:ea typeface="+mj-ea"/>
                <a:cs typeface="+mj-cs"/>
              </a:rPr>
              <a:pPr marL="0" indent="0" algn="ctr">
                <a:spcBef>
                  <a:spcPct val="0"/>
                </a:spcBef>
                <a:spcAft>
                  <a:spcPct val="0"/>
                </a:spcAft>
                <a:buNone/>
              </a:pPr>
              <a:t>No</a:t>
            </a:fld>
            <a:endParaRPr lang="de-DE" sz="900" dirty="0">
              <a:solidFill>
                <a:schemeClr val="tx1"/>
              </a:solidFill>
              <a:latin typeface="+mn-lt"/>
              <a:ea typeface="+mj-ea"/>
              <a:cs typeface="+mj-cs"/>
            </a:endParaRPr>
          </a:p>
        </p:txBody>
      </p:sp>
      <p:sp>
        <p:nvSpPr>
          <p:cNvPr id="59" name="Text Placeholder 2">
            <a:extLst>
              <a:ext uri="{FF2B5EF4-FFF2-40B4-BE49-F238E27FC236}">
                <a16:creationId xmlns:a16="http://schemas.microsoft.com/office/drawing/2014/main" id="{37D9E9E3-A704-425C-B84C-C0DCB364F8FB}"/>
              </a:ext>
              <a:ext uri="{C183D7F6-B498-43B3-948B-1728B52AA6E4}">
                <adec:decorative xmlns:adec="http://schemas.microsoft.com/office/drawing/2017/decorative" val="1"/>
              </a:ext>
            </a:extLst>
          </p:cNvPr>
          <p:cNvSpPr>
            <a:spLocks noGrp="1"/>
          </p:cNvSpPr>
          <p:nvPr>
            <p:custDataLst>
              <p:tags r:id="rId8"/>
            </p:custDataLst>
          </p:nvPr>
        </p:nvSpPr>
        <p:spPr bwMode="gray">
          <a:xfrm>
            <a:off x="3383747" y="3337131"/>
            <a:ext cx="222250" cy="1365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5875" tIns="0" rIns="15875"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de-DE" altLang="en-US" sz="900" dirty="0">
                <a:effectLst/>
                <a:latin typeface="+mn-lt"/>
                <a:ea typeface="+mj-ea"/>
                <a:cs typeface="+mj-cs"/>
              </a:rPr>
              <a:t>Sí</a:t>
            </a:r>
            <a:endParaRPr lang="de-DE" sz="900" dirty="0">
              <a:latin typeface="+mn-lt"/>
              <a:ea typeface="+mj-ea"/>
              <a:cs typeface="+mj-cs"/>
            </a:endParaRPr>
          </a:p>
        </p:txBody>
      </p:sp>
      <p:sp>
        <p:nvSpPr>
          <p:cNvPr id="19" name="Text Placeholder 2">
            <a:extLst>
              <a:ext uri="{FF2B5EF4-FFF2-40B4-BE49-F238E27FC236}">
                <a16:creationId xmlns:a16="http://schemas.microsoft.com/office/drawing/2014/main" id="{C658C16F-3499-4D82-B9A6-526D4C186D6C}"/>
              </a:ext>
              <a:ext uri="{C183D7F6-B498-43B3-948B-1728B52AA6E4}">
                <adec:decorative xmlns:adec="http://schemas.microsoft.com/office/drawing/2017/decorative" val="1"/>
              </a:ext>
            </a:extLst>
          </p:cNvPr>
          <p:cNvSpPr>
            <a:spLocks noGrp="1"/>
          </p:cNvSpPr>
          <p:nvPr>
            <p:custDataLst>
              <p:tags r:id="rId9"/>
            </p:custDataLst>
          </p:nvPr>
        </p:nvSpPr>
        <p:spPr bwMode="gray">
          <a:xfrm>
            <a:off x="4044147" y="3222038"/>
            <a:ext cx="614363" cy="136525"/>
          </a:xfrm>
          <a:prstGeom prst="rect">
            <a:avLst/>
          </a:prstGeom>
          <a:noFill/>
          <a:ln>
            <a:noFill/>
          </a:ln>
          <a:effectLst/>
          <a:extLst>
            <a:ext uri="{909E8E84-426E-40DD-AFC4-6F175D3DCCD1}">
              <a14:hiddenFill xmlns:a14="http://schemas.microsoft.com/office/drawing/2010/main">
                <a:solidFill>
                  <a:srgbClr val="C0C0C0"/>
                </a:solidFill>
              </a14:hiddenFill>
            </a:ext>
          </a:extLst>
        </p:spPr>
        <p:txBody>
          <a:bodyPr vert="horz" wrap="none" lIns="15875" tIns="0" rIns="15875" bIns="0" numCol="1" spcCol="0" rtlCol="0" anchor="ctr"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spcAft>
                <a:spcPct val="0"/>
              </a:spcAft>
              <a:buNone/>
            </a:pPr>
            <a:r>
              <a:rPr lang="en-IN" altLang="en-US" sz="900" dirty="0" err="1">
                <a:effectLst/>
                <a:latin typeface="+mn-lt"/>
                <a:ea typeface="+mj-ea"/>
                <a:cs typeface="+mj-cs"/>
              </a:rPr>
              <a:t>Insuficiente</a:t>
            </a:r>
            <a:endParaRPr lang="en-IN" sz="900" dirty="0">
              <a:latin typeface="+mn-lt"/>
              <a:ea typeface="+mj-ea"/>
              <a:cs typeface="+mj-cs"/>
            </a:endParaRPr>
          </a:p>
        </p:txBody>
      </p:sp>
      <p:sp>
        <p:nvSpPr>
          <p:cNvPr id="17" name="Text Placeholder 2">
            <a:extLst>
              <a:ext uri="{FF2B5EF4-FFF2-40B4-BE49-F238E27FC236}">
                <a16:creationId xmlns:a16="http://schemas.microsoft.com/office/drawing/2014/main" id="{DFBD5BC8-8297-46F2-AAD1-FFA5BA3BCFB3}"/>
              </a:ext>
              <a:ext uri="{C183D7F6-B498-43B3-948B-1728B52AA6E4}">
                <adec:decorative xmlns:adec="http://schemas.microsoft.com/office/drawing/2017/decorative" val="1"/>
              </a:ext>
            </a:extLst>
          </p:cNvPr>
          <p:cNvSpPr>
            <a:spLocks noGrp="1"/>
          </p:cNvSpPr>
          <p:nvPr>
            <p:custDataLst>
              <p:tags r:id="rId10"/>
            </p:custDataLst>
          </p:nvPr>
        </p:nvSpPr>
        <p:spPr bwMode="gray">
          <a:xfrm>
            <a:off x="3304372" y="2248106"/>
            <a:ext cx="382588"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900" dirty="0">
                <a:latin typeface="+mn-lt"/>
                <a:ea typeface="+mj-ea"/>
                <a:cs typeface="+mj-cs"/>
              </a:rPr>
              <a:t>n=100</a:t>
            </a:r>
            <a:endParaRPr lang="en-IN" sz="900" dirty="0">
              <a:latin typeface="+mn-lt"/>
              <a:ea typeface="+mj-ea"/>
              <a:cs typeface="+mj-cs"/>
            </a:endParaRPr>
          </a:p>
        </p:txBody>
      </p:sp>
      <p:sp>
        <p:nvSpPr>
          <p:cNvPr id="18" name="Text Placeholder 2">
            <a:extLst>
              <a:ext uri="{FF2B5EF4-FFF2-40B4-BE49-F238E27FC236}">
                <a16:creationId xmlns:a16="http://schemas.microsoft.com/office/drawing/2014/main" id="{A4C279A1-E92D-4871-A687-C9CC5E73E69E}"/>
              </a:ext>
              <a:ext uri="{C183D7F6-B498-43B3-948B-1728B52AA6E4}">
                <adec:decorative xmlns:adec="http://schemas.microsoft.com/office/drawing/2017/decorative" val="1"/>
              </a:ext>
            </a:extLst>
          </p:cNvPr>
          <p:cNvSpPr>
            <a:spLocks noGrp="1"/>
          </p:cNvSpPr>
          <p:nvPr>
            <p:custDataLst>
              <p:tags r:id="rId11"/>
            </p:custDataLst>
          </p:nvPr>
        </p:nvSpPr>
        <p:spPr bwMode="auto">
          <a:xfrm>
            <a:off x="2615397" y="3537156"/>
            <a:ext cx="1760538" cy="1365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spcAft>
                <a:spcPct val="0"/>
              </a:spcAft>
              <a:buNone/>
            </a:pPr>
            <a:r>
              <a:rPr lang="en-IN" altLang="en-US" sz="900" dirty="0"/>
              <a:t>¿Se </a:t>
            </a:r>
            <a:r>
              <a:rPr lang="en-IN" altLang="en-US" sz="900" dirty="0" err="1"/>
              <a:t>documentó</a:t>
            </a:r>
            <a:r>
              <a:rPr lang="en-IN" altLang="en-US" sz="900" dirty="0"/>
              <a:t> la </a:t>
            </a:r>
            <a:r>
              <a:rPr lang="en-IN" altLang="en-US" sz="900" dirty="0" err="1"/>
              <a:t>baja</a:t>
            </a:r>
            <a:r>
              <a:rPr lang="en-IN" altLang="en-US" sz="900" dirty="0"/>
              <a:t>?</a:t>
            </a:r>
            <a:endParaRPr lang="en-IN" sz="900" dirty="0"/>
          </a:p>
        </p:txBody>
      </p:sp>
      <p:sp>
        <p:nvSpPr>
          <p:cNvPr id="38" name="Callout_63804726674676309213">
            <a:extLst>
              <a:ext uri="{FF2B5EF4-FFF2-40B4-BE49-F238E27FC236}">
                <a16:creationId xmlns:a16="http://schemas.microsoft.com/office/drawing/2014/main" id="{8F684922-9A34-4F50-9262-3D81DA541B6D}"/>
              </a:ext>
            </a:extLst>
          </p:cNvPr>
          <p:cNvSpPr/>
          <p:nvPr>
            <p:custDataLst>
              <p:tags r:id="rId12"/>
            </p:custDataLst>
          </p:nvPr>
        </p:nvSpPr>
        <p:spPr>
          <a:xfrm>
            <a:off x="4156860" y="2373518"/>
            <a:ext cx="879475" cy="720725"/>
          </a:xfrm>
          <a:prstGeom prst="wedgeRectCallout">
            <a:avLst>
              <a:gd name="adj1" fmla="val -65770"/>
              <a:gd name="adj2" fmla="val 26320"/>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s-xl" sz="800" i="1" dirty="0">
                <a:solidFill>
                  <a:srgbClr val="2E2E38"/>
                </a:solidFill>
                <a:latin typeface="+mj-lt"/>
                <a:cs typeface="Arial" panose="020B0604020202020204" pitchFamily="34" charset="0"/>
              </a:rPr>
              <a:t>Cerca del 80 % de las bajas muestreadas </a:t>
            </a:r>
            <a:br>
              <a:rPr lang="en-US" sz="800" i="1" dirty="0">
                <a:solidFill>
                  <a:srgbClr val="2E2E38"/>
                </a:solidFill>
                <a:latin typeface="+mj-lt"/>
                <a:cs typeface="Arial" panose="020B0604020202020204" pitchFamily="34" charset="0"/>
              </a:rPr>
            </a:br>
            <a:r>
              <a:rPr lang="es-xl" sz="800" i="1" dirty="0">
                <a:solidFill>
                  <a:srgbClr val="2E2E38"/>
                </a:solidFill>
                <a:latin typeface="+mj-lt"/>
                <a:cs typeface="Arial" panose="020B0604020202020204" pitchFamily="34" charset="0"/>
              </a:rPr>
              <a:t>no tenían documentación.</a:t>
            </a:r>
          </a:p>
        </p:txBody>
      </p:sp>
      <p:grpSp>
        <p:nvGrpSpPr>
          <p:cNvPr id="93" name="title_LHTitle_6380412299518300642">
            <a:extLst>
              <a:ext uri="{FF2B5EF4-FFF2-40B4-BE49-F238E27FC236}">
                <a16:creationId xmlns:a16="http://schemas.microsoft.com/office/drawing/2014/main" id="{741D9898-3871-4984-90A5-3BFD25140666}"/>
              </a:ext>
              <a:ext uri="{C183D7F6-B498-43B3-948B-1728B52AA6E4}">
                <adec:decorative xmlns:adec="http://schemas.microsoft.com/office/drawing/2017/decorative" val="1"/>
              </a:ext>
            </a:extLst>
          </p:cNvPr>
          <p:cNvGrpSpPr/>
          <p:nvPr>
            <p:custDataLst>
              <p:tags r:id="rId13"/>
            </p:custDataLst>
          </p:nvPr>
        </p:nvGrpSpPr>
        <p:grpSpPr>
          <a:xfrm>
            <a:off x="2003559" y="3885216"/>
            <a:ext cx="3115594" cy="318924"/>
            <a:chOff x="2423563" y="1811473"/>
            <a:chExt cx="4158930" cy="329284"/>
          </a:xfrm>
        </p:grpSpPr>
        <p:sp>
          <p:nvSpPr>
            <p:cNvPr id="94" name="Arrow: Left-Right 93">
              <a:extLst>
                <a:ext uri="{FF2B5EF4-FFF2-40B4-BE49-F238E27FC236}">
                  <a16:creationId xmlns:a16="http://schemas.microsoft.com/office/drawing/2014/main" id="{B743347D-AEE2-4B30-AC71-E2F3980B0194}"/>
                </a:ext>
              </a:extLst>
            </p:cNvPr>
            <p:cNvSpPr/>
            <p:nvPr/>
          </p:nvSpPr>
          <p:spPr>
            <a:xfrm>
              <a:off x="2504703" y="1811473"/>
              <a:ext cx="3996650" cy="329284"/>
            </a:xfrm>
            <a:prstGeom prst="leftRightArrow">
              <a:avLst>
                <a:gd name="adj1" fmla="val 100000"/>
                <a:gd name="adj2"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72000" rtlCol="0" anchor="b" anchorCtr="0">
              <a:spAutoFit/>
            </a:bodyPr>
            <a:lstStyle/>
            <a:p>
              <a:pPr algn="ctr"/>
              <a:r>
                <a:rPr lang="es-xl" sz="800" b="1" dirty="0">
                  <a:solidFill>
                    <a:schemeClr val="bg1"/>
                  </a:solidFill>
                </a:rPr>
                <a:t>Presentación de informes sobre las </a:t>
              </a:r>
              <a:r>
                <a:rPr lang="es-419" sz="800" b="1" dirty="0">
                  <a:solidFill>
                    <a:schemeClr val="bg1"/>
                  </a:solidFill>
                </a:rPr>
                <a:t>restricciones</a:t>
              </a:r>
              <a:r>
                <a:rPr lang="es-xl" sz="800" b="1" dirty="0">
                  <a:solidFill>
                    <a:schemeClr val="bg1"/>
                  </a:solidFill>
                </a:rPr>
                <a:t> de los estudiantes, por base de datos</a:t>
              </a:r>
              <a:r>
                <a:rPr lang="en-US" sz="800" b="1" dirty="0">
                  <a:solidFill>
                    <a:schemeClr val="bg1"/>
                  </a:solidFill>
                </a:rPr>
                <a:t>, </a:t>
              </a:r>
              <a:r>
                <a:rPr lang="en-US" sz="800" i="1" dirty="0">
                  <a:solidFill>
                    <a:schemeClr val="bg1"/>
                  </a:solidFill>
                </a:rPr>
                <a:t>a</a:t>
              </a:r>
              <a:r>
                <a:rPr lang="es-xl" sz="800" i="1" dirty="0">
                  <a:solidFill>
                    <a:schemeClr val="bg1"/>
                  </a:solidFill>
                </a:rPr>
                <a:t>ño escolar 2021-2022</a:t>
              </a:r>
            </a:p>
          </p:txBody>
        </p:sp>
        <p:cxnSp>
          <p:nvCxnSpPr>
            <p:cNvPr id="95" name="Straight Connector 94">
              <a:extLst>
                <a:ext uri="{FF2B5EF4-FFF2-40B4-BE49-F238E27FC236}">
                  <a16:creationId xmlns:a16="http://schemas.microsoft.com/office/drawing/2014/main" id="{E690A61B-7876-4B94-A419-CFCAE0797528}"/>
                </a:ext>
              </a:extLst>
            </p:cNvPr>
            <p:cNvCxnSpPr>
              <a:cxnSpLocks/>
              <a:stCxn id="94" idx="4"/>
              <a:endCxn id="94" idx="6"/>
            </p:cNvCxnSpPr>
            <p:nvPr/>
          </p:nvCxnSpPr>
          <p:spPr>
            <a:xfrm>
              <a:off x="2423563" y="2140757"/>
              <a:ext cx="4158930" cy="0"/>
            </a:xfrm>
            <a:prstGeom prst="line">
              <a:avLst/>
            </a:prstGeom>
            <a:ln w="9525" cap="flat" cmpd="sng" algn="ctr">
              <a:solidFill>
                <a:srgbClr val="74748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1" name="Group 80" descr="Consulte la sección de notas para ver la descripción del diagrama &quot;Gráfico 2: informes de restricciones de estudiantes por base de datos, año escolar 2021-2022&quot;">
            <a:extLst>
              <a:ext uri="{FF2B5EF4-FFF2-40B4-BE49-F238E27FC236}">
                <a16:creationId xmlns:a16="http://schemas.microsoft.com/office/drawing/2014/main" id="{8D11C656-16CF-4E34-BC22-713401BB8F10}"/>
              </a:ext>
            </a:extLst>
          </p:cNvPr>
          <p:cNvGrpSpPr/>
          <p:nvPr/>
        </p:nvGrpSpPr>
        <p:grpSpPr>
          <a:xfrm>
            <a:off x="2762178" y="4244514"/>
            <a:ext cx="1974850" cy="1213877"/>
            <a:chOff x="2051252" y="3369435"/>
            <a:chExt cx="2629946" cy="1741955"/>
          </a:xfrm>
        </p:grpSpPr>
        <p:grpSp>
          <p:nvGrpSpPr>
            <p:cNvPr id="82" name="Group 81">
              <a:extLst>
                <a:ext uri="{FF2B5EF4-FFF2-40B4-BE49-F238E27FC236}">
                  <a16:creationId xmlns:a16="http://schemas.microsoft.com/office/drawing/2014/main" id="{FB582C1D-0C8B-494B-ADE1-647F2EEE0B65}"/>
                </a:ext>
              </a:extLst>
            </p:cNvPr>
            <p:cNvGrpSpPr/>
            <p:nvPr/>
          </p:nvGrpSpPr>
          <p:grpSpPr>
            <a:xfrm>
              <a:off x="2068268" y="3369435"/>
              <a:ext cx="2612930" cy="1741955"/>
              <a:chOff x="2081012" y="3365225"/>
              <a:chExt cx="2612930" cy="1741955"/>
            </a:xfrm>
          </p:grpSpPr>
          <p:sp>
            <p:nvSpPr>
              <p:cNvPr id="86" name="Freeform: Shape 85">
                <a:extLst>
                  <a:ext uri="{FF2B5EF4-FFF2-40B4-BE49-F238E27FC236}">
                    <a16:creationId xmlns:a16="http://schemas.microsoft.com/office/drawing/2014/main" id="{AB245F14-ECF9-43F5-B77A-BA88E46666B1}"/>
                  </a:ext>
                </a:extLst>
              </p:cNvPr>
              <p:cNvSpPr/>
              <p:nvPr/>
            </p:nvSpPr>
            <p:spPr>
              <a:xfrm>
                <a:off x="2081012" y="3365225"/>
                <a:ext cx="1741955" cy="1741955"/>
              </a:xfrm>
              <a:custGeom>
                <a:avLst/>
                <a:gdLst>
                  <a:gd name="connsiteX0" fmla="*/ 0 w 1741955"/>
                  <a:gd name="connsiteY0" fmla="*/ 870978 h 1741955"/>
                  <a:gd name="connsiteX1" fmla="*/ 870978 w 1741955"/>
                  <a:gd name="connsiteY1" fmla="*/ 0 h 1741955"/>
                  <a:gd name="connsiteX2" fmla="*/ 1741956 w 1741955"/>
                  <a:gd name="connsiteY2" fmla="*/ 870978 h 1741955"/>
                  <a:gd name="connsiteX3" fmla="*/ 870978 w 1741955"/>
                  <a:gd name="connsiteY3" fmla="*/ 1741956 h 1741955"/>
                  <a:gd name="connsiteX4" fmla="*/ 0 w 1741955"/>
                  <a:gd name="connsiteY4" fmla="*/ 870978 h 1741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55" h="1741955">
                    <a:moveTo>
                      <a:pt x="0" y="870978"/>
                    </a:moveTo>
                    <a:cubicBezTo>
                      <a:pt x="0" y="389950"/>
                      <a:pt x="389950" y="0"/>
                      <a:pt x="870978" y="0"/>
                    </a:cubicBezTo>
                    <a:cubicBezTo>
                      <a:pt x="1352006" y="0"/>
                      <a:pt x="1741956" y="389950"/>
                      <a:pt x="1741956" y="870978"/>
                    </a:cubicBezTo>
                    <a:cubicBezTo>
                      <a:pt x="1741956" y="1352006"/>
                      <a:pt x="1352006" y="1741956"/>
                      <a:pt x="870978" y="1741956"/>
                    </a:cubicBezTo>
                    <a:cubicBezTo>
                      <a:pt x="389950" y="1741956"/>
                      <a:pt x="0" y="1352006"/>
                      <a:pt x="0" y="870978"/>
                    </a:cubicBezTo>
                    <a:close/>
                  </a:path>
                </a:pathLst>
              </a:custGeom>
              <a:ln w="9525">
                <a:solidFill>
                  <a:schemeClr val="tx1">
                    <a:lumMod val="50000"/>
                  </a:schemeClr>
                </a:solidFill>
              </a:ln>
            </p:spPr>
            <p:style>
              <a:lnRef idx="2">
                <a:scrgbClr r="0" g="0" b="0"/>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50969" tIns="275423" rIns="350969" bIns="275423" numCol="1" spcCol="1270" anchor="ctr" anchorCtr="0">
                <a:noAutofit/>
              </a:bodyPr>
              <a:lstStyle/>
              <a:p>
                <a:pPr marL="0" lvl="0" indent="0" algn="ctr" defTabSz="711200">
                  <a:lnSpc>
                    <a:spcPct val="90000"/>
                  </a:lnSpc>
                  <a:spcBef>
                    <a:spcPct val="0"/>
                  </a:spcBef>
                  <a:spcAft>
                    <a:spcPct val="35000"/>
                  </a:spcAft>
                  <a:buNone/>
                </a:pPr>
                <a:r>
                  <a:rPr lang="es-xl" sz="1600" kern="1200"/>
                  <a:t> </a:t>
                </a:r>
              </a:p>
            </p:txBody>
          </p:sp>
          <p:sp>
            <p:nvSpPr>
              <p:cNvPr id="87" name="Freeform: Shape 86">
                <a:extLst>
                  <a:ext uri="{FF2B5EF4-FFF2-40B4-BE49-F238E27FC236}">
                    <a16:creationId xmlns:a16="http://schemas.microsoft.com/office/drawing/2014/main" id="{51AA5631-DC39-4F1A-964D-03705DD0CE70}"/>
                  </a:ext>
                </a:extLst>
              </p:cNvPr>
              <p:cNvSpPr/>
              <p:nvPr/>
            </p:nvSpPr>
            <p:spPr>
              <a:xfrm>
                <a:off x="2951987" y="3365225"/>
                <a:ext cx="1741955" cy="1741955"/>
              </a:xfrm>
              <a:custGeom>
                <a:avLst/>
                <a:gdLst>
                  <a:gd name="connsiteX0" fmla="*/ 0 w 1741955"/>
                  <a:gd name="connsiteY0" fmla="*/ 870978 h 1741955"/>
                  <a:gd name="connsiteX1" fmla="*/ 870978 w 1741955"/>
                  <a:gd name="connsiteY1" fmla="*/ 0 h 1741955"/>
                  <a:gd name="connsiteX2" fmla="*/ 1741956 w 1741955"/>
                  <a:gd name="connsiteY2" fmla="*/ 870978 h 1741955"/>
                  <a:gd name="connsiteX3" fmla="*/ 870978 w 1741955"/>
                  <a:gd name="connsiteY3" fmla="*/ 1741956 h 1741955"/>
                  <a:gd name="connsiteX4" fmla="*/ 0 w 1741955"/>
                  <a:gd name="connsiteY4" fmla="*/ 870978 h 1741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955" h="1741955">
                    <a:moveTo>
                      <a:pt x="0" y="870978"/>
                    </a:moveTo>
                    <a:cubicBezTo>
                      <a:pt x="0" y="389950"/>
                      <a:pt x="389950" y="0"/>
                      <a:pt x="870978" y="0"/>
                    </a:cubicBezTo>
                    <a:cubicBezTo>
                      <a:pt x="1352006" y="0"/>
                      <a:pt x="1741956" y="389950"/>
                      <a:pt x="1741956" y="870978"/>
                    </a:cubicBezTo>
                    <a:cubicBezTo>
                      <a:pt x="1741956" y="1352006"/>
                      <a:pt x="1352006" y="1741956"/>
                      <a:pt x="870978" y="1741956"/>
                    </a:cubicBezTo>
                    <a:cubicBezTo>
                      <a:pt x="389950" y="1741956"/>
                      <a:pt x="0" y="1352006"/>
                      <a:pt x="0" y="870978"/>
                    </a:cubicBezTo>
                    <a:close/>
                  </a:path>
                </a:pathLst>
              </a:custGeom>
              <a:ln w="9525">
                <a:solidFill>
                  <a:schemeClr val="tx1">
                    <a:lumMod val="50000"/>
                  </a:schemeClr>
                </a:solidFill>
              </a:ln>
            </p:spPr>
            <p:style>
              <a:lnRef idx="2">
                <a:scrgbClr r="0" g="0" b="0"/>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50969" tIns="275423" rIns="350969" bIns="275423" numCol="1" spcCol="1270" anchor="ctr" anchorCtr="0">
                <a:noAutofit/>
              </a:bodyPr>
              <a:lstStyle/>
              <a:p>
                <a:pPr marL="0" lvl="0" indent="0" algn="ctr" defTabSz="711200">
                  <a:lnSpc>
                    <a:spcPct val="90000"/>
                  </a:lnSpc>
                  <a:spcBef>
                    <a:spcPct val="0"/>
                  </a:spcBef>
                  <a:spcAft>
                    <a:spcPct val="35000"/>
                  </a:spcAft>
                  <a:buNone/>
                </a:pPr>
                <a:r>
                  <a:rPr lang="es-xl" sz="1600" kern="1200"/>
                  <a:t> </a:t>
                </a:r>
              </a:p>
            </p:txBody>
          </p:sp>
        </p:grpSp>
        <p:sp>
          <p:nvSpPr>
            <p:cNvPr id="83" name="TextBox 82">
              <a:extLst>
                <a:ext uri="{FF2B5EF4-FFF2-40B4-BE49-F238E27FC236}">
                  <a16:creationId xmlns:a16="http://schemas.microsoft.com/office/drawing/2014/main" id="{8291C237-D74F-4D4E-9104-DF6FF6DA9B4B}"/>
                </a:ext>
              </a:extLst>
            </p:cNvPr>
            <p:cNvSpPr txBox="1"/>
            <p:nvPr/>
          </p:nvSpPr>
          <p:spPr>
            <a:xfrm>
              <a:off x="2051252" y="3958948"/>
              <a:ext cx="934056" cy="649255"/>
            </a:xfrm>
            <a:prstGeom prst="rect">
              <a:avLst/>
            </a:prstGeom>
            <a:noFill/>
          </p:spPr>
          <p:txBody>
            <a:bodyPr wrap="square" lIns="0" tIns="36576" rIns="0" bIns="0" rtlCol="0">
              <a:spAutoFit/>
            </a:bodyPr>
            <a:lstStyle/>
            <a:p>
              <a:pPr algn="ctr">
                <a:buClr>
                  <a:schemeClr val="accent2"/>
                </a:buClr>
                <a:buSzPct val="70000"/>
              </a:pPr>
              <a:r>
                <a:rPr lang="es-xl" sz="900" dirty="0">
                  <a:solidFill>
                    <a:schemeClr val="bg2"/>
                  </a:solidFill>
                </a:rPr>
                <a:t>Solo en Aspen</a:t>
              </a:r>
            </a:p>
            <a:p>
              <a:pPr algn="ctr">
                <a:buClr>
                  <a:schemeClr val="accent2"/>
                </a:buClr>
                <a:buSzPct val="70000"/>
              </a:pPr>
              <a:r>
                <a:rPr lang="es-xl" sz="900" i="1" dirty="0">
                  <a:solidFill>
                    <a:schemeClr val="bg2"/>
                  </a:solidFill>
                </a:rPr>
                <a:t>(BPS)</a:t>
              </a:r>
            </a:p>
            <a:p>
              <a:pPr algn="ctr">
                <a:buClr>
                  <a:schemeClr val="accent2"/>
                </a:buClr>
                <a:buSzPct val="70000"/>
              </a:pPr>
              <a:r>
                <a:rPr lang="es-xl" sz="900" dirty="0">
                  <a:solidFill>
                    <a:schemeClr val="bg2"/>
                  </a:solidFill>
                </a:rPr>
                <a:t>89</a:t>
              </a:r>
            </a:p>
          </p:txBody>
        </p:sp>
        <p:sp>
          <p:nvSpPr>
            <p:cNvPr id="84" name="TextBox 83">
              <a:extLst>
                <a:ext uri="{FF2B5EF4-FFF2-40B4-BE49-F238E27FC236}">
                  <a16:creationId xmlns:a16="http://schemas.microsoft.com/office/drawing/2014/main" id="{A8FB6BBC-864F-4F54-B688-DAA4761A65F7}"/>
                </a:ext>
              </a:extLst>
            </p:cNvPr>
            <p:cNvSpPr txBox="1"/>
            <p:nvPr/>
          </p:nvSpPr>
          <p:spPr>
            <a:xfrm>
              <a:off x="2892020" y="3958948"/>
              <a:ext cx="934056" cy="50129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xl" sz="900" dirty="0">
                  <a:solidFill>
                    <a:schemeClr val="bg1"/>
                  </a:solidFill>
                </a:rPr>
                <a:t>En ambos</a:t>
              </a:r>
            </a:p>
            <a:p>
              <a:pPr algn="ctr">
                <a:lnSpc>
                  <a:spcPct val="85000"/>
                </a:lnSpc>
                <a:spcAft>
                  <a:spcPts val="600"/>
                </a:spcAft>
                <a:buClr>
                  <a:schemeClr val="accent2"/>
                </a:buClr>
                <a:buSzPct val="70000"/>
              </a:pPr>
              <a:r>
                <a:rPr lang="es-xl" sz="900" dirty="0">
                  <a:solidFill>
                    <a:schemeClr val="bg1"/>
                  </a:solidFill>
                </a:rPr>
                <a:t>128</a:t>
              </a:r>
            </a:p>
          </p:txBody>
        </p:sp>
        <p:sp>
          <p:nvSpPr>
            <p:cNvPr id="85" name="TextBox 84">
              <a:extLst>
                <a:ext uri="{FF2B5EF4-FFF2-40B4-BE49-F238E27FC236}">
                  <a16:creationId xmlns:a16="http://schemas.microsoft.com/office/drawing/2014/main" id="{6CCF09ED-F5C5-49CF-A8C3-EB54BC2CEA8B}"/>
                </a:ext>
              </a:extLst>
            </p:cNvPr>
            <p:cNvSpPr txBox="1"/>
            <p:nvPr/>
          </p:nvSpPr>
          <p:spPr>
            <a:xfrm>
              <a:off x="3832252" y="3973692"/>
              <a:ext cx="805636" cy="848006"/>
            </a:xfrm>
            <a:prstGeom prst="rect">
              <a:avLst/>
            </a:prstGeom>
            <a:noFill/>
          </p:spPr>
          <p:txBody>
            <a:bodyPr wrap="square" lIns="0" tIns="36576" rIns="0" bIns="0" rtlCol="0">
              <a:spAutoFit/>
            </a:bodyPr>
            <a:lstStyle/>
            <a:p>
              <a:pPr algn="ctr">
                <a:buClr>
                  <a:schemeClr val="accent2"/>
                </a:buClr>
                <a:buSzPct val="70000"/>
              </a:pPr>
              <a:r>
                <a:rPr lang="es-xl" sz="900" dirty="0">
                  <a:solidFill>
                    <a:schemeClr val="bg1"/>
                  </a:solidFill>
                </a:rPr>
                <a:t>Solo en el portal del</a:t>
              </a:r>
            </a:p>
            <a:p>
              <a:pPr algn="ctr">
                <a:buClr>
                  <a:schemeClr val="accent2"/>
                </a:buClr>
                <a:buSzPct val="70000"/>
              </a:pPr>
              <a:r>
                <a:rPr lang="es-xl" sz="900" dirty="0">
                  <a:solidFill>
                    <a:schemeClr val="bg1"/>
                  </a:solidFill>
                </a:rPr>
                <a:t>DESE</a:t>
              </a:r>
            </a:p>
            <a:p>
              <a:pPr algn="ctr">
                <a:buClr>
                  <a:schemeClr val="accent2"/>
                </a:buClr>
                <a:buSzPct val="70000"/>
              </a:pPr>
              <a:r>
                <a:rPr lang="es-xl" sz="900" dirty="0">
                  <a:solidFill>
                    <a:schemeClr val="bg1"/>
                  </a:solidFill>
                </a:rPr>
                <a:t>76</a:t>
              </a:r>
            </a:p>
          </p:txBody>
        </p:sp>
      </p:grpSp>
      <p:sp>
        <p:nvSpPr>
          <p:cNvPr id="88" name="Callout_63804726674676309213">
            <a:extLst>
              <a:ext uri="{FF2B5EF4-FFF2-40B4-BE49-F238E27FC236}">
                <a16:creationId xmlns:a16="http://schemas.microsoft.com/office/drawing/2014/main" id="{C12F0743-3B23-4416-A597-FCB9EF6C8FAF}"/>
              </a:ext>
              <a:ext uri="{C183D7F6-B498-43B3-948B-1728B52AA6E4}">
                <adec:decorative xmlns:adec="http://schemas.microsoft.com/office/drawing/2017/decorative" val="1"/>
              </a:ext>
            </a:extLst>
          </p:cNvPr>
          <p:cNvSpPr/>
          <p:nvPr>
            <p:custDataLst>
              <p:tags r:id="rId14"/>
            </p:custDataLst>
          </p:nvPr>
        </p:nvSpPr>
        <p:spPr>
          <a:xfrm>
            <a:off x="2141465" y="4374099"/>
            <a:ext cx="615950" cy="699703"/>
          </a:xfrm>
          <a:prstGeom prst="wedgeRectCallout">
            <a:avLst>
              <a:gd name="adj1" fmla="val 69082"/>
              <a:gd name="adj2" fmla="val -15998"/>
            </a:avLst>
          </a:prstGeom>
          <a:solidFill>
            <a:srgbClr val="FFFFFF"/>
          </a:solid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0">
            <a:noAutofit/>
          </a:bodyPr>
          <a:lstStyle/>
          <a:p>
            <a:pPr algn="ctr"/>
            <a:r>
              <a:rPr lang="en-US" sz="800" i="1" dirty="0" err="1">
                <a:solidFill>
                  <a:srgbClr val="2E2E38"/>
                </a:solidFill>
                <a:latin typeface="+mj-lt"/>
                <a:cs typeface="Arial" panose="020B0604020202020204" pitchFamily="34" charset="0"/>
              </a:rPr>
              <a:t>Cerca</a:t>
            </a:r>
            <a:r>
              <a:rPr lang="es-xl" sz="800" i="1" dirty="0">
                <a:solidFill>
                  <a:srgbClr val="2E2E38"/>
                </a:solidFill>
                <a:latin typeface="+mj-lt"/>
                <a:cs typeface="Arial" panose="020B0604020202020204" pitchFamily="34" charset="0"/>
              </a:rPr>
              <a:t> </a:t>
            </a:r>
            <a:br>
              <a:rPr lang="en-US" sz="800" i="1" dirty="0">
                <a:solidFill>
                  <a:srgbClr val="2E2E38"/>
                </a:solidFill>
                <a:latin typeface="+mj-lt"/>
                <a:cs typeface="Arial" panose="020B0604020202020204" pitchFamily="34" charset="0"/>
              </a:rPr>
            </a:br>
            <a:r>
              <a:rPr lang="es-xl" sz="800" i="1" dirty="0">
                <a:solidFill>
                  <a:srgbClr val="2E2E38"/>
                </a:solidFill>
                <a:latin typeface="+mj-lt"/>
                <a:cs typeface="Arial" panose="020B0604020202020204" pitchFamily="34" charset="0"/>
              </a:rPr>
              <a:t>del 30 % solo se informaron en Aspen.</a:t>
            </a:r>
          </a:p>
        </p:txBody>
      </p:sp>
      <p:sp>
        <p:nvSpPr>
          <p:cNvPr id="89" name="Right Brace 88">
            <a:extLst>
              <a:ext uri="{FF2B5EF4-FFF2-40B4-BE49-F238E27FC236}">
                <a16:creationId xmlns:a16="http://schemas.microsoft.com/office/drawing/2014/main" id="{9DE07AA5-2581-4D2C-B1DE-24BC381624F8}"/>
              </a:ext>
              <a:ext uri="{C183D7F6-B498-43B3-948B-1728B52AA6E4}">
                <adec:decorative xmlns:adec="http://schemas.microsoft.com/office/drawing/2017/decorative" val="1"/>
              </a:ext>
            </a:extLst>
          </p:cNvPr>
          <p:cNvSpPr/>
          <p:nvPr/>
        </p:nvSpPr>
        <p:spPr>
          <a:xfrm rot="5400000">
            <a:off x="3109841" y="4982163"/>
            <a:ext cx="157163"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91" name="Text box_63807314039525464643">
            <a:extLst>
              <a:ext uri="{FF2B5EF4-FFF2-40B4-BE49-F238E27FC236}">
                <a16:creationId xmlns:a16="http://schemas.microsoft.com/office/drawing/2014/main" id="{07878D28-4BFE-4EF4-B2BF-1D5224E95414}"/>
              </a:ext>
              <a:ext uri="{C183D7F6-B498-43B3-948B-1728B52AA6E4}">
                <adec:decorative xmlns:adec="http://schemas.microsoft.com/office/drawing/2017/decorative" val="1"/>
              </a:ext>
            </a:extLst>
          </p:cNvPr>
          <p:cNvSpPr/>
          <p:nvPr>
            <p:custDataLst>
              <p:tags r:id="rId15"/>
            </p:custDataLst>
          </p:nvPr>
        </p:nvSpPr>
        <p:spPr>
          <a:xfrm>
            <a:off x="2774956" y="5708622"/>
            <a:ext cx="930198" cy="276999"/>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s-xl" sz="900" i="1" dirty="0">
                <a:solidFill>
                  <a:schemeClr val="bg1"/>
                </a:solidFill>
              </a:rPr>
              <a:t>Total</a:t>
            </a:r>
            <a:r>
              <a:rPr lang="en-US" sz="900" i="1" dirty="0">
                <a:solidFill>
                  <a:schemeClr val="bg1"/>
                </a:solidFill>
              </a:rPr>
              <a:t> </a:t>
            </a:r>
            <a:r>
              <a:rPr lang="es-xl" sz="900" i="1" dirty="0">
                <a:solidFill>
                  <a:schemeClr val="bg1"/>
                </a:solidFill>
              </a:rPr>
              <a:t>informado </a:t>
            </a:r>
            <a:br>
              <a:rPr lang="en-US" sz="900" i="1" dirty="0">
                <a:solidFill>
                  <a:schemeClr val="bg1"/>
                </a:solidFill>
              </a:rPr>
            </a:br>
            <a:r>
              <a:rPr lang="es-xl" sz="900" i="1" dirty="0">
                <a:solidFill>
                  <a:schemeClr val="bg1"/>
                </a:solidFill>
              </a:rPr>
              <a:t>a BPS: 217</a:t>
            </a:r>
          </a:p>
        </p:txBody>
      </p:sp>
      <p:sp>
        <p:nvSpPr>
          <p:cNvPr id="90" name="Text box_63807314039525464643">
            <a:extLst>
              <a:ext uri="{FF2B5EF4-FFF2-40B4-BE49-F238E27FC236}">
                <a16:creationId xmlns:a16="http://schemas.microsoft.com/office/drawing/2014/main" id="{F3482725-8361-4D41-ACD9-8CA842A04A6E}"/>
              </a:ext>
              <a:ext uri="{C183D7F6-B498-43B3-948B-1728B52AA6E4}">
                <adec:decorative xmlns:adec="http://schemas.microsoft.com/office/drawing/2017/decorative" val="1"/>
              </a:ext>
            </a:extLst>
          </p:cNvPr>
          <p:cNvSpPr/>
          <p:nvPr>
            <p:custDataLst>
              <p:tags r:id="rId16"/>
            </p:custDataLst>
          </p:nvPr>
        </p:nvSpPr>
        <p:spPr>
          <a:xfrm>
            <a:off x="3755808" y="5693469"/>
            <a:ext cx="1134771" cy="276999"/>
          </a:xfrm>
          <a:prstGeom prst="rect">
            <a:avLst/>
          </a:prstGeom>
          <a:noFill/>
          <a:ln w="9525">
            <a:noFill/>
          </a:ln>
          <a:extLst>
            <a:ext uri="{909E8E84-426E-40DD-AFC4-6F175D3DCCD1}">
              <a14:hiddenFill xmlns:a14="http://schemas.microsoft.com/office/drawing/2010/main">
                <a:solidFill>
                  <a:srgbClr val="FFFFFF">
                    <a:alpha val="0"/>
                  </a:srgb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s-xl" sz="900" i="1" dirty="0">
                <a:solidFill>
                  <a:schemeClr val="bg1"/>
                </a:solidFill>
              </a:rPr>
              <a:t>Total informado </a:t>
            </a:r>
            <a:br>
              <a:rPr lang="en-US" sz="900" i="1" dirty="0">
                <a:solidFill>
                  <a:schemeClr val="bg1"/>
                </a:solidFill>
              </a:rPr>
            </a:br>
            <a:r>
              <a:rPr lang="es-xl" sz="900" i="1" dirty="0">
                <a:solidFill>
                  <a:schemeClr val="bg1"/>
                </a:solidFill>
              </a:rPr>
              <a:t>a DESE: 204</a:t>
            </a:r>
          </a:p>
        </p:txBody>
      </p:sp>
      <p:sp>
        <p:nvSpPr>
          <p:cNvPr id="92" name="Right Brace 91">
            <a:extLst>
              <a:ext uri="{FF2B5EF4-FFF2-40B4-BE49-F238E27FC236}">
                <a16:creationId xmlns:a16="http://schemas.microsoft.com/office/drawing/2014/main" id="{4A0093BA-B7C6-40D2-B785-87EC89E78F5F}"/>
              </a:ext>
              <a:ext uri="{C183D7F6-B498-43B3-948B-1728B52AA6E4}">
                <adec:decorative xmlns:adec="http://schemas.microsoft.com/office/drawing/2017/decorative" val="1"/>
              </a:ext>
            </a:extLst>
          </p:cNvPr>
          <p:cNvSpPr/>
          <p:nvPr/>
        </p:nvSpPr>
        <p:spPr>
          <a:xfrm rot="5400000">
            <a:off x="4246491" y="4982163"/>
            <a:ext cx="157163" cy="1134770"/>
          </a:xfrm>
          <a:prstGeom prst="rightBrace">
            <a:avLst/>
          </a:prstGeom>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34" name="source_63804743468530966221" descr="Fuente">
            <a:extLst>
              <a:ext uri="{FF2B5EF4-FFF2-40B4-BE49-F238E27FC236}">
                <a16:creationId xmlns:a16="http://schemas.microsoft.com/office/drawing/2014/main" id="{A5009990-2F19-4CCF-A2B6-E793FA445283}"/>
              </a:ext>
            </a:extLst>
          </p:cNvPr>
          <p:cNvSpPr txBox="1"/>
          <p:nvPr/>
        </p:nvSpPr>
        <p:spPr>
          <a:xfrm>
            <a:off x="628968" y="6383140"/>
            <a:ext cx="2834601" cy="41857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s-xl"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Fuente: Datos de la población de bajas del DESE: cohorte de graduación de 202</a:t>
            </a:r>
            <a:r>
              <a:rPr kumimoji="0" lang="en-US"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1</a:t>
            </a:r>
            <a:r>
              <a:rPr kumimoji="0" lang="es-xl"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 datos de </a:t>
            </a:r>
            <a:r>
              <a:rPr lang="en-US" sz="800" dirty="0" err="1">
                <a:solidFill>
                  <a:srgbClr val="2E2E38"/>
                </a:solidFill>
                <a:latin typeface="EYInterstate Light"/>
                <a:cs typeface="Arial" panose="020B0604020202020204" pitchFamily="34" charset="0"/>
              </a:rPr>
              <a:t>restric</a:t>
            </a:r>
            <a:r>
              <a:rPr kumimoji="0" lang="es-xl"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ción del año escolar 2021-2022 informados al DESE; entrevistas de EY, DESE, BPS y entrevistas escolares; políticas de BPS y DESE </a:t>
            </a:r>
          </a:p>
        </p:txBody>
      </p:sp>
      <p:sp>
        <p:nvSpPr>
          <p:cNvPr id="11" name="Date Placeholder 3">
            <a:extLst>
              <a:ext uri="{FF2B5EF4-FFF2-40B4-BE49-F238E27FC236}">
                <a16:creationId xmlns:a16="http://schemas.microsoft.com/office/drawing/2014/main" id="{3638607E-3654-4C96-859B-33B966445F51}"/>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4" name="Slide Number Placeholder 3">
            <a:extLst>
              <a:ext uri="{FF2B5EF4-FFF2-40B4-BE49-F238E27FC236}">
                <a16:creationId xmlns:a16="http://schemas.microsoft.com/office/drawing/2014/main" id="{F08C9A81-4F4D-4785-98CB-E2AB3CE0859C}"/>
              </a:ext>
            </a:extLst>
          </p:cNvPr>
          <p:cNvSpPr>
            <a:spLocks noGrp="1"/>
          </p:cNvSpPr>
          <p:nvPr>
            <p:ph type="sldNum" sz="quarter" idx="12"/>
          </p:nvPr>
        </p:nvSpPr>
        <p:spPr/>
        <p:txBody>
          <a:bodyPr/>
          <a:lstStyle/>
          <a:p>
            <a:r>
              <a:rPr lang="es-xl" dirty="0"/>
              <a:t>Página </a:t>
            </a:r>
            <a:fld id="{F1BC30E3-FFE5-4B91-AA19-87A149EBB9EE}" type="slidenum">
              <a:rPr smtClean="0"/>
              <a:pPr/>
              <a:t>7</a:t>
            </a:fld>
            <a:endParaRPr dirty="0"/>
          </a:p>
        </p:txBody>
      </p:sp>
    </p:spTree>
    <p:extLst>
      <p:ext uri="{BB962C8B-B14F-4D97-AF65-F5344CB8AC3E}">
        <p14:creationId xmlns:p14="http://schemas.microsoft.com/office/powerpoint/2010/main" val="394050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3666299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7"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Lst>
          </p:cNvPr>
          <p:cNvSpPr>
            <a:spLocks noGrp="1"/>
          </p:cNvSpPr>
          <p:nvPr>
            <p:ph type="title"/>
          </p:nvPr>
        </p:nvSpPr>
        <p:spPr>
          <a:xfrm>
            <a:off x="609918" y="217200"/>
            <a:ext cx="10978515" cy="590880"/>
          </a:xfrm>
        </p:spPr>
        <p:txBody>
          <a:bodyPr vert="horz"/>
          <a:lstStyle/>
          <a:p>
            <a:r>
              <a:rPr lang="es-xl" sz="2200" dirty="0"/>
              <a:t>Descripciones generales de los dominios de datos (2/4)  </a:t>
            </a:r>
            <a:br>
              <a:rPr sz="2200" dirty="0"/>
            </a:br>
            <a:r>
              <a:rPr lang="es-xl" sz="1300" dirty="0"/>
              <a:t>El funcionamiento puntual del autobús matutino y la Educación especial representan un riesgo general moderado, con algunas dimensiones clasificadas como de alto riesgo.</a:t>
            </a:r>
            <a:endParaRPr lang="de-DE" sz="1300" dirty="0">
              <a:highlight>
                <a:srgbClr val="FFFF00"/>
              </a:highlight>
            </a:endParaRPr>
          </a:p>
        </p:txBody>
      </p:sp>
      <p:sp>
        <p:nvSpPr>
          <p:cNvPr id="35" name="Rectangle 34">
            <a:extLst>
              <a:ext uri="{FF2B5EF4-FFF2-40B4-BE49-F238E27FC236}">
                <a16:creationId xmlns:a16="http://schemas.microsoft.com/office/drawing/2014/main" id="{3D685B7A-E5AE-44DB-B7B9-AEDEB737F634}"/>
              </a:ext>
            </a:extLst>
          </p:cNvPr>
          <p:cNvSpPr/>
          <p:nvPr/>
        </p:nvSpPr>
        <p:spPr>
          <a:xfrm>
            <a:off x="598713" y="1074973"/>
            <a:ext cx="10989720" cy="32101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1300" b="1" dirty="0">
                <a:solidFill>
                  <a:schemeClr val="bg1"/>
                </a:solidFill>
              </a:rPr>
              <a:t>Dominios de datos de riesgo moderado</a:t>
            </a:r>
          </a:p>
        </p:txBody>
      </p:sp>
      <p:graphicFrame>
        <p:nvGraphicFramePr>
          <p:cNvPr id="64" name="table638083727988314071">
            <a:extLst>
              <a:ext uri="{FF2B5EF4-FFF2-40B4-BE49-F238E27FC236}">
                <a16:creationId xmlns:a16="http://schemas.microsoft.com/office/drawing/2014/main" id="{1D349671-EE73-4534-8BA2-1A33115D81BE}"/>
              </a:ext>
            </a:extLst>
          </p:cNvPr>
          <p:cNvGraphicFramePr>
            <a:graphicFrameLocks noGrp="1"/>
          </p:cNvGraphicFramePr>
          <p:nvPr>
            <p:custDataLst>
              <p:tags r:id="rId3"/>
            </p:custDataLst>
            <p:extLst>
              <p:ext uri="{D42A27DB-BD31-4B8C-83A1-F6EECF244321}">
                <p14:modId xmlns:p14="http://schemas.microsoft.com/office/powerpoint/2010/main" val="3113143385"/>
              </p:ext>
            </p:extLst>
          </p:nvPr>
        </p:nvGraphicFramePr>
        <p:xfrm>
          <a:off x="609919" y="1396803"/>
          <a:ext cx="10978512" cy="4550450"/>
        </p:xfrm>
        <a:graphic>
          <a:graphicData uri="http://schemas.openxmlformats.org/drawingml/2006/table">
            <a:tbl>
              <a:tblPr firstRow="1" bandRow="1">
                <a:tableStyleId>{5C22544A-7EE6-4342-B048-85BDC9FD1C3A}</a:tableStyleId>
              </a:tblPr>
              <a:tblGrid>
                <a:gridCol w="1373117">
                  <a:extLst>
                    <a:ext uri="{9D8B030D-6E8A-4147-A177-3AD203B41FA5}">
                      <a16:colId xmlns:a16="http://schemas.microsoft.com/office/drawing/2014/main" val="4193450703"/>
                    </a:ext>
                  </a:extLst>
                </a:gridCol>
                <a:gridCol w="3303339">
                  <a:extLst>
                    <a:ext uri="{9D8B030D-6E8A-4147-A177-3AD203B41FA5}">
                      <a16:colId xmlns:a16="http://schemas.microsoft.com/office/drawing/2014/main" val="241360690"/>
                    </a:ext>
                  </a:extLst>
                </a:gridCol>
                <a:gridCol w="2899682">
                  <a:extLst>
                    <a:ext uri="{9D8B030D-6E8A-4147-A177-3AD203B41FA5}">
                      <a16:colId xmlns:a16="http://schemas.microsoft.com/office/drawing/2014/main" val="276566012"/>
                    </a:ext>
                  </a:extLst>
                </a:gridCol>
                <a:gridCol w="3402374">
                  <a:extLst>
                    <a:ext uri="{9D8B030D-6E8A-4147-A177-3AD203B41FA5}">
                      <a16:colId xmlns:a16="http://schemas.microsoft.com/office/drawing/2014/main" val="4084188263"/>
                    </a:ext>
                  </a:extLst>
                </a:gridCol>
              </a:tblGrid>
              <a:tr h="279487">
                <a:tc>
                  <a:txBody>
                    <a:bodyPr/>
                    <a:lstStyle/>
                    <a:p>
                      <a:pPr algn="ctr"/>
                      <a:r>
                        <a:rPr lang="es-xl" sz="1000" b="1" kern="1200" dirty="0">
                          <a:solidFill>
                            <a:schemeClr val="tx1"/>
                          </a:solidFill>
                          <a:latin typeface="+mj-lt"/>
                          <a:ea typeface="+mn-ea"/>
                          <a:cs typeface="+mn-cs"/>
                        </a:rPr>
                        <a:t>Dominio de datos</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000" b="1" dirty="0">
                          <a:solidFill>
                            <a:schemeClr val="tx1"/>
                          </a:solidFill>
                          <a:latin typeface="+mj-lt"/>
                        </a:rPr>
                        <a:t>Datos de respaldo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000" b="1" dirty="0">
                          <a:solidFill>
                            <a:schemeClr val="tx1"/>
                          </a:solidFill>
                          <a:latin typeface="+mj-lt"/>
                        </a:rPr>
                        <a:t>Dimensiones de alto riesgo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000" b="1" dirty="0">
                          <a:solidFill>
                            <a:schemeClr val="tx1"/>
                          </a:solidFill>
                          <a:latin typeface="+mj-lt"/>
                        </a:rPr>
                        <a:t>Oportunidades de mejora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2381840">
                <a:tc>
                  <a:txBody>
                    <a:bodyPr/>
                    <a:lstStyle/>
                    <a:p>
                      <a:pPr marL="0" indent="0" algn="l">
                        <a:buClr>
                          <a:srgbClr val="1A9AFA"/>
                        </a:buClr>
                        <a:buSzPct val="75000"/>
                        <a:buFont typeface="Wingdings 3" panose="05040102010807070707" pitchFamily="18" charset="2"/>
                        <a:buNone/>
                      </a:pPr>
                      <a:r>
                        <a:rPr lang="es-xl" sz="1100" b="0" kern="1200" dirty="0">
                          <a:solidFill>
                            <a:srgbClr val="2E2E38"/>
                          </a:solidFill>
                          <a:latin typeface="+mn-lt"/>
                          <a:ea typeface="+mn-ea"/>
                          <a:cs typeface="+mn-cs"/>
                        </a:rPr>
                        <a:t>Funcionamiento puntual del autobús matutino (OTP)</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spcBef>
                          <a:spcPts val="200"/>
                        </a:spcBef>
                        <a:buClrTx/>
                        <a:buSzPct val="75000"/>
                        <a:buFont typeface="Wingdings 3" panose="05040102010807070707" pitchFamily="18" charset="2"/>
                        <a:buNone/>
                        <a:tabLst>
                          <a:tab pos="3143250" algn="l"/>
                        </a:tabLst>
                      </a:pPr>
                      <a:endParaRPr lang="en-US" sz="1100" b="1"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100" b="1" kern="1200" dirty="0">
                          <a:solidFill>
                            <a:schemeClr val="bg1">
                              <a:lumMod val="50000"/>
                            </a:schemeClr>
                          </a:solidFill>
                          <a:latin typeface="+mn-lt"/>
                          <a:ea typeface="+mn-ea"/>
                          <a:cs typeface="+mn-cs"/>
                        </a:rPr>
                        <a:t>Funciones y responsabilidades: </a:t>
                      </a:r>
                      <a:br>
                        <a:rPr lang="en-US" sz="1100" b="1" kern="1200" dirty="0">
                          <a:solidFill>
                            <a:schemeClr val="bg1">
                              <a:lumMod val="50000"/>
                            </a:schemeClr>
                          </a:solidFill>
                          <a:latin typeface="+mn-lt"/>
                          <a:ea typeface="+mn-ea"/>
                          <a:cs typeface="+mn-cs"/>
                        </a:rPr>
                      </a:br>
                      <a:r>
                        <a:rPr lang="en-US" sz="1100" b="0" kern="1200" dirty="0">
                          <a:solidFill>
                            <a:schemeClr val="bg1">
                              <a:lumMod val="50000"/>
                            </a:schemeClr>
                          </a:solidFill>
                          <a:latin typeface="+mn-lt"/>
                          <a:ea typeface="+mn-ea"/>
                          <a:cs typeface="+mn-cs"/>
                        </a:rPr>
                        <a:t>u</a:t>
                      </a:r>
                      <a:r>
                        <a:rPr lang="es-xl" sz="1100" b="0" kern="1200" dirty="0">
                          <a:solidFill>
                            <a:schemeClr val="bg1">
                              <a:lumMod val="50000"/>
                            </a:schemeClr>
                          </a:solidFill>
                          <a:latin typeface="+mn-lt"/>
                          <a:ea typeface="+mn-ea"/>
                          <a:cs typeface="+mn-cs"/>
                        </a:rPr>
                        <a:t>na persona es responsable y está capacitada en las responsabilidades asociadas con el proceso de presentación de informes del funcionamiento puntual.</a:t>
                      </a: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endParaRPr lang="en-US" sz="1100" b="0" kern="1200" dirty="0">
                        <a:solidFill>
                          <a:schemeClr val="bg1">
                            <a:lumMod val="50000"/>
                          </a:schemeClr>
                        </a:solidFill>
                        <a:latin typeface="+mn-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100" b="1" kern="1200" dirty="0">
                          <a:solidFill>
                            <a:schemeClr val="bg1">
                              <a:lumMod val="50000"/>
                            </a:schemeClr>
                          </a:solidFill>
                          <a:latin typeface="+mn-lt"/>
                          <a:ea typeface="+mn-ea"/>
                          <a:cs typeface="+mn-cs"/>
                        </a:rPr>
                        <a:t>Integridad y precisión de los datos: </a:t>
                      </a:r>
                      <a:br>
                        <a:rPr lang="en-US" sz="1100" b="1" kern="1200" dirty="0">
                          <a:solidFill>
                            <a:schemeClr val="bg1">
                              <a:lumMod val="50000"/>
                            </a:schemeClr>
                          </a:solidFill>
                          <a:latin typeface="+mn-lt"/>
                          <a:ea typeface="+mn-ea"/>
                          <a:cs typeface="+mn-cs"/>
                        </a:rPr>
                      </a:br>
                      <a:r>
                        <a:rPr lang="en-US" sz="1100" b="0" kern="1200" dirty="0">
                          <a:solidFill>
                            <a:schemeClr val="bg1">
                              <a:lumMod val="50000"/>
                            </a:schemeClr>
                          </a:solidFill>
                          <a:latin typeface="+mn-lt"/>
                          <a:ea typeface="+mn-ea"/>
                          <a:cs typeface="+mn-cs"/>
                        </a:rPr>
                        <a:t>e</a:t>
                      </a:r>
                      <a:r>
                        <a:rPr lang="es-xl" sz="1100" b="0" kern="1200" dirty="0">
                          <a:solidFill>
                            <a:schemeClr val="bg1">
                              <a:lumMod val="50000"/>
                            </a:schemeClr>
                          </a:solidFill>
                          <a:latin typeface="+mn-lt"/>
                          <a:ea typeface="+mn-ea"/>
                          <a:cs typeface="+mn-cs"/>
                        </a:rPr>
                        <a:t>l distrito no tiene una forma sistemática de informar y validar las rutas planificadas a las que les faltan datos de llegada debido a que no están cubiertas, hay fallas en el GPS, etc.</a:t>
                      </a:r>
                      <a:endParaRPr lang="en-US" sz="1100" b="1" kern="1200" dirty="0">
                        <a:solidFill>
                          <a:schemeClr val="bg1">
                            <a:lumMod val="50000"/>
                          </a:schemeClr>
                        </a:solidFill>
                        <a:latin typeface="+mn-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buClrTx/>
                        <a:buSzPct val="75000"/>
                        <a:buFont typeface="Wingdings 3" panose="05040102010807070707" pitchFamily="18" charset="2"/>
                        <a:buChar char=""/>
                      </a:pPr>
                      <a:r>
                        <a:rPr lang="es-xl" sz="1100" b="0" kern="1200" spc="-20" baseline="0" dirty="0">
                          <a:solidFill>
                            <a:srgbClr val="2E2E38"/>
                          </a:solidFill>
                          <a:latin typeface="+mn-lt"/>
                          <a:ea typeface="+mn-ea"/>
                          <a:cs typeface="+mn-cs"/>
                        </a:rPr>
                        <a:t>Identificar/contratar un recurso secundario con el conjunto de habilidades técnicas necesarias.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100" b="0" kern="1200" spc="-30" baseline="0" dirty="0">
                          <a:solidFill>
                            <a:srgbClr val="2E2E38"/>
                          </a:solidFill>
                          <a:latin typeface="+mn-lt"/>
                          <a:ea typeface="+mn-ea"/>
                          <a:cs typeface="+mn-cs"/>
                        </a:rPr>
                        <a:t>Implementar la separación de funciones, incluido un segundo nivel de revisión de</a:t>
                      </a:r>
                      <a:r>
                        <a:rPr lang="en-US" sz="1100" b="0" kern="1200" spc="-30" baseline="0" dirty="0">
                          <a:solidFill>
                            <a:srgbClr val="2E2E38"/>
                          </a:solidFill>
                          <a:latin typeface="+mn-lt"/>
                          <a:ea typeface="+mn-ea"/>
                          <a:cs typeface="+mn-cs"/>
                        </a:rPr>
                        <a:t> </a:t>
                      </a:r>
                      <a:r>
                        <a:rPr lang="es-xl" sz="1100" b="0" kern="1200" spc="-30" baseline="0" dirty="0">
                          <a:solidFill>
                            <a:srgbClr val="2E2E38"/>
                          </a:solidFill>
                          <a:latin typeface="+mn-lt"/>
                          <a:ea typeface="+mn-ea"/>
                          <a:cs typeface="+mn-cs"/>
                        </a:rPr>
                        <a:t>códigos.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100" b="0" kern="1200" dirty="0">
                          <a:solidFill>
                            <a:srgbClr val="2E2E38"/>
                          </a:solidFill>
                          <a:latin typeface="+mn-lt"/>
                          <a:ea typeface="+mn-ea"/>
                          <a:cs typeface="+mn-cs"/>
                        </a:rPr>
                        <a:t>Realizar una conciliación entre las rutas planificadas y las rutas de llegada en On-Screen para determinar la cantidad potencial de rutas faltantes e informarlo al DESE como parte de los informes mensuales.</a:t>
                      </a:r>
                    </a:p>
                    <a:p>
                      <a:pPr marL="126000" indent="-126000" algn="l">
                        <a:buClrTx/>
                        <a:buSzPct val="75000"/>
                        <a:buFont typeface="Wingdings 3" panose="05040102010807070707" pitchFamily="18" charset="2"/>
                        <a:buChar char=""/>
                      </a:pPr>
                      <a:r>
                        <a:rPr lang="es-xl" sz="1100" b="0" kern="1200" dirty="0">
                          <a:solidFill>
                            <a:srgbClr val="2E2E38"/>
                          </a:solidFill>
                          <a:latin typeface="+mn-lt"/>
                          <a:ea typeface="+mn-ea"/>
                          <a:cs typeface="+mn-cs"/>
                        </a:rPr>
                        <a:t>Desarrollar un proceso de calidad de datos de BPS que incluya revisiones, seguimiento de datos y una planilla de datos.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r h="1889123">
                <a:tc>
                  <a:txBody>
                    <a:bodyPr/>
                    <a:lstStyle/>
                    <a:p>
                      <a:pPr marL="0" indent="0" algn="l">
                        <a:buClr>
                          <a:srgbClr val="1A9AFA"/>
                        </a:buClr>
                        <a:buSzPct val="75000"/>
                        <a:buFont typeface="Wingdings 3" panose="05040102010807070707" pitchFamily="18" charset="2"/>
                        <a:buNone/>
                      </a:pPr>
                      <a:r>
                        <a:rPr lang="es-xl" sz="1100" b="0" kern="1200" dirty="0">
                          <a:solidFill>
                            <a:srgbClr val="2E2E38"/>
                          </a:solidFill>
                          <a:latin typeface="+mn-lt"/>
                          <a:ea typeface="+mn-ea"/>
                          <a:cs typeface="+mn-cs"/>
                        </a:rPr>
                        <a:t>Programas para estudiantes: Educación especial </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indent="-126000" algn="l">
                        <a:spcBef>
                          <a:spcPts val="200"/>
                        </a:spcBef>
                        <a:buClrTx/>
                        <a:buSzPct val="75000"/>
                        <a:buFont typeface="Wingdings 3" panose="05040102010807070707" pitchFamily="18" charset="2"/>
                        <a:buChar char=""/>
                      </a:pPr>
                      <a:endParaRPr lang="en-US" sz="1100" b="1"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100" b="1" kern="1200" dirty="0">
                          <a:solidFill>
                            <a:schemeClr val="bg1">
                              <a:lumMod val="50000"/>
                            </a:schemeClr>
                          </a:solidFill>
                          <a:latin typeface="+mj-lt"/>
                          <a:ea typeface="+mn-ea"/>
                          <a:cs typeface="+mn-cs"/>
                        </a:rPr>
                        <a:t>Supervisión y seguimiento: </a:t>
                      </a:r>
                      <a:endParaRPr lang="en-US" sz="1100" b="1" kern="1200" dirty="0">
                        <a:solidFill>
                          <a:schemeClr val="bg1">
                            <a:lumMod val="50000"/>
                          </a:schemeClr>
                        </a:solidFill>
                        <a:latin typeface="+mj-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n-US" sz="1100" b="0" kern="1200" dirty="0">
                          <a:solidFill>
                            <a:schemeClr val="bg1">
                              <a:lumMod val="50000"/>
                            </a:schemeClr>
                          </a:solidFill>
                          <a:latin typeface="+mj-lt"/>
                          <a:ea typeface="+mn-ea"/>
                          <a:cs typeface="+mn-cs"/>
                        </a:rPr>
                        <a:t>n</a:t>
                      </a:r>
                      <a:r>
                        <a:rPr lang="es-xl" sz="1100" b="0" kern="1200" dirty="0">
                          <a:solidFill>
                            <a:schemeClr val="bg1">
                              <a:lumMod val="50000"/>
                            </a:schemeClr>
                          </a:solidFill>
                          <a:latin typeface="+mj-lt"/>
                          <a:ea typeface="+mn-ea"/>
                          <a:cs typeface="+mn-cs"/>
                        </a:rPr>
                        <a:t>o hay suficiente revisión y seguimiento </a:t>
                      </a:r>
                      <a:br>
                        <a:rPr lang="en-US" sz="1100" b="0" kern="1200" dirty="0">
                          <a:solidFill>
                            <a:schemeClr val="bg1">
                              <a:lumMod val="50000"/>
                            </a:schemeClr>
                          </a:solidFill>
                          <a:latin typeface="+mj-lt"/>
                          <a:ea typeface="+mn-ea"/>
                          <a:cs typeface="+mn-cs"/>
                        </a:rPr>
                      </a:br>
                      <a:r>
                        <a:rPr lang="es-xl" sz="1100" b="0" kern="1200" dirty="0">
                          <a:solidFill>
                            <a:schemeClr val="bg1">
                              <a:lumMod val="50000"/>
                            </a:schemeClr>
                          </a:solidFill>
                          <a:latin typeface="+mj-lt"/>
                          <a:ea typeface="+mn-ea"/>
                          <a:cs typeface="+mn-cs"/>
                        </a:rPr>
                        <a:t>a nivel de distrito con respecto a los IEP (Programas de Educación Individualizada) vencidos o que pronto se vencerán en todo el distrito.</a:t>
                      </a:r>
                      <a:endParaRPr lang="en-US" sz="1100" b="1" kern="1200" dirty="0">
                        <a:solidFill>
                          <a:schemeClr val="bg1">
                            <a:lumMod val="50000"/>
                          </a:schemeClr>
                        </a:solidFill>
                        <a:latin typeface="+mj-lt"/>
                        <a:ea typeface="+mn-ea"/>
                        <a:cs typeface="+mn-cs"/>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s-xl" sz="1100" b="0" i="0" u="none" strike="noStrike" kern="1200" cap="none" spc="0" normalizeH="0" baseline="0" noProof="0" dirty="0">
                          <a:ln>
                            <a:noFill/>
                          </a:ln>
                          <a:solidFill>
                            <a:srgbClr val="2E2E38"/>
                          </a:solidFill>
                          <a:effectLst/>
                          <a:uLnTx/>
                          <a:uFillTx/>
                          <a:latin typeface="+mn-lt"/>
                          <a:ea typeface="+mn-ea"/>
                          <a:cs typeface="+mn-cs"/>
                        </a:rPr>
                        <a:t>Realizar un proceso de certificación de datos una vez al trimestre para asegurarse de que todos los estudiantes con IEP actualizados tengan datos válidos en EdPlan.</a:t>
                      </a:r>
                      <a:endParaRPr kumimoji="0" lang="en-US" sz="1100" b="0" i="0" u="none" strike="noStrike" kern="1200" cap="none" spc="0" normalizeH="0" baseline="0" noProof="0" dirty="0">
                        <a:ln>
                          <a:noFill/>
                        </a:ln>
                        <a:solidFill>
                          <a:srgbClr val="2E2E38"/>
                        </a:solidFill>
                        <a:effectLst/>
                        <a:uLnTx/>
                        <a:uFillTx/>
                        <a:latin typeface="+mn-lt"/>
                        <a:ea typeface="+mn-ea"/>
                        <a:cs typeface="+mn-cs"/>
                      </a:endParaRP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kumimoji="0" lang="es-xl" sz="1100" b="0" i="0" u="none" strike="noStrike" kern="1200" cap="none" spc="0" normalizeH="0" baseline="0" noProof="0" dirty="0">
                          <a:ln>
                            <a:noFill/>
                          </a:ln>
                          <a:solidFill>
                            <a:srgbClr val="2E2E38"/>
                          </a:solidFill>
                          <a:effectLst/>
                          <a:uLnTx/>
                          <a:uFillTx/>
                          <a:latin typeface="+mn-lt"/>
                          <a:ea typeface="+mn-ea"/>
                          <a:cs typeface="+mn-cs"/>
                        </a:rPr>
                        <a:t>Crear un proceso de revisión central que verifique regularmente el estado de los IEP </a:t>
                      </a:r>
                      <a:br>
                        <a:rPr kumimoji="0" lang="en-US" sz="1100" b="0" i="0" u="none" strike="noStrike" kern="1200" cap="none" spc="0" normalizeH="0" baseline="0" noProof="0" dirty="0">
                          <a:ln>
                            <a:noFill/>
                          </a:ln>
                          <a:solidFill>
                            <a:srgbClr val="2E2E38"/>
                          </a:solidFill>
                          <a:effectLst/>
                          <a:uLnTx/>
                          <a:uFillTx/>
                          <a:latin typeface="+mn-lt"/>
                          <a:ea typeface="+mn-ea"/>
                          <a:cs typeface="+mn-cs"/>
                        </a:rPr>
                      </a:br>
                      <a:r>
                        <a:rPr kumimoji="0" lang="es-xl" sz="1100" b="0" i="0" u="none" strike="noStrike" kern="1200" cap="none" spc="0" normalizeH="0" baseline="0" noProof="0" dirty="0">
                          <a:ln>
                            <a:noFill/>
                          </a:ln>
                          <a:solidFill>
                            <a:srgbClr val="2E2E38"/>
                          </a:solidFill>
                          <a:effectLst/>
                          <a:uLnTx/>
                          <a:uFillTx/>
                          <a:latin typeface="+mn-lt"/>
                          <a:ea typeface="+mn-ea"/>
                          <a:cs typeface="+mn-cs"/>
                        </a:rPr>
                        <a:t>e identificar los que están vencidos o vencerán en los próximos 3 a 4 meses.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25500069"/>
                  </a:ext>
                </a:extLst>
              </a:tr>
            </a:tbl>
          </a:graphicData>
        </a:graphic>
      </p:graphicFrame>
      <p:pic>
        <p:nvPicPr>
          <p:cNvPr id="53" name="Picture 52" descr="Consulte la sección de notas para ver la descripción del gráfico: &quot;Gráfico 1: ruta planificada del cálculo del funcionamiento puntual (OTP) del autobús ">
            <a:extLst>
              <a:ext uri="{FF2B5EF4-FFF2-40B4-BE49-F238E27FC236}">
                <a16:creationId xmlns:a16="http://schemas.microsoft.com/office/drawing/2014/main" id="{03DF261D-3CF0-4D6B-B9D2-3354809AB320}"/>
              </a:ext>
            </a:extLst>
          </p:cNvPr>
          <p:cNvPicPr>
            <a:picLocks noChangeAspect="1"/>
          </p:cNvPicPr>
          <p:nvPr/>
        </p:nvPicPr>
        <p:blipFill>
          <a:blip r:embed="rId8"/>
          <a:stretch>
            <a:fillRect/>
          </a:stretch>
        </p:blipFill>
        <p:spPr>
          <a:xfrm>
            <a:off x="2019347" y="1763373"/>
            <a:ext cx="3218967" cy="2231329"/>
          </a:xfrm>
          <a:prstGeom prst="rect">
            <a:avLst/>
          </a:prstGeom>
        </p:spPr>
      </p:pic>
      <p:pic>
        <p:nvPicPr>
          <p:cNvPr id="54" name="Picture 53" descr="Consulte la sección de notas para ver la descripción del gráfico: &quot;Gráfico 2: estado del IEP de EdPlan de los estudiantes de la muestra al 30 de junio, año escolar 2021-2022">
            <a:extLst>
              <a:ext uri="{FF2B5EF4-FFF2-40B4-BE49-F238E27FC236}">
                <a16:creationId xmlns:a16="http://schemas.microsoft.com/office/drawing/2014/main" id="{64EA0D16-C11D-4015-9BE3-E5D6E5F92452}"/>
              </a:ext>
            </a:extLst>
          </p:cNvPr>
          <p:cNvPicPr>
            <a:picLocks noChangeAspect="1"/>
          </p:cNvPicPr>
          <p:nvPr/>
        </p:nvPicPr>
        <p:blipFill>
          <a:blip r:embed="rId9"/>
          <a:stretch>
            <a:fillRect/>
          </a:stretch>
        </p:blipFill>
        <p:spPr>
          <a:xfrm>
            <a:off x="1982768" y="4112414"/>
            <a:ext cx="3255546" cy="1780186"/>
          </a:xfrm>
          <a:prstGeom prst="rect">
            <a:avLst/>
          </a:prstGeom>
        </p:spPr>
      </p:pic>
      <p:sp>
        <p:nvSpPr>
          <p:cNvPr id="111" name="footnote_6381043339869702524" descr="Nota al pie">
            <a:extLst>
              <a:ext uri="{FF2B5EF4-FFF2-40B4-BE49-F238E27FC236}">
                <a16:creationId xmlns:a16="http://schemas.microsoft.com/office/drawing/2014/main" id="{7A3CB999-B65A-4B97-976D-D1DC5279A9A9}"/>
              </a:ext>
            </a:extLst>
          </p:cNvPr>
          <p:cNvSpPr txBox="1"/>
          <p:nvPr/>
        </p:nvSpPr>
        <p:spPr>
          <a:xfrm>
            <a:off x="609916" y="5947994"/>
            <a:ext cx="9985811"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s-xl" sz="800" dirty="0">
                <a:solidFill>
                  <a:srgbClr val="2E2E38"/>
                </a:solidFill>
                <a:cs typeface="Arial" panose="020B0604020202020204" pitchFamily="34" charset="0"/>
              </a:rPr>
              <a:t>Otoño 2021 = septiembre-diciembre, invierno 2022 = enero-marzo, primavera 2022 = abril-junio</a:t>
            </a:r>
          </a:p>
        </p:txBody>
      </p:sp>
      <p:sp>
        <p:nvSpPr>
          <p:cNvPr id="43" name="source_63804743468530966221" descr="Fuente">
            <a:extLst>
              <a:ext uri="{FF2B5EF4-FFF2-40B4-BE49-F238E27FC236}">
                <a16:creationId xmlns:a16="http://schemas.microsoft.com/office/drawing/2014/main" id="{0F437747-8F63-40D3-B73A-4CEA273E086A}"/>
              </a:ext>
            </a:extLst>
          </p:cNvPr>
          <p:cNvSpPr txBox="1"/>
          <p:nvPr/>
        </p:nvSpPr>
        <p:spPr>
          <a:xfrm>
            <a:off x="628969" y="6372123"/>
            <a:ext cx="2738716" cy="418576"/>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s-xl"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Fuente: Datos informados al DESE del funcionamiento puntual del autobús matutino de 2021-2022; fragmento de EdPlan del 30 de junio; Aspen; entrevistas de EY, DESE, BPS y entrevistas escolares; políticas de BPS y el DESE </a:t>
            </a:r>
          </a:p>
        </p:txBody>
      </p:sp>
      <p:sp>
        <p:nvSpPr>
          <p:cNvPr id="11" name="Date Placeholder 3">
            <a:extLst>
              <a:ext uri="{FF2B5EF4-FFF2-40B4-BE49-F238E27FC236}">
                <a16:creationId xmlns:a16="http://schemas.microsoft.com/office/drawing/2014/main" id="{3638607E-3654-4C96-859B-33B966445F51}"/>
              </a:ext>
            </a:extLst>
          </p:cNvPr>
          <p:cNvSpPr>
            <a:spLocks noGrp="1"/>
          </p:cNvSpPr>
          <p:nvPr>
            <p:ph type="dt" sz="half" idx="10"/>
          </p:nvPr>
        </p:nvSpPr>
        <p:spPr>
          <a:xfrm>
            <a:off x="9088016" y="6561447"/>
            <a:ext cx="1191258" cy="180000"/>
          </a:xfrm>
        </p:spPr>
        <p:txBody>
          <a:bodyPr/>
          <a:lstStyle/>
          <a:p>
            <a:r>
              <a:rPr lang="es-xl" dirty="0"/>
              <a:t>Febrero de 2023</a:t>
            </a:r>
          </a:p>
        </p:txBody>
      </p:sp>
      <p:sp>
        <p:nvSpPr>
          <p:cNvPr id="4" name="Slide Number Placeholder 3">
            <a:extLst>
              <a:ext uri="{FF2B5EF4-FFF2-40B4-BE49-F238E27FC236}">
                <a16:creationId xmlns:a16="http://schemas.microsoft.com/office/drawing/2014/main" id="{F08C9A81-4F4D-4785-98CB-E2AB3CE0859C}"/>
              </a:ext>
            </a:extLst>
          </p:cNvPr>
          <p:cNvSpPr>
            <a:spLocks noGrp="1"/>
          </p:cNvSpPr>
          <p:nvPr>
            <p:ph type="sldNum" sz="quarter" idx="12"/>
          </p:nvPr>
        </p:nvSpPr>
        <p:spPr/>
        <p:txBody>
          <a:bodyPr/>
          <a:lstStyle/>
          <a:p>
            <a:r>
              <a:rPr lang="es-xl"/>
              <a:t>Página </a:t>
            </a:r>
            <a:fld id="{F1BC30E3-FFE5-4B91-AA19-87A149EBB9EE}" type="slidenum">
              <a:rPr smtClean="0"/>
              <a:pPr/>
              <a:t>8</a:t>
            </a:fld>
            <a:endParaRPr/>
          </a:p>
        </p:txBody>
      </p:sp>
    </p:spTree>
    <p:extLst>
      <p:ext uri="{BB962C8B-B14F-4D97-AF65-F5344CB8AC3E}">
        <p14:creationId xmlns:p14="http://schemas.microsoft.com/office/powerpoint/2010/main" val="275015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076948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51" name="think-cell Slide" r:id="rId6" imgW="415" imgH="416" progId="TCLayout.ActiveDocument.1">
                  <p:embed/>
                </p:oleObj>
              </mc:Choice>
              <mc:Fallback>
                <p:oleObj name="think-cell Slide" r:id="rId6" imgW="415" imgH="416" progId="TCLayout.ActiveDocument.1">
                  <p:embed/>
                  <p:pic>
                    <p:nvPicPr>
                      <p:cNvPr id="5" name="Object 4" hidden="1">
                        <a:extLst>
                          <a:ext uri="{FF2B5EF4-FFF2-40B4-BE49-F238E27FC236}">
                            <a16:creationId xmlns:a16="http://schemas.microsoft.com/office/drawing/2014/main" id="{DF5AAC81-53EC-47F9-BA0B-3779967079B7}"/>
                          </a:ext>
                          <a:ext uri="{C183D7F6-B498-43B3-948B-1728B52AA6E4}">
                            <adec:decorative xmlns:adec="http://schemas.microsoft.com/office/drawing/2017/decorative" val="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A1CC5D-5346-4E8B-BDE4-7F828BE6C68A}"/>
              </a:ext>
              <a:ext uri="{C183D7F6-B498-43B3-948B-1728B52AA6E4}">
                <adec:decorative xmlns:adec="http://schemas.microsoft.com/office/drawing/2017/decorative" val="0"/>
              </a:ext>
            </a:extLst>
          </p:cNvPr>
          <p:cNvSpPr>
            <a:spLocks noGrp="1"/>
          </p:cNvSpPr>
          <p:nvPr>
            <p:ph type="title"/>
          </p:nvPr>
        </p:nvSpPr>
        <p:spPr>
          <a:xfrm>
            <a:off x="609918" y="383575"/>
            <a:ext cx="10978515" cy="488331"/>
          </a:xfrm>
        </p:spPr>
        <p:txBody>
          <a:bodyPr vert="horz"/>
          <a:lstStyle/>
          <a:p>
            <a:r>
              <a:rPr lang="es-xl" sz="2200" spc="-20" dirty="0">
                <a:latin typeface="EYInterstate Light"/>
                <a:cs typeface="Arial"/>
              </a:rPr>
              <a:t>Descripciones generales de los dominios de datos (3/4)  </a:t>
            </a:r>
            <a:br>
              <a:rPr sz="2200" spc="-20" dirty="0"/>
            </a:br>
            <a:r>
              <a:rPr lang="es-xl" sz="1300" spc="-20" dirty="0">
                <a:latin typeface="EYInterstate Light"/>
                <a:cs typeface="Arial"/>
              </a:rPr>
              <a:t>Las quejas de las familias se calificaron como un dominio de riesgo moderado; no tenía un alto riesgo, pero sí varias dimensiones de riesgo moderado.</a:t>
            </a:r>
            <a:endParaRPr lang="de-DE" sz="1300" spc="-20" dirty="0">
              <a:highlight>
                <a:srgbClr val="FFFF00"/>
              </a:highlight>
              <a:latin typeface="EYInterstate Light"/>
              <a:cs typeface="Arial"/>
            </a:endParaRPr>
          </a:p>
        </p:txBody>
      </p:sp>
      <p:sp>
        <p:nvSpPr>
          <p:cNvPr id="35" name="Rectangle 34">
            <a:extLst>
              <a:ext uri="{FF2B5EF4-FFF2-40B4-BE49-F238E27FC236}">
                <a16:creationId xmlns:a16="http://schemas.microsoft.com/office/drawing/2014/main" id="{3D685B7A-E5AE-44DB-B7B9-AEDEB737F634}"/>
              </a:ext>
              <a:ext uri="{C183D7F6-B498-43B3-948B-1728B52AA6E4}">
                <adec:decorative xmlns:adec="http://schemas.microsoft.com/office/drawing/2017/decorative" val="0"/>
              </a:ext>
            </a:extLst>
          </p:cNvPr>
          <p:cNvSpPr/>
          <p:nvPr/>
        </p:nvSpPr>
        <p:spPr>
          <a:xfrm>
            <a:off x="598713" y="1086082"/>
            <a:ext cx="10989720" cy="32101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s-xl" sz="1400" b="1" dirty="0">
                <a:solidFill>
                  <a:schemeClr val="bg1"/>
                </a:solidFill>
              </a:rPr>
              <a:t>Dominios de datos de riesgo moderado</a:t>
            </a:r>
          </a:p>
        </p:txBody>
      </p:sp>
      <p:graphicFrame>
        <p:nvGraphicFramePr>
          <p:cNvPr id="64" name="table638083727988314071">
            <a:extLst>
              <a:ext uri="{FF2B5EF4-FFF2-40B4-BE49-F238E27FC236}">
                <a16:creationId xmlns:a16="http://schemas.microsoft.com/office/drawing/2014/main" id="{1D349671-EE73-4534-8BA2-1A33115D81BE}"/>
              </a:ext>
              <a:ext uri="{C183D7F6-B498-43B3-948B-1728B52AA6E4}">
                <adec:decorative xmlns:adec="http://schemas.microsoft.com/office/drawing/2017/decorative" val="0"/>
              </a:ext>
            </a:extLst>
          </p:cNvPr>
          <p:cNvGraphicFramePr>
            <a:graphicFrameLocks noGrp="1"/>
          </p:cNvGraphicFramePr>
          <p:nvPr>
            <p:custDataLst>
              <p:tags r:id="rId3"/>
            </p:custDataLst>
            <p:extLst>
              <p:ext uri="{D42A27DB-BD31-4B8C-83A1-F6EECF244321}">
                <p14:modId xmlns:p14="http://schemas.microsoft.com/office/powerpoint/2010/main" val="661013231"/>
              </p:ext>
            </p:extLst>
          </p:nvPr>
        </p:nvGraphicFramePr>
        <p:xfrm>
          <a:off x="609919" y="1407912"/>
          <a:ext cx="10978512" cy="3398080"/>
        </p:xfrm>
        <a:graphic>
          <a:graphicData uri="http://schemas.openxmlformats.org/drawingml/2006/table">
            <a:tbl>
              <a:tblPr firstRow="1" bandRow="1">
                <a:tableStyleId>{5C22544A-7EE6-4342-B048-85BDC9FD1C3A}</a:tableStyleId>
              </a:tblPr>
              <a:tblGrid>
                <a:gridCol w="1307016">
                  <a:extLst>
                    <a:ext uri="{9D8B030D-6E8A-4147-A177-3AD203B41FA5}">
                      <a16:colId xmlns:a16="http://schemas.microsoft.com/office/drawing/2014/main" val="4193450703"/>
                    </a:ext>
                  </a:extLst>
                </a:gridCol>
                <a:gridCol w="3245615">
                  <a:extLst>
                    <a:ext uri="{9D8B030D-6E8A-4147-A177-3AD203B41FA5}">
                      <a16:colId xmlns:a16="http://schemas.microsoft.com/office/drawing/2014/main" val="241360690"/>
                    </a:ext>
                  </a:extLst>
                </a:gridCol>
                <a:gridCol w="3590925">
                  <a:extLst>
                    <a:ext uri="{9D8B030D-6E8A-4147-A177-3AD203B41FA5}">
                      <a16:colId xmlns:a16="http://schemas.microsoft.com/office/drawing/2014/main" val="276566012"/>
                    </a:ext>
                  </a:extLst>
                </a:gridCol>
                <a:gridCol w="2834956">
                  <a:extLst>
                    <a:ext uri="{9D8B030D-6E8A-4147-A177-3AD203B41FA5}">
                      <a16:colId xmlns:a16="http://schemas.microsoft.com/office/drawing/2014/main" val="4084188263"/>
                    </a:ext>
                  </a:extLst>
                </a:gridCol>
              </a:tblGrid>
              <a:tr h="360077">
                <a:tc>
                  <a:txBody>
                    <a:bodyPr/>
                    <a:lstStyle/>
                    <a:p>
                      <a:pPr algn="ctr"/>
                      <a:r>
                        <a:rPr lang="es-xl" sz="1100" b="1" kern="1200" dirty="0">
                          <a:solidFill>
                            <a:schemeClr val="tx1"/>
                          </a:solidFill>
                          <a:latin typeface="+mj-lt"/>
                          <a:ea typeface="+mn-ea"/>
                          <a:cs typeface="+mn-cs"/>
                        </a:rPr>
                        <a:t>Dominio de datos</a:t>
                      </a:r>
                    </a:p>
                  </a:txBody>
                  <a:tcPr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dirty="0">
                          <a:solidFill>
                            <a:schemeClr val="tx1"/>
                          </a:solidFill>
                          <a:latin typeface="+mj-lt"/>
                        </a:rPr>
                        <a:t>Datos de respaldo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a:solidFill>
                            <a:schemeClr val="tx1"/>
                          </a:solidFill>
                          <a:latin typeface="+mj-lt"/>
                        </a:rPr>
                        <a:t>Dimensiones de riesgo moderado seleccionadas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tc>
                  <a:txBody>
                    <a:bodyPr/>
                    <a:lstStyle/>
                    <a:p>
                      <a:pPr marL="0" indent="-126000" algn="ctr">
                        <a:buClr>
                          <a:srgbClr val="1A9AFA"/>
                        </a:buClr>
                        <a:buSzPct val="75000"/>
                        <a:buFontTx/>
                        <a:buNone/>
                      </a:pPr>
                      <a:r>
                        <a:rPr lang="es-xl" sz="1100" b="1">
                          <a:solidFill>
                            <a:schemeClr val="tx1"/>
                          </a:solidFill>
                          <a:latin typeface="+mj-lt"/>
                        </a:rPr>
                        <a:t>Oportunidades de mejora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595959"/>
                    </a:solidFill>
                  </a:tcPr>
                </a:tc>
                <a:extLst>
                  <a:ext uri="{0D108BD9-81ED-4DB2-BD59-A6C34878D82A}">
                    <a16:rowId xmlns:a16="http://schemas.microsoft.com/office/drawing/2014/main" val="3414655119"/>
                  </a:ext>
                </a:extLst>
              </a:tr>
              <a:tr h="3038003">
                <a:tc>
                  <a:txBody>
                    <a:bodyPr/>
                    <a:lstStyle/>
                    <a:p>
                      <a:pPr marL="0" indent="0" algn="l">
                        <a:buClr>
                          <a:srgbClr val="1A9AFA"/>
                        </a:buClr>
                        <a:buSzPct val="75000"/>
                        <a:buFont typeface="Wingdings 3" panose="05040102010807070707" pitchFamily="18" charset="2"/>
                        <a:buNone/>
                      </a:pPr>
                      <a:r>
                        <a:rPr lang="es-xl" sz="1200" b="0" kern="1200" dirty="0">
                          <a:solidFill>
                            <a:srgbClr val="2E2E38"/>
                          </a:solidFill>
                          <a:latin typeface="+mn-lt"/>
                          <a:ea typeface="+mn-ea"/>
                          <a:cs typeface="+mn-cs"/>
                        </a:rPr>
                        <a:t>Quejas de las familias</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indent="0" algn="l">
                        <a:spcBef>
                          <a:spcPts val="200"/>
                        </a:spcBef>
                        <a:buClrTx/>
                        <a:buSzPct val="75000"/>
                        <a:buFont typeface="Wingdings 3" panose="05040102010807070707" pitchFamily="18" charset="2"/>
                        <a:buNone/>
                      </a:pPr>
                      <a:endParaRPr lang="en-US" sz="1100" b="1" dirty="0">
                        <a:solidFill>
                          <a:srgbClr val="2E2E38"/>
                        </a:solidFill>
                        <a:latin typeface="+mj-lt"/>
                      </a:endParaRP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200" b="1" kern="1200" dirty="0">
                          <a:solidFill>
                            <a:schemeClr val="bg1">
                              <a:lumMod val="50000"/>
                            </a:schemeClr>
                          </a:solidFill>
                          <a:latin typeface="+mn-lt"/>
                          <a:ea typeface="+mn-ea"/>
                          <a:cs typeface="+mn-cs"/>
                        </a:rPr>
                        <a:t>Herramientas y sistemas: </a:t>
                      </a:r>
                      <a:r>
                        <a:rPr lang="en-US" sz="1200" b="0" kern="1200" dirty="0">
                          <a:solidFill>
                            <a:schemeClr val="bg1">
                              <a:lumMod val="50000"/>
                            </a:schemeClr>
                          </a:solidFill>
                          <a:latin typeface="+mn-lt"/>
                          <a:ea typeface="+mn-ea"/>
                          <a:cs typeface="+mn-cs"/>
                        </a:rPr>
                        <a:t>l</a:t>
                      </a:r>
                      <a:r>
                        <a:rPr lang="es-xl" sz="1200" b="0" kern="1200" dirty="0">
                          <a:solidFill>
                            <a:schemeClr val="bg1">
                              <a:lumMod val="50000"/>
                            </a:schemeClr>
                          </a:solidFill>
                          <a:latin typeface="+mn-lt"/>
                          <a:ea typeface="+mn-ea"/>
                          <a:cs typeface="+mn-cs"/>
                        </a:rPr>
                        <a:t>a Línea Directa contra el Acoso Escolar de BPS existente no tiene un campo que identifique las fechas en que se cierran los informes, ni registra los números </a:t>
                      </a:r>
                      <a:br>
                        <a:rPr lang="en-US" sz="1200" b="0" kern="1200" dirty="0">
                          <a:solidFill>
                            <a:schemeClr val="bg1">
                              <a:lumMod val="50000"/>
                            </a:schemeClr>
                          </a:solidFill>
                          <a:latin typeface="+mn-lt"/>
                          <a:ea typeface="+mn-ea"/>
                          <a:cs typeface="+mn-cs"/>
                        </a:rPr>
                      </a:br>
                      <a:r>
                        <a:rPr lang="es-xl" sz="1200" b="0" kern="1200" dirty="0">
                          <a:solidFill>
                            <a:schemeClr val="bg1">
                              <a:lumMod val="50000"/>
                            </a:schemeClr>
                          </a:solidFill>
                          <a:latin typeface="+mn-lt"/>
                          <a:ea typeface="+mn-ea"/>
                          <a:cs typeface="+mn-cs"/>
                        </a:rPr>
                        <a:t>de identificación de los estudiantes.</a:t>
                      </a: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endParaRPr lang="en-US" sz="1200" b="0" kern="1200" dirty="0">
                        <a:solidFill>
                          <a:schemeClr val="bg1">
                            <a:lumMod val="50000"/>
                          </a:schemeClr>
                        </a:solidFill>
                        <a:latin typeface="+mn-lt"/>
                        <a:ea typeface="+mn-ea"/>
                        <a:cs typeface="+mn-cs"/>
                      </a:endParaRPr>
                    </a:p>
                    <a:p>
                      <a:pPr marL="0" marR="0" lvl="0" indent="0" algn="l" defTabSz="914400" rtl="0" eaLnBrk="1" fontAlgn="auto" latinLnBrk="0" hangingPunct="1">
                        <a:lnSpc>
                          <a:spcPct val="100000"/>
                        </a:lnSpc>
                        <a:spcBef>
                          <a:spcPts val="200"/>
                        </a:spcBef>
                        <a:spcAft>
                          <a:spcPts val="0"/>
                        </a:spcAft>
                        <a:buClrTx/>
                        <a:buSzPct val="75000"/>
                        <a:buFont typeface="Wingdings 3" panose="05040102010807070707" pitchFamily="18" charset="2"/>
                        <a:buNone/>
                        <a:tabLst/>
                        <a:defRPr/>
                      </a:pPr>
                      <a:r>
                        <a:rPr lang="es-xl" sz="1200" b="1" kern="1200" dirty="0">
                          <a:solidFill>
                            <a:schemeClr val="bg1">
                              <a:lumMod val="50000"/>
                            </a:schemeClr>
                          </a:solidFill>
                          <a:latin typeface="+mn-lt"/>
                          <a:ea typeface="+mn-ea"/>
                          <a:cs typeface="+mn-cs"/>
                        </a:rPr>
                        <a:t>Supervisión y seguimiento: </a:t>
                      </a:r>
                      <a:r>
                        <a:rPr lang="en-US" sz="1200" b="0" kern="1200" dirty="0">
                          <a:solidFill>
                            <a:schemeClr val="bg1">
                              <a:lumMod val="50000"/>
                            </a:schemeClr>
                          </a:solidFill>
                          <a:latin typeface="+mn-lt"/>
                          <a:ea typeface="+mn-ea"/>
                          <a:cs typeface="+mn-cs"/>
                        </a:rPr>
                        <a:t>l</a:t>
                      </a:r>
                      <a:r>
                        <a:rPr lang="es-xl" sz="1200" b="0" kern="1200" dirty="0">
                          <a:solidFill>
                            <a:schemeClr val="bg1">
                              <a:lumMod val="50000"/>
                            </a:schemeClr>
                          </a:solidFill>
                          <a:latin typeface="+mn-lt"/>
                          <a:ea typeface="+mn-ea"/>
                          <a:cs typeface="+mn-cs"/>
                        </a:rPr>
                        <a:t>a política de BPS establece que las investigaciones sobre acoso escolar deben llevarse a cabo y marcarse como resueltas en un plazo de cinco (5) días desde que la escuela recibió la denuncia. Sin embargo, cerca del 32 % de los formularios de denuncia de acoso escolar enviados mediante la Línea Directa contra el Acoso Escolar de BPS durante el año escolar 2021-2022 no se habían marcado como finalizados para el final del año.</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200" b="0" kern="1200" dirty="0">
                          <a:solidFill>
                            <a:srgbClr val="2E2E38"/>
                          </a:solidFill>
                          <a:latin typeface="+mn-lt"/>
                          <a:ea typeface="+mn-ea"/>
                          <a:cs typeface="+mn-cs"/>
                        </a:rPr>
                        <a:t>Actualizar el formulario de acoso escolar para registrar información adicional a fin de mejorar la capacidad del distrito de monitorear las resoluciones.</a:t>
                      </a:r>
                    </a:p>
                    <a:p>
                      <a:pPr marL="126000" marR="0" lvl="0" indent="-126000" algn="l" defTabSz="914400" rtl="0" eaLnBrk="1" fontAlgn="auto" latinLnBrk="0" hangingPunct="1">
                        <a:lnSpc>
                          <a:spcPct val="100000"/>
                        </a:lnSpc>
                        <a:spcBef>
                          <a:spcPts val="0"/>
                        </a:spcBef>
                        <a:spcAft>
                          <a:spcPts val="0"/>
                        </a:spcAft>
                        <a:buClrTx/>
                        <a:buSzPct val="75000"/>
                        <a:buFont typeface="Wingdings 3" panose="05040102010807070707" pitchFamily="18" charset="2"/>
                        <a:buChar char=""/>
                        <a:tabLst/>
                        <a:defRPr/>
                      </a:pPr>
                      <a:r>
                        <a:rPr lang="es-xl" sz="1200" b="0" kern="1200" dirty="0">
                          <a:solidFill>
                            <a:srgbClr val="2E2E38"/>
                          </a:solidFill>
                          <a:latin typeface="+mn-lt"/>
                          <a:ea typeface="+mn-ea"/>
                          <a:cs typeface="+mn-cs"/>
                        </a:rPr>
                        <a:t>Desarrollar un proceso que requiera que los formularios de acoso escolar o los formularios de investigación se revisen y actualicen regularmente para mejorar la supervisión de si los incidentes se han cerrado de manera oportuna.</a:t>
                      </a:r>
                    </a:p>
                  </a:txBody>
                  <a:tcPr marL="72009" marR="72009" marT="0" marB="0" anchor="ct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850402"/>
                  </a:ext>
                </a:extLst>
              </a:tr>
            </a:tbl>
          </a:graphicData>
        </a:graphic>
      </p:graphicFrame>
      <p:pic>
        <p:nvPicPr>
          <p:cNvPr id="39" name="Picture 38" descr="Consulte la sección de notas para ver la descripción del gráfico: &quot;Resultados de datos de la Línea Directa contra el Acoso Escolar, año escolar 2021-2022">
            <a:extLst>
              <a:ext uri="{FF2B5EF4-FFF2-40B4-BE49-F238E27FC236}">
                <a16:creationId xmlns:a16="http://schemas.microsoft.com/office/drawing/2014/main" id="{1BCF3679-8B0E-48D8-A205-BEFF8F6ABFB2}"/>
              </a:ext>
            </a:extLst>
          </p:cNvPr>
          <p:cNvPicPr>
            <a:picLocks noChangeAspect="1"/>
          </p:cNvPicPr>
          <p:nvPr/>
        </p:nvPicPr>
        <p:blipFill>
          <a:blip r:embed="rId8"/>
          <a:stretch>
            <a:fillRect/>
          </a:stretch>
        </p:blipFill>
        <p:spPr>
          <a:xfrm>
            <a:off x="1941987" y="1890200"/>
            <a:ext cx="3139712" cy="2847079"/>
          </a:xfrm>
          <a:prstGeom prst="rect">
            <a:avLst/>
          </a:prstGeom>
        </p:spPr>
      </p:pic>
      <p:sp>
        <p:nvSpPr>
          <p:cNvPr id="115" name="footnote_63811622299903726513" descr="Nota al pie">
            <a:extLst>
              <a:ext uri="{FF2B5EF4-FFF2-40B4-BE49-F238E27FC236}">
                <a16:creationId xmlns:a16="http://schemas.microsoft.com/office/drawing/2014/main" id="{5F7A41E9-5FA3-41EC-B0FB-FB360C2D4800}"/>
              </a:ext>
              <a:ext uri="{C183D7F6-B498-43B3-948B-1728B52AA6E4}">
                <adec:decorative xmlns:adec="http://schemas.microsoft.com/office/drawing/2017/decorative" val="0"/>
              </a:ext>
            </a:extLst>
          </p:cNvPr>
          <p:cNvSpPr txBox="1"/>
          <p:nvPr/>
        </p:nvSpPr>
        <p:spPr>
          <a:xfrm>
            <a:off x="609916" y="5824286"/>
            <a:ext cx="9985811" cy="404226"/>
          </a:xfrm>
          <a:prstGeom prst="rect">
            <a:avLst/>
          </a:prstGeom>
          <a:noFill/>
        </p:spPr>
        <p:txBody>
          <a:bodyPr vert="horz" wrap="square" lIns="0" tIns="0" rIns="0" bIns="0" rtlCol="0" anchor="b" anchorCtr="0">
            <a:noAutofit/>
          </a:bodyPr>
          <a:lstStyle/>
          <a:p>
            <a:pPr marL="95250" indent="-95250">
              <a:spcBef>
                <a:spcPct val="0"/>
              </a:spcBef>
              <a:spcAft>
                <a:spcPct val="0"/>
              </a:spcAft>
              <a:buSzPct val="100000"/>
              <a:buFont typeface="Arial" pitchFamily="34" charset="0"/>
              <a:buAutoNum type="arabicPeriod"/>
            </a:pPr>
            <a:r>
              <a:rPr lang="es-xl" sz="800" dirty="0">
                <a:solidFill>
                  <a:srgbClr val="2E2E38"/>
                </a:solidFill>
                <a:cs typeface="Arial" panose="020B0604020202020204" pitchFamily="34" charset="0"/>
              </a:rPr>
              <a:t>Los informes que no se cerraron incluyen: informes abiertos, retrasados, no encontrados, entre otros</a:t>
            </a:r>
            <a:r>
              <a:rPr lang="en-US" sz="800" dirty="0">
                <a:solidFill>
                  <a:srgbClr val="2E2E38"/>
                </a:solidFill>
                <a:cs typeface="Arial" panose="020B0604020202020204" pitchFamily="34" charset="0"/>
              </a:rPr>
              <a:t>.</a:t>
            </a:r>
            <a:endParaRPr lang="es-xl" sz="800" dirty="0">
              <a:solidFill>
                <a:srgbClr val="2E2E38"/>
              </a:solidFill>
              <a:cs typeface="Arial" panose="020B0604020202020204" pitchFamily="34" charset="0"/>
            </a:endParaRPr>
          </a:p>
        </p:txBody>
      </p:sp>
      <p:sp>
        <p:nvSpPr>
          <p:cNvPr id="43" name="source_63804743468530966221" descr="Fuente">
            <a:extLst>
              <a:ext uri="{FF2B5EF4-FFF2-40B4-BE49-F238E27FC236}">
                <a16:creationId xmlns:a16="http://schemas.microsoft.com/office/drawing/2014/main" id="{0F437747-8F63-40D3-B73A-4CEA273E086A}"/>
              </a:ext>
              <a:ext uri="{C183D7F6-B498-43B3-948B-1728B52AA6E4}">
                <adec:decorative xmlns:adec="http://schemas.microsoft.com/office/drawing/2017/decorative" val="0"/>
              </a:ext>
            </a:extLst>
          </p:cNvPr>
          <p:cNvSpPr txBox="1"/>
          <p:nvPr/>
        </p:nvSpPr>
        <p:spPr>
          <a:xfrm>
            <a:off x="628968" y="6278810"/>
            <a:ext cx="2786261" cy="523220"/>
          </a:xfrm>
          <a:prstGeom prst="rect">
            <a:avLst/>
          </a:prstGeom>
          <a:noFill/>
        </p:spPr>
        <p:txBody>
          <a:bodyPr vert="horz" wrap="square" lIns="0" tIns="0" rIns="0" bIns="0" rtlCol="0">
            <a:spAutoFit/>
          </a:bodyPr>
          <a:lstStyle/>
          <a:p>
            <a:pPr marL="0" marR="0" lvl="0" indent="0" algn="l" defTabSz="914400" rtl="0" eaLnBrk="1" fontAlgn="auto" latinLnBrk="0" hangingPunct="1">
              <a:lnSpc>
                <a:spcPct val="85000"/>
              </a:lnSpc>
              <a:spcBef>
                <a:spcPts val="0"/>
              </a:spcBef>
              <a:spcAft>
                <a:spcPts val="600"/>
              </a:spcAft>
              <a:buClrTx/>
              <a:buSzPct val="75000"/>
              <a:buFontTx/>
              <a:buNone/>
              <a:tabLst/>
              <a:defRPr/>
            </a:pPr>
            <a:r>
              <a:rPr kumimoji="0" lang="es-xl"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Fuente: </a:t>
            </a:r>
            <a:r>
              <a:rPr kumimoji="0" lang="es-xl" sz="800" b="0" i="0" u="none" strike="noStrike" kern="1200" cap="none" spc="0" normalizeH="0" baseline="0" noProof="0" dirty="0" err="1">
                <a:ln>
                  <a:noFill/>
                </a:ln>
                <a:solidFill>
                  <a:srgbClr val="2E2E38"/>
                </a:solidFill>
                <a:effectLst/>
                <a:uLnTx/>
                <a:uFillTx/>
                <a:latin typeface="EYInterstate Light"/>
                <a:ea typeface="+mn-ea"/>
                <a:cs typeface="+mn-cs"/>
              </a:rPr>
              <a:t>Datos de tiques de FreshDesk de mayo de 2022 a junio de 2022; datos de investigación e incidentes de la Línea Directa contra el Acoso Escolar de BPS del año escolar 2021-2022; </a:t>
            </a:r>
            <a:r>
              <a:rPr kumimoji="0" lang="es-xl" sz="800" b="0" i="0" u="none" strike="noStrike" kern="1200" cap="none" spc="0" normalizeH="0" baseline="0" noProof="0" dirty="0">
                <a:ln>
                  <a:noFill/>
                </a:ln>
                <a:solidFill>
                  <a:srgbClr val="2E2E38"/>
                </a:solidFill>
                <a:effectLst/>
                <a:uLnTx/>
                <a:uFillTx/>
                <a:latin typeface="EYInterstate Light"/>
                <a:ea typeface="+mn-ea"/>
                <a:cs typeface="Arial" panose="020B0604020202020204" pitchFamily="34" charset="0"/>
              </a:rPr>
              <a:t>entrevistas de EY, DESE, BPS, y entrevistas escolares; políticas de BPS y el DESE</a:t>
            </a:r>
          </a:p>
        </p:txBody>
      </p:sp>
      <p:sp>
        <p:nvSpPr>
          <p:cNvPr id="4" name="Slide Number Placeholder 3">
            <a:extLst>
              <a:ext uri="{FF2B5EF4-FFF2-40B4-BE49-F238E27FC236}">
                <a16:creationId xmlns:a16="http://schemas.microsoft.com/office/drawing/2014/main" id="{F08C9A81-4F4D-4785-98CB-E2AB3CE0859C}"/>
              </a:ext>
              <a:ext uri="{C183D7F6-B498-43B3-948B-1728B52AA6E4}">
                <adec:decorative xmlns:adec="http://schemas.microsoft.com/office/drawing/2017/decorative" val="0"/>
              </a:ext>
            </a:extLst>
          </p:cNvPr>
          <p:cNvSpPr>
            <a:spLocks noGrp="1"/>
          </p:cNvSpPr>
          <p:nvPr>
            <p:ph type="sldNum" sz="quarter" idx="12"/>
          </p:nvPr>
        </p:nvSpPr>
        <p:spPr/>
        <p:txBody>
          <a:bodyPr/>
          <a:lstStyle/>
          <a:p>
            <a:r>
              <a:rPr lang="es-xl" dirty="0"/>
              <a:t>Página </a:t>
            </a:r>
            <a:fld id="{F1BC30E3-FFE5-4B91-AA19-87A149EBB9EE}" type="slidenum">
              <a:rPr smtClean="0"/>
              <a:pPr/>
              <a:t>9</a:t>
            </a:fld>
            <a:endParaRPr dirty="0"/>
          </a:p>
        </p:txBody>
      </p:sp>
      <p:sp>
        <p:nvSpPr>
          <p:cNvPr id="38" name="Date Placeholder 3">
            <a:extLst>
              <a:ext uri="{FF2B5EF4-FFF2-40B4-BE49-F238E27FC236}">
                <a16:creationId xmlns:a16="http://schemas.microsoft.com/office/drawing/2014/main" id="{74E5FE27-8C29-4518-97C5-6166979FF686}"/>
              </a:ext>
              <a:ext uri="{C183D7F6-B498-43B3-948B-1728B52AA6E4}">
                <adec:decorative xmlns:adec="http://schemas.microsoft.com/office/drawing/2017/decorative" val="1"/>
              </a:ext>
            </a:extLst>
          </p:cNvPr>
          <p:cNvSpPr>
            <a:spLocks noGrp="1"/>
          </p:cNvSpPr>
          <p:nvPr>
            <p:ph type="dt" sz="half" idx="10"/>
          </p:nvPr>
        </p:nvSpPr>
        <p:spPr>
          <a:xfrm>
            <a:off x="9088016" y="6561447"/>
            <a:ext cx="1191258" cy="180000"/>
          </a:xfrm>
        </p:spPr>
        <p:txBody>
          <a:bodyPr/>
          <a:lstStyle/>
          <a:p>
            <a:r>
              <a:rPr lang="es-xl" dirty="0"/>
              <a:t>Febrero de 2023</a:t>
            </a:r>
          </a:p>
        </p:txBody>
      </p:sp>
    </p:spTree>
    <p:extLst>
      <p:ext uri="{BB962C8B-B14F-4D97-AF65-F5344CB8AC3E}">
        <p14:creationId xmlns:p14="http://schemas.microsoft.com/office/powerpoint/2010/main" val="1989788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PRESENTATIONDONOTDELETE" val="&lt;?xml version=&quot;1.0&quot; encoding=&quot;UTF-16&quot; standalone=&quot;yes&quot;?&gt;&lt;root reqver=&quot;27037&quot;&gt;&lt;version val=&quot;3301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4&quot;&gt;&lt;elem m_fUsage=&quot;3.14659000000000022013E+00&quot;&gt;&lt;m_msothmcolidx val=&quot;0&quot;/&gt;&lt;m_rgb r=&quot;E8&quot; g=&quot;0D&quot; b=&quot;00&quot;/&gt;&lt;/elem&gt;&lt;elem m_fUsage=&quot;1.01277910910354540519E+00&quot;&gt;&lt;m_msothmcolidx val=&quot;0&quot;/&gt;&lt;m_rgb r=&quot;77&quot; g=&quot;DE&quot; b=&quot;96&quot;/&gt;&lt;/elem&gt;&lt;elem m_fUsage=&quot;9.08764110000000013834E-01&quot;&gt;&lt;m_msothmcolidx val=&quot;0&quot;/&gt;&lt;m_rgb r=&quot;AE&quot; g=&quot;E3&quot; b=&quot;B3&quot;/&gt;&lt;/elem&gt;&lt;elem m_fUsage=&quot;8.10000000000000053291E-01&quot;&gt;&lt;m_msothmcolidx val=&quot;0&quot;/&gt;&lt;m_rgb r=&quot;F3&quot; g=&quot;A9&quot; b=&quot;9E&quot;/&gt;&lt;/elem&gt;&lt;elem m_fUsage=&quot;5.31441000000000163261E-01&quot;&gt;&lt;m_msothmcolidx val=&quot;0&quot;/&gt;&lt;m_rgb r=&quot;EE&quot; g=&quot;A6&quot; b=&quot;A4&quot;/&gt;&lt;/elem&gt;&lt;elem m_fUsage=&quot;3.87420489000000145552E-01&quot;&gt;&lt;m_msothmcolidx val=&quot;0&quot;/&gt;&lt;m_rgb r=&quot;E3&quot; g=&quot;AE&quot; b=&quot;DC&quot;/&gt;&lt;/elem&gt;&lt;elem m_fUsage=&quot;3.81090279019080935274E-01&quot;&gt;&lt;m_msothmcolidx val=&quot;0&quot;/&gt;&lt;m_rgb r=&quot;F4&quot; g=&quot;B5&quot; b=&quot;6F&quot;/&gt;&lt;/elem&gt;&lt;elem m_fUsage=&quot;3.48678440100000153201E-01&quot;&gt;&lt;m_msothmcolidx val=&quot;0&quot;/&gt;&lt;m_rgb r=&quot;06&quot; g=&quot;A3&quot; b=&quot;EE&quot;/&gt;&lt;/elem&gt;&lt;elem m_fUsage=&quot;3.13810596090000171188E-01&quot;&gt;&lt;m_msothmcolidx val=&quot;0&quot;/&gt;&lt;m_rgb r=&quot;BC&quot; g=&quot;BD&quot; b=&quot;D6&quot;/&gt;&lt;/elem&gt;&lt;elem m_fUsage=&quot;3.01856988763964995126E-01&quot;&gt;&lt;m_msothmcolidx val=&quot;0&quot;/&gt;&lt;m_rgb r=&quot;AC&quot; g=&quot;9B&quot; b=&quot;FF&quot;/&gt;&lt;/elem&gt;&lt;elem m_fUsage=&quot;2.94520513291174124149E-01&quot;&gt;&lt;m_msothmcolidx val=&quot;0&quot;/&gt;&lt;m_rgb r=&quot;D2&quot; g=&quot;F4&quot; b=&quot;DC&quot;/&gt;&lt;/elem&gt;&lt;elem m_fUsage=&quot;2.82429536481000165171E-01&quot;&gt;&lt;m_msothmcolidx val=&quot;0&quot;/&gt;&lt;m_rgb r=&quot;E6&quot; g=&quot;FD&quot; b=&quot;FF&quot;/&gt;&lt;/elem&gt;&lt;elem m_fUsage=&quot;2.54186582832900132001E-01&quot;&gt;&lt;m_msothmcolidx val=&quot;0&quot;/&gt;&lt;m_rgb r=&quot;AE&quot; g=&quot;DC&quot; b=&quot;FD&quot;/&gt;&lt;/elem&gt;&lt;elem m_fUsage=&quot;2.28767924549610118801E-01&quot;&gt;&lt;m_msothmcolidx val=&quot;0&quot;/&gt;&lt;m_rgb r=&quot;FF&quot; g=&quot;8D&quot; b=&quot;86&quot;/&gt;&lt;/elem&gt;&lt;/m_vecMRU&gt;&lt;/m_mruColor&gt;&lt;m_eweekdayFirstOfWeek val=&quot;1&quot;/&gt;&lt;m_eweekdayFirstOfWorkweek val=&quot;2&quot;/&gt;&lt;m_eweekdayFirstOfWeekend val=&quot;7&quot;/&gt;&lt;/CPresentation&gt;&lt;/root&gt;"/>
  <p:tag name="THINKCELLUNDODONOTDELETE" val="0"/>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4.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5.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HASEMBEDDEDCELLS" val="Table 6380723481983799272"/>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1"/>
  <p:tag name="EMBEDCELL" val="Table 6380723481983799272__2,1"/>
</p:tagLst>
</file>

<file path=ppt/tags/tag41.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2"/>
  <p:tag name="EMBEDCELL" val="Table 6380723481983799272__3,1"/>
</p:tagLst>
</file>

<file path=ppt/tags/tag42.xml><?xml version="1.0" encoding="utf-8"?>
<p:tagLst xmlns:a="http://schemas.openxmlformats.org/drawingml/2006/main" xmlns:r="http://schemas.openxmlformats.org/officeDocument/2006/relationships" xmlns:p="http://schemas.openxmlformats.org/presentationml/2006/main">
  <p:tag name="SYMBOL" val="Traffic light"/>
  <p:tag name="DYNAMICSHAPE" val="Traffic light"/>
  <p:tag name="SYMBOLCOLOR" val="multi"/>
  <p:tag name="FIXEDPOSITION" val="F"/>
  <p:tag name="GAUGE" val="5"/>
  <p:tag name="EMBEDCELL" val="Table 6380723481983799272__4,1"/>
</p:tagLst>
</file>

<file path=ppt/tags/tag43.xml><?xml version="1.0" encoding="utf-8"?>
<p:tagLst xmlns:a="http://schemas.openxmlformats.org/drawingml/2006/main" xmlns:r="http://schemas.openxmlformats.org/officeDocument/2006/relationships" xmlns:p="http://schemas.openxmlformats.org/presentationml/2006/main">
  <p:tag name="SYMBOL" val="Bulleted list"/>
  <p:tag name="DYNAMICSHAPE" val="Bulleted list"/>
  <p:tag name="SYMBOLCOLOR" val="single"/>
  <p:tag name="FIXEDPOSITION" val="T"/>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ik9g.6aq00WkbNTDofa0y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bEnoE82jD0WCCiTwZx6WK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EfXEiWC4UqYnvObcAJ0q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EevHact_wEu74sgYW0kbC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55.xml><?xml version="1.0" encoding="utf-8"?>
<p:tagLst xmlns:a="http://schemas.openxmlformats.org/drawingml/2006/main" xmlns:r="http://schemas.openxmlformats.org/officeDocument/2006/relationships" xmlns:p="http://schemas.openxmlformats.org/presentationml/2006/main">
  <p:tag name="FIXEDLOCATIONTITLE" val="LHTitl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WFDGdBmKpd02VekA57jeL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J1du0pO.uyJkZvDnlRbAX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L1CSyuI_b8ZEyrihcVto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fEUnB9MuOosyC6bJfF_f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7JT.8kLolQnbrOYmIqhl4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xkDjCq8tmVP6JQJdyoZm8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LQ.W9MwzGQWJkHkEUz6lA"/>
</p:tagLst>
</file>

<file path=ppt/tags/tag63.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64.xml><?xml version="1.0" encoding="utf-8"?>
<p:tagLst xmlns:a="http://schemas.openxmlformats.org/drawingml/2006/main" xmlns:r="http://schemas.openxmlformats.org/officeDocument/2006/relationships" xmlns:p="http://schemas.openxmlformats.org/presentationml/2006/main">
  <p:tag name="FIXEDLOCATIONTITLE" val="LHTitle"/>
</p:tagLst>
</file>

<file path=ppt/tags/tag65.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66.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67.xml><?xml version="1.0" encoding="utf-8"?>
<p:tagLst xmlns:a="http://schemas.openxmlformats.org/drawingml/2006/main" xmlns:r="http://schemas.openxmlformats.org/officeDocument/2006/relationships" xmlns:p="http://schemas.openxmlformats.org/presentationml/2006/main">
  <p:tag name="SYMBOL" val="Text box"/>
  <p:tag name="DYNAMICSHAPE" val="Text box"/>
  <p:tag name="SYMBOLCOLOR" val="single"/>
  <p:tag name="FIXEDPOSITION" val="T"/>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WWUVlBBH2l3k9hxXzMmW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HASEMBEDDEDCELLS" val="table638083727988314071"/>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SYMBOL" val="Custom_Long horizontal takeaway"/>
  <p:tag name="DYNAMICSHAPE" val="Custom_Long horizontal takeaway"/>
  <p:tag name="SYMBOLCOLOR" val="single"/>
  <p:tag name="FIXEDPOSITION" val="T"/>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FIXEDLOCATIONTITLE" val="LHTitl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2APBMSK2AbhY_YXGSd7Q0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W.uAk49k8JcJMs5VVDdI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comAsKsN2jnDicBHPGw4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FVQGNjYEG8v3.eIcIyf2r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un_X__ynP3fZYEFo4arIp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nHNgknzIc7MV3vjZ6EX3v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vsgqDsTSVc9QtpZeDtka_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jaZ75bOeq3thTqUFVeSDi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7rbzCqePT.U7BNnqTaeVPg"/>
</p:tagLst>
</file>

<file path=ppt/tags/tag9.xml><?xml version="1.0" encoding="utf-8"?>
<p:tagLst xmlns:a="http://schemas.openxmlformats.org/drawingml/2006/main" xmlns:r="http://schemas.openxmlformats.org/officeDocument/2006/relationships" xmlns:p="http://schemas.openxmlformats.org/presentationml/2006/main">
  <p:tag name="INLINETEXTSHAPEGUID" val="e9e5e1f3-2ee8-4172-b94e-5125acf75fab"/>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yAafj07eWXr00g6dwBAnr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l4KdOuwkxtBtTGZrd_HuJg"/>
</p:tagLst>
</file>

<file path=ppt/tags/tag92.xml><?xml version="1.0" encoding="utf-8"?>
<p:tagLst xmlns:a="http://schemas.openxmlformats.org/drawingml/2006/main" xmlns:r="http://schemas.openxmlformats.org/officeDocument/2006/relationships" xmlns:p="http://schemas.openxmlformats.org/presentationml/2006/main">
  <p:tag name="FIXEDLOCATIONTITLE" val="LHTitle"/>
</p:tagLst>
</file>

<file path=ppt/tags/tag93.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YMBOL" val="Callout"/>
  <p:tag name="DYNAMICSHAPE" val="Callout"/>
  <p:tag name="SYMBOLCOLOR" val="single"/>
  <p:tag name="FIXEDPOSITION" val="T"/>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ln w="9525">
          <a:noFill/>
        </a:ln>
      </a:spPr>
      <a:bodyPr rtlCol="0" anchor="t" anchorCtr="0"/>
      <a:lstStyle>
        <a:defPPr algn="ctr">
          <a:defRPr sz="10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4.xml><?xml version="1.0" encoding="utf-8"?>
<a:theme xmlns:a="http://schemas.openxmlformats.org/drawingml/2006/main" name="1_EY-P Widescreen Template 2022">
  <a:themeElements>
    <a:clrScheme name="EYP2020_PPT">
      <a:dk1>
        <a:srgbClr val="FFFFFF"/>
      </a:dk1>
      <a:lt1>
        <a:srgbClr val="2E2E38"/>
      </a:lt1>
      <a:dk2>
        <a:srgbClr val="FFE600"/>
      </a:dk2>
      <a:lt2>
        <a:srgbClr val="000000"/>
      </a:lt2>
      <a:accent1>
        <a:srgbClr val="1A9AFA"/>
      </a:accent1>
      <a:accent2>
        <a:srgbClr val="2E2E38"/>
      </a:accent2>
      <a:accent3>
        <a:srgbClr val="747480"/>
      </a:accent3>
      <a:accent4>
        <a:srgbClr val="C4C4CD"/>
      </a:accent4>
      <a:accent5>
        <a:srgbClr val="FF4136"/>
      </a:accent5>
      <a:accent6>
        <a:srgbClr val="2DB757"/>
      </a:accent6>
      <a:hlink>
        <a:srgbClr val="1A9AFA"/>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noFill/>
        </a:ln>
      </a:spPr>
      <a:bodyPr lIns="72000" tIns="72000" rIns="72000" bIns="72000" rtlCol="0" anchor="ctr" anchorCtr="0"/>
      <a:lstStyle>
        <a:defPPr algn="l">
          <a:defRPr sz="12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3"/>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171450" indent="-171450" algn="l">
          <a:lnSpc>
            <a:spcPct val="85000"/>
          </a:lnSpc>
          <a:spcAft>
            <a:spcPts val="600"/>
          </a:spcAft>
          <a:buSzPct val="110000"/>
          <a:buFont typeface="EYInterstate Light" panose="02000506000000020004" pitchFamily="2" charset="0"/>
          <a:buChar char="•"/>
          <a:defRPr sz="1100" dirty="0" smtClean="0">
            <a:solidFill>
              <a:schemeClr val="bg1"/>
            </a:solidFill>
          </a:defRPr>
        </a:defPPr>
      </a:lstStyle>
    </a:txDef>
  </a:objectDefaults>
  <a:extraClrSchemeLst/>
  <a:custClrLst>
    <a:custClr name="Teal">
      <a:srgbClr val="27ACAA"/>
    </a:custClr>
    <a:custClr name="Green">
      <a:srgbClr val="2DB757"/>
    </a:custClr>
    <a:custClr name="Orange">
      <a:srgbClr val="FF6D00"/>
    </a:custClr>
    <a:custClr name="Purple">
      <a:srgbClr val="3D108A"/>
    </a:custClr>
    <a:custClr name="Maroon">
      <a:srgbClr val="750E5C"/>
    </a:custClr>
    <a:custClr name="Red">
      <a:srgbClr val="FF4136"/>
    </a:custClr>
    <a:custClr name="blank">
      <a:srgbClr val="FFFFFF"/>
    </a:custClr>
    <a:custClr name="blank">
      <a:srgbClr val="FFFFFF"/>
    </a:custClr>
    <a:custClr name="blank">
      <a:srgbClr val="FFFFFF"/>
    </a:custClr>
    <a:custClr name="blank">
      <a:srgbClr val="FFFFFF"/>
    </a:custClr>
    <a:custClr name="Teal">
      <a:srgbClr val="42C9C2"/>
    </a:custClr>
    <a:custClr name="Green">
      <a:srgbClr val="34C768"/>
    </a:custClr>
    <a:custClr name="Orange">
      <a:srgbClr val="FF810A"/>
    </a:custClr>
    <a:custClr name="Purple">
      <a:srgbClr val="542EA5"/>
    </a:custClr>
    <a:custClr name="Maroon">
      <a:srgbClr val="922B73"/>
    </a:custClr>
    <a:custClr name="Red">
      <a:srgbClr val="F95D54"/>
    </a:custClr>
    <a:custClr name="blank">
      <a:srgbClr val="FFFFFF"/>
    </a:custClr>
    <a:custClr name="blank">
      <a:srgbClr val="FFFFFF"/>
    </a:custClr>
    <a:custClr name="blank">
      <a:srgbClr val="FFFFFF"/>
    </a:custClr>
    <a:custClr name="blank">
      <a:srgbClr val="FFFFFF"/>
    </a:custClr>
    <a:custClr name="Teal">
      <a:srgbClr val="60E6E1"/>
    </a:custClr>
    <a:custClr name="Green">
      <a:srgbClr val="57E188"/>
    </a:custClr>
    <a:custClr name="Orange">
      <a:srgbClr val="FF9831"/>
    </a:custClr>
    <a:custClr name="Purple">
      <a:srgbClr val="724BC3"/>
    </a:custClr>
    <a:custClr name="Maroon">
      <a:srgbClr val="B14891"/>
    </a:custClr>
    <a:custClr name="Red">
      <a:srgbClr val="FF736A"/>
    </a:custClr>
    <a:custClr name="blank">
      <a:srgbClr val="FFFFFF"/>
    </a:custClr>
    <a:custClr name="blank">
      <a:srgbClr val="FFFFFF"/>
    </a:custClr>
    <a:custClr name="blank">
      <a:srgbClr val="FFFFFF"/>
    </a:custClr>
    <a:custClr name="blank">
      <a:srgbClr val="FFFFFF"/>
    </a:custClr>
    <a:custClr name="Teal">
      <a:srgbClr val="93F0E6"/>
    </a:custClr>
    <a:custClr name="Green">
      <a:srgbClr val="8CE8AD"/>
    </a:custClr>
    <a:custClr name="Orange">
      <a:srgbClr val="FFB46A"/>
    </a:custClr>
    <a:custClr name="Purple">
      <a:srgbClr val="9C82D4"/>
    </a:custClr>
    <a:custClr name="Maroon">
      <a:srgbClr val="C981B2"/>
    </a:custClr>
    <a:custClr name="Red">
      <a:srgbClr val="FF9A91"/>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EY-Parthenon (blank).potx" id="{CE52F024-EC4E-441C-9153-361D5F44F3F6}" vid="{0EFBFF98-DD65-424B-BCC6-0920D7E449F9}"/>
    </a:ext>
  </a:extLst>
</a:theme>
</file>

<file path=ppt/theme/theme5.xml><?xml version="1.0" encoding="utf-8"?>
<a:theme xmlns:a="http://schemas.openxmlformats.org/drawingml/2006/main" name="New_2022">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a020e6d-7cc1-4846-9d71-995371862250">
      <UserInfo>
        <DisplayName>Kasia Lundy</DisplayName>
        <AccountId>13</AccountId>
        <AccountType/>
      </UserInfo>
      <UserInfo>
        <DisplayName>Kate Pinto</DisplayName>
        <AccountId>18</AccountId>
        <AccountType/>
      </UserInfo>
      <UserInfo>
        <DisplayName>Teddy P Christakos</DisplayName>
        <AccountId>87</AccountId>
        <AccountType/>
      </UserInfo>
      <UserInfo>
        <DisplayName>Kyle T Madura</DisplayName>
        <AccountId>86</AccountId>
        <AccountType/>
      </UserInfo>
      <UserInfo>
        <DisplayName>Sam J Wolfson</DisplayName>
        <AccountId>81</AccountId>
        <AccountType/>
      </UserInfo>
      <UserInfo>
        <DisplayName>Dona Gilbertson</DisplayName>
        <AccountId>117</AccountId>
        <AccountType/>
      </UserInfo>
      <UserInfo>
        <DisplayName>Meghan Egan</DisplayName>
        <AccountId>43</AccountId>
        <AccountType/>
      </UserInfo>
      <UserInfo>
        <DisplayName>David J Dreher</DisplayName>
        <AccountId>19</AccountId>
        <AccountType/>
      </UserInfo>
      <UserInfo>
        <DisplayName>Chris J Librizzi</DisplayName>
        <AccountId>23</AccountId>
        <AccountType/>
      </UserInfo>
      <UserInfo>
        <DisplayName>Umair Naeem</DisplayName>
        <AccountId>53</AccountId>
        <AccountType/>
      </UserInfo>
      <UserInfo>
        <DisplayName>Mary Kryska</DisplayName>
        <AccountId>22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537026F9728184AB52C163C9949ECB6" ma:contentTypeVersion="4" ma:contentTypeDescription="Create a new document." ma:contentTypeScope="" ma:versionID="b6adda261a3865a51c799a348df3483f">
  <xsd:schema xmlns:xsd="http://www.w3.org/2001/XMLSchema" xmlns:xs="http://www.w3.org/2001/XMLSchema" xmlns:p="http://schemas.microsoft.com/office/2006/metadata/properties" xmlns:ns2="b5d540f5-df78-4134-9901-11927155d372" xmlns:ns3="0a020e6d-7cc1-4846-9d71-995371862250" targetNamespace="http://schemas.microsoft.com/office/2006/metadata/properties" ma:root="true" ma:fieldsID="4f1ae8f4f8ede20b1342cc7678145443" ns2:_="" ns3:_="">
    <xsd:import namespace="b5d540f5-df78-4134-9901-11927155d372"/>
    <xsd:import namespace="0a020e6d-7cc1-4846-9d71-99537186225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d540f5-df78-4134-9901-11927155d3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a020e6d-7cc1-4846-9d71-99537186225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2F75BB-1905-4028-823D-F94C133619D9}">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a020e6d-7cc1-4846-9d71-995371862250"/>
    <ds:schemaRef ds:uri="b5d540f5-df78-4134-9901-11927155d372"/>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232264AA-7498-4423-97AF-8E83338F31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d540f5-df78-4134-9901-11927155d372"/>
    <ds:schemaRef ds:uri="0a020e6d-7cc1-4846-9d71-995371862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0452801-B128-448F-9908-C5BD099B19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774</TotalTime>
  <Words>7213</Words>
  <Application>Microsoft Office PowerPoint</Application>
  <PresentationFormat>Custom</PresentationFormat>
  <Paragraphs>636</Paragraphs>
  <Slides>17</Slides>
  <Notes>17</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17</vt:i4>
      </vt:variant>
    </vt:vector>
  </HeadingPairs>
  <TitlesOfParts>
    <vt:vector size="32" baseType="lpstr">
      <vt:lpstr>Arial</vt:lpstr>
      <vt:lpstr>Calibri</vt:lpstr>
      <vt:lpstr>EYInterstate</vt:lpstr>
      <vt:lpstr>EYInterstate Light</vt:lpstr>
      <vt:lpstr>Georgia</vt:lpstr>
      <vt:lpstr>Segoe UI</vt:lpstr>
      <vt:lpstr>Symbol</vt:lpstr>
      <vt:lpstr>Wingdings 2</vt:lpstr>
      <vt:lpstr>Wingdings 3</vt:lpstr>
      <vt:lpstr>EY dark background</vt:lpstr>
      <vt:lpstr>EY light background</vt:lpstr>
      <vt:lpstr>EY-P Widescreen Template 2022</vt:lpstr>
      <vt:lpstr>1_EY-P Widescreen Template 2022</vt:lpstr>
      <vt:lpstr>New_2022</vt:lpstr>
      <vt:lpstr>think-cell Slide</vt:lpstr>
      <vt:lpstr>Consultor de datos independiente DESE – BPS</vt:lpstr>
      <vt:lpstr>Limitaciones y restricciones</vt:lpstr>
      <vt:lpstr>Enfoque y resultados de la evaluación de datos EY analizó siete dominios de datos del BPS, determinados por DESE, para el año escolar 2021-2022, e identificó desafíos y oportunidades clave.</vt:lpstr>
      <vt:lpstr>Alcance de la evaluación de datos EY analizó siete dominios de datos de BPS, identificados por DESE, para el año escolar 2021-2022.</vt:lpstr>
      <vt:lpstr>Calificaciones de riesgo de dimensión de dominio de datos individuales Cada dominio de datos recibió una calificación de riesgo en siete dimensiones.</vt:lpstr>
      <vt:lpstr>Calificaciones compuestas de riesgo del dominio de datos En todos los dominios de datos, se utilizaron calificaciones de dimensiones para generar una calificación compuesta relativa del riesgo.</vt:lpstr>
      <vt:lpstr>Descripciones generales de los dominios de datos (1/4)   En todos los dominios de datos, el egreso de los estudiantes (bajas) y la restricción representan el mayor riesgo (puntuaciones compuestas más altas).</vt:lpstr>
      <vt:lpstr>Descripciones generales de los dominios de datos (2/4)   El funcionamiento puntual del autobús matutino y la Educación especial representan un riesgo general moderado, con algunas dimensiones clasificadas como de alto riesgo.</vt:lpstr>
      <vt:lpstr>Descripciones generales de los dominios de datos (3/4)   Las quejas de las familias se calificaron como un dominio de riesgo moderado; no tenía un alto riesgo, pero sí varias dimensiones de riesgo moderado.</vt:lpstr>
      <vt:lpstr>Descripciones generales de los dominios de datos (4/4)   Las sanciones disciplinarias a los estudiantes, los Estudiantes de Inglés y la inscripción de estudiantes fueron calificados como de menor riesgo (puntuaciones compuestas más bajas). </vt:lpstr>
      <vt:lpstr>Desafíos globales En todos los dominios de datos, surgieron varios desafíos más amplios.</vt:lpstr>
      <vt:lpstr>Oportunidades globales Hay varias oportunidades de mejora de alto nivel que pueden habilitar y respaldar oportunidades específicas del dominio.</vt:lpstr>
      <vt:lpstr>Apéndice</vt:lpstr>
      <vt:lpstr>Apéndice Rúbrica de calificación del riesgo de dimensión</vt:lpstr>
      <vt:lpstr>Apéndice Asignación de los estudiantes</vt:lpstr>
      <vt:lpstr>Apéndice Análisis de ubicación del estudiante: clasificaciones de servicios escolares utilizadas para este análisis </vt:lpstr>
      <vt:lpstr>EY  | Construyendo un mundo laboral mejor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BESE February 2023 Regular Meeting Item 3 PowerPoint: DESE independent data consultant for BPS SIP, Brief summary of findings (Spanish)</dc:title>
  <dc:subject/>
  <dc:creator>DESE</dc:creator>
  <cp:keywords/>
  <cp:lastModifiedBy>Zou, Dong (EOE)</cp:lastModifiedBy>
  <cp:revision>79</cp:revision>
  <dcterms:created xsi:type="dcterms:W3CDTF">2020-06-09T18:31:46Z</dcterms:created>
  <dcterms:modified xsi:type="dcterms:W3CDTF">2023-02-28T17:09:06Z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28 2023 12:00AM</vt:lpwstr>
  </property>
</Properties>
</file>