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tags/tag29.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tags/tag84.xml" ContentType="application/vnd.openxmlformats-officedocument.presentationml.tags+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4"/>
    <p:sldMasterId id="2147483892" r:id="rId5"/>
    <p:sldMasterId id="2147483969" r:id="rId6"/>
    <p:sldMasterId id="2147483984" r:id="rId7"/>
    <p:sldMasterId id="2147483990" r:id="rId8"/>
    <p:sldMasterId id="2147484026" r:id="rId9"/>
  </p:sldMasterIdLst>
  <p:notesMasterIdLst>
    <p:notesMasterId r:id="rId27"/>
  </p:notesMasterIdLst>
  <p:handoutMasterIdLst>
    <p:handoutMasterId r:id="rId28"/>
  </p:handoutMasterIdLst>
  <p:sldIdLst>
    <p:sldId id="277" r:id="rId10"/>
    <p:sldId id="2147469795" r:id="rId11"/>
    <p:sldId id="2147469866" r:id="rId12"/>
    <p:sldId id="2147469867" r:id="rId13"/>
    <p:sldId id="2147469793" r:id="rId14"/>
    <p:sldId id="2147469849" r:id="rId15"/>
    <p:sldId id="2147469848" r:id="rId16"/>
    <p:sldId id="2147469868" r:id="rId17"/>
    <p:sldId id="2147469969" r:id="rId18"/>
    <p:sldId id="2147469970" r:id="rId19"/>
    <p:sldId id="2147469832" r:id="rId20"/>
    <p:sldId id="2147469835" r:id="rId21"/>
    <p:sldId id="2147469869" r:id="rId22"/>
    <p:sldId id="2147469856" r:id="rId23"/>
    <p:sldId id="2147469800" r:id="rId24"/>
    <p:sldId id="2147469831" r:id="rId25"/>
    <p:sldId id="2147469745" r:id="rId26"/>
  </p:sldIdLst>
  <p:sldSz cx="12198350" cy="6858000"/>
  <p:notesSz cx="6950075" cy="92360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deck" id="{909EE36F-7715-4EE6-BC65-C8C3D252C3AF}">
          <p14:sldIdLst>
            <p14:sldId id="277"/>
            <p14:sldId id="2147469795"/>
            <p14:sldId id="2147469866"/>
            <p14:sldId id="2147469867"/>
            <p14:sldId id="2147469793"/>
            <p14:sldId id="2147469849"/>
            <p14:sldId id="2147469848"/>
            <p14:sldId id="2147469868"/>
            <p14:sldId id="2147469969"/>
            <p14:sldId id="2147469970"/>
            <p14:sldId id="2147469832"/>
            <p14:sldId id="2147469835"/>
          </p14:sldIdLst>
        </p14:section>
        <p14:section name="Appendix" id="{B6ED703F-6199-4E4D-A94A-F41100C6E153}">
          <p14:sldIdLst>
            <p14:sldId id="2147469869"/>
            <p14:sldId id="2147469856"/>
            <p14:sldId id="2147469800"/>
            <p14:sldId id="2147469831"/>
            <p14:sldId id="2147469745"/>
          </p14:sldIdLst>
        </p14:section>
      </p14:sectionLst>
    </p:ex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E3CDB24-19CD-668A-C182-9AB94B1295F6}" name="Kyle T Madura" initials="KTM" userId="S::Kyle.Madura@parthenon.ey.com::da561cb1-1ed2-46d6-8b52-bc39395058ae" providerId="AD"/>
  <p188:author id="{003CA763-FE22-81DE-4080-0348861971D5}" name="Sam J Wolfson" initials="SJW" userId="S::Sam.Wolfson@parthenon.ey.com::6d1d33e9-5d72-4c69-9442-bf49db85aacf" providerId="AD"/>
  <p188:author id="{2B3CE5FC-D458-C7C8-CB62-79DB0336CAB4}" name="Meghan Egan" initials="ME" userId="S::Meghan.Kearney@ey.com::74bfe8ea-2483-4f67-bf0e-769aa569c237" providerId="AD"/>
  <p188:author id="{359993FE-DAD6-0E46-7706-3F7B955815CB}" name="Kate Pinto" initials="KP" userId="S::Kate.Pinto@parthenon.ey.com::4bd6566f-60c5-4f8e-a2e4-d49956420a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9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D00"/>
    <a:srgbClr val="F3A99E"/>
    <a:srgbClr val="C4C4CD"/>
    <a:srgbClr val="F2F2F2"/>
    <a:srgbClr val="A2D1F5"/>
    <a:srgbClr val="73BAF0"/>
    <a:srgbClr val="228941"/>
    <a:srgbClr val="2DB757"/>
    <a:srgbClr val="D2D2DA"/>
    <a:srgbClr val="61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CEF81-1F8D-4738-BF05-28256F771B90}" v="3" dt="2023-02-28T16:29:43.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0" autoAdjust="0"/>
    <p:restoredTop sz="86016" autoAdjust="0"/>
  </p:normalViewPr>
  <p:slideViewPr>
    <p:cSldViewPr snapToGrid="0">
      <p:cViewPr varScale="1">
        <p:scale>
          <a:sx n="94" d="100"/>
          <a:sy n="94" d="100"/>
        </p:scale>
        <p:origin x="1404" y="90"/>
      </p:cViewPr>
      <p:guideLst>
        <p:guide orient="horz" pos="2160"/>
        <p:guide pos="3842"/>
      </p:guideLst>
    </p:cSldViewPr>
  </p:slideViewPr>
  <p:notesTextViewPr>
    <p:cViewPr>
      <p:scale>
        <a:sx n="1" d="1"/>
        <a:sy n="1" d="1"/>
      </p:scale>
      <p:origin x="0" y="0"/>
    </p:cViewPr>
  </p:notesTextViewPr>
  <p:notesViewPr>
    <p:cSldViewPr snapToGrid="0">
      <p:cViewPr>
        <p:scale>
          <a:sx n="1" d="2"/>
          <a:sy n="1" d="2"/>
        </p:scale>
        <p:origin x="4536" y="103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Binary_Worksheet5.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07565162110616"/>
          <c:y val="7.1249999999999994E-2"/>
          <c:w val="0.76986649713922439"/>
          <c:h val="0.85750000000000004"/>
        </c:manualLayout>
      </c:layout>
      <c:barChart>
        <c:barDir val="col"/>
        <c:grouping val="stacked"/>
        <c:varyColors val="0"/>
        <c:ser>
          <c:idx val="0"/>
          <c:order val="0"/>
          <c:spPr>
            <a:solidFill>
              <a:schemeClr val="accent1"/>
            </a:solidFill>
            <a:ln w="9525" algn="ctr">
              <a:solidFill>
                <a:srgbClr val="747480"/>
              </a:solidFill>
              <a:prstDash val="solid"/>
            </a:ln>
          </c:spPr>
          <c:invertIfNegative val="0"/>
          <c:val>
            <c:numRef>
              <c:f>Sheet1!$A$1</c:f>
              <c:numCache>
                <c:formatCode>General</c:formatCode>
                <c:ptCount val="1"/>
                <c:pt idx="0">
                  <c:v>17</c:v>
                </c:pt>
              </c:numCache>
            </c:numRef>
          </c:val>
          <c:extLst>
            <c:ext xmlns:c16="http://schemas.microsoft.com/office/drawing/2014/chart" uri="{C3380CC4-5D6E-409C-BE32-E72D297353CC}">
              <c16:uniqueId val="{00000000-3001-45E5-91DB-F5463F81C059}"/>
            </c:ext>
          </c:extLst>
        </c:ser>
        <c:ser>
          <c:idx val="1"/>
          <c:order val="1"/>
          <c:spPr>
            <a:solidFill>
              <a:srgbClr val="C0C0C0"/>
            </a:solidFill>
            <a:ln w="9525" algn="ctr">
              <a:solidFill>
                <a:srgbClr val="747480"/>
              </a:solidFill>
              <a:prstDash val="solid"/>
            </a:ln>
          </c:spPr>
          <c:invertIfNegative val="0"/>
          <c:val>
            <c:numRef>
              <c:f>Sheet1!$A$2</c:f>
              <c:numCache>
                <c:formatCode>General</c:formatCode>
                <c:ptCount val="1"/>
                <c:pt idx="0">
                  <c:v>3</c:v>
                </c:pt>
              </c:numCache>
            </c:numRef>
          </c:val>
          <c:extLst>
            <c:ext xmlns:c16="http://schemas.microsoft.com/office/drawing/2014/chart" uri="{C3380CC4-5D6E-409C-BE32-E72D297353CC}">
              <c16:uniqueId val="{00000001-3001-45E5-91DB-F5463F81C059}"/>
            </c:ext>
          </c:extLst>
        </c:ser>
        <c:ser>
          <c:idx val="2"/>
          <c:order val="2"/>
          <c:spPr>
            <a:solidFill>
              <a:srgbClr val="E80D00"/>
            </a:solidFill>
            <a:ln w="9525" algn="ctr">
              <a:solidFill>
                <a:srgbClr val="747480"/>
              </a:solidFill>
              <a:prstDash val="solid"/>
            </a:ln>
          </c:spPr>
          <c:invertIfNegative val="0"/>
          <c:val>
            <c:numRef>
              <c:f>Sheet1!$A$3</c:f>
              <c:numCache>
                <c:formatCode>General</c:formatCode>
                <c:ptCount val="1"/>
                <c:pt idx="0">
                  <c:v>80</c:v>
                </c:pt>
              </c:numCache>
            </c:numRef>
          </c:val>
          <c:extLst>
            <c:ext xmlns:c16="http://schemas.microsoft.com/office/drawing/2014/chart" uri="{C3380CC4-5D6E-409C-BE32-E72D297353CC}">
              <c16:uniqueId val="{00000002-3001-45E5-91DB-F5463F81C059}"/>
            </c:ext>
          </c:extLst>
        </c:ser>
        <c:dLbls>
          <c:showLegendKey val="0"/>
          <c:showVal val="0"/>
          <c:showCatName val="0"/>
          <c:showSerName val="0"/>
          <c:showPercent val="0"/>
          <c:showBubbleSize val="0"/>
        </c:dLbls>
        <c:gapWidth val="80"/>
        <c:overlap val="100"/>
        <c:axId val="1586505384"/>
        <c:axId val="1"/>
      </c:barChart>
      <c:catAx>
        <c:axId val="1586505384"/>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900" kern="1200">
                <a:solidFill>
                  <a:schemeClr val="bg1"/>
                </a:solidFill>
                <a:latin typeface="+mn-lt"/>
                <a:ea typeface="+mj-ea"/>
                <a:cs typeface="+mj-cs"/>
              </a:defRPr>
            </a:pPr>
            <a:endParaRPr lang="en-US"/>
          </a:p>
        </c:txPr>
        <c:crossAx val="1586505384"/>
        <c:crosses val="min"/>
        <c:crossBetween val="between"/>
        <c:majorUnit val="2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619718309859155E-2"/>
          <c:y val="4.8507462686567165E-2"/>
          <c:w val="0.92676056338028168"/>
          <c:h val="0.90298507462686572"/>
        </c:manualLayout>
      </c:layout>
      <c:barChart>
        <c:barDir val="col"/>
        <c:grouping val="stacked"/>
        <c:varyColors val="0"/>
        <c:ser>
          <c:idx val="0"/>
          <c:order val="0"/>
          <c:spPr>
            <a:solidFill>
              <a:schemeClr val="accent1"/>
            </a:solidFill>
            <a:ln w="9525" algn="ctr">
              <a:solidFill>
                <a:srgbClr val="747480"/>
              </a:solidFill>
              <a:prstDash val="solid"/>
            </a:ln>
          </c:spPr>
          <c:invertIfNegative val="0"/>
          <c:val>
            <c:numRef>
              <c:f>Sheet1!$A$1</c:f>
              <c:numCache>
                <c:formatCode>General</c:formatCode>
                <c:ptCount val="1"/>
                <c:pt idx="0">
                  <c:v>80835</c:v>
                </c:pt>
              </c:numCache>
            </c:numRef>
          </c:val>
          <c:extLst>
            <c:ext xmlns:c16="http://schemas.microsoft.com/office/drawing/2014/chart" uri="{C3380CC4-5D6E-409C-BE32-E72D297353CC}">
              <c16:uniqueId val="{00000000-6EBD-49BB-8D61-EEEC73B9735D}"/>
            </c:ext>
          </c:extLst>
        </c:ser>
        <c:ser>
          <c:idx val="1"/>
          <c:order val="1"/>
          <c:spPr>
            <a:solidFill>
              <a:srgbClr val="E80D00"/>
            </a:solidFill>
            <a:ln w="9525" algn="ctr">
              <a:solidFill>
                <a:srgbClr val="747480"/>
              </a:solidFill>
              <a:prstDash val="solid"/>
            </a:ln>
          </c:spPr>
          <c:invertIfNegative val="0"/>
          <c:val>
            <c:numRef>
              <c:f>Sheet1!$A$2</c:f>
              <c:numCache>
                <c:formatCode>General</c:formatCode>
                <c:ptCount val="1"/>
                <c:pt idx="0">
                  <c:v>26012</c:v>
                </c:pt>
              </c:numCache>
            </c:numRef>
          </c:val>
          <c:extLst>
            <c:ext xmlns:c16="http://schemas.microsoft.com/office/drawing/2014/chart" uri="{C3380CC4-5D6E-409C-BE32-E72D297353CC}">
              <c16:uniqueId val="{00000001-6EBD-49BB-8D61-EEEC73B9735D}"/>
            </c:ext>
          </c:extLst>
        </c:ser>
        <c:dLbls>
          <c:showLegendKey val="0"/>
          <c:showVal val="0"/>
          <c:showCatName val="0"/>
          <c:showSerName val="0"/>
          <c:showPercent val="0"/>
          <c:showBubbleSize val="0"/>
        </c:dLbls>
        <c:gapWidth val="80"/>
        <c:overlap val="100"/>
        <c:axId val="1041786015"/>
        <c:axId val="1"/>
      </c:barChart>
      <c:catAx>
        <c:axId val="1041786015"/>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20000"/>
          <c:min val="0"/>
        </c:scaling>
        <c:delete val="0"/>
        <c:axPos val="l"/>
        <c:majorGridlines>
          <c:spPr>
            <a:ln>
              <a:noFill/>
            </a:ln>
          </c:spPr>
        </c:majorGridlines>
        <c:numFmt formatCode="General" sourceLinked="1"/>
        <c:majorTickMark val="out"/>
        <c:minorTickMark val="none"/>
        <c:tickLblPos val="none"/>
        <c:spPr>
          <a:ln w="3175" algn="ctr">
            <a:solidFill>
              <a:srgbClr val="747480"/>
            </a:solidFill>
            <a:prstDash val="solid"/>
          </a:ln>
        </c:spPr>
        <c:txPr>
          <a:bodyPr wrap="none"/>
          <a:lstStyle/>
          <a:p>
            <a:pPr>
              <a:defRPr sz="900" kern="1200">
                <a:latin typeface="+mn-lt"/>
                <a:ea typeface="+mj-ea"/>
                <a:cs typeface="+mj-cs"/>
              </a:defRPr>
            </a:pPr>
            <a:endParaRPr lang="en-US"/>
          </a:p>
        </c:txPr>
        <c:crossAx val="1041786015"/>
        <c:crosses val="min"/>
        <c:crossBetween val="between"/>
        <c:majorUnit val="20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810408921933084"/>
          <c:y val="7.2704081632653059E-2"/>
          <c:w val="0.66356877323420072"/>
          <c:h val="0.85459183673469385"/>
        </c:manualLayout>
      </c:layout>
      <c:barChart>
        <c:barDir val="col"/>
        <c:grouping val="stacked"/>
        <c:varyColors val="0"/>
        <c:ser>
          <c:idx val="0"/>
          <c:order val="0"/>
          <c:spPr>
            <a:solidFill>
              <a:schemeClr val="accent1"/>
            </a:solidFill>
            <a:ln w="9525" algn="ctr">
              <a:solidFill>
                <a:srgbClr val="747480"/>
              </a:solidFill>
              <a:prstDash val="solid"/>
            </a:ln>
          </c:spPr>
          <c:invertIfNegative val="0"/>
          <c:val>
            <c:numRef>
              <c:f>Sheet1!$A$1</c:f>
              <c:numCache>
                <c:formatCode>General</c:formatCode>
                <c:ptCount val="1"/>
                <c:pt idx="0">
                  <c:v>66</c:v>
                </c:pt>
              </c:numCache>
            </c:numRef>
          </c:val>
          <c:extLst>
            <c:ext xmlns:c16="http://schemas.microsoft.com/office/drawing/2014/chart" uri="{C3380CC4-5D6E-409C-BE32-E72D297353CC}">
              <c16:uniqueId val="{00000000-0DD0-4665-9DF2-FA29654B64B1}"/>
            </c:ext>
          </c:extLst>
        </c:ser>
        <c:ser>
          <c:idx val="1"/>
          <c:order val="1"/>
          <c:spPr>
            <a:solidFill>
              <a:srgbClr val="E80D00"/>
            </a:solidFill>
            <a:ln w="9525" algn="ctr">
              <a:solidFill>
                <a:srgbClr val="747480"/>
              </a:solidFill>
              <a:prstDash val="solid"/>
            </a:ln>
          </c:spPr>
          <c:invertIfNegative val="0"/>
          <c:val>
            <c:numRef>
              <c:f>Sheet1!$A$2</c:f>
              <c:numCache>
                <c:formatCode>General</c:formatCode>
                <c:ptCount val="1"/>
                <c:pt idx="0">
                  <c:v>25</c:v>
                </c:pt>
              </c:numCache>
            </c:numRef>
          </c:val>
          <c:extLst>
            <c:ext xmlns:c16="http://schemas.microsoft.com/office/drawing/2014/chart" uri="{C3380CC4-5D6E-409C-BE32-E72D297353CC}">
              <c16:uniqueId val="{00000001-0DD0-4665-9DF2-FA29654B64B1}"/>
            </c:ext>
          </c:extLst>
        </c:ser>
        <c:ser>
          <c:idx val="2"/>
          <c:order val="2"/>
          <c:spPr>
            <a:solidFill>
              <a:srgbClr val="C4C4CD"/>
            </a:solidFill>
            <a:ln w="9525" algn="ctr">
              <a:solidFill>
                <a:srgbClr val="747480"/>
              </a:solidFill>
              <a:prstDash val="solid"/>
            </a:ln>
          </c:spPr>
          <c:invertIfNegative val="0"/>
          <c:val>
            <c:numRef>
              <c:f>Sheet1!$A$3</c:f>
              <c:numCache>
                <c:formatCode>General</c:formatCode>
                <c:ptCount val="1"/>
                <c:pt idx="0">
                  <c:v>8.9999999999999964</c:v>
                </c:pt>
              </c:numCache>
            </c:numRef>
          </c:val>
          <c:extLst>
            <c:ext xmlns:c16="http://schemas.microsoft.com/office/drawing/2014/chart" uri="{C3380CC4-5D6E-409C-BE32-E72D297353CC}">
              <c16:uniqueId val="{00000002-0DD0-4665-9DF2-FA29654B64B1}"/>
            </c:ext>
          </c:extLst>
        </c:ser>
        <c:dLbls>
          <c:showLegendKey val="0"/>
          <c:showVal val="0"/>
          <c:showCatName val="0"/>
          <c:showSerName val="0"/>
          <c:showPercent val="0"/>
          <c:showBubbleSize val="0"/>
        </c:dLbls>
        <c:gapWidth val="80"/>
        <c:overlap val="100"/>
        <c:axId val="1148094895"/>
        <c:axId val="1"/>
      </c:barChart>
      <c:catAx>
        <c:axId val="1148094895"/>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900" kern="1200">
                <a:solidFill>
                  <a:schemeClr val="bg1"/>
                </a:solidFill>
                <a:latin typeface="+mn-lt"/>
                <a:ea typeface="+mn-ea"/>
                <a:cs typeface="+mn-cs"/>
              </a:defRPr>
            </a:pPr>
            <a:endParaRPr lang="en-US"/>
          </a:p>
        </c:txPr>
        <c:crossAx val="1148094895"/>
        <c:crosses val="min"/>
        <c:crossBetween val="between"/>
        <c:majorUnit val="2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54390934844188E-2"/>
          <c:y val="6.7183462532299745E-2"/>
          <c:w val="0.85269121813031157"/>
          <c:h val="0.86563307493540054"/>
        </c:manualLayout>
      </c:layout>
      <c:barChart>
        <c:barDir val="col"/>
        <c:grouping val="stacked"/>
        <c:varyColors val="0"/>
        <c:ser>
          <c:idx val="0"/>
          <c:order val="0"/>
          <c:spPr>
            <a:solidFill>
              <a:srgbClr val="F3A99E"/>
            </a:solidFill>
            <a:ln w="9525" algn="ctr">
              <a:solidFill>
                <a:srgbClr val="747480"/>
              </a:solidFill>
              <a:prstDash val="solid"/>
            </a:ln>
          </c:spPr>
          <c:invertIfNegative val="0"/>
          <c:val>
            <c:numRef>
              <c:f>Sheet1!$A$1</c:f>
              <c:numCache>
                <c:formatCode>General</c:formatCode>
                <c:ptCount val="1"/>
                <c:pt idx="0">
                  <c:v>40</c:v>
                </c:pt>
              </c:numCache>
            </c:numRef>
          </c:val>
          <c:extLst>
            <c:ext xmlns:c16="http://schemas.microsoft.com/office/drawing/2014/chart" uri="{C3380CC4-5D6E-409C-BE32-E72D297353CC}">
              <c16:uniqueId val="{00000000-AD98-4B56-A572-6BE3B40D4400}"/>
            </c:ext>
          </c:extLst>
        </c:ser>
        <c:ser>
          <c:idx val="1"/>
          <c:order val="1"/>
          <c:spPr>
            <a:solidFill>
              <a:srgbClr val="F3A99E"/>
            </a:solidFill>
            <a:ln w="9525" algn="ctr">
              <a:solidFill>
                <a:srgbClr val="747480"/>
              </a:solidFill>
              <a:prstDash val="solid"/>
            </a:ln>
          </c:spPr>
          <c:invertIfNegative val="0"/>
          <c:val>
            <c:numRef>
              <c:f>Sheet1!$A$2</c:f>
              <c:numCache>
                <c:formatCode>General</c:formatCode>
                <c:ptCount val="1"/>
                <c:pt idx="0">
                  <c:v>16.000000000000004</c:v>
                </c:pt>
              </c:numCache>
            </c:numRef>
          </c:val>
          <c:extLst>
            <c:ext xmlns:c16="http://schemas.microsoft.com/office/drawing/2014/chart" uri="{C3380CC4-5D6E-409C-BE32-E72D297353CC}">
              <c16:uniqueId val="{00000001-AD98-4B56-A572-6BE3B40D4400}"/>
            </c:ext>
          </c:extLst>
        </c:ser>
        <c:ser>
          <c:idx val="2"/>
          <c:order val="2"/>
          <c:spPr>
            <a:solidFill>
              <a:srgbClr val="F3A99E"/>
            </a:solidFill>
            <a:ln w="9525" algn="ctr">
              <a:solidFill>
                <a:srgbClr val="747480"/>
              </a:solidFill>
              <a:prstDash val="solid"/>
            </a:ln>
          </c:spPr>
          <c:invertIfNegative val="0"/>
          <c:val>
            <c:numRef>
              <c:f>Sheet1!$A$3</c:f>
              <c:numCache>
                <c:formatCode>General</c:formatCode>
                <c:ptCount val="1"/>
                <c:pt idx="0">
                  <c:v>19.999999999999996</c:v>
                </c:pt>
              </c:numCache>
            </c:numRef>
          </c:val>
          <c:extLst>
            <c:ext xmlns:c16="http://schemas.microsoft.com/office/drawing/2014/chart" uri="{C3380CC4-5D6E-409C-BE32-E72D297353CC}">
              <c16:uniqueId val="{00000002-AD98-4B56-A572-6BE3B40D4400}"/>
            </c:ext>
          </c:extLst>
        </c:ser>
        <c:ser>
          <c:idx val="3"/>
          <c:order val="3"/>
          <c:spPr>
            <a:solidFill>
              <a:srgbClr val="F3A99E"/>
            </a:solidFill>
            <a:ln w="9525" algn="ctr">
              <a:solidFill>
                <a:srgbClr val="747480"/>
              </a:solidFill>
              <a:prstDash val="solid"/>
            </a:ln>
          </c:spPr>
          <c:invertIfNegative val="0"/>
          <c:val>
            <c:numRef>
              <c:f>Sheet1!$A$4</c:f>
              <c:numCache>
                <c:formatCode>General</c:formatCode>
                <c:ptCount val="1"/>
                <c:pt idx="0">
                  <c:v>24</c:v>
                </c:pt>
              </c:numCache>
            </c:numRef>
          </c:val>
          <c:extLst>
            <c:ext xmlns:c16="http://schemas.microsoft.com/office/drawing/2014/chart" uri="{C3380CC4-5D6E-409C-BE32-E72D297353CC}">
              <c16:uniqueId val="{00000003-AD98-4B56-A572-6BE3B40D4400}"/>
            </c:ext>
          </c:extLst>
        </c:ser>
        <c:dLbls>
          <c:showLegendKey val="0"/>
          <c:showVal val="0"/>
          <c:showCatName val="0"/>
          <c:showSerName val="0"/>
          <c:showPercent val="0"/>
          <c:showBubbleSize val="0"/>
        </c:dLbls>
        <c:gapWidth val="80"/>
        <c:overlap val="100"/>
        <c:axId val="9163127"/>
        <c:axId val="1"/>
      </c:barChart>
      <c:catAx>
        <c:axId val="9163127"/>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9163127"/>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40350877192984E-2"/>
          <c:y val="4.0466926070038912E-2"/>
          <c:w val="0.88859649122807016"/>
          <c:h val="0.91906614785992213"/>
        </c:manualLayout>
      </c:layout>
      <c:barChart>
        <c:barDir val="col"/>
        <c:grouping val="stacked"/>
        <c:varyColors val="0"/>
        <c:ser>
          <c:idx val="0"/>
          <c:order val="0"/>
          <c:spPr>
            <a:solidFill>
              <a:schemeClr val="accent1"/>
            </a:solidFill>
            <a:ln w="9525" algn="ctr">
              <a:solidFill>
                <a:srgbClr val="747480"/>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9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FE-4CFD-AC0F-46A61D8090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67.870036101083031</c:v>
                </c:pt>
              </c:numCache>
            </c:numRef>
          </c:val>
          <c:extLst>
            <c:ext xmlns:c16="http://schemas.microsoft.com/office/drawing/2014/chart" uri="{C3380CC4-5D6E-409C-BE32-E72D297353CC}">
              <c16:uniqueId val="{00000001-1DFE-4CFD-AC0F-46A61D80909C}"/>
            </c:ext>
          </c:extLst>
        </c:ser>
        <c:ser>
          <c:idx val="1"/>
          <c:order val="1"/>
          <c:spPr>
            <a:solidFill>
              <a:srgbClr val="E80D00"/>
            </a:solidFill>
            <a:ln w="9525" algn="ctr">
              <a:solidFill>
                <a:srgbClr val="747480"/>
              </a:solidFill>
              <a:prstDash val="solid"/>
            </a:ln>
          </c:spPr>
          <c:invertIfNegative val="0"/>
          <c:dLbls>
            <c:dLbl>
              <c:idx val="0"/>
              <c:layout>
                <c:manualLayout>
                  <c:x val="0"/>
                  <c:y val="-7.7821011673151756E-4"/>
                </c:manualLayout>
              </c:layout>
              <c:numFmt formatCode="#,##0&quot;%&quot;;&quot;-&quot;#,##0&quot;%&quot;"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FE-4CFD-AC0F-46A61D8090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32.129963898916969</c:v>
                </c:pt>
              </c:numCache>
            </c:numRef>
          </c:val>
          <c:extLst>
            <c:ext xmlns:c16="http://schemas.microsoft.com/office/drawing/2014/chart" uri="{C3380CC4-5D6E-409C-BE32-E72D297353CC}">
              <c16:uniqueId val="{00000003-1DFE-4CFD-AC0F-46A61D80909C}"/>
            </c:ext>
          </c:extLst>
        </c:ser>
        <c:dLbls>
          <c:showLegendKey val="0"/>
          <c:showVal val="0"/>
          <c:showCatName val="0"/>
          <c:showSerName val="0"/>
          <c:showPercent val="0"/>
          <c:showBubbleSize val="0"/>
        </c:dLbls>
        <c:gapWidth val="80"/>
        <c:overlap val="100"/>
        <c:axId val="1605894688"/>
        <c:axId val="1"/>
      </c:barChart>
      <c:catAx>
        <c:axId val="1605894688"/>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w="3175" algn="ctr">
            <a:solidFill>
              <a:srgbClr val="747480"/>
            </a:solidFill>
            <a:prstDash val="solid"/>
          </a:ln>
        </c:spPr>
        <c:crossAx val="1605894688"/>
        <c:crosses val="min"/>
        <c:crossBetween val="between"/>
        <c:majorUnit val="1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00767165324127"/>
          <c:y val="4.1848844472204869E-2"/>
          <c:w val="0.84004602991944766"/>
          <c:h val="0.91630231105559024"/>
        </c:manualLayout>
      </c:layout>
      <c:barChart>
        <c:barDir val="col"/>
        <c:grouping val="stacked"/>
        <c:varyColors val="0"/>
        <c:ser>
          <c:idx val="0"/>
          <c:order val="0"/>
          <c:spPr>
            <a:solidFill>
              <a:srgbClr val="747480"/>
            </a:solidFill>
            <a:ln w="9525" algn="ctr">
              <a:solidFill>
                <a:srgbClr val="747480"/>
              </a:solidFill>
              <a:prstDash val="solid"/>
            </a:ln>
          </c:spPr>
          <c:invertIfNegative val="0"/>
          <c:dPt>
            <c:idx val="1"/>
            <c:invertIfNegative val="0"/>
            <c:bubble3D val="0"/>
            <c:spPr>
              <a:solidFill>
                <a:schemeClr val="accent1"/>
              </a:solidFill>
              <a:ln w="9525" algn="ctr">
                <a:solidFill>
                  <a:srgbClr val="747480"/>
                </a:solidFill>
                <a:prstDash val="solid"/>
              </a:ln>
            </c:spPr>
            <c:extLst>
              <c:ext xmlns:c16="http://schemas.microsoft.com/office/drawing/2014/chart" uri="{C3380CC4-5D6E-409C-BE32-E72D297353CC}">
                <c16:uniqueId val="{00000000-F19C-453D-BA39-72A3C938A551}"/>
              </c:ext>
            </c:extLst>
          </c:dPt>
          <c:val>
            <c:numRef>
              <c:f>Sheet1!$A$1:$B$1</c:f>
              <c:numCache>
                <c:formatCode>General</c:formatCode>
                <c:ptCount val="2"/>
                <c:pt idx="0">
                  <c:v>84.347031963470315</c:v>
                </c:pt>
                <c:pt idx="1">
                  <c:v>66.717193590298834</c:v>
                </c:pt>
              </c:numCache>
            </c:numRef>
          </c:val>
          <c:extLst>
            <c:ext xmlns:c16="http://schemas.microsoft.com/office/drawing/2014/chart" uri="{C3380CC4-5D6E-409C-BE32-E72D297353CC}">
              <c16:uniqueId val="{00000001-F19C-453D-BA39-72A3C938A551}"/>
            </c:ext>
          </c:extLst>
        </c:ser>
        <c:ser>
          <c:idx val="1"/>
          <c:order val="1"/>
          <c:spPr>
            <a:solidFill>
              <a:srgbClr val="77DE96"/>
            </a:solidFill>
            <a:ln w="9525" algn="ctr">
              <a:solidFill>
                <a:srgbClr val="747480"/>
              </a:solidFill>
              <a:prstDash val="solid"/>
            </a:ln>
          </c:spPr>
          <c:invertIfNegative val="0"/>
          <c:dPt>
            <c:idx val="0"/>
            <c:invertIfNegative val="0"/>
            <c:bubble3D val="0"/>
            <c:spPr>
              <a:solidFill>
                <a:srgbClr val="C4C4CD"/>
              </a:solidFill>
              <a:ln w="9525" algn="ctr">
                <a:solidFill>
                  <a:srgbClr val="747480"/>
                </a:solidFill>
                <a:prstDash val="solid"/>
              </a:ln>
            </c:spPr>
            <c:extLst>
              <c:ext xmlns:c16="http://schemas.microsoft.com/office/drawing/2014/chart" uri="{C3380CC4-5D6E-409C-BE32-E72D297353CC}">
                <c16:uniqueId val="{00000002-F19C-453D-BA39-72A3C938A551}"/>
              </c:ext>
            </c:extLst>
          </c:dPt>
          <c:val>
            <c:numRef>
              <c:f>Sheet1!$A$2:$B$2</c:f>
              <c:numCache>
                <c:formatCode>General</c:formatCode>
                <c:ptCount val="2"/>
                <c:pt idx="0">
                  <c:v>15.65296803652968</c:v>
                </c:pt>
                <c:pt idx="1">
                  <c:v>20.311823300129927</c:v>
                </c:pt>
              </c:numCache>
            </c:numRef>
          </c:val>
          <c:extLst>
            <c:ext xmlns:c16="http://schemas.microsoft.com/office/drawing/2014/chart" uri="{C3380CC4-5D6E-409C-BE32-E72D297353CC}">
              <c16:uniqueId val="{00000003-F19C-453D-BA39-72A3C938A551}"/>
            </c:ext>
          </c:extLst>
        </c:ser>
        <c:ser>
          <c:idx val="2"/>
          <c:order val="2"/>
          <c:spPr>
            <a:solidFill>
              <a:srgbClr val="E80D00"/>
            </a:solidFill>
            <a:ln w="9525" algn="ctr">
              <a:solidFill>
                <a:srgbClr val="747480"/>
              </a:solidFill>
              <a:prstDash val="solid"/>
            </a:ln>
          </c:spPr>
          <c:invertIfNegative val="0"/>
          <c:val>
            <c:numRef>
              <c:f>Sheet1!$A$3:$B$3</c:f>
              <c:numCache>
                <c:formatCode>General</c:formatCode>
                <c:ptCount val="2"/>
                <c:pt idx="1">
                  <c:v>12.970983109571243</c:v>
                </c:pt>
              </c:numCache>
            </c:numRef>
          </c:val>
          <c:extLst>
            <c:ext xmlns:c16="http://schemas.microsoft.com/office/drawing/2014/chart" uri="{C3380CC4-5D6E-409C-BE32-E72D297353CC}">
              <c16:uniqueId val="{00000004-F19C-453D-BA39-72A3C938A551}"/>
            </c:ext>
          </c:extLst>
        </c:ser>
        <c:dLbls>
          <c:showLegendKey val="0"/>
          <c:showVal val="0"/>
          <c:showCatName val="0"/>
          <c:showSerName val="0"/>
          <c:showPercent val="0"/>
          <c:showBubbleSize val="0"/>
        </c:dLbls>
        <c:gapWidth val="80"/>
        <c:overlap val="100"/>
        <c:axId val="1251674479"/>
        <c:axId val="1"/>
      </c:barChart>
      <c:catAx>
        <c:axId val="1251674479"/>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100" kern="1200">
                <a:solidFill>
                  <a:schemeClr val="bg1"/>
                </a:solidFill>
                <a:latin typeface="+mn-lt"/>
                <a:ea typeface="+mn-ea"/>
                <a:cs typeface="+mn-cs"/>
              </a:defRPr>
            </a:pPr>
            <a:endParaRPr lang="en-US"/>
          </a:p>
        </c:txPr>
        <c:crossAx val="1251674479"/>
        <c:crosses val="min"/>
        <c:crossBetween val="between"/>
        <c:majorUnit val="20"/>
      </c:valAx>
    </c:plotArea>
    <c:plotVisOnly val="0"/>
    <c:dispBlanksAs val="gap"/>
    <c:showDLblsOverMax val="1"/>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0.68546</cdr:x>
      <cdr:y>0.06881</cdr:y>
    </cdr:from>
    <cdr:to>
      <cdr:x>0.85577</cdr:x>
      <cdr:y>0.13541</cdr:y>
    </cdr:to>
    <cdr:sp macro="" textlink="">
      <cdr:nvSpPr>
        <cdr:cNvPr id="2" name="TextBox 32">
          <a:extLst xmlns:a="http://schemas.openxmlformats.org/drawingml/2006/main">
            <a:ext uri="{FF2B5EF4-FFF2-40B4-BE49-F238E27FC236}">
              <a16:creationId xmlns:a16="http://schemas.microsoft.com/office/drawing/2014/main" id="{4DEC5CC7-0F17-4D5F-A89E-30004EC261DE}"/>
            </a:ext>
          </a:extLst>
        </cdr:cNvPr>
        <cdr:cNvSpPr txBox="1"/>
      </cdr:nvSpPr>
      <cdr:spPr>
        <a:xfrm xmlns:a="http://schemas.openxmlformats.org/drawingml/2006/main">
          <a:off x="2836864" y="174887"/>
          <a:ext cx="704850" cy="16927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ct val="0"/>
            </a:spcBef>
            <a:spcAft>
              <a:spcPct val="0"/>
            </a:spcAft>
            <a:buClrTx/>
            <a:buSzTx/>
            <a:buFontTx/>
            <a:buNone/>
            <a:tabLst/>
            <a:defRPr/>
          </a:pPr>
          <a:r>
            <a:rPr kumimoji="0" lang="en-IN" altLang="en-US" sz="1100" b="0" i="0" u="none" strike="noStrike" kern="1200" cap="none" spc="0" normalizeH="0" baseline="0" noProof="0" dirty="0">
              <a:ln>
                <a:noFill/>
              </a:ln>
              <a:solidFill>
                <a:srgbClr val="FFFFFF"/>
              </a:solidFill>
              <a:effectLst/>
              <a:uLnTx/>
              <a:uFillTx/>
              <a:latin typeface="EYInterstate Light"/>
              <a:ea typeface="+mn-ea"/>
              <a:cs typeface="+mn-cs"/>
            </a:rPr>
            <a:t>Not top 3</a:t>
          </a:r>
          <a:endParaRPr kumimoji="0" lang="en-IN" sz="1100" b="0" i="0" u="none" strike="noStrike" kern="1200" cap="none" spc="0" normalizeH="0" baseline="0" noProof="0" dirty="0">
            <a:ln>
              <a:noFill/>
            </a:ln>
            <a:solidFill>
              <a:srgbClr val="FFFFFF"/>
            </a:solidFill>
            <a:effectLst/>
            <a:uLnTx/>
            <a:uFillTx/>
            <a:latin typeface="EYInterstate Light"/>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28/02/2023</a:t>
            </a:fld>
            <a:endParaRPr lang="en-GB">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28/02/2023</a:t>
            </a:fld>
            <a:endParaRPr lang="en-GB"/>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a:p>
        </p:txBody>
      </p:sp>
    </p:spTree>
    <p:extLst>
      <p:ext uri="{BB962C8B-B14F-4D97-AF65-F5344CB8AC3E}">
        <p14:creationId xmlns:p14="http://schemas.microsoft.com/office/powerpoint/2010/main" val="24225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u="sng">
                <a:effectLst/>
                <a:latin typeface="Calibri" panose="020F0502020204030204" pitchFamily="34" charset="0"/>
                <a:ea typeface="Calibri" panose="020F0502020204030204" pitchFamily="34" charset="0"/>
                <a:cs typeface="Tunga" panose="020B0502040204020203" pitchFamily="34" charset="0"/>
              </a:rPr>
              <a:t>Graph 1 – High school graduation cohort withdrawal data sample results</a:t>
            </a:r>
            <a:r>
              <a:rPr lang="en-IN" sz="1200" u="sng">
                <a:effectLst/>
                <a:latin typeface="Calibri" panose="020F0502020204030204" pitchFamily="34" charset="0"/>
                <a:ea typeface="Calibri" panose="020F0502020204030204" pitchFamily="34" charset="0"/>
                <a:cs typeface="Tunga" panose="020B0502040204020203" pitchFamily="34" charset="0"/>
              </a:rPr>
              <a:t>:</a:t>
            </a:r>
          </a:p>
          <a:p>
            <a:pPr>
              <a:lnSpc>
                <a:spcPct val="107000"/>
              </a:lnSpc>
              <a:spcAft>
                <a:spcPts val="800"/>
              </a:spcAft>
            </a:pPr>
            <a:r>
              <a:rPr lang="en-IN" sz="1200">
                <a:effectLst/>
                <a:latin typeface="Calibri" panose="020F0502020204030204" pitchFamily="34" charset="0"/>
                <a:ea typeface="Calibri" panose="020F0502020204030204" pitchFamily="34" charset="0"/>
                <a:cs typeface="Tunga" panose="020B0502040204020203" pitchFamily="34" charset="0"/>
              </a:rPr>
              <a:t>Of the 100 withdrawals sampled, only 17 had sufficient documentation. </a:t>
            </a:r>
            <a:r>
              <a:rPr lang="en-IN" sz="1200" b="0" u="none">
                <a:solidFill>
                  <a:schemeClr val="accent5"/>
                </a:solidFill>
                <a:effectLst/>
                <a:highlight>
                  <a:srgbClr val="FFFF00"/>
                </a:highlight>
                <a:latin typeface="Calibri" panose="020F0502020204030204" pitchFamily="34" charset="0"/>
                <a:ea typeface="Calibri" panose="020F0502020204030204" pitchFamily="34" charset="0"/>
                <a:cs typeface="Tunga" panose="020B0502040204020203" pitchFamily="34" charset="0"/>
              </a:rPr>
              <a:t>3 ha</a:t>
            </a:r>
            <a:r>
              <a:rPr lang="en-IN" sz="1200">
                <a:effectLst/>
                <a:latin typeface="Calibri" panose="020F0502020204030204" pitchFamily="34" charset="0"/>
                <a:ea typeface="Calibri" panose="020F0502020204030204" pitchFamily="34" charset="0"/>
                <a:cs typeface="Tunga" panose="020B0502040204020203" pitchFamily="34" charset="0"/>
              </a:rPr>
              <a:t>d documentation but it was insufficient and the remaining </a:t>
            </a:r>
            <a:r>
              <a:rPr lang="en-IN" sz="1200" b="0" u="none">
                <a:effectLst/>
                <a:highlight>
                  <a:srgbClr val="FFFF00"/>
                </a:highlight>
                <a:latin typeface="Calibri" panose="020F0502020204030204" pitchFamily="34" charset="0"/>
                <a:ea typeface="Calibri" panose="020F0502020204030204" pitchFamily="34" charset="0"/>
                <a:cs typeface="Tunga" panose="020B0502040204020203" pitchFamily="34" charset="0"/>
              </a:rPr>
              <a:t>80 </a:t>
            </a:r>
            <a:r>
              <a:rPr lang="en-IN" sz="1200">
                <a:effectLst/>
                <a:latin typeface="Calibri" panose="020F0502020204030204" pitchFamily="34" charset="0"/>
                <a:ea typeface="Calibri" panose="020F0502020204030204" pitchFamily="34" charset="0"/>
                <a:cs typeface="Tunga" panose="020B0502040204020203" pitchFamily="34" charset="0"/>
              </a:rPr>
              <a:t>had no documentation.</a:t>
            </a:r>
          </a:p>
          <a:p>
            <a:endParaRPr lang="de-DE"/>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a:solidFill>
                  <a:schemeClr val="bg1"/>
                </a:solidFill>
              </a:rPr>
              <a:t>Graph 2 – Student restraint reporting, by database, </a:t>
            </a:r>
            <a:r>
              <a:rPr lang="en-US" sz="1200" b="1" i="1" u="sng">
                <a:solidFill>
                  <a:schemeClr val="bg1"/>
                </a:solidFill>
              </a:rPr>
              <a:t>SY2021-22</a:t>
            </a:r>
            <a:r>
              <a:rPr lang="en-US" sz="1200" b="1" i="0" u="sng">
                <a:solidFill>
                  <a:schemeClr val="bg1"/>
                </a:solidFill>
              </a:rPr>
              <a:t>:</a:t>
            </a:r>
            <a:endParaRPr lang="en-IN" sz="1200" u="sng" kern="1200">
              <a:solidFill>
                <a:schemeClr val="tx1"/>
              </a:solidFill>
              <a:effectLst/>
              <a:latin typeface="Calibri" panose="020F0502020204030204" pitchFamily="34" charset="0"/>
              <a:ea typeface="Calibri" panose="020F0502020204030204" pitchFamily="34" charset="0"/>
              <a:cs typeface="Tunga" panose="020B0502040204020203" pitchFamily="34" charset="0"/>
            </a:endParaRPr>
          </a:p>
          <a:p>
            <a:pPr>
              <a:lnSpc>
                <a:spcPct val="107000"/>
              </a:lnSpc>
              <a:spcAft>
                <a:spcPts val="800"/>
              </a:spcAft>
            </a:pPr>
            <a:r>
              <a:rPr lang="en-US" sz="1200" kern="1200">
                <a:solidFill>
                  <a:schemeClr val="tx1"/>
                </a:solidFill>
                <a:effectLst/>
                <a:latin typeface="Calibri" panose="020F0502020204030204" pitchFamily="34" charset="0"/>
                <a:cs typeface="Tunga" panose="020B0502040204020203" pitchFamily="34" charset="0"/>
              </a:rPr>
              <a:t>There were 89 restraints that were only reported to Aspen, 76 restraints that were only reported to DESE, and 128 restraints that were reported to both. The total number of restraints reported to BPS was 217. The total number of restraints reported to DESE was 204. Despite the requirement to report all restraints to DESE, 89 of the 293 restraints analyzed, around 30%, were only reported in Aspen. </a:t>
            </a:r>
          </a:p>
          <a:p>
            <a:endParaRPr lang="de-DE"/>
          </a:p>
        </p:txBody>
      </p:sp>
      <p:sp>
        <p:nvSpPr>
          <p:cNvPr id="4" name="Slide Number Placeholder 3"/>
          <p:cNvSpPr>
            <a:spLocks noGrp="1"/>
          </p:cNvSpPr>
          <p:nvPr>
            <p:ph type="sldNum" sz="quarter" idx="5"/>
          </p:nvPr>
        </p:nvSpPr>
        <p:spPr/>
        <p:txBody>
          <a:bodyPr/>
          <a:lstStyle/>
          <a:p>
            <a:fld id="{5B43D19E-BFDB-4C92-8EDD-32EDDA8F41DF}" type="slidenum">
              <a:rPr lang="en-GB" smtClean="0"/>
              <a:pPr/>
              <a:t>7</a:t>
            </a:fld>
            <a:endParaRPr lang="en-GB"/>
          </a:p>
        </p:txBody>
      </p:sp>
    </p:spTree>
    <p:extLst>
      <p:ext uri="{BB962C8B-B14F-4D97-AF65-F5344CB8AC3E}">
        <p14:creationId xmlns:p14="http://schemas.microsoft.com/office/powerpoint/2010/main" val="323018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u="sng"/>
              <a:t>Graph 1 - AM bus – on time performance (OTP) calculation planned route total from sample, </a:t>
            </a:r>
            <a:r>
              <a:rPr lang="en-IN" sz="1200" b="1" i="1" u="sng"/>
              <a:t>SY2021-22</a:t>
            </a:r>
            <a:endParaRPr lang="en-IN" sz="1200" b="1" u="sng"/>
          </a:p>
          <a:p>
            <a:r>
              <a:rPr lang="en-IN" sz="1200" b="0"/>
              <a:t>There were 106,847 total BPS AM planned routes.</a:t>
            </a:r>
            <a:r>
              <a:rPr lang="en-IN" sz="1200" b="0" i="0"/>
              <a:t> </a:t>
            </a:r>
            <a:r>
              <a:rPr lang="en-US" sz="1200" b="0" i="0">
                <a:solidFill>
                  <a:srgbClr val="2E2E38"/>
                </a:solidFill>
                <a:latin typeface="+mj-lt"/>
                <a:cs typeface="Arial" panose="020B0604020202020204" pitchFamily="34" charset="0"/>
              </a:rPr>
              <a:t>Roughly </a:t>
            </a:r>
            <a:r>
              <a:rPr lang="en-US" sz="1200" i="0">
                <a:solidFill>
                  <a:srgbClr val="2E2E38"/>
                </a:solidFill>
                <a:latin typeface="+mj-lt"/>
                <a:cs typeface="Arial" panose="020B0604020202020204" pitchFamily="34" charset="0"/>
              </a:rPr>
              <a:t>25% of those planned routes were excluded from the OTP calculation that BPS provided to DESE; while roughly 75% were included in the OTP calculation for DESE. The excluded routes includes elements like uncovered routes, routes missing GPS data, etc. </a:t>
            </a:r>
            <a:endParaRPr lang="en-IN" b="1"/>
          </a:p>
          <a:p>
            <a:endParaRPr lang="en-IN" b="1"/>
          </a:p>
          <a:p>
            <a:r>
              <a:rPr lang="en-IN" b="1" u="sng"/>
              <a:t>Graph 2 – </a:t>
            </a:r>
            <a:r>
              <a:rPr lang="en-IN" b="1" u="sng" err="1"/>
              <a:t>EdPlan</a:t>
            </a:r>
            <a:r>
              <a:rPr lang="en-IN" b="1" u="sng"/>
              <a:t> IEP status of sampled students as of June 30</a:t>
            </a:r>
            <a:r>
              <a:rPr lang="en-IN" b="1" u="sng" baseline="30000"/>
              <a:t>th</a:t>
            </a:r>
            <a:r>
              <a:rPr lang="en-IN" b="1" u="sng"/>
              <a:t>, </a:t>
            </a:r>
            <a:r>
              <a:rPr lang="en-IN" b="1" i="1" u="sng"/>
              <a:t>SY2021-22</a:t>
            </a:r>
            <a:endParaRPr lang="en-IN" b="1" i="0" u="sng"/>
          </a:p>
          <a:p>
            <a:r>
              <a:rPr lang="en-IN" b="0"/>
              <a:t>Of the sample of 100 student IEPs, 66 students had active IEPs, 25 students had overdue IEPs, and 9 students had exited special education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Of the 25 sampled IEPs that were overdue. ~40% became overdue prior to the SY2021-22 school year</a:t>
            </a:r>
            <a:endParaRPr lang="de-DE"/>
          </a:p>
        </p:txBody>
      </p:sp>
      <p:sp>
        <p:nvSpPr>
          <p:cNvPr id="4" name="Slide Number Placeholder 3"/>
          <p:cNvSpPr>
            <a:spLocks noGrp="1"/>
          </p:cNvSpPr>
          <p:nvPr>
            <p:ph type="sldNum" sz="quarter" idx="5"/>
          </p:nvPr>
        </p:nvSpPr>
        <p:spPr/>
        <p:txBody>
          <a:bodyPr/>
          <a:lstStyle/>
          <a:p>
            <a:fld id="{5B43D19E-BFDB-4C92-8EDD-32EDDA8F41DF}" type="slidenum">
              <a:rPr lang="en-GB" smtClean="0"/>
              <a:pPr/>
              <a:t>8</a:t>
            </a:fld>
            <a:endParaRPr lang="en-GB"/>
          </a:p>
        </p:txBody>
      </p:sp>
    </p:spTree>
    <p:extLst>
      <p:ext uri="{BB962C8B-B14F-4D97-AF65-F5344CB8AC3E}">
        <p14:creationId xmlns:p14="http://schemas.microsoft.com/office/powerpoint/2010/main" val="335727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i="0" u="sng">
                <a:solidFill>
                  <a:schemeClr val="bg1"/>
                </a:solidFill>
                <a:latin typeface="EYInterstate Light" panose="02000506000000020004" pitchFamily="2" charset="0"/>
              </a:rPr>
              <a:t>Bullying Hotline data results, SY2021-22:</a:t>
            </a:r>
            <a:endParaRPr lang="en-US" sz="1200" b="1" i="1" u="sng">
              <a:solidFill>
                <a:schemeClr val="bg1"/>
              </a:solidFill>
              <a:latin typeface="EYInterstate Light" panose="02000506000000020004" pitchFamily="2" charset="0"/>
            </a:endParaRPr>
          </a:p>
          <a:p>
            <a:pPr>
              <a:lnSpc>
                <a:spcPct val="107000"/>
              </a:lnSpc>
              <a:spcAft>
                <a:spcPts val="800"/>
              </a:spcAft>
            </a:pPr>
            <a:r>
              <a:rPr lang="en-US" sz="1200" kern="1200">
                <a:solidFill>
                  <a:schemeClr val="tx1"/>
                </a:solidFill>
                <a:effectLst/>
                <a:latin typeface="EYInterstate Light" panose="02000506000000020004" pitchFamily="2" charset="0"/>
                <a:cs typeface="Tunga" panose="020B0502040204020203" pitchFamily="34" charset="0"/>
              </a:rPr>
              <a:t>Of the 277 bullying report forms generated by Bullying Hotline in SY2021-22, roughly 68% were reported closed, while the remaining 32% were open</a:t>
            </a:r>
            <a:endParaRPr lang="de-DE"/>
          </a:p>
        </p:txBody>
      </p:sp>
      <p:sp>
        <p:nvSpPr>
          <p:cNvPr id="4" name="Slide Number Placeholder 3"/>
          <p:cNvSpPr>
            <a:spLocks noGrp="1"/>
          </p:cNvSpPr>
          <p:nvPr>
            <p:ph type="sldNum" sz="quarter" idx="5"/>
          </p:nvPr>
        </p:nvSpPr>
        <p:spPr/>
        <p:txBody>
          <a:bodyPr/>
          <a:lstStyle/>
          <a:p>
            <a:fld id="{5B43D19E-BFDB-4C92-8EDD-32EDDA8F41DF}" type="slidenum">
              <a:rPr lang="en-GB" smtClean="0"/>
              <a:pPr/>
              <a:t>9</a:t>
            </a:fld>
            <a:endParaRPr lang="en-GB"/>
          </a:p>
        </p:txBody>
      </p:sp>
    </p:spTree>
    <p:extLst>
      <p:ext uri="{BB962C8B-B14F-4D97-AF65-F5344CB8AC3E}">
        <p14:creationId xmlns:p14="http://schemas.microsoft.com/office/powerpoint/2010/main" val="231667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p>
        </p:txBody>
      </p:sp>
      <p:sp>
        <p:nvSpPr>
          <p:cNvPr id="4" name="Slide Number Placeholder 3"/>
          <p:cNvSpPr>
            <a:spLocks noGrp="1"/>
          </p:cNvSpPr>
          <p:nvPr>
            <p:ph type="sldNum" sz="quarter" idx="5"/>
          </p:nvPr>
        </p:nvSpPr>
        <p:spPr/>
        <p:txBody>
          <a:bodyPr/>
          <a:lstStyle/>
          <a:p>
            <a:fld id="{5B43D19E-BFDB-4C92-8EDD-32EDDA8F41DF}" type="slidenum">
              <a:rPr lang="en-GB" smtClean="0"/>
              <a:pPr/>
              <a:t>10</a:t>
            </a:fld>
            <a:endParaRPr lang="en-GB"/>
          </a:p>
        </p:txBody>
      </p:sp>
    </p:spTree>
    <p:extLst>
      <p:ext uri="{BB962C8B-B14F-4D97-AF65-F5344CB8AC3E}">
        <p14:creationId xmlns:p14="http://schemas.microsoft.com/office/powerpoint/2010/main" val="276167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The following are the considerations for BPS when responding to domain observations for </a:t>
            </a:r>
            <a:r>
              <a:rPr lang="en-GB" sz="1200" b="1" u="sng" kern="1200">
                <a:solidFill>
                  <a:schemeClr val="tx1"/>
                </a:solidFill>
                <a:latin typeface="Arial" pitchFamily="34" charset="0"/>
                <a:ea typeface="+mn-ea"/>
                <a:cs typeface="+mn-cs"/>
              </a:rPr>
              <a:t>People, processes, and technology enabled:</a:t>
            </a:r>
            <a:endParaRPr lang="en-US" b="1" u="sng"/>
          </a:p>
          <a:p>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u="sng">
                <a:solidFill>
                  <a:schemeClr val="bg1"/>
                </a:solidFill>
              </a:rPr>
              <a:t>Data governance</a:t>
            </a:r>
            <a:r>
              <a:rPr lang="en-US" sz="1200" b="1">
                <a:solidFill>
                  <a:schemeClr val="bg1"/>
                </a:solidFill>
              </a:rPr>
              <a:t>: </a:t>
            </a:r>
            <a:r>
              <a:rPr lang="en-US" sz="1200">
                <a:solidFill>
                  <a:schemeClr val="bg1"/>
                </a:solidFill>
              </a:rPr>
              <a:t>Clearly defined roles, responsibilities, and authority for a centralized BPS district data team may allow for enhanced data completeness and accuracy across data domains </a:t>
            </a:r>
            <a:r>
              <a:rPr lang="en-US" sz="1200" i="1">
                <a:solidFill>
                  <a:schemeClr val="bg1"/>
                </a:solidFill>
              </a:rPr>
              <a:t>[People,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u="sng">
                <a:solidFill>
                  <a:schemeClr val="bg1"/>
                </a:solidFill>
              </a:rPr>
              <a:t>Internal audit</a:t>
            </a:r>
            <a:r>
              <a:rPr lang="en-US" sz="1200" b="1">
                <a:solidFill>
                  <a:schemeClr val="bg1"/>
                </a:solidFill>
              </a:rPr>
              <a:t>: </a:t>
            </a:r>
            <a:r>
              <a:rPr lang="en-US" sz="1200">
                <a:solidFill>
                  <a:schemeClr val="bg1"/>
                </a:solidFill>
              </a:rPr>
              <a:t>A new, formal BPS Internal Audit function (distinct from the existing BPS Data team) may allow the district to better monitor process efficiencies, effectiveness of internal controls, and data quality, especially related to data that informs action and/or is reported externally </a:t>
            </a:r>
            <a:r>
              <a:rPr lang="en-US" sz="1200" i="1">
                <a:solidFill>
                  <a:schemeClr val="bg1"/>
                </a:solidFill>
              </a:rPr>
              <a:t>[People, Process]</a:t>
            </a:r>
            <a:endParaRPr lang="en-US" sz="1200">
              <a:solidFill>
                <a:schemeClr val="bg1"/>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u="sng">
                <a:solidFill>
                  <a:schemeClr val="bg1"/>
                </a:solidFill>
              </a:rPr>
              <a:t>Communication and training</a:t>
            </a:r>
            <a:r>
              <a:rPr lang="en-US" sz="1200">
                <a:solidFill>
                  <a:schemeClr val="bg1"/>
                </a:solidFill>
              </a:rPr>
              <a:t>: Existing policies and procedures may be better implemented if there was a single district location for regularly refreshing and maintaining district-wide policies, and assigning and tracking relevant trainings </a:t>
            </a:r>
            <a:r>
              <a:rPr lang="en-US" sz="1200" i="1">
                <a:solidFill>
                  <a:schemeClr val="bg1"/>
                </a:solidFill>
              </a:rPr>
              <a:t>[People, Process, Technology]</a:t>
            </a:r>
            <a:endParaRPr lang="en-US" sz="1200">
              <a:solidFill>
                <a:schemeClr val="bg1"/>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u="sng">
                <a:solidFill>
                  <a:schemeClr val="bg1"/>
                </a:solidFill>
              </a:rPr>
              <a:t>Systems</a:t>
            </a:r>
            <a:r>
              <a:rPr lang="en-US" sz="1200">
                <a:solidFill>
                  <a:schemeClr val="bg1"/>
                </a:solidFill>
              </a:rPr>
              <a:t>: Selecting and configuring district-wide systems to limit reliance on manual processes, duplicative data entry, and/or use of non-purpose designed systems may increase data completeness and accuracy, while lowering the burden of system maintenance and training </a:t>
            </a:r>
            <a:r>
              <a:rPr lang="en-US" sz="1200" i="1">
                <a:solidFill>
                  <a:schemeClr val="bg1"/>
                </a:solidFill>
              </a:rPr>
              <a:t>[Process, Technology]</a:t>
            </a:r>
            <a:endParaRPr lang="en-US" sz="1200">
              <a:solidFill>
                <a:schemeClr val="bg1"/>
              </a:solidFill>
            </a:endParaRPr>
          </a:p>
        </p:txBody>
      </p:sp>
      <p:sp>
        <p:nvSpPr>
          <p:cNvPr id="4" name="Slide Number Placeholder 3"/>
          <p:cNvSpPr>
            <a:spLocks noGrp="1"/>
          </p:cNvSpPr>
          <p:nvPr>
            <p:ph type="sldNum" sz="quarter" idx="5"/>
          </p:nvPr>
        </p:nvSpPr>
        <p:spPr/>
        <p:txBody>
          <a:bodyPr/>
          <a:lstStyle/>
          <a:p>
            <a:fld id="{5B43D19E-BFDB-4C92-8EDD-32EDDA8F41DF}" type="slidenum">
              <a:rPr lang="en-US" smtClean="0">
                <a:latin typeface="EYInterstate Light" panose="02000506000000020004" pitchFamily="2" charset="0"/>
              </a:rPr>
              <a:pPr/>
              <a:t>12</a:t>
            </a:fld>
            <a:endParaRPr lang="en-US">
              <a:latin typeface="EYInterstate Light" panose="02000506000000020004" pitchFamily="2" charset="0"/>
            </a:endParaRPr>
          </a:p>
        </p:txBody>
      </p:sp>
    </p:spTree>
    <p:extLst>
      <p:ext uri="{BB962C8B-B14F-4D97-AF65-F5344CB8AC3E}">
        <p14:creationId xmlns:p14="http://schemas.microsoft.com/office/powerpoint/2010/main" val="354860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B43D19E-BFDB-4C92-8EDD-32EDDA8F41DF}" type="slidenum">
              <a:rPr lang="en-GB" smtClean="0"/>
              <a:pPr/>
              <a:t>14</a:t>
            </a:fld>
            <a:endParaRPr lang="en-GB"/>
          </a:p>
        </p:txBody>
      </p:sp>
    </p:spTree>
    <p:extLst>
      <p:ext uri="{BB962C8B-B14F-4D97-AF65-F5344CB8AC3E}">
        <p14:creationId xmlns:p14="http://schemas.microsoft.com/office/powerpoint/2010/main" val="399209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Graph 1 – Student preference vs assignment (K-6) SY2021-22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were 5,475 total students analyzed to determine if they were assigned by the assignment algorithm or not.  4,618 students, or roughly 84%, were algorithm assigned while 857 students, or roughly 16%, were not.  The students that were</a:t>
            </a:r>
            <a:r>
              <a:rPr lang="en-US" sz="1200" i="0" dirty="0">
                <a:solidFill>
                  <a:srgbClr val="2E2E38"/>
                </a:solidFill>
                <a:latin typeface="+mj-lt"/>
                <a:cs typeface="Arial" panose="020B0604020202020204" pitchFamily="34" charset="0"/>
              </a:rPr>
              <a:t> not run through the algorithm were predominately K0 and K1 students, or students who have not opted to be administratively assigned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Of the 4,618 students that were algorithm assigned, 3,081 students, or roughly 67%, were assigned to their 1st-ranked school choice, 938 students, or roughly 20%, were assigned to their 2</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ranked school choice, and 599 students, or roughly 13%, were not assigned to a school that was ranked in their top </a:t>
            </a:r>
            <a:r>
              <a:rPr lang="en-US" sz="1200">
                <a:effectLst/>
                <a:latin typeface="Calibri" panose="020F0502020204030204" pitchFamily="34" charset="0"/>
                <a:ea typeface="Calibri" panose="020F0502020204030204" pitchFamily="34" charset="0"/>
                <a:cs typeface="Times New Roman" panose="02020603050405020304" pitchFamily="18" charset="0"/>
              </a:rPr>
              <a:t>three choices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pPr/>
              <a:t>15</a:t>
            </a:fld>
            <a:endParaRPr lang="en-GB"/>
          </a:p>
        </p:txBody>
      </p:sp>
    </p:spTree>
    <p:extLst>
      <p:ext uri="{BB962C8B-B14F-4D97-AF65-F5344CB8AC3E}">
        <p14:creationId xmlns:p14="http://schemas.microsoft.com/office/powerpoint/2010/main" val="330380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16.vml"/><Relationship Id="rId5" Type="http://schemas.openxmlformats.org/officeDocument/2006/relationships/image" Target="../media/image11.emf"/><Relationship Id="rId4" Type="http://schemas.openxmlformats.org/officeDocument/2006/relationships/oleObject" Target="../embeddings/oleObject16.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17.vml"/><Relationship Id="rId5" Type="http://schemas.openxmlformats.org/officeDocument/2006/relationships/image" Target="../media/image11.emf"/><Relationship Id="rId4" Type="http://schemas.openxmlformats.org/officeDocument/2006/relationships/oleObject" Target="../embeddings/oleObject17.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18.vml"/><Relationship Id="rId6" Type="http://schemas.openxmlformats.org/officeDocument/2006/relationships/image" Target="../media/image16.jpeg"/><Relationship Id="rId5" Type="http://schemas.openxmlformats.org/officeDocument/2006/relationships/image" Target="../media/image11.emf"/><Relationship Id="rId4" Type="http://schemas.openxmlformats.org/officeDocument/2006/relationships/oleObject" Target="../embeddings/oleObject18.bin"/></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13.vml"/><Relationship Id="rId5" Type="http://schemas.openxmlformats.org/officeDocument/2006/relationships/image" Target="../media/image10.emf"/><Relationship Id="rId4" Type="http://schemas.openxmlformats.org/officeDocument/2006/relationships/oleObject" Target="../embeddings/oleObject13.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13.jpeg"/><Relationship Id="rId5" Type="http://schemas.openxmlformats.org/officeDocument/2006/relationships/image" Target="../media/image11.emf"/><Relationship Id="rId4" Type="http://schemas.openxmlformats.org/officeDocument/2006/relationships/oleObject" Target="../embeddings/oleObject15.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893704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21932C-5CDC-4AF7-BD51-72C687810C3A}"/>
              </a:ext>
            </a:extLst>
          </p:cNvPr>
          <p:cNvGraphicFramePr>
            <a:graphicFrameLocks noChangeAspect="1"/>
          </p:cNvGraphicFramePr>
          <p:nvPr userDrawn="1">
            <p:custDataLst>
              <p:tags r:id="rId2"/>
            </p:custDataLst>
            <p:extLst>
              <p:ext uri="{D42A27DB-BD31-4B8C-83A1-F6EECF244321}">
                <p14:modId xmlns:p14="http://schemas.microsoft.com/office/powerpoint/2010/main" val="369604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B321932C-5CDC-4AF7-BD51-72C68781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09919" y="294200"/>
            <a:ext cx="10978515" cy="590400"/>
          </a:xfrm>
        </p:spPr>
        <p:txBody>
          <a:bodyPr vert="horz"/>
          <a:lstStyle>
            <a:lvl1pPr>
              <a:defRPr sz="2399">
                <a:solidFill>
                  <a:schemeClr val="tx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16807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756CDA3-C89B-45CB-9941-856E51D08CD3}"/>
              </a:ext>
            </a:extLst>
          </p:cNvPr>
          <p:cNvGraphicFramePr>
            <a:graphicFrameLocks noChangeAspect="1"/>
          </p:cNvGraphicFramePr>
          <p:nvPr userDrawn="1">
            <p:custDataLst>
              <p:tags r:id="rId2"/>
            </p:custDataLst>
            <p:extLst>
              <p:ext uri="{D42A27DB-BD31-4B8C-83A1-F6EECF244321}">
                <p14:modId xmlns:p14="http://schemas.microsoft.com/office/powerpoint/2010/main" val="3419434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F756CDA3-C89B-45CB-9941-856E51D08C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09919" y="294200"/>
            <a:ext cx="10978515" cy="590400"/>
          </a:xfrm>
        </p:spPr>
        <p:txBody>
          <a:bodyPr vert="horz"/>
          <a:lstStyle>
            <a:lvl1pPr>
              <a:defRPr sz="2399">
                <a:solidFill>
                  <a:schemeClr val="tx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0602409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1"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9" y="2311401"/>
            <a:ext cx="3580117"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4" y="2311403"/>
            <a:ext cx="3580117"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4" y="4236721"/>
            <a:ext cx="3580117"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9"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1169410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1" y="2"/>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3" y="1137923"/>
            <a:ext cx="2768600"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57064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273998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BA94B7-7BDE-4510-A417-A765301D1371}"/>
              </a:ext>
            </a:extLst>
          </p:cNvPr>
          <p:cNvSpPr>
            <a:spLocks noGrp="1"/>
          </p:cNvSpPr>
          <p:nvPr>
            <p:ph type="pic" sz="quarter" idx="11"/>
          </p:nvPr>
        </p:nvSpPr>
        <p:spPr>
          <a:xfrm>
            <a:off x="0" y="9525"/>
            <a:ext cx="12198350" cy="6858000"/>
          </a:xfrm>
          <a:ln>
            <a:noFill/>
          </a:ln>
        </p:spPr>
        <p:txBody>
          <a:bodyPr/>
          <a:lstStyle>
            <a:lvl1pPr marL="0" indent="0" algn="ctr">
              <a:buNone/>
              <a:defRPr/>
            </a:lvl1pPr>
          </a:lstStyle>
          <a:p>
            <a:endParaRPr lang="en-IN"/>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35638839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24486673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1" y="2526765"/>
            <a:ext cx="5292000"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1" y="4632765"/>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1" y="4971442"/>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31618013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6" y="2060235"/>
            <a:ext cx="5292000"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6" y="5506678"/>
            <a:ext cx="5292000"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6" y="5818717"/>
            <a:ext cx="5292000"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2" y="979789"/>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4134526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17222" y="2578743"/>
            <a:ext cx="4537959"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17222" y="3840384"/>
            <a:ext cx="4537959" cy="1055708"/>
          </a:xfrm>
        </p:spPr>
        <p:txBody>
          <a:bodyPr/>
          <a:lstStyle>
            <a:lvl1pPr marL="0" indent="0">
              <a:buNone/>
              <a:defRPr sz="1599"/>
            </a:lvl1pPr>
          </a:lstStyle>
          <a:p>
            <a:pPr lvl="0"/>
            <a:r>
              <a:rPr lang="en-IN"/>
              <a:t>text</a:t>
            </a:r>
          </a:p>
        </p:txBody>
      </p:sp>
    </p:spTree>
    <p:extLst>
      <p:ext uri="{BB962C8B-B14F-4D97-AF65-F5344CB8AC3E}">
        <p14:creationId xmlns:p14="http://schemas.microsoft.com/office/powerpoint/2010/main" val="2430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580524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2"/>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2" y="3813288"/>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2" y="4055931"/>
            <a:ext cx="3089275"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8" y="3578084"/>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2"/>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7917558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507BA1-EA97-432B-8AAE-BE8FEE624583}"/>
              </a:ext>
            </a:extLst>
          </p:cNvPr>
          <p:cNvSpPr>
            <a:spLocks noGrp="1"/>
          </p:cNvSpPr>
          <p:nvPr>
            <p:ph type="pic" sz="quarter" idx="10"/>
          </p:nvPr>
        </p:nvSpPr>
        <p:spPr>
          <a:xfrm>
            <a:off x="0" y="0"/>
            <a:ext cx="12198350" cy="6858000"/>
          </a:xfrm>
          <a:ln>
            <a:noFill/>
          </a:ln>
        </p:spPr>
        <p:txBody>
          <a:bodyPr/>
          <a:lstStyle>
            <a:lvl1pPr marL="0" indent="0" algn="ctr">
              <a:buNone/>
              <a:defRPr/>
            </a:lvl1pPr>
          </a:lstStyle>
          <a:p>
            <a:endParaRPr lang="en-IN"/>
          </a:p>
        </p:txBody>
      </p:sp>
    </p:spTree>
    <p:extLst>
      <p:ext uri="{BB962C8B-B14F-4D97-AF65-F5344CB8AC3E}">
        <p14:creationId xmlns:p14="http://schemas.microsoft.com/office/powerpoint/2010/main" val="17594229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6440904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4187439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1842560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8301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2807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51693"/>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106679"/>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02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8331009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Tree>
    <p:extLst>
      <p:ext uri="{BB962C8B-B14F-4D97-AF65-F5344CB8AC3E}">
        <p14:creationId xmlns:p14="http://schemas.microsoft.com/office/powerpoint/2010/main" val="3687480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661559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2880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F68F31B-1ADE-43B1-9C34-5BCDC17B0409}"/>
              </a:ext>
            </a:extLst>
          </p:cNvPr>
          <p:cNvGraphicFramePr>
            <a:graphicFrameLocks noChangeAspect="1"/>
          </p:cNvGraphicFramePr>
          <p:nvPr userDrawn="1">
            <p:custDataLst>
              <p:tags r:id="rId2"/>
            </p:custDataLst>
            <p:extLst>
              <p:ext uri="{D42A27DB-BD31-4B8C-83A1-F6EECF244321}">
                <p14:modId xmlns:p14="http://schemas.microsoft.com/office/powerpoint/2010/main" val="3696580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2F68F31B-1ADE-43B1-9C34-5BCDC17B04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descr="A picture containing text, person, person, indoor&#10;&#10;Description automatically generated">
            <a:extLst>
              <a:ext uri="{FF2B5EF4-FFF2-40B4-BE49-F238E27FC236}">
                <a16:creationId xmlns:a16="http://schemas.microsoft.com/office/drawing/2014/main" id="{B971819B-278B-4442-89FF-E22CAC716D2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5035"/>
          <a:stretch/>
        </p:blipFill>
        <p:spPr>
          <a:xfrm>
            <a:off x="0" y="3176"/>
            <a:ext cx="12191999" cy="6854824"/>
          </a:xfrm>
          <a:prstGeom prst="rect">
            <a:avLst/>
          </a:prstGeom>
        </p:spPr>
      </p:pic>
      <p:sp>
        <p:nvSpPr>
          <p:cNvPr id="13" name="Rectangle 12">
            <a:extLst>
              <a:ext uri="{FF2B5EF4-FFF2-40B4-BE49-F238E27FC236}">
                <a16:creationId xmlns:a16="http://schemas.microsoft.com/office/drawing/2014/main" id="{2D895A39-7333-44AF-BD7D-539F157C13EC}"/>
              </a:ext>
            </a:extLst>
          </p:cNvPr>
          <p:cNvSpPr/>
          <p:nvPr userDrawn="1"/>
        </p:nvSpPr>
        <p:spPr>
          <a:xfrm>
            <a:off x="0" y="0"/>
            <a:ext cx="1219200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 name="Freeform 6">
            <a:extLst>
              <a:ext uri="{FF2B5EF4-FFF2-40B4-BE49-F238E27FC236}">
                <a16:creationId xmlns:a16="http://schemas.microsoft.com/office/drawing/2014/main" id="{CBBE8ED2-50CB-47BF-A3DD-76C49CF8DDEC}"/>
              </a:ext>
            </a:extLst>
          </p:cNvPr>
          <p:cNvSpPr>
            <a:spLocks/>
          </p:cNvSpPr>
          <p:nvPr userDrawn="1"/>
        </p:nvSpPr>
        <p:spPr bwMode="gray">
          <a:xfrm>
            <a:off x="0"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392" tIns="45696" rIns="91392" bIns="45696" numCol="1" anchor="t" anchorCtr="0" compatLnSpc="1">
            <a:prstTxWarp prst="textNoShape">
              <a:avLst/>
            </a:prstTxWarp>
          </a:bodyPr>
          <a:lstStyle/>
          <a:p>
            <a:endParaRPr lang="en-GB" sz="1799">
              <a:solidFill>
                <a:schemeClr val="bg1"/>
              </a:solidFill>
            </a:endParaRPr>
          </a:p>
        </p:txBody>
      </p:sp>
      <p:sp>
        <p:nvSpPr>
          <p:cNvPr id="6" name="Title 1">
            <a:extLst>
              <a:ext uri="{FF2B5EF4-FFF2-40B4-BE49-F238E27FC236}">
                <a16:creationId xmlns:a16="http://schemas.microsoft.com/office/drawing/2014/main" id="{0573A224-93CA-46AE-95A6-A26325406FC6}"/>
              </a:ext>
            </a:extLst>
          </p:cNvPr>
          <p:cNvSpPr>
            <a:spLocks noGrp="1"/>
          </p:cNvSpPr>
          <p:nvPr>
            <p:ph type="title"/>
          </p:nvPr>
        </p:nvSpPr>
        <p:spPr>
          <a:xfrm>
            <a:off x="609919" y="1158650"/>
            <a:ext cx="4216915" cy="590880"/>
          </a:xfrm>
        </p:spPr>
        <p:txBody>
          <a:bodyPr vert="horz"/>
          <a:lstStyle>
            <a:lvl1pPr marL="0" algn="l" defTabSz="913943" rtl="0" eaLnBrk="1" latinLnBrk="0" hangingPunct="1">
              <a:lnSpc>
                <a:spcPct val="85000"/>
              </a:lnSpc>
              <a:spcBef>
                <a:spcPct val="0"/>
              </a:spcBef>
              <a:buNone/>
              <a:defRPr lang="en-GB" sz="2999" b="0" kern="1200" baseline="0" dirty="0">
                <a:solidFill>
                  <a:srgbClr val="2E2E38"/>
                </a:solidFill>
                <a:latin typeface="EYInterstate Light" panose="02000506000000020004" pitchFamily="2" charset="0"/>
                <a:ea typeface="+mj-ea"/>
                <a:cs typeface="Arial" pitchFamily="34" charset="0"/>
              </a:defRPr>
            </a:lvl1pPr>
          </a:lstStyle>
          <a:p>
            <a:r>
              <a:rPr lang="en-US"/>
              <a:t>Click to edit Master title style</a:t>
            </a:r>
            <a:endParaRPr lang="en-GB"/>
          </a:p>
        </p:txBody>
      </p:sp>
      <p:grpSp>
        <p:nvGrpSpPr>
          <p:cNvPr id="7" name="Group 4">
            <a:extLst>
              <a:ext uri="{FF2B5EF4-FFF2-40B4-BE49-F238E27FC236}">
                <a16:creationId xmlns:a16="http://schemas.microsoft.com/office/drawing/2014/main" id="{7383AAF9-893E-4430-9195-DA644F7311CA}"/>
              </a:ext>
            </a:extLst>
          </p:cNvPr>
          <p:cNvGrpSpPr>
            <a:grpSpLocks noChangeAspect="1"/>
          </p:cNvGrpSpPr>
          <p:nvPr userDrawn="1"/>
        </p:nvGrpSpPr>
        <p:grpSpPr bwMode="auto">
          <a:xfrm>
            <a:off x="11287126" y="6356350"/>
            <a:ext cx="303213" cy="311150"/>
            <a:chOff x="7110" y="4004"/>
            <a:chExt cx="191" cy="196"/>
          </a:xfrm>
        </p:grpSpPr>
        <p:sp>
          <p:nvSpPr>
            <p:cNvPr id="8" name="Freeform 5">
              <a:extLst>
                <a:ext uri="{FF2B5EF4-FFF2-40B4-BE49-F238E27FC236}">
                  <a16:creationId xmlns:a16="http://schemas.microsoft.com/office/drawing/2014/main" id="{D0953892-BFB5-4A03-9272-D01E1A00B9A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solidFill>
                  <a:schemeClr val="tx1"/>
                </a:solidFill>
              </a:endParaRPr>
            </a:p>
          </p:txBody>
        </p:sp>
        <p:sp>
          <p:nvSpPr>
            <p:cNvPr id="9" name="Freeform 6">
              <a:extLst>
                <a:ext uri="{FF2B5EF4-FFF2-40B4-BE49-F238E27FC236}">
                  <a16:creationId xmlns:a16="http://schemas.microsoft.com/office/drawing/2014/main" id="{C032A0E6-0C32-408A-BD58-3910CD8E3359}"/>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solidFill>
                  <a:schemeClr val="tx1"/>
                </a:solidFill>
              </a:endParaRPr>
            </a:p>
          </p:txBody>
        </p:sp>
        <p:sp>
          <p:nvSpPr>
            <p:cNvPr id="10" name="Freeform 7">
              <a:extLst>
                <a:ext uri="{FF2B5EF4-FFF2-40B4-BE49-F238E27FC236}">
                  <a16:creationId xmlns:a16="http://schemas.microsoft.com/office/drawing/2014/main" id="{E594E228-7404-4027-A6B7-FA7F30633B9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solidFill>
                  <a:schemeClr val="tx1"/>
                </a:solidFill>
              </a:endParaRPr>
            </a:p>
          </p:txBody>
        </p:sp>
      </p:grpSp>
      <p:sp>
        <p:nvSpPr>
          <p:cNvPr id="11" name="Slide Number Placeholder 4">
            <a:extLst>
              <a:ext uri="{FF2B5EF4-FFF2-40B4-BE49-F238E27FC236}">
                <a16:creationId xmlns:a16="http://schemas.microsoft.com/office/drawing/2014/main" id="{9278CC97-35B2-4B61-A46F-E07B31EC675E}"/>
              </a:ext>
            </a:extLst>
          </p:cNvPr>
          <p:cNvSpPr txBox="1">
            <a:spLocks/>
          </p:cNvSpPr>
          <p:nvPr userDrawn="1"/>
        </p:nvSpPr>
        <p:spPr>
          <a:xfrm>
            <a:off x="609601" y="6530236"/>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800">
                <a:solidFill>
                  <a:schemeClr val="tx1"/>
                </a:solidFill>
              </a:rPr>
              <a:t>Page </a:t>
            </a:r>
            <a:fld id="{D5B76411-544C-4F9A-8EDE-9EEB2BD21F95}" type="slidenum">
              <a:rPr lang="en-IN" sz="800" smtClean="0">
                <a:solidFill>
                  <a:schemeClr val="tx1"/>
                </a:solidFill>
              </a:rPr>
              <a:t>‹#›</a:t>
            </a:fld>
            <a:endParaRPr sz="800">
              <a:solidFill>
                <a:schemeClr val="tx1"/>
              </a:solidFill>
            </a:endParaRPr>
          </a:p>
        </p:txBody>
      </p:sp>
      <p:sp>
        <p:nvSpPr>
          <p:cNvPr id="12" name="TextBox 11">
            <a:extLst>
              <a:ext uri="{FF2B5EF4-FFF2-40B4-BE49-F238E27FC236}">
                <a16:creationId xmlns:a16="http://schemas.microsoft.com/office/drawing/2014/main" id="{AC507F0A-4342-4F15-AA0B-673C04BF97AC}"/>
              </a:ext>
            </a:extLst>
          </p:cNvPr>
          <p:cNvSpPr txBox="1"/>
          <p:nvPr userDrawn="1"/>
        </p:nvSpPr>
        <p:spPr>
          <a:xfrm>
            <a:off x="3048717" y="6494792"/>
            <a:ext cx="6100916" cy="215444"/>
          </a:xfrm>
          <a:prstGeom prst="rect">
            <a:avLst/>
          </a:prstGeom>
        </p:spPr>
        <p:txBody>
          <a:bodyPr lIns="0"/>
          <a:lstStyle>
            <a:defPPr>
              <a:defRPr lang="en-US"/>
            </a:defPPr>
            <a:lvl1pPr lvl="0">
              <a:defRPr sz="800">
                <a:solidFill>
                  <a:schemeClr val="bg1"/>
                </a:solidFill>
                <a:latin typeface="EYInterstate" panose="02000503020000020004" pitchFamily="2" charset="0"/>
              </a:defRPr>
            </a:lvl1pPr>
          </a:lstStyle>
          <a:p>
            <a:pPr lvl="0" algn="ctr"/>
            <a:r>
              <a:rPr lang="en-US" sz="800">
                <a:solidFill>
                  <a:schemeClr val="tx1"/>
                </a:solidFill>
              </a:rPr>
              <a:t>Independence considerations in engagement acceptance </a:t>
            </a:r>
          </a:p>
        </p:txBody>
      </p:sp>
    </p:spTree>
    <p:extLst>
      <p:ext uri="{BB962C8B-B14F-4D97-AF65-F5344CB8AC3E}">
        <p14:creationId xmlns:p14="http://schemas.microsoft.com/office/powerpoint/2010/main" val="968214451"/>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71611-4B81-4E73-8D4D-F0B17CFEE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Tree>
    <p:extLst>
      <p:ext uri="{BB962C8B-B14F-4D97-AF65-F5344CB8AC3E}">
        <p14:creationId xmlns:p14="http://schemas.microsoft.com/office/powerpoint/2010/main" val="23062497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173763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402877273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26393065"/>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367317568"/>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7949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9658271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2220506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1618426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7101014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5" y="6561447"/>
            <a:ext cx="3086100" cy="180000"/>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7320098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54730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734285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31332611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14678676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186439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940603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6795599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6268975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624573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553043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2887954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8491934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0029885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221522933"/>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293911147"/>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65976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307069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065153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201705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1575465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2407811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71611-4B81-4E73-8D4D-F0B17CFEE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Tree>
    <p:extLst>
      <p:ext uri="{BB962C8B-B14F-4D97-AF65-F5344CB8AC3E}">
        <p14:creationId xmlns:p14="http://schemas.microsoft.com/office/powerpoint/2010/main" val="3691938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r>
              <a:rPr lang="en-US"/>
              <a:t>January 2023</a:t>
            </a:r>
            <a:endParaRPr lang="en-IN"/>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77500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3793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3914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619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89486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90628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159516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6828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02072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4603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8979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8508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7032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r>
              <a:rPr lang="en-US"/>
              <a:t>January 2023</a:t>
            </a:r>
            <a:endParaRPr lang="en-IN"/>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5" y="6561447"/>
            <a:ext cx="3086100" cy="180000"/>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546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406391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3138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48544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954651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499160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2"/>
            </p:custDataLst>
            <p:extLst>
              <p:ext uri="{D42A27DB-BD31-4B8C-83A1-F6EECF244321}">
                <p14:modId xmlns:p14="http://schemas.microsoft.com/office/powerpoint/2010/main" val="255936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1"/>
          <p:cNvSpPr>
            <a:spLocks noGrp="1"/>
          </p:cNvSpPr>
          <p:nvPr userDrawn="1">
            <p:ph type="ctrTitle"/>
          </p:nvPr>
        </p:nvSpPr>
        <p:spPr>
          <a:xfrm>
            <a:off x="1058590" y="435988"/>
            <a:ext cx="3794760" cy="868680"/>
          </a:xfrm>
          <a:prstGeom prst="rect">
            <a:avLst/>
          </a:prstGeom>
        </p:spPr>
        <p:txBody>
          <a:bodyPr/>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3"/>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en-GB" sz="1199">
                <a:solidFill>
                  <a:srgbClr val="828290"/>
                </a:solidFill>
                <a:latin typeface="Arial" panose="020B0604020202020204" pitchFamily="34" charset="0"/>
                <a:sym typeface="Arial" panose="020B0604020202020204" pitchFamily="34" charset="0"/>
              </a:rPr>
              <a:t>Prepared for</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2768494794"/>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4203982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39468843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1975998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3865420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2"/>
            </p:custDataLst>
            <p:extLst>
              <p:ext uri="{D42A27DB-BD31-4B8C-83A1-F6EECF244321}">
                <p14:modId xmlns:p14="http://schemas.microsoft.com/office/powerpoint/2010/main" val="2487580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4" imgW="300" imgH="300" progId="TCLayout.ActiveDocument.1">
                  <p:embed/>
                </p:oleObj>
              </mc:Choice>
              <mc:Fallback>
                <p:oleObj name="think-cell Slide" r:id="rId4"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6395652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2"/>
            </p:custDataLst>
            <p:extLst>
              <p:ext uri="{D42A27DB-BD31-4B8C-83A1-F6EECF244321}">
                <p14:modId xmlns:p14="http://schemas.microsoft.com/office/powerpoint/2010/main" val="255936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1"/>
          <p:cNvSpPr>
            <a:spLocks noGrp="1"/>
          </p:cNvSpPr>
          <p:nvPr userDrawn="1">
            <p:ph type="ctrTitle"/>
          </p:nvPr>
        </p:nvSpPr>
        <p:spPr>
          <a:xfrm>
            <a:off x="1058590" y="435988"/>
            <a:ext cx="3794760" cy="868680"/>
          </a:xfrm>
          <a:prstGeom prst="rect">
            <a:avLst/>
          </a:prstGeom>
        </p:spPr>
        <p:txBody>
          <a:bodyPr/>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3"/>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en-GB" sz="1199">
                <a:solidFill>
                  <a:srgbClr val="828290"/>
                </a:solidFill>
                <a:latin typeface="Arial" panose="020B0604020202020204" pitchFamily="34" charset="0"/>
                <a:sym typeface="Arial" panose="020B0604020202020204" pitchFamily="34" charset="0"/>
              </a:rPr>
              <a:t>Prepared for</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929556079"/>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4203982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39374965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1975998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037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r>
              <a:rPr lang="en-US"/>
              <a:t>January 2023</a:t>
            </a:r>
            <a:endParaRPr lang="en-IN"/>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34576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2"/>
            </p:custDataLst>
            <p:extLst>
              <p:ext uri="{D42A27DB-BD31-4B8C-83A1-F6EECF244321}">
                <p14:modId xmlns:p14="http://schemas.microsoft.com/office/powerpoint/2010/main" val="2487580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4" imgW="300" imgH="300" progId="TCLayout.ActiveDocument.1">
                  <p:embed/>
                </p:oleObj>
              </mc:Choice>
              <mc:Fallback>
                <p:oleObj name="think-cell Slide" r:id="rId4"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13277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86F3DE-7B57-4A14-B629-095E6244FE1B}"/>
              </a:ext>
            </a:extLst>
          </p:cNvPr>
          <p:cNvGraphicFramePr>
            <a:graphicFrameLocks noChangeAspect="1"/>
          </p:cNvGraphicFramePr>
          <p:nvPr userDrawn="1">
            <p:custDataLst>
              <p:tags r:id="rId2"/>
            </p:custDataLst>
            <p:extLst>
              <p:ext uri="{D42A27DB-BD31-4B8C-83A1-F6EECF244321}">
                <p14:modId xmlns:p14="http://schemas.microsoft.com/office/powerpoint/2010/main" val="3281038884"/>
              </p:ext>
            </p:extLst>
          </p:nvPr>
        </p:nvGraphicFramePr>
        <p:xfrm>
          <a:off x="1589" y="1588"/>
          <a:ext cx="1589" cy="1588"/>
        </p:xfrm>
        <a:graphic>
          <a:graphicData uri="http://schemas.openxmlformats.org/presentationml/2006/ole">
            <mc:AlternateContent xmlns:mc="http://schemas.openxmlformats.org/markup-compatibility/2006">
              <mc:Choice xmlns:v="urn:schemas-microsoft-com:vml" Requires="v">
                <p:oleObj spid="_x0000_s15363"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2786F3DE-7B57-4A14-B629-095E6244FE1B}"/>
                          </a:ext>
                        </a:extLst>
                      </p:cNvPr>
                      <p:cNvPicPr/>
                      <p:nvPr/>
                    </p:nvPicPr>
                    <p:blipFill>
                      <a:blip r:embed="rId5"/>
                      <a:stretch>
                        <a:fillRect/>
                      </a:stretch>
                    </p:blipFill>
                    <p:spPr>
                      <a:xfrm>
                        <a:off x="1589" y="1588"/>
                        <a:ext cx="1589"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28245A2D-3698-40CC-AB8D-86BAC71B08E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t="7892" b="7892"/>
          <a:stretch/>
        </p:blipFill>
        <p:spPr>
          <a:xfrm flipH="1">
            <a:off x="0" y="0"/>
            <a:ext cx="12198350" cy="6858000"/>
          </a:xfrm>
          <a:prstGeom prst="rect">
            <a:avLst/>
          </a:prstGeom>
        </p:spPr>
      </p:pic>
      <p:sp>
        <p:nvSpPr>
          <p:cNvPr id="2" name="Rectangle 1">
            <a:extLst>
              <a:ext uri="{FF2B5EF4-FFF2-40B4-BE49-F238E27FC236}">
                <a16:creationId xmlns:a16="http://schemas.microsoft.com/office/drawing/2014/main" id="{35DA3D84-49F9-45CB-A89A-2B148CB8DBBA}"/>
              </a:ext>
            </a:extLst>
          </p:cNvPr>
          <p:cNvSpPr/>
          <p:nvPr userDrawn="1"/>
        </p:nvSpPr>
        <p:spPr>
          <a:xfrm>
            <a:off x="0" y="0"/>
            <a:ext cx="12198350" cy="6858000"/>
          </a:xfrm>
          <a:prstGeom prst="rect">
            <a:avLst/>
          </a:prstGeom>
          <a:gradFill>
            <a:gsLst>
              <a:gs pos="0">
                <a:srgbClr val="2E2E38">
                  <a:alpha val="49000"/>
                </a:srgbClr>
              </a:gs>
              <a:gs pos="98000">
                <a:srgbClr val="2E2E38">
                  <a:alpha val="16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5" name="Freeform: Shape 14">
            <a:extLst>
              <a:ext uri="{FF2B5EF4-FFF2-40B4-BE49-F238E27FC236}">
                <a16:creationId xmlns:a16="http://schemas.microsoft.com/office/drawing/2014/main" id="{43472790-6C2C-4792-B128-2BF73B649672}"/>
              </a:ext>
            </a:extLst>
          </p:cNvPr>
          <p:cNvSpPr>
            <a:spLocks noChangeAspect="1"/>
          </p:cNvSpPr>
          <p:nvPr userDrawn="1"/>
        </p:nvSpPr>
        <p:spPr bwMode="gray">
          <a:xfrm rot="10800000">
            <a:off x="505146" y="827378"/>
            <a:ext cx="4688683" cy="3831179"/>
          </a:xfrm>
          <a:custGeom>
            <a:avLst/>
            <a:gdLst>
              <a:gd name="connsiteX0" fmla="*/ 0 w 4686242"/>
              <a:gd name="connsiteY0" fmla="*/ 3831179 h 3831179"/>
              <a:gd name="connsiteX1" fmla="*/ 0 w 4686242"/>
              <a:gd name="connsiteY1" fmla="*/ 0 h 3831179"/>
              <a:gd name="connsiteX2" fmla="*/ 4686242 w 4686242"/>
              <a:gd name="connsiteY2" fmla="*/ 2077 h 3831179"/>
              <a:gd name="connsiteX3" fmla="*/ 4686242 w 4686242"/>
              <a:gd name="connsiteY3" fmla="*/ 3007695 h 3831179"/>
            </a:gdLst>
            <a:ahLst/>
            <a:cxnLst>
              <a:cxn ang="0">
                <a:pos x="connsiteX0" y="connsiteY0"/>
              </a:cxn>
              <a:cxn ang="0">
                <a:pos x="connsiteX1" y="connsiteY1"/>
              </a:cxn>
              <a:cxn ang="0">
                <a:pos x="connsiteX2" y="connsiteY2"/>
              </a:cxn>
              <a:cxn ang="0">
                <a:pos x="connsiteX3" y="connsiteY3"/>
              </a:cxn>
            </a:cxnLst>
            <a:rect l="l" t="t" r="r" b="b"/>
            <a:pathLst>
              <a:path w="4686242" h="3831179">
                <a:moveTo>
                  <a:pt x="0" y="3831179"/>
                </a:moveTo>
                <a:lnTo>
                  <a:pt x="0" y="0"/>
                </a:lnTo>
                <a:lnTo>
                  <a:pt x="4686242" y="2077"/>
                </a:lnTo>
                <a:lnTo>
                  <a:pt x="4686242" y="3007695"/>
                </a:lnTo>
                <a:close/>
              </a:path>
            </a:pathLst>
          </a:custGeom>
          <a:solidFill>
            <a:srgbClr val="FFE600"/>
          </a:solidFill>
          <a:ln w="9525">
            <a:noFill/>
            <a:round/>
            <a:headEnd/>
            <a:tailEnd/>
          </a:ln>
        </p:spPr>
        <p:txBody>
          <a:bodyPr vert="horz" wrap="square" lIns="91392" tIns="45696" rIns="91392" bIns="45696" numCol="1" anchor="t" anchorCtr="0" compatLnSpc="1">
            <a:prstTxWarp prst="textNoShape">
              <a:avLst/>
            </a:prstTxWarp>
            <a:noAutofit/>
          </a:bodyPr>
          <a:lstStyle/>
          <a:p>
            <a:endParaRPr lang="en-GB" sz="1799"/>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793660" y="1873223"/>
            <a:ext cx="3983050" cy="860400"/>
          </a:xfrm>
        </p:spPr>
        <p:txBody>
          <a:bodyPr vert="horz"/>
          <a:lstStyle>
            <a:lvl1pPr>
              <a:defRPr sz="2999" b="0">
                <a:solidFill>
                  <a:srgbClr val="404040"/>
                </a:solidFill>
                <a:latin typeface="EYInterstate Light" panose="02000506000000020004" pitchFamily="2" charset="0"/>
                <a:cs typeface="Arial" pitchFamily="34" charset="0"/>
              </a:defRPr>
            </a:lvl1pPr>
          </a:lstStyle>
          <a:p>
            <a:r>
              <a:rPr lang="en-GB"/>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793661" y="2819493"/>
            <a:ext cx="3983050" cy="391225"/>
          </a:xfrm>
        </p:spPr>
        <p:txBody>
          <a:bodyPr/>
          <a:lstStyle>
            <a:lvl1pPr marL="0" marR="0" indent="0" algn="l" defTabSz="913943" rtl="0" eaLnBrk="1" fontAlgn="auto" latinLnBrk="0" hangingPunct="1">
              <a:lnSpc>
                <a:spcPct val="100000"/>
              </a:lnSpc>
              <a:spcBef>
                <a:spcPct val="20000"/>
              </a:spcBef>
              <a:spcAft>
                <a:spcPts val="1199"/>
              </a:spcAft>
              <a:buClr>
                <a:schemeClr val="accent2"/>
              </a:buClr>
              <a:buSzPct val="70000"/>
              <a:buFont typeface="Arial" pitchFamily="34" charset="0"/>
              <a:buNone/>
              <a:tabLst/>
              <a:defRPr sz="1599" b="0">
                <a:solidFill>
                  <a:srgbClr val="404040"/>
                </a:solidFill>
                <a:latin typeface="EYInterstate" panose="02000503020000020004" pitchFamily="2" charset="0"/>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r>
              <a:rPr lang="en-GB" sz="1599"/>
              <a:t>Subtitle (EY Interstate 16 point)</a:t>
            </a:r>
          </a:p>
          <a:p>
            <a:pPr marL="0" marR="0" lvl="0" indent="0" algn="l" defTabSz="913943" rtl="0" eaLnBrk="1" fontAlgn="auto" latinLnBrk="0" hangingPunct="1">
              <a:lnSpc>
                <a:spcPct val="100000"/>
              </a:lnSpc>
              <a:spcBef>
                <a:spcPct val="20000"/>
              </a:spcBef>
              <a:spcAft>
                <a:spcPts val="1199"/>
              </a:spcAft>
              <a:buClr>
                <a:schemeClr val="accent2"/>
              </a:buClr>
              <a:buSzPct val="70000"/>
              <a:buFont typeface="Arial" pitchFamily="34" charset="0"/>
              <a:buNone/>
              <a:tabLst/>
              <a:defRPr/>
            </a:pPr>
            <a:r>
              <a:rPr lang="en-IN" b="1"/>
              <a:t>XX Month 200X (EY Interstate bold 16 point)</a:t>
            </a:r>
          </a:p>
        </p:txBody>
      </p:sp>
      <p:grpSp>
        <p:nvGrpSpPr>
          <p:cNvPr id="11" name="Group 4">
            <a:extLst>
              <a:ext uri="{FF2B5EF4-FFF2-40B4-BE49-F238E27FC236}">
                <a16:creationId xmlns:a16="http://schemas.microsoft.com/office/drawing/2014/main" id="{8AE72999-64B9-400D-B276-16BADE1AD572}"/>
              </a:ext>
            </a:extLst>
          </p:cNvPr>
          <p:cNvGrpSpPr>
            <a:grpSpLocks noChangeAspect="1"/>
          </p:cNvGrpSpPr>
          <p:nvPr userDrawn="1"/>
        </p:nvGrpSpPr>
        <p:grpSpPr bwMode="auto">
          <a:xfrm>
            <a:off x="10364788" y="4960938"/>
            <a:ext cx="1225550" cy="1435100"/>
            <a:chOff x="6529" y="3125"/>
            <a:chExt cx="772" cy="904"/>
          </a:xfrm>
        </p:grpSpPr>
        <p:sp>
          <p:nvSpPr>
            <p:cNvPr id="12" name="Freeform 5">
              <a:extLst>
                <a:ext uri="{FF2B5EF4-FFF2-40B4-BE49-F238E27FC236}">
                  <a16:creationId xmlns:a16="http://schemas.microsoft.com/office/drawing/2014/main" id="{B20916FE-1037-44A8-A815-13B16E654388}"/>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3" name="Freeform 6">
              <a:extLst>
                <a:ext uri="{FF2B5EF4-FFF2-40B4-BE49-F238E27FC236}">
                  <a16:creationId xmlns:a16="http://schemas.microsoft.com/office/drawing/2014/main" id="{9E21227F-16C4-4E48-B9B5-03B2F374C37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099976865"/>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tx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837882"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7" name="Line 10">
            <a:extLst>
              <a:ext uri="{FF2B5EF4-FFF2-40B4-BE49-F238E27FC236}">
                <a16:creationId xmlns:a16="http://schemas.microsoft.com/office/drawing/2014/main" id="{C38ABAC4-0949-4474-B311-8F0AF7A07CDE}"/>
              </a:ext>
            </a:extLst>
          </p:cNvPr>
          <p:cNvSpPr>
            <a:spLocks noChangeShapeType="1"/>
          </p:cNvSpPr>
          <p:nvPr userDrawn="1"/>
        </p:nvSpPr>
        <p:spPr bwMode="auto">
          <a:xfrm>
            <a:off x="1086168" y="907750"/>
            <a:ext cx="1866582" cy="0"/>
          </a:xfrm>
          <a:prstGeom prst="line">
            <a:avLst/>
          </a:prstGeom>
          <a:noFill/>
          <a:ln w="6350">
            <a:solidFill>
              <a:schemeClr val="tx2"/>
            </a:solidFill>
            <a:round/>
            <a:headEnd/>
            <a:tailEnd type="diamo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325598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only, no line">
    <p:spTree>
      <p:nvGrpSpPr>
        <p:cNvPr id="1" name=""/>
        <p:cNvGrpSpPr/>
        <p:nvPr/>
      </p:nvGrpSpPr>
      <p:grpSpPr>
        <a:xfrm>
          <a:off x="0" y="0"/>
          <a:ext cx="0" cy="0"/>
          <a:chOff x="0" y="0"/>
          <a:chExt cx="0" cy="0"/>
        </a:xfrm>
      </p:grpSpPr>
      <p:pic>
        <p:nvPicPr>
          <p:cNvPr id="4" name="Picture 3" descr="A group of people sitting around a table with laptops&#10;&#10;Description automatically generated with medium confidence">
            <a:extLst>
              <a:ext uri="{FF2B5EF4-FFF2-40B4-BE49-F238E27FC236}">
                <a16:creationId xmlns:a16="http://schemas.microsoft.com/office/drawing/2014/main" id="{FB507EFA-C7D0-491A-9BEA-DF80B50F02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12" t="3824" r="1512" b="14484"/>
          <a:stretch/>
        </p:blipFill>
        <p:spPr>
          <a:xfrm>
            <a:off x="1" y="0"/>
            <a:ext cx="12198348" cy="6858000"/>
          </a:xfrm>
          <a:prstGeom prst="rect">
            <a:avLst/>
          </a:prstGeom>
        </p:spPr>
      </p:pic>
      <p:sp>
        <p:nvSpPr>
          <p:cNvPr id="8" name="Rectangle 7">
            <a:extLst>
              <a:ext uri="{FF2B5EF4-FFF2-40B4-BE49-F238E27FC236}">
                <a16:creationId xmlns:a16="http://schemas.microsoft.com/office/drawing/2014/main" id="{C1B52D1D-71C0-4656-9736-F9E02A039587}"/>
              </a:ext>
            </a:extLst>
          </p:cNvPr>
          <p:cNvSpPr/>
          <p:nvPr userDrawn="1"/>
        </p:nvSpPr>
        <p:spPr>
          <a:xfrm>
            <a:off x="0" y="0"/>
            <a:ext cx="12198350" cy="6858000"/>
          </a:xfrm>
          <a:prstGeom prst="rect">
            <a:avLst/>
          </a:prstGeom>
          <a:gradFill>
            <a:gsLst>
              <a:gs pos="0">
                <a:srgbClr val="2E2E38">
                  <a:alpha val="74000"/>
                </a:srgbClr>
              </a:gs>
              <a:gs pos="97000">
                <a:srgbClr val="2E2E38">
                  <a:alpha val="74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2" name="Rectangle 11">
            <a:extLst>
              <a:ext uri="{FF2B5EF4-FFF2-40B4-BE49-F238E27FC236}">
                <a16:creationId xmlns:a16="http://schemas.microsoft.com/office/drawing/2014/main" id="{5BE70E27-66A8-4B11-8C8C-0F6285410A21}"/>
              </a:ext>
            </a:extLst>
          </p:cNvPr>
          <p:cNvSpPr/>
          <p:nvPr userDrawn="1"/>
        </p:nvSpPr>
        <p:spPr>
          <a:xfrm>
            <a:off x="636492" y="0"/>
            <a:ext cx="2344089" cy="6858000"/>
          </a:xfrm>
          <a:prstGeom prst="rect">
            <a:avLst/>
          </a:prstGeom>
          <a:gradFill>
            <a:gsLst>
              <a:gs pos="0">
                <a:srgbClr val="2E2E38">
                  <a:alpha val="79000"/>
                </a:srgbClr>
              </a:gs>
              <a:gs pos="97000">
                <a:srgbClr val="2E2E38">
                  <a:alpha val="60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2" name="Title 1"/>
          <p:cNvSpPr>
            <a:spLocks noGrp="1"/>
          </p:cNvSpPr>
          <p:nvPr>
            <p:ph type="title"/>
          </p:nvPr>
        </p:nvSpPr>
        <p:spPr>
          <a:xfrm rot="16200000">
            <a:off x="-36149" y="3043138"/>
            <a:ext cx="3595366" cy="983809"/>
          </a:xfrm>
        </p:spPr>
        <p:txBody>
          <a:bodyPr anchor="ctr" anchorCtr="0"/>
          <a:lstStyle>
            <a:lvl1pPr>
              <a:defRPr sz="3598">
                <a:solidFill>
                  <a:schemeClr val="tx1"/>
                </a:solidFill>
              </a:defRPr>
            </a:lvl1pPr>
          </a:lstStyle>
          <a:p>
            <a:r>
              <a:rPr lang="en-US"/>
              <a:t>Click to edit Master title style</a:t>
            </a:r>
            <a:endParaRPr lang="en-GB"/>
          </a:p>
        </p:txBody>
      </p:sp>
      <p:grpSp>
        <p:nvGrpSpPr>
          <p:cNvPr id="5" name="Group 4">
            <a:extLst>
              <a:ext uri="{FF2B5EF4-FFF2-40B4-BE49-F238E27FC236}">
                <a16:creationId xmlns:a16="http://schemas.microsoft.com/office/drawing/2014/main" id="{3B757047-FC0D-4920-9301-8AF274269FBF}"/>
              </a:ext>
            </a:extLst>
          </p:cNvPr>
          <p:cNvGrpSpPr/>
          <p:nvPr userDrawn="1"/>
        </p:nvGrpSpPr>
        <p:grpSpPr>
          <a:xfrm rot="16200000">
            <a:off x="-116913" y="4161311"/>
            <a:ext cx="2342832" cy="0"/>
            <a:chOff x="609918" y="907750"/>
            <a:chExt cx="2342832" cy="0"/>
          </a:xfrm>
        </p:grpSpPr>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837882"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7" name="Line 10">
              <a:extLst>
                <a:ext uri="{FF2B5EF4-FFF2-40B4-BE49-F238E27FC236}">
                  <a16:creationId xmlns:a16="http://schemas.microsoft.com/office/drawing/2014/main" id="{C38ABAC4-0949-4474-B311-8F0AF7A07CDE}"/>
                </a:ext>
              </a:extLst>
            </p:cNvPr>
            <p:cNvSpPr>
              <a:spLocks noChangeShapeType="1"/>
            </p:cNvSpPr>
            <p:nvPr userDrawn="1"/>
          </p:nvSpPr>
          <p:spPr bwMode="auto">
            <a:xfrm>
              <a:off x="1086168" y="907750"/>
              <a:ext cx="1866582" cy="0"/>
            </a:xfrm>
            <a:prstGeom prst="line">
              <a:avLst/>
            </a:prstGeom>
            <a:noFill/>
            <a:ln w="6350">
              <a:solidFill>
                <a:schemeClr val="tx2"/>
              </a:solidFill>
              <a:round/>
              <a:headEnd/>
              <a:tailEnd type="diamo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grpSp>
      <p:grpSp>
        <p:nvGrpSpPr>
          <p:cNvPr id="9" name="Group 8">
            <a:extLst>
              <a:ext uri="{FF2B5EF4-FFF2-40B4-BE49-F238E27FC236}">
                <a16:creationId xmlns:a16="http://schemas.microsoft.com/office/drawing/2014/main" id="{02099627-BFAB-41F8-9E1B-2C455A43D50B}"/>
              </a:ext>
            </a:extLst>
          </p:cNvPr>
          <p:cNvGrpSpPr/>
          <p:nvPr userDrawn="1"/>
        </p:nvGrpSpPr>
        <p:grpSpPr>
          <a:xfrm rot="5400000">
            <a:off x="1293876" y="2908775"/>
            <a:ext cx="2342832" cy="0"/>
            <a:chOff x="609918" y="907750"/>
            <a:chExt cx="2342832" cy="0"/>
          </a:xfrm>
        </p:grpSpPr>
        <p:sp>
          <p:nvSpPr>
            <p:cNvPr id="10" name="Line 10">
              <a:extLst>
                <a:ext uri="{FF2B5EF4-FFF2-40B4-BE49-F238E27FC236}">
                  <a16:creationId xmlns:a16="http://schemas.microsoft.com/office/drawing/2014/main" id="{82EF2A62-C3C0-428E-A311-10861EF863CD}"/>
                </a:ext>
              </a:extLst>
            </p:cNvPr>
            <p:cNvSpPr>
              <a:spLocks noChangeShapeType="1"/>
            </p:cNvSpPr>
            <p:nvPr userDrawn="1"/>
          </p:nvSpPr>
          <p:spPr bwMode="auto">
            <a:xfrm>
              <a:off x="609918" y="907750"/>
              <a:ext cx="837882"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1" name="Line 10">
              <a:extLst>
                <a:ext uri="{FF2B5EF4-FFF2-40B4-BE49-F238E27FC236}">
                  <a16:creationId xmlns:a16="http://schemas.microsoft.com/office/drawing/2014/main" id="{58E35691-DCFD-4DE5-B87A-D945BEC1B614}"/>
                </a:ext>
              </a:extLst>
            </p:cNvPr>
            <p:cNvSpPr>
              <a:spLocks noChangeShapeType="1"/>
            </p:cNvSpPr>
            <p:nvPr userDrawn="1"/>
          </p:nvSpPr>
          <p:spPr bwMode="auto">
            <a:xfrm>
              <a:off x="1086168" y="907750"/>
              <a:ext cx="1866582" cy="0"/>
            </a:xfrm>
            <a:prstGeom prst="line">
              <a:avLst/>
            </a:prstGeom>
            <a:noFill/>
            <a:ln w="6350">
              <a:solidFill>
                <a:schemeClr val="tx2"/>
              </a:solidFill>
              <a:round/>
              <a:headEnd/>
              <a:tailEnd type="diamo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grpSp>
      <p:sp>
        <p:nvSpPr>
          <p:cNvPr id="13" name="Rectangle 12">
            <a:extLst>
              <a:ext uri="{FF2B5EF4-FFF2-40B4-BE49-F238E27FC236}">
                <a16:creationId xmlns:a16="http://schemas.microsoft.com/office/drawing/2014/main" id="{9C6AD2E0-9606-497B-984A-95778AAAE2CA}"/>
              </a:ext>
            </a:extLst>
          </p:cNvPr>
          <p:cNvSpPr/>
          <p:nvPr userDrawn="1"/>
        </p:nvSpPr>
        <p:spPr>
          <a:xfrm>
            <a:off x="573617" y="6479203"/>
            <a:ext cx="196532" cy="222164"/>
          </a:xfrm>
          <a:prstGeom prst="rect">
            <a:avLst/>
          </a:prstGeom>
          <a:noFill/>
          <a:ln w="635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grpSp>
        <p:nvGrpSpPr>
          <p:cNvPr id="14" name="Group 4">
            <a:extLst>
              <a:ext uri="{FF2B5EF4-FFF2-40B4-BE49-F238E27FC236}">
                <a16:creationId xmlns:a16="http://schemas.microsoft.com/office/drawing/2014/main" id="{EB2ECD7F-DD81-42B6-97C1-5DCBB37B3CB8}"/>
              </a:ext>
            </a:extLst>
          </p:cNvPr>
          <p:cNvGrpSpPr>
            <a:grpSpLocks noChangeAspect="1"/>
          </p:cNvGrpSpPr>
          <p:nvPr userDrawn="1"/>
        </p:nvGrpSpPr>
        <p:grpSpPr bwMode="auto">
          <a:xfrm>
            <a:off x="11287126" y="6356350"/>
            <a:ext cx="303213" cy="311150"/>
            <a:chOff x="7110" y="4004"/>
            <a:chExt cx="191" cy="196"/>
          </a:xfrm>
        </p:grpSpPr>
        <p:sp>
          <p:nvSpPr>
            <p:cNvPr id="15" name="Freeform 5">
              <a:extLst>
                <a:ext uri="{FF2B5EF4-FFF2-40B4-BE49-F238E27FC236}">
                  <a16:creationId xmlns:a16="http://schemas.microsoft.com/office/drawing/2014/main" id="{88E42817-7760-4CDF-A27A-ED3CBF8F90D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 name="Freeform 6">
              <a:extLst>
                <a:ext uri="{FF2B5EF4-FFF2-40B4-BE49-F238E27FC236}">
                  <a16:creationId xmlns:a16="http://schemas.microsoft.com/office/drawing/2014/main" id="{650994EF-6CEB-4CA3-BE52-C67FEA40D5D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7">
              <a:extLst>
                <a:ext uri="{FF2B5EF4-FFF2-40B4-BE49-F238E27FC236}">
                  <a16:creationId xmlns:a16="http://schemas.microsoft.com/office/drawing/2014/main" id="{BB767216-5E5B-4D51-B607-9200BF58F47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Slide Number Placeholder 4">
            <a:extLst>
              <a:ext uri="{FF2B5EF4-FFF2-40B4-BE49-F238E27FC236}">
                <a16:creationId xmlns:a16="http://schemas.microsoft.com/office/drawing/2014/main" id="{6DD4E8F4-765B-4524-8DC0-5732D99017AD}"/>
              </a:ext>
            </a:extLst>
          </p:cNvPr>
          <p:cNvSpPr txBox="1">
            <a:spLocks/>
          </p:cNvSpPr>
          <p:nvPr userDrawn="1"/>
        </p:nvSpPr>
        <p:spPr>
          <a:xfrm>
            <a:off x="609918" y="6450162"/>
            <a:ext cx="196532" cy="222164"/>
          </a:xfrm>
          <a:prstGeom prst="rect">
            <a:avLst/>
          </a:prstGeom>
          <a:solidFill>
            <a:srgbClr val="FFE600"/>
          </a:solidFill>
        </p:spPr>
        <p:txBody>
          <a:bodyPr lIns="0" rIns="0" anchor="ctr" anchorCtr="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fld id="{D5B76411-544C-4F9A-8EDE-9EEB2BD21F95}" type="slidenum">
              <a:rPr lang="en-IN" sz="800" smtClean="0"/>
              <a:pPr lvl="0" algn="ctr"/>
              <a:t>‹#›</a:t>
            </a:fld>
            <a:endParaRPr sz="800"/>
          </a:p>
        </p:txBody>
      </p:sp>
      <p:sp>
        <p:nvSpPr>
          <p:cNvPr id="22" name="Footer Placeholder 2">
            <a:extLst>
              <a:ext uri="{FF2B5EF4-FFF2-40B4-BE49-F238E27FC236}">
                <a16:creationId xmlns:a16="http://schemas.microsoft.com/office/drawing/2014/main" id="{2B5920D8-F87D-4D22-B146-544776862E65}"/>
              </a:ext>
            </a:extLst>
          </p:cNvPr>
          <p:cNvSpPr txBox="1">
            <a:spLocks/>
          </p:cNvSpPr>
          <p:nvPr userDrawn="1"/>
        </p:nvSpPr>
        <p:spPr>
          <a:xfrm>
            <a:off x="4581525" y="6471244"/>
            <a:ext cx="3035300" cy="180000"/>
          </a:xfrm>
          <a:prstGeom prst="rect">
            <a:avLst/>
          </a:prstGeom>
          <a:ln>
            <a:solidFill>
              <a:schemeClr val="tx1"/>
            </a:solidFill>
          </a:ln>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800">
                <a:solidFill>
                  <a:schemeClr val="tx1"/>
                </a:solidFill>
              </a:rPr>
              <a:t>Domain: Student Restraints Data </a:t>
            </a:r>
          </a:p>
        </p:txBody>
      </p:sp>
      <p:cxnSp>
        <p:nvCxnSpPr>
          <p:cNvPr id="23" name="Straight Connector 22">
            <a:extLst>
              <a:ext uri="{FF2B5EF4-FFF2-40B4-BE49-F238E27FC236}">
                <a16:creationId xmlns:a16="http://schemas.microsoft.com/office/drawing/2014/main" id="{C44C50BA-C926-4763-900C-C2C18CB5AFDA}"/>
              </a:ext>
            </a:extLst>
          </p:cNvPr>
          <p:cNvCxnSpPr>
            <a:cxnSpLocks/>
            <a:stCxn id="22" idx="1"/>
          </p:cNvCxnSpPr>
          <p:nvPr userDrawn="1"/>
        </p:nvCxnSpPr>
        <p:spPr>
          <a:xfrm flipH="1">
            <a:off x="4146551" y="6561244"/>
            <a:ext cx="434974" cy="0"/>
          </a:xfrm>
          <a:prstGeom prst="line">
            <a:avLst/>
          </a:prstGeom>
          <a:ln w="6350" cap="flat" cmpd="sng" algn="ctr">
            <a:solidFill>
              <a:schemeClr val="tx1"/>
            </a:solidFill>
            <a:prstDash val="solid"/>
            <a:round/>
            <a:headEnd type="none" w="med" len="med"/>
            <a:tailEnd type="diamond"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E6E4D5-0A84-48BF-A230-19236C4155DB}"/>
              </a:ext>
            </a:extLst>
          </p:cNvPr>
          <p:cNvCxnSpPr>
            <a:cxnSpLocks/>
            <a:stCxn id="22" idx="3"/>
          </p:cNvCxnSpPr>
          <p:nvPr userDrawn="1"/>
        </p:nvCxnSpPr>
        <p:spPr>
          <a:xfrm>
            <a:off x="7616826" y="6561244"/>
            <a:ext cx="434975" cy="0"/>
          </a:xfrm>
          <a:prstGeom prst="line">
            <a:avLst/>
          </a:prstGeom>
          <a:ln w="6350" cap="flat" cmpd="sng" algn="ctr">
            <a:solidFill>
              <a:schemeClr val="tx1"/>
            </a:solidFill>
            <a:prstDash val="solid"/>
            <a:round/>
            <a:headEnd type="none" w="med" len="med"/>
            <a:tailEnd type="diamo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673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only, no li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507EFA-C7D0-491A-9BEA-DF80B50F02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 b="26"/>
          <a:stretch/>
        </p:blipFill>
        <p:spPr>
          <a:xfrm>
            <a:off x="1" y="0"/>
            <a:ext cx="12198348" cy="6858000"/>
          </a:xfrm>
          <a:prstGeom prst="rect">
            <a:avLst/>
          </a:prstGeom>
        </p:spPr>
      </p:pic>
      <p:sp>
        <p:nvSpPr>
          <p:cNvPr id="8" name="Rectangle 7">
            <a:extLst>
              <a:ext uri="{FF2B5EF4-FFF2-40B4-BE49-F238E27FC236}">
                <a16:creationId xmlns:a16="http://schemas.microsoft.com/office/drawing/2014/main" id="{C1B52D1D-71C0-4656-9736-F9E02A039587}"/>
              </a:ext>
            </a:extLst>
          </p:cNvPr>
          <p:cNvSpPr/>
          <p:nvPr userDrawn="1"/>
        </p:nvSpPr>
        <p:spPr>
          <a:xfrm>
            <a:off x="0" y="0"/>
            <a:ext cx="12198350" cy="6858000"/>
          </a:xfrm>
          <a:prstGeom prst="rect">
            <a:avLst/>
          </a:prstGeom>
          <a:gradFill>
            <a:gsLst>
              <a:gs pos="1000">
                <a:srgbClr val="2E2E38">
                  <a:alpha val="50000"/>
                </a:srgbClr>
              </a:gs>
              <a:gs pos="97000">
                <a:srgbClr val="2E2E38">
                  <a:alpha val="82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2" name="Rectangle 11">
            <a:extLst>
              <a:ext uri="{FF2B5EF4-FFF2-40B4-BE49-F238E27FC236}">
                <a16:creationId xmlns:a16="http://schemas.microsoft.com/office/drawing/2014/main" id="{5BE70E27-66A8-4B11-8C8C-0F6285410A21}"/>
              </a:ext>
            </a:extLst>
          </p:cNvPr>
          <p:cNvSpPr>
            <a:spLocks/>
          </p:cNvSpPr>
          <p:nvPr userDrawn="1"/>
        </p:nvSpPr>
        <p:spPr>
          <a:xfrm>
            <a:off x="-26906" y="0"/>
            <a:ext cx="2344089" cy="6858000"/>
          </a:xfrm>
          <a:prstGeom prst="rect">
            <a:avLst/>
          </a:prstGeom>
          <a:solidFill>
            <a:srgbClr val="C4C4CD">
              <a:alpha val="35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3" name="Rectangle 12">
            <a:extLst>
              <a:ext uri="{FF2B5EF4-FFF2-40B4-BE49-F238E27FC236}">
                <a16:creationId xmlns:a16="http://schemas.microsoft.com/office/drawing/2014/main" id="{8B6EAEF2-ABED-408A-AB1A-BE57983008EE}"/>
              </a:ext>
            </a:extLst>
          </p:cNvPr>
          <p:cNvSpPr/>
          <p:nvPr userDrawn="1"/>
        </p:nvSpPr>
        <p:spPr>
          <a:xfrm rot="5400000">
            <a:off x="1719201" y="1147358"/>
            <a:ext cx="2344089" cy="4563290"/>
          </a:xfrm>
          <a:prstGeom prst="rect">
            <a:avLst/>
          </a:prstGeom>
          <a:solidFill>
            <a:srgbClr val="2E2E38">
              <a:alpha val="5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2" name="Title 1"/>
          <p:cNvSpPr>
            <a:spLocks noGrp="1"/>
          </p:cNvSpPr>
          <p:nvPr>
            <p:ph type="title"/>
          </p:nvPr>
        </p:nvSpPr>
        <p:spPr>
          <a:xfrm>
            <a:off x="995816" y="3043138"/>
            <a:ext cx="3595366" cy="983809"/>
          </a:xfrm>
        </p:spPr>
        <p:txBody>
          <a:bodyPr anchor="ctr" anchorCtr="0"/>
          <a:lstStyle>
            <a:lvl1pPr>
              <a:defRPr sz="3598">
                <a:solidFill>
                  <a:schemeClr val="tx1"/>
                </a:solidFill>
              </a:defRPr>
            </a:lvl1pPr>
          </a:lstStyle>
          <a:p>
            <a:r>
              <a:rPr lang="en-US"/>
              <a:t>Click to edit Master title style</a:t>
            </a:r>
            <a:endParaRPr lang="en-GB"/>
          </a:p>
        </p:txBody>
      </p:sp>
      <p:grpSp>
        <p:nvGrpSpPr>
          <p:cNvPr id="5" name="Group 4">
            <a:extLst>
              <a:ext uri="{FF2B5EF4-FFF2-40B4-BE49-F238E27FC236}">
                <a16:creationId xmlns:a16="http://schemas.microsoft.com/office/drawing/2014/main" id="{3B757047-FC0D-4920-9301-8AF274269FBF}"/>
              </a:ext>
            </a:extLst>
          </p:cNvPr>
          <p:cNvGrpSpPr/>
          <p:nvPr userDrawn="1"/>
        </p:nvGrpSpPr>
        <p:grpSpPr>
          <a:xfrm>
            <a:off x="995816" y="2907276"/>
            <a:ext cx="2342832" cy="0"/>
            <a:chOff x="609918" y="907750"/>
            <a:chExt cx="2342832" cy="0"/>
          </a:xfrm>
        </p:grpSpPr>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837882"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7" name="Line 10">
              <a:extLst>
                <a:ext uri="{FF2B5EF4-FFF2-40B4-BE49-F238E27FC236}">
                  <a16:creationId xmlns:a16="http://schemas.microsoft.com/office/drawing/2014/main" id="{C38ABAC4-0949-4474-B311-8F0AF7A07CDE}"/>
                </a:ext>
              </a:extLst>
            </p:cNvPr>
            <p:cNvSpPr>
              <a:spLocks noChangeShapeType="1"/>
            </p:cNvSpPr>
            <p:nvPr userDrawn="1"/>
          </p:nvSpPr>
          <p:spPr bwMode="auto">
            <a:xfrm>
              <a:off x="1086168" y="907750"/>
              <a:ext cx="1866582" cy="0"/>
            </a:xfrm>
            <a:prstGeom prst="line">
              <a:avLst/>
            </a:prstGeom>
            <a:noFill/>
            <a:ln w="6350">
              <a:solidFill>
                <a:schemeClr val="tx2"/>
              </a:solidFill>
              <a:round/>
              <a:headEnd/>
              <a:tailEnd type="diamo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grpSp>
      <p:sp>
        <p:nvSpPr>
          <p:cNvPr id="14" name="Rectangle 13">
            <a:extLst>
              <a:ext uri="{FF2B5EF4-FFF2-40B4-BE49-F238E27FC236}">
                <a16:creationId xmlns:a16="http://schemas.microsoft.com/office/drawing/2014/main" id="{4D581464-2323-4C2C-82AC-3DEDFDF88F07}"/>
              </a:ext>
            </a:extLst>
          </p:cNvPr>
          <p:cNvSpPr/>
          <p:nvPr userDrawn="1"/>
        </p:nvSpPr>
        <p:spPr>
          <a:xfrm>
            <a:off x="573617" y="6479203"/>
            <a:ext cx="196532" cy="222164"/>
          </a:xfrm>
          <a:prstGeom prst="rect">
            <a:avLst/>
          </a:prstGeom>
          <a:noFill/>
          <a:ln w="635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grpSp>
        <p:nvGrpSpPr>
          <p:cNvPr id="15" name="Group 4">
            <a:extLst>
              <a:ext uri="{FF2B5EF4-FFF2-40B4-BE49-F238E27FC236}">
                <a16:creationId xmlns:a16="http://schemas.microsoft.com/office/drawing/2014/main" id="{E0E7323B-526E-46EC-8136-E1C69CEE5FD5}"/>
              </a:ext>
            </a:extLst>
          </p:cNvPr>
          <p:cNvGrpSpPr>
            <a:grpSpLocks noChangeAspect="1"/>
          </p:cNvGrpSpPr>
          <p:nvPr userDrawn="1"/>
        </p:nvGrpSpPr>
        <p:grpSpPr bwMode="auto">
          <a:xfrm>
            <a:off x="11287126" y="6356350"/>
            <a:ext cx="303213" cy="311150"/>
            <a:chOff x="7110" y="4004"/>
            <a:chExt cx="191" cy="196"/>
          </a:xfrm>
        </p:grpSpPr>
        <p:sp>
          <p:nvSpPr>
            <p:cNvPr id="16" name="Freeform 5">
              <a:extLst>
                <a:ext uri="{FF2B5EF4-FFF2-40B4-BE49-F238E27FC236}">
                  <a16:creationId xmlns:a16="http://schemas.microsoft.com/office/drawing/2014/main" id="{8B709974-0304-4CDB-B3F5-8C925858A86A}"/>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12CFF45C-BD65-4C2C-BBAB-4E37097ECB9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 name="Freeform 7">
              <a:extLst>
                <a:ext uri="{FF2B5EF4-FFF2-40B4-BE49-F238E27FC236}">
                  <a16:creationId xmlns:a16="http://schemas.microsoft.com/office/drawing/2014/main" id="{54F9E84D-E535-49AD-A390-9503287E356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0" name="Slide Number Placeholder 4">
            <a:extLst>
              <a:ext uri="{FF2B5EF4-FFF2-40B4-BE49-F238E27FC236}">
                <a16:creationId xmlns:a16="http://schemas.microsoft.com/office/drawing/2014/main" id="{BD84D294-DD40-4F4E-8B72-C21211C4A1B6}"/>
              </a:ext>
            </a:extLst>
          </p:cNvPr>
          <p:cNvSpPr txBox="1">
            <a:spLocks/>
          </p:cNvSpPr>
          <p:nvPr userDrawn="1"/>
        </p:nvSpPr>
        <p:spPr>
          <a:xfrm>
            <a:off x="609918" y="6450162"/>
            <a:ext cx="196532" cy="222164"/>
          </a:xfrm>
          <a:prstGeom prst="rect">
            <a:avLst/>
          </a:prstGeom>
          <a:solidFill>
            <a:srgbClr val="FFE600"/>
          </a:solidFill>
        </p:spPr>
        <p:txBody>
          <a:bodyPr lIns="0" rIns="0" anchor="ctr" anchorCtr="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fld id="{D5B76411-544C-4F9A-8EDE-9EEB2BD21F95}" type="slidenum">
              <a:rPr lang="en-IN" sz="800" smtClean="0"/>
              <a:pPr lvl="0" algn="ctr"/>
              <a:t>‹#›</a:t>
            </a:fld>
            <a:endParaRPr sz="800"/>
          </a:p>
        </p:txBody>
      </p:sp>
      <p:sp>
        <p:nvSpPr>
          <p:cNvPr id="23" name="Footer Placeholder 2">
            <a:extLst>
              <a:ext uri="{FF2B5EF4-FFF2-40B4-BE49-F238E27FC236}">
                <a16:creationId xmlns:a16="http://schemas.microsoft.com/office/drawing/2014/main" id="{5CD7E101-298F-4F99-B6C1-BDCF895060C2}"/>
              </a:ext>
            </a:extLst>
          </p:cNvPr>
          <p:cNvSpPr txBox="1">
            <a:spLocks/>
          </p:cNvSpPr>
          <p:nvPr userDrawn="1"/>
        </p:nvSpPr>
        <p:spPr>
          <a:xfrm>
            <a:off x="4581525" y="6471244"/>
            <a:ext cx="3035300" cy="180000"/>
          </a:xfrm>
          <a:prstGeom prst="rect">
            <a:avLst/>
          </a:prstGeom>
          <a:ln>
            <a:solidFill>
              <a:schemeClr val="tx1"/>
            </a:solidFill>
          </a:ln>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800">
                <a:solidFill>
                  <a:schemeClr val="tx1"/>
                </a:solidFill>
              </a:rPr>
              <a:t>Domain: Student Restraints Data </a:t>
            </a:r>
          </a:p>
        </p:txBody>
      </p:sp>
      <p:cxnSp>
        <p:nvCxnSpPr>
          <p:cNvPr id="24" name="Straight Connector 23">
            <a:extLst>
              <a:ext uri="{FF2B5EF4-FFF2-40B4-BE49-F238E27FC236}">
                <a16:creationId xmlns:a16="http://schemas.microsoft.com/office/drawing/2014/main" id="{DFD5C4E6-BE32-4592-8CAD-E38F92087C93}"/>
              </a:ext>
            </a:extLst>
          </p:cNvPr>
          <p:cNvCxnSpPr>
            <a:cxnSpLocks/>
            <a:stCxn id="23" idx="1"/>
          </p:cNvCxnSpPr>
          <p:nvPr userDrawn="1"/>
        </p:nvCxnSpPr>
        <p:spPr>
          <a:xfrm flipH="1">
            <a:off x="4146551" y="6561244"/>
            <a:ext cx="434974" cy="0"/>
          </a:xfrm>
          <a:prstGeom prst="line">
            <a:avLst/>
          </a:prstGeom>
          <a:ln w="6350" cap="flat" cmpd="sng" algn="ctr">
            <a:solidFill>
              <a:schemeClr val="tx1"/>
            </a:solidFill>
            <a:prstDash val="solid"/>
            <a:round/>
            <a:headEnd type="none" w="med" len="med"/>
            <a:tailEnd type="diamond" w="sm"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B49E97-DEF7-448A-8BC7-025FFCF94729}"/>
              </a:ext>
            </a:extLst>
          </p:cNvPr>
          <p:cNvCxnSpPr>
            <a:cxnSpLocks/>
            <a:stCxn id="23" idx="3"/>
          </p:cNvCxnSpPr>
          <p:nvPr userDrawn="1"/>
        </p:nvCxnSpPr>
        <p:spPr>
          <a:xfrm>
            <a:off x="7616826" y="6561244"/>
            <a:ext cx="434975" cy="0"/>
          </a:xfrm>
          <a:prstGeom prst="line">
            <a:avLst/>
          </a:prstGeom>
          <a:ln w="6350" cap="flat" cmpd="sng" algn="ctr">
            <a:solidFill>
              <a:schemeClr val="tx1"/>
            </a:solidFill>
            <a:prstDash val="solid"/>
            <a:round/>
            <a:headEnd type="none" w="med" len="med"/>
            <a:tailEnd type="diamo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7858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691270441"/>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en-GB" sz="1199">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5" y="6216807"/>
            <a:ext cx="3089275" cy="180000"/>
          </a:xfrm>
        </p:spPr>
        <p:txBody>
          <a:bodyPr/>
          <a:lstStyle>
            <a:lvl1pPr marL="0" indent="0">
              <a:buNone/>
              <a:defRPr sz="1199">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100577492"/>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en-GB" sz="1199">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5" y="6216807"/>
            <a:ext cx="3089275" cy="180000"/>
          </a:xfrm>
        </p:spPr>
        <p:txBody>
          <a:bodyPr/>
          <a:lstStyle>
            <a:lvl1pPr marL="0" indent="0">
              <a:buNone/>
              <a:defRPr sz="1199">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254464876"/>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4"/>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7"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36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911"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612166051"/>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4"/>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7" y="876060"/>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8849046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vmlDrawing" Target="../drawings/vmlDrawing2.v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theme" Target="../theme/theme2.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image" Target="../media/image1.emf"/><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oleObject" Target="../embeddings/oleObject2.bin"/><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85.xml"/><Relationship Id="rId7" Type="http://schemas.openxmlformats.org/officeDocument/2006/relationships/tags" Target="../tags/tag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vmlDrawing" Target="../drawings/vmlDrawing4.vml"/><Relationship Id="rId5" Type="http://schemas.openxmlformats.org/officeDocument/2006/relationships/theme" Target="../theme/theme3.xml"/><Relationship Id="rId10" Type="http://schemas.openxmlformats.org/officeDocument/2006/relationships/image" Target="../media/image9.emf"/><Relationship Id="rId4" Type="http://schemas.openxmlformats.org/officeDocument/2006/relationships/slideLayout" Target="../slideLayouts/slideLayout86.xml"/><Relationship Id="rId9" Type="http://schemas.openxmlformats.org/officeDocument/2006/relationships/oleObject" Target="../embeddings/oleObject4.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slideLayout" Target="../slideLayouts/slideLayout89.xml"/><Relationship Id="rId7" Type="http://schemas.openxmlformats.org/officeDocument/2006/relationships/tags" Target="../tags/tag15.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vmlDrawing" Target="../drawings/vmlDrawing9.vml"/><Relationship Id="rId5" Type="http://schemas.openxmlformats.org/officeDocument/2006/relationships/theme" Target="../theme/theme4.xml"/><Relationship Id="rId10" Type="http://schemas.openxmlformats.org/officeDocument/2006/relationships/image" Target="../media/image9.emf"/><Relationship Id="rId4" Type="http://schemas.openxmlformats.org/officeDocument/2006/relationships/slideLayout" Target="../slideLayouts/slideLayout90.xml"/><Relationship Id="rId9" Type="http://schemas.openxmlformats.org/officeDocument/2006/relationships/oleObject" Target="../embeddings/oleObject9.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9" Type="http://schemas.openxmlformats.org/officeDocument/2006/relationships/image" Target="../media/image11.emf"/><Relationship Id="rId3" Type="http://schemas.openxmlformats.org/officeDocument/2006/relationships/slideLayout" Target="../slideLayouts/slideLayout93.xml"/><Relationship Id="rId21" Type="http://schemas.openxmlformats.org/officeDocument/2006/relationships/slideLayout" Target="../slideLayouts/slideLayout111.xml"/><Relationship Id="rId34" Type="http://schemas.openxmlformats.org/officeDocument/2006/relationships/slideLayout" Target="../slideLayouts/slideLayout124.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oleObject" Target="../embeddings/oleObject14.bin"/><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tags" Target="../tags/tag24.xml"/><Relationship Id="rId40" Type="http://schemas.openxmlformats.org/officeDocument/2006/relationships/image" Target="../media/image12.jpeg"/><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vmlDrawing" Target="../drawings/vmlDrawing14.v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34" Type="http://schemas.openxmlformats.org/officeDocument/2006/relationships/tags" Target="../tags/tag29.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vmlDrawing" Target="../drawings/vmlDrawing19.v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theme" Target="../theme/theme6.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image" Target="../media/image1.emf"/><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oleObject" Target="../embeddings/oleObject1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E183E-E1BC-4D3B-936C-B66B0CC76C9E}"/>
              </a:ext>
            </a:extLst>
          </p:cNvPr>
          <p:cNvGraphicFramePr>
            <a:graphicFrameLocks noChangeAspect="1"/>
          </p:cNvGraphicFramePr>
          <p:nvPr userDrawn="1">
            <p:custDataLst>
              <p:tags r:id="rId53"/>
            </p:custDataLst>
            <p:extLst>
              <p:ext uri="{D42A27DB-BD31-4B8C-83A1-F6EECF244321}">
                <p14:modId xmlns:p14="http://schemas.microsoft.com/office/powerpoint/2010/main" val="211277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54" imgW="415" imgH="416" progId="TCLayout.ActiveDocument.1">
                  <p:embed/>
                </p:oleObj>
              </mc:Choice>
              <mc:Fallback>
                <p:oleObj name="think-cell Slide" r:id="rId54" imgW="415" imgH="416" progId="TCLayout.ActiveDocument.1">
                  <p:embed/>
                  <p:pic>
                    <p:nvPicPr>
                      <p:cNvPr id="5" name="Object 4" hidden="1">
                        <a:extLst>
                          <a:ext uri="{FF2B5EF4-FFF2-40B4-BE49-F238E27FC236}">
                            <a16:creationId xmlns:a16="http://schemas.microsoft.com/office/drawing/2014/main" id="{88FE183E-E1BC-4D3B-936C-B66B0CC76C9E}"/>
                          </a:ext>
                        </a:extLst>
                      </p:cNvPr>
                      <p:cNvPicPr/>
                      <p:nvPr/>
                    </p:nvPicPr>
                    <p:blipFill>
                      <a:blip r:embed="rId5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825" r:id="rId3"/>
    <p:sldLayoutId id="2147483826" r:id="rId4"/>
    <p:sldLayoutId id="2147483827" r:id="rId5"/>
    <p:sldLayoutId id="2147483875" r:id="rId6"/>
    <p:sldLayoutId id="2147483873" r:id="rId7"/>
    <p:sldLayoutId id="2147483872" r:id="rId8"/>
    <p:sldLayoutId id="2147483828" r:id="rId9"/>
    <p:sldLayoutId id="2147483877" r:id="rId10"/>
    <p:sldLayoutId id="2147483876" r:id="rId11"/>
    <p:sldLayoutId id="2147483871" r:id="rId12"/>
    <p:sldLayoutId id="2147483829" r:id="rId13"/>
    <p:sldLayoutId id="2147483923" r:id="rId14"/>
    <p:sldLayoutId id="2147483921"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74" r:id="rId25"/>
    <p:sldLayoutId id="2147483839" r:id="rId26"/>
    <p:sldLayoutId id="2147483925" r:id="rId27"/>
    <p:sldLayoutId id="2147483926" r:id="rId28"/>
    <p:sldLayoutId id="2147483840"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49E8C-E2A4-4F7E-A616-6005EF4B4F2E}"/>
              </a:ext>
            </a:extLst>
          </p:cNvPr>
          <p:cNvGraphicFramePr>
            <a:graphicFrameLocks noChangeAspect="1"/>
          </p:cNvGraphicFramePr>
          <p:nvPr userDrawn="1">
            <p:custDataLst>
              <p:tags r:id="rId35"/>
            </p:custDataLst>
            <p:extLst>
              <p:ext uri="{D42A27DB-BD31-4B8C-83A1-F6EECF244321}">
                <p14:modId xmlns:p14="http://schemas.microsoft.com/office/powerpoint/2010/main" val="239878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36" imgW="415" imgH="416" progId="TCLayout.ActiveDocument.1">
                  <p:embed/>
                </p:oleObj>
              </mc:Choice>
              <mc:Fallback>
                <p:oleObj name="think-cell Slide" r:id="rId36" imgW="415" imgH="416" progId="TCLayout.ActiveDocument.1">
                  <p:embed/>
                  <p:pic>
                    <p:nvPicPr>
                      <p:cNvPr id="5" name="Object 4" hidden="1">
                        <a:extLst>
                          <a:ext uri="{FF2B5EF4-FFF2-40B4-BE49-F238E27FC236}">
                            <a16:creationId xmlns:a16="http://schemas.microsoft.com/office/drawing/2014/main" id="{2EC49E8C-E2A4-4F7E-A616-6005EF4B4F2E}"/>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20" r:id="rId31"/>
    <p:sldLayoutId id="2147484025" r:id="rId32"/>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7"/>
            </p:custDataLst>
            <p:extLst>
              <p:ext uri="{D42A27DB-BD31-4B8C-83A1-F6EECF244321}">
                <p14:modId xmlns:p14="http://schemas.microsoft.com/office/powerpoint/2010/main" val="530062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8"/>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n-GB" sz="800">
                <a:solidFill>
                  <a:schemeClr val="bg1"/>
                </a:solidFill>
                <a:latin typeface="+mn-lt"/>
                <a:sym typeface="Arial" panose="020B0604020202020204" pitchFamily="34" charset="0"/>
              </a:rPr>
              <a:t>Page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a:solidFill>
                <a:schemeClr val="bg1"/>
              </a:solidFill>
            </a:endParaRPr>
          </a:p>
        </p:txBody>
      </p:sp>
    </p:spTree>
    <p:extLst>
      <p:ext uri="{BB962C8B-B14F-4D97-AF65-F5344CB8AC3E}">
        <p14:creationId xmlns:p14="http://schemas.microsoft.com/office/powerpoint/2010/main" val="316244309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Lst>
  <p:hf hdr="0" ft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7"/>
            </p:custDataLst>
            <p:extLst>
              <p:ext uri="{D42A27DB-BD31-4B8C-83A1-F6EECF244321}">
                <p14:modId xmlns:p14="http://schemas.microsoft.com/office/powerpoint/2010/main" val="1737465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8"/>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n-GB" sz="800">
                <a:solidFill>
                  <a:schemeClr val="bg1"/>
                </a:solidFill>
                <a:latin typeface="+mn-lt"/>
                <a:sym typeface="Arial" panose="020B0604020202020204" pitchFamily="34" charset="0"/>
              </a:rPr>
              <a:t>Page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a:solidFill>
                <a:schemeClr val="bg1"/>
              </a:solidFill>
            </a:endParaRPr>
          </a:p>
        </p:txBody>
      </p:sp>
    </p:spTree>
    <p:extLst>
      <p:ext uri="{BB962C8B-B14F-4D97-AF65-F5344CB8AC3E}">
        <p14:creationId xmlns:p14="http://schemas.microsoft.com/office/powerpoint/2010/main" val="181946089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Lst>
  <p:hf hdr="0" ft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BF5FC9C-93F4-4D63-85E9-CFD65C7D5251}"/>
              </a:ext>
            </a:extLst>
          </p:cNvPr>
          <p:cNvGraphicFramePr>
            <a:graphicFrameLocks noChangeAspect="1"/>
          </p:cNvGraphicFramePr>
          <p:nvPr userDrawn="1">
            <p:custDataLst>
              <p:tags r:id="rId37"/>
            </p:custDataLst>
            <p:extLst>
              <p:ext uri="{D42A27DB-BD31-4B8C-83A1-F6EECF244321}">
                <p14:modId xmlns:p14="http://schemas.microsoft.com/office/powerpoint/2010/main" val="186851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38" imgW="395" imgH="394" progId="TCLayout.ActiveDocument.1">
                  <p:embed/>
                </p:oleObj>
              </mc:Choice>
              <mc:Fallback>
                <p:oleObj name="think-cell Slide" r:id="rId38" imgW="395" imgH="394" progId="TCLayout.ActiveDocument.1">
                  <p:embed/>
                  <p:pic>
                    <p:nvPicPr>
                      <p:cNvPr id="7" name="Object 6" hidden="1">
                        <a:extLst>
                          <a:ext uri="{FF2B5EF4-FFF2-40B4-BE49-F238E27FC236}">
                            <a16:creationId xmlns:a16="http://schemas.microsoft.com/office/drawing/2014/main" id="{BBF5FC9C-93F4-4D63-85E9-CFD65C7D52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9F05E3BF-12FC-4781-9941-2610F84F4B3B}"/>
              </a:ext>
            </a:extLst>
          </p:cNvPr>
          <p:cNvSpPr/>
          <p:nvPr userDrawn="1"/>
        </p:nvSpPr>
        <p:spPr>
          <a:xfrm>
            <a:off x="573617" y="6479203"/>
            <a:ext cx="196532" cy="222164"/>
          </a:xfrm>
          <a:prstGeom prst="rect">
            <a:avLst/>
          </a:prstGeom>
          <a:noFill/>
          <a:ln w="6350"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pic>
        <p:nvPicPr>
          <p:cNvPr id="5" name="Picture 4" descr="A person holding an object&#10;&#10;Description automatically generated with low confidence">
            <a:extLst>
              <a:ext uri="{FF2B5EF4-FFF2-40B4-BE49-F238E27FC236}">
                <a16:creationId xmlns:a16="http://schemas.microsoft.com/office/drawing/2014/main" id="{DD8272AC-F86F-4F0A-87DB-0212652F6298}"/>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l="684" t="55307" r="684" b="32708"/>
          <a:stretch/>
        </p:blipFill>
        <p:spPr>
          <a:xfrm>
            <a:off x="1" y="-1"/>
            <a:ext cx="12198348" cy="986367"/>
          </a:xfrm>
          <a:prstGeom prst="rect">
            <a:avLst/>
          </a:prstGeom>
        </p:spPr>
      </p:pic>
      <p:sp>
        <p:nvSpPr>
          <p:cNvPr id="14" name="Rectangle 13">
            <a:extLst>
              <a:ext uri="{FF2B5EF4-FFF2-40B4-BE49-F238E27FC236}">
                <a16:creationId xmlns:a16="http://schemas.microsoft.com/office/drawing/2014/main" id="{2CEACD3F-4315-4578-86CE-4190C8994922}"/>
              </a:ext>
            </a:extLst>
          </p:cNvPr>
          <p:cNvSpPr/>
          <p:nvPr userDrawn="1"/>
        </p:nvSpPr>
        <p:spPr>
          <a:xfrm>
            <a:off x="0" y="0"/>
            <a:ext cx="12198350" cy="986366"/>
          </a:xfrm>
          <a:prstGeom prst="rect">
            <a:avLst/>
          </a:prstGeom>
          <a:gradFill>
            <a:gsLst>
              <a:gs pos="0">
                <a:srgbClr val="2E2E38">
                  <a:alpha val="82000"/>
                </a:srgbClr>
              </a:gs>
              <a:gs pos="98000">
                <a:srgbClr val="2E2E38">
                  <a:alpha val="57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4">
            <a:extLst>
              <a:ext uri="{FF2B5EF4-FFF2-40B4-BE49-F238E27FC236}">
                <a16:creationId xmlns:a16="http://schemas.microsoft.com/office/drawing/2014/main" id="{3CDF1934-D2B2-4AA9-8EA1-1E5186579043}"/>
              </a:ext>
            </a:extLst>
          </p:cNvPr>
          <p:cNvGrpSpPr>
            <a:grpSpLocks noChangeAspect="1"/>
          </p:cNvGrpSpPr>
          <p:nvPr userDrawn="1"/>
        </p:nvGrpSpPr>
        <p:grpSpPr bwMode="auto">
          <a:xfrm>
            <a:off x="11287126" y="6356350"/>
            <a:ext cx="303213" cy="311150"/>
            <a:chOff x="7110" y="4004"/>
            <a:chExt cx="191" cy="196"/>
          </a:xfrm>
        </p:grpSpPr>
        <p:sp>
          <p:nvSpPr>
            <p:cNvPr id="12" name="Freeform 5">
              <a:extLst>
                <a:ext uri="{FF2B5EF4-FFF2-40B4-BE49-F238E27FC236}">
                  <a16:creationId xmlns:a16="http://schemas.microsoft.com/office/drawing/2014/main" id="{CD35872E-4184-4A23-95E6-82765736F9D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3" name="Freeform 6">
              <a:extLst>
                <a:ext uri="{FF2B5EF4-FFF2-40B4-BE49-F238E27FC236}">
                  <a16:creationId xmlns:a16="http://schemas.microsoft.com/office/drawing/2014/main" id="{9F1107F2-2963-451C-9226-045532588C4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0" name="Freeform 7">
              <a:extLst>
                <a:ext uri="{FF2B5EF4-FFF2-40B4-BE49-F238E27FC236}">
                  <a16:creationId xmlns:a16="http://schemas.microsoft.com/office/drawing/2014/main" id="{0DA7FBA8-90E2-4391-A0BA-B3AB3437530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4" name="Slide Number Placeholder 4">
            <a:extLst>
              <a:ext uri="{FF2B5EF4-FFF2-40B4-BE49-F238E27FC236}">
                <a16:creationId xmlns:a16="http://schemas.microsoft.com/office/drawing/2014/main" id="{E59D4E9C-D280-4A0D-B23D-22954AB0CEC9}"/>
              </a:ext>
            </a:extLst>
          </p:cNvPr>
          <p:cNvSpPr txBox="1">
            <a:spLocks/>
          </p:cNvSpPr>
          <p:nvPr userDrawn="1"/>
        </p:nvSpPr>
        <p:spPr>
          <a:xfrm>
            <a:off x="609918" y="6450162"/>
            <a:ext cx="196532" cy="222164"/>
          </a:xfrm>
          <a:prstGeom prst="rect">
            <a:avLst/>
          </a:prstGeom>
          <a:solidFill>
            <a:srgbClr val="FFE600"/>
          </a:solidFill>
        </p:spPr>
        <p:txBody>
          <a:bodyPr lIns="0" rIns="0" anchor="ctr" anchorCtr="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fld id="{D5B76411-544C-4F9A-8EDE-9EEB2BD21F95}" type="slidenum">
              <a:rPr lang="en-IN" sz="800" smtClean="0"/>
              <a:pPr lvl="0" algn="ctr"/>
              <a:t>‹#›</a:t>
            </a:fld>
            <a:endParaRPr sz="800"/>
          </a:p>
        </p:txBody>
      </p:sp>
    </p:spTree>
    <p:extLst>
      <p:ext uri="{BB962C8B-B14F-4D97-AF65-F5344CB8AC3E}">
        <p14:creationId xmlns:p14="http://schemas.microsoft.com/office/powerpoint/2010/main" val="54962669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 id="2147484019" r:id="rId29"/>
    <p:sldLayoutId id="2147484020" r:id="rId30"/>
    <p:sldLayoutId id="2147484021" r:id="rId31"/>
    <p:sldLayoutId id="2147484022" r:id="rId32"/>
    <p:sldLayoutId id="2147484023" r:id="rId33"/>
    <p:sldLayoutId id="2147484024" r:id="rId34"/>
  </p:sldLayoutIdLst>
  <p:hf hdr="0" ftr="0"/>
  <p:txStyles>
    <p:titleStyle>
      <a:lvl1pPr algn="l" defTabSz="913943" rtl="0" eaLnBrk="1" latinLnBrk="0" hangingPunct="1">
        <a:lnSpc>
          <a:spcPct val="85000"/>
        </a:lnSpc>
        <a:spcBef>
          <a:spcPct val="0"/>
        </a:spcBef>
        <a:buNone/>
        <a:defRPr sz="2399" b="0" kern="1200">
          <a:solidFill>
            <a:schemeClr val="tx1"/>
          </a:solidFill>
          <a:latin typeface="EYInterstate Light" panose="02000506000000020004" pitchFamily="2" charset="0"/>
          <a:ea typeface="+mj-ea"/>
          <a:cs typeface="Arial" pitchFamily="34" charset="0"/>
        </a:defRPr>
      </a:lvl1pPr>
    </p:titleStyle>
    <p:bodyStyle>
      <a:lvl1pPr marL="18288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1pPr>
      <a:lvl2pPr marL="36576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2pPr>
      <a:lvl3pPr marL="54864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3pPr>
      <a:lvl4pPr marL="73152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91440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2">
          <p15:clr>
            <a:srgbClr val="F26B43"/>
          </p15:clr>
        </p15:guide>
        <p15:guide id="3" pos="384">
          <p15:clr>
            <a:srgbClr val="F26B43"/>
          </p15:clr>
        </p15:guide>
        <p15:guide id="4" pos="7302">
          <p15:clr>
            <a:srgbClr val="F26B43"/>
          </p15:clr>
        </p15:guide>
        <p15:guide id="5" orient="horz" pos="712">
          <p15:clr>
            <a:srgbClr val="F26B43"/>
          </p15:clr>
        </p15:guide>
        <p15:guide id="6" orient="horz" pos="3840">
          <p15:clr>
            <a:srgbClr val="F26B43"/>
          </p15:clr>
        </p15:guide>
        <p15:guide id="7" orient="horz" pos="4199">
          <p15:clr>
            <a:srgbClr val="F26B43"/>
          </p15:clr>
        </p15:guide>
        <p15:guide id="8" orient="horz" pos="173">
          <p15:clr>
            <a:srgbClr val="F26B43"/>
          </p15:clr>
        </p15:guide>
        <p15:guide id="9" orient="horz" pos="399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49E8C-E2A4-4F7E-A616-6005EF4B4F2E}"/>
              </a:ext>
            </a:extLst>
          </p:cNvPr>
          <p:cNvGraphicFramePr>
            <a:graphicFrameLocks noChangeAspect="1"/>
          </p:cNvGraphicFramePr>
          <p:nvPr userDrawn="1">
            <p:custDataLst>
              <p:tags r:id="rId34"/>
            </p:custDataLst>
            <p:extLst>
              <p:ext uri="{D42A27DB-BD31-4B8C-83A1-F6EECF244321}">
                <p14:modId xmlns:p14="http://schemas.microsoft.com/office/powerpoint/2010/main" val="239878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35" imgW="415" imgH="416" progId="TCLayout.ActiveDocument.1">
                  <p:embed/>
                </p:oleObj>
              </mc:Choice>
              <mc:Fallback>
                <p:oleObj name="think-cell Slide" r:id="rId35" imgW="415" imgH="416" progId="TCLayout.ActiveDocument.1">
                  <p:embed/>
                  <p:pic>
                    <p:nvPicPr>
                      <p:cNvPr id="5" name="Object 4" hidden="1">
                        <a:extLst>
                          <a:ext uri="{FF2B5EF4-FFF2-40B4-BE49-F238E27FC236}">
                            <a16:creationId xmlns:a16="http://schemas.microsoft.com/office/drawing/2014/main" id="{2EC49E8C-E2A4-4F7E-A616-6005EF4B4F2E}"/>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21031876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4047" r:id="rId21"/>
    <p:sldLayoutId id="2147484048" r:id="rId22"/>
    <p:sldLayoutId id="2147484049" r:id="rId23"/>
    <p:sldLayoutId id="2147484050" r:id="rId24"/>
    <p:sldLayoutId id="2147484051" r:id="rId25"/>
    <p:sldLayoutId id="2147484052" r:id="rId26"/>
    <p:sldLayoutId id="2147484053" r:id="rId27"/>
    <p:sldLayoutId id="2147484054" r:id="rId28"/>
    <p:sldLayoutId id="2147484055" r:id="rId29"/>
    <p:sldLayoutId id="2147484056" r:id="rId30"/>
    <p:sldLayoutId id="2147484057" r:id="rId31"/>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xml"/><Relationship Id="rId4"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emf"/><Relationship Id="rId2" Type="http://schemas.openxmlformats.org/officeDocument/2006/relationships/tags" Target="../tags/tag84.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5.xml"/><Relationship Id="rId4"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tags" Target="../tags/tag87.xml"/><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tags" Target="../tags/tag86.xml"/><Relationship Id="rId1" Type="http://schemas.openxmlformats.org/officeDocument/2006/relationships/vmlDrawing" Target="../drawings/vmlDrawing30.vml"/><Relationship Id="rId6" Type="http://schemas.openxmlformats.org/officeDocument/2006/relationships/image" Target="../media/image1.emf"/><Relationship Id="rId11" Type="http://schemas.openxmlformats.org/officeDocument/2006/relationships/image" Target="../media/image27.png"/><Relationship Id="rId5" Type="http://schemas.openxmlformats.org/officeDocument/2006/relationships/oleObject" Target="../embeddings/oleObject30.bin"/><Relationship Id="rId10" Type="http://schemas.openxmlformats.org/officeDocument/2006/relationships/image" Target="../media/image26.svg"/><Relationship Id="rId4" Type="http://schemas.openxmlformats.org/officeDocument/2006/relationships/slideLayout" Target="../slideLayouts/slideLayout55.xml"/><Relationship Id="rId9" Type="http://schemas.openxmlformats.org/officeDocument/2006/relationships/image" Target="../media/image25.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slideLayout" Target="../slideLayouts/slideLayout68.xml"/><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tags" Target="../tags/tag88.xml"/><Relationship Id="rId1" Type="http://schemas.openxmlformats.org/officeDocument/2006/relationships/vmlDrawing" Target="../drawings/vmlDrawing31.vml"/><Relationship Id="rId6" Type="http://schemas.openxmlformats.org/officeDocument/2006/relationships/image" Target="../media/image31.emf"/><Relationship Id="rId11" Type="http://schemas.openxmlformats.org/officeDocument/2006/relationships/image" Target="../media/image36.png"/><Relationship Id="rId5" Type="http://schemas.openxmlformats.org/officeDocument/2006/relationships/oleObject" Target="../embeddings/oleObject31.bin"/><Relationship Id="rId10" Type="http://schemas.openxmlformats.org/officeDocument/2006/relationships/image" Target="../media/image35.svg"/><Relationship Id="rId4" Type="http://schemas.openxmlformats.org/officeDocument/2006/relationships/notesSlide" Target="../notesSlides/notesSlide6.xml"/><Relationship Id="rId9" Type="http://schemas.openxmlformats.org/officeDocument/2006/relationships/image" Target="../media/image34.png"/><Relationship Id="rId14"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89.xml"/><Relationship Id="rId1" Type="http://schemas.openxmlformats.org/officeDocument/2006/relationships/vmlDrawing" Target="../drawings/vmlDrawing32.vml"/><Relationship Id="rId5" Type="http://schemas.openxmlformats.org/officeDocument/2006/relationships/image" Target="../media/image40.emf"/><Relationship Id="rId4" Type="http://schemas.openxmlformats.org/officeDocument/2006/relationships/oleObject" Target="../embeddings/oleObject32.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90.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3.png"/><Relationship Id="rId3" Type="http://schemas.openxmlformats.org/officeDocument/2006/relationships/tags" Target="../tags/tag92.xml"/><Relationship Id="rId7" Type="http://schemas.openxmlformats.org/officeDocument/2006/relationships/notesSlide" Target="../notesSlides/notesSlide8.xml"/><Relationship Id="rId12" Type="http://schemas.openxmlformats.org/officeDocument/2006/relationships/image" Target="../media/image42.svg"/><Relationship Id="rId2" Type="http://schemas.openxmlformats.org/officeDocument/2006/relationships/tags" Target="../tags/tag91.xml"/><Relationship Id="rId1" Type="http://schemas.openxmlformats.org/officeDocument/2006/relationships/vmlDrawing" Target="../drawings/vmlDrawing34.vml"/><Relationship Id="rId6" Type="http://schemas.openxmlformats.org/officeDocument/2006/relationships/slideLayout" Target="../slideLayouts/slideLayout55.xml"/><Relationship Id="rId11" Type="http://schemas.openxmlformats.org/officeDocument/2006/relationships/image" Target="../media/image41.png"/><Relationship Id="rId5" Type="http://schemas.openxmlformats.org/officeDocument/2006/relationships/tags" Target="../tags/tag94.xml"/><Relationship Id="rId10" Type="http://schemas.openxmlformats.org/officeDocument/2006/relationships/chart" Target="../charts/chart6.xml"/><Relationship Id="rId4" Type="http://schemas.openxmlformats.org/officeDocument/2006/relationships/tags" Target="../tags/tag93.xml"/><Relationship Id="rId9" Type="http://schemas.openxmlformats.org/officeDocument/2006/relationships/image" Target="../media/image1.emf"/><Relationship Id="rId14"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vmlDrawing" Target="../drawings/vmlDrawing35.vml"/><Relationship Id="rId6" Type="http://schemas.openxmlformats.org/officeDocument/2006/relationships/image" Target="../media/image45.emf"/><Relationship Id="rId5" Type="http://schemas.openxmlformats.org/officeDocument/2006/relationships/oleObject" Target="../embeddings/oleObject35.bin"/><Relationship Id="rId4"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tags" Target="../tags/tag97.xml"/><Relationship Id="rId1" Type="http://schemas.openxmlformats.org/officeDocument/2006/relationships/vmlDrawing" Target="../drawings/vmlDrawing36.vml"/><Relationship Id="rId5" Type="http://schemas.openxmlformats.org/officeDocument/2006/relationships/image" Target="../media/image11.emf"/><Relationship Id="rId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3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21.png"/><Relationship Id="rId3" Type="http://schemas.openxmlformats.org/officeDocument/2006/relationships/tags" Target="../tags/tag34.xml"/><Relationship Id="rId7" Type="http://schemas.openxmlformats.org/officeDocument/2006/relationships/oleObject" Target="../embeddings/oleObject22.bin"/><Relationship Id="rId12" Type="http://schemas.openxmlformats.org/officeDocument/2006/relationships/image" Target="../media/image20.svg"/><Relationship Id="rId2" Type="http://schemas.openxmlformats.org/officeDocument/2006/relationships/tags" Target="../tags/tag33.xml"/><Relationship Id="rId1" Type="http://schemas.openxmlformats.org/officeDocument/2006/relationships/vmlDrawing" Target="../drawings/vmlDrawing22.vml"/><Relationship Id="rId6" Type="http://schemas.openxmlformats.org/officeDocument/2006/relationships/slideLayout" Target="../slideLayouts/slideLayout68.xml"/><Relationship Id="rId11" Type="http://schemas.openxmlformats.org/officeDocument/2006/relationships/image" Target="../media/image19.png"/><Relationship Id="rId5" Type="http://schemas.openxmlformats.org/officeDocument/2006/relationships/tags" Target="../tags/tag36.xml"/><Relationship Id="rId10" Type="http://schemas.openxmlformats.org/officeDocument/2006/relationships/image" Target="../media/image18.svg"/><Relationship Id="rId4" Type="http://schemas.openxmlformats.org/officeDocument/2006/relationships/tags" Target="../tags/tag35.xml"/><Relationship Id="rId9" Type="http://schemas.openxmlformats.org/officeDocument/2006/relationships/image" Target="../media/image17.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37.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38.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oleObject" Target="../embeddings/oleObject25.bin"/><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slideLayout" Target="../slideLayouts/slideLayout68.xml"/><Relationship Id="rId2" Type="http://schemas.openxmlformats.org/officeDocument/2006/relationships/tags" Target="../tags/tag39.xml"/><Relationship Id="rId16" Type="http://schemas.openxmlformats.org/officeDocument/2006/relationships/tags" Target="../tags/tag53.xml"/><Relationship Id="rId1" Type="http://schemas.openxmlformats.org/officeDocument/2006/relationships/vmlDrawing" Target="../drawings/vmlDrawing25.v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19" Type="http://schemas.openxmlformats.org/officeDocument/2006/relationships/image" Target="../media/image1.emf"/><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s/_rels/slide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1.emf"/><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oleObject" Target="../embeddings/oleObject26.bin"/><Relationship Id="rId2" Type="http://schemas.openxmlformats.org/officeDocument/2006/relationships/tags" Target="../tags/tag54.xml"/><Relationship Id="rId1" Type="http://schemas.openxmlformats.org/officeDocument/2006/relationships/vmlDrawing" Target="../drawings/vmlDrawing26.vml"/><Relationship Id="rId6" Type="http://schemas.openxmlformats.org/officeDocument/2006/relationships/tags" Target="../tags/tag58.xml"/><Relationship Id="rId11" Type="http://schemas.openxmlformats.org/officeDocument/2006/relationships/notesSlide" Target="../notesSlides/notesSlide2.xml"/><Relationship Id="rId5" Type="http://schemas.openxmlformats.org/officeDocument/2006/relationships/tags" Target="../tags/tag57.xml"/><Relationship Id="rId10" Type="http://schemas.openxmlformats.org/officeDocument/2006/relationships/slideLayout" Target="../slideLayouts/slideLayout68.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notesSlide" Target="../notesSlides/notesSlide3.xml"/><Relationship Id="rId18" Type="http://schemas.openxmlformats.org/officeDocument/2006/relationships/chart" Target="../charts/chart4.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slideLayout" Target="../slideLayouts/slideLayout68.xml"/><Relationship Id="rId17" Type="http://schemas.openxmlformats.org/officeDocument/2006/relationships/chart" Target="../charts/chart3.xml"/><Relationship Id="rId2" Type="http://schemas.openxmlformats.org/officeDocument/2006/relationships/tags" Target="../tags/tag62.xml"/><Relationship Id="rId16" Type="http://schemas.openxmlformats.org/officeDocument/2006/relationships/chart" Target="../charts/chart2.xml"/><Relationship Id="rId1" Type="http://schemas.openxmlformats.org/officeDocument/2006/relationships/vmlDrawing" Target="../drawings/vmlDrawing27.v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image" Target="../media/image1.emf"/><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oleObject" Target="../embeddings/oleObject27.bin"/></Relationships>
</file>

<file path=ppt/slides/_rels/slide9.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chart" Target="../charts/chart5.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image" Target="../media/image1.emf"/><Relationship Id="rId2" Type="http://schemas.openxmlformats.org/officeDocument/2006/relationships/tags" Target="../tags/tag72.xml"/><Relationship Id="rId16" Type="http://schemas.openxmlformats.org/officeDocument/2006/relationships/oleObject" Target="../embeddings/oleObject28.bin"/><Relationship Id="rId1" Type="http://schemas.openxmlformats.org/officeDocument/2006/relationships/vmlDrawing" Target="../drawings/vmlDrawing28.v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notesSlide" Target="../notesSlides/notesSlide4.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42D431C-5073-4392-9C5B-7D10D1BD0ABD}"/>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425365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6" imgW="415" imgH="416" progId="TCLayout.ActiveDocument.1">
                  <p:embed/>
                </p:oleObj>
              </mc:Choice>
              <mc:Fallback>
                <p:oleObj name="think-cell Slide" r:id="rId6" imgW="415" imgH="416" progId="TCLayout.ActiveDocument.1">
                  <p:embed/>
                  <p:pic>
                    <p:nvPicPr>
                      <p:cNvPr id="3" name="Object 2" hidden="1">
                        <a:extLst>
                          <a:ext uri="{FF2B5EF4-FFF2-40B4-BE49-F238E27FC236}">
                            <a16:creationId xmlns:a16="http://schemas.microsoft.com/office/drawing/2014/main" id="{342D431C-5073-4392-9C5B-7D10D1BD0ABD}"/>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Title 1"/>
          <p:cNvSpPr>
            <a:spLocks noGrp="1"/>
          </p:cNvSpPr>
          <p:nvPr>
            <p:ph type="ctrTitle"/>
          </p:nvPr>
        </p:nvSpPr>
        <p:spPr/>
        <p:txBody>
          <a:bodyPr vert="horz">
            <a:normAutofit/>
          </a:bodyPr>
          <a:lstStyle/>
          <a:p>
            <a:r>
              <a:rPr lang="en-IN" dirty="0"/>
              <a:t>DESE independent data consultant for BPS SIP</a:t>
            </a:r>
            <a:endParaRPr lang="en-GB" dirty="0">
              <a:solidFill>
                <a:srgbClr val="2E2E38"/>
              </a:solidFill>
            </a:endParaRPr>
          </a:p>
        </p:txBody>
      </p:sp>
      <p:sp>
        <p:nvSpPr>
          <p:cNvPr id="17" name="Subtitle 2"/>
          <p:cNvSpPr>
            <a:spLocks noGrp="1"/>
          </p:cNvSpPr>
          <p:nvPr>
            <p:ph type="subTitle" idx="1"/>
          </p:nvPr>
        </p:nvSpPr>
        <p:spPr/>
        <p:txBody>
          <a:bodyPr>
            <a:normAutofit/>
          </a:bodyPr>
          <a:lstStyle/>
          <a:p>
            <a:r>
              <a:rPr lang="en-GB" sz="1600" dirty="0">
                <a:solidFill>
                  <a:srgbClr val="2E2E38"/>
                </a:solidFill>
              </a:rPr>
              <a:t>Brief summary of findings</a:t>
            </a:r>
          </a:p>
          <a:p>
            <a:pPr lvl="1"/>
            <a:r>
              <a:rPr lang="en-GB" dirty="0">
                <a:solidFill>
                  <a:srgbClr val="2E2E38"/>
                </a:solidFill>
                <a:latin typeface="EYInterstate" panose="02000503020000020004" pitchFamily="2" charset="0"/>
              </a:rPr>
              <a:t>February 2023 </a:t>
            </a:r>
          </a:p>
        </p:txBody>
      </p:sp>
    </p:spTree>
    <p:custDataLst>
      <p:tags r:id="rId2"/>
    </p:custDataLst>
    <p:extLst>
      <p:ext uri="{BB962C8B-B14F-4D97-AF65-F5344CB8AC3E}">
        <p14:creationId xmlns:p14="http://schemas.microsoft.com/office/powerpoint/2010/main" val="124231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299148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A1CC5D-5346-4E8B-BDE4-7F828BE6C68A}"/>
              </a:ext>
            </a:extLst>
          </p:cNvPr>
          <p:cNvSpPr>
            <a:spLocks noGrp="1"/>
          </p:cNvSpPr>
          <p:nvPr>
            <p:ph type="title"/>
          </p:nvPr>
        </p:nvSpPr>
        <p:spPr/>
        <p:txBody>
          <a:bodyPr vert="horz"/>
          <a:lstStyle/>
          <a:p>
            <a:r>
              <a:rPr lang="de-DE"/>
              <a:t>Data domain overviews (4/4)  </a:t>
            </a:r>
            <a:br>
              <a:rPr lang="de-DE"/>
            </a:br>
            <a:r>
              <a:rPr lang="de-DE" sz="1600"/>
              <a:t>Student discipline, English Learners, and student enrollment all were rated least risk (lowest composite scores) </a:t>
            </a:r>
            <a:endParaRPr lang="de-DE">
              <a:highlight>
                <a:srgbClr val="FFFF00"/>
              </a:highlight>
            </a:endParaRPr>
          </a:p>
        </p:txBody>
      </p:sp>
      <p:sp>
        <p:nvSpPr>
          <p:cNvPr id="35" name="Rectangle 34">
            <a:extLst>
              <a:ext uri="{FF2B5EF4-FFF2-40B4-BE49-F238E27FC236}">
                <a16:creationId xmlns:a16="http://schemas.microsoft.com/office/drawing/2014/main" id="{3D685B7A-E5AE-44DB-B7B9-AEDEB737F634}"/>
              </a:ext>
            </a:extLst>
          </p:cNvPr>
          <p:cNvSpPr/>
          <p:nvPr/>
        </p:nvSpPr>
        <p:spPr>
          <a:xfrm>
            <a:off x="609916" y="1088628"/>
            <a:ext cx="10978516" cy="321013"/>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400" b="1">
                <a:solidFill>
                  <a:schemeClr val="bg1"/>
                </a:solidFill>
              </a:rPr>
              <a:t>Least risk domains</a:t>
            </a:r>
          </a:p>
        </p:txBody>
      </p:sp>
      <p:graphicFrame>
        <p:nvGraphicFramePr>
          <p:cNvPr id="64" name="table638083727988314071">
            <a:extLst>
              <a:ext uri="{FF2B5EF4-FFF2-40B4-BE49-F238E27FC236}">
                <a16:creationId xmlns:a16="http://schemas.microsoft.com/office/drawing/2014/main" id="{1D349671-EE73-4534-8BA2-1A33115D81BE}"/>
              </a:ext>
            </a:extLst>
          </p:cNvPr>
          <p:cNvGraphicFramePr>
            <a:graphicFrameLocks noGrp="1"/>
          </p:cNvGraphicFramePr>
          <p:nvPr>
            <p:custDataLst>
              <p:tags r:id="rId3"/>
            </p:custDataLst>
            <p:extLst>
              <p:ext uri="{D42A27DB-BD31-4B8C-83A1-F6EECF244321}">
                <p14:modId xmlns:p14="http://schemas.microsoft.com/office/powerpoint/2010/main" val="2749693931"/>
              </p:ext>
            </p:extLst>
          </p:nvPr>
        </p:nvGraphicFramePr>
        <p:xfrm>
          <a:off x="609918" y="1410456"/>
          <a:ext cx="10978517" cy="4446057"/>
        </p:xfrm>
        <a:graphic>
          <a:graphicData uri="http://schemas.openxmlformats.org/drawingml/2006/table">
            <a:tbl>
              <a:tblPr firstRow="1" firstCol="1" bandRow="1">
                <a:tableStyleId>{5C22544A-7EE6-4342-B048-85BDC9FD1C3A}</a:tableStyleId>
              </a:tblPr>
              <a:tblGrid>
                <a:gridCol w="1082975">
                  <a:extLst>
                    <a:ext uri="{9D8B030D-6E8A-4147-A177-3AD203B41FA5}">
                      <a16:colId xmlns:a16="http://schemas.microsoft.com/office/drawing/2014/main" val="4193450703"/>
                    </a:ext>
                  </a:extLst>
                </a:gridCol>
                <a:gridCol w="5514984">
                  <a:extLst>
                    <a:ext uri="{9D8B030D-6E8A-4147-A177-3AD203B41FA5}">
                      <a16:colId xmlns:a16="http://schemas.microsoft.com/office/drawing/2014/main" val="241360690"/>
                    </a:ext>
                  </a:extLst>
                </a:gridCol>
                <a:gridCol w="4380558">
                  <a:extLst>
                    <a:ext uri="{9D8B030D-6E8A-4147-A177-3AD203B41FA5}">
                      <a16:colId xmlns:a16="http://schemas.microsoft.com/office/drawing/2014/main" val="4084188263"/>
                    </a:ext>
                  </a:extLst>
                </a:gridCol>
              </a:tblGrid>
              <a:tr h="335291">
                <a:tc>
                  <a:txBody>
                    <a:bodyPr/>
                    <a:lstStyle/>
                    <a:p>
                      <a:pPr algn="ctr"/>
                      <a:r>
                        <a:rPr lang="de-DE" sz="1100" b="1" kern="1200">
                          <a:solidFill>
                            <a:schemeClr val="tx1"/>
                          </a:solidFill>
                          <a:latin typeface="+mj-lt"/>
                          <a:ea typeface="+mn-ea"/>
                          <a:cs typeface="+mn-cs"/>
                        </a:rPr>
                        <a:t>Data domain</a:t>
                      </a: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dirty="0">
                          <a:solidFill>
                            <a:schemeClr val="tx1"/>
                          </a:solidFill>
                          <a:latin typeface="+mj-lt"/>
                        </a:rPr>
                        <a:t>Observations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a:solidFill>
                            <a:schemeClr val="tx1"/>
                          </a:solidFill>
                          <a:latin typeface="+mj-lt"/>
                        </a:rPr>
                        <a:t>Opportunities for improvement</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1263174">
                <a:tc>
                  <a:txBody>
                    <a:bodyPr/>
                    <a:lstStyle/>
                    <a:p>
                      <a:pPr marL="0" indent="0" algn="l">
                        <a:buClr>
                          <a:srgbClr val="1A9AFA"/>
                        </a:buClr>
                        <a:buSzPct val="75000"/>
                        <a:buFont typeface="Wingdings 3" panose="05040102010807070707" pitchFamily="18" charset="2"/>
                        <a:buNone/>
                      </a:pPr>
                      <a:r>
                        <a:rPr lang="en-US" sz="1200" b="0" kern="1200">
                          <a:solidFill>
                            <a:srgbClr val="2E2E38"/>
                          </a:solidFill>
                          <a:latin typeface="+mn-lt"/>
                          <a:ea typeface="+mn-ea"/>
                          <a:cs typeface="+mn-cs"/>
                        </a:rPr>
                        <a:t>Student discipline</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defTabSz="914400" rtl="0" eaLnBrk="1" latinLnBrk="0" hangingPunct="1">
                        <a:spcBef>
                          <a:spcPts val="200"/>
                        </a:spcBef>
                        <a:buClrTx/>
                        <a:buSzPct val="75000"/>
                        <a:buFont typeface="Wingdings 3" panose="05040102010807070707" pitchFamily="18" charset="2"/>
                        <a:buChar char=""/>
                      </a:pPr>
                      <a:r>
                        <a:rPr lang="en-US" sz="1200" b="0" kern="1200">
                          <a:solidFill>
                            <a:srgbClr val="2E2E38"/>
                          </a:solidFill>
                          <a:latin typeface="+mn-lt"/>
                          <a:ea typeface="+mn-ea"/>
                          <a:cs typeface="+mn-cs"/>
                        </a:rPr>
                        <a:t>Student discipline had low identified risk across all dimensions except for oversight and monitoring, and data completeness and accuracy</a:t>
                      </a:r>
                    </a:p>
                    <a:p>
                      <a:pPr marL="126000" indent="-126000" algn="l" defTabSz="914400" rtl="0" eaLnBrk="1" latinLnBrk="0" hangingPunct="1">
                        <a:spcBef>
                          <a:spcPts val="200"/>
                        </a:spcBef>
                        <a:buClrTx/>
                        <a:buSzPct val="75000"/>
                        <a:buFont typeface="Wingdings 3" panose="05040102010807070707" pitchFamily="18" charset="2"/>
                        <a:buChar char=""/>
                      </a:pPr>
                      <a:r>
                        <a:rPr lang="en-US" sz="1200" b="0" kern="1200">
                          <a:solidFill>
                            <a:srgbClr val="2E2E38"/>
                          </a:solidFill>
                          <a:latin typeface="+mn-lt"/>
                          <a:ea typeface="+mn-ea"/>
                          <a:cs typeface="+mn-cs"/>
                        </a:rPr>
                        <a:t>There is currently no formal monitoring or periodic quality </a:t>
                      </a:r>
                      <a:r>
                        <a:rPr lang="en-US" sz="1200" b="0" kern="1200">
                          <a:solidFill>
                            <a:schemeClr val="bg1"/>
                          </a:solidFill>
                          <a:latin typeface="+mn-lt"/>
                          <a:ea typeface="+mn-ea"/>
                          <a:cs typeface="+mn-cs"/>
                        </a:rPr>
                        <a:t>review of discipline data</a:t>
                      </a:r>
                      <a:r>
                        <a:rPr lang="en-US" sz="1200" b="0" kern="1200">
                          <a:solidFill>
                            <a:srgbClr val="FF0000"/>
                          </a:solidFill>
                          <a:latin typeface="+mn-lt"/>
                          <a:ea typeface="+mn-ea"/>
                          <a:cs typeface="+mn-cs"/>
                        </a:rPr>
                        <a:t> </a:t>
                      </a:r>
                      <a:r>
                        <a:rPr lang="en-US" sz="1200" b="0" kern="1200">
                          <a:solidFill>
                            <a:srgbClr val="2E2E38"/>
                          </a:solidFill>
                          <a:latin typeface="+mn-lt"/>
                          <a:ea typeface="+mn-ea"/>
                          <a:cs typeface="+mn-cs"/>
                        </a:rPr>
                        <a:t>performed by BPS district office</a:t>
                      </a:r>
                      <a:endParaRPr lang="en-US" sz="1200" b="1">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200" b="0" kern="1200">
                          <a:solidFill>
                            <a:srgbClr val="2E2E38"/>
                          </a:solidFill>
                          <a:latin typeface="+mn-lt"/>
                          <a:ea typeface="+mn-ea"/>
                          <a:cs typeface="+mn-cs"/>
                        </a:rPr>
                        <a:t>Implement a periodic BPS monitoring process for data completeness and accuracy to allow the district to better assess </a:t>
                      </a:r>
                      <a:r>
                        <a:rPr lang="en-US" sz="1200" b="0" kern="1200">
                          <a:solidFill>
                            <a:schemeClr val="bg1"/>
                          </a:solidFill>
                          <a:latin typeface="+mn-lt"/>
                          <a:ea typeface="+mn-ea"/>
                          <a:cs typeface="+mn-cs"/>
                        </a:rPr>
                        <a:t>and improve </a:t>
                      </a:r>
                      <a:r>
                        <a:rPr lang="en-US" sz="1200" b="0" kern="1200">
                          <a:solidFill>
                            <a:srgbClr val="2E2E38"/>
                          </a:solidFill>
                          <a:latin typeface="+mn-lt"/>
                          <a:ea typeface="+mn-ea"/>
                          <a:cs typeface="+mn-cs"/>
                        </a:rPr>
                        <a:t>data quality</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17304143"/>
                  </a:ext>
                </a:extLst>
              </a:tr>
              <a:tr h="1584418">
                <a:tc>
                  <a:txBody>
                    <a:bodyPr/>
                    <a:lstStyle/>
                    <a:p>
                      <a:pPr marL="0" indent="0" algn="l">
                        <a:buClr>
                          <a:srgbClr val="1A9AFA"/>
                        </a:buClr>
                        <a:buSzPct val="75000"/>
                        <a:buFont typeface="Wingdings 3" panose="05040102010807070707" pitchFamily="18" charset="2"/>
                        <a:buNone/>
                      </a:pPr>
                      <a:r>
                        <a:rPr lang="en-US" sz="1200" b="0" kern="1200">
                          <a:solidFill>
                            <a:srgbClr val="2E2E38"/>
                          </a:solidFill>
                          <a:latin typeface="+mn-lt"/>
                          <a:ea typeface="+mn-ea"/>
                          <a:cs typeface="+mn-cs"/>
                        </a:rPr>
                        <a:t>Student programs: English Learners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defTabSz="914400" rtl="0" eaLnBrk="1" latinLnBrk="0" hangingPunct="1">
                        <a:spcBef>
                          <a:spcPts val="200"/>
                        </a:spcBef>
                        <a:buClrTx/>
                        <a:buSzPct val="75000"/>
                        <a:buFont typeface="Wingdings 3" panose="05040102010807070707" pitchFamily="18" charset="2"/>
                        <a:buChar char=""/>
                      </a:pPr>
                      <a:r>
                        <a:rPr lang="en-US" sz="1200" b="0" kern="1200">
                          <a:solidFill>
                            <a:srgbClr val="2E2E38"/>
                          </a:solidFill>
                          <a:latin typeface="+mn-lt"/>
                          <a:ea typeface="+mn-ea"/>
                          <a:cs typeface="+mn-cs"/>
                        </a:rPr>
                        <a:t>English Learners had low identified risk across all dimensions except for procedures, and oversight and monitoring</a:t>
                      </a:r>
                    </a:p>
                    <a:p>
                      <a:pPr marL="126000" indent="-126000" algn="l" defTabSz="914400" rtl="0" eaLnBrk="1" latinLnBrk="0" hangingPunct="1">
                        <a:spcBef>
                          <a:spcPts val="200"/>
                        </a:spcBef>
                        <a:buClrTx/>
                        <a:buSzPct val="75000"/>
                        <a:buFont typeface="Wingdings 3" panose="05040102010807070707" pitchFamily="18" charset="2"/>
                        <a:buChar char=""/>
                      </a:pPr>
                      <a:r>
                        <a:rPr lang="en-US" sz="1200" b="0" kern="1200">
                          <a:solidFill>
                            <a:schemeClr val="bg1"/>
                          </a:solidFill>
                          <a:latin typeface="+mn-lt"/>
                          <a:ea typeface="+mn-ea"/>
                          <a:cs typeface="+mn-cs"/>
                        </a:rPr>
                        <a:t>In May 2022, BPS introduced a new policy to align ELD placement directly with student ACCESS scores. However, based on SY2021-22 ACCESS scores and subsequent ELD placements, ~45% of students were placed at ELD levels higher than their ACCESS scores would suggest</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200" b="0" kern="1200">
                          <a:solidFill>
                            <a:srgbClr val="2E2E38"/>
                          </a:solidFill>
                          <a:latin typeface="+mn-lt"/>
                          <a:ea typeface="+mn-ea"/>
                          <a:cs typeface="+mn-cs"/>
                        </a:rPr>
                        <a:t>Re-iterate the new ACCESS/ELD leveling policy and provide guidance on how it should be implemented for students with existing ELD levels to allow for more consistent </a:t>
                      </a:r>
                      <a:r>
                        <a:rPr lang="en-US" sz="1200" b="0" kern="1200">
                          <a:solidFill>
                            <a:schemeClr val="bg1"/>
                          </a:solidFill>
                          <a:latin typeface="+mn-lt"/>
                          <a:ea typeface="+mn-ea"/>
                          <a:cs typeface="+mn-cs"/>
                        </a:rPr>
                        <a:t>and/or appropriate</a:t>
                      </a:r>
                      <a:r>
                        <a:rPr lang="en-US" sz="1200" b="0" kern="1200">
                          <a:solidFill>
                            <a:srgbClr val="FF0000"/>
                          </a:solidFill>
                          <a:latin typeface="+mn-lt"/>
                          <a:ea typeface="+mn-ea"/>
                          <a:cs typeface="+mn-cs"/>
                        </a:rPr>
                        <a:t> </a:t>
                      </a:r>
                      <a:r>
                        <a:rPr lang="en-US" sz="1200" b="0" kern="1200">
                          <a:solidFill>
                            <a:srgbClr val="2E2E38"/>
                          </a:solidFill>
                          <a:latin typeface="+mn-lt"/>
                          <a:ea typeface="+mn-ea"/>
                          <a:cs typeface="+mn-cs"/>
                        </a:rPr>
                        <a:t>placements in the district</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1263174">
                <a:tc>
                  <a:txBody>
                    <a:bodyPr/>
                    <a:lstStyle/>
                    <a:p>
                      <a:pPr marL="0" indent="0" algn="l">
                        <a:buClr>
                          <a:srgbClr val="1A9AFA"/>
                        </a:buClr>
                        <a:buSzPct val="75000"/>
                        <a:buFont typeface="Wingdings 3" panose="05040102010807070707" pitchFamily="18" charset="2"/>
                        <a:buNone/>
                      </a:pPr>
                      <a:r>
                        <a:rPr lang="en-US" sz="1200" b="0" kern="1200">
                          <a:solidFill>
                            <a:srgbClr val="2E2E38"/>
                          </a:solidFill>
                          <a:latin typeface="+mn-lt"/>
                          <a:ea typeface="+mn-ea"/>
                          <a:cs typeface="+mn-cs"/>
                        </a:rPr>
                        <a:t>Student enrollment</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lang="en-US" sz="1200" b="0" kern="1200">
                          <a:solidFill>
                            <a:srgbClr val="2E2E38"/>
                          </a:solidFill>
                          <a:latin typeface="+mn-lt"/>
                          <a:ea typeface="+mn-ea"/>
                          <a:cs typeface="+mn-cs"/>
                        </a:rPr>
                        <a:t>Student enrollment had low identified risk across all dimensions except for oversight and monitoring</a:t>
                      </a:r>
                    </a:p>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lang="en-US" sz="1200" b="0" kern="1200">
                          <a:solidFill>
                            <a:srgbClr val="2E2E38"/>
                          </a:solidFill>
                          <a:latin typeface="+mn-lt"/>
                          <a:ea typeface="+mn-ea"/>
                          <a:cs typeface="+mn-cs"/>
                        </a:rPr>
                        <a:t>There is no current policy or requirement for BPS district office to periodically review student profiles in Aspen for completeness and accuracy, which can result in inaccurate reporting to DESE</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200" b="0" kern="1200" dirty="0">
                          <a:solidFill>
                            <a:srgbClr val="2E2E38"/>
                          </a:solidFill>
                          <a:latin typeface="+mn-lt"/>
                          <a:ea typeface="+mn-ea"/>
                          <a:cs typeface="+mn-cs"/>
                        </a:rPr>
                        <a:t>Update BPS enrollment policies and procedures to include periodic data validations by BPS district office (e.g., BPS selects 100 Aspen profiles to verify the accuracy of information annually) to improve oversight and monitoring of enrollment data</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6678225"/>
                  </a:ext>
                </a:extLst>
              </a:tr>
            </a:tbl>
          </a:graphicData>
        </a:graphic>
      </p:graphicFrame>
      <p:sp>
        <p:nvSpPr>
          <p:cNvPr id="8" name="TextBox 7">
            <a:extLst>
              <a:ext uri="{FF2B5EF4-FFF2-40B4-BE49-F238E27FC236}">
                <a16:creationId xmlns:a16="http://schemas.microsoft.com/office/drawing/2014/main" id="{681B761C-90D4-4C03-A206-C1B997196AA8}"/>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11" name="Date Placeholder 3">
            <a:extLst>
              <a:ext uri="{FF2B5EF4-FFF2-40B4-BE49-F238E27FC236}">
                <a16:creationId xmlns:a16="http://schemas.microsoft.com/office/drawing/2014/main" id="{3638607E-3654-4C96-859B-33B966445F51}"/>
              </a:ext>
            </a:extLst>
          </p:cNvPr>
          <p:cNvSpPr>
            <a:spLocks noGrp="1"/>
          </p:cNvSpPr>
          <p:nvPr>
            <p:ph type="dt" sz="half" idx="10"/>
          </p:nvPr>
        </p:nvSpPr>
        <p:spPr>
          <a:xfrm>
            <a:off x="9088016" y="6561447"/>
            <a:ext cx="1191258" cy="180000"/>
          </a:xfrm>
        </p:spPr>
        <p:txBody>
          <a:bodyPr/>
          <a:lstStyle/>
          <a:p>
            <a:r>
              <a:rPr lang="en-US"/>
              <a:t>February 2023</a:t>
            </a:r>
          </a:p>
        </p:txBody>
      </p:sp>
      <p:sp>
        <p:nvSpPr>
          <p:cNvPr id="4" name="Slide Number Placeholder 3">
            <a:extLst>
              <a:ext uri="{FF2B5EF4-FFF2-40B4-BE49-F238E27FC236}">
                <a16:creationId xmlns:a16="http://schemas.microsoft.com/office/drawing/2014/main" id="{F08C9A81-4F4D-4785-98CB-E2AB3CE0859C}"/>
              </a:ext>
            </a:extLst>
          </p:cNvPr>
          <p:cNvSpPr>
            <a:spLocks noGrp="1"/>
          </p:cNvSpPr>
          <p:nvPr>
            <p:ph type="sldNum" sz="quarter" idx="12"/>
          </p:nvPr>
        </p:nvSpPr>
        <p:spPr/>
        <p:txBody>
          <a:bodyPr/>
          <a:lstStyle/>
          <a:p>
            <a:r>
              <a:rPr lang="en-IN"/>
              <a:t>Page </a:t>
            </a:r>
            <a:fld id="{F1BC30E3-FFE5-4B91-AA19-87A149EBB9EE}" type="slidenum">
              <a:rPr smtClean="0"/>
              <a:pPr/>
              <a:t>10</a:t>
            </a:fld>
            <a:endParaRPr/>
          </a:p>
        </p:txBody>
      </p:sp>
    </p:spTree>
    <p:extLst>
      <p:ext uri="{BB962C8B-B14F-4D97-AF65-F5344CB8AC3E}">
        <p14:creationId xmlns:p14="http://schemas.microsoft.com/office/powerpoint/2010/main" val="62662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549184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a:t>Overarching challenges</a:t>
            </a:r>
            <a:br>
              <a:rPr lang="en-GB"/>
            </a:br>
            <a:r>
              <a:rPr lang="en-IN" sz="1600"/>
              <a:t>Across data domains, several broader challenges emerged</a:t>
            </a:r>
            <a:endParaRPr lang="en-IN" sz="1600">
              <a:solidFill>
                <a:srgbClr val="FF0000"/>
              </a:solidFill>
            </a:endParaRPr>
          </a:p>
        </p:txBody>
      </p:sp>
      <p:sp>
        <p:nvSpPr>
          <p:cNvPr id="29" name="Rectangle 28">
            <a:extLst>
              <a:ext uri="{FF2B5EF4-FFF2-40B4-BE49-F238E27FC236}">
                <a16:creationId xmlns:a16="http://schemas.microsoft.com/office/drawing/2014/main" id="{79EA8A2C-33CE-4874-A4EE-4B6E45C37E28}"/>
              </a:ext>
            </a:extLst>
          </p:cNvPr>
          <p:cNvSpPr/>
          <p:nvPr/>
        </p:nvSpPr>
        <p:spPr>
          <a:xfrm>
            <a:off x="621345" y="1059307"/>
            <a:ext cx="10967088" cy="6628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1600" i="1">
                <a:solidFill>
                  <a:schemeClr val="bg1"/>
                </a:solidFill>
              </a:rPr>
              <a:t>Conversations with state, district and school-level personnel, coupled with an analysis of data procedures across domains, revealed several overarching issues affecting data quality, accuracy, completeness, and reporting </a:t>
            </a:r>
          </a:p>
        </p:txBody>
      </p:sp>
      <p:sp>
        <p:nvSpPr>
          <p:cNvPr id="30" name="Rectangle 29">
            <a:extLst>
              <a:ext uri="{FF2B5EF4-FFF2-40B4-BE49-F238E27FC236}">
                <a16:creationId xmlns:a16="http://schemas.microsoft.com/office/drawing/2014/main" id="{23ABCE0C-8BAA-404A-BFB9-3677EE47D05B}"/>
              </a:ext>
            </a:extLst>
          </p:cNvPr>
          <p:cNvSpPr/>
          <p:nvPr/>
        </p:nvSpPr>
        <p:spPr>
          <a:xfrm>
            <a:off x="428624"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200" b="1">
                <a:solidFill>
                  <a:schemeClr val="bg1"/>
                </a:solidFill>
              </a:rPr>
              <a:t>Weak district data accountability</a:t>
            </a:r>
          </a:p>
        </p:txBody>
      </p:sp>
      <p:grpSp>
        <p:nvGrpSpPr>
          <p:cNvPr id="46" name="Group 45">
            <a:extLst>
              <a:ext uri="{FF2B5EF4-FFF2-40B4-BE49-F238E27FC236}">
                <a16:creationId xmlns:a16="http://schemas.microsoft.com/office/drawing/2014/main" id="{84571952-AEAA-4874-A9B0-072A62E0D463}"/>
              </a:ext>
              <a:ext uri="{C183D7F6-B498-43B3-948B-1728B52AA6E4}">
                <adec:decorative xmlns:adec="http://schemas.microsoft.com/office/drawing/2017/decorative" val="1"/>
              </a:ext>
            </a:extLst>
          </p:cNvPr>
          <p:cNvGrpSpPr/>
          <p:nvPr/>
        </p:nvGrpSpPr>
        <p:grpSpPr>
          <a:xfrm>
            <a:off x="109536" y="1813564"/>
            <a:ext cx="638175" cy="640080"/>
            <a:chOff x="602586" y="1887056"/>
            <a:chExt cx="638175" cy="640080"/>
          </a:xfrm>
        </p:grpSpPr>
        <p:sp>
          <p:nvSpPr>
            <p:cNvPr id="31" name="Oval 30">
              <a:extLst>
                <a:ext uri="{FF2B5EF4-FFF2-40B4-BE49-F238E27FC236}">
                  <a16:creationId xmlns:a16="http://schemas.microsoft.com/office/drawing/2014/main" id="{6E53FDC1-FEF6-4DDA-8D4B-E4EA72C180D0}"/>
                </a:ext>
              </a:extLst>
            </p:cNvPr>
            <p:cNvSpPr/>
            <p:nvPr/>
          </p:nvSpPr>
          <p:spPr>
            <a:xfrm>
              <a:off x="602586" y="1887056"/>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a:solidFill>
                  <a:schemeClr val="bg1"/>
                </a:solidFill>
              </a:endParaRPr>
            </a:p>
          </p:txBody>
        </p:sp>
        <p:pic>
          <p:nvPicPr>
            <p:cNvPr id="16" name="Graphic 15" descr="Clipboard All Crosses with solid fill">
              <a:extLst>
                <a:ext uri="{FF2B5EF4-FFF2-40B4-BE49-F238E27FC236}">
                  <a16:creationId xmlns:a16="http://schemas.microsoft.com/office/drawing/2014/main" id="{5D7060CD-A49E-4E42-9D4B-332F2D829C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8924" y="1934346"/>
              <a:ext cx="545500" cy="545500"/>
            </a:xfrm>
            <a:prstGeom prst="rect">
              <a:avLst/>
            </a:prstGeom>
          </p:spPr>
        </p:pic>
      </p:grpSp>
      <p:sp>
        <p:nvSpPr>
          <p:cNvPr id="42" name="TextBox 41">
            <a:extLst>
              <a:ext uri="{FF2B5EF4-FFF2-40B4-BE49-F238E27FC236}">
                <a16:creationId xmlns:a16="http://schemas.microsoft.com/office/drawing/2014/main" id="{A482AB15-F67C-4B7B-9F84-7A6C8E0C8326}"/>
              </a:ext>
            </a:extLst>
          </p:cNvPr>
          <p:cNvSpPr txBox="1"/>
          <p:nvPr/>
        </p:nvSpPr>
        <p:spPr>
          <a:xfrm>
            <a:off x="428624" y="2490282"/>
            <a:ext cx="2374201" cy="1806648"/>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n-US" sz="1100" dirty="0">
                <a:solidFill>
                  <a:schemeClr val="bg1"/>
                </a:solidFill>
              </a:rPr>
              <a:t>BPS typically reports required data to DESE with limited or no prior review of the data</a:t>
            </a:r>
          </a:p>
          <a:p>
            <a:pPr marL="266400" lvl="1" indent="-126000">
              <a:spcAft>
                <a:spcPts val="600"/>
              </a:spcAft>
              <a:buSzPct val="75000"/>
              <a:buFont typeface="Arial" panose="020B0604020202020204" pitchFamily="34" charset="0"/>
              <a:buChar char="–"/>
            </a:pPr>
            <a:r>
              <a:rPr lang="en-GB" sz="1100" dirty="0">
                <a:solidFill>
                  <a:schemeClr val="bg1"/>
                </a:solidFill>
              </a:rPr>
              <a:t>BPS frequently accepts and reports data “as is” from district data systems (like Aspen) and school level reports, without processes to take ownership upfront over validating data completeness and accuracy</a:t>
            </a:r>
          </a:p>
        </p:txBody>
      </p:sp>
      <p:sp>
        <p:nvSpPr>
          <p:cNvPr id="40" name="Rectangle 39">
            <a:extLst>
              <a:ext uri="{FF2B5EF4-FFF2-40B4-BE49-F238E27FC236}">
                <a16:creationId xmlns:a16="http://schemas.microsoft.com/office/drawing/2014/main" id="{AC883395-2905-4EEB-BB91-0A2A43A2917E}"/>
              </a:ext>
            </a:extLst>
          </p:cNvPr>
          <p:cNvSpPr/>
          <p:nvPr/>
        </p:nvSpPr>
        <p:spPr>
          <a:xfrm>
            <a:off x="3415945"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200" b="1">
                <a:solidFill>
                  <a:schemeClr val="bg1"/>
                </a:solidFill>
              </a:rPr>
              <a:t>Limited focus on</a:t>
            </a:r>
          </a:p>
          <a:p>
            <a:pPr algn="ctr"/>
            <a:r>
              <a:rPr lang="en-GB" sz="1200" b="1">
                <a:solidFill>
                  <a:schemeClr val="bg1"/>
                </a:solidFill>
              </a:rPr>
              <a:t>data functions </a:t>
            </a:r>
          </a:p>
          <a:p>
            <a:pPr algn="ctr"/>
            <a:r>
              <a:rPr lang="en-GB" sz="1200" b="1">
                <a:solidFill>
                  <a:schemeClr val="bg1"/>
                </a:solidFill>
              </a:rPr>
              <a:t>and roles</a:t>
            </a:r>
          </a:p>
        </p:txBody>
      </p:sp>
      <p:grpSp>
        <p:nvGrpSpPr>
          <p:cNvPr id="45" name="Group 44">
            <a:extLst>
              <a:ext uri="{FF2B5EF4-FFF2-40B4-BE49-F238E27FC236}">
                <a16:creationId xmlns:a16="http://schemas.microsoft.com/office/drawing/2014/main" id="{1874A9B8-9275-4D25-8CE8-7879EC5E9CF4}"/>
              </a:ext>
              <a:ext uri="{C183D7F6-B498-43B3-948B-1728B52AA6E4}">
                <adec:decorative xmlns:adec="http://schemas.microsoft.com/office/drawing/2017/decorative" val="1"/>
              </a:ext>
            </a:extLst>
          </p:cNvPr>
          <p:cNvGrpSpPr/>
          <p:nvPr/>
        </p:nvGrpSpPr>
        <p:grpSpPr>
          <a:xfrm>
            <a:off x="3095577" y="1813564"/>
            <a:ext cx="638175" cy="640080"/>
            <a:chOff x="6015619" y="1922320"/>
            <a:chExt cx="638175" cy="640080"/>
          </a:xfrm>
        </p:grpSpPr>
        <p:sp>
          <p:nvSpPr>
            <p:cNvPr id="57" name="Oval 56">
              <a:extLst>
                <a:ext uri="{FF2B5EF4-FFF2-40B4-BE49-F238E27FC236}">
                  <a16:creationId xmlns:a16="http://schemas.microsoft.com/office/drawing/2014/main" id="{9C8F26D3-3132-4235-982C-0B51A02C04E1}"/>
                </a:ext>
              </a:extLst>
            </p:cNvPr>
            <p:cNvSpPr/>
            <p:nvPr/>
          </p:nvSpPr>
          <p:spPr>
            <a:xfrm>
              <a:off x="6015619" y="1922320"/>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a:solidFill>
                  <a:schemeClr val="bg1"/>
                </a:solidFill>
              </a:endParaRPr>
            </a:p>
          </p:txBody>
        </p:sp>
        <p:pic>
          <p:nvPicPr>
            <p:cNvPr id="58" name="Graphic 57" descr="Users with solid fill">
              <a:extLst>
                <a:ext uri="{FF2B5EF4-FFF2-40B4-BE49-F238E27FC236}">
                  <a16:creationId xmlns:a16="http://schemas.microsoft.com/office/drawing/2014/main" id="{AD76893B-D73E-48E3-A614-82F813FFBC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61956" y="1969610"/>
              <a:ext cx="545500" cy="545500"/>
            </a:xfrm>
            <a:prstGeom prst="rect">
              <a:avLst/>
            </a:prstGeom>
          </p:spPr>
        </p:pic>
      </p:grpSp>
      <p:sp>
        <p:nvSpPr>
          <p:cNvPr id="39" name="TextBox 38">
            <a:extLst>
              <a:ext uri="{FF2B5EF4-FFF2-40B4-BE49-F238E27FC236}">
                <a16:creationId xmlns:a16="http://schemas.microsoft.com/office/drawing/2014/main" id="{D18D6117-45C0-4B48-82B7-A9F24274BF34}"/>
              </a:ext>
            </a:extLst>
          </p:cNvPr>
          <p:cNvSpPr txBox="1"/>
          <p:nvPr/>
        </p:nvSpPr>
        <p:spPr>
          <a:xfrm>
            <a:off x="3379641" y="2490282"/>
            <a:ext cx="2374201" cy="2822311"/>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n-GB" sz="1100" dirty="0">
                <a:solidFill>
                  <a:schemeClr val="bg1"/>
                </a:solidFill>
              </a:rPr>
              <a:t>BPS Central Office data functions are not organized to best support district-wide data accountability, and data-related roles have limited authority (e.g., </a:t>
            </a:r>
            <a:r>
              <a:rPr lang="en-US" sz="1100" dirty="0">
                <a:solidFill>
                  <a:schemeClr val="bg1"/>
                </a:solidFill>
              </a:rPr>
              <a:t>The district's Data and Accountability team is generally not responsible for the district’s final certification of data before it is submitted to the state</a:t>
            </a:r>
            <a:r>
              <a:rPr lang="en-GB" sz="1100" dirty="0">
                <a:solidFill>
                  <a:schemeClr val="bg1"/>
                </a:solidFill>
              </a:rPr>
              <a:t>)</a:t>
            </a:r>
          </a:p>
          <a:p>
            <a:pPr marL="126000" indent="-126000">
              <a:spcAft>
                <a:spcPts val="600"/>
              </a:spcAft>
              <a:buSzPct val="75000"/>
              <a:buFont typeface="Wingdings 3" panose="05040102010807070707" pitchFamily="18" charset="2"/>
              <a:buChar char=""/>
            </a:pPr>
            <a:r>
              <a:rPr lang="en-GB" sz="1100" dirty="0">
                <a:solidFill>
                  <a:schemeClr val="bg1"/>
                </a:solidFill>
              </a:rPr>
              <a:t>At the school level, data-related roles and responsibilities often comprise a small element of a staff member’s job, which may result in these responsibilities being deprioritized</a:t>
            </a:r>
          </a:p>
        </p:txBody>
      </p:sp>
      <p:sp>
        <p:nvSpPr>
          <p:cNvPr id="61" name="Rectangle 60">
            <a:extLst>
              <a:ext uri="{FF2B5EF4-FFF2-40B4-BE49-F238E27FC236}">
                <a16:creationId xmlns:a16="http://schemas.microsoft.com/office/drawing/2014/main" id="{94914581-C13D-4EC6-9BFC-DF9527DE0DDE}"/>
              </a:ext>
            </a:extLst>
          </p:cNvPr>
          <p:cNvSpPr/>
          <p:nvPr/>
        </p:nvSpPr>
        <p:spPr>
          <a:xfrm>
            <a:off x="6403266"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200" b="1">
                <a:solidFill>
                  <a:schemeClr val="bg1"/>
                </a:solidFill>
              </a:rPr>
              <a:t>Insufficient </a:t>
            </a:r>
          </a:p>
          <a:p>
            <a:pPr algn="ctr"/>
            <a:r>
              <a:rPr lang="en-GB" sz="1200" b="1">
                <a:solidFill>
                  <a:schemeClr val="bg1"/>
                </a:solidFill>
              </a:rPr>
              <a:t>communication </a:t>
            </a:r>
          </a:p>
          <a:p>
            <a:pPr algn="ctr"/>
            <a:r>
              <a:rPr lang="en-GB" sz="1200" b="1">
                <a:solidFill>
                  <a:schemeClr val="bg1"/>
                </a:solidFill>
              </a:rPr>
              <a:t>and training</a:t>
            </a:r>
          </a:p>
        </p:txBody>
      </p:sp>
      <p:grpSp>
        <p:nvGrpSpPr>
          <p:cNvPr id="62" name="Group 61">
            <a:extLst>
              <a:ext uri="{FF2B5EF4-FFF2-40B4-BE49-F238E27FC236}">
                <a16:creationId xmlns:a16="http://schemas.microsoft.com/office/drawing/2014/main" id="{270C9F4D-5B7D-4755-A546-3D5B68F23816}"/>
              </a:ext>
              <a:ext uri="{C183D7F6-B498-43B3-948B-1728B52AA6E4}">
                <adec:decorative xmlns:adec="http://schemas.microsoft.com/office/drawing/2017/decorative" val="1"/>
              </a:ext>
            </a:extLst>
          </p:cNvPr>
          <p:cNvGrpSpPr/>
          <p:nvPr/>
        </p:nvGrpSpPr>
        <p:grpSpPr>
          <a:xfrm>
            <a:off x="6081618" y="1813564"/>
            <a:ext cx="638175" cy="640080"/>
            <a:chOff x="4525588" y="2125181"/>
            <a:chExt cx="638175" cy="640080"/>
          </a:xfrm>
        </p:grpSpPr>
        <p:sp>
          <p:nvSpPr>
            <p:cNvPr id="63" name="Oval 62">
              <a:extLst>
                <a:ext uri="{FF2B5EF4-FFF2-40B4-BE49-F238E27FC236}">
                  <a16:creationId xmlns:a16="http://schemas.microsoft.com/office/drawing/2014/main" id="{C44A6C57-48D0-4351-8704-37D792AB0D60}"/>
                </a:ext>
              </a:extLst>
            </p:cNvPr>
            <p:cNvSpPr/>
            <p:nvPr/>
          </p:nvSpPr>
          <p:spPr>
            <a:xfrm>
              <a:off x="4525588" y="2125181"/>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a:solidFill>
                  <a:schemeClr val="bg1"/>
                </a:solidFill>
              </a:endParaRPr>
            </a:p>
          </p:txBody>
        </p:sp>
        <p:sp>
          <p:nvSpPr>
            <p:cNvPr id="64" name="&quot;Not Allowed&quot; Symbol 63">
              <a:extLst>
                <a:ext uri="{FF2B5EF4-FFF2-40B4-BE49-F238E27FC236}">
                  <a16:creationId xmlns:a16="http://schemas.microsoft.com/office/drawing/2014/main" id="{6EBE462D-AF9A-48EF-B0B5-2DE644F90C91}"/>
                </a:ext>
              </a:extLst>
            </p:cNvPr>
            <p:cNvSpPr>
              <a:spLocks noChangeAspect="1"/>
            </p:cNvSpPr>
            <p:nvPr/>
          </p:nvSpPr>
          <p:spPr>
            <a:xfrm>
              <a:off x="4577451" y="2174990"/>
              <a:ext cx="543065" cy="545500"/>
            </a:xfrm>
            <a:prstGeom prst="noSmoking">
              <a:avLst>
                <a:gd name="adj" fmla="val 48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a:solidFill>
                  <a:schemeClr val="bg1"/>
                </a:solidFill>
              </a:endParaRPr>
            </a:p>
          </p:txBody>
        </p:sp>
        <p:pic>
          <p:nvPicPr>
            <p:cNvPr id="65" name="Graphic 64" descr="Marketing with solid fill">
              <a:extLst>
                <a:ext uri="{FF2B5EF4-FFF2-40B4-BE49-F238E27FC236}">
                  <a16:creationId xmlns:a16="http://schemas.microsoft.com/office/drawing/2014/main" id="{AFCC2B45-4A2C-4537-813E-60C9B05433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4626" y="2253922"/>
              <a:ext cx="448713" cy="448713"/>
            </a:xfrm>
            <a:prstGeom prst="rect">
              <a:avLst/>
            </a:prstGeom>
          </p:spPr>
        </p:pic>
      </p:grpSp>
      <p:sp>
        <p:nvSpPr>
          <p:cNvPr id="60" name="TextBox 59">
            <a:extLst>
              <a:ext uri="{FF2B5EF4-FFF2-40B4-BE49-F238E27FC236}">
                <a16:creationId xmlns:a16="http://schemas.microsoft.com/office/drawing/2014/main" id="{1A192F09-3112-4513-A413-4DF664CC1B0C}"/>
              </a:ext>
            </a:extLst>
          </p:cNvPr>
          <p:cNvSpPr txBox="1"/>
          <p:nvPr/>
        </p:nvSpPr>
        <p:spPr>
          <a:xfrm>
            <a:off x="6331547" y="2490282"/>
            <a:ext cx="2445920" cy="2822311"/>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n-GB" sz="1100" dirty="0">
                <a:solidFill>
                  <a:schemeClr val="bg1"/>
                </a:solidFill>
              </a:rPr>
              <a:t>While policies and procedures for most domains are in place, they are not implemented with consistency or fidelity by BPS schools due to limited communication, training, and role clarity </a:t>
            </a:r>
          </a:p>
          <a:p>
            <a:pPr marL="126000" indent="-126000">
              <a:spcAft>
                <a:spcPts val="600"/>
              </a:spcAft>
              <a:buSzPct val="75000"/>
              <a:buFont typeface="Wingdings 3" panose="05040102010807070707" pitchFamily="18" charset="2"/>
              <a:buChar char=""/>
            </a:pPr>
            <a:r>
              <a:rPr lang="en-GB" sz="1100" dirty="0">
                <a:solidFill>
                  <a:schemeClr val="bg1"/>
                </a:solidFill>
              </a:rPr>
              <a:t>The lack of clear, timely, and centralized policy communication and training for initiatives </a:t>
            </a:r>
            <a:r>
              <a:rPr lang="en-US" sz="1100" dirty="0">
                <a:solidFill>
                  <a:schemeClr val="bg1"/>
                </a:solidFill>
              </a:rPr>
              <a:t>has a negative impact on the implementation and in turn the completeness and accuracy of data reporting; insufficient documentation to support data/reporting often exists as a result as well</a:t>
            </a:r>
            <a:endParaRPr lang="en-GB" sz="1100" dirty="0">
              <a:solidFill>
                <a:schemeClr val="bg1"/>
              </a:solidFill>
            </a:endParaRPr>
          </a:p>
        </p:txBody>
      </p:sp>
      <p:sp>
        <p:nvSpPr>
          <p:cNvPr id="35" name="Rectangle 34">
            <a:extLst>
              <a:ext uri="{FF2B5EF4-FFF2-40B4-BE49-F238E27FC236}">
                <a16:creationId xmlns:a16="http://schemas.microsoft.com/office/drawing/2014/main" id="{119E1BB0-2D4A-4247-B3CA-D5DDF7108710}"/>
              </a:ext>
            </a:extLst>
          </p:cNvPr>
          <p:cNvSpPr/>
          <p:nvPr/>
        </p:nvSpPr>
        <p:spPr>
          <a:xfrm>
            <a:off x="9390586"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200" b="1">
                <a:solidFill>
                  <a:schemeClr val="bg1"/>
                </a:solidFill>
              </a:rPr>
              <a:t>Reliance on manual </a:t>
            </a:r>
          </a:p>
          <a:p>
            <a:pPr algn="ctr"/>
            <a:r>
              <a:rPr lang="en-GB" sz="1200" b="1">
                <a:solidFill>
                  <a:schemeClr val="bg1"/>
                </a:solidFill>
              </a:rPr>
              <a:t>or non-purpose </a:t>
            </a:r>
          </a:p>
          <a:p>
            <a:pPr algn="ctr"/>
            <a:r>
              <a:rPr lang="en-GB" sz="1200" b="1">
                <a:solidFill>
                  <a:schemeClr val="bg1"/>
                </a:solidFill>
              </a:rPr>
              <a:t>designed systems</a:t>
            </a:r>
          </a:p>
        </p:txBody>
      </p:sp>
      <p:grpSp>
        <p:nvGrpSpPr>
          <p:cNvPr id="12" name="Group 11">
            <a:extLst>
              <a:ext uri="{FF2B5EF4-FFF2-40B4-BE49-F238E27FC236}">
                <a16:creationId xmlns:a16="http://schemas.microsoft.com/office/drawing/2014/main" id="{89E14914-E1AF-4195-9A87-3EFA75135ED3}"/>
              </a:ext>
              <a:ext uri="{C183D7F6-B498-43B3-948B-1728B52AA6E4}">
                <adec:decorative xmlns:adec="http://schemas.microsoft.com/office/drawing/2017/decorative" val="1"/>
              </a:ext>
            </a:extLst>
          </p:cNvPr>
          <p:cNvGrpSpPr/>
          <p:nvPr/>
        </p:nvGrpSpPr>
        <p:grpSpPr>
          <a:xfrm>
            <a:off x="9067659" y="1813564"/>
            <a:ext cx="638175" cy="640080"/>
            <a:chOff x="9071498" y="1948876"/>
            <a:chExt cx="638175" cy="640080"/>
          </a:xfrm>
        </p:grpSpPr>
        <p:sp>
          <p:nvSpPr>
            <p:cNvPr id="49" name="Oval 48">
              <a:extLst>
                <a:ext uri="{FF2B5EF4-FFF2-40B4-BE49-F238E27FC236}">
                  <a16:creationId xmlns:a16="http://schemas.microsoft.com/office/drawing/2014/main" id="{6C5839EE-3F01-4818-AB81-463A0DA446EC}"/>
                </a:ext>
              </a:extLst>
            </p:cNvPr>
            <p:cNvSpPr/>
            <p:nvPr/>
          </p:nvSpPr>
          <p:spPr>
            <a:xfrm>
              <a:off x="9071498" y="1948876"/>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a:solidFill>
                  <a:schemeClr val="bg1"/>
                </a:solidFill>
              </a:endParaRPr>
            </a:p>
          </p:txBody>
        </p:sp>
        <p:pic>
          <p:nvPicPr>
            <p:cNvPr id="11" name="Graphic 10" descr="Clipboard with solid fill">
              <a:extLst>
                <a:ext uri="{FF2B5EF4-FFF2-40B4-BE49-F238E27FC236}">
                  <a16:creationId xmlns:a16="http://schemas.microsoft.com/office/drawing/2014/main" id="{81F98E31-1E02-421B-8CDB-D86D768100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17835" y="2002667"/>
              <a:ext cx="545500" cy="545500"/>
            </a:xfrm>
            <a:prstGeom prst="rect">
              <a:avLst/>
            </a:prstGeom>
          </p:spPr>
        </p:pic>
      </p:grpSp>
      <p:sp>
        <p:nvSpPr>
          <p:cNvPr id="41" name="TextBox 40">
            <a:extLst>
              <a:ext uri="{FF2B5EF4-FFF2-40B4-BE49-F238E27FC236}">
                <a16:creationId xmlns:a16="http://schemas.microsoft.com/office/drawing/2014/main" id="{A3A76442-885C-46CA-9BE3-24FCC0CC2B73}"/>
              </a:ext>
            </a:extLst>
          </p:cNvPr>
          <p:cNvSpPr txBox="1"/>
          <p:nvPr/>
        </p:nvSpPr>
        <p:spPr>
          <a:xfrm>
            <a:off x="9286465" y="2490282"/>
            <a:ext cx="2478322" cy="2314480"/>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n-US" sz="1100" dirty="0">
                <a:solidFill>
                  <a:schemeClr val="bg1"/>
                </a:solidFill>
              </a:rPr>
              <a:t>Several BPS processes rely on manual entry into Google Sheets or other tracking tools designed by district or school-based staff (e.g., Bullying Hotline Google Sheet, uncovered bus routes transportation Google Sheet, etc.) to supplement primary systems like Aspen</a:t>
            </a:r>
          </a:p>
          <a:p>
            <a:pPr marL="126000" indent="-126000">
              <a:spcAft>
                <a:spcPts val="600"/>
              </a:spcAft>
              <a:buSzPct val="75000"/>
              <a:buFont typeface="Wingdings 3" panose="05040102010807070707" pitchFamily="18" charset="2"/>
              <a:buChar char=""/>
            </a:pPr>
            <a:r>
              <a:rPr lang="en-US" sz="1100" dirty="0">
                <a:solidFill>
                  <a:schemeClr val="bg1"/>
                </a:solidFill>
              </a:rPr>
              <a:t>Manual processes and/or duplicative systems introduce unnecessary opportunities for inaccurate or incomplete data</a:t>
            </a:r>
            <a:endParaRPr lang="en-GB" sz="1100" dirty="0">
              <a:solidFill>
                <a:schemeClr val="bg1"/>
              </a:solidFill>
            </a:endParaRPr>
          </a:p>
        </p:txBody>
      </p:sp>
      <p:grpSp>
        <p:nvGrpSpPr>
          <p:cNvPr id="50" name="Custom_Long horizontal takeaway_6377934328580728757">
            <a:extLst>
              <a:ext uri="{FF2B5EF4-FFF2-40B4-BE49-F238E27FC236}">
                <a16:creationId xmlns:a16="http://schemas.microsoft.com/office/drawing/2014/main" id="{5FE3C7DD-0BC7-4D8D-B5AF-B38617753808}"/>
              </a:ext>
              <a:ext uri="{C183D7F6-B498-43B3-948B-1728B52AA6E4}">
                <adec:decorative xmlns:adec="http://schemas.microsoft.com/office/drawing/2017/decorative" val="1"/>
              </a:ext>
            </a:extLst>
          </p:cNvPr>
          <p:cNvGrpSpPr/>
          <p:nvPr>
            <p:custDataLst>
              <p:tags r:id="rId3"/>
            </p:custDataLst>
          </p:nvPr>
        </p:nvGrpSpPr>
        <p:grpSpPr>
          <a:xfrm>
            <a:off x="603070" y="5524798"/>
            <a:ext cx="10967088" cy="291426"/>
            <a:chOff x="729417" y="5320200"/>
            <a:chExt cx="10732849" cy="291426"/>
          </a:xfrm>
        </p:grpSpPr>
        <p:cxnSp>
          <p:nvCxnSpPr>
            <p:cNvPr id="51" name="Straight Connector 50">
              <a:extLst>
                <a:ext uri="{FF2B5EF4-FFF2-40B4-BE49-F238E27FC236}">
                  <a16:creationId xmlns:a16="http://schemas.microsoft.com/office/drawing/2014/main" id="{C2BD9040-438D-4DF0-8F95-DBF95E2064FF}"/>
                </a:ext>
              </a:extLst>
            </p:cNvPr>
            <p:cNvCxnSpPr>
              <a:cxnSpLocks/>
            </p:cNvCxnSpPr>
            <p:nvPr/>
          </p:nvCxnSpPr>
          <p:spPr>
            <a:xfrm flipH="1">
              <a:off x="729417" y="5465913"/>
              <a:ext cx="10732849" cy="0"/>
            </a:xfrm>
            <a:prstGeom prst="line">
              <a:avLst/>
            </a:prstGeom>
            <a:ln w="9525">
              <a:solidFill>
                <a:srgbClr val="7474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C4B849F3-4676-47D5-9B4C-A174EA4DC11E}"/>
                </a:ext>
              </a:extLst>
            </p:cNvPr>
            <p:cNvGrpSpPr/>
            <p:nvPr/>
          </p:nvGrpSpPr>
          <p:grpSpPr>
            <a:xfrm>
              <a:off x="5950287" y="5320200"/>
              <a:ext cx="291426" cy="291426"/>
              <a:chOff x="5950287" y="5320200"/>
              <a:chExt cx="291426" cy="291426"/>
            </a:xfrm>
          </p:grpSpPr>
          <p:sp>
            <p:nvSpPr>
              <p:cNvPr id="53" name="Oval 52">
                <a:extLst>
                  <a:ext uri="{FF2B5EF4-FFF2-40B4-BE49-F238E27FC236}">
                    <a16:creationId xmlns:a16="http://schemas.microsoft.com/office/drawing/2014/main" id="{4BA08CEB-1323-40E0-9713-332C4FAA80BC}"/>
                  </a:ext>
                </a:extLst>
              </p:cNvPr>
              <p:cNvSpPr/>
              <p:nvPr/>
            </p:nvSpPr>
            <p:spPr>
              <a:xfrm rot="5400000">
                <a:off x="5950287" y="5320200"/>
                <a:ext cx="291426" cy="291426"/>
              </a:xfrm>
              <a:prstGeom prst="ellipse">
                <a:avLst/>
              </a:prstGeom>
              <a:solidFill>
                <a:schemeClr val="tx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5981" tIns="35981" rIns="35981" bIns="35981" rtlCol="0" anchor="ctr" anchorCtr="0"/>
              <a:lstStyle/>
              <a:p>
                <a:pPr algn="ctr"/>
                <a:endParaRPr lang="en-US" sz="1099">
                  <a:solidFill>
                    <a:schemeClr val="bg1"/>
                  </a:solidFill>
                </a:endParaRPr>
              </a:p>
            </p:txBody>
          </p:sp>
          <p:sp>
            <p:nvSpPr>
              <p:cNvPr id="54" name="Graphic 16">
                <a:extLst>
                  <a:ext uri="{FF2B5EF4-FFF2-40B4-BE49-F238E27FC236}">
                    <a16:creationId xmlns:a16="http://schemas.microsoft.com/office/drawing/2014/main" id="{2D2A51E1-1E4C-4548-B3B3-17C4DE3EA2A3}"/>
                  </a:ext>
                </a:extLst>
              </p:cNvPr>
              <p:cNvSpPr/>
              <p:nvPr/>
            </p:nvSpPr>
            <p:spPr>
              <a:xfrm rot="10800000" flipV="1">
                <a:off x="5991494" y="5432106"/>
                <a:ext cx="209013" cy="110454"/>
              </a:xfrm>
              <a:custGeom>
                <a:avLst/>
                <a:gdLst>
                  <a:gd name="connsiteX0" fmla="*/ 1158798 w 1171575"/>
                  <a:gd name="connsiteY0" fmla="*/ 26903 h 619125"/>
                  <a:gd name="connsiteX1" fmla="*/ 1158798 w 1171575"/>
                  <a:gd name="connsiteY1" fmla="*/ 26903 h 619125"/>
                  <a:gd name="connsiteX2" fmla="*/ 1049356 w 1171575"/>
                  <a:gd name="connsiteY2" fmla="*/ 18807 h 619125"/>
                  <a:gd name="connsiteX3" fmla="*/ 588822 w 1171575"/>
                  <a:gd name="connsiteY3" fmla="*/ 416285 h 619125"/>
                  <a:gd name="connsiteX4" fmla="*/ 128193 w 1171575"/>
                  <a:gd name="connsiteY4" fmla="*/ 18902 h 619125"/>
                  <a:gd name="connsiteX5" fmla="*/ 18846 w 1171575"/>
                  <a:gd name="connsiteY5" fmla="*/ 26903 h 619125"/>
                  <a:gd name="connsiteX6" fmla="*/ 26942 w 1171575"/>
                  <a:gd name="connsiteY6" fmla="*/ 136345 h 619125"/>
                  <a:gd name="connsiteX7" fmla="*/ 588917 w 1171575"/>
                  <a:gd name="connsiteY7" fmla="*/ 621168 h 619125"/>
                  <a:gd name="connsiteX8" fmla="*/ 1150892 w 1171575"/>
                  <a:gd name="connsiteY8" fmla="*/ 136345 h 619125"/>
                  <a:gd name="connsiteX9" fmla="*/ 1158798 w 1171575"/>
                  <a:gd name="connsiteY9" fmla="*/ 26903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619125">
                    <a:moveTo>
                      <a:pt x="1158798" y="26903"/>
                    </a:moveTo>
                    <a:lnTo>
                      <a:pt x="1158798" y="26903"/>
                    </a:lnTo>
                    <a:cubicBezTo>
                      <a:pt x="1130794" y="-5577"/>
                      <a:pt x="1081836" y="-9101"/>
                      <a:pt x="1049356" y="18807"/>
                    </a:cubicBezTo>
                    <a:lnTo>
                      <a:pt x="588822" y="416285"/>
                    </a:lnTo>
                    <a:lnTo>
                      <a:pt x="128193" y="18902"/>
                    </a:lnTo>
                    <a:cubicBezTo>
                      <a:pt x="95808" y="-9101"/>
                      <a:pt x="46849" y="-5482"/>
                      <a:pt x="18846" y="26903"/>
                    </a:cubicBezTo>
                    <a:cubicBezTo>
                      <a:pt x="-9158" y="59383"/>
                      <a:pt x="-5538" y="108342"/>
                      <a:pt x="26942" y="136345"/>
                    </a:cubicBezTo>
                    <a:lnTo>
                      <a:pt x="588917" y="621168"/>
                    </a:lnTo>
                    <a:lnTo>
                      <a:pt x="1150892" y="136345"/>
                    </a:lnTo>
                    <a:cubicBezTo>
                      <a:pt x="1183182" y="108342"/>
                      <a:pt x="1186801" y="59383"/>
                      <a:pt x="1158798" y="26903"/>
                    </a:cubicBezTo>
                    <a:close/>
                  </a:path>
                </a:pathLst>
              </a:custGeom>
              <a:solidFill>
                <a:srgbClr val="FFFFFF"/>
              </a:solidFill>
              <a:ln w="9525" cap="flat">
                <a:noFill/>
                <a:prstDash val="solid"/>
                <a:miter/>
              </a:ln>
            </p:spPr>
            <p:txBody>
              <a:bodyPr rtlCol="0" anchor="ctr"/>
              <a:lstStyle/>
              <a:p>
                <a:endParaRPr lang="en-US" sz="1799"/>
              </a:p>
            </p:txBody>
          </p:sp>
        </p:grpSp>
      </p:grpSp>
      <p:sp>
        <p:nvSpPr>
          <p:cNvPr id="55" name="Rectangle 54">
            <a:extLst>
              <a:ext uri="{FF2B5EF4-FFF2-40B4-BE49-F238E27FC236}">
                <a16:creationId xmlns:a16="http://schemas.microsoft.com/office/drawing/2014/main" id="{161DE64F-0CA8-4A09-931E-5B9A01699F6A}"/>
              </a:ext>
            </a:extLst>
          </p:cNvPr>
          <p:cNvSpPr/>
          <p:nvPr/>
        </p:nvSpPr>
        <p:spPr>
          <a:xfrm>
            <a:off x="1295413" y="5864032"/>
            <a:ext cx="9607524" cy="4548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1600" b="1" i="1">
                <a:solidFill>
                  <a:schemeClr val="bg1"/>
                </a:solidFill>
              </a:rPr>
              <a:t>Challenges with accountability, communication and training, focus, and manual processes impact data quality and are critical context when considering potential opportunities for improvement</a:t>
            </a:r>
          </a:p>
        </p:txBody>
      </p:sp>
      <p:sp>
        <p:nvSpPr>
          <p:cNvPr id="56" name="source_63804485935010690618" descr="Source">
            <a:extLst>
              <a:ext uri="{FF2B5EF4-FFF2-40B4-BE49-F238E27FC236}">
                <a16:creationId xmlns:a16="http://schemas.microsoft.com/office/drawing/2014/main" id="{5A2DFF1E-41C0-46D4-84D2-757258A556B9}"/>
              </a:ext>
            </a:extLst>
          </p:cNvPr>
          <p:cNvSpPr txBox="1"/>
          <p:nvPr/>
        </p:nvSpPr>
        <p:spPr>
          <a:xfrm>
            <a:off x="609918" y="6583680"/>
            <a:ext cx="2192908" cy="104644"/>
          </a:xfrm>
          <a:prstGeom prst="rect">
            <a:avLst/>
          </a:prstGeom>
          <a:noFill/>
        </p:spPr>
        <p:txBody>
          <a:bodyPr vert="horz" wrap="none" lIns="0" tIns="0" rIns="0" bIns="0" rtlCol="0">
            <a:spAutoFit/>
          </a:bodyPr>
          <a:lstStyle/>
          <a:p>
            <a:pPr>
              <a:lnSpc>
                <a:spcPct val="85000"/>
              </a:lnSpc>
              <a:spcAft>
                <a:spcPts val="600"/>
              </a:spcAft>
              <a:buSzPct val="75000"/>
            </a:pPr>
            <a:r>
              <a:rPr lang="en-US" sz="800">
                <a:solidFill>
                  <a:srgbClr val="2E2E38"/>
                </a:solidFill>
                <a:cs typeface="Arial" panose="020B0604020202020204" pitchFamily="34" charset="0"/>
              </a:rPr>
              <a:t>Source: EY state, district and school interviews</a:t>
            </a:r>
          </a:p>
        </p:txBody>
      </p:sp>
      <p:sp>
        <p:nvSpPr>
          <p:cNvPr id="37" name="TextBox 36">
            <a:extLst>
              <a:ext uri="{FF2B5EF4-FFF2-40B4-BE49-F238E27FC236}">
                <a16:creationId xmlns:a16="http://schemas.microsoft.com/office/drawing/2014/main" id="{80E82121-3620-41F5-B381-E3DB96CA98EF}"/>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6" name="Date Placeholder 3">
            <a:extLst>
              <a:ext uri="{FF2B5EF4-FFF2-40B4-BE49-F238E27FC236}">
                <a16:creationId xmlns:a16="http://schemas.microsoft.com/office/drawing/2014/main" id="{E3DC49CF-6357-4474-A954-4B5A42C87E4F}"/>
              </a:ext>
            </a:extLst>
          </p:cNvPr>
          <p:cNvSpPr>
            <a:spLocks noGrp="1"/>
          </p:cNvSpPr>
          <p:nvPr>
            <p:ph type="dt" sz="half" idx="10"/>
          </p:nvPr>
        </p:nvSpPr>
        <p:spPr>
          <a:xfrm>
            <a:off x="9088016" y="6561447"/>
            <a:ext cx="1191258" cy="180000"/>
          </a:xfrm>
        </p:spPr>
        <p:txBody>
          <a:bodyPr/>
          <a:lstStyle/>
          <a:p>
            <a:r>
              <a:rPr lang="en-US"/>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a:t>Page </a:t>
            </a:r>
            <a:fld id="{F1BC30E3-FFE5-4B91-AA19-87A149EBB9EE}" type="slidenum">
              <a:rPr smtClean="0"/>
              <a:pPr/>
              <a:t>11</a:t>
            </a:fld>
            <a:endParaRPr/>
          </a:p>
        </p:txBody>
      </p:sp>
    </p:spTree>
    <p:extLst>
      <p:ext uri="{BB962C8B-B14F-4D97-AF65-F5344CB8AC3E}">
        <p14:creationId xmlns:p14="http://schemas.microsoft.com/office/powerpoint/2010/main" val="607323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kt 47" hidden="1">
            <a:extLs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2290725565"/>
              </p:ext>
            </p:extLst>
          </p:nvPr>
        </p:nvGraphicFramePr>
        <p:xfrm>
          <a:off x="-65069" y="-276669"/>
          <a:ext cx="1608" cy="1608"/>
        </p:xfrm>
        <a:graphic>
          <a:graphicData uri="http://schemas.openxmlformats.org/presentationml/2006/ole">
            <mc:AlternateContent xmlns:mc="http://schemas.openxmlformats.org/markup-compatibility/2006">
              <mc:Choice xmlns:v="urn:schemas-microsoft-com:vml" Requires="v">
                <p:oleObj spid="_x0000_s31747" name="think-cell Slide" r:id="rId5" imgW="270" imgH="270" progId="TCLayout.ActiveDocument.1">
                  <p:embed/>
                </p:oleObj>
              </mc:Choice>
              <mc:Fallback>
                <p:oleObj name="think-cell Slide" r:id="rId5" imgW="270" imgH="270" progId="TCLayout.ActiveDocument.1">
                  <p:embed/>
                  <p:pic>
                    <p:nvPicPr>
                      <p:cNvPr id="48" name="Objekt 47" hidden="1">
                        <a:extLst>
                          <a:ext uri="{C183D7F6-B498-43B3-948B-1728B52AA6E4}">
                            <adec:decorative xmlns:adec="http://schemas.microsoft.com/office/drawing/2017/decorative" val="1"/>
                          </a:ext>
                        </a:extLst>
                      </p:cNvPr>
                      <p:cNvPicPr/>
                      <p:nvPr/>
                    </p:nvPicPr>
                    <p:blipFill>
                      <a:blip r:embed="rId6"/>
                      <a:stretch>
                        <a:fillRect/>
                      </a:stretch>
                    </p:blipFill>
                    <p:spPr>
                      <a:xfrm>
                        <a:off x="-65069" y="-276669"/>
                        <a:ext cx="1608" cy="160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A800826-1DAD-40B1-8943-094A8FB34E89}"/>
              </a:ext>
            </a:extLst>
          </p:cNvPr>
          <p:cNvSpPr>
            <a:spLocks noGrp="1"/>
          </p:cNvSpPr>
          <p:nvPr>
            <p:ph type="title"/>
          </p:nvPr>
        </p:nvSpPr>
        <p:spPr>
          <a:xfrm>
            <a:off x="609918" y="294200"/>
            <a:ext cx="11067732" cy="590880"/>
          </a:xfrm>
        </p:spPr>
        <p:txBody>
          <a:bodyPr vert="horz"/>
          <a:lstStyle/>
          <a:p>
            <a:r>
              <a:rPr lang="en-GB" dirty="0"/>
              <a:t>Overarching opportunities</a:t>
            </a:r>
            <a:br>
              <a:rPr lang="en-GB" dirty="0"/>
            </a:br>
            <a:r>
              <a:rPr lang="en-IN" sz="1600" dirty="0"/>
              <a:t>There are several high-level opportunities for improvement that may enable and support domain-specific opportunities</a:t>
            </a:r>
            <a:endParaRPr lang="de-DE" sz="1600" dirty="0"/>
          </a:p>
        </p:txBody>
      </p:sp>
      <p:sp>
        <p:nvSpPr>
          <p:cNvPr id="46" name="TextBox 45">
            <a:extLst>
              <a:ext uri="{FF2B5EF4-FFF2-40B4-BE49-F238E27FC236}">
                <a16:creationId xmlns:a16="http://schemas.microsoft.com/office/drawing/2014/main" id="{7E83542A-B889-4739-B025-86FAFC1992D7}"/>
              </a:ext>
            </a:extLst>
          </p:cNvPr>
          <p:cNvSpPr txBox="1"/>
          <p:nvPr/>
        </p:nvSpPr>
        <p:spPr>
          <a:xfrm>
            <a:off x="506450" y="1048117"/>
            <a:ext cx="7936786" cy="338554"/>
          </a:xfrm>
          <a:prstGeom prst="rect">
            <a:avLst/>
          </a:prstGeom>
          <a:noFill/>
        </p:spPr>
        <p:txBody>
          <a:bodyPr wrap="square">
            <a:spAutoFit/>
          </a:bodyPr>
          <a:lstStyle/>
          <a:p>
            <a:r>
              <a:rPr lang="en-IN" sz="1600" i="1">
                <a:solidFill>
                  <a:schemeClr val="bg1"/>
                </a:solidFill>
              </a:rPr>
              <a:t>Considerations for BPS when responding to data domain observations:</a:t>
            </a:r>
            <a:endParaRPr lang="en-US" sz="1600" i="1">
              <a:solidFill>
                <a:schemeClr val="bg1"/>
              </a:solidFill>
            </a:endParaRPr>
          </a:p>
        </p:txBody>
      </p:sp>
      <p:grpSp>
        <p:nvGrpSpPr>
          <p:cNvPr id="2" name="Group 1" descr="Please refer to notes section for 'Considerations for BPS when responding to domain observations for People, processes, and technology enabled' description">
            <a:extLst>
              <a:ext uri="{FF2B5EF4-FFF2-40B4-BE49-F238E27FC236}">
                <a16:creationId xmlns:a16="http://schemas.microsoft.com/office/drawing/2014/main" id="{1459D9A4-C5AE-4629-A23D-F6B7CD1A152A}"/>
              </a:ext>
            </a:extLst>
          </p:cNvPr>
          <p:cNvGrpSpPr/>
          <p:nvPr/>
        </p:nvGrpSpPr>
        <p:grpSpPr>
          <a:xfrm>
            <a:off x="637517" y="594481"/>
            <a:ext cx="10983724" cy="6569219"/>
            <a:chOff x="637517" y="594481"/>
            <a:chExt cx="10983724" cy="6569219"/>
          </a:xfrm>
        </p:grpSpPr>
        <p:sp>
          <p:nvSpPr>
            <p:cNvPr id="79" name="Freihandform 78">
              <a:extLst>
                <a:ext uri="{C183D7F6-B498-43B3-948B-1728B52AA6E4}">
                  <adec:decorative xmlns:adec="http://schemas.microsoft.com/office/drawing/2017/decorative" val="1"/>
                </a:ext>
              </a:extLst>
            </p:cNvPr>
            <p:cNvSpPr>
              <a:spLocks noChangeArrowheads="1"/>
            </p:cNvSpPr>
            <p:nvPr/>
          </p:nvSpPr>
          <p:spPr bwMode="auto">
            <a:xfrm>
              <a:off x="4239916" y="1973750"/>
              <a:ext cx="1855374" cy="1856895"/>
            </a:xfrm>
            <a:custGeom>
              <a:avLst/>
              <a:gdLst>
                <a:gd name="connsiteX0" fmla="*/ 1676765 w 1676765"/>
                <a:gd name="connsiteY0" fmla="*/ 0 h 1678140"/>
                <a:gd name="connsiteX1" fmla="*/ 1676765 w 1676765"/>
                <a:gd name="connsiteY1" fmla="*/ 1678140 h 1678140"/>
                <a:gd name="connsiteX2" fmla="*/ 0 w 1676765"/>
                <a:gd name="connsiteY2" fmla="*/ 1678140 h 1678140"/>
                <a:gd name="connsiteX3" fmla="*/ 7249 w 1676765"/>
                <a:gd name="connsiteY3" fmla="*/ 1534479 h 1678140"/>
                <a:gd name="connsiteX4" fmla="*/ 1533246 w 1676765"/>
                <a:gd name="connsiteY4" fmla="*/ 7253 h 1678140"/>
                <a:gd name="connsiteX5" fmla="*/ 1676765 w 1676765"/>
                <a:gd name="connsiteY5" fmla="*/ 0 h 16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5" h="1678140">
                  <a:moveTo>
                    <a:pt x="1676765" y="0"/>
                  </a:moveTo>
                  <a:lnTo>
                    <a:pt x="1676765" y="1678140"/>
                  </a:lnTo>
                  <a:lnTo>
                    <a:pt x="0" y="1678140"/>
                  </a:lnTo>
                  <a:lnTo>
                    <a:pt x="7249" y="1534479"/>
                  </a:lnTo>
                  <a:cubicBezTo>
                    <a:pt x="88962" y="729216"/>
                    <a:pt x="728631" y="89032"/>
                    <a:pt x="1533246" y="7253"/>
                  </a:cubicBezTo>
                  <a:lnTo>
                    <a:pt x="1676765"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a:solidFill>
                  <a:srgbClr val="000000"/>
                </a:solidFill>
                <a:latin typeface="Arial"/>
              </a:endParaRPr>
            </a:p>
          </p:txBody>
        </p:sp>
        <p:sp>
          <p:nvSpPr>
            <p:cNvPr id="22" name="Gleichschenkliges Dreieck 21">
              <a:extLst>
                <a:ext uri="{C183D7F6-B498-43B3-948B-1728B52AA6E4}">
                  <adec:decorative xmlns:adec="http://schemas.microsoft.com/office/drawing/2017/decorative" val="1"/>
                </a:ext>
              </a:extLst>
            </p:cNvPr>
            <p:cNvSpPr>
              <a:spLocks/>
            </p:cNvSpPr>
            <p:nvPr/>
          </p:nvSpPr>
          <p:spPr>
            <a:xfrm rot="8220384">
              <a:off x="4605197" y="2285468"/>
              <a:ext cx="740907" cy="365366"/>
            </a:xfrm>
            <a:prstGeom prst="triangle">
              <a:avLst>
                <a:gd name="adj" fmla="val 50094"/>
              </a:avLst>
            </a:prstGeom>
            <a:solidFill>
              <a:schemeClr val="tx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a:solidFill>
                  <a:srgbClr val="000000"/>
                </a:solidFill>
                <a:latin typeface="Arial"/>
              </a:endParaRPr>
            </a:p>
          </p:txBody>
        </p:sp>
        <p:sp>
          <p:nvSpPr>
            <p:cNvPr id="36" name="Freeform: Shape 35">
              <a:extLst>
                <a:ext uri="{FF2B5EF4-FFF2-40B4-BE49-F238E27FC236}">
                  <a16:creationId xmlns:a16="http://schemas.microsoft.com/office/drawing/2014/main" id="{47C67B04-B39A-42C7-8D0D-460BCBD8D4D1}"/>
                </a:ext>
                <a:ext uri="{C183D7F6-B498-43B3-948B-1728B52AA6E4}">
                  <adec:decorative xmlns:adec="http://schemas.microsoft.com/office/drawing/2017/decorative" val="1"/>
                </a:ext>
              </a:extLst>
            </p:cNvPr>
            <p:cNvSpPr>
              <a:spLocks/>
            </p:cNvSpPr>
            <p:nvPr/>
          </p:nvSpPr>
          <p:spPr>
            <a:xfrm rot="2837217">
              <a:off x="941081" y="290917"/>
              <a:ext cx="3538782" cy="4145910"/>
            </a:xfrm>
            <a:custGeom>
              <a:avLst/>
              <a:gdLst>
                <a:gd name="connsiteX0" fmla="*/ 65863 w 3538782"/>
                <a:gd name="connsiteY0" fmla="*/ 2609296 h 4145910"/>
                <a:gd name="connsiteX1" fmla="*/ 80994 w 3538782"/>
                <a:gd name="connsiteY1" fmla="*/ 2592906 h 4145910"/>
                <a:gd name="connsiteX2" fmla="*/ 2385881 w 3538782"/>
                <a:gd name="connsiteY2" fmla="*/ 96266 h 4145910"/>
                <a:gd name="connsiteX3" fmla="*/ 2401012 w 3538782"/>
                <a:gd name="connsiteY3" fmla="*/ 79876 h 4145910"/>
                <a:gd name="connsiteX4" fmla="*/ 2751896 w 3538782"/>
                <a:gd name="connsiteY4" fmla="*/ 65863 h 4145910"/>
                <a:gd name="connsiteX5" fmla="*/ 2768286 w 3538782"/>
                <a:gd name="connsiteY5" fmla="*/ 80994 h 4145910"/>
                <a:gd name="connsiteX6" fmla="*/ 3007124 w 3538782"/>
                <a:gd name="connsiteY6" fmla="*/ 301488 h 4145910"/>
                <a:gd name="connsiteX7" fmla="*/ 3006506 w 3538782"/>
                <a:gd name="connsiteY7" fmla="*/ 307474 h 4145910"/>
                <a:gd name="connsiteX8" fmla="*/ 3177410 w 3538782"/>
                <a:gd name="connsiteY8" fmla="*/ 307474 h 4145910"/>
                <a:gd name="connsiteX9" fmla="*/ 3177410 w 3538782"/>
                <a:gd name="connsiteY9" fmla="*/ 133611 h 4145910"/>
                <a:gd name="connsiteX10" fmla="*/ 3525135 w 3538782"/>
                <a:gd name="connsiteY10" fmla="*/ 481337 h 4145910"/>
                <a:gd name="connsiteX11" fmla="*/ 3177410 w 3538782"/>
                <a:gd name="connsiteY11" fmla="*/ 829062 h 4145910"/>
                <a:gd name="connsiteX12" fmla="*/ 3177410 w 3538782"/>
                <a:gd name="connsiteY12" fmla="*/ 655199 h 4145910"/>
                <a:gd name="connsiteX13" fmla="*/ 2990106 w 3538782"/>
                <a:gd name="connsiteY13" fmla="*/ 655199 h 4145910"/>
                <a:gd name="connsiteX14" fmla="*/ 3001886 w 3538782"/>
                <a:gd name="connsiteY14" fmla="*/ 822898 h 4145910"/>
                <a:gd name="connsiteX15" fmla="*/ 3401161 w 3538782"/>
                <a:gd name="connsiteY15" fmla="*/ 1861128 h 4145910"/>
                <a:gd name="connsiteX16" fmla="*/ 3538782 w 3538782"/>
                <a:gd name="connsiteY16" fmla="*/ 2033420 h 4145910"/>
                <a:gd name="connsiteX17" fmla="*/ 1668906 w 3538782"/>
                <a:gd name="connsiteY17" fmla="*/ 4058859 h 4145910"/>
                <a:gd name="connsiteX18" fmla="*/ 1286501 w 3538782"/>
                <a:gd name="connsiteY18" fmla="*/ 4074131 h 4145910"/>
                <a:gd name="connsiteX19" fmla="*/ 496504 w 3538782"/>
                <a:gd name="connsiteY19" fmla="*/ 3344809 h 4145910"/>
                <a:gd name="connsiteX20" fmla="*/ 96266 w 3538782"/>
                <a:gd name="connsiteY20" fmla="*/ 2975312 h 4145910"/>
                <a:gd name="connsiteX21" fmla="*/ 79876 w 3538782"/>
                <a:gd name="connsiteY21" fmla="*/ 2960181 h 4145910"/>
                <a:gd name="connsiteX22" fmla="*/ 65863 w 3538782"/>
                <a:gd name="connsiteY22" fmla="*/ 2609296 h 4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38782" h="4145910">
                  <a:moveTo>
                    <a:pt x="65863" y="2609296"/>
                  </a:moveTo>
                  <a:lnTo>
                    <a:pt x="80994" y="2592906"/>
                  </a:lnTo>
                  <a:lnTo>
                    <a:pt x="2385881" y="96266"/>
                  </a:lnTo>
                  <a:lnTo>
                    <a:pt x="2401012" y="79876"/>
                  </a:lnTo>
                  <a:cubicBezTo>
                    <a:pt x="2494037" y="-20888"/>
                    <a:pt x="2651132" y="-27162"/>
                    <a:pt x="2751896" y="65863"/>
                  </a:cubicBezTo>
                  <a:lnTo>
                    <a:pt x="2768286" y="80994"/>
                  </a:lnTo>
                  <a:lnTo>
                    <a:pt x="3007124" y="301488"/>
                  </a:lnTo>
                  <a:lnTo>
                    <a:pt x="3006506" y="307474"/>
                  </a:lnTo>
                  <a:lnTo>
                    <a:pt x="3177410" y="307474"/>
                  </a:lnTo>
                  <a:lnTo>
                    <a:pt x="3177410" y="133611"/>
                  </a:lnTo>
                  <a:lnTo>
                    <a:pt x="3525135" y="481337"/>
                  </a:lnTo>
                  <a:lnTo>
                    <a:pt x="3177410" y="829062"/>
                  </a:lnTo>
                  <a:lnTo>
                    <a:pt x="3177410" y="655199"/>
                  </a:lnTo>
                  <a:lnTo>
                    <a:pt x="2990106" y="655199"/>
                  </a:lnTo>
                  <a:lnTo>
                    <a:pt x="3001886" y="822898"/>
                  </a:lnTo>
                  <a:cubicBezTo>
                    <a:pt x="3043193" y="1190593"/>
                    <a:pt x="3176791" y="1549242"/>
                    <a:pt x="3401161" y="1861128"/>
                  </a:cubicBezTo>
                  <a:lnTo>
                    <a:pt x="3538782" y="2033420"/>
                  </a:lnTo>
                  <a:lnTo>
                    <a:pt x="1668906" y="4058859"/>
                  </a:lnTo>
                  <a:cubicBezTo>
                    <a:pt x="1567525" y="4168675"/>
                    <a:pt x="1396316" y="4175512"/>
                    <a:pt x="1286501" y="4074131"/>
                  </a:cubicBezTo>
                  <a:lnTo>
                    <a:pt x="496504" y="3344809"/>
                  </a:lnTo>
                  <a:lnTo>
                    <a:pt x="96266" y="2975312"/>
                  </a:lnTo>
                  <a:lnTo>
                    <a:pt x="79876" y="2960181"/>
                  </a:lnTo>
                  <a:cubicBezTo>
                    <a:pt x="-20888" y="2867156"/>
                    <a:pt x="-27162" y="2710060"/>
                    <a:pt x="65863" y="2609296"/>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a:solidFill>
                  <a:srgbClr val="E6E6E6"/>
                </a:solidFill>
                <a:latin typeface="Arial"/>
              </a:endParaRPr>
            </a:p>
          </p:txBody>
        </p:sp>
        <p:sp>
          <p:nvSpPr>
            <p:cNvPr id="30" name="Oval 4">
              <a:extLst>
                <a:ext uri="{C183D7F6-B498-43B3-948B-1728B52AA6E4}">
                  <adec:decorative xmlns:adec="http://schemas.microsoft.com/office/drawing/2017/decorative" val="0"/>
                </a:ext>
              </a:extLst>
            </p:cNvPr>
            <p:cNvSpPr>
              <a:spLocks noChangeArrowheads="1"/>
            </p:cNvSpPr>
            <p:nvPr/>
          </p:nvSpPr>
          <p:spPr bwMode="auto">
            <a:xfrm>
              <a:off x="5398232" y="2132127"/>
              <a:ext cx="460153" cy="460153"/>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n-GB" sz="1800" b="1" kern="0" dirty="0">
                  <a:solidFill>
                    <a:schemeClr val="bg1"/>
                  </a:solidFill>
                </a:rPr>
                <a:t> 1 </a:t>
              </a:r>
            </a:p>
          </p:txBody>
        </p:sp>
        <p:pic>
          <p:nvPicPr>
            <p:cNvPr id="42" name="Graphic 41">
              <a:extLst>
                <a:ext uri="{FF2B5EF4-FFF2-40B4-BE49-F238E27FC236}">
                  <a16:creationId xmlns:a16="http://schemas.microsoft.com/office/drawing/2014/main" id="{626D9F60-7124-4B6C-91C9-2ADE665AB1A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1720" y="2555756"/>
              <a:ext cx="461665" cy="461665"/>
            </a:xfrm>
            <a:prstGeom prst="rect">
              <a:avLst/>
            </a:prstGeom>
          </p:spPr>
        </p:pic>
        <p:sp>
          <p:nvSpPr>
            <p:cNvPr id="64" name="txt">
              <a:extLst>
                <a:ext uri="{C183D7F6-B498-43B3-948B-1728B52AA6E4}">
                  <adec:decorative xmlns:adec="http://schemas.microsoft.com/office/drawing/2017/decorative" val="0"/>
                </a:ext>
              </a:extLst>
            </p:cNvPr>
            <p:cNvSpPr>
              <a:spLocks/>
            </p:cNvSpPr>
            <p:nvPr/>
          </p:nvSpPr>
          <p:spPr>
            <a:xfrm>
              <a:off x="4576378" y="2990019"/>
              <a:ext cx="864633" cy="553998"/>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defRPr/>
              </a:pPr>
              <a:r>
                <a:rPr lang="en-GB" sz="1200" b="1" dirty="0">
                  <a:solidFill>
                    <a:srgbClr val="4B4B4B"/>
                  </a:solidFill>
                  <a:latin typeface="+mj-lt"/>
                </a:rPr>
                <a:t>Data governance</a:t>
              </a:r>
            </a:p>
            <a:p>
              <a:pPr fontAlgn="base">
                <a:spcBef>
                  <a:spcPct val="0"/>
                </a:spcBef>
                <a:spcAft>
                  <a:spcPct val="0"/>
                </a:spcAft>
                <a:defRPr/>
              </a:pPr>
              <a:endParaRPr lang="en-GB" sz="1200" b="1" dirty="0">
                <a:solidFill>
                  <a:srgbClr val="4B4B4B"/>
                </a:solidFill>
                <a:latin typeface="+mj-lt"/>
              </a:endParaRPr>
            </a:p>
          </p:txBody>
        </p:sp>
        <p:sp>
          <p:nvSpPr>
            <p:cNvPr id="5" name="Rectangle 5">
              <a:extLst>
                <a:ext uri="{FF2B5EF4-FFF2-40B4-BE49-F238E27FC236}">
                  <a16:creationId xmlns:a16="http://schemas.microsoft.com/office/drawing/2014/main" id="{C048D39E-C856-4880-A4F9-11869A153EFB}"/>
                </a:ext>
                <a:ext uri="{C183D7F6-B498-43B3-948B-1728B52AA6E4}">
                  <adec:decorative xmlns:adec="http://schemas.microsoft.com/office/drawing/2017/decorative" val="0"/>
                </a:ext>
              </a:extLst>
            </p:cNvPr>
            <p:cNvSpPr/>
            <p:nvPr/>
          </p:nvSpPr>
          <p:spPr>
            <a:xfrm>
              <a:off x="1086793" y="1898177"/>
              <a:ext cx="3024472" cy="1205010"/>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n-US" sz="1200" b="1" u="sng" dirty="0">
                  <a:solidFill>
                    <a:schemeClr val="bg1"/>
                  </a:solidFill>
                </a:rPr>
                <a:t>Data governance</a:t>
              </a:r>
              <a:r>
                <a:rPr lang="en-US" sz="1200" b="1" dirty="0">
                  <a:solidFill>
                    <a:schemeClr val="bg1"/>
                  </a:solidFill>
                </a:rPr>
                <a:t>: </a:t>
              </a:r>
              <a:r>
                <a:rPr lang="en-US" sz="1200" dirty="0">
                  <a:solidFill>
                    <a:schemeClr val="bg1"/>
                  </a:solidFill>
                </a:rPr>
                <a:t>Clearly defined roles, responsibilities, and authority for a centralized BPS district data team may allow for enhanced data completeness and accuracy across data domains </a:t>
              </a:r>
              <a:r>
                <a:rPr lang="en-US" sz="1200" i="1" dirty="0">
                  <a:solidFill>
                    <a:schemeClr val="bg1"/>
                  </a:solidFill>
                </a:rPr>
                <a:t>[People, Process]</a:t>
              </a:r>
              <a:endParaRPr lang="en-US" sz="1200" dirty="0">
                <a:solidFill>
                  <a:schemeClr val="bg1"/>
                </a:solidFill>
              </a:endParaRPr>
            </a:p>
          </p:txBody>
        </p:sp>
        <p:sp>
          <p:nvSpPr>
            <p:cNvPr id="80" name="Freihandform 79">
              <a:extLst>
                <a:ext uri="{C183D7F6-B498-43B3-948B-1728B52AA6E4}">
                  <adec:decorative xmlns:adec="http://schemas.microsoft.com/office/drawing/2017/decorative" val="1"/>
                </a:ext>
              </a:extLst>
            </p:cNvPr>
            <p:cNvSpPr>
              <a:spLocks noChangeArrowheads="1"/>
            </p:cNvSpPr>
            <p:nvPr/>
          </p:nvSpPr>
          <p:spPr bwMode="auto">
            <a:xfrm>
              <a:off x="6164512" y="1973750"/>
              <a:ext cx="1855376" cy="1856895"/>
            </a:xfrm>
            <a:custGeom>
              <a:avLst/>
              <a:gdLst>
                <a:gd name="connsiteX0" fmla="*/ 0 w 1676767"/>
                <a:gd name="connsiteY0" fmla="*/ 0 h 1678140"/>
                <a:gd name="connsiteX1" fmla="*/ 143521 w 1676767"/>
                <a:gd name="connsiteY1" fmla="*/ 7253 h 1678140"/>
                <a:gd name="connsiteX2" fmla="*/ 1669518 w 1676767"/>
                <a:gd name="connsiteY2" fmla="*/ 1534479 h 1678140"/>
                <a:gd name="connsiteX3" fmla="*/ 1676767 w 1676767"/>
                <a:gd name="connsiteY3" fmla="*/ 1678140 h 1678140"/>
                <a:gd name="connsiteX4" fmla="*/ 0 w 1676767"/>
                <a:gd name="connsiteY4" fmla="*/ 1678140 h 1678140"/>
                <a:gd name="connsiteX5" fmla="*/ 0 w 1676767"/>
                <a:gd name="connsiteY5" fmla="*/ 0 h 16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7" h="1678140">
                  <a:moveTo>
                    <a:pt x="0" y="0"/>
                  </a:moveTo>
                  <a:lnTo>
                    <a:pt x="143521" y="7253"/>
                  </a:lnTo>
                  <a:cubicBezTo>
                    <a:pt x="948137" y="89032"/>
                    <a:pt x="1587806" y="729216"/>
                    <a:pt x="1669518" y="1534479"/>
                  </a:cubicBezTo>
                  <a:lnTo>
                    <a:pt x="1676767" y="1678140"/>
                  </a:lnTo>
                  <a:lnTo>
                    <a:pt x="0" y="1678140"/>
                  </a:lnTo>
                  <a:lnTo>
                    <a:pt x="0"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a:solidFill>
                  <a:srgbClr val="000000"/>
                </a:solidFill>
                <a:latin typeface="+mj-lt"/>
              </a:endParaRPr>
            </a:p>
          </p:txBody>
        </p:sp>
        <p:sp>
          <p:nvSpPr>
            <p:cNvPr id="25" name="Gleichschenkliges Dreieck 24">
              <a:extLst>
                <a:ext uri="{C183D7F6-B498-43B3-948B-1728B52AA6E4}">
                  <adec:decorative xmlns:adec="http://schemas.microsoft.com/office/drawing/2017/decorative" val="1"/>
                </a:ext>
              </a:extLst>
            </p:cNvPr>
            <p:cNvSpPr>
              <a:spLocks/>
            </p:cNvSpPr>
            <p:nvPr/>
          </p:nvSpPr>
          <p:spPr>
            <a:xfrm rot="13379616" flipH="1">
              <a:off x="6899118" y="2278667"/>
              <a:ext cx="740907" cy="365366"/>
            </a:xfrm>
            <a:prstGeom prst="triangle">
              <a:avLst>
                <a:gd name="adj" fmla="val 50094"/>
              </a:avLst>
            </a:prstGeom>
            <a:solidFill>
              <a:schemeClr val="tx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a:solidFill>
                  <a:srgbClr val="000000"/>
                </a:solidFill>
                <a:latin typeface="Arial"/>
              </a:endParaRPr>
            </a:p>
          </p:txBody>
        </p:sp>
        <p:sp>
          <p:nvSpPr>
            <p:cNvPr id="37" name="Freeform: Shape 36">
              <a:extLst>
                <a:ext uri="{FF2B5EF4-FFF2-40B4-BE49-F238E27FC236}">
                  <a16:creationId xmlns:a16="http://schemas.microsoft.com/office/drawing/2014/main" id="{9A68ACBE-0850-4330-B6C2-C417D512237F}"/>
                </a:ext>
                <a:ext uri="{C183D7F6-B498-43B3-948B-1728B52AA6E4}">
                  <adec:decorative xmlns:adec="http://schemas.microsoft.com/office/drawing/2017/decorative" val="1"/>
                </a:ext>
              </a:extLst>
            </p:cNvPr>
            <p:cNvSpPr>
              <a:spLocks/>
            </p:cNvSpPr>
            <p:nvPr/>
          </p:nvSpPr>
          <p:spPr>
            <a:xfrm rot="18762783" flipH="1">
              <a:off x="7779095" y="292937"/>
              <a:ext cx="3538381" cy="4145910"/>
            </a:xfrm>
            <a:custGeom>
              <a:avLst/>
              <a:gdLst>
                <a:gd name="connsiteX0" fmla="*/ 2401011 w 3538381"/>
                <a:gd name="connsiteY0" fmla="*/ 79876 h 4145910"/>
                <a:gd name="connsiteX1" fmla="*/ 2385881 w 3538381"/>
                <a:gd name="connsiteY1" fmla="*/ 96266 h 4145910"/>
                <a:gd name="connsiteX2" fmla="*/ 80994 w 3538381"/>
                <a:gd name="connsiteY2" fmla="*/ 2592906 h 4145910"/>
                <a:gd name="connsiteX3" fmla="*/ 65863 w 3538381"/>
                <a:gd name="connsiteY3" fmla="*/ 2609296 h 4145910"/>
                <a:gd name="connsiteX4" fmla="*/ 79876 w 3538381"/>
                <a:gd name="connsiteY4" fmla="*/ 2960181 h 4145910"/>
                <a:gd name="connsiteX5" fmla="*/ 96266 w 3538381"/>
                <a:gd name="connsiteY5" fmla="*/ 2975312 h 4145910"/>
                <a:gd name="connsiteX6" fmla="*/ 496503 w 3538381"/>
                <a:gd name="connsiteY6" fmla="*/ 3344809 h 4145910"/>
                <a:gd name="connsiteX7" fmla="*/ 1286500 w 3538381"/>
                <a:gd name="connsiteY7" fmla="*/ 4074131 h 4145910"/>
                <a:gd name="connsiteX8" fmla="*/ 1668906 w 3538381"/>
                <a:gd name="connsiteY8" fmla="*/ 4058859 h 4145910"/>
                <a:gd name="connsiteX9" fmla="*/ 3538381 w 3538381"/>
                <a:gd name="connsiteY9" fmla="*/ 2033854 h 4145910"/>
                <a:gd name="connsiteX10" fmla="*/ 3400761 w 3538381"/>
                <a:gd name="connsiteY10" fmla="*/ 1861561 h 4145910"/>
                <a:gd name="connsiteX11" fmla="*/ 3001486 w 3538381"/>
                <a:gd name="connsiteY11" fmla="*/ 823331 h 4145910"/>
                <a:gd name="connsiteX12" fmla="*/ 2988629 w 3538381"/>
                <a:gd name="connsiteY12" fmla="*/ 640306 h 4145910"/>
                <a:gd name="connsiteX13" fmla="*/ 3180316 w 3538381"/>
                <a:gd name="connsiteY13" fmla="*/ 640306 h 4145910"/>
                <a:gd name="connsiteX14" fmla="*/ 3180316 w 3538381"/>
                <a:gd name="connsiteY14" fmla="*/ 814169 h 4145910"/>
                <a:gd name="connsiteX15" fmla="*/ 3528041 w 3538381"/>
                <a:gd name="connsiteY15" fmla="*/ 466444 h 4145910"/>
                <a:gd name="connsiteX16" fmla="*/ 3180316 w 3538381"/>
                <a:gd name="connsiteY16" fmla="*/ 118718 h 4145910"/>
                <a:gd name="connsiteX17" fmla="*/ 3180316 w 3538381"/>
                <a:gd name="connsiteY17" fmla="*/ 292581 h 4145910"/>
                <a:gd name="connsiteX18" fmla="*/ 2997476 w 3538381"/>
                <a:gd name="connsiteY18" fmla="*/ 292581 h 4145910"/>
                <a:gd name="connsiteX19" fmla="*/ 2768286 w 3538381"/>
                <a:gd name="connsiteY19" fmla="*/ 80994 h 4145910"/>
                <a:gd name="connsiteX20" fmla="*/ 2751896 w 3538381"/>
                <a:gd name="connsiteY20" fmla="*/ 65863 h 4145910"/>
                <a:gd name="connsiteX21" fmla="*/ 2401011 w 3538381"/>
                <a:gd name="connsiteY21" fmla="*/ 79876 h 4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8381" h="4145910">
                  <a:moveTo>
                    <a:pt x="2401011" y="79876"/>
                  </a:moveTo>
                  <a:lnTo>
                    <a:pt x="2385881" y="96266"/>
                  </a:lnTo>
                  <a:lnTo>
                    <a:pt x="80994" y="2592906"/>
                  </a:lnTo>
                  <a:lnTo>
                    <a:pt x="65863" y="2609296"/>
                  </a:lnTo>
                  <a:cubicBezTo>
                    <a:pt x="-27162" y="2710060"/>
                    <a:pt x="-20888" y="2867156"/>
                    <a:pt x="79876" y="2960181"/>
                  </a:cubicBezTo>
                  <a:lnTo>
                    <a:pt x="96266" y="2975312"/>
                  </a:lnTo>
                  <a:lnTo>
                    <a:pt x="496503" y="3344809"/>
                  </a:lnTo>
                  <a:lnTo>
                    <a:pt x="1286500" y="4074131"/>
                  </a:lnTo>
                  <a:cubicBezTo>
                    <a:pt x="1396316" y="4175512"/>
                    <a:pt x="1567525" y="4168675"/>
                    <a:pt x="1668906" y="4058859"/>
                  </a:cubicBezTo>
                  <a:lnTo>
                    <a:pt x="3538381" y="2033854"/>
                  </a:lnTo>
                  <a:lnTo>
                    <a:pt x="3400761" y="1861561"/>
                  </a:lnTo>
                  <a:cubicBezTo>
                    <a:pt x="3176391" y="1549675"/>
                    <a:pt x="3042792" y="1191026"/>
                    <a:pt x="3001486" y="823331"/>
                  </a:cubicBezTo>
                  <a:lnTo>
                    <a:pt x="2988629" y="640306"/>
                  </a:lnTo>
                  <a:lnTo>
                    <a:pt x="3180316" y="640306"/>
                  </a:lnTo>
                  <a:lnTo>
                    <a:pt x="3180316" y="814169"/>
                  </a:lnTo>
                  <a:lnTo>
                    <a:pt x="3528041" y="466444"/>
                  </a:lnTo>
                  <a:lnTo>
                    <a:pt x="3180316" y="118718"/>
                  </a:lnTo>
                  <a:lnTo>
                    <a:pt x="3180316" y="292581"/>
                  </a:lnTo>
                  <a:lnTo>
                    <a:pt x="2997476" y="292581"/>
                  </a:lnTo>
                  <a:lnTo>
                    <a:pt x="2768286" y="80994"/>
                  </a:lnTo>
                  <a:lnTo>
                    <a:pt x="2751896" y="65863"/>
                  </a:lnTo>
                  <a:cubicBezTo>
                    <a:pt x="2651132" y="-27162"/>
                    <a:pt x="2494037" y="-20888"/>
                    <a:pt x="2401011" y="79876"/>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a:solidFill>
                  <a:srgbClr val="E6E6E6"/>
                </a:solidFill>
                <a:latin typeface="Arial"/>
              </a:endParaRPr>
            </a:p>
          </p:txBody>
        </p:sp>
        <p:sp>
          <p:nvSpPr>
            <p:cNvPr id="31" name="Oval 4">
              <a:extLst>
                <a:ext uri="{C183D7F6-B498-43B3-948B-1728B52AA6E4}">
                  <adec:decorative xmlns:adec="http://schemas.microsoft.com/office/drawing/2017/decorative" val="0"/>
                </a:ext>
              </a:extLst>
            </p:cNvPr>
            <p:cNvSpPr>
              <a:spLocks noChangeArrowheads="1"/>
            </p:cNvSpPr>
            <p:nvPr/>
          </p:nvSpPr>
          <p:spPr bwMode="auto">
            <a:xfrm>
              <a:off x="6407056" y="2132127"/>
              <a:ext cx="460153" cy="460153"/>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n-GB" sz="1800" b="1" kern="0" dirty="0">
                  <a:solidFill>
                    <a:schemeClr val="bg1"/>
                  </a:solidFill>
                </a:rPr>
                <a:t> 2 </a:t>
              </a:r>
            </a:p>
          </p:txBody>
        </p:sp>
        <p:pic>
          <p:nvPicPr>
            <p:cNvPr id="34" name="Graphic 33">
              <a:extLst>
                <a:ext uri="{FF2B5EF4-FFF2-40B4-BE49-F238E27FC236}">
                  <a16:creationId xmlns:a16="http://schemas.microsoft.com/office/drawing/2014/main" id="{3A94DB5C-7552-497F-9164-3C8831A1A86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61837" y="2584944"/>
              <a:ext cx="461665" cy="461665"/>
            </a:xfrm>
            <a:prstGeom prst="rect">
              <a:avLst/>
            </a:prstGeom>
          </p:spPr>
        </p:pic>
        <p:sp>
          <p:nvSpPr>
            <p:cNvPr id="65" name="txt">
              <a:extLst>
                <a:ext uri="{C183D7F6-B498-43B3-948B-1728B52AA6E4}">
                  <adec:decorative xmlns:adec="http://schemas.microsoft.com/office/drawing/2017/decorative" val="0"/>
                </a:ext>
              </a:extLst>
            </p:cNvPr>
            <p:cNvSpPr>
              <a:spLocks/>
            </p:cNvSpPr>
            <p:nvPr/>
          </p:nvSpPr>
          <p:spPr>
            <a:xfrm>
              <a:off x="6775872" y="3057294"/>
              <a:ext cx="1004413" cy="184666"/>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pPr>
              <a:r>
                <a:rPr lang="en-GB" sz="1200" b="1" dirty="0">
                  <a:solidFill>
                    <a:srgbClr val="4B4B4B"/>
                  </a:solidFill>
                  <a:latin typeface="+mj-lt"/>
                </a:rPr>
                <a:t>Internal audit</a:t>
              </a:r>
            </a:p>
          </p:txBody>
        </p:sp>
        <p:sp>
          <p:nvSpPr>
            <p:cNvPr id="40" name="Rectangle 5">
              <a:extLst>
                <a:ext uri="{FF2B5EF4-FFF2-40B4-BE49-F238E27FC236}">
                  <a16:creationId xmlns:a16="http://schemas.microsoft.com/office/drawing/2014/main" id="{F6D29934-3FC5-4B1F-89AE-44A243B7F064}"/>
                </a:ext>
                <a:ext uri="{C183D7F6-B498-43B3-948B-1728B52AA6E4}">
                  <adec:decorative xmlns:adec="http://schemas.microsoft.com/office/drawing/2017/decorative" val="0"/>
                </a:ext>
              </a:extLst>
            </p:cNvPr>
            <p:cNvSpPr/>
            <p:nvPr/>
          </p:nvSpPr>
          <p:spPr>
            <a:xfrm>
              <a:off x="8218510" y="1642729"/>
              <a:ext cx="3024472" cy="181440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n-US" sz="1200" b="1" u="sng" dirty="0">
                  <a:solidFill>
                    <a:schemeClr val="bg1"/>
                  </a:solidFill>
                </a:rPr>
                <a:t>Internal audit</a:t>
              </a:r>
              <a:r>
                <a:rPr lang="en-US" sz="1200" b="1" dirty="0">
                  <a:solidFill>
                    <a:schemeClr val="bg1"/>
                  </a:solidFill>
                </a:rPr>
                <a:t>: </a:t>
              </a:r>
              <a:r>
                <a:rPr lang="en-US" sz="1200" dirty="0">
                  <a:solidFill>
                    <a:schemeClr val="bg1"/>
                  </a:solidFill>
                </a:rPr>
                <a:t>A new, formal BPS Internal Audit function (distinct from the existing BPS Data team) may allow the district to better monitor process efficiencies, effectiveness of internal controls, and data quality, especially related to data that informs action and/or is reported externally                                           </a:t>
              </a:r>
              <a:r>
                <a:rPr lang="en-US" sz="1200" i="1" dirty="0">
                  <a:solidFill>
                    <a:schemeClr val="bg1"/>
                  </a:solidFill>
                </a:rPr>
                <a:t>[People, Process]</a:t>
              </a:r>
              <a:endParaRPr lang="en-US" sz="1200" dirty="0">
                <a:solidFill>
                  <a:schemeClr val="bg1"/>
                </a:solidFill>
              </a:endParaRPr>
            </a:p>
          </p:txBody>
        </p:sp>
        <p:sp>
          <p:nvSpPr>
            <p:cNvPr id="74" name="Freihandform 73">
              <a:extLst>
                <a:ext uri="{C183D7F6-B498-43B3-948B-1728B52AA6E4}">
                  <adec:decorative xmlns:adec="http://schemas.microsoft.com/office/drawing/2017/decorative" val="1"/>
                </a:ext>
              </a:extLst>
            </p:cNvPr>
            <p:cNvSpPr>
              <a:spLocks noChangeArrowheads="1"/>
            </p:cNvSpPr>
            <p:nvPr/>
          </p:nvSpPr>
          <p:spPr bwMode="auto">
            <a:xfrm>
              <a:off x="6164512" y="3899863"/>
              <a:ext cx="1855376" cy="1856896"/>
            </a:xfrm>
            <a:custGeom>
              <a:avLst/>
              <a:gdLst>
                <a:gd name="connsiteX0" fmla="*/ 0 w 1676767"/>
                <a:gd name="connsiteY0" fmla="*/ 0 h 1678141"/>
                <a:gd name="connsiteX1" fmla="*/ 1676767 w 1676767"/>
                <a:gd name="connsiteY1" fmla="*/ 0 h 1678141"/>
                <a:gd name="connsiteX2" fmla="*/ 1669518 w 1676767"/>
                <a:gd name="connsiteY2" fmla="*/ 143661 h 1678141"/>
                <a:gd name="connsiteX3" fmla="*/ 143521 w 1676767"/>
                <a:gd name="connsiteY3" fmla="*/ 1670887 h 1678141"/>
                <a:gd name="connsiteX4" fmla="*/ 0 w 1676767"/>
                <a:gd name="connsiteY4" fmla="*/ 1678141 h 1678141"/>
                <a:gd name="connsiteX5" fmla="*/ 0 w 1676767"/>
                <a:gd name="connsiteY5" fmla="*/ 0 h 167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7" h="1678141">
                  <a:moveTo>
                    <a:pt x="0" y="0"/>
                  </a:moveTo>
                  <a:lnTo>
                    <a:pt x="1676767" y="0"/>
                  </a:lnTo>
                  <a:lnTo>
                    <a:pt x="1669518" y="143661"/>
                  </a:lnTo>
                  <a:cubicBezTo>
                    <a:pt x="1587806" y="948924"/>
                    <a:pt x="948137" y="1589109"/>
                    <a:pt x="143521" y="1670887"/>
                  </a:cubicBezTo>
                  <a:lnTo>
                    <a:pt x="0" y="1678141"/>
                  </a:lnTo>
                  <a:lnTo>
                    <a:pt x="0"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a:solidFill>
                  <a:srgbClr val="000000"/>
                </a:solidFill>
                <a:latin typeface="+mj-lt"/>
              </a:endParaRPr>
            </a:p>
          </p:txBody>
        </p:sp>
        <p:sp>
          <p:nvSpPr>
            <p:cNvPr id="70" name="Gleichschenkliges Dreieck 69">
              <a:extLst>
                <a:ext uri="{C183D7F6-B498-43B3-948B-1728B52AA6E4}">
                  <adec:decorative xmlns:adec="http://schemas.microsoft.com/office/drawing/2017/decorative" val="1"/>
                </a:ext>
              </a:extLst>
            </p:cNvPr>
            <p:cNvSpPr>
              <a:spLocks/>
            </p:cNvSpPr>
            <p:nvPr/>
          </p:nvSpPr>
          <p:spPr>
            <a:xfrm rot="8220384" flipH="1" flipV="1">
              <a:off x="6895766" y="5105745"/>
              <a:ext cx="740907" cy="365366"/>
            </a:xfrm>
            <a:prstGeom prst="triangle">
              <a:avLst>
                <a:gd name="adj" fmla="val 50094"/>
              </a:avLst>
            </a:prstGeom>
            <a:solidFill>
              <a:schemeClr val="tx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a:solidFill>
                  <a:srgbClr val="000000"/>
                </a:solidFill>
                <a:latin typeface="Arial"/>
              </a:endParaRPr>
            </a:p>
          </p:txBody>
        </p:sp>
        <p:sp>
          <p:nvSpPr>
            <p:cNvPr id="38" name="Freeform: Shape 37">
              <a:extLst>
                <a:ext uri="{FF2B5EF4-FFF2-40B4-BE49-F238E27FC236}">
                  <a16:creationId xmlns:a16="http://schemas.microsoft.com/office/drawing/2014/main" id="{91509D43-F454-48C0-9154-0FC7DE5099C0}"/>
                </a:ext>
                <a:ext uri="{C183D7F6-B498-43B3-948B-1728B52AA6E4}">
                  <adec:decorative xmlns:adec="http://schemas.microsoft.com/office/drawing/2017/decorative" val="1"/>
                </a:ext>
              </a:extLst>
            </p:cNvPr>
            <p:cNvSpPr>
              <a:spLocks/>
            </p:cNvSpPr>
            <p:nvPr/>
          </p:nvSpPr>
          <p:spPr>
            <a:xfrm rot="2837217" flipH="1" flipV="1">
              <a:off x="7776540" y="3319977"/>
              <a:ext cx="3541427" cy="4145910"/>
            </a:xfrm>
            <a:custGeom>
              <a:avLst/>
              <a:gdLst>
                <a:gd name="connsiteX0" fmla="*/ 3541427 w 3541427"/>
                <a:gd name="connsiteY0" fmla="*/ 2030555 h 4145910"/>
                <a:gd name="connsiteX1" fmla="*/ 1668906 w 3541427"/>
                <a:gd name="connsiteY1" fmla="*/ 4058859 h 4145910"/>
                <a:gd name="connsiteX2" fmla="*/ 1286501 w 3541427"/>
                <a:gd name="connsiteY2" fmla="*/ 4074131 h 4145910"/>
                <a:gd name="connsiteX3" fmla="*/ 496504 w 3541427"/>
                <a:gd name="connsiteY3" fmla="*/ 3344809 h 4145910"/>
                <a:gd name="connsiteX4" fmla="*/ 96266 w 3541427"/>
                <a:gd name="connsiteY4" fmla="*/ 2975312 h 4145910"/>
                <a:gd name="connsiteX5" fmla="*/ 79877 w 3541427"/>
                <a:gd name="connsiteY5" fmla="*/ 2960181 h 4145910"/>
                <a:gd name="connsiteX6" fmla="*/ 65864 w 3541427"/>
                <a:gd name="connsiteY6" fmla="*/ 2609296 h 4145910"/>
                <a:gd name="connsiteX7" fmla="*/ 80994 w 3541427"/>
                <a:gd name="connsiteY7" fmla="*/ 2592906 h 4145910"/>
                <a:gd name="connsiteX8" fmla="*/ 2385881 w 3541427"/>
                <a:gd name="connsiteY8" fmla="*/ 96266 h 4145910"/>
                <a:gd name="connsiteX9" fmla="*/ 2401012 w 3541427"/>
                <a:gd name="connsiteY9" fmla="*/ 79876 h 4145910"/>
                <a:gd name="connsiteX10" fmla="*/ 2751897 w 3541427"/>
                <a:gd name="connsiteY10" fmla="*/ 65863 h 4145910"/>
                <a:gd name="connsiteX11" fmla="*/ 2768287 w 3541427"/>
                <a:gd name="connsiteY11" fmla="*/ 80994 h 4145910"/>
                <a:gd name="connsiteX12" fmla="*/ 3000098 w 3541427"/>
                <a:gd name="connsiteY12" fmla="*/ 295001 h 4145910"/>
                <a:gd name="connsiteX13" fmla="*/ 3193079 w 3541427"/>
                <a:gd name="connsiteY13" fmla="*/ 295001 h 4145910"/>
                <a:gd name="connsiteX14" fmla="*/ 3193079 w 3541427"/>
                <a:gd name="connsiteY14" fmla="*/ 121138 h 4145910"/>
                <a:gd name="connsiteX15" fmla="*/ 3540804 w 3541427"/>
                <a:gd name="connsiteY15" fmla="*/ 468864 h 4145910"/>
                <a:gd name="connsiteX16" fmla="*/ 3193079 w 3541427"/>
                <a:gd name="connsiteY16" fmla="*/ 816589 h 4145910"/>
                <a:gd name="connsiteX17" fmla="*/ 3193079 w 3541427"/>
                <a:gd name="connsiteY17" fmla="*/ 642726 h 4145910"/>
                <a:gd name="connsiteX18" fmla="*/ 3010378 w 3541427"/>
                <a:gd name="connsiteY18" fmla="*/ 642726 h 4145910"/>
                <a:gd name="connsiteX19" fmla="*/ 3010162 w 3541427"/>
                <a:gd name="connsiteY19" fmla="*/ 658873 h 4145910"/>
                <a:gd name="connsiteX20" fmla="*/ 3422392 w 3541427"/>
                <a:gd name="connsiteY20" fmla="*/ 1881530 h 4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1427" h="4145910">
                  <a:moveTo>
                    <a:pt x="3541427" y="2030555"/>
                  </a:moveTo>
                  <a:lnTo>
                    <a:pt x="1668906" y="4058859"/>
                  </a:lnTo>
                  <a:cubicBezTo>
                    <a:pt x="1567525" y="4168675"/>
                    <a:pt x="1396316" y="4175512"/>
                    <a:pt x="1286501" y="4074131"/>
                  </a:cubicBezTo>
                  <a:lnTo>
                    <a:pt x="496504" y="3344809"/>
                  </a:lnTo>
                  <a:lnTo>
                    <a:pt x="96266" y="2975312"/>
                  </a:lnTo>
                  <a:lnTo>
                    <a:pt x="79877" y="2960181"/>
                  </a:lnTo>
                  <a:cubicBezTo>
                    <a:pt x="-20888" y="2867156"/>
                    <a:pt x="-27162" y="2710060"/>
                    <a:pt x="65864" y="2609296"/>
                  </a:cubicBezTo>
                  <a:lnTo>
                    <a:pt x="80994" y="2592906"/>
                  </a:lnTo>
                  <a:lnTo>
                    <a:pt x="2385881" y="96266"/>
                  </a:lnTo>
                  <a:lnTo>
                    <a:pt x="2401012" y="79876"/>
                  </a:lnTo>
                  <a:cubicBezTo>
                    <a:pt x="2494037" y="-20888"/>
                    <a:pt x="2651133" y="-27162"/>
                    <a:pt x="2751897" y="65863"/>
                  </a:cubicBezTo>
                  <a:lnTo>
                    <a:pt x="2768287" y="80994"/>
                  </a:lnTo>
                  <a:lnTo>
                    <a:pt x="3000098" y="295001"/>
                  </a:lnTo>
                  <a:lnTo>
                    <a:pt x="3193079" y="295001"/>
                  </a:lnTo>
                  <a:lnTo>
                    <a:pt x="3193079" y="121138"/>
                  </a:lnTo>
                  <a:lnTo>
                    <a:pt x="3540804" y="468864"/>
                  </a:lnTo>
                  <a:lnTo>
                    <a:pt x="3193079" y="816589"/>
                  </a:lnTo>
                  <a:lnTo>
                    <a:pt x="3193079" y="642726"/>
                  </a:lnTo>
                  <a:lnTo>
                    <a:pt x="3010378" y="642726"/>
                  </a:lnTo>
                  <a:lnTo>
                    <a:pt x="3010162" y="658873"/>
                  </a:lnTo>
                  <a:cubicBezTo>
                    <a:pt x="3022411" y="1090146"/>
                    <a:pt x="3160627" y="1517664"/>
                    <a:pt x="3422392" y="188153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a:solidFill>
                  <a:srgbClr val="E6E6E6"/>
                </a:solidFill>
                <a:latin typeface="Arial"/>
              </a:endParaRPr>
            </a:p>
          </p:txBody>
        </p:sp>
        <p:sp>
          <p:nvSpPr>
            <p:cNvPr id="33" name="Oval 4">
              <a:extLst>
                <a:ext uri="{C183D7F6-B498-43B3-948B-1728B52AA6E4}">
                  <adec:decorative xmlns:adec="http://schemas.microsoft.com/office/drawing/2017/decorative" val="0"/>
                </a:ext>
              </a:extLst>
            </p:cNvPr>
            <p:cNvSpPr>
              <a:spLocks noChangeArrowheads="1"/>
            </p:cNvSpPr>
            <p:nvPr/>
          </p:nvSpPr>
          <p:spPr bwMode="auto">
            <a:xfrm>
              <a:off x="6412286" y="5128165"/>
              <a:ext cx="460153" cy="460153"/>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n-GB" sz="1800" b="1" kern="0" dirty="0">
                  <a:solidFill>
                    <a:schemeClr val="bg1"/>
                  </a:solidFill>
                </a:rPr>
                <a:t> 3 </a:t>
              </a:r>
            </a:p>
          </p:txBody>
        </p:sp>
        <p:pic>
          <p:nvPicPr>
            <p:cNvPr id="43" name="Graphic 42">
              <a:extLst>
                <a:ext uri="{FF2B5EF4-FFF2-40B4-BE49-F238E27FC236}">
                  <a16:creationId xmlns:a16="http://schemas.microsoft.com/office/drawing/2014/main" id="{38179F32-1F61-4278-B2FE-E5AEB46CAD9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27456" y="4680818"/>
              <a:ext cx="461665" cy="461665"/>
            </a:xfrm>
            <a:prstGeom prst="rect">
              <a:avLst/>
            </a:prstGeom>
          </p:spPr>
        </p:pic>
        <p:sp>
          <p:nvSpPr>
            <p:cNvPr id="66" name="txt">
              <a:extLst>
                <a:ext uri="{C183D7F6-B498-43B3-948B-1728B52AA6E4}">
                  <adec:decorative xmlns:adec="http://schemas.microsoft.com/office/drawing/2017/decorative" val="0"/>
                </a:ext>
              </a:extLst>
            </p:cNvPr>
            <p:cNvSpPr>
              <a:spLocks/>
            </p:cNvSpPr>
            <p:nvPr/>
          </p:nvSpPr>
          <p:spPr>
            <a:xfrm>
              <a:off x="6774253" y="4301127"/>
              <a:ext cx="1159349" cy="369332"/>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pPr>
              <a:r>
                <a:rPr lang="en-GB" sz="1200" b="1" dirty="0">
                  <a:solidFill>
                    <a:srgbClr val="4B4B4B"/>
                  </a:solidFill>
                  <a:latin typeface="+mj-lt"/>
                </a:rPr>
                <a:t>Communication and training</a:t>
              </a:r>
            </a:p>
          </p:txBody>
        </p:sp>
        <p:sp>
          <p:nvSpPr>
            <p:cNvPr id="41" name="Rectangle 5">
              <a:extLst>
                <a:ext uri="{FF2B5EF4-FFF2-40B4-BE49-F238E27FC236}">
                  <a16:creationId xmlns:a16="http://schemas.microsoft.com/office/drawing/2014/main" id="{05633B7B-5DE1-4CDD-A0AC-4C00E6D3771A}"/>
                </a:ext>
                <a:ext uri="{C183D7F6-B498-43B3-948B-1728B52AA6E4}">
                  <adec:decorative xmlns:adec="http://schemas.microsoft.com/office/drawing/2017/decorative" val="0"/>
                </a:ext>
              </a:extLst>
            </p:cNvPr>
            <p:cNvSpPr/>
            <p:nvPr/>
          </p:nvSpPr>
          <p:spPr>
            <a:xfrm>
              <a:off x="8257010" y="4489054"/>
              <a:ext cx="3024472" cy="1408142"/>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n-US" sz="1200" b="1" u="sng" dirty="0">
                  <a:solidFill>
                    <a:schemeClr val="bg1"/>
                  </a:solidFill>
                </a:rPr>
                <a:t>Communication and training</a:t>
              </a:r>
              <a:r>
                <a:rPr lang="en-US" sz="1200" dirty="0">
                  <a:solidFill>
                    <a:schemeClr val="bg1"/>
                  </a:solidFill>
                </a:rPr>
                <a:t>: Existing policies and procedures may be better implemented if there was a single district location for regularly refreshing and maintaining district-wide policies, and assigning and tracking relevant trainings </a:t>
              </a:r>
              <a:r>
                <a:rPr lang="en-US" sz="1200" i="1" dirty="0">
                  <a:solidFill>
                    <a:schemeClr val="bg1"/>
                  </a:solidFill>
                </a:rPr>
                <a:t>[People, Process, Technology]</a:t>
              </a:r>
              <a:endParaRPr lang="en-US" sz="1200" dirty="0">
                <a:solidFill>
                  <a:schemeClr val="bg1"/>
                </a:solidFill>
              </a:endParaRPr>
            </a:p>
          </p:txBody>
        </p:sp>
        <p:sp>
          <p:nvSpPr>
            <p:cNvPr id="75" name="Freihandform 74">
              <a:extLst>
                <a:ext uri="{C183D7F6-B498-43B3-948B-1728B52AA6E4}">
                  <adec:decorative xmlns:adec="http://schemas.microsoft.com/office/drawing/2017/decorative" val="1"/>
                </a:ext>
              </a:extLst>
            </p:cNvPr>
            <p:cNvSpPr>
              <a:spLocks noChangeArrowheads="1"/>
            </p:cNvSpPr>
            <p:nvPr/>
          </p:nvSpPr>
          <p:spPr bwMode="auto">
            <a:xfrm>
              <a:off x="4239916" y="3899866"/>
              <a:ext cx="1855374" cy="1856895"/>
            </a:xfrm>
            <a:custGeom>
              <a:avLst/>
              <a:gdLst>
                <a:gd name="connsiteX0" fmla="*/ 0 w 1676765"/>
                <a:gd name="connsiteY0" fmla="*/ 0 h 1678140"/>
                <a:gd name="connsiteX1" fmla="*/ 1676765 w 1676765"/>
                <a:gd name="connsiteY1" fmla="*/ 0 h 1678140"/>
                <a:gd name="connsiteX2" fmla="*/ 1676765 w 1676765"/>
                <a:gd name="connsiteY2" fmla="*/ 1678140 h 1678140"/>
                <a:gd name="connsiteX3" fmla="*/ 1533246 w 1676765"/>
                <a:gd name="connsiteY3" fmla="*/ 1670887 h 1678140"/>
                <a:gd name="connsiteX4" fmla="*/ 7249 w 1676765"/>
                <a:gd name="connsiteY4" fmla="*/ 143661 h 1678140"/>
                <a:gd name="connsiteX5" fmla="*/ 0 w 1676765"/>
                <a:gd name="connsiteY5" fmla="*/ 0 h 16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5" h="1678140">
                  <a:moveTo>
                    <a:pt x="0" y="0"/>
                  </a:moveTo>
                  <a:lnTo>
                    <a:pt x="1676765" y="0"/>
                  </a:lnTo>
                  <a:lnTo>
                    <a:pt x="1676765" y="1678140"/>
                  </a:lnTo>
                  <a:lnTo>
                    <a:pt x="1533246" y="1670887"/>
                  </a:lnTo>
                  <a:cubicBezTo>
                    <a:pt x="728631" y="1589109"/>
                    <a:pt x="88962" y="948924"/>
                    <a:pt x="7249" y="143661"/>
                  </a:cubicBezTo>
                  <a:lnTo>
                    <a:pt x="0"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a:solidFill>
                  <a:srgbClr val="000000"/>
                </a:solidFill>
                <a:latin typeface="+mj-lt"/>
              </a:endParaRPr>
            </a:p>
          </p:txBody>
        </p:sp>
        <p:sp>
          <p:nvSpPr>
            <p:cNvPr id="68" name="Gleichschenkliges Dreieck 67">
              <a:extLst>
                <a:ext uri="{C183D7F6-B498-43B3-948B-1728B52AA6E4}">
                  <adec:decorative xmlns:adec="http://schemas.microsoft.com/office/drawing/2017/decorative" val="1"/>
                </a:ext>
              </a:extLst>
            </p:cNvPr>
            <p:cNvSpPr>
              <a:spLocks/>
            </p:cNvSpPr>
            <p:nvPr/>
          </p:nvSpPr>
          <p:spPr>
            <a:xfrm rot="13379616" flipV="1">
              <a:off x="4608551" y="5098944"/>
              <a:ext cx="740907" cy="365366"/>
            </a:xfrm>
            <a:prstGeom prst="triangle">
              <a:avLst>
                <a:gd name="adj" fmla="val 50094"/>
              </a:avLst>
            </a:prstGeom>
            <a:solidFill>
              <a:schemeClr val="tx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a:solidFill>
                  <a:srgbClr val="000000"/>
                </a:solidFill>
                <a:latin typeface="Arial"/>
              </a:endParaRPr>
            </a:p>
          </p:txBody>
        </p:sp>
        <p:sp>
          <p:nvSpPr>
            <p:cNvPr id="35" name="Freeform: Shape 34">
              <a:extLst>
                <a:ext uri="{FF2B5EF4-FFF2-40B4-BE49-F238E27FC236}">
                  <a16:creationId xmlns:a16="http://schemas.microsoft.com/office/drawing/2014/main" id="{F94D6DB3-1A46-48F1-9AA8-40B245A08BB1}"/>
                </a:ext>
                <a:ext uri="{C183D7F6-B498-43B3-948B-1728B52AA6E4}">
                  <adec:decorative xmlns:adec="http://schemas.microsoft.com/office/drawing/2017/decorative" val="1"/>
                </a:ext>
              </a:extLst>
            </p:cNvPr>
            <p:cNvSpPr>
              <a:spLocks/>
            </p:cNvSpPr>
            <p:nvPr/>
          </p:nvSpPr>
          <p:spPr>
            <a:xfrm rot="18762783" flipV="1">
              <a:off x="941189" y="3319832"/>
              <a:ext cx="3541827" cy="4145909"/>
            </a:xfrm>
            <a:custGeom>
              <a:avLst/>
              <a:gdLst>
                <a:gd name="connsiteX0" fmla="*/ 1668906 w 3541827"/>
                <a:gd name="connsiteY0" fmla="*/ 4058859 h 4145909"/>
                <a:gd name="connsiteX1" fmla="*/ 3541827 w 3541827"/>
                <a:gd name="connsiteY1" fmla="*/ 2030121 h 4145909"/>
                <a:gd name="connsiteX2" fmla="*/ 3422791 w 3541827"/>
                <a:gd name="connsiteY2" fmla="*/ 1881096 h 4145909"/>
                <a:gd name="connsiteX3" fmla="*/ 3010561 w 3541827"/>
                <a:gd name="connsiteY3" fmla="*/ 658439 h 4145909"/>
                <a:gd name="connsiteX4" fmla="*/ 3010572 w 3541827"/>
                <a:gd name="connsiteY4" fmla="*/ 657620 h 4145909"/>
                <a:gd name="connsiteX5" fmla="*/ 3190171 w 3541827"/>
                <a:gd name="connsiteY5" fmla="*/ 657620 h 4145909"/>
                <a:gd name="connsiteX6" fmla="*/ 3190171 w 3541827"/>
                <a:gd name="connsiteY6" fmla="*/ 831483 h 4145909"/>
                <a:gd name="connsiteX7" fmla="*/ 3537896 w 3541827"/>
                <a:gd name="connsiteY7" fmla="*/ 483758 h 4145909"/>
                <a:gd name="connsiteX8" fmla="*/ 3190171 w 3541827"/>
                <a:gd name="connsiteY8" fmla="*/ 136032 h 4145909"/>
                <a:gd name="connsiteX9" fmla="*/ 3190171 w 3541827"/>
                <a:gd name="connsiteY9" fmla="*/ 309895 h 4145909"/>
                <a:gd name="connsiteX10" fmla="*/ 3016231 w 3541827"/>
                <a:gd name="connsiteY10" fmla="*/ 309895 h 4145909"/>
                <a:gd name="connsiteX11" fmla="*/ 2768286 w 3541827"/>
                <a:gd name="connsiteY11" fmla="*/ 80993 h 4145909"/>
                <a:gd name="connsiteX12" fmla="*/ 2751896 w 3541827"/>
                <a:gd name="connsiteY12" fmla="*/ 65863 h 4145909"/>
                <a:gd name="connsiteX13" fmla="*/ 2401011 w 3541827"/>
                <a:gd name="connsiteY13" fmla="*/ 79876 h 4145909"/>
                <a:gd name="connsiteX14" fmla="*/ 2385881 w 3541827"/>
                <a:gd name="connsiteY14" fmla="*/ 96265 h 4145909"/>
                <a:gd name="connsiteX15" fmla="*/ 80994 w 3541827"/>
                <a:gd name="connsiteY15" fmla="*/ 2592906 h 4145909"/>
                <a:gd name="connsiteX16" fmla="*/ 65863 w 3541827"/>
                <a:gd name="connsiteY16" fmla="*/ 2609295 h 4145909"/>
                <a:gd name="connsiteX17" fmla="*/ 79876 w 3541827"/>
                <a:gd name="connsiteY17" fmla="*/ 2960180 h 4145909"/>
                <a:gd name="connsiteX18" fmla="*/ 96266 w 3541827"/>
                <a:gd name="connsiteY18" fmla="*/ 2975311 h 4145909"/>
                <a:gd name="connsiteX19" fmla="*/ 496503 w 3541827"/>
                <a:gd name="connsiteY19" fmla="*/ 3344809 h 4145909"/>
                <a:gd name="connsiteX20" fmla="*/ 1286501 w 3541827"/>
                <a:gd name="connsiteY20" fmla="*/ 4074130 h 4145909"/>
                <a:gd name="connsiteX21" fmla="*/ 1668906 w 3541827"/>
                <a:gd name="connsiteY21" fmla="*/ 4058859 h 4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1827" h="4145909">
                  <a:moveTo>
                    <a:pt x="1668906" y="4058859"/>
                  </a:moveTo>
                  <a:lnTo>
                    <a:pt x="3541827" y="2030121"/>
                  </a:lnTo>
                  <a:lnTo>
                    <a:pt x="3422791" y="1881096"/>
                  </a:lnTo>
                  <a:cubicBezTo>
                    <a:pt x="3161027" y="1517230"/>
                    <a:pt x="3022811" y="1089712"/>
                    <a:pt x="3010561" y="658439"/>
                  </a:cubicBezTo>
                  <a:lnTo>
                    <a:pt x="3010572" y="657620"/>
                  </a:lnTo>
                  <a:lnTo>
                    <a:pt x="3190171" y="657620"/>
                  </a:lnTo>
                  <a:lnTo>
                    <a:pt x="3190171" y="831483"/>
                  </a:lnTo>
                  <a:lnTo>
                    <a:pt x="3537896" y="483758"/>
                  </a:lnTo>
                  <a:lnTo>
                    <a:pt x="3190171" y="136032"/>
                  </a:lnTo>
                  <a:lnTo>
                    <a:pt x="3190171" y="309895"/>
                  </a:lnTo>
                  <a:lnTo>
                    <a:pt x="3016231" y="309895"/>
                  </a:lnTo>
                  <a:lnTo>
                    <a:pt x="2768286" y="80993"/>
                  </a:lnTo>
                  <a:lnTo>
                    <a:pt x="2751896" y="65863"/>
                  </a:lnTo>
                  <a:cubicBezTo>
                    <a:pt x="2651132" y="-27162"/>
                    <a:pt x="2494036" y="-20889"/>
                    <a:pt x="2401011" y="79876"/>
                  </a:cubicBezTo>
                  <a:lnTo>
                    <a:pt x="2385881" y="96265"/>
                  </a:lnTo>
                  <a:lnTo>
                    <a:pt x="80994" y="2592906"/>
                  </a:lnTo>
                  <a:lnTo>
                    <a:pt x="65863" y="2609295"/>
                  </a:lnTo>
                  <a:cubicBezTo>
                    <a:pt x="-27162" y="2710060"/>
                    <a:pt x="-20888" y="2867155"/>
                    <a:pt x="79876" y="2960180"/>
                  </a:cubicBezTo>
                  <a:lnTo>
                    <a:pt x="96266" y="2975311"/>
                  </a:lnTo>
                  <a:lnTo>
                    <a:pt x="496503" y="3344809"/>
                  </a:lnTo>
                  <a:lnTo>
                    <a:pt x="1286501" y="4074130"/>
                  </a:lnTo>
                  <a:cubicBezTo>
                    <a:pt x="1396316" y="4175511"/>
                    <a:pt x="1567525" y="4168674"/>
                    <a:pt x="1668906" y="4058859"/>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a:solidFill>
                  <a:srgbClr val="E6E6E6"/>
                </a:solidFill>
                <a:latin typeface="Arial"/>
              </a:endParaRPr>
            </a:p>
          </p:txBody>
        </p:sp>
        <p:sp>
          <p:nvSpPr>
            <p:cNvPr id="32" name="Oval 4">
              <a:extLst>
                <a:ext uri="{C183D7F6-B498-43B3-948B-1728B52AA6E4}">
                  <adec:decorative xmlns:adec="http://schemas.microsoft.com/office/drawing/2017/decorative" val="0"/>
                </a:ext>
              </a:extLst>
            </p:cNvPr>
            <p:cNvSpPr>
              <a:spLocks noChangeArrowheads="1"/>
            </p:cNvSpPr>
            <p:nvPr/>
          </p:nvSpPr>
          <p:spPr bwMode="auto">
            <a:xfrm>
              <a:off x="5392727" y="5128165"/>
              <a:ext cx="460153" cy="460153"/>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n-GB" sz="1800" b="1" kern="0" dirty="0">
                  <a:solidFill>
                    <a:schemeClr val="bg1"/>
                  </a:solidFill>
                </a:rPr>
                <a:t> 4 </a:t>
              </a:r>
            </a:p>
          </p:txBody>
        </p:sp>
        <p:pic>
          <p:nvPicPr>
            <p:cNvPr id="8" name="Graphic 7">
              <a:extLst>
                <a:ext uri="{FF2B5EF4-FFF2-40B4-BE49-F238E27FC236}">
                  <a16:creationId xmlns:a16="http://schemas.microsoft.com/office/drawing/2014/main" id="{E6428412-6E79-48FC-9453-BFA7C9148ED7}"/>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79346" y="4782572"/>
              <a:ext cx="461665" cy="461665"/>
            </a:xfrm>
            <a:prstGeom prst="rect">
              <a:avLst/>
            </a:prstGeom>
          </p:spPr>
        </p:pic>
        <p:sp>
          <p:nvSpPr>
            <p:cNvPr id="67" name="txt">
              <a:extLst>
                <a:ext uri="{C183D7F6-B498-43B3-948B-1728B52AA6E4}">
                  <adec:decorative xmlns:adec="http://schemas.microsoft.com/office/drawing/2017/decorative" val="0"/>
                </a:ext>
              </a:extLst>
            </p:cNvPr>
            <p:cNvSpPr>
              <a:spLocks/>
            </p:cNvSpPr>
            <p:nvPr/>
          </p:nvSpPr>
          <p:spPr>
            <a:xfrm>
              <a:off x="4583803" y="4068636"/>
              <a:ext cx="1101324" cy="738664"/>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pPr>
              <a:r>
                <a:rPr lang="en-GB" sz="1200" b="1" dirty="0">
                  <a:solidFill>
                    <a:srgbClr val="4B4B4B"/>
                  </a:solidFill>
                  <a:latin typeface="+mj-lt"/>
                </a:rPr>
                <a:t>Systems optimization and configuration</a:t>
              </a:r>
            </a:p>
          </p:txBody>
        </p:sp>
        <p:sp>
          <p:nvSpPr>
            <p:cNvPr id="39" name="Rectangle 5">
              <a:extLst>
                <a:ext uri="{FF2B5EF4-FFF2-40B4-BE49-F238E27FC236}">
                  <a16:creationId xmlns:a16="http://schemas.microsoft.com/office/drawing/2014/main" id="{4E698326-61C9-4DC5-8F8E-006F2FB1C0F4}"/>
                </a:ext>
                <a:ext uri="{C183D7F6-B498-43B3-948B-1728B52AA6E4}">
                  <adec:decorative xmlns:adec="http://schemas.microsoft.com/office/drawing/2017/decorative" val="1"/>
                </a:ext>
              </a:extLst>
            </p:cNvPr>
            <p:cNvSpPr/>
            <p:nvPr/>
          </p:nvSpPr>
          <p:spPr>
            <a:xfrm>
              <a:off x="1045697" y="4380676"/>
              <a:ext cx="3024472" cy="161127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n-US" sz="1200" b="1" u="sng" dirty="0">
                  <a:solidFill>
                    <a:schemeClr val="bg1"/>
                  </a:solidFill>
                </a:rPr>
                <a:t>Systems</a:t>
              </a:r>
              <a:r>
                <a:rPr lang="en-US" sz="1200" dirty="0">
                  <a:solidFill>
                    <a:schemeClr val="bg1"/>
                  </a:solidFill>
                </a:rPr>
                <a:t>: Selecting and configuring district-wide systems to limit reliance on manual processes, duplicative data entry, and/or use of non-purpose designed systems may increase data completeness and accuracy, while lowering the burden of system maintenance and training </a:t>
              </a:r>
              <a:r>
                <a:rPr lang="en-US" sz="1200" i="1" dirty="0">
                  <a:solidFill>
                    <a:schemeClr val="bg1"/>
                  </a:solidFill>
                </a:rPr>
                <a:t>[Process, Technology]</a:t>
              </a:r>
              <a:endParaRPr lang="en-US" sz="1200" dirty="0">
                <a:solidFill>
                  <a:schemeClr val="bg1"/>
                </a:solidFill>
              </a:endParaRPr>
            </a:p>
          </p:txBody>
        </p:sp>
        <p:sp>
          <p:nvSpPr>
            <p:cNvPr id="58" name="Oval 17">
              <a:extLst>
                <a:ext uri="{C183D7F6-B498-43B3-948B-1728B52AA6E4}">
                  <adec:decorative xmlns:adec="http://schemas.microsoft.com/office/drawing/2017/decorative" val="0"/>
                </a:ext>
              </a:extLst>
            </p:cNvPr>
            <p:cNvSpPr>
              <a:spLocks noChangeArrowheads="1"/>
            </p:cNvSpPr>
            <p:nvPr/>
          </p:nvSpPr>
          <p:spPr bwMode="auto">
            <a:xfrm>
              <a:off x="5355078" y="3089804"/>
              <a:ext cx="1549652" cy="1550897"/>
            </a:xfrm>
            <a:prstGeom prst="ellipse">
              <a:avLst/>
            </a:prstGeom>
            <a:solidFill>
              <a:schemeClr val="tx1"/>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lnSpc>
                  <a:spcPct val="95000"/>
                </a:lnSpc>
                <a:spcBef>
                  <a:spcPct val="30000"/>
                </a:spcBef>
                <a:defRPr/>
              </a:pPr>
              <a:r>
                <a:rPr lang="en-GB" sz="1200" b="1" i="1" dirty="0">
                  <a:solidFill>
                    <a:schemeClr val="bg1"/>
                  </a:solidFill>
                  <a:latin typeface="+mj-lt"/>
                </a:rPr>
                <a:t>People, processes, and technology enabled</a:t>
              </a:r>
            </a:p>
          </p:txBody>
        </p:sp>
      </p:grpSp>
      <p:sp>
        <p:nvSpPr>
          <p:cNvPr id="45" name="TextBox 44">
            <a:extLst>
              <a:ext uri="{FF2B5EF4-FFF2-40B4-BE49-F238E27FC236}">
                <a16:creationId xmlns:a16="http://schemas.microsoft.com/office/drawing/2014/main" id="{0E914BE6-6DAA-45C2-B908-91F7E8EC05F6}"/>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44" name="Date Placeholder 3">
            <a:extLst>
              <a:ext uri="{FF2B5EF4-FFF2-40B4-BE49-F238E27FC236}">
                <a16:creationId xmlns:a16="http://schemas.microsoft.com/office/drawing/2014/main" id="{AD857D83-2CA5-4CE0-90B2-4C138B0B5223}"/>
              </a:ext>
            </a:extLst>
          </p:cNvPr>
          <p:cNvSpPr>
            <a:spLocks noGrp="1"/>
          </p:cNvSpPr>
          <p:nvPr>
            <p:ph type="dt" sz="half" idx="10"/>
          </p:nvPr>
        </p:nvSpPr>
        <p:spPr>
          <a:xfrm>
            <a:off x="9088016" y="6561447"/>
            <a:ext cx="1191258" cy="180000"/>
          </a:xfrm>
        </p:spPr>
        <p:txBody>
          <a:bodyPr/>
          <a:lstStyle/>
          <a:p>
            <a:r>
              <a:rPr lang="en-US"/>
              <a:t>February 2023</a:t>
            </a:r>
          </a:p>
        </p:txBody>
      </p:sp>
      <p:sp>
        <p:nvSpPr>
          <p:cNvPr id="4" name="Slide Number Placeholder 3">
            <a:extLst>
              <a:ext uri="{FF2B5EF4-FFF2-40B4-BE49-F238E27FC236}">
                <a16:creationId xmlns:a16="http://schemas.microsoft.com/office/drawing/2014/main" id="{54328D6E-9324-4367-A6FD-1580175E3C1B}"/>
              </a:ext>
            </a:extLst>
          </p:cNvPr>
          <p:cNvSpPr>
            <a:spLocks noGrp="1"/>
          </p:cNvSpPr>
          <p:nvPr>
            <p:ph type="sldNum" sz="quarter" idx="12"/>
          </p:nvPr>
        </p:nvSpPr>
        <p:spPr/>
        <p:txBody>
          <a:bodyPr/>
          <a:lstStyle/>
          <a:p>
            <a:r>
              <a:rPr lang="en-IN"/>
              <a:t>Page </a:t>
            </a:r>
            <a:fld id="{F1BC30E3-FFE5-4B91-AA19-87A149EBB9EE}" type="slidenum">
              <a:rPr smtClean="0"/>
              <a:pPr/>
              <a:t>12</a:t>
            </a:fld>
            <a:endParaRPr/>
          </a:p>
        </p:txBody>
      </p:sp>
    </p:spTree>
    <p:extLst>
      <p:ext uri="{BB962C8B-B14F-4D97-AF65-F5344CB8AC3E}">
        <p14:creationId xmlns:p14="http://schemas.microsoft.com/office/powerpoint/2010/main" val="324931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38BDE7D-6F95-4DFE-B2FE-CBB32158B35B}"/>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302175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4" imgW="353" imgH="353" progId="TCLayout.ActiveDocument.1">
                  <p:embed/>
                </p:oleObj>
              </mc:Choice>
              <mc:Fallback>
                <p:oleObj name="think-cell Slide" r:id="rId4" imgW="353" imgH="353" progId="TCLayout.ActiveDocument.1">
                  <p:embed/>
                  <p:pic>
                    <p:nvPicPr>
                      <p:cNvPr id="5" name="Object 4" hidden="1">
                        <a:extLst>
                          <a:ext uri="{FF2B5EF4-FFF2-40B4-BE49-F238E27FC236}">
                            <a16:creationId xmlns:a16="http://schemas.microsoft.com/office/drawing/2014/main" id="{538BDE7D-6F95-4DFE-B2FE-CBB32158B35B}"/>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F55EB2-DBD4-4C2C-B3CF-DF135892793B}"/>
              </a:ext>
            </a:extLst>
          </p:cNvPr>
          <p:cNvSpPr>
            <a:spLocks noGrp="1"/>
          </p:cNvSpPr>
          <p:nvPr>
            <p:ph type="title"/>
          </p:nvPr>
        </p:nvSpPr>
        <p:spPr/>
        <p:txBody>
          <a:bodyPr vert="horz"/>
          <a:lstStyle/>
          <a:p>
            <a:r>
              <a:rPr lang="de-DE"/>
              <a:t>Appendix</a:t>
            </a:r>
          </a:p>
        </p:txBody>
      </p:sp>
      <p:sp>
        <p:nvSpPr>
          <p:cNvPr id="6" name="TextBox 5">
            <a:extLst>
              <a:ext uri="{FF2B5EF4-FFF2-40B4-BE49-F238E27FC236}">
                <a16:creationId xmlns:a16="http://schemas.microsoft.com/office/drawing/2014/main" id="{9924882D-9C0A-4DEE-9D71-02713AB28A5B}"/>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 name="Date Placeholder 2">
            <a:extLst>
              <a:ext uri="{FF2B5EF4-FFF2-40B4-BE49-F238E27FC236}">
                <a16:creationId xmlns:a16="http://schemas.microsoft.com/office/drawing/2014/main" id="{8F1F7448-8ECF-4EEB-877A-CE8231F3E8E7}"/>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56CD3A7-6807-45A8-AED1-6EFC639F32E3}"/>
              </a:ext>
            </a:extLst>
          </p:cNvPr>
          <p:cNvSpPr>
            <a:spLocks noGrp="1"/>
          </p:cNvSpPr>
          <p:nvPr>
            <p:ph type="sldNum" sz="quarter" idx="12"/>
          </p:nvPr>
        </p:nvSpPr>
        <p:spPr/>
        <p:txBody>
          <a:bodyPr/>
          <a:lstStyle/>
          <a:p>
            <a:r>
              <a:rPr lang="en-IN"/>
              <a:t>Page </a:t>
            </a:r>
            <a:fld id="{F1BC30E3-FFE5-4B91-AA19-87A149EBB9EE}" type="slidenum">
              <a:rPr smtClean="0"/>
              <a:pPr/>
              <a:t>13</a:t>
            </a:fld>
            <a:endParaRPr/>
          </a:p>
        </p:txBody>
      </p:sp>
    </p:spTree>
    <p:extLst>
      <p:ext uri="{BB962C8B-B14F-4D97-AF65-F5344CB8AC3E}">
        <p14:creationId xmlns:p14="http://schemas.microsoft.com/office/powerpoint/2010/main" val="694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575509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85135"/>
            <a:ext cx="10978515" cy="599464"/>
          </a:xfrm>
        </p:spPr>
        <p:txBody>
          <a:bodyPr vert="horz"/>
          <a:lstStyle/>
          <a:p>
            <a:r>
              <a:rPr lang="en-GB"/>
              <a:t>Appendix</a:t>
            </a:r>
            <a:br>
              <a:rPr lang="en-GB"/>
            </a:br>
            <a:r>
              <a:rPr lang="en-IN" sz="1600"/>
              <a:t>Dimension risk rating rubric</a:t>
            </a:r>
            <a:endParaRPr lang="en-IN" sz="1600">
              <a:solidFill>
                <a:srgbClr val="FF0000"/>
              </a:solidFill>
            </a:endParaRPr>
          </a:p>
        </p:txBody>
      </p:sp>
      <p:sp>
        <p:nvSpPr>
          <p:cNvPr id="21" name="Arrow: Left-Right 20">
            <a:extLst>
              <a:ext uri="{FF2B5EF4-FFF2-40B4-BE49-F238E27FC236}">
                <a16:creationId xmlns:a16="http://schemas.microsoft.com/office/drawing/2014/main" id="{4485F8FA-3F44-4A15-95A3-481594665197}"/>
              </a:ext>
            </a:extLst>
          </p:cNvPr>
          <p:cNvSpPr/>
          <p:nvPr/>
        </p:nvSpPr>
        <p:spPr>
          <a:xfrm>
            <a:off x="4360615" y="953729"/>
            <a:ext cx="3477120" cy="35427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chemeClr val="bg1"/>
                </a:solidFill>
              </a:rPr>
              <a:t>Domain evaluation dimensions and risk ratings</a:t>
            </a:r>
            <a:endParaRPr lang="en-US" sz="1200">
              <a:solidFill>
                <a:schemeClr val="bg1"/>
              </a:solidFill>
            </a:endParaRPr>
          </a:p>
        </p:txBody>
      </p:sp>
      <p:cxnSp>
        <p:nvCxnSpPr>
          <p:cNvPr id="23" name="Straight Connector 22">
            <a:extLst>
              <a:ext uri="{FF2B5EF4-FFF2-40B4-BE49-F238E27FC236}">
                <a16:creationId xmlns:a16="http://schemas.microsoft.com/office/drawing/2014/main" id="{C4DCEDE0-4C09-46FE-AD0A-0090BF949051}"/>
              </a:ext>
              <a:ext uri="{C183D7F6-B498-43B3-948B-1728B52AA6E4}">
                <adec:decorative xmlns:adec="http://schemas.microsoft.com/office/drawing/2017/decorative" val="1"/>
              </a:ext>
            </a:extLst>
          </p:cNvPr>
          <p:cNvCxnSpPr>
            <a:cxnSpLocks/>
            <a:stCxn id="21" idx="4"/>
            <a:endCxn id="21" idx="6"/>
          </p:cNvCxnSpPr>
          <p:nvPr/>
        </p:nvCxnSpPr>
        <p:spPr>
          <a:xfrm>
            <a:off x="4360615" y="1308008"/>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9" name="Table 6380412267240769841">
            <a:extLst>
              <a:ext uri="{FF2B5EF4-FFF2-40B4-BE49-F238E27FC236}">
                <a16:creationId xmlns:a16="http://schemas.microsoft.com/office/drawing/2014/main" id="{8364F3A1-D019-4C9F-B79B-BD8E4B5A8176}"/>
              </a:ext>
            </a:extLst>
          </p:cNvPr>
          <p:cNvGraphicFramePr>
            <a:graphicFrameLocks noGrp="1"/>
          </p:cNvGraphicFramePr>
          <p:nvPr>
            <p:extLst>
              <p:ext uri="{D42A27DB-BD31-4B8C-83A1-F6EECF244321}">
                <p14:modId xmlns:p14="http://schemas.microsoft.com/office/powerpoint/2010/main" val="1091833349"/>
              </p:ext>
            </p:extLst>
          </p:nvPr>
        </p:nvGraphicFramePr>
        <p:xfrm>
          <a:off x="609917" y="1377139"/>
          <a:ext cx="10978515" cy="4826428"/>
        </p:xfrm>
        <a:graphic>
          <a:graphicData uri="http://schemas.openxmlformats.org/drawingml/2006/table">
            <a:tbl>
              <a:tblPr firstRow="1" firstCol="1" bandRow="1">
                <a:tableStyleId>{5C22544A-7EE6-4342-B048-85BDC9FD1C3A}</a:tableStyleId>
              </a:tblPr>
              <a:tblGrid>
                <a:gridCol w="972352">
                  <a:extLst>
                    <a:ext uri="{9D8B030D-6E8A-4147-A177-3AD203B41FA5}">
                      <a16:colId xmlns:a16="http://schemas.microsoft.com/office/drawing/2014/main" val="1000314679"/>
                    </a:ext>
                  </a:extLst>
                </a:gridCol>
                <a:gridCol w="1933823">
                  <a:extLst>
                    <a:ext uri="{9D8B030D-6E8A-4147-A177-3AD203B41FA5}">
                      <a16:colId xmlns:a16="http://schemas.microsoft.com/office/drawing/2014/main" val="2758289103"/>
                    </a:ext>
                  </a:extLst>
                </a:gridCol>
                <a:gridCol w="2690780">
                  <a:extLst>
                    <a:ext uri="{9D8B030D-6E8A-4147-A177-3AD203B41FA5}">
                      <a16:colId xmlns:a16="http://schemas.microsoft.com/office/drawing/2014/main" val="966017954"/>
                    </a:ext>
                  </a:extLst>
                </a:gridCol>
                <a:gridCol w="2690780">
                  <a:extLst>
                    <a:ext uri="{9D8B030D-6E8A-4147-A177-3AD203B41FA5}">
                      <a16:colId xmlns:a16="http://schemas.microsoft.com/office/drawing/2014/main" val="3414627189"/>
                    </a:ext>
                  </a:extLst>
                </a:gridCol>
                <a:gridCol w="2690780">
                  <a:extLst>
                    <a:ext uri="{9D8B030D-6E8A-4147-A177-3AD203B41FA5}">
                      <a16:colId xmlns:a16="http://schemas.microsoft.com/office/drawing/2014/main" val="1740286608"/>
                    </a:ext>
                  </a:extLst>
                </a:gridCol>
              </a:tblGrid>
              <a:tr h="441829">
                <a:tc>
                  <a:txBody>
                    <a:bodyPr/>
                    <a:lstStyle/>
                    <a:p>
                      <a:pPr marL="0" indent="-126000" algn="ctr">
                        <a:buClr>
                          <a:srgbClr val="1A9AFA"/>
                        </a:buClr>
                        <a:buSzPct val="75000"/>
                        <a:buFontTx/>
                        <a:buNone/>
                      </a:pPr>
                      <a:r>
                        <a:rPr lang="en-US" sz="1200" b="1">
                          <a:solidFill>
                            <a:schemeClr val="tx1"/>
                          </a:solidFill>
                          <a:latin typeface="+mj-lt"/>
                        </a:rPr>
                        <a:t>Dimension</a:t>
                      </a: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0" algn="ctr">
                        <a:buClrTx/>
                        <a:buSzPct val="75000"/>
                        <a:buFont typeface="Wingdings 3" panose="05040102010807070707" pitchFamily="18" charset="2"/>
                        <a:buNone/>
                      </a:pPr>
                      <a:r>
                        <a:rPr lang="en-US" sz="1200" b="1">
                          <a:solidFill>
                            <a:schemeClr val="tx1"/>
                          </a:solidFill>
                          <a:latin typeface="+mj-lt"/>
                        </a:rPr>
                        <a:t>Description</a:t>
                      </a: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0" algn="ctr">
                        <a:buClrTx/>
                        <a:buSzPct val="75000"/>
                        <a:buFont typeface="Wingdings 3" panose="05040102010807070707" pitchFamily="18" charset="2"/>
                        <a:buNone/>
                      </a:pPr>
                      <a:r>
                        <a:rPr lang="en-US" sz="1200" b="1">
                          <a:solidFill>
                            <a:schemeClr val="bg1"/>
                          </a:solidFill>
                          <a:latin typeface="+mj-lt"/>
                        </a:rPr>
                        <a:t>Risk rating-Low</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6"/>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ClrTx/>
                        <a:buSzPct val="75000"/>
                        <a:buFont typeface="Wingdings 3" panose="05040102010807070707" pitchFamily="18" charset="2"/>
                        <a:buNone/>
                      </a:pPr>
                      <a:r>
                        <a:rPr lang="en-US" sz="1200" b="1">
                          <a:solidFill>
                            <a:schemeClr val="bg1"/>
                          </a:solidFill>
                          <a:latin typeface="+mj-lt"/>
                        </a:rPr>
                        <a:t>Risk rating-Medium</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indent="0" algn="ctr">
                        <a:buClrTx/>
                        <a:buSzPct val="75000"/>
                        <a:buFont typeface="Wingdings 3" panose="05040102010807070707" pitchFamily="18" charset="2"/>
                        <a:buNone/>
                      </a:pPr>
                      <a:r>
                        <a:rPr lang="en-US" sz="1200" b="1">
                          <a:solidFill>
                            <a:schemeClr val="tx1"/>
                          </a:solidFill>
                          <a:latin typeface="+mj-lt"/>
                        </a:rPr>
                        <a:t>Risk rating-High</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extLst>
                  <a:ext uri="{0D108BD9-81ED-4DB2-BD59-A6C34878D82A}">
                    <a16:rowId xmlns:a16="http://schemas.microsoft.com/office/drawing/2014/main" val="3020481147"/>
                  </a:ext>
                </a:extLst>
              </a:tr>
              <a:tr h="568341">
                <a:tc>
                  <a:txBody>
                    <a:bodyPr/>
                    <a:lstStyle/>
                    <a:p>
                      <a:pPr marL="0" indent="-126000" algn="l">
                        <a:buClr>
                          <a:srgbClr val="1A9AFA"/>
                        </a:buClr>
                        <a:buSzPct val="75000"/>
                        <a:buFontTx/>
                        <a:buNone/>
                      </a:pPr>
                      <a:r>
                        <a:rPr lang="en-US" sz="900" b="0">
                          <a:solidFill>
                            <a:schemeClr val="bg1"/>
                          </a:solidFill>
                          <a:latin typeface="+mj-lt"/>
                        </a:rPr>
                        <a:t>Policy</a:t>
                      </a: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b="0" i="1" kern="1200" dirty="0">
                          <a:solidFill>
                            <a:schemeClr val="bg1"/>
                          </a:solidFill>
                          <a:latin typeface="+mn-lt"/>
                          <a:ea typeface="+mn-ea"/>
                          <a:cs typeface="+mn-cs"/>
                        </a:rPr>
                        <a:t>Does a formal policy exist, and does it specify data collection and review requirements?</a:t>
                      </a:r>
                      <a:endParaRPr lang="en-US" sz="900" b="0" dirty="0">
                        <a:solidFill>
                          <a:schemeClr val="bg1"/>
                        </a:solidFill>
                        <a:latin typeface="+mj-lt"/>
                      </a:endParaRP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A formal policy exists and is exhaustive</a:t>
                      </a:r>
                    </a:p>
                    <a:p>
                      <a:pPr marL="126000" indent="-126000" algn="l">
                        <a:buClrTx/>
                        <a:buSzPct val="75000"/>
                        <a:buFont typeface="Wingdings 3" panose="05040102010807070707" pitchFamily="18" charset="2"/>
                        <a:buChar char=""/>
                      </a:pPr>
                      <a:r>
                        <a:rPr lang="en-US" sz="900" b="0">
                          <a:solidFill>
                            <a:schemeClr val="bg1"/>
                          </a:solidFill>
                          <a:latin typeface="+mj-lt"/>
                        </a:rPr>
                        <a:t>The policy is explicit about data requirements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A policy exists, but is not formalized and/or is not clear/exhaustive OR lacks data requirements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There is no documented policy, or it is lacking key elements, including data requirements, in ways that meaningfully impact reported outcomes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9579556"/>
                  </a:ext>
                </a:extLst>
              </a:tr>
              <a:tr h="568341">
                <a:tc>
                  <a:txBody>
                    <a:bodyPr/>
                    <a:lstStyle/>
                    <a:p>
                      <a:pPr marL="0" indent="-126000" algn="l">
                        <a:buClr>
                          <a:srgbClr val="1A9AFA"/>
                        </a:buClr>
                        <a:buSzPct val="75000"/>
                        <a:buFontTx/>
                        <a:buNone/>
                      </a:pPr>
                      <a:r>
                        <a:rPr lang="en-US" sz="900" b="0">
                          <a:solidFill>
                            <a:schemeClr val="bg1"/>
                          </a:solidFill>
                          <a:latin typeface="+mj-lt"/>
                        </a:rPr>
                        <a:t>Procedures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i="1" kern="1200">
                          <a:solidFill>
                            <a:schemeClr val="bg1"/>
                          </a:solidFill>
                          <a:latin typeface="+mn-lt"/>
                          <a:ea typeface="+mn-ea"/>
                          <a:cs typeface="+mn-cs"/>
                        </a:rPr>
                        <a:t>Is there a consistent procedure standardized across the district, that is being used to implement the policy?</a:t>
                      </a:r>
                      <a:endParaRPr lang="en-US" sz="900" b="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There are consistent district-level procedures followed across schools that result in timely, accurate and uniform data reporting</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08000" lvl="0" indent="-108000" algn="l">
                        <a:buClrTx/>
                        <a:buSzPct val="75000"/>
                        <a:buFont typeface="Wingdings 3" panose="05040102010807070707" pitchFamily="18" charset="2"/>
                        <a:buChar char=""/>
                      </a:pPr>
                      <a:r>
                        <a:rPr lang="en-US" sz="900" b="0">
                          <a:solidFill>
                            <a:schemeClr val="bg1"/>
                          </a:solidFill>
                          <a:latin typeface="+mj-lt"/>
                        </a:rPr>
                        <a:t>Procedures followed at the school vary across the district OR district procedures are not followed with fidelity in a way that impacts the quality of data reporting</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There is a lack of consistent district-level procedures that has a detrimental impact on reported outcomes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9511649"/>
                  </a:ext>
                </a:extLst>
              </a:tr>
              <a:tr h="567996">
                <a:tc>
                  <a:txBody>
                    <a:bodyPr/>
                    <a:lstStyle/>
                    <a:p>
                      <a:pPr marL="0" indent="-126000" algn="l">
                        <a:buClr>
                          <a:srgbClr val="1A9AFA"/>
                        </a:buClr>
                        <a:buSzPct val="75000"/>
                        <a:buFontTx/>
                        <a:buNone/>
                      </a:pPr>
                      <a:r>
                        <a:rPr lang="en-US" sz="900" b="0">
                          <a:solidFill>
                            <a:schemeClr val="bg1"/>
                          </a:solidFill>
                          <a:latin typeface="+mj-lt"/>
                        </a:rPr>
                        <a:t>Roles &amp; responsibilities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kumimoji="0" lang="en-US" sz="900" b="0" i="1" u="none" strike="noStrike" kern="1200" cap="none" spc="0" normalizeH="0" baseline="0" noProof="0">
                          <a:ln>
                            <a:noFill/>
                          </a:ln>
                          <a:solidFill>
                            <a:schemeClr val="bg1"/>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900" b="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There is clarity on who owns each step of the process at the school and district levels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There are unclear or incomplete definitions of roles and responsibilities at either the district level and/or school level</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There are not defined roles and responsibilities at the district and school levels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8756870"/>
                  </a:ext>
                </a:extLst>
              </a:tr>
              <a:tr h="852513">
                <a:tc>
                  <a:txBody>
                    <a:bodyPr/>
                    <a:lstStyle/>
                    <a:p>
                      <a:pPr marL="0" indent="-126000" algn="l">
                        <a:buClr>
                          <a:srgbClr val="1A9AFA"/>
                        </a:buClr>
                        <a:buSzPct val="75000"/>
                        <a:buFontTx/>
                        <a:buNone/>
                      </a:pPr>
                      <a:r>
                        <a:rPr lang="en-US" sz="900" b="0">
                          <a:solidFill>
                            <a:schemeClr val="bg1"/>
                          </a:solidFill>
                          <a:latin typeface="+mj-lt"/>
                        </a:rPr>
                        <a:t>Training &amp; communication</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i="1" kern="1200">
                          <a:solidFill>
                            <a:schemeClr val="bg1"/>
                          </a:solidFill>
                          <a:latin typeface="+mn-lt"/>
                          <a:ea typeface="+mn-ea"/>
                          <a:cs typeface="+mn-cs"/>
                        </a:rPr>
                        <a:t>Is training regularly provided to those responsible for carrying out the policies and procedures? </a:t>
                      </a:r>
                      <a:r>
                        <a:rPr lang="en-US" sz="900" b="0" i="1" kern="1200">
                          <a:solidFill>
                            <a:schemeClr val="bg1"/>
                          </a:solidFill>
                          <a:latin typeface="+mn-lt"/>
                          <a:ea typeface="+mn-ea"/>
                          <a:cs typeface="+mn-cs"/>
                        </a:rPr>
                        <a:t>Are</a:t>
                      </a:r>
                      <a:r>
                        <a:rPr lang="en-US" sz="900" i="1" kern="1200">
                          <a:solidFill>
                            <a:schemeClr val="bg1"/>
                          </a:solidFill>
                          <a:latin typeface="+mn-lt"/>
                          <a:ea typeface="+mn-ea"/>
                          <a:cs typeface="+mn-cs"/>
                        </a:rPr>
                        <a:t> policies and procedures well communicated to those implementing them? </a:t>
                      </a:r>
                      <a:endParaRPr lang="en-US" sz="900" b="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Training occurs on a regular basis for all relevant staff, and is required for those new to relevant roles </a:t>
                      </a:r>
                    </a:p>
                    <a:p>
                      <a:pPr marL="126000" indent="-126000" algn="l">
                        <a:buClrTx/>
                        <a:buSzPct val="75000"/>
                        <a:buFont typeface="Wingdings 3" panose="05040102010807070707" pitchFamily="18" charset="2"/>
                        <a:buChar char=""/>
                      </a:pPr>
                      <a:r>
                        <a:rPr lang="en-US" sz="900" b="0" kern="1200">
                          <a:solidFill>
                            <a:schemeClr val="bg1"/>
                          </a:solidFill>
                          <a:latin typeface="+mn-lt"/>
                          <a:ea typeface="+mn-ea"/>
                          <a:cs typeface="+mn-cs"/>
                        </a:rPr>
                        <a:t>Current policies are clearly communicated in a manner that reaches all relevant staff, and are easily accessible and referenced</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Training occurs but is not required or is not held frequently enough (particularly for new staff)</a:t>
                      </a:r>
                    </a:p>
                    <a:p>
                      <a:pPr marL="126000" indent="-126000" algn="l">
                        <a:buClrTx/>
                        <a:buSzPct val="75000"/>
                        <a:buFont typeface="Wingdings 3" panose="05040102010807070707" pitchFamily="18" charset="2"/>
                        <a:buChar char=""/>
                      </a:pPr>
                      <a:r>
                        <a:rPr lang="en-US" sz="900" b="0">
                          <a:solidFill>
                            <a:schemeClr val="bg1"/>
                          </a:solidFill>
                          <a:latin typeface="+mj-lt"/>
                        </a:rPr>
                        <a:t>Current policies are communicated, but not in a manner that reaches all relevant staff and or is easily accessible and referenced</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There is a lack of available trainings for those responsible for the process</a:t>
                      </a:r>
                    </a:p>
                    <a:p>
                      <a:pPr marL="126000" indent="-126000" algn="l">
                        <a:buClrTx/>
                        <a:buSzPct val="75000"/>
                        <a:buFont typeface="Wingdings 3" panose="05040102010807070707" pitchFamily="18" charset="2"/>
                        <a:buChar char=""/>
                      </a:pPr>
                      <a:r>
                        <a:rPr lang="en-US" sz="900" b="0">
                          <a:solidFill>
                            <a:schemeClr val="bg1"/>
                          </a:solidFill>
                          <a:latin typeface="+mj-lt"/>
                        </a:rPr>
                        <a:t>Current policies are not communicated to those responsible for the process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710427">
                <a:tc>
                  <a:txBody>
                    <a:bodyPr/>
                    <a:lstStyle/>
                    <a:p>
                      <a:pPr marL="0" indent="-126000" algn="l">
                        <a:buClr>
                          <a:srgbClr val="1A9AFA"/>
                        </a:buClr>
                        <a:buSzPct val="75000"/>
                        <a:buFontTx/>
                        <a:buNone/>
                      </a:pPr>
                      <a:r>
                        <a:rPr lang="en-US" sz="900" b="0">
                          <a:solidFill>
                            <a:schemeClr val="bg1"/>
                          </a:solidFill>
                          <a:latin typeface="+mj-lt"/>
                        </a:rPr>
                        <a:t>Tools &amp; systems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i="1" kern="1200">
                          <a:solidFill>
                            <a:schemeClr val="bg1"/>
                          </a:solidFill>
                          <a:latin typeface="+mn-lt"/>
                          <a:ea typeface="+mn-ea"/>
                          <a:cs typeface="+mn-cs"/>
                        </a:rPr>
                        <a:t>Do key participants have the right tools to help them execute their responsibilities?</a:t>
                      </a:r>
                      <a:endParaRPr lang="en-US" sz="900" b="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900" b="0" i="0" u="none" strike="noStrike" kern="1200" cap="none" spc="0" normalizeH="0" baseline="0" noProof="0">
                          <a:ln>
                            <a:noFill/>
                          </a:ln>
                          <a:solidFill>
                            <a:srgbClr val="2E2E38"/>
                          </a:solidFill>
                          <a:effectLst/>
                          <a:uLnTx/>
                          <a:uFillTx/>
                          <a:latin typeface="EYInterstate Light"/>
                          <a:ea typeface="+mn-ea"/>
                          <a:cs typeface="+mn-cs"/>
                        </a:rPr>
                        <a:t>Tools and system configurations support the existing policies and procedures</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900" b="0" i="0" u="none" strike="noStrike" kern="1200" cap="none" spc="0" normalizeH="0" baseline="0" noProof="0">
                          <a:ln>
                            <a:noFill/>
                          </a:ln>
                          <a:solidFill>
                            <a:srgbClr val="2E2E38"/>
                          </a:solidFill>
                          <a:effectLst/>
                          <a:uLnTx/>
                          <a:uFillTx/>
                          <a:latin typeface="EYInterstate Light"/>
                          <a:ea typeface="+mn-ea"/>
                          <a:cs typeface="+mn-cs"/>
                        </a:rPr>
                        <a:t>System access is appropriately granted to support timely and accurate data entry</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Tools and system configurations to support policies exist, but could be improved or expanded</a:t>
                      </a:r>
                    </a:p>
                    <a:p>
                      <a:pPr marL="126000" indent="-126000" algn="l">
                        <a:buClrTx/>
                        <a:buSzPct val="75000"/>
                        <a:buFont typeface="Wingdings 3" panose="05040102010807070707" pitchFamily="18" charset="2"/>
                        <a:buChar char=""/>
                      </a:pPr>
                      <a:r>
                        <a:rPr lang="en-US" sz="900" b="0">
                          <a:solidFill>
                            <a:schemeClr val="bg1"/>
                          </a:solidFill>
                          <a:latin typeface="+mj-lt"/>
                        </a:rPr>
                        <a:t>Additional school-level or district-level staff need expanded system controls or access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Tools and systems are inadequate and/or not configured to support timely and accurate data reporting</a:t>
                      </a:r>
                    </a:p>
                    <a:p>
                      <a:pPr marL="126000" indent="-126000" algn="l">
                        <a:buClrTx/>
                        <a:buSzPct val="75000"/>
                        <a:buFont typeface="Wingdings 3" panose="05040102010807070707" pitchFamily="18" charset="2"/>
                        <a:buChar char=""/>
                      </a:pPr>
                      <a:r>
                        <a:rPr lang="en-US" sz="900" b="0">
                          <a:solidFill>
                            <a:schemeClr val="bg1"/>
                          </a:solidFill>
                          <a:latin typeface="+mj-lt"/>
                        </a:rPr>
                        <a:t>Existing system controls or access inhibits the process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r h="568341">
                <a:tc>
                  <a:txBody>
                    <a:bodyPr/>
                    <a:lstStyle/>
                    <a:p>
                      <a:pPr marL="0" indent="-126000" algn="l">
                        <a:buClr>
                          <a:srgbClr val="1A9AFA"/>
                        </a:buClr>
                        <a:buSzPct val="75000"/>
                        <a:buFontTx/>
                        <a:buNone/>
                      </a:pPr>
                      <a:r>
                        <a:rPr lang="en-US" sz="900" b="0">
                          <a:solidFill>
                            <a:schemeClr val="bg1"/>
                          </a:solidFill>
                          <a:latin typeface="+mj-lt"/>
                        </a:rPr>
                        <a:t>Oversight &amp; monitoring</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i="1" kern="1200">
                          <a:solidFill>
                            <a:schemeClr val="bg1"/>
                          </a:solidFill>
                          <a:latin typeface="+mn-lt"/>
                          <a:ea typeface="+mn-ea"/>
                          <a:cs typeface="+mn-cs"/>
                        </a:rPr>
                        <a:t>Is there appropriate oversight of the process, e.g., validation of data/documentation built into the process?</a:t>
                      </a:r>
                      <a:endParaRPr lang="en-US" sz="900" b="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900" b="0" kern="1200">
                          <a:solidFill>
                            <a:schemeClr val="bg1"/>
                          </a:solidFill>
                          <a:latin typeface="+mn-lt"/>
                          <a:ea typeface="+mn-ea"/>
                          <a:cs typeface="+mn-cs"/>
                        </a:rPr>
                        <a:t>There is regular district-level validation or analysis of data entry prior to state reporting</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There is limited district-level validation or analysis of data entry prior to state reporting</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There is no substantive district-level data validation or analysis of data entry prior to state reporting</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8534819"/>
                  </a:ext>
                </a:extLst>
              </a:tr>
              <a:tr h="545274">
                <a:tc>
                  <a:txBody>
                    <a:bodyPr/>
                    <a:lstStyle/>
                    <a:p>
                      <a:pPr marL="0" indent="-126000" algn="l">
                        <a:buClr>
                          <a:srgbClr val="1A9AFA"/>
                        </a:buClr>
                        <a:buSzPct val="75000"/>
                        <a:buFontTx/>
                        <a:buNone/>
                      </a:pPr>
                      <a:r>
                        <a:rPr lang="en-US" sz="900" b="0">
                          <a:solidFill>
                            <a:schemeClr val="bg1"/>
                          </a:solidFill>
                          <a:latin typeface="+mj-lt"/>
                        </a:rPr>
                        <a:t>Data completeness &amp; accuracy</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b="0" i="1">
                          <a:solidFill>
                            <a:schemeClr val="bg1"/>
                          </a:solidFill>
                          <a:latin typeface="+mj-lt"/>
                        </a:rPr>
                        <a:t>What is the level of risk that the data reported is not complete or accurate?</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Data collection and reporting provide limited risk for omissions or inaccurate entry</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a:solidFill>
                            <a:schemeClr val="bg1"/>
                          </a:solidFill>
                          <a:latin typeface="+mj-lt"/>
                        </a:rPr>
                        <a:t>Data collection and reporting offer some risk for data omissions and/or inaccuracies in the reporting process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Data collection and reporting is structured such that there is significant risk of data omissions and/or inaccuracies in the reporting process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19398511"/>
                  </a:ext>
                </a:extLst>
              </a:tr>
            </a:tbl>
          </a:graphicData>
        </a:graphic>
      </p:graphicFrame>
      <p:sp>
        <p:nvSpPr>
          <p:cNvPr id="16" name="footnote_63805574472151745614" descr="Footnote">
            <a:extLst>
              <a:ext uri="{FF2B5EF4-FFF2-40B4-BE49-F238E27FC236}">
                <a16:creationId xmlns:a16="http://schemas.microsoft.com/office/drawing/2014/main" id="{05D02A2D-9940-402F-BC36-AD7FA74B7F28}"/>
              </a:ext>
            </a:extLst>
          </p:cNvPr>
          <p:cNvSpPr txBox="1"/>
          <p:nvPr/>
        </p:nvSpPr>
        <p:spPr>
          <a:xfrm>
            <a:off x="612869" y="6321370"/>
            <a:ext cx="9985811" cy="138693"/>
          </a:xfrm>
          <a:prstGeom prst="rect">
            <a:avLst/>
          </a:prstGeom>
          <a:noFill/>
        </p:spPr>
        <p:txBody>
          <a:bodyPr vert="horz" wrap="square" lIns="0" tIns="0" rIns="0" bIns="0" rtlCol="0" anchor="b" anchorCtr="0">
            <a:noAutofit/>
          </a:bodyPr>
          <a:lstStyle/>
          <a:p>
            <a:pPr>
              <a:spcBef>
                <a:spcPct val="0"/>
              </a:spcBef>
              <a:spcAft>
                <a:spcPct val="0"/>
              </a:spcAft>
              <a:buSzPct val="100000"/>
            </a:pPr>
            <a:r>
              <a:rPr lang="en-US" sz="800" b="1">
                <a:solidFill>
                  <a:srgbClr val="2E2E38"/>
                </a:solidFill>
                <a:cs typeface="Arial" panose="020B0604020202020204" pitchFamily="34" charset="0"/>
              </a:rPr>
              <a:t>Note: </a:t>
            </a:r>
            <a:r>
              <a:rPr lang="en-US" sz="800">
                <a:solidFill>
                  <a:srgbClr val="2E2E38"/>
                </a:solidFill>
                <a:cs typeface="Arial" panose="020B0604020202020204" pitchFamily="34" charset="0"/>
              </a:rPr>
              <a:t>If a domain was not evaluated on a particular dimension, it was assigned a risk rating of N to note it was not evaluated</a:t>
            </a:r>
          </a:p>
        </p:txBody>
      </p:sp>
      <p:sp>
        <p:nvSpPr>
          <p:cNvPr id="11" name="TextBox 10">
            <a:extLst>
              <a:ext uri="{FF2B5EF4-FFF2-40B4-BE49-F238E27FC236}">
                <a16:creationId xmlns:a16="http://schemas.microsoft.com/office/drawing/2014/main" id="{BBC7939A-A1CB-4EC4-B1DD-25F701D92C81}"/>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10" name="Date Placeholder 3">
            <a:extLst>
              <a:ext uri="{FF2B5EF4-FFF2-40B4-BE49-F238E27FC236}">
                <a16:creationId xmlns:a16="http://schemas.microsoft.com/office/drawing/2014/main" id="{E7956E54-3800-4BA6-A6B3-F913106AEB6D}"/>
              </a:ext>
            </a:extLst>
          </p:cNvPr>
          <p:cNvSpPr>
            <a:spLocks noGrp="1"/>
          </p:cNvSpPr>
          <p:nvPr>
            <p:ph type="dt" sz="half" idx="10"/>
          </p:nvPr>
        </p:nvSpPr>
        <p:spPr>
          <a:xfrm>
            <a:off x="9088016" y="6561447"/>
            <a:ext cx="1191258" cy="180000"/>
          </a:xfrm>
        </p:spPr>
        <p:txBody>
          <a:bodyPr/>
          <a:lstStyle/>
          <a:p>
            <a:r>
              <a:rPr lang="en-US"/>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a:t>Page </a:t>
            </a:r>
            <a:fld id="{F1BC30E3-FFE5-4B91-AA19-87A149EBB9EE}" type="slidenum">
              <a:rPr smtClean="0"/>
              <a:pPr/>
              <a:t>14</a:t>
            </a:fld>
            <a:endParaRPr/>
          </a:p>
        </p:txBody>
      </p:sp>
    </p:spTree>
    <p:extLst>
      <p:ext uri="{BB962C8B-B14F-4D97-AF65-F5344CB8AC3E}">
        <p14:creationId xmlns:p14="http://schemas.microsoft.com/office/powerpoint/2010/main" val="311991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851919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8" imgW="415" imgH="416" progId="TCLayout.ActiveDocument.1">
                  <p:embed/>
                </p:oleObj>
              </mc:Choice>
              <mc:Fallback>
                <p:oleObj name="think-cell Slide" r:id="rId8"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Appendix</a:t>
            </a:r>
            <a:br>
              <a:rPr lang="en-GB" dirty="0"/>
            </a:br>
            <a:r>
              <a:rPr lang="en-IN" sz="1600" dirty="0"/>
              <a:t>Student assignment</a:t>
            </a:r>
            <a:endParaRPr lang="en-IN" sz="1600" dirty="0">
              <a:solidFill>
                <a:srgbClr val="FF0000"/>
              </a:solidFill>
            </a:endParaRPr>
          </a:p>
        </p:txBody>
      </p:sp>
      <p:sp>
        <p:nvSpPr>
          <p:cNvPr id="53" name="Rectangle 52">
            <a:extLst>
              <a:ext uri="{FF2B5EF4-FFF2-40B4-BE49-F238E27FC236}">
                <a16:creationId xmlns:a16="http://schemas.microsoft.com/office/drawing/2014/main" id="{054C80C2-6CC9-4D87-B7EA-F2AA45AC94BE}"/>
              </a:ext>
            </a:extLst>
          </p:cNvPr>
          <p:cNvSpPr/>
          <p:nvPr/>
        </p:nvSpPr>
        <p:spPr>
          <a:xfrm>
            <a:off x="612648" y="1113676"/>
            <a:ext cx="10967088" cy="6628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1600" i="1">
                <a:solidFill>
                  <a:schemeClr val="bg1"/>
                </a:solidFill>
              </a:rPr>
              <a:t>The student assignment data domain was focused on analysis, rather than an assessment of data completeness and accuracy; it explored how family preferences aligned with assignments, and average distances travelled to school</a:t>
            </a:r>
          </a:p>
        </p:txBody>
      </p:sp>
      <p:sp>
        <p:nvSpPr>
          <p:cNvPr id="35" name="Arrow: Left-Right 34">
            <a:extLst>
              <a:ext uri="{FF2B5EF4-FFF2-40B4-BE49-F238E27FC236}">
                <a16:creationId xmlns:a16="http://schemas.microsoft.com/office/drawing/2014/main" id="{4A2291C7-8805-41F0-9C6A-804296DAF72D}"/>
              </a:ext>
            </a:extLst>
          </p:cNvPr>
          <p:cNvSpPr/>
          <p:nvPr/>
        </p:nvSpPr>
        <p:spPr>
          <a:xfrm>
            <a:off x="1176627" y="2137927"/>
            <a:ext cx="3476625"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Student preference vs. assignment (K-6), </a:t>
            </a:r>
          </a:p>
          <a:p>
            <a:pPr algn="ctr"/>
            <a:r>
              <a:rPr lang="en-US" sz="1200" i="1" dirty="0">
                <a:solidFill>
                  <a:schemeClr val="bg1"/>
                </a:solidFill>
              </a:rPr>
              <a:t>SY2021-22</a:t>
            </a:r>
          </a:p>
        </p:txBody>
      </p:sp>
      <p:cxnSp>
        <p:nvCxnSpPr>
          <p:cNvPr id="36" name="Straight Connector 35">
            <a:extLst>
              <a:ext uri="{FF2B5EF4-FFF2-40B4-BE49-F238E27FC236}">
                <a16:creationId xmlns:a16="http://schemas.microsoft.com/office/drawing/2014/main" id="{94A77252-3C35-4AE1-AF06-7EAD548574C6}"/>
              </a:ext>
              <a:ext uri="{C183D7F6-B498-43B3-948B-1728B52AA6E4}">
                <adec:decorative xmlns:adec="http://schemas.microsoft.com/office/drawing/2017/decorative" val="1"/>
              </a:ext>
            </a:extLst>
          </p:cNvPr>
          <p:cNvCxnSpPr>
            <a:stCxn id="35" idx="4"/>
            <a:endCxn id="35" idx="6"/>
          </p:cNvCxnSpPr>
          <p:nvPr/>
        </p:nvCxnSpPr>
        <p:spPr>
          <a:xfrm>
            <a:off x="1176627" y="2579962"/>
            <a:ext cx="347662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descr="Please refer to notes section for 'Graph 1 - Student preference vs assignment (K-6) SY2021-22' chart description">
            <a:extLst>
              <a:ext uri="{FF2B5EF4-FFF2-40B4-BE49-F238E27FC236}">
                <a16:creationId xmlns:a16="http://schemas.microsoft.com/office/drawing/2014/main" id="{E734917C-B924-4E18-8CB7-1BF03A2B5B55}"/>
              </a:ext>
            </a:extLst>
          </p:cNvPr>
          <p:cNvGrpSpPr/>
          <p:nvPr/>
        </p:nvGrpSpPr>
        <p:grpSpPr>
          <a:xfrm>
            <a:off x="596900" y="2767011"/>
            <a:ext cx="4138613" cy="2748678"/>
            <a:chOff x="596900" y="2767011"/>
            <a:chExt cx="4138613" cy="2748678"/>
          </a:xfrm>
        </p:grpSpPr>
        <p:graphicFrame>
          <p:nvGraphicFramePr>
            <p:cNvPr id="50" name="Chart 49">
              <a:extLst>
                <a:ext uri="{FF2B5EF4-FFF2-40B4-BE49-F238E27FC236}">
                  <a16:creationId xmlns:a16="http://schemas.microsoft.com/office/drawing/2014/main" id="{D0DD59FE-8B83-4D6A-BB5C-21EDB8E0C177}"/>
                </a:ext>
                <a:ext uri="{C183D7F6-B498-43B3-948B-1728B52AA6E4}">
                  <adec:decorative xmlns:adec="http://schemas.microsoft.com/office/drawing/2017/decorative" val="1"/>
                </a:ext>
              </a:extLst>
            </p:cNvPr>
            <p:cNvGraphicFramePr/>
            <p:nvPr>
              <p:custDataLst>
                <p:tags r:id="rId4"/>
              </p:custDataLst>
              <p:extLst>
                <p:ext uri="{D42A27DB-BD31-4B8C-83A1-F6EECF244321}">
                  <p14:modId xmlns:p14="http://schemas.microsoft.com/office/powerpoint/2010/main" val="4017630082"/>
                </p:ext>
              </p:extLst>
            </p:nvPr>
          </p:nvGraphicFramePr>
          <p:xfrm>
            <a:off x="596900" y="2868613"/>
            <a:ext cx="4138613" cy="2541587"/>
          </p:xfrm>
          <a:graphic>
            <a:graphicData uri="http://schemas.openxmlformats.org/drawingml/2006/chart">
              <c:chart xmlns:c="http://schemas.openxmlformats.org/drawingml/2006/chart" xmlns:r="http://schemas.openxmlformats.org/officeDocument/2006/relationships" r:id="rId10"/>
            </a:graphicData>
          </a:graphic>
        </p:graphicFrame>
        <p:sp>
          <p:nvSpPr>
            <p:cNvPr id="41" name="TextBox 32">
              <a:extLst>
                <a:ext uri="{FF2B5EF4-FFF2-40B4-BE49-F238E27FC236}">
                  <a16:creationId xmlns:a16="http://schemas.microsoft.com/office/drawing/2014/main" id="{25669BE3-4601-4958-AF41-C6BAB1908FEA}"/>
                </a:ext>
              </a:extLst>
            </p:cNvPr>
            <p:cNvSpPr txBox="1"/>
            <p:nvPr/>
          </p:nvSpPr>
          <p:spPr>
            <a:xfrm>
              <a:off x="1315342" y="5346412"/>
              <a:ext cx="1459638"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IN" dirty="0">
                  <a:solidFill>
                    <a:schemeClr val="bg1"/>
                  </a:solidFill>
                  <a:latin typeface="EYInterstate Light"/>
                </a:rPr>
                <a:t>Method of assignment</a:t>
              </a:r>
              <a:endParaRPr kumimoji="0" lang="en-IN" sz="11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33" name="TextBox 32">
              <a:extLst>
                <a:ext uri="{FF2B5EF4-FFF2-40B4-BE49-F238E27FC236}">
                  <a16:creationId xmlns:a16="http://schemas.microsoft.com/office/drawing/2014/main" id="{4DEC5CC7-0F17-4D5F-A89E-30004EC261DE}"/>
                </a:ext>
              </a:extLst>
            </p:cNvPr>
            <p:cNvSpPr txBox="1"/>
            <p:nvPr/>
          </p:nvSpPr>
          <p:spPr>
            <a:xfrm>
              <a:off x="1679574" y="4147073"/>
              <a:ext cx="70485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0EF387AD-D5D3-4352-AF05-E2E68509ADCD}" type="datetime'A''''''''''l''go''rith''m'' &#10;as''''''''s''''''''''i''gne''d'''">
                <a:rPr kumimoji="0" lang="en-IN" altLang="en-US" sz="1100" b="0" i="0" u="none" strike="noStrike" kern="1200" cap="none" spc="0" normalizeH="0" baseline="0" noProof="0" smtClean="0">
                  <a:ln>
                    <a:noFill/>
                  </a:ln>
                  <a:solidFill>
                    <a:srgbClr val="FFFFFF"/>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Algorithm 
assigned</a:t>
              </a:fld>
              <a:endParaRPr kumimoji="0" lang="en-IN" sz="11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31" name="TextBox 30">
              <a:extLst>
                <a:ext uri="{FF2B5EF4-FFF2-40B4-BE49-F238E27FC236}">
                  <a16:creationId xmlns:a16="http://schemas.microsoft.com/office/drawing/2014/main" id="{47E3D5DD-198A-4170-AB87-0275AA2C5C6D}"/>
                </a:ext>
              </a:extLst>
            </p:cNvPr>
            <p:cNvSpPr txBox="1"/>
            <p:nvPr/>
          </p:nvSpPr>
          <p:spPr>
            <a:xfrm>
              <a:off x="1828785" y="3038476"/>
              <a:ext cx="433388" cy="206210"/>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8F6C7FC3-99EC-4897-85F3-B71ADD11C11C}" type="datetime'''''''''''''''O''''t''''''''h''''''''e''r'">
                <a:rPr kumimoji="0" lang="en-IN" altLang="en-US" sz="1100" b="0" i="0" u="none" strike="noStrike" kern="1200" cap="none" spc="0" normalizeH="0" baseline="0" noProof="0" smtClean="0">
                  <a:ln>
                    <a:noFill/>
                  </a:ln>
                  <a:solidFill>
                    <a:schemeClr val="bg1"/>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Other</a:t>
              </a:fld>
              <a:r>
                <a:rPr kumimoji="0" lang="en-IN" altLang="en-US" sz="1100" b="0" i="0" u="none" strike="noStrike" kern="1200" cap="none" spc="0" normalizeH="0" baseline="30000" noProof="0" dirty="0">
                  <a:ln>
                    <a:noFill/>
                  </a:ln>
                  <a:solidFill>
                    <a:schemeClr val="bg1"/>
                  </a:solidFill>
                  <a:effectLst/>
                  <a:uLnTx/>
                  <a:uFillTx/>
                  <a:latin typeface="EYInterstate Light"/>
                  <a:ea typeface="+mn-ea"/>
                  <a:cs typeface="+mn-cs"/>
                </a:rPr>
                <a:t>1</a:t>
              </a:r>
              <a:endParaRPr kumimoji="0" lang="en-IN" sz="11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3" name="TextBox 2">
              <a:extLst>
                <a:ext uri="{FF2B5EF4-FFF2-40B4-BE49-F238E27FC236}">
                  <a16:creationId xmlns:a16="http://schemas.microsoft.com/office/drawing/2014/main" id="{AA1C602A-0DF3-4E86-90F7-A606E8BEF227}"/>
                </a:ext>
              </a:extLst>
            </p:cNvPr>
            <p:cNvSpPr txBox="1"/>
            <p:nvPr/>
          </p:nvSpPr>
          <p:spPr>
            <a:xfrm>
              <a:off x="1847841" y="2767011"/>
              <a:ext cx="433388" cy="18081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100" dirty="0">
                  <a:solidFill>
                    <a:schemeClr val="bg1"/>
                  </a:solidFill>
                </a:rPr>
                <a:t>5,475</a:t>
              </a:r>
            </a:p>
          </p:txBody>
        </p:sp>
        <p:cxnSp>
          <p:nvCxnSpPr>
            <p:cNvPr id="135" name="Straight Connector 134">
              <a:extLst>
                <a:ext uri="{FF2B5EF4-FFF2-40B4-BE49-F238E27FC236}">
                  <a16:creationId xmlns:a16="http://schemas.microsoft.com/office/drawing/2014/main" id="{DFA30957-5AC3-482F-AAFD-BFB91C1B495D}"/>
                </a:ext>
                <a:ext uri="{C183D7F6-B498-43B3-948B-1728B52AA6E4}">
                  <adec:decorative xmlns:adec="http://schemas.microsoft.com/office/drawing/2017/decorative" val="1"/>
                </a:ext>
              </a:extLst>
            </p:cNvPr>
            <p:cNvCxnSpPr/>
            <p:nvPr>
              <p:custDataLst>
                <p:tags r:id="rId5"/>
              </p:custDataLst>
            </p:nvPr>
          </p:nvCxnSpPr>
          <p:spPr bwMode="gray">
            <a:xfrm flipV="1">
              <a:off x="2528888" y="2974976"/>
              <a:ext cx="771525" cy="365125"/>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 name="TextBox 32">
              <a:extLst>
                <a:ext uri="{FF2B5EF4-FFF2-40B4-BE49-F238E27FC236}">
                  <a16:creationId xmlns:a16="http://schemas.microsoft.com/office/drawing/2014/main" id="{341C2E76-2F13-4F12-AF49-62691C046272}"/>
                </a:ext>
              </a:extLst>
            </p:cNvPr>
            <p:cNvSpPr txBox="1"/>
            <p:nvPr/>
          </p:nvSpPr>
          <p:spPr>
            <a:xfrm>
              <a:off x="2913508" y="5345990"/>
              <a:ext cx="1742183"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IN" dirty="0">
                  <a:solidFill>
                    <a:schemeClr val="bg1"/>
                  </a:solidFill>
                  <a:latin typeface="EYInterstate Light"/>
                </a:rPr>
                <a:t>Assignment school by rank</a:t>
              </a:r>
              <a:endParaRPr kumimoji="0" lang="en-IN" sz="11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37" name="TextBox 32">
              <a:extLst>
                <a:ext uri="{FF2B5EF4-FFF2-40B4-BE49-F238E27FC236}">
                  <a16:creationId xmlns:a16="http://schemas.microsoft.com/office/drawing/2014/main" id="{9F58A586-3569-496C-89DC-378AFAD27B45}"/>
                </a:ext>
              </a:extLst>
            </p:cNvPr>
            <p:cNvSpPr txBox="1"/>
            <p:nvPr/>
          </p:nvSpPr>
          <p:spPr>
            <a:xfrm>
              <a:off x="3431450" y="4441545"/>
              <a:ext cx="704850"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IN" dirty="0">
                  <a:solidFill>
                    <a:schemeClr val="bg1"/>
                  </a:solidFill>
                  <a:latin typeface="EYInterstate Light"/>
                </a:rPr>
                <a:t>1st choice</a:t>
              </a:r>
              <a:endParaRPr kumimoji="0" lang="en-IN" sz="11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34" name="TextBox 32">
              <a:extLst>
                <a:ext uri="{FF2B5EF4-FFF2-40B4-BE49-F238E27FC236}">
                  <a16:creationId xmlns:a16="http://schemas.microsoft.com/office/drawing/2014/main" id="{9AEA046E-6628-415E-B39C-ECF2DC8E8BE2}"/>
                </a:ext>
              </a:extLst>
            </p:cNvPr>
            <p:cNvSpPr txBox="1"/>
            <p:nvPr/>
          </p:nvSpPr>
          <p:spPr>
            <a:xfrm>
              <a:off x="3422649" y="3344641"/>
              <a:ext cx="704850" cy="33855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IN" dirty="0">
                  <a:solidFill>
                    <a:schemeClr val="bg1"/>
                  </a:solidFill>
                  <a:latin typeface="EYInterstate Light"/>
                </a:rPr>
                <a:t>2nd or 3rd choice</a:t>
              </a:r>
              <a:endParaRPr kumimoji="0" lang="en-IN" sz="11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30" name="TextBox 29">
              <a:extLst>
                <a:ext uri="{FF2B5EF4-FFF2-40B4-BE49-F238E27FC236}">
                  <a16:creationId xmlns:a16="http://schemas.microsoft.com/office/drawing/2014/main" id="{4E0D1C06-ADA2-4091-8923-10D748FEFCA4}"/>
                </a:ext>
              </a:extLst>
            </p:cNvPr>
            <p:cNvSpPr txBox="1"/>
            <p:nvPr/>
          </p:nvSpPr>
          <p:spPr>
            <a:xfrm>
              <a:off x="3589355" y="2768519"/>
              <a:ext cx="433388" cy="18081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100" dirty="0">
                  <a:solidFill>
                    <a:schemeClr val="bg1"/>
                  </a:solidFill>
                </a:rPr>
                <a:t>4,618</a:t>
              </a:r>
            </a:p>
          </p:txBody>
        </p:sp>
      </p:grpSp>
      <p:sp>
        <p:nvSpPr>
          <p:cNvPr id="46" name="Arrow: Left-Right 45">
            <a:extLst>
              <a:ext uri="{FF2B5EF4-FFF2-40B4-BE49-F238E27FC236}">
                <a16:creationId xmlns:a16="http://schemas.microsoft.com/office/drawing/2014/main" id="{B3B9768C-FFA9-4113-911F-BD069B5F3551}"/>
              </a:ext>
            </a:extLst>
          </p:cNvPr>
          <p:cNvSpPr/>
          <p:nvPr/>
        </p:nvSpPr>
        <p:spPr>
          <a:xfrm>
            <a:off x="7349457" y="2137930"/>
            <a:ext cx="3476625"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Student average distance from assignment </a:t>
            </a:r>
          </a:p>
          <a:p>
            <a:pPr algn="ctr"/>
            <a:r>
              <a:rPr lang="en-US" sz="1200" b="1" dirty="0">
                <a:solidFill>
                  <a:schemeClr val="bg1"/>
                </a:solidFill>
              </a:rPr>
              <a:t>(K-12), </a:t>
            </a:r>
            <a:r>
              <a:rPr lang="en-US" sz="1200" i="1" dirty="0">
                <a:solidFill>
                  <a:schemeClr val="bg1"/>
                </a:solidFill>
              </a:rPr>
              <a:t>SY2021-22</a:t>
            </a:r>
          </a:p>
        </p:txBody>
      </p:sp>
      <p:cxnSp>
        <p:nvCxnSpPr>
          <p:cNvPr id="47" name="Straight Connector 46">
            <a:extLst>
              <a:ext uri="{FF2B5EF4-FFF2-40B4-BE49-F238E27FC236}">
                <a16:creationId xmlns:a16="http://schemas.microsoft.com/office/drawing/2014/main" id="{40E34C39-F28A-461E-B924-10AB1FC6AAB9}"/>
              </a:ext>
              <a:ext uri="{C183D7F6-B498-43B3-948B-1728B52AA6E4}">
                <adec:decorative xmlns:adec="http://schemas.microsoft.com/office/drawing/2017/decorative" val="1"/>
              </a:ext>
            </a:extLst>
          </p:cNvPr>
          <p:cNvCxnSpPr>
            <a:stCxn id="46" idx="4"/>
            <a:endCxn id="46" idx="6"/>
          </p:cNvCxnSpPr>
          <p:nvPr/>
        </p:nvCxnSpPr>
        <p:spPr>
          <a:xfrm>
            <a:off x="7349457" y="2579965"/>
            <a:ext cx="347662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17A89795-08A1-4A82-B727-623482E7EC11}"/>
              </a:ext>
            </a:extLst>
          </p:cNvPr>
          <p:cNvSpPr txBox="1">
            <a:spLocks/>
          </p:cNvSpPr>
          <p:nvPr/>
        </p:nvSpPr>
        <p:spPr>
          <a:xfrm>
            <a:off x="6443321" y="2718034"/>
            <a:ext cx="5288895" cy="40652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Tx/>
              <a:buSzPct val="75000"/>
              <a:buNone/>
            </a:pPr>
            <a:r>
              <a:rPr lang="en-US" sz="1100"/>
              <a:t>BPS students travel an average of </a:t>
            </a:r>
            <a:r>
              <a:rPr lang="en-US" sz="1100" b="1" u="sng"/>
              <a:t>1.5 miles to school</a:t>
            </a:r>
            <a:r>
              <a:rPr lang="en-US" sz="1100"/>
              <a:t>; however, the distance varies significantly based on a student’s age and any special services they receive</a:t>
            </a:r>
          </a:p>
        </p:txBody>
      </p:sp>
      <p:sp>
        <p:nvSpPr>
          <p:cNvPr id="55" name="Callout_63804749004580674727">
            <a:extLst>
              <a:ext uri="{FF2B5EF4-FFF2-40B4-BE49-F238E27FC236}">
                <a16:creationId xmlns:a16="http://schemas.microsoft.com/office/drawing/2014/main" id="{1E2127DB-D189-4A8B-9C1C-DFFECF7D0671}"/>
              </a:ext>
            </a:extLst>
          </p:cNvPr>
          <p:cNvSpPr/>
          <p:nvPr>
            <p:custDataLst>
              <p:tags r:id="rId3"/>
            </p:custDataLst>
          </p:nvPr>
        </p:nvSpPr>
        <p:spPr>
          <a:xfrm>
            <a:off x="6320989" y="3521499"/>
            <a:ext cx="1822951" cy="406530"/>
          </a:xfrm>
          <a:prstGeom prst="wedgeRectCallout">
            <a:avLst>
              <a:gd name="adj1" fmla="val 59398"/>
              <a:gd name="adj2" fmla="val -1060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i="1">
                <a:solidFill>
                  <a:schemeClr val="bg1"/>
                </a:solidFill>
                <a:latin typeface="+mj-lt"/>
                <a:cs typeface="Arial" panose="020B0604020202020204" pitchFamily="34" charset="0"/>
              </a:rPr>
              <a:t>See next page for detail on traditional vs specialty schools</a:t>
            </a:r>
          </a:p>
        </p:txBody>
      </p:sp>
      <p:pic>
        <p:nvPicPr>
          <p:cNvPr id="39" name="Graphic 38">
            <a:extLst>
              <a:ext uri="{FF2B5EF4-FFF2-40B4-BE49-F238E27FC236}">
                <a16:creationId xmlns:a16="http://schemas.microsoft.com/office/drawing/2014/main" id="{86885BC7-9611-438D-B9E2-77EFDA88005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67802" y="3370005"/>
            <a:ext cx="701137" cy="701137"/>
          </a:xfrm>
          <a:prstGeom prst="rect">
            <a:avLst/>
          </a:prstGeom>
        </p:spPr>
      </p:pic>
      <p:pic>
        <p:nvPicPr>
          <p:cNvPr id="38" name="Graphic 37">
            <a:extLst>
              <a:ext uri="{FF2B5EF4-FFF2-40B4-BE49-F238E27FC236}">
                <a16:creationId xmlns:a16="http://schemas.microsoft.com/office/drawing/2014/main" id="{7117694B-3ECB-4D6C-A932-FE3732E8E2C2}"/>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04043" y="3357479"/>
            <a:ext cx="701137" cy="701137"/>
          </a:xfrm>
          <a:prstGeom prst="rect">
            <a:avLst/>
          </a:prstGeom>
        </p:spPr>
      </p:pic>
      <p:graphicFrame>
        <p:nvGraphicFramePr>
          <p:cNvPr id="48" name="Table 63806807578836670910">
            <a:extLst>
              <a:ext uri="{FF2B5EF4-FFF2-40B4-BE49-F238E27FC236}">
                <a16:creationId xmlns:a16="http://schemas.microsoft.com/office/drawing/2014/main" id="{391D3D79-0395-49AA-99DC-59B92920479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54657643"/>
              </p:ext>
            </p:extLst>
          </p:nvPr>
        </p:nvGraphicFramePr>
        <p:xfrm>
          <a:off x="6444525" y="4110185"/>
          <a:ext cx="5027775" cy="1193516"/>
        </p:xfrm>
        <a:graphic>
          <a:graphicData uri="http://schemas.openxmlformats.org/drawingml/2006/table">
            <a:tbl>
              <a:tblPr firstRow="1" firstCol="1" bandRow="1">
                <a:tableStyleId>{5C22544A-7EE6-4342-B048-85BDC9FD1C3A}</a:tableStyleId>
              </a:tblPr>
              <a:tblGrid>
                <a:gridCol w="1675925">
                  <a:extLst>
                    <a:ext uri="{9D8B030D-6E8A-4147-A177-3AD203B41FA5}">
                      <a16:colId xmlns:a16="http://schemas.microsoft.com/office/drawing/2014/main" val="1770115162"/>
                    </a:ext>
                  </a:extLst>
                </a:gridCol>
                <a:gridCol w="1675925">
                  <a:extLst>
                    <a:ext uri="{9D8B030D-6E8A-4147-A177-3AD203B41FA5}">
                      <a16:colId xmlns:a16="http://schemas.microsoft.com/office/drawing/2014/main" val="1000314679"/>
                    </a:ext>
                  </a:extLst>
                </a:gridCol>
                <a:gridCol w="1675925">
                  <a:extLst>
                    <a:ext uri="{9D8B030D-6E8A-4147-A177-3AD203B41FA5}">
                      <a16:colId xmlns:a16="http://schemas.microsoft.com/office/drawing/2014/main" val="587981265"/>
                    </a:ext>
                  </a:extLst>
                </a:gridCol>
              </a:tblGrid>
              <a:tr h="317202">
                <a:tc>
                  <a:txBody>
                    <a:bodyPr/>
                    <a:lstStyle/>
                    <a:p>
                      <a:pPr marL="0" indent="-126000" algn="ctr">
                        <a:buClr>
                          <a:srgbClr val="1A9AFA"/>
                        </a:buClr>
                        <a:buSzPct val="75000"/>
                        <a:buFontTx/>
                        <a:buNone/>
                      </a:pPr>
                      <a:r>
                        <a:rPr lang="en-US" sz="1100" b="0">
                          <a:solidFill>
                            <a:srgbClr val="2E2E38"/>
                          </a:solidFill>
                          <a:latin typeface="+mj-lt"/>
                        </a:rPr>
                        <a:t>School type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a:solidFill>
                            <a:srgbClr val="2E2E38"/>
                          </a:solidFill>
                          <a:latin typeface="+mj-lt"/>
                        </a:rPr>
                        <a:t>Elementary avg.</a:t>
                      </a:r>
                      <a:r>
                        <a:rPr lang="en-US" sz="1100" b="0" baseline="30000">
                          <a:solidFill>
                            <a:srgbClr val="2E2E38"/>
                          </a:solidFill>
                          <a:latin typeface="+mj-lt"/>
                        </a:rPr>
                        <a:t>2</a:t>
                      </a:r>
                      <a:endParaRPr lang="en-US" sz="1100" b="0">
                        <a:solidFill>
                          <a:srgbClr val="2E2E38"/>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a:solidFill>
                            <a:srgbClr val="2E2E38"/>
                          </a:solidFill>
                          <a:latin typeface="+mj-lt"/>
                        </a:rPr>
                        <a:t>Non-elementary avg.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438157">
                <a:tc>
                  <a:txBody>
                    <a:bodyPr/>
                    <a:lstStyle/>
                    <a:p>
                      <a:pPr marL="0" indent="-126000" algn="l">
                        <a:buClr>
                          <a:srgbClr val="1A9AFA"/>
                        </a:buClr>
                        <a:buSzPct val="75000"/>
                        <a:buFontTx/>
                        <a:buNone/>
                      </a:pPr>
                      <a:r>
                        <a:rPr lang="en-US" sz="1100" b="0" dirty="0">
                          <a:solidFill>
                            <a:schemeClr val="bg1"/>
                          </a:solidFill>
                          <a:latin typeface="+mj-lt"/>
                        </a:rPr>
                        <a:t>Traditional</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a:solidFill>
                            <a:srgbClr val="2E2E38"/>
                          </a:solidFill>
                          <a:latin typeface="+mj-lt"/>
                        </a:rPr>
                        <a:t>~1.1 miles</a:t>
                      </a:r>
                      <a:endParaRPr lang="en-US" sz="1100" b="0">
                        <a:solidFill>
                          <a:srgbClr val="1A9AFA"/>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a:solidFill>
                            <a:srgbClr val="2E2E38"/>
                          </a:solidFill>
                          <a:latin typeface="+mj-lt"/>
                        </a:rPr>
                        <a:t>~1.6 miles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438157">
                <a:tc>
                  <a:txBody>
                    <a:bodyPr/>
                    <a:lstStyle/>
                    <a:p>
                      <a:pPr marL="0" indent="-126000" algn="l">
                        <a:buClr>
                          <a:srgbClr val="1A9AFA"/>
                        </a:buClr>
                        <a:buSzPct val="75000"/>
                        <a:buFontTx/>
                        <a:buNone/>
                      </a:pPr>
                      <a:r>
                        <a:rPr lang="en-US" sz="1100" b="0">
                          <a:solidFill>
                            <a:schemeClr val="bg1"/>
                          </a:solidFill>
                          <a:latin typeface="+mj-lt"/>
                        </a:rPr>
                        <a:t>Specialty</a:t>
                      </a:r>
                      <a:r>
                        <a:rPr lang="en-US" sz="1100" b="0" baseline="30000">
                          <a:solidFill>
                            <a:schemeClr val="bg1"/>
                          </a:solidFill>
                          <a:latin typeface="+mj-lt"/>
                        </a:rPr>
                        <a:t>3</a:t>
                      </a:r>
                      <a:endParaRPr lang="en-US" sz="1100" b="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a:solidFill>
                            <a:schemeClr val="bg1"/>
                          </a:solidFill>
                          <a:latin typeface="+mj-lt"/>
                        </a:rPr>
                        <a:t>~2.9 miles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~2.8 miles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sp>
        <p:nvSpPr>
          <p:cNvPr id="125" name="footnote_6380420316088055392" descr="Footnote">
            <a:extLst>
              <a:ext uri="{FF2B5EF4-FFF2-40B4-BE49-F238E27FC236}">
                <a16:creationId xmlns:a16="http://schemas.microsoft.com/office/drawing/2014/main" id="{E897B77B-7263-45C3-A0F4-B0D073E66ABE}"/>
              </a:ext>
              <a:ext uri="{C183D7F6-B498-43B3-948B-1728B52AA6E4}">
                <adec:decorative xmlns:adec="http://schemas.microsoft.com/office/drawing/2017/decorative" val="0"/>
              </a:ext>
            </a:extLst>
          </p:cNvPr>
          <p:cNvSpPr txBox="1"/>
          <p:nvPr/>
        </p:nvSpPr>
        <p:spPr>
          <a:xfrm>
            <a:off x="657051" y="5934381"/>
            <a:ext cx="10388476"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The other category predominately consists of K0/K1 students who were administratively assigned</a:t>
            </a:r>
          </a:p>
          <a:p>
            <a:pPr marL="95250" indent="-95250">
              <a:spcBef>
                <a:spcPct val="0"/>
              </a:spcBef>
              <a:spcAft>
                <a:spcPct val="0"/>
              </a:spcAft>
              <a:buSzPct val="100000"/>
              <a:buFont typeface="Arial" pitchFamily="34" charset="0"/>
              <a:buAutoNum type="arabicPeriod"/>
            </a:pPr>
            <a:r>
              <a:rPr lang="en-US" sz="800">
                <a:solidFill>
                  <a:schemeClr val="bg1"/>
                </a:solidFill>
                <a:cs typeface="Arial" panose="020B0604020202020204" pitchFamily="34" charset="0"/>
              </a:rPr>
              <a:t>Elementary schools includes all schools limited to grades below 6</a:t>
            </a:r>
            <a:r>
              <a:rPr lang="en-US" sz="800" baseline="30000">
                <a:solidFill>
                  <a:schemeClr val="bg1"/>
                </a:solidFill>
                <a:cs typeface="Arial" panose="020B0604020202020204" pitchFamily="34" charset="0"/>
              </a:rPr>
              <a:t>th</a:t>
            </a:r>
            <a:r>
              <a:rPr lang="en-US" sz="800">
                <a:solidFill>
                  <a:schemeClr val="bg1"/>
                </a:solidFill>
                <a:cs typeface="Arial" panose="020B0604020202020204" pitchFamily="34" charset="0"/>
              </a:rPr>
              <a:t> (e,g, K-3, K-5, and K-6, but not a K-8 school); Elementary specialty only includes the relevant McKinley campus</a:t>
            </a:r>
          </a:p>
          <a:p>
            <a:pPr marL="95250" indent="-95250">
              <a:spcBef>
                <a:spcPct val="0"/>
              </a:spcBef>
              <a:spcAft>
                <a:spcPct val="0"/>
              </a:spcAft>
              <a:buSzPct val="100000"/>
              <a:buFont typeface="Arial" pitchFamily="34" charset="0"/>
              <a:buAutoNum type="arabicPeriod"/>
            </a:pPr>
            <a:r>
              <a:rPr lang="en-US" sz="800">
                <a:solidFill>
                  <a:schemeClr val="bg1"/>
                </a:solidFill>
                <a:cs typeface="Arial" panose="020B0604020202020204" pitchFamily="34" charset="0"/>
              </a:rPr>
              <a:t>Specialty schools include those serving students with particular disabilities, exam or audition entry schools, and alternative education settings</a:t>
            </a:r>
          </a:p>
        </p:txBody>
      </p:sp>
      <p:sp>
        <p:nvSpPr>
          <p:cNvPr id="124" name="source_6380420058075255931" descr="Source">
            <a:extLst>
              <a:ext uri="{FF2B5EF4-FFF2-40B4-BE49-F238E27FC236}">
                <a16:creationId xmlns:a16="http://schemas.microsoft.com/office/drawing/2014/main" id="{DD64D17C-CF03-457A-9EF5-8DBD46B20E29}"/>
              </a:ext>
            </a:extLst>
          </p:cNvPr>
          <p:cNvSpPr txBox="1"/>
          <p:nvPr/>
        </p:nvSpPr>
        <p:spPr>
          <a:xfrm>
            <a:off x="686243" y="6544796"/>
            <a:ext cx="2708310" cy="209288"/>
          </a:xfrm>
          <a:prstGeom prst="rect">
            <a:avLst/>
          </a:prstGeom>
          <a:noFill/>
        </p:spPr>
        <p:txBody>
          <a:bodyPr vert="horz" wrap="square" lIns="0" tIns="0" rIns="0" bIns="0" rtlCol="0">
            <a:spAutoFit/>
          </a:bodyPr>
          <a:lstStyle/>
          <a:p>
            <a:pPr>
              <a:lnSpc>
                <a:spcPct val="85000"/>
              </a:lnSpc>
              <a:spcAft>
                <a:spcPts val="600"/>
              </a:spcAft>
              <a:buSzPct val="75000"/>
            </a:pPr>
            <a:r>
              <a:rPr lang="en-US" sz="800">
                <a:solidFill>
                  <a:srgbClr val="2E2E38"/>
                </a:solidFill>
                <a:cs typeface="Arial" panose="020B0604020202020204" pitchFamily="34" charset="0"/>
              </a:rPr>
              <a:t>Source: BPS student assignment files; EY DESE, BPS, and school interviews</a:t>
            </a:r>
          </a:p>
        </p:txBody>
      </p:sp>
      <p:sp>
        <p:nvSpPr>
          <p:cNvPr id="29" name="TextBox 28">
            <a:extLst>
              <a:ext uri="{FF2B5EF4-FFF2-40B4-BE49-F238E27FC236}">
                <a16:creationId xmlns:a16="http://schemas.microsoft.com/office/drawing/2014/main" id="{4A01E3A8-FD39-4D18-AE58-B007237DC9D4}"/>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2" name="Date Placeholder 3">
            <a:extLst>
              <a:ext uri="{FF2B5EF4-FFF2-40B4-BE49-F238E27FC236}">
                <a16:creationId xmlns:a16="http://schemas.microsoft.com/office/drawing/2014/main" id="{BECEA7EA-5F49-4DDB-B5FA-6E8E4C7AF418}"/>
              </a:ext>
            </a:extLst>
          </p:cNvPr>
          <p:cNvSpPr>
            <a:spLocks noGrp="1"/>
          </p:cNvSpPr>
          <p:nvPr>
            <p:ph type="dt" sz="half" idx="10"/>
          </p:nvPr>
        </p:nvSpPr>
        <p:spPr>
          <a:xfrm>
            <a:off x="9088016" y="6561447"/>
            <a:ext cx="1191258" cy="180000"/>
          </a:xfrm>
        </p:spPr>
        <p:txBody>
          <a:bodyPr/>
          <a:lstStyle/>
          <a:p>
            <a:r>
              <a:rPr lang="en-US"/>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a:t>Page </a:t>
            </a:r>
            <a:fld id="{F1BC30E3-FFE5-4B91-AA19-87A149EBB9EE}" type="slidenum">
              <a:rPr smtClean="0"/>
              <a:pPr/>
              <a:t>15</a:t>
            </a:fld>
            <a:endParaRPr/>
          </a:p>
        </p:txBody>
      </p:sp>
    </p:spTree>
    <p:extLst>
      <p:ext uri="{BB962C8B-B14F-4D97-AF65-F5344CB8AC3E}">
        <p14:creationId xmlns:p14="http://schemas.microsoft.com/office/powerpoint/2010/main" val="301237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791138-6919-49FA-8852-762B02EA065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030329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5" imgW="473" imgH="476" progId="TCLayout.ActiveDocument.1">
                  <p:embed/>
                </p:oleObj>
              </mc:Choice>
              <mc:Fallback>
                <p:oleObj name="think-cell Slide" r:id="rId5" imgW="473" imgH="476" progId="TCLayout.ActiveDocument.1">
                  <p:embed/>
                  <p:pic>
                    <p:nvPicPr>
                      <p:cNvPr id="3" name="Object 2" hidden="1">
                        <a:extLst>
                          <a:ext uri="{FF2B5EF4-FFF2-40B4-BE49-F238E27FC236}">
                            <a16:creationId xmlns:a16="http://schemas.microsoft.com/office/drawing/2014/main" id="{67791138-6919-49FA-8852-762B02EA0653}"/>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4FEB6395-9A67-4751-881F-740FECEF846B}"/>
              </a:ext>
            </a:extLst>
          </p:cNvPr>
          <p:cNvSpPr>
            <a:spLocks noGrp="1"/>
          </p:cNvSpPr>
          <p:nvPr>
            <p:ph type="title"/>
          </p:nvPr>
        </p:nvSpPr>
        <p:spPr/>
        <p:txBody>
          <a:bodyPr vert="horz"/>
          <a:lstStyle/>
          <a:p>
            <a:r>
              <a:rPr lang="en-US"/>
              <a:t>Appendix</a:t>
            </a:r>
            <a:br>
              <a:rPr lang="en-US"/>
            </a:br>
            <a:r>
              <a:rPr lang="en-US" sz="1600"/>
              <a:t>Student location analysis: School services classifications</a:t>
            </a:r>
          </a:p>
        </p:txBody>
      </p:sp>
      <p:sp>
        <p:nvSpPr>
          <p:cNvPr id="29" name="Arrow: Left-Right 28">
            <a:extLst>
              <a:ext uri="{FF2B5EF4-FFF2-40B4-BE49-F238E27FC236}">
                <a16:creationId xmlns:a16="http://schemas.microsoft.com/office/drawing/2014/main" id="{617A16F7-42F3-4E08-BC88-F8B50B9D68B8}"/>
              </a:ext>
            </a:extLst>
          </p:cNvPr>
          <p:cNvSpPr/>
          <p:nvPr/>
        </p:nvSpPr>
        <p:spPr>
          <a:xfrm>
            <a:off x="882782" y="1022352"/>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chemeClr val="bg1"/>
                </a:solidFill>
              </a:rPr>
              <a:t>Elementary</a:t>
            </a:r>
            <a:r>
              <a:rPr lang="en-US" sz="1200" b="1" baseline="30000">
                <a:solidFill>
                  <a:schemeClr val="bg1"/>
                </a:solidFill>
              </a:rPr>
              <a:t>1</a:t>
            </a:r>
            <a:r>
              <a:rPr lang="en-US" sz="1200" b="1">
                <a:solidFill>
                  <a:schemeClr val="bg1"/>
                </a:solidFill>
              </a:rPr>
              <a:t>, traditional schools</a:t>
            </a:r>
            <a:endParaRPr lang="en-US" sz="1200">
              <a:solidFill>
                <a:schemeClr val="bg1"/>
              </a:solidFill>
            </a:endParaRPr>
          </a:p>
        </p:txBody>
      </p:sp>
      <p:cxnSp>
        <p:nvCxnSpPr>
          <p:cNvPr id="30" name="Straight Connector 29">
            <a:extLst>
              <a:ext uri="{FF2B5EF4-FFF2-40B4-BE49-F238E27FC236}">
                <a16:creationId xmlns:a16="http://schemas.microsoft.com/office/drawing/2014/main" id="{9F524AFB-75AE-4BF6-A648-F3C902C8B20A}"/>
              </a:ext>
              <a:ext uri="{C183D7F6-B498-43B3-948B-1728B52AA6E4}">
                <adec:decorative xmlns:adec="http://schemas.microsoft.com/office/drawing/2017/decorative" val="1"/>
              </a:ext>
            </a:extLst>
          </p:cNvPr>
          <p:cNvCxnSpPr>
            <a:stCxn id="29" idx="4"/>
            <a:endCxn id="29" idx="6"/>
          </p:cNvCxnSpPr>
          <p:nvPr/>
        </p:nvCxnSpPr>
        <p:spPr>
          <a:xfrm>
            <a:off x="882782" y="1279721"/>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Content Placeholder 3">
            <a:extLst>
              <a:ext uri="{FF2B5EF4-FFF2-40B4-BE49-F238E27FC236}">
                <a16:creationId xmlns:a16="http://schemas.microsoft.com/office/drawing/2014/main" id="{E6C47193-77FF-4477-B7AC-CF0F96CA543C}"/>
              </a:ext>
            </a:extLst>
          </p:cNvPr>
          <p:cNvSpPr txBox="1">
            <a:spLocks/>
          </p:cNvSpPr>
          <p:nvPr/>
        </p:nvSpPr>
        <p:spPr>
          <a:xfrm>
            <a:off x="710727" y="1341037"/>
            <a:ext cx="5029200" cy="3017520"/>
          </a:xfrm>
          <a:prstGeom prst="rect">
            <a:avLst/>
          </a:prstGeom>
        </p:spPr>
        <p:txBody>
          <a:bodyPr wrap="square" lIns="0" tIns="0" rIns="0" bIns="0" numCol="3">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Adams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Alighieri Dante Montessori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Baldwin Early Learning Pilot Academy</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Bates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Beethoven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Blackstone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Bradley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Channing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Chittick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Clap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Conley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Dever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East Boston Early Education Center</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Ellis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Ellison-Parks Early Education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Everett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Grew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Guild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Hale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Harvard-Kent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Haynes Early Education Center</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Henderson K-12 Inclusion School Lower</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Higginson Inclusion K0-2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Holmes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Kennedy John F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Kennedy Patrick J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Kenny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Lee Academy</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Manning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Mason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Mather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Mattahunt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Mendell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Mozart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O'Donnell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Otis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Perkins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Perry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Philbrick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Quincy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Russell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Shaw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Sumner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Taylor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Tynan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UP Academy Holland</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West Zone Early Learning Center</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Winship Elementary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Winthrop Elementary School</a:t>
            </a:r>
          </a:p>
          <a:p>
            <a:pPr marL="182880" indent="-182880">
              <a:spcAft>
                <a:spcPts val="0"/>
              </a:spcAft>
              <a:buClr>
                <a:schemeClr val="bg1"/>
              </a:buClr>
              <a:buFont typeface="EYInterstate" panose="02000503020000020004" pitchFamily="2" charset="0"/>
              <a:buChar char="•"/>
              <a:defRPr/>
            </a:pPr>
            <a:endParaRPr lang="en-IN" sz="800">
              <a:solidFill>
                <a:schemeClr val="bg1"/>
              </a:solidFill>
              <a:latin typeface="EYInterstate Light" panose="02000506000000020004" pitchFamily="2" charset="0"/>
              <a:cs typeface="+mn-cs"/>
            </a:endParaRPr>
          </a:p>
        </p:txBody>
      </p:sp>
      <p:sp>
        <p:nvSpPr>
          <p:cNvPr id="45" name="Arrow: Left-Right 44">
            <a:extLst>
              <a:ext uri="{FF2B5EF4-FFF2-40B4-BE49-F238E27FC236}">
                <a16:creationId xmlns:a16="http://schemas.microsoft.com/office/drawing/2014/main" id="{D9637C41-40C7-4F8F-BA53-3020D262790C}"/>
              </a:ext>
            </a:extLst>
          </p:cNvPr>
          <p:cNvSpPr/>
          <p:nvPr/>
        </p:nvSpPr>
        <p:spPr>
          <a:xfrm>
            <a:off x="882782" y="4438652"/>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chemeClr val="bg1"/>
                </a:solidFill>
              </a:rPr>
              <a:t>Elementary, specialty</a:t>
            </a:r>
            <a:r>
              <a:rPr lang="en-US" sz="1200" b="1" baseline="30000">
                <a:solidFill>
                  <a:schemeClr val="bg1"/>
                </a:solidFill>
              </a:rPr>
              <a:t>2</a:t>
            </a:r>
            <a:r>
              <a:rPr lang="en-US" sz="1200" b="1">
                <a:solidFill>
                  <a:schemeClr val="bg1"/>
                </a:solidFill>
              </a:rPr>
              <a:t> schools</a:t>
            </a:r>
            <a:endParaRPr lang="en-US" sz="1200">
              <a:solidFill>
                <a:schemeClr val="bg1"/>
              </a:solidFill>
            </a:endParaRPr>
          </a:p>
        </p:txBody>
      </p:sp>
      <p:cxnSp>
        <p:nvCxnSpPr>
          <p:cNvPr id="46" name="Straight Connector 45">
            <a:extLst>
              <a:ext uri="{FF2B5EF4-FFF2-40B4-BE49-F238E27FC236}">
                <a16:creationId xmlns:a16="http://schemas.microsoft.com/office/drawing/2014/main" id="{DB20D30B-89D2-433B-9884-2F6CAE00E865}"/>
              </a:ext>
              <a:ext uri="{C183D7F6-B498-43B3-948B-1728B52AA6E4}">
                <adec:decorative xmlns:adec="http://schemas.microsoft.com/office/drawing/2017/decorative" val="1"/>
              </a:ext>
            </a:extLst>
          </p:cNvPr>
          <p:cNvCxnSpPr>
            <a:stCxn id="45" idx="4"/>
            <a:endCxn id="45" idx="6"/>
          </p:cNvCxnSpPr>
          <p:nvPr/>
        </p:nvCxnSpPr>
        <p:spPr>
          <a:xfrm>
            <a:off x="882782" y="4696021"/>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Content Placeholder 3">
            <a:extLst>
              <a:ext uri="{FF2B5EF4-FFF2-40B4-BE49-F238E27FC236}">
                <a16:creationId xmlns:a16="http://schemas.microsoft.com/office/drawing/2014/main" id="{462AAE80-8279-492E-9D78-D34E78C1F85D}"/>
              </a:ext>
            </a:extLst>
          </p:cNvPr>
          <p:cNvSpPr txBox="1">
            <a:spLocks/>
          </p:cNvSpPr>
          <p:nvPr/>
        </p:nvSpPr>
        <p:spPr>
          <a:xfrm>
            <a:off x="710727" y="4753851"/>
            <a:ext cx="5029200" cy="123111"/>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McKinley</a:t>
            </a:r>
            <a:r>
              <a:rPr lang="en-IN" sz="800" baseline="30000">
                <a:solidFill>
                  <a:schemeClr val="bg1"/>
                </a:solidFill>
                <a:latin typeface="EYInterstate Light" panose="02000506000000020004" pitchFamily="2" charset="0"/>
                <a:cs typeface="+mn-cs"/>
              </a:rPr>
              <a:t>3</a:t>
            </a:r>
            <a:r>
              <a:rPr lang="en-IN" sz="800">
                <a:solidFill>
                  <a:schemeClr val="bg1"/>
                </a:solidFill>
                <a:latin typeface="EYInterstate Light" panose="02000506000000020004" pitchFamily="2" charset="0"/>
                <a:cs typeface="+mn-cs"/>
              </a:rPr>
              <a:t> Elementary School</a:t>
            </a:r>
          </a:p>
        </p:txBody>
      </p:sp>
      <p:sp>
        <p:nvSpPr>
          <p:cNvPr id="41" name="Arrow: Left-Right 40">
            <a:extLst>
              <a:ext uri="{FF2B5EF4-FFF2-40B4-BE49-F238E27FC236}">
                <a16:creationId xmlns:a16="http://schemas.microsoft.com/office/drawing/2014/main" id="{11FAEDB1-E977-4806-ACE5-4AB9D943F4A1}"/>
              </a:ext>
            </a:extLst>
          </p:cNvPr>
          <p:cNvSpPr/>
          <p:nvPr/>
        </p:nvSpPr>
        <p:spPr>
          <a:xfrm>
            <a:off x="6367702" y="1022350"/>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chemeClr val="bg1"/>
                </a:solidFill>
              </a:rPr>
              <a:t>Non-elementary</a:t>
            </a:r>
            <a:r>
              <a:rPr lang="en-US" sz="1200" b="1" baseline="30000">
                <a:solidFill>
                  <a:schemeClr val="bg1"/>
                </a:solidFill>
              </a:rPr>
              <a:t>4</a:t>
            </a:r>
            <a:r>
              <a:rPr lang="en-US" sz="1200" b="1">
                <a:solidFill>
                  <a:schemeClr val="bg1"/>
                </a:solidFill>
              </a:rPr>
              <a:t>, traditional schools</a:t>
            </a:r>
            <a:endParaRPr lang="en-US" sz="1200">
              <a:solidFill>
                <a:schemeClr val="bg1"/>
              </a:solidFill>
            </a:endParaRPr>
          </a:p>
        </p:txBody>
      </p:sp>
      <p:cxnSp>
        <p:nvCxnSpPr>
          <p:cNvPr id="42" name="Straight Connector 41">
            <a:extLst>
              <a:ext uri="{FF2B5EF4-FFF2-40B4-BE49-F238E27FC236}">
                <a16:creationId xmlns:a16="http://schemas.microsoft.com/office/drawing/2014/main" id="{B963F956-91AD-4194-9104-2456A90D62EF}"/>
              </a:ext>
              <a:ext uri="{C183D7F6-B498-43B3-948B-1728B52AA6E4}">
                <adec:decorative xmlns:adec="http://schemas.microsoft.com/office/drawing/2017/decorative" val="1"/>
              </a:ext>
            </a:extLst>
          </p:cNvPr>
          <p:cNvCxnSpPr>
            <a:stCxn id="41" idx="4"/>
            <a:endCxn id="41" idx="6"/>
          </p:cNvCxnSpPr>
          <p:nvPr/>
        </p:nvCxnSpPr>
        <p:spPr>
          <a:xfrm>
            <a:off x="6367702" y="1279719"/>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59B22C4A-10DD-43DF-A238-9930F1D0471A}"/>
              </a:ext>
            </a:extLst>
          </p:cNvPr>
          <p:cNvSpPr txBox="1">
            <a:spLocks/>
          </p:cNvSpPr>
          <p:nvPr/>
        </p:nvSpPr>
        <p:spPr>
          <a:xfrm>
            <a:off x="6175498" y="1341037"/>
            <a:ext cx="5029200" cy="3017520"/>
          </a:xfrm>
          <a:prstGeom prst="rect">
            <a:avLst/>
          </a:prstGeom>
        </p:spPr>
        <p:txBody>
          <a:bodyPr wrap="square" lIns="0" tIns="0" rIns="0" bIns="0" numCol="3">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Another Course To College</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Boston Community Leadership Academy</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Boston Teachers Union K-8 Pilot</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Brighton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Burke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Charlestown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Community Academy of Science and Health</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Condon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Curley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Dearborn 6-12 STEM Academy</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East Boston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Edison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Eliot K-8 Innovation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English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Excel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Fenway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Frederick Pilot Middle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Gardner Pilot Academy</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Greenwood Sarah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Haley Pilot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Henderson K-12 Inclusion School Upper</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Hennigan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Hernandez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Higginson-Lewis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Hurley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Irving Middle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Jackson-Mann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Kilmer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King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Lee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Lyndon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Lyon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Lyon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Madison Park Technical Vocational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Margarita Muniz Academy</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Mario Umana Academy</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McKay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Mildred Avenue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Mission Hill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Murphy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New Mission High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Ohrenberger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Orchard Gardens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Quincy Upper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Roosevelt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TechBoston Academy</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Timilty Middle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Tobin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Trotter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Warren-Prescott K-8 School</a:t>
            </a:r>
          </a:p>
          <a:p>
            <a:pPr marL="182880" indent="-182880">
              <a:spcAft>
                <a:spcPts val="0"/>
              </a:spcAft>
              <a:buClr>
                <a:schemeClr val="bg1"/>
              </a:buClr>
              <a:buFont typeface="EYInterstate" panose="02000503020000020004" pitchFamily="2" charset="0"/>
              <a:buChar char="•"/>
              <a:defRPr/>
            </a:pPr>
            <a:r>
              <a:rPr lang="en-IN" sz="800">
                <a:solidFill>
                  <a:schemeClr val="bg1"/>
                </a:solidFill>
                <a:latin typeface="EYInterstate Light" panose="02000506000000020004" pitchFamily="2" charset="0"/>
                <a:cs typeface="+mn-cs"/>
              </a:rPr>
              <a:t>Young Achievers K-8 School</a:t>
            </a:r>
          </a:p>
          <a:p>
            <a:pPr marL="182880" indent="-182880">
              <a:spcAft>
                <a:spcPts val="0"/>
              </a:spcAft>
              <a:buClr>
                <a:schemeClr val="bg1"/>
              </a:buClr>
              <a:buFont typeface="EYInterstate" panose="02000503020000020004" pitchFamily="2" charset="0"/>
              <a:buChar char="•"/>
              <a:defRPr/>
            </a:pPr>
            <a:endParaRPr lang="en-IN" sz="800">
              <a:solidFill>
                <a:schemeClr val="bg1"/>
              </a:solidFill>
              <a:latin typeface="EYInterstate Light" panose="02000506000000020004" pitchFamily="2" charset="0"/>
              <a:cs typeface="+mn-cs"/>
            </a:endParaRPr>
          </a:p>
        </p:txBody>
      </p:sp>
      <p:sp>
        <p:nvSpPr>
          <p:cNvPr id="54" name="Arrow: Left-Right 53">
            <a:extLst>
              <a:ext uri="{FF2B5EF4-FFF2-40B4-BE49-F238E27FC236}">
                <a16:creationId xmlns:a16="http://schemas.microsoft.com/office/drawing/2014/main" id="{6751AF15-4307-4B3B-A7A8-5D6EDD932AE9}"/>
              </a:ext>
            </a:extLst>
          </p:cNvPr>
          <p:cNvSpPr/>
          <p:nvPr/>
        </p:nvSpPr>
        <p:spPr>
          <a:xfrm>
            <a:off x="6367702" y="4438650"/>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chemeClr val="bg1"/>
                </a:solidFill>
              </a:rPr>
              <a:t>Non-elementary, specialty schools</a:t>
            </a:r>
            <a:endParaRPr lang="en-US" sz="1200">
              <a:solidFill>
                <a:schemeClr val="bg1"/>
              </a:solidFill>
            </a:endParaRPr>
          </a:p>
        </p:txBody>
      </p:sp>
      <p:cxnSp>
        <p:nvCxnSpPr>
          <p:cNvPr id="55" name="Straight Connector 54">
            <a:extLst>
              <a:ext uri="{FF2B5EF4-FFF2-40B4-BE49-F238E27FC236}">
                <a16:creationId xmlns:a16="http://schemas.microsoft.com/office/drawing/2014/main" id="{5C24418C-A420-491C-B350-32245D40DF4E}"/>
              </a:ext>
              <a:ext uri="{C183D7F6-B498-43B3-948B-1728B52AA6E4}">
                <adec:decorative xmlns:adec="http://schemas.microsoft.com/office/drawing/2017/decorative" val="1"/>
              </a:ext>
            </a:extLst>
          </p:cNvPr>
          <p:cNvCxnSpPr>
            <a:stCxn id="54" idx="4"/>
            <a:endCxn id="54" idx="6"/>
          </p:cNvCxnSpPr>
          <p:nvPr/>
        </p:nvCxnSpPr>
        <p:spPr>
          <a:xfrm>
            <a:off x="6367702" y="4696019"/>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4DFAAA6-ACA3-4C3F-BBE2-718F5467FEAE}"/>
              </a:ext>
              <a:ext uri="{C183D7F6-B498-43B3-948B-1728B52AA6E4}">
                <adec:decorative xmlns:adec="http://schemas.microsoft.com/office/drawing/2017/decorative" val="1"/>
              </a:ext>
            </a:extLst>
          </p:cNvPr>
          <p:cNvGrpSpPr/>
          <p:nvPr/>
        </p:nvGrpSpPr>
        <p:grpSpPr>
          <a:xfrm>
            <a:off x="4384136" y="4807641"/>
            <a:ext cx="6820562" cy="1060923"/>
            <a:chOff x="4384136" y="4807641"/>
            <a:chExt cx="6820562" cy="1060923"/>
          </a:xfrm>
        </p:grpSpPr>
        <p:sp>
          <p:nvSpPr>
            <p:cNvPr id="47" name="Content Placeholder 3">
              <a:extLst>
                <a:ext uri="{FF2B5EF4-FFF2-40B4-BE49-F238E27FC236}">
                  <a16:creationId xmlns:a16="http://schemas.microsoft.com/office/drawing/2014/main" id="{E5D7C64A-AB29-423D-BACA-6A995BC0FF7D}"/>
                </a:ext>
              </a:extLst>
            </p:cNvPr>
            <p:cNvSpPr txBox="1">
              <a:spLocks/>
            </p:cNvSpPr>
            <p:nvPr/>
          </p:nvSpPr>
          <p:spPr>
            <a:xfrm>
              <a:off x="6175498" y="4807641"/>
              <a:ext cx="5029200" cy="1054135"/>
            </a:xfrm>
            <a:prstGeom prst="rect">
              <a:avLst/>
            </a:prstGeom>
          </p:spPr>
          <p:txBody>
            <a:bodyPr wrap="square" lIns="0" tIns="0" rIns="0" bIns="0" numCol="3">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Boston Adult Tech Academy</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Boston Arts Academy</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Boston Collaborative High School</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Boston International High School &amp; Newcomers Academy</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Boston Latin Academy*</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Boston Latin School*</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Carter School</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Community Academy</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Greater Egleston High School</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Horace Mann School for the Deaf Hard of Hearing</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McKinley Middle School</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McKinley Prep High School</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McKinley So. End Academy</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O'Bryant School of Math &amp; Science*</a:t>
              </a:r>
            </a:p>
            <a:p>
              <a:pPr marL="182880" indent="-182880">
                <a:spcAft>
                  <a:spcPts val="0"/>
                </a:spcAft>
                <a:buClr>
                  <a:schemeClr val="bg1"/>
                </a:buClr>
                <a:buFont typeface="EYInterstate" panose="02000503020000020004" pitchFamily="2" charset="0"/>
                <a:buChar char="•"/>
                <a:defRPr/>
              </a:pPr>
              <a:r>
                <a:rPr lang="en-US" sz="800" dirty="0">
                  <a:solidFill>
                    <a:schemeClr val="bg1"/>
                  </a:solidFill>
                  <a:latin typeface="EYInterstate Light" panose="02000506000000020004" pitchFamily="2" charset="0"/>
                  <a:cs typeface="+mn-cs"/>
                </a:rPr>
                <a:t>Snowden International High School</a:t>
              </a:r>
            </a:p>
            <a:p>
              <a:pPr marL="182880" indent="-182880">
                <a:spcAft>
                  <a:spcPts val="0"/>
                </a:spcAft>
                <a:buClr>
                  <a:schemeClr val="bg1"/>
                </a:buClr>
                <a:buFont typeface="EYInterstate" panose="02000503020000020004" pitchFamily="2" charset="0"/>
                <a:buChar char="•"/>
                <a:defRPr/>
              </a:pPr>
              <a:endParaRPr lang="en-IN" sz="800" dirty="0">
                <a:solidFill>
                  <a:schemeClr val="bg1"/>
                </a:solidFill>
                <a:latin typeface="EYInterstate Light" panose="02000506000000020004" pitchFamily="2" charset="0"/>
                <a:cs typeface="+mn-cs"/>
              </a:endParaRPr>
            </a:p>
          </p:txBody>
        </p:sp>
        <p:sp>
          <p:nvSpPr>
            <p:cNvPr id="25" name="Callout_63804749004580674727">
              <a:extLst>
                <a:ext uri="{FF2B5EF4-FFF2-40B4-BE49-F238E27FC236}">
                  <a16:creationId xmlns:a16="http://schemas.microsoft.com/office/drawing/2014/main" id="{983A2B1F-C0FF-4ED5-9157-B6661029474A}"/>
                </a:ext>
              </a:extLst>
            </p:cNvPr>
            <p:cNvSpPr/>
            <p:nvPr>
              <p:custDataLst>
                <p:tags r:id="rId3"/>
              </p:custDataLst>
            </p:nvPr>
          </p:nvSpPr>
          <p:spPr>
            <a:xfrm>
              <a:off x="4384136" y="5277684"/>
              <a:ext cx="1587023" cy="590880"/>
            </a:xfrm>
            <a:prstGeom prst="wedgeRectCallout">
              <a:avLst>
                <a:gd name="adj1" fmla="val 61790"/>
                <a:gd name="adj2" fmla="val 1757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i="1" dirty="0">
                  <a:solidFill>
                    <a:srgbClr val="2E2E38"/>
                  </a:solidFill>
                  <a:latin typeface="+mj-lt"/>
                  <a:cs typeface="Arial" panose="020B0604020202020204" pitchFamily="34" charset="0"/>
                </a:rPr>
                <a:t>Schools with an asterisks are “exam” schools that are not included in the location analysis</a:t>
              </a:r>
            </a:p>
          </p:txBody>
        </p:sp>
      </p:grpSp>
      <p:sp>
        <p:nvSpPr>
          <p:cNvPr id="51" name="footnote_6380420316088055392" descr="Footnote">
            <a:extLst>
              <a:ext uri="{FF2B5EF4-FFF2-40B4-BE49-F238E27FC236}">
                <a16:creationId xmlns:a16="http://schemas.microsoft.com/office/drawing/2014/main" id="{C93BF23E-903F-498C-9E34-3200A904AF60}"/>
              </a:ext>
            </a:extLst>
          </p:cNvPr>
          <p:cNvSpPr txBox="1"/>
          <p:nvPr/>
        </p:nvSpPr>
        <p:spPr>
          <a:xfrm>
            <a:off x="609917" y="5907495"/>
            <a:ext cx="10667180" cy="361791"/>
          </a:xfrm>
          <a:prstGeom prst="rect">
            <a:avLst/>
          </a:prstGeom>
          <a:noFill/>
        </p:spPr>
        <p:txBody>
          <a:bodyPr vert="horz" wrap="square" lIns="0" tIns="0" rIns="0" bIns="0" numCol="2" rtlCol="0" anchor="b" anchorCtr="0">
            <a:noAutofit/>
          </a:bodyPr>
          <a:lstStyle/>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Schools that only serve students in PK-6</a:t>
            </a:r>
          </a:p>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Schools that either serve students with specific disabilities, require an entrance exam, or are classified by BPS as specialty </a:t>
            </a:r>
          </a:p>
          <a:p>
            <a:pPr marL="95250" indent="-95250">
              <a:spcBef>
                <a:spcPct val="0"/>
              </a:spcBef>
              <a:spcAft>
                <a:spcPct val="0"/>
              </a:spcAft>
              <a:buSzPct val="100000"/>
              <a:buFont typeface="Arial" pitchFamily="34" charset="0"/>
              <a:buAutoNum type="arabicPeriod"/>
            </a:pPr>
            <a:endParaRPr lang="en-US" sz="800">
              <a:solidFill>
                <a:srgbClr val="2E2E38"/>
              </a:solidFill>
              <a:cs typeface="Arial" panose="020B0604020202020204" pitchFamily="34" charset="0"/>
            </a:endParaRPr>
          </a:p>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McKinley Schools has 4 schools in 1 – the 4 schools were analyzed separately</a:t>
            </a:r>
          </a:p>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Schools that serve any students above grade 6 – includes PK-8, PK-12, middle school, or high school</a:t>
            </a:r>
            <a:endParaRPr lang="en-US" sz="800">
              <a:solidFill>
                <a:srgbClr val="FF0000"/>
              </a:solidFill>
              <a:cs typeface="Arial" panose="020B0604020202020204" pitchFamily="34" charset="0"/>
            </a:endParaRPr>
          </a:p>
        </p:txBody>
      </p:sp>
      <p:sp>
        <p:nvSpPr>
          <p:cNvPr id="52" name="source_6380420058075255931" descr="Source">
            <a:extLst>
              <a:ext uri="{FF2B5EF4-FFF2-40B4-BE49-F238E27FC236}">
                <a16:creationId xmlns:a16="http://schemas.microsoft.com/office/drawing/2014/main" id="{AF26E326-0B14-4B22-96B0-38E5CB42E18C}"/>
              </a:ext>
            </a:extLst>
          </p:cNvPr>
          <p:cNvSpPr txBox="1"/>
          <p:nvPr/>
        </p:nvSpPr>
        <p:spPr>
          <a:xfrm>
            <a:off x="705097" y="6366599"/>
            <a:ext cx="5394078" cy="467820"/>
          </a:xfrm>
          <a:prstGeom prst="rect">
            <a:avLst/>
          </a:prstGeom>
          <a:noFill/>
        </p:spPr>
        <p:txBody>
          <a:bodyPr vert="horz" wrap="square" lIns="0" tIns="0" rIns="0" bIns="0" rtlCol="0">
            <a:spAutoFit/>
          </a:bodyPr>
          <a:lstStyle/>
          <a:p>
            <a:pPr>
              <a:lnSpc>
                <a:spcPct val="85000"/>
              </a:lnSpc>
              <a:spcAft>
                <a:spcPts val="600"/>
              </a:spcAft>
              <a:buSzPct val="75000"/>
            </a:pPr>
            <a:r>
              <a:rPr lang="en-US" sz="800">
                <a:solidFill>
                  <a:srgbClr val="2E2E38"/>
                </a:solidFill>
                <a:cs typeface="Arial" panose="020B0604020202020204" pitchFamily="34" charset="0"/>
              </a:rPr>
              <a:t>Source: </a:t>
            </a:r>
            <a:r>
              <a:rPr lang="en-US" sz="800">
                <a:solidFill>
                  <a:schemeClr val="bg1"/>
                </a:solidFill>
                <a:latin typeface="+mj-lt"/>
                <a:cs typeface="Arial" panose="020B0604020202020204" pitchFamily="34" charset="0"/>
              </a:rPr>
              <a:t>BPS; school-specific sites</a:t>
            </a:r>
            <a:endParaRPr lang="en-US" sz="800" b="0">
              <a:solidFill>
                <a:schemeClr val="bg1"/>
              </a:solidFill>
              <a:latin typeface="+mj-lt"/>
            </a:endParaRPr>
          </a:p>
          <a:p>
            <a:pPr>
              <a:lnSpc>
                <a:spcPct val="85000"/>
              </a:lnSpc>
              <a:spcAft>
                <a:spcPts val="600"/>
              </a:spcAft>
              <a:buSzPct val="75000"/>
            </a:pPr>
            <a:endParaRPr lang="en-US" sz="800" b="0">
              <a:solidFill>
                <a:schemeClr val="bg1"/>
              </a:solidFill>
              <a:latin typeface="+mj-lt"/>
            </a:endParaRPr>
          </a:p>
          <a:p>
            <a:pPr>
              <a:lnSpc>
                <a:spcPct val="85000"/>
              </a:lnSpc>
              <a:spcAft>
                <a:spcPts val="600"/>
              </a:spcAft>
              <a:buSzPct val="75000"/>
            </a:pPr>
            <a:endParaRPr lang="en-US" sz="800">
              <a:solidFill>
                <a:srgbClr val="2E2E38"/>
              </a:solidFill>
              <a:cs typeface="Arial" panose="020B0604020202020204" pitchFamily="34" charset="0"/>
            </a:endParaRPr>
          </a:p>
        </p:txBody>
      </p:sp>
      <p:sp>
        <p:nvSpPr>
          <p:cNvPr id="22" name="TextBox 21">
            <a:extLst>
              <a:ext uri="{FF2B5EF4-FFF2-40B4-BE49-F238E27FC236}">
                <a16:creationId xmlns:a16="http://schemas.microsoft.com/office/drawing/2014/main" id="{0E4D6C65-9CBF-46C6-96B6-901B152175E8}"/>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27" name="Date Placeholder 3">
            <a:extLst>
              <a:ext uri="{FF2B5EF4-FFF2-40B4-BE49-F238E27FC236}">
                <a16:creationId xmlns:a16="http://schemas.microsoft.com/office/drawing/2014/main" id="{8107663F-2884-45B8-9C19-D40FFF5D865F}"/>
              </a:ext>
            </a:extLst>
          </p:cNvPr>
          <p:cNvSpPr>
            <a:spLocks noGrp="1"/>
          </p:cNvSpPr>
          <p:nvPr>
            <p:ph type="dt" sz="half" idx="10"/>
          </p:nvPr>
        </p:nvSpPr>
        <p:spPr>
          <a:xfrm>
            <a:off x="9088016" y="6561447"/>
            <a:ext cx="1191258" cy="180000"/>
          </a:xfrm>
        </p:spPr>
        <p:txBody>
          <a:bodyPr/>
          <a:lstStyle/>
          <a:p>
            <a:r>
              <a:rPr lang="en-US"/>
              <a:t>February 2023</a:t>
            </a:r>
          </a:p>
        </p:txBody>
      </p:sp>
      <p:sp>
        <p:nvSpPr>
          <p:cNvPr id="4" name="Slide Number Placeholder 3">
            <a:extLst>
              <a:ext uri="{FF2B5EF4-FFF2-40B4-BE49-F238E27FC236}">
                <a16:creationId xmlns:a16="http://schemas.microsoft.com/office/drawing/2014/main" id="{DAD880AD-BAB9-4293-A16D-1FCBA2337B9B}"/>
              </a:ext>
              <a:ext uri="{C183D7F6-B498-43B3-948B-1728B52AA6E4}">
                <adec:decorative xmlns:adec="http://schemas.microsoft.com/office/drawing/2017/decorative" val="0"/>
              </a:ext>
            </a:extLst>
          </p:cNvPr>
          <p:cNvSpPr>
            <a:spLocks noGrp="1"/>
          </p:cNvSpPr>
          <p:nvPr>
            <p:ph type="sldNum" sz="quarter" idx="12"/>
          </p:nvPr>
        </p:nvSpPr>
        <p:spPr/>
        <p:txBody>
          <a:bodyPr/>
          <a:lstStyle/>
          <a:p>
            <a:r>
              <a:rPr lang="en-IN"/>
              <a:t>Page </a:t>
            </a:r>
            <a:fld id="{F1BC30E3-FFE5-4B91-AA19-87A149EBB9EE}" type="slidenum">
              <a:rPr smtClean="0"/>
              <a:pPr/>
              <a:t>16</a:t>
            </a:fld>
            <a:endParaRPr/>
          </a:p>
        </p:txBody>
      </p:sp>
    </p:spTree>
    <p:extLst>
      <p:ext uri="{BB962C8B-B14F-4D97-AF65-F5344CB8AC3E}">
        <p14:creationId xmlns:p14="http://schemas.microsoft.com/office/powerpoint/2010/main" val="316518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2C3B0A5-03D6-474C-BB01-AD78BBA8F8EF}"/>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843736177"/>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36867"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B2C3B0A5-03D6-474C-BB01-AD78BBA8F8EF}"/>
                          </a:ext>
                          <a:ext uri="{C183D7F6-B498-43B3-948B-1728B52AA6E4}">
                            <adec:decorative xmlns:adec="http://schemas.microsoft.com/office/drawing/2017/decorative" val="1"/>
                          </a:ext>
                        </a:extLst>
                      </p:cNvPr>
                      <p:cNvPicPr/>
                      <p:nvPr/>
                    </p:nvPicPr>
                    <p:blipFill>
                      <a:blip r:embed="rId5"/>
                      <a:stretch>
                        <a:fillRect/>
                      </a:stretch>
                    </p:blipFill>
                    <p:spPr>
                      <a:xfrm>
                        <a:off x="4763" y="1588"/>
                        <a:ext cx="1588" cy="1588"/>
                      </a:xfrm>
                      <a:prstGeom prst="rect">
                        <a:avLst/>
                      </a:prstGeom>
                    </p:spPr>
                  </p:pic>
                </p:oleObj>
              </mc:Fallback>
            </mc:AlternateContent>
          </a:graphicData>
        </a:graphic>
      </p:graphicFrame>
      <p:sp>
        <p:nvSpPr>
          <p:cNvPr id="4" name="Google Shape;541;p21">
            <a:extLst>
              <a:ext uri="{FF2B5EF4-FFF2-40B4-BE49-F238E27FC236}">
                <a16:creationId xmlns:a16="http://schemas.microsoft.com/office/drawing/2014/main" id="{64B27F51-EE2F-4C90-8C3B-064FD399F3AD}"/>
              </a:ext>
            </a:extLst>
          </p:cNvPr>
          <p:cNvSpPr txBox="1">
            <a:spLocks noGrp="1"/>
          </p:cNvSpPr>
          <p:nvPr>
            <p:ph type="title" idx="4294967295"/>
          </p:nvPr>
        </p:nvSpPr>
        <p:spPr>
          <a:xfrm>
            <a:off x="626341" y="1133476"/>
            <a:ext cx="3548376" cy="2222121"/>
          </a:xfrm>
          <a:prstGeom prst="rect">
            <a:avLst/>
          </a:prstGeom>
          <a:noFill/>
          <a:ln>
            <a:noFill/>
            <a:prstDash/>
          </a:ln>
          <a:effectLst/>
        </p:spPr>
        <p:txBody>
          <a:bodyPr rot="0" spcFirstLastPara="1" vertOverflow="overflow" horzOverflow="overflow" vert="horz" wrap="square" lIns="0" tIns="3655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rPr>
              <a:t>|  Building a better working world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EY exists to build a better working world, helping create long-term value for clients, people and society and build trust in the capital markets.</a:t>
            </a:r>
            <a:endParaRPr kumimoji="0" lang="en-US" sz="1100" b="0" i="0" u="none" strike="noStrike" kern="0" cap="none" spc="0" normalizeH="0" baseline="0" noProof="0" dirty="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Enabled by data and technology, diverse EY teams in over 150 countries provide trust through assurance and help clients grow, transform and operate.</a:t>
            </a:r>
            <a:endParaRPr kumimoji="0" lang="en-US" sz="1100" b="0" i="0" u="none" strike="noStrike" kern="0" cap="none" spc="0" normalizeH="0" baseline="0" noProof="0" dirty="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Working across assurance, consulting, law, strategy, tax and transactions, EY teams ask better questions to find new answers for the complex issues facing our world today. </a:t>
            </a:r>
            <a:endParaRPr kumimoji="0" lang="en-US" sz="1100" b="0" i="0" u="none" strike="noStrike" kern="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5" name="Google Shape;541;p21">
            <a:extLst>
              <a:ext uri="{FF2B5EF4-FFF2-40B4-BE49-F238E27FC236}">
                <a16:creationId xmlns:a16="http://schemas.microsoft.com/office/drawing/2014/main" id="{B7AD416B-692B-41CB-8F8A-40501C82D301}"/>
              </a:ext>
            </a:extLst>
          </p:cNvPr>
          <p:cNvSpPr txBox="1">
            <a:spLocks/>
          </p:cNvSpPr>
          <p:nvPr/>
        </p:nvSpPr>
        <p:spPr>
          <a:xfrm>
            <a:off x="8049722" y="1133476"/>
            <a:ext cx="3548376" cy="2714563"/>
          </a:xfrm>
          <a:prstGeom prst="rect">
            <a:avLst/>
          </a:prstGeom>
          <a:noFill/>
          <a:ln>
            <a:noFill/>
          </a:ln>
        </p:spPr>
        <p:txBody>
          <a:bodyPr spcFirstLastPara="1" wrap="square" lIns="0" tIns="36550" rIns="0" bIns="0" anchor="t" anchorCtr="0">
            <a:spAutoFit/>
          </a:bodyPr>
          <a:lstStyle/>
          <a:p>
            <a:pPr>
              <a:spcAft>
                <a:spcPts val="600"/>
              </a:spcAft>
              <a:defRPr/>
            </a:pPr>
            <a:r>
              <a:rPr lang="en-US" sz="800" kern="0" dirty="0">
                <a:solidFill>
                  <a:prstClr val="white"/>
                </a:solidFill>
                <a:latin typeface="EYInterstate Light"/>
                <a:ea typeface="Inter-Regular"/>
                <a:cs typeface="Inter-Regular"/>
                <a:sym typeface="Inter-Regular"/>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endParaRPr sz="800" kern="0" dirty="0">
              <a:solidFill>
                <a:prstClr val="white"/>
              </a:solidFill>
              <a:latin typeface="EYInterstate Light"/>
            </a:endParaRPr>
          </a:p>
          <a:p>
            <a:pPr>
              <a:spcAft>
                <a:spcPts val="600"/>
              </a:spcAft>
              <a:defRPr/>
            </a:pPr>
            <a:r>
              <a:rPr lang="en-US" sz="800" kern="0" dirty="0">
                <a:solidFill>
                  <a:prstClr val="white"/>
                </a:solidFill>
                <a:latin typeface="EYInterstate Light"/>
                <a:ea typeface="Inter-Regular"/>
                <a:cs typeface="Inter-Regular"/>
                <a:sym typeface="Inter-Regular"/>
              </a:rPr>
              <a:t>Ernst &amp; Young LLP is a client-serving member firm of </a:t>
            </a:r>
            <a:br>
              <a:rPr lang="en-US" sz="800" kern="0" dirty="0">
                <a:solidFill>
                  <a:prstClr val="white"/>
                </a:solidFill>
                <a:latin typeface="EYInterstate Light"/>
                <a:ea typeface="Inter-Regular"/>
                <a:cs typeface="Inter-Regular"/>
                <a:sym typeface="Inter-Regular"/>
              </a:rPr>
            </a:br>
            <a:r>
              <a:rPr lang="en-US" sz="800" kern="0" dirty="0">
                <a:solidFill>
                  <a:prstClr val="white"/>
                </a:solidFill>
                <a:latin typeface="EYInterstate Light"/>
                <a:ea typeface="Inter-Regular"/>
                <a:cs typeface="Inter-Regular"/>
                <a:sym typeface="Inter-Regular"/>
              </a:rPr>
              <a:t>Ernst &amp; Young Global Limited operating in the US.</a:t>
            </a:r>
            <a:endParaRPr sz="800" kern="0" dirty="0">
              <a:solidFill>
                <a:prstClr val="white"/>
              </a:solidFill>
              <a:latin typeface="EYInterstate Light"/>
            </a:endParaRPr>
          </a:p>
          <a:p>
            <a:pPr>
              <a:spcAft>
                <a:spcPts val="600"/>
              </a:spcAft>
              <a:defRPr/>
            </a:pPr>
            <a:r>
              <a:rPr lang="en-US" sz="800" kern="0" dirty="0">
                <a:solidFill>
                  <a:prstClr val="white"/>
                </a:solidFill>
                <a:latin typeface="EYInterstate Light"/>
                <a:ea typeface="Inter-Regular"/>
                <a:cs typeface="Inter-Regular"/>
                <a:sym typeface="Inter-Regular"/>
              </a:rPr>
              <a:t>© 2022 Ernst &amp; Young LLP.</a:t>
            </a:r>
            <a:br>
              <a:rPr lang="en-US" sz="800" kern="0" dirty="0">
                <a:solidFill>
                  <a:prstClr val="white"/>
                </a:solidFill>
                <a:latin typeface="EYInterstate Light"/>
                <a:ea typeface="Inter-Regular"/>
                <a:cs typeface="Inter-Regular"/>
                <a:sym typeface="Inter-Regular"/>
              </a:rPr>
            </a:br>
            <a:r>
              <a:rPr lang="en-US" sz="800" kern="0" dirty="0">
                <a:solidFill>
                  <a:prstClr val="white"/>
                </a:solidFill>
                <a:latin typeface="EYInterstate Light"/>
                <a:ea typeface="Inter-Regular"/>
                <a:cs typeface="Inter-Regular"/>
                <a:sym typeface="Inter-Regular"/>
              </a:rPr>
              <a:t>All Rights Reserved.</a:t>
            </a:r>
          </a:p>
          <a:p>
            <a:pPr>
              <a:spcAft>
                <a:spcPts val="600"/>
              </a:spcAft>
              <a:defRPr/>
            </a:pPr>
            <a:r>
              <a:rPr lang="en-US" sz="800" kern="0" dirty="0">
                <a:solidFill>
                  <a:prstClr val="white"/>
                </a:solidFill>
                <a:latin typeface="EYInterstate Light"/>
                <a:ea typeface="Inter-Regular"/>
                <a:cs typeface="Inter-Regular"/>
                <a:sym typeface="Inter-Regular"/>
              </a:rPr>
              <a:t>2211-4122976</a:t>
            </a:r>
            <a:br>
              <a:rPr lang="en-US" sz="800" kern="0" dirty="0">
                <a:solidFill>
                  <a:prstClr val="white"/>
                </a:solidFill>
                <a:latin typeface="EYInterstate Light"/>
                <a:ea typeface="Inter-Regular"/>
                <a:cs typeface="Inter-Regular"/>
                <a:sym typeface="Inter-Regular"/>
              </a:rPr>
            </a:br>
            <a:r>
              <a:rPr lang="en-US" sz="800" kern="0" dirty="0">
                <a:solidFill>
                  <a:prstClr val="white"/>
                </a:solidFill>
                <a:latin typeface="EYInterstate Light"/>
                <a:ea typeface="Inter-Regular"/>
                <a:cs typeface="Inter-Regular"/>
                <a:sym typeface="Inter-Regular"/>
              </a:rPr>
              <a:t>ED None</a:t>
            </a:r>
          </a:p>
          <a:p>
            <a:pPr>
              <a:spcAft>
                <a:spcPts val="600"/>
              </a:spcAft>
              <a:defRPr/>
            </a:pPr>
            <a:r>
              <a:rPr lang="en-IN" sz="700" kern="0" dirty="0">
                <a:solidFill>
                  <a:prstClr val="white"/>
                </a:solidFill>
                <a:latin typeface="EYInterstate Light"/>
              </a:rPr>
              <a:t>This material has been prepared for general informational purposes only and is not intended to be relied upon as accounting, tax, legal or other professional advice. Please refer to your advisors for specific advice.</a:t>
            </a:r>
          </a:p>
          <a:p>
            <a:pPr>
              <a:spcAft>
                <a:spcPts val="600"/>
              </a:spcAft>
              <a:defRPr/>
            </a:pPr>
            <a:r>
              <a:rPr lang="en-US" sz="1100" kern="0" dirty="0">
                <a:solidFill>
                  <a:prstClr val="white"/>
                </a:solidFill>
                <a:latin typeface="EYInterstate" panose="02000503020000020004" pitchFamily="2" charset="0"/>
                <a:ea typeface="Inter-Regular"/>
                <a:cs typeface="Inter-Regular"/>
                <a:sym typeface="Inter-Regular"/>
              </a:rPr>
              <a:t>ey.com</a:t>
            </a:r>
            <a:endParaRPr sz="1100" kern="0" dirty="0">
              <a:solidFill>
                <a:prstClr val="white"/>
              </a:solidFill>
              <a:latin typeface="EYInterstate" panose="02000503020000020004" pitchFamily="2" charset="0"/>
            </a:endParaRPr>
          </a:p>
        </p:txBody>
      </p:sp>
    </p:spTree>
    <p:extLst>
      <p:ext uri="{BB962C8B-B14F-4D97-AF65-F5344CB8AC3E}">
        <p14:creationId xmlns:p14="http://schemas.microsoft.com/office/powerpoint/2010/main" val="96678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198673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a:t>Limitations and restrictions</a:t>
            </a:r>
            <a:endParaRPr lang="en-IN"/>
          </a:p>
        </p:txBody>
      </p:sp>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p:txBody>
          <a:bodyPr/>
          <a:lstStyle/>
          <a:p>
            <a:pPr>
              <a:spcBef>
                <a:spcPts val="1200"/>
              </a:spcBef>
              <a:buClrTx/>
            </a:pPr>
            <a:r>
              <a:rPr lang="en-US" sz="1400" dirty="0"/>
              <a:t>This report (the “Report”) has been prepared by Ernst &amp; Young LLP (“EY” or “we”), from information and material supplied by Massachusetts Department of Elementary and Secondary Education (MA DESE)  (“Client”), for the sole purpose of assisting Client in an independent assessment of the processes and data systems of Boston Public Schools (“BPS”).</a:t>
            </a:r>
          </a:p>
          <a:p>
            <a:pPr>
              <a:spcBef>
                <a:spcPts val="1200"/>
              </a:spcBef>
              <a:buClrTx/>
            </a:pPr>
            <a:r>
              <a:rPr lang="en-US" sz="1400" dirty="0"/>
              <a:t>The nature and scope of our services was determined solely by the Agreement between EY and Client dated August 8th, 2022 (the “Agreement”). Our procedures were limited to those described in that Agreement. Our work was performed only for the use and benefit of Client and should not be used or relied on by anyone else. Other persons who read this Report who are not a party to the Agreement do so at their own risk and are not entitled to rely on it for any purpose. We assume no duty, obligation or responsibility whatsoever to any other parties that may obtain access to the Report.</a:t>
            </a:r>
          </a:p>
          <a:p>
            <a:pPr>
              <a:spcBef>
                <a:spcPts val="1200"/>
              </a:spcBef>
              <a:buClrTx/>
            </a:pPr>
            <a:r>
              <a:rPr lang="en-US" sz="1400" dirty="0"/>
              <a:t>The services we performed were advisory in nature. While EY’s work in connection with this Report was performed under the consulting services standards of the American Institute of Certified Public Accountants (the “AICPA”), EY did not render an assurance report or opinion under the Agreement, nor did our services constitute an audit, review, examination, forecast, projection or any other form of attestation as those terms are defined by the AICPA. None of the services we provided constituted any legal opinion or advice. This Report is not being issued in connection with any issuance of debt or other financing transaction.</a:t>
            </a:r>
          </a:p>
          <a:p>
            <a:pPr>
              <a:spcBef>
                <a:spcPts val="1200"/>
              </a:spcBef>
              <a:buClrTx/>
            </a:pPr>
            <a:r>
              <a:rPr lang="en-US" sz="1400" dirty="0"/>
              <a:t>In the preparation of this Report, EY relied on information provided by Client from interviews and internal documents, primary research or publicly available resources, and such information was presumed to be current, accurate and complete. EY has not conducted an independent assessment or verification of the completeness, accuracy or validity of the information obtained. Any assumptions contained in this Report are solely those of Client and its management (“Management”) and any underlying data were produced solely by Client and its Management.</a:t>
            </a:r>
          </a:p>
          <a:p>
            <a:pPr>
              <a:spcBef>
                <a:spcPts val="1200"/>
              </a:spcBef>
              <a:buClrTx/>
            </a:pPr>
            <a:r>
              <a:rPr lang="en-US" sz="1400" dirty="0"/>
              <a:t>Client management has formed its own conclusions based on its knowledge and experience. EY does not assume responsibility for Client management decisions or actions related to this Report.</a:t>
            </a: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a:t>Page </a:t>
            </a:r>
            <a:fld id="{F1BC30E3-FFE5-4B91-AA19-87A149EBB9EE}" type="slidenum">
              <a:rPr smtClean="0"/>
              <a:pPr/>
              <a:t>2</a:t>
            </a:fld>
            <a:endParaRPr/>
          </a:p>
        </p:txBody>
      </p:sp>
    </p:spTree>
    <p:extLst>
      <p:ext uri="{BB962C8B-B14F-4D97-AF65-F5344CB8AC3E}">
        <p14:creationId xmlns:p14="http://schemas.microsoft.com/office/powerpoint/2010/main" val="265302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114913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7" imgW="415" imgH="416" progId="TCLayout.ActiveDocument.1">
                  <p:embed/>
                </p:oleObj>
              </mc:Choice>
              <mc:Fallback>
                <p:oleObj name="think-cell Slide" r:id="rId7" imgW="415" imgH="416" progId="TCLayout.ActiveDocument.1">
                  <p:embed/>
                  <p:pic>
                    <p:nvPic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3" name="Title 1">
            <a:extLst>
              <a:ext uri="{FF2B5EF4-FFF2-40B4-BE49-F238E27FC236}">
                <a16:creationId xmlns:a16="http://schemas.microsoft.com/office/drawing/2014/main" id="{CC32EC1F-22A3-4D0F-965F-BBA4291D75CA}"/>
              </a:ext>
            </a:extLst>
          </p:cNvPr>
          <p:cNvSpPr>
            <a:spLocks noGrp="1"/>
          </p:cNvSpPr>
          <p:nvPr>
            <p:ph type="title"/>
          </p:nvPr>
        </p:nvSpPr>
        <p:spPr>
          <a:xfrm>
            <a:off x="609918" y="294200"/>
            <a:ext cx="11251156" cy="590400"/>
          </a:xfrm>
        </p:spPr>
        <p:txBody>
          <a:bodyPr vert="horz"/>
          <a:lstStyle/>
          <a:p>
            <a:r>
              <a:rPr lang="en-IN" dirty="0"/>
              <a:t>Data assessment approach and outcomes</a:t>
            </a:r>
            <a:br>
              <a:rPr lang="en-IN" dirty="0"/>
            </a:br>
            <a:r>
              <a:rPr lang="en-GB" sz="1600" dirty="0"/>
              <a:t>EY </a:t>
            </a:r>
            <a:r>
              <a:rPr lang="en-GB" sz="1600" dirty="0" err="1"/>
              <a:t>analyzed</a:t>
            </a:r>
            <a:r>
              <a:rPr lang="en-GB" sz="1600" dirty="0"/>
              <a:t> seven BPS data domains, determined by DESE, for SY2021-22, identifying key challenges and opportunities</a:t>
            </a:r>
            <a:endParaRPr lang="en-IN" sz="1600" dirty="0"/>
          </a:p>
        </p:txBody>
      </p:sp>
      <p:sp>
        <p:nvSpPr>
          <p:cNvPr id="31" name="Rectangle 30">
            <a:extLst>
              <a:ext uri="{FF2B5EF4-FFF2-40B4-BE49-F238E27FC236}">
                <a16:creationId xmlns:a16="http://schemas.microsoft.com/office/drawing/2014/main" id="{3973D783-5CB1-4AA2-B1EF-8D284E9335AB}"/>
              </a:ext>
            </a:extLst>
          </p:cNvPr>
          <p:cNvSpPr/>
          <p:nvPr/>
        </p:nvSpPr>
        <p:spPr>
          <a:xfrm>
            <a:off x="612776" y="1335740"/>
            <a:ext cx="5889024" cy="403411"/>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a:solidFill>
                  <a:schemeClr val="tx1"/>
                </a:solidFill>
              </a:rPr>
              <a:t>Assessment approach</a:t>
            </a:r>
          </a:p>
        </p:txBody>
      </p:sp>
      <p:sp>
        <p:nvSpPr>
          <p:cNvPr id="33" name="Content Placeholder 2">
            <a:extLst>
              <a:ext uri="{FF2B5EF4-FFF2-40B4-BE49-F238E27FC236}">
                <a16:creationId xmlns:a16="http://schemas.microsoft.com/office/drawing/2014/main" id="{71E9C4C8-CEB5-4CBC-A3E9-07F787BFC120}"/>
              </a:ext>
            </a:extLst>
          </p:cNvPr>
          <p:cNvSpPr txBox="1">
            <a:spLocks/>
          </p:cNvSpPr>
          <p:nvPr/>
        </p:nvSpPr>
        <p:spPr>
          <a:xfrm>
            <a:off x="612775" y="1739150"/>
            <a:ext cx="5889025" cy="3542550"/>
          </a:xfrm>
          <a:prstGeom prst="rect">
            <a:avLst/>
          </a:prstGeom>
          <a:solidFill>
            <a:schemeClr val="tx1">
              <a:lumMod val="95000"/>
            </a:schemeClr>
          </a:solidFill>
        </p:spPr>
        <p:txBody>
          <a:bodyPr vert="horz" lIns="0" tIns="91440" rIns="9144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indent="-126000">
              <a:spcBef>
                <a:spcPts val="0"/>
              </a:spcBef>
              <a:spcAft>
                <a:spcPts val="1500"/>
              </a:spcAft>
              <a:buClrTx/>
              <a:buSzPct val="75000"/>
              <a:buFont typeface="Wingdings 3" panose="05040102010807070707" pitchFamily="18" charset="2"/>
              <a:buChar char=""/>
            </a:pPr>
            <a:r>
              <a:rPr lang="en-US" sz="1400" dirty="0"/>
              <a:t>Over the last six months, </a:t>
            </a:r>
            <a:r>
              <a:rPr lang="en-US" sz="1400" b="1" dirty="0"/>
              <a:t>EY, serving as a third-party adviser to DESE, assessed seven data domains within Boston Public Schools</a:t>
            </a:r>
            <a:r>
              <a:rPr lang="en-US" sz="1400" dirty="0"/>
              <a:t>: student program participation, student enrollment &amp; exit, student discipline, student restraints, AM bus – on time performance, parental complaints, and student assignment</a:t>
            </a:r>
          </a:p>
          <a:p>
            <a:pPr marL="126000" indent="-126000">
              <a:spcBef>
                <a:spcPts val="0"/>
              </a:spcBef>
              <a:buClrTx/>
              <a:buSzPct val="75000"/>
              <a:buFont typeface="Wingdings 3" panose="05040102010807070707" pitchFamily="18" charset="2"/>
              <a:buChar char=""/>
            </a:pPr>
            <a:r>
              <a:rPr lang="en-US" sz="1400" dirty="0"/>
              <a:t>The assessment included:</a:t>
            </a:r>
          </a:p>
        </p:txBody>
      </p:sp>
      <p:pic>
        <p:nvPicPr>
          <p:cNvPr id="34" name="Graphic 33">
            <a:extLst>
              <a:ext uri="{FF2B5EF4-FFF2-40B4-BE49-F238E27FC236}">
                <a16:creationId xmlns:a16="http://schemas.microsoft.com/office/drawing/2014/main" id="{52A0A1D4-3222-4204-A3B9-9AC43B79BCC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8179" y="3569599"/>
            <a:ext cx="696072" cy="696072"/>
          </a:xfrm>
          <a:prstGeom prst="rect">
            <a:avLst/>
          </a:prstGeom>
        </p:spPr>
      </p:pic>
      <p:sp>
        <p:nvSpPr>
          <p:cNvPr id="36" name="Text box_6381032098940227210">
            <a:extLst>
              <a:ext uri="{FF2B5EF4-FFF2-40B4-BE49-F238E27FC236}">
                <a16:creationId xmlns:a16="http://schemas.microsoft.com/office/drawing/2014/main" id="{E5CB82CA-42AB-4411-BD35-FF7FC839E356}"/>
              </a:ext>
            </a:extLst>
          </p:cNvPr>
          <p:cNvSpPr/>
          <p:nvPr>
            <p:custDataLst>
              <p:tags r:id="rId3"/>
            </p:custDataLst>
          </p:nvPr>
        </p:nvSpPr>
        <p:spPr>
          <a:xfrm>
            <a:off x="782109" y="4372659"/>
            <a:ext cx="1568212" cy="86177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i="1" dirty="0">
                <a:solidFill>
                  <a:schemeClr val="bg1"/>
                </a:solidFill>
              </a:rPr>
              <a:t>~50 interviews across DESE, BPS central office, and school level staff</a:t>
            </a:r>
          </a:p>
        </p:txBody>
      </p:sp>
      <p:pic>
        <p:nvPicPr>
          <p:cNvPr id="35" name="Graphic 34">
            <a:extLst>
              <a:ext uri="{FF2B5EF4-FFF2-40B4-BE49-F238E27FC236}">
                <a16:creationId xmlns:a16="http://schemas.microsoft.com/office/drawing/2014/main" id="{489DC27F-9EB7-4888-BD70-27C63EE0464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52703" y="3569599"/>
            <a:ext cx="696072" cy="696072"/>
          </a:xfrm>
          <a:prstGeom prst="rect">
            <a:avLst/>
          </a:prstGeom>
        </p:spPr>
      </p:pic>
      <p:sp>
        <p:nvSpPr>
          <p:cNvPr id="37" name="Text box_6381032098940227210">
            <a:extLst>
              <a:ext uri="{FF2B5EF4-FFF2-40B4-BE49-F238E27FC236}">
                <a16:creationId xmlns:a16="http://schemas.microsoft.com/office/drawing/2014/main" id="{15BCAFE3-34EB-4F37-A02D-E1724DEAAEEE}"/>
              </a:ext>
            </a:extLst>
          </p:cNvPr>
          <p:cNvSpPr/>
          <p:nvPr>
            <p:custDataLst>
              <p:tags r:id="rId4"/>
            </p:custDataLst>
          </p:nvPr>
        </p:nvSpPr>
        <p:spPr>
          <a:xfrm>
            <a:off x="2773181" y="4358331"/>
            <a:ext cx="1568212" cy="86177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i="1" dirty="0">
                <a:solidFill>
                  <a:schemeClr val="bg1"/>
                </a:solidFill>
              </a:rPr>
              <a:t>Analysis of state and district data across ~10 data sources</a:t>
            </a:r>
          </a:p>
        </p:txBody>
      </p:sp>
      <p:pic>
        <p:nvPicPr>
          <p:cNvPr id="39" name="Graphic 38">
            <a:extLst>
              <a:ext uri="{FF2B5EF4-FFF2-40B4-BE49-F238E27FC236}">
                <a16:creationId xmlns:a16="http://schemas.microsoft.com/office/drawing/2014/main" id="{163F49BC-A536-4A40-83E8-4252A1E5E01C}"/>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00323" y="3569599"/>
            <a:ext cx="696072" cy="696072"/>
          </a:xfrm>
          <a:prstGeom prst="rect">
            <a:avLst/>
          </a:prstGeom>
        </p:spPr>
      </p:pic>
      <p:sp>
        <p:nvSpPr>
          <p:cNvPr id="38" name="Text box_6381032098940227210">
            <a:extLst>
              <a:ext uri="{FF2B5EF4-FFF2-40B4-BE49-F238E27FC236}">
                <a16:creationId xmlns:a16="http://schemas.microsoft.com/office/drawing/2014/main" id="{C8087232-71D9-4058-86B8-E758C48A4D36}"/>
              </a:ext>
            </a:extLst>
          </p:cNvPr>
          <p:cNvSpPr/>
          <p:nvPr>
            <p:custDataLst>
              <p:tags r:id="rId5"/>
            </p:custDataLst>
          </p:nvPr>
        </p:nvSpPr>
        <p:spPr>
          <a:xfrm>
            <a:off x="4764253" y="4372659"/>
            <a:ext cx="1568212" cy="86177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i="1" dirty="0">
                <a:solidFill>
                  <a:schemeClr val="bg1"/>
                </a:solidFill>
              </a:rPr>
              <a:t>Review of district and state policies pertaining the data domains</a:t>
            </a:r>
          </a:p>
        </p:txBody>
      </p:sp>
      <p:sp>
        <p:nvSpPr>
          <p:cNvPr id="2" name="TextBox 1">
            <a:extLst>
              <a:ext uri="{FF2B5EF4-FFF2-40B4-BE49-F238E27FC236}">
                <a16:creationId xmlns:a16="http://schemas.microsoft.com/office/drawing/2014/main" id="{B4EE015B-C3E4-4791-B970-5FBD1DCC2658}"/>
              </a:ext>
            </a:extLst>
          </p:cNvPr>
          <p:cNvSpPr txBox="1"/>
          <p:nvPr/>
        </p:nvSpPr>
        <p:spPr>
          <a:xfrm>
            <a:off x="609600" y="5281700"/>
            <a:ext cx="5889024" cy="828670"/>
          </a:xfrm>
          <a:prstGeom prst="rect">
            <a:avLst/>
          </a:prstGeom>
          <a:solidFill>
            <a:srgbClr val="F2F2F2"/>
          </a:solidFill>
        </p:spPr>
        <p:txBody>
          <a:bodyPr wrap="square" lIns="0" tIns="36576" rIns="0" bIns="144000" rtlCol="0">
            <a:spAutoFit/>
          </a:bodyPr>
          <a:lstStyle/>
          <a:p>
            <a:pPr marL="126000" marR="0" lvl="0" indent="-126000" algn="l" defTabSz="914400" rtl="0" eaLnBrk="1" fontAlgn="auto" latinLnBrk="0" hangingPunct="1">
              <a:lnSpc>
                <a:spcPct val="100000"/>
              </a:lnSpc>
              <a:spcBef>
                <a:spcPts val="1500"/>
              </a:spcBef>
              <a:spcAft>
                <a:spcPts val="0"/>
              </a:spcAft>
              <a:buClrTx/>
              <a:buSzPct val="75000"/>
              <a:buFont typeface="Wingdings 3" panose="05040102010807070707" pitchFamily="18" charset="2"/>
              <a:buChar char=""/>
              <a:tabLst/>
              <a:defRPr/>
            </a:pPr>
            <a:r>
              <a:rPr kumimoji="0" lang="en-US" sz="1400" b="0" i="0" u="none" strike="noStrike" kern="1200" cap="none" spc="0" normalizeH="0" baseline="0" noProof="0" dirty="0">
                <a:ln>
                  <a:noFill/>
                </a:ln>
                <a:solidFill>
                  <a:schemeClr val="bg1"/>
                </a:solidFill>
                <a:effectLst/>
                <a:uLnTx/>
                <a:uFillTx/>
                <a:latin typeface="EYInterstate Light"/>
                <a:ea typeface="+mn-ea"/>
                <a:cs typeface="+mn-cs"/>
              </a:rPr>
              <a:t>Each data domain was assigned risk levels of high, moderate, or low across seven evaluation dimensions </a:t>
            </a:r>
            <a:r>
              <a:rPr kumimoji="0" lang="en-US" sz="1400" b="0" i="1" u="none" strike="noStrike" kern="1200" cap="none" spc="0" normalizeH="0" baseline="0" noProof="0" dirty="0">
                <a:ln>
                  <a:noFill/>
                </a:ln>
                <a:solidFill>
                  <a:schemeClr val="bg1"/>
                </a:solidFill>
                <a:effectLst/>
                <a:uLnTx/>
                <a:uFillTx/>
                <a:latin typeface="EYInterstate Light"/>
                <a:ea typeface="+mn-ea"/>
                <a:cs typeface="+mn-cs"/>
              </a:rPr>
              <a:t>(see appendix for rating rubric), </a:t>
            </a:r>
            <a:r>
              <a:rPr kumimoji="0" lang="en-US" sz="1400" b="0" i="0" u="none" strike="noStrike" kern="1200" cap="none" spc="0" normalizeH="0" baseline="0" noProof="0" dirty="0">
                <a:ln>
                  <a:noFill/>
                </a:ln>
                <a:solidFill>
                  <a:schemeClr val="bg1"/>
                </a:solidFill>
                <a:effectLst/>
                <a:uLnTx/>
                <a:uFillTx/>
                <a:latin typeface="EYInterstate Light"/>
                <a:ea typeface="+mn-ea"/>
                <a:cs typeface="+mn-cs"/>
              </a:rPr>
              <a:t>as well as one composite risk rating per data domain</a:t>
            </a:r>
            <a:endParaRPr kumimoji="0" lang="en-US" sz="1400" b="0" i="1"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40" name="Isosceles Triangle 39">
            <a:extLst>
              <a:ext uri="{FF2B5EF4-FFF2-40B4-BE49-F238E27FC236}">
                <a16:creationId xmlns:a16="http://schemas.microsoft.com/office/drawing/2014/main" id="{D2B02203-7200-4F52-9ABA-33BD38B99CB2}"/>
              </a:ext>
              <a:ext uri="{C183D7F6-B498-43B3-948B-1728B52AA6E4}">
                <adec:decorative xmlns:adec="http://schemas.microsoft.com/office/drawing/2017/decorative" val="1"/>
              </a:ext>
            </a:extLst>
          </p:cNvPr>
          <p:cNvSpPr/>
          <p:nvPr/>
        </p:nvSpPr>
        <p:spPr>
          <a:xfrm rot="5400000">
            <a:off x="5624908" y="3348516"/>
            <a:ext cx="3045205" cy="681818"/>
          </a:xfrm>
          <a:prstGeom prst="triangle">
            <a:avLst/>
          </a:prstGeom>
          <a:solidFill>
            <a:srgbClr val="FFE600"/>
          </a:solidFill>
          <a:ln w="25400" cap="flat" cmpd="sng" algn="ctr">
            <a:noFill/>
            <a:prstDash val="solid"/>
          </a:ln>
          <a:effectLst/>
          <a:extLst>
            <a:ext uri="{91240B29-F687-4F45-9708-019B960494DF}">
              <a14:hiddenLine xmlns:a14="http://schemas.microsoft.com/office/drawing/2010/main" w="25400" cap="flat" cmpd="sng" algn="ctr">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EYInterstate Light"/>
              <a:ea typeface="+mn-ea"/>
              <a:cs typeface="+mn-cs"/>
            </a:endParaRPr>
          </a:p>
        </p:txBody>
      </p:sp>
      <p:sp>
        <p:nvSpPr>
          <p:cNvPr id="32" name="Rectangle 31">
            <a:extLst>
              <a:ext uri="{FF2B5EF4-FFF2-40B4-BE49-F238E27FC236}">
                <a16:creationId xmlns:a16="http://schemas.microsoft.com/office/drawing/2014/main" id="{84545A21-297C-43AA-931C-F77F8A5B9F53}"/>
              </a:ext>
            </a:extLst>
          </p:cNvPr>
          <p:cNvSpPr/>
          <p:nvPr/>
        </p:nvSpPr>
        <p:spPr>
          <a:xfrm>
            <a:off x="7793220" y="1335739"/>
            <a:ext cx="3792354" cy="403411"/>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a:solidFill>
                  <a:schemeClr val="tx1"/>
                </a:solidFill>
              </a:rPr>
              <a:t>Outcomes</a:t>
            </a:r>
          </a:p>
        </p:txBody>
      </p:sp>
      <p:sp>
        <p:nvSpPr>
          <p:cNvPr id="41" name="Content Placeholder 2">
            <a:extLst>
              <a:ext uri="{FF2B5EF4-FFF2-40B4-BE49-F238E27FC236}">
                <a16:creationId xmlns:a16="http://schemas.microsoft.com/office/drawing/2014/main" id="{8BF4307F-43D3-42B6-8366-864DFBE18756}"/>
              </a:ext>
            </a:extLst>
          </p:cNvPr>
          <p:cNvSpPr txBox="1">
            <a:spLocks/>
          </p:cNvSpPr>
          <p:nvPr/>
        </p:nvSpPr>
        <p:spPr>
          <a:xfrm>
            <a:off x="7793220" y="1739151"/>
            <a:ext cx="3789158" cy="4383743"/>
          </a:xfrm>
          <a:prstGeom prst="rect">
            <a:avLst/>
          </a:prstGeom>
          <a:solidFill>
            <a:schemeClr val="tx1">
              <a:lumMod val="95000"/>
            </a:schemeClr>
          </a:solidFill>
        </p:spPr>
        <p:txBody>
          <a:bodyPr vert="horz" lIns="0" tIns="91440" rIns="9144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indent="-126000">
              <a:spcBef>
                <a:spcPts val="0"/>
              </a:spcBef>
              <a:spcAft>
                <a:spcPts val="1500"/>
              </a:spcAft>
              <a:buClrTx/>
              <a:buSzPct val="75000"/>
              <a:buFont typeface="Wingdings 3" panose="05040102010807070707" pitchFamily="18" charset="2"/>
              <a:buChar char=""/>
            </a:pPr>
            <a:r>
              <a:rPr lang="en-US" sz="1400" dirty="0"/>
              <a:t>The data assessment revealed data domain-specific risks and opportunities as well as broader, overarching challenges and enabling opportunities</a:t>
            </a:r>
          </a:p>
          <a:p>
            <a:pPr marL="302400" lvl="1" indent="-144000">
              <a:spcBef>
                <a:spcPts val="0"/>
              </a:spcBef>
              <a:spcAft>
                <a:spcPts val="1500"/>
              </a:spcAft>
              <a:buClrTx/>
              <a:buSzPct val="75000"/>
              <a:buFont typeface="Arial" panose="020B0604020202020204" pitchFamily="34" charset="0"/>
              <a:buChar char="–"/>
            </a:pPr>
            <a:r>
              <a:rPr lang="en-US" sz="1400" dirty="0"/>
              <a:t>The assessment identified </a:t>
            </a:r>
            <a:r>
              <a:rPr lang="en-US" sz="1400" b="1" dirty="0"/>
              <a:t>61 domain-specific opportunities for improvement</a:t>
            </a:r>
          </a:p>
          <a:p>
            <a:pPr marL="302400" lvl="1" indent="-144000">
              <a:spcBef>
                <a:spcPts val="0"/>
              </a:spcBef>
              <a:buClrTx/>
              <a:buSzPct val="75000"/>
              <a:buFont typeface="Arial" panose="020B0604020202020204" pitchFamily="34" charset="0"/>
              <a:buChar char="–"/>
            </a:pPr>
            <a:r>
              <a:rPr lang="en-US" sz="1400" dirty="0"/>
              <a:t>In addition, </a:t>
            </a:r>
            <a:r>
              <a:rPr lang="en-US" sz="1400" b="1" dirty="0"/>
              <a:t>four overarching issues </a:t>
            </a:r>
            <a:r>
              <a:rPr lang="en-US" sz="1400" dirty="0"/>
              <a:t>affecting data quality, accuracy, completeness and reporting within BPS were identified, </a:t>
            </a:r>
            <a:r>
              <a:rPr lang="en-US" sz="1400" b="1" dirty="0"/>
              <a:t>along with associated enabling opportunities</a:t>
            </a:r>
          </a:p>
        </p:txBody>
      </p:sp>
      <p:sp>
        <p:nvSpPr>
          <p:cNvPr id="18" name="TextBox 17">
            <a:extLst>
              <a:ext uri="{FF2B5EF4-FFF2-40B4-BE49-F238E27FC236}">
                <a16:creationId xmlns:a16="http://schemas.microsoft.com/office/drawing/2014/main" id="{935A5C68-CD32-4C25-8D5E-4119D51361C8}"/>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0" name="Date Placeholder 3">
            <a:extLst>
              <a:ext uri="{FF2B5EF4-FFF2-40B4-BE49-F238E27FC236}">
                <a16:creationId xmlns:a16="http://schemas.microsoft.com/office/drawing/2014/main" id="{4E9085BD-C63A-4595-A2E0-7E5B03F1D2B4}"/>
              </a:ext>
            </a:extLst>
          </p:cNvPr>
          <p:cNvSpPr>
            <a:spLocks noGrp="1"/>
          </p:cNvSpPr>
          <p:nvPr>
            <p:ph type="dt" sz="half" idx="10"/>
          </p:nvPr>
        </p:nvSpPr>
        <p:spPr>
          <a:xfrm>
            <a:off x="9088016" y="6561447"/>
            <a:ext cx="1191258" cy="180000"/>
          </a:xfrm>
        </p:spPr>
        <p:txBody>
          <a:bodyPr/>
          <a:lstStyle/>
          <a:p>
            <a:r>
              <a:rPr lang="en-US"/>
              <a:t>February 2023</a:t>
            </a:r>
          </a:p>
        </p:txBody>
      </p:sp>
      <p:sp>
        <p:nvSpPr>
          <p:cNvPr id="4" name="Slide Number Placeholder 3">
            <a:extLst>
              <a:ext uri="{FF2B5EF4-FFF2-40B4-BE49-F238E27FC236}">
                <a16:creationId xmlns:a16="http://schemas.microsoft.com/office/drawing/2014/main" id="{E4A9E392-8ABA-454F-8C34-9CABD154BCB6}"/>
              </a:ext>
            </a:extLst>
          </p:cNvPr>
          <p:cNvSpPr>
            <a:spLocks noGrp="1"/>
          </p:cNvSpPr>
          <p:nvPr>
            <p:ph type="sldNum" sz="quarter" idx="12"/>
          </p:nvPr>
        </p:nvSpPr>
        <p:spPr/>
        <p:txBody>
          <a:bodyPr/>
          <a:lstStyle/>
          <a:p>
            <a:r>
              <a:rPr lang="en-IN"/>
              <a:t>Page </a:t>
            </a:r>
            <a:fld id="{F1BC30E3-FFE5-4B91-AA19-87A149EBB9EE}" type="slidenum">
              <a:rPr smtClean="0"/>
              <a:pPr/>
              <a:t>3</a:t>
            </a:fld>
            <a:endParaRPr/>
          </a:p>
        </p:txBody>
      </p:sp>
    </p:spTree>
    <p:extLst>
      <p:ext uri="{BB962C8B-B14F-4D97-AF65-F5344CB8AC3E}">
        <p14:creationId xmlns:p14="http://schemas.microsoft.com/office/powerpoint/2010/main" val="410228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02748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a:t>Data assessment scope</a:t>
            </a:r>
            <a:br>
              <a:rPr lang="en-GB"/>
            </a:br>
            <a:r>
              <a:rPr lang="en-GB" sz="1600"/>
              <a:t>EY analyzed seven BPS data domains, identified by DESE, for SY2021-22</a:t>
            </a:r>
            <a:endParaRPr lang="en-IN" sz="1600">
              <a:solidFill>
                <a:srgbClr val="FF0000"/>
              </a:solidFill>
            </a:endParaRPr>
          </a:p>
        </p:txBody>
      </p:sp>
      <p:graphicFrame>
        <p:nvGraphicFramePr>
          <p:cNvPr id="13" name="Table 4">
            <a:extLst>
              <a:ext uri="{FF2B5EF4-FFF2-40B4-BE49-F238E27FC236}">
                <a16:creationId xmlns:a16="http://schemas.microsoft.com/office/drawing/2014/main" id="{1884D6B8-9745-482F-9B90-BA043868DD11}"/>
              </a:ext>
            </a:extLst>
          </p:cNvPr>
          <p:cNvGraphicFramePr>
            <a:graphicFrameLocks noGrp="1"/>
          </p:cNvGraphicFramePr>
          <p:nvPr>
            <p:extLst>
              <p:ext uri="{D42A27DB-BD31-4B8C-83A1-F6EECF244321}">
                <p14:modId xmlns:p14="http://schemas.microsoft.com/office/powerpoint/2010/main" val="405302081"/>
              </p:ext>
            </p:extLst>
          </p:nvPr>
        </p:nvGraphicFramePr>
        <p:xfrm>
          <a:off x="606109" y="1194895"/>
          <a:ext cx="10978515" cy="4704834"/>
        </p:xfrm>
        <a:graphic>
          <a:graphicData uri="http://schemas.openxmlformats.org/drawingml/2006/table">
            <a:tbl>
              <a:tblPr firstRow="1" bandRow="1"/>
              <a:tblGrid>
                <a:gridCol w="426723">
                  <a:extLst>
                    <a:ext uri="{9D8B030D-6E8A-4147-A177-3AD203B41FA5}">
                      <a16:colId xmlns:a16="http://schemas.microsoft.com/office/drawing/2014/main" val="248498841"/>
                    </a:ext>
                  </a:extLst>
                </a:gridCol>
                <a:gridCol w="1743601">
                  <a:extLst>
                    <a:ext uri="{9D8B030D-6E8A-4147-A177-3AD203B41FA5}">
                      <a16:colId xmlns:a16="http://schemas.microsoft.com/office/drawing/2014/main" val="1553242230"/>
                    </a:ext>
                  </a:extLst>
                </a:gridCol>
                <a:gridCol w="8808191">
                  <a:extLst>
                    <a:ext uri="{9D8B030D-6E8A-4147-A177-3AD203B41FA5}">
                      <a16:colId xmlns:a16="http://schemas.microsoft.com/office/drawing/2014/main" val="2311437133"/>
                    </a:ext>
                  </a:extLst>
                </a:gridCol>
              </a:tblGrid>
              <a:tr h="384942">
                <a:tc>
                  <a:txBody>
                    <a:bodyPr/>
                    <a:lstStyle>
                      <a:lvl1pPr marL="0" algn="l" defTabSz="914390" rtl="0" eaLnBrk="1" latinLnBrk="0" hangingPunct="1">
                        <a:defRPr sz="1800" b="1" kern="1200">
                          <a:solidFill>
                            <a:schemeClr val="lt1"/>
                          </a:solidFill>
                          <a:latin typeface="Calibri" panose="020F0502020204030204"/>
                        </a:defRPr>
                      </a:lvl1pPr>
                      <a:lvl2pPr marL="457196" algn="l" defTabSz="914390" rtl="0" eaLnBrk="1" latinLnBrk="0" hangingPunct="1">
                        <a:defRPr sz="1800" b="1" kern="1200">
                          <a:solidFill>
                            <a:schemeClr val="lt1"/>
                          </a:solidFill>
                          <a:latin typeface="Calibri" panose="020F0502020204030204"/>
                        </a:defRPr>
                      </a:lvl2pPr>
                      <a:lvl3pPr marL="914390" algn="l" defTabSz="914390" rtl="0" eaLnBrk="1" latinLnBrk="0" hangingPunct="1">
                        <a:defRPr sz="1800" b="1" kern="1200">
                          <a:solidFill>
                            <a:schemeClr val="lt1"/>
                          </a:solidFill>
                          <a:latin typeface="Calibri" panose="020F0502020204030204"/>
                        </a:defRPr>
                      </a:lvl3pPr>
                      <a:lvl4pPr marL="1371584" algn="l" defTabSz="914390" rtl="0" eaLnBrk="1" latinLnBrk="0" hangingPunct="1">
                        <a:defRPr sz="1800" b="1" kern="1200">
                          <a:solidFill>
                            <a:schemeClr val="lt1"/>
                          </a:solidFill>
                          <a:latin typeface="Calibri" panose="020F0502020204030204"/>
                        </a:defRPr>
                      </a:lvl4pPr>
                      <a:lvl5pPr marL="1828778" algn="l" defTabSz="914390" rtl="0" eaLnBrk="1" latinLnBrk="0" hangingPunct="1">
                        <a:defRPr sz="1800" b="1" kern="1200">
                          <a:solidFill>
                            <a:schemeClr val="lt1"/>
                          </a:solidFill>
                          <a:latin typeface="Calibri" panose="020F0502020204030204"/>
                        </a:defRPr>
                      </a:lvl5pPr>
                      <a:lvl6pPr marL="2285974" algn="l" defTabSz="914390" rtl="0" eaLnBrk="1" latinLnBrk="0" hangingPunct="1">
                        <a:defRPr sz="1800" b="1" kern="1200">
                          <a:solidFill>
                            <a:schemeClr val="lt1"/>
                          </a:solidFill>
                          <a:latin typeface="Calibri" panose="020F0502020204030204"/>
                        </a:defRPr>
                      </a:lvl6pPr>
                      <a:lvl7pPr marL="2743169" algn="l" defTabSz="914390" rtl="0" eaLnBrk="1" latinLnBrk="0" hangingPunct="1">
                        <a:defRPr sz="1800" b="1" kern="1200">
                          <a:solidFill>
                            <a:schemeClr val="lt1"/>
                          </a:solidFill>
                          <a:latin typeface="Calibri" panose="020F0502020204030204"/>
                        </a:defRPr>
                      </a:lvl7pPr>
                      <a:lvl8pPr marL="3200363" algn="l" defTabSz="914390" rtl="0" eaLnBrk="1" latinLnBrk="0" hangingPunct="1">
                        <a:defRPr sz="1800" b="1" kern="1200">
                          <a:solidFill>
                            <a:schemeClr val="lt1"/>
                          </a:solidFill>
                          <a:latin typeface="Calibri" panose="020F0502020204030204"/>
                        </a:defRPr>
                      </a:lvl8pPr>
                      <a:lvl9pPr marL="3657558" algn="l" defTabSz="914390" rtl="0" eaLnBrk="1" latinLnBrk="0" hangingPunct="1">
                        <a:defRPr sz="1800" b="1" kern="1200">
                          <a:solidFill>
                            <a:schemeClr val="lt1"/>
                          </a:solidFill>
                          <a:latin typeface="Calibri" panose="020F0502020204030204"/>
                        </a:defRPr>
                      </a:lvl9pPr>
                    </a:lstStyle>
                    <a:p>
                      <a:pPr marL="0" algn="ctr" defTabSz="685457" rtl="0" eaLnBrk="1" latinLnBrk="0" hangingPunct="1">
                        <a:spcAft>
                          <a:spcPts val="600"/>
                        </a:spcAft>
                      </a:pPr>
                      <a:r>
                        <a:rPr lang="en-US" sz="1400" b="1" kern="1200">
                          <a:solidFill>
                            <a:schemeClr val="tx1"/>
                          </a:solidFill>
                          <a:latin typeface="+mn-lt"/>
                          <a:ea typeface="+mn-ea"/>
                          <a:cs typeface="+mn-cs"/>
                        </a:rPr>
                        <a:t>#</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6168"/>
                    </a:solidFill>
                  </a:tcPr>
                </a:tc>
                <a:tc>
                  <a:txBody>
                    <a:bodyPr/>
                    <a:lstStyle/>
                    <a:p>
                      <a:pPr marL="0" marR="0" lvl="0" indent="0" algn="l" defTabSz="685457" rtl="0" eaLnBrk="1" fontAlgn="auto" latinLnBrk="0" hangingPunct="1">
                        <a:lnSpc>
                          <a:spcPct val="100000"/>
                        </a:lnSpc>
                        <a:spcBef>
                          <a:spcPts val="0"/>
                        </a:spcBef>
                        <a:spcAft>
                          <a:spcPts val="600"/>
                        </a:spcAft>
                        <a:buClrTx/>
                        <a:buSzTx/>
                        <a:buFontTx/>
                        <a:buNone/>
                        <a:tabLst/>
                        <a:defRPr/>
                      </a:pPr>
                      <a:r>
                        <a:rPr lang="en-US" sz="1400" b="1" kern="1200" dirty="0">
                          <a:solidFill>
                            <a:schemeClr val="tx1"/>
                          </a:solidFill>
                          <a:latin typeface="+mn-lt"/>
                          <a:ea typeface="+mn-ea"/>
                          <a:cs typeface="+mn-cs"/>
                        </a:rPr>
                        <a:t>Data domains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6168"/>
                    </a:solidFill>
                  </a:tcPr>
                </a:tc>
                <a:tc>
                  <a:txBody>
                    <a:bodyPr/>
                    <a:lstStyle>
                      <a:lvl1pPr marL="0" algn="l" defTabSz="685457" rtl="0" eaLnBrk="1" latinLnBrk="0" hangingPunct="1">
                        <a:defRPr sz="1349" b="1" kern="1200">
                          <a:solidFill>
                            <a:schemeClr val="lt1"/>
                          </a:solidFill>
                          <a:latin typeface="Arial"/>
                        </a:defRPr>
                      </a:lvl1pPr>
                      <a:lvl2pPr marL="342728" algn="l" defTabSz="685457" rtl="0" eaLnBrk="1" latinLnBrk="0" hangingPunct="1">
                        <a:defRPr sz="1349" b="1" kern="1200">
                          <a:solidFill>
                            <a:schemeClr val="lt1"/>
                          </a:solidFill>
                          <a:latin typeface="Arial"/>
                        </a:defRPr>
                      </a:lvl2pPr>
                      <a:lvl3pPr marL="685457" algn="l" defTabSz="685457" rtl="0" eaLnBrk="1" latinLnBrk="0" hangingPunct="1">
                        <a:defRPr sz="1349" b="1" kern="1200">
                          <a:solidFill>
                            <a:schemeClr val="lt1"/>
                          </a:solidFill>
                          <a:latin typeface="Arial"/>
                        </a:defRPr>
                      </a:lvl3pPr>
                      <a:lvl4pPr marL="1028186" algn="l" defTabSz="685457" rtl="0" eaLnBrk="1" latinLnBrk="0" hangingPunct="1">
                        <a:defRPr sz="1349" b="1" kern="1200">
                          <a:solidFill>
                            <a:schemeClr val="lt1"/>
                          </a:solidFill>
                          <a:latin typeface="Arial"/>
                        </a:defRPr>
                      </a:lvl4pPr>
                      <a:lvl5pPr marL="1370915" algn="l" defTabSz="685457" rtl="0" eaLnBrk="1" latinLnBrk="0" hangingPunct="1">
                        <a:defRPr sz="1349" b="1" kern="1200">
                          <a:solidFill>
                            <a:schemeClr val="lt1"/>
                          </a:solidFill>
                          <a:latin typeface="Arial"/>
                        </a:defRPr>
                      </a:lvl5pPr>
                      <a:lvl6pPr marL="1713643" algn="l" defTabSz="685457" rtl="0" eaLnBrk="1" latinLnBrk="0" hangingPunct="1">
                        <a:defRPr sz="1349" b="1" kern="1200">
                          <a:solidFill>
                            <a:schemeClr val="lt1"/>
                          </a:solidFill>
                          <a:latin typeface="Arial"/>
                        </a:defRPr>
                      </a:lvl6pPr>
                      <a:lvl7pPr marL="2056371" algn="l" defTabSz="685457" rtl="0" eaLnBrk="1" latinLnBrk="0" hangingPunct="1">
                        <a:defRPr sz="1349" b="1" kern="1200">
                          <a:solidFill>
                            <a:schemeClr val="lt1"/>
                          </a:solidFill>
                          <a:latin typeface="Arial"/>
                        </a:defRPr>
                      </a:lvl7pPr>
                      <a:lvl8pPr marL="2399100" algn="l" defTabSz="685457" rtl="0" eaLnBrk="1" latinLnBrk="0" hangingPunct="1">
                        <a:defRPr sz="1349" b="1" kern="1200">
                          <a:solidFill>
                            <a:schemeClr val="lt1"/>
                          </a:solidFill>
                          <a:latin typeface="Arial"/>
                        </a:defRPr>
                      </a:lvl8pPr>
                      <a:lvl9pPr marL="2741828" algn="l" defTabSz="685457" rtl="0" eaLnBrk="1" latinLnBrk="0" hangingPunct="1">
                        <a:defRPr sz="1349" b="1" kern="1200">
                          <a:solidFill>
                            <a:schemeClr val="lt1"/>
                          </a:solidFill>
                          <a:latin typeface="Arial"/>
                        </a:defRPr>
                      </a:lvl9pPr>
                    </a:lstStyle>
                    <a:p>
                      <a:pPr>
                        <a:spcAft>
                          <a:spcPts val="600"/>
                        </a:spcAft>
                      </a:pPr>
                      <a:r>
                        <a:rPr lang="en-US" sz="1400" b="1" dirty="0">
                          <a:solidFill>
                            <a:schemeClr val="tx1"/>
                          </a:solidFill>
                          <a:latin typeface="+mn-lt"/>
                        </a:rPr>
                        <a:t>High-level scope areas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6168"/>
                    </a:solidFill>
                  </a:tcPr>
                </a:tc>
                <a:extLst>
                  <a:ext uri="{0D108BD9-81ED-4DB2-BD59-A6C34878D82A}">
                    <a16:rowId xmlns:a16="http://schemas.microsoft.com/office/drawing/2014/main" val="2334961713"/>
                  </a:ext>
                </a:extLst>
              </a:tr>
              <a:tr h="877635">
                <a:tc>
                  <a:txBody>
                    <a:bodyPr/>
                    <a:lstStyle>
                      <a:lvl1pPr marL="0" algn="l" defTabSz="914390" rtl="0" eaLnBrk="1" latinLnBrk="0" hangingPunct="1">
                        <a:defRPr sz="1800" kern="1200">
                          <a:solidFill>
                            <a:schemeClr val="dk1"/>
                          </a:solidFill>
                          <a:latin typeface="Calibri" panose="020F0502020204030204"/>
                        </a:defRPr>
                      </a:lvl1pPr>
                      <a:lvl2pPr marL="457196" algn="l" defTabSz="914390" rtl="0" eaLnBrk="1" latinLnBrk="0" hangingPunct="1">
                        <a:defRPr sz="1800" kern="1200">
                          <a:solidFill>
                            <a:schemeClr val="dk1"/>
                          </a:solidFill>
                          <a:latin typeface="Calibri" panose="020F0502020204030204"/>
                        </a:defRPr>
                      </a:lvl2pPr>
                      <a:lvl3pPr marL="914390" algn="l" defTabSz="914390" rtl="0" eaLnBrk="1" latinLnBrk="0" hangingPunct="1">
                        <a:defRPr sz="1800" kern="1200">
                          <a:solidFill>
                            <a:schemeClr val="dk1"/>
                          </a:solidFill>
                          <a:latin typeface="Calibri" panose="020F0502020204030204"/>
                        </a:defRPr>
                      </a:lvl3pPr>
                      <a:lvl4pPr marL="1371584" algn="l" defTabSz="914390" rtl="0" eaLnBrk="1" latinLnBrk="0" hangingPunct="1">
                        <a:defRPr sz="1800" kern="1200">
                          <a:solidFill>
                            <a:schemeClr val="dk1"/>
                          </a:solidFill>
                          <a:latin typeface="Calibri" panose="020F0502020204030204"/>
                        </a:defRPr>
                      </a:lvl4pPr>
                      <a:lvl5pPr marL="1828778" algn="l" defTabSz="914390" rtl="0" eaLnBrk="1" latinLnBrk="0" hangingPunct="1">
                        <a:defRPr sz="1800" kern="1200">
                          <a:solidFill>
                            <a:schemeClr val="dk1"/>
                          </a:solidFill>
                          <a:latin typeface="Calibri" panose="020F0502020204030204"/>
                        </a:defRPr>
                      </a:lvl5pPr>
                      <a:lvl6pPr marL="2285974" algn="l" defTabSz="914390" rtl="0" eaLnBrk="1" latinLnBrk="0" hangingPunct="1">
                        <a:defRPr sz="1800" kern="1200">
                          <a:solidFill>
                            <a:schemeClr val="dk1"/>
                          </a:solidFill>
                          <a:latin typeface="Calibri" panose="020F0502020204030204"/>
                        </a:defRPr>
                      </a:lvl6pPr>
                      <a:lvl7pPr marL="2743169" algn="l" defTabSz="914390" rtl="0" eaLnBrk="1" latinLnBrk="0" hangingPunct="1">
                        <a:defRPr sz="1800" kern="1200">
                          <a:solidFill>
                            <a:schemeClr val="dk1"/>
                          </a:solidFill>
                          <a:latin typeface="Calibri" panose="020F0502020204030204"/>
                        </a:defRPr>
                      </a:lvl7pPr>
                      <a:lvl8pPr marL="3200363" algn="l" defTabSz="914390" rtl="0" eaLnBrk="1" latinLnBrk="0" hangingPunct="1">
                        <a:defRPr sz="1800" kern="1200">
                          <a:solidFill>
                            <a:schemeClr val="dk1"/>
                          </a:solidFill>
                          <a:latin typeface="Calibri" panose="020F0502020204030204"/>
                        </a:defRPr>
                      </a:lvl8pPr>
                      <a:lvl9pPr marL="3657558" algn="l" defTabSz="914390" rtl="0" eaLnBrk="1" latinLnBrk="0" hangingPunct="1">
                        <a:defRPr sz="1800" kern="1200">
                          <a:solidFill>
                            <a:schemeClr val="dk1"/>
                          </a:solidFill>
                          <a:latin typeface="Calibri" panose="020F0502020204030204"/>
                        </a:defRPr>
                      </a:lvl9pPr>
                    </a:lstStyle>
                    <a:p>
                      <a:pPr algn="ctr">
                        <a:spcAft>
                          <a:spcPts val="600"/>
                        </a:spcAft>
                      </a:pPr>
                      <a:r>
                        <a:rPr lang="en-US" sz="1400" b="1">
                          <a:solidFill>
                            <a:schemeClr val="bg1"/>
                          </a:solidFill>
                          <a:latin typeface="+mn-lt"/>
                        </a:rPr>
                        <a:t>1</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0" dirty="0">
                          <a:solidFill>
                            <a:schemeClr val="bg1"/>
                          </a:solidFill>
                          <a:latin typeface="+mn-lt"/>
                        </a:rPr>
                        <a:t>Student program participation</a:t>
                      </a:r>
                      <a:endParaRPr lang="en-IN" sz="140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457" rtl="0" eaLnBrk="1" latinLnBrk="0" hangingPunct="1">
                        <a:defRPr sz="1349" kern="1200">
                          <a:solidFill>
                            <a:schemeClr val="dk1"/>
                          </a:solidFill>
                          <a:latin typeface="Arial"/>
                        </a:defRPr>
                      </a:lvl1pPr>
                      <a:lvl2pPr marL="342728" algn="l" defTabSz="685457" rtl="0" eaLnBrk="1" latinLnBrk="0" hangingPunct="1">
                        <a:defRPr sz="1349" kern="1200">
                          <a:solidFill>
                            <a:schemeClr val="dk1"/>
                          </a:solidFill>
                          <a:latin typeface="Arial"/>
                        </a:defRPr>
                      </a:lvl2pPr>
                      <a:lvl3pPr marL="685457" algn="l" defTabSz="685457" rtl="0" eaLnBrk="1" latinLnBrk="0" hangingPunct="1">
                        <a:defRPr sz="1349" kern="1200">
                          <a:solidFill>
                            <a:schemeClr val="dk1"/>
                          </a:solidFill>
                          <a:latin typeface="Arial"/>
                        </a:defRPr>
                      </a:lvl3pPr>
                      <a:lvl4pPr marL="1028186" algn="l" defTabSz="685457" rtl="0" eaLnBrk="1" latinLnBrk="0" hangingPunct="1">
                        <a:defRPr sz="1349" kern="1200">
                          <a:solidFill>
                            <a:schemeClr val="dk1"/>
                          </a:solidFill>
                          <a:latin typeface="Arial"/>
                        </a:defRPr>
                      </a:lvl4pPr>
                      <a:lvl5pPr marL="1370915" algn="l" defTabSz="685457" rtl="0" eaLnBrk="1" latinLnBrk="0" hangingPunct="1">
                        <a:defRPr sz="1349" kern="1200">
                          <a:solidFill>
                            <a:schemeClr val="dk1"/>
                          </a:solidFill>
                          <a:latin typeface="Arial"/>
                        </a:defRPr>
                      </a:lvl5pPr>
                      <a:lvl6pPr marL="1713643" algn="l" defTabSz="685457" rtl="0" eaLnBrk="1" latinLnBrk="0" hangingPunct="1">
                        <a:defRPr sz="1349" kern="1200">
                          <a:solidFill>
                            <a:schemeClr val="dk1"/>
                          </a:solidFill>
                          <a:latin typeface="Arial"/>
                        </a:defRPr>
                      </a:lvl6pPr>
                      <a:lvl7pPr marL="2056371" algn="l" defTabSz="685457" rtl="0" eaLnBrk="1" latinLnBrk="0" hangingPunct="1">
                        <a:defRPr sz="1349" kern="1200">
                          <a:solidFill>
                            <a:schemeClr val="dk1"/>
                          </a:solidFill>
                          <a:latin typeface="Arial"/>
                        </a:defRPr>
                      </a:lvl7pPr>
                      <a:lvl8pPr marL="2399100" algn="l" defTabSz="685457" rtl="0" eaLnBrk="1" latinLnBrk="0" hangingPunct="1">
                        <a:defRPr sz="1349" kern="1200">
                          <a:solidFill>
                            <a:schemeClr val="dk1"/>
                          </a:solidFill>
                          <a:latin typeface="Arial"/>
                        </a:defRPr>
                      </a:lvl8pPr>
                      <a:lvl9pPr marL="2741828" algn="l" defTabSz="685457" rtl="0" eaLnBrk="1" latinLnBrk="0" hangingPunct="1">
                        <a:defRPr sz="1349" kern="1200">
                          <a:solidFill>
                            <a:schemeClr val="dk1"/>
                          </a:solidFill>
                          <a:latin typeface="Arial"/>
                        </a:defRPr>
                      </a:lvl9pPr>
                    </a:lstStyle>
                    <a:p>
                      <a:pPr marL="126000" lvl="0" indent="-126000" algn="l" rtl="0" fontAlgn="t">
                        <a:lnSpc>
                          <a:spcPct val="100000"/>
                        </a:lnSpc>
                        <a:spcAft>
                          <a:spcPts val="200"/>
                        </a:spcAft>
                        <a:buClrTx/>
                        <a:buSzPct val="75000"/>
                        <a:buFont typeface="Wingdings 3" panose="05040102010807070707" pitchFamily="18" charset="2"/>
                        <a:buChar char=""/>
                      </a:pPr>
                      <a:r>
                        <a:rPr lang="en-US" sz="1400" u="none" strike="noStrike" kern="1200" dirty="0">
                          <a:solidFill>
                            <a:schemeClr val="bg1"/>
                          </a:solidFill>
                          <a:effectLst/>
                          <a:latin typeface="+mn-lt"/>
                          <a:ea typeface="+mn-ea"/>
                          <a:cs typeface="Arial" panose="020B0604020202020204" pitchFamily="34" charset="0"/>
                        </a:rPr>
                        <a:t>Population of students with disabilities served in separate, partial, and full inclusion settings</a:t>
                      </a:r>
                    </a:p>
                    <a:p>
                      <a:pPr marL="126000" lvl="0" indent="-126000" algn="l" rtl="0" fontAlgn="t">
                        <a:lnSpc>
                          <a:spcPct val="100000"/>
                        </a:lnSpc>
                        <a:spcAft>
                          <a:spcPts val="200"/>
                        </a:spcAft>
                        <a:buClrTx/>
                        <a:buSzPct val="75000"/>
                        <a:buFont typeface="Wingdings 3" panose="05040102010807070707" pitchFamily="18" charset="2"/>
                        <a:buChar char=""/>
                      </a:pPr>
                      <a:r>
                        <a:rPr lang="en-US" sz="1400" u="none" strike="noStrike" kern="1200" dirty="0">
                          <a:solidFill>
                            <a:schemeClr val="bg1"/>
                          </a:solidFill>
                          <a:effectLst/>
                          <a:latin typeface="+mn-lt"/>
                          <a:ea typeface="+mn-ea"/>
                          <a:cs typeface="Arial" panose="020B0604020202020204" pitchFamily="34" charset="0"/>
                        </a:rPr>
                        <a:t>Population and documentation for students with IEPs (Individualized Education Programs)</a:t>
                      </a:r>
                    </a:p>
                    <a:p>
                      <a:pPr marL="126000" lvl="0" indent="-126000" algn="l" rtl="0" fontAlgn="t">
                        <a:lnSpc>
                          <a:spcPct val="100000"/>
                        </a:lnSpc>
                        <a:spcAft>
                          <a:spcPts val="200"/>
                        </a:spcAft>
                        <a:buClrTx/>
                        <a:buSzPct val="75000"/>
                        <a:buFont typeface="Wingdings 3" panose="05040102010807070707" pitchFamily="18" charset="2"/>
                        <a:buChar char=""/>
                      </a:pPr>
                      <a:r>
                        <a:rPr lang="en-US" sz="1400" u="none" strike="noStrike" kern="1200" dirty="0">
                          <a:solidFill>
                            <a:schemeClr val="bg1"/>
                          </a:solidFill>
                          <a:effectLst/>
                          <a:latin typeface="+mn-lt"/>
                          <a:ea typeface="+mn-ea"/>
                          <a:cs typeface="Arial" panose="020B0604020202020204" pitchFamily="34" charset="0"/>
                        </a:rPr>
                        <a:t>Population and documentation for students in EL (English Learner) programs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345969"/>
                  </a:ext>
                </a:extLst>
              </a:tr>
              <a:tr h="584822">
                <a:tc>
                  <a:txBody>
                    <a:bodyPr/>
                    <a:lstStyle/>
                    <a:p>
                      <a:pPr algn="ctr">
                        <a:spcAft>
                          <a:spcPts val="600"/>
                        </a:spcAft>
                      </a:pPr>
                      <a:r>
                        <a:rPr lang="en-US" sz="1400" b="1">
                          <a:solidFill>
                            <a:schemeClr val="bg1"/>
                          </a:solidFill>
                          <a:latin typeface="+mn-lt"/>
                        </a:rPr>
                        <a:t>2</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0" dirty="0">
                          <a:solidFill>
                            <a:schemeClr val="bg1"/>
                          </a:solidFill>
                          <a:latin typeface="+mn-lt"/>
                        </a:rPr>
                        <a:t>Student enrollment and exit</a:t>
                      </a:r>
                      <a:endParaRPr lang="en-IN" sz="140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rtl="0" fontAlgn="t">
                        <a:lnSpc>
                          <a:spcPct val="100000"/>
                        </a:lnSpc>
                        <a:spcAft>
                          <a:spcPts val="200"/>
                        </a:spcAft>
                        <a:buClrTx/>
                        <a:buSzPct val="75000"/>
                        <a:buFont typeface="Wingdings 3" panose="05040102010807070707" pitchFamily="18" charset="2"/>
                        <a:buChar char=""/>
                      </a:pPr>
                      <a:r>
                        <a:rPr lang="en-US" sz="1400" b="0" i="0" u="none" strike="noStrike" dirty="0">
                          <a:solidFill>
                            <a:schemeClr val="bg1"/>
                          </a:solidFill>
                          <a:effectLst/>
                          <a:latin typeface="+mn-lt"/>
                          <a:cs typeface="Arial" panose="020B0604020202020204" pitchFamily="34" charset="0"/>
                        </a:rPr>
                        <a:t>Flow of data and data quality checks across student enrollment and exit/withdrawal</a:t>
                      </a:r>
                    </a:p>
                    <a:p>
                      <a:pPr marL="126000" lvl="0" indent="-126000" algn="l" rtl="0" fontAlgn="t">
                        <a:lnSpc>
                          <a:spcPct val="100000"/>
                        </a:lnSpc>
                        <a:spcAft>
                          <a:spcPts val="200"/>
                        </a:spcAft>
                        <a:buClrTx/>
                        <a:buSzPct val="75000"/>
                        <a:buFont typeface="Wingdings 3" panose="05040102010807070707" pitchFamily="18" charset="2"/>
                        <a:buChar char=""/>
                      </a:pPr>
                      <a:r>
                        <a:rPr lang="en-US" sz="1400" b="0" i="0" u="none" strike="noStrike" dirty="0">
                          <a:solidFill>
                            <a:schemeClr val="bg1"/>
                          </a:solidFill>
                          <a:effectLst/>
                          <a:latin typeface="+mn-lt"/>
                          <a:cs typeface="Arial" panose="020B0604020202020204" pitchFamily="34" charset="0"/>
                        </a:rPr>
                        <a:t>BPS withdrawal data reported to DESE</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512920"/>
                  </a:ext>
                </a:extLst>
              </a:tr>
              <a:tr h="584822">
                <a:tc>
                  <a:txBody>
                    <a:bodyPr/>
                    <a:lstStyle/>
                    <a:p>
                      <a:pPr algn="ctr">
                        <a:spcAft>
                          <a:spcPts val="600"/>
                        </a:spcAft>
                      </a:pPr>
                      <a:r>
                        <a:rPr lang="en-US" sz="1400" b="1">
                          <a:solidFill>
                            <a:schemeClr val="bg1"/>
                          </a:solidFill>
                          <a:latin typeface="+mn-lt"/>
                        </a:rPr>
                        <a:t>3</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0" dirty="0">
                          <a:solidFill>
                            <a:schemeClr val="bg1"/>
                          </a:solidFill>
                          <a:latin typeface="+mn-lt"/>
                        </a:rPr>
                        <a:t>Student discipline</a:t>
                      </a:r>
                      <a:endParaRPr lang="en-IN" sz="140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n-US" sz="1400" b="0" i="0" u="none" strike="noStrike" dirty="0">
                          <a:solidFill>
                            <a:schemeClr val="bg1"/>
                          </a:solidFill>
                          <a:effectLst/>
                          <a:latin typeface="+mn-lt"/>
                          <a:cs typeface="Arial" panose="020B0604020202020204" pitchFamily="34" charset="0"/>
                        </a:rPr>
                        <a:t>Data completeness and accuracy of BPS reported major infractions and associated disciplinary actions</a:t>
                      </a:r>
                    </a:p>
                    <a:p>
                      <a:pPr marL="126000" lvl="0" indent="-126000" algn="l" rtl="0" fontAlgn="t">
                        <a:lnSpc>
                          <a:spcPct val="100000"/>
                        </a:lnSpc>
                        <a:spcAft>
                          <a:spcPts val="200"/>
                        </a:spcAft>
                        <a:buClrTx/>
                        <a:buSzPct val="75000"/>
                        <a:buFont typeface="Wingdings 3" panose="05040102010807070707" pitchFamily="18" charset="2"/>
                        <a:buChar char=""/>
                      </a:pPr>
                      <a:r>
                        <a:rPr lang="en-US" sz="1400" b="0" i="0" u="none" strike="noStrike" dirty="0">
                          <a:solidFill>
                            <a:schemeClr val="bg1"/>
                          </a:solidFill>
                          <a:effectLst/>
                          <a:latin typeface="+mn-lt"/>
                          <a:cs typeface="Arial" panose="020B0604020202020204" pitchFamily="34" charset="0"/>
                        </a:rPr>
                        <a:t>Specific focus on data for suspensions, expulsions, and student arrests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71453"/>
                  </a:ext>
                </a:extLst>
              </a:tr>
              <a:tr h="395687">
                <a:tc>
                  <a:txBody>
                    <a:bodyPr/>
                    <a:lstStyle/>
                    <a:p>
                      <a:pPr algn="ctr">
                        <a:spcAft>
                          <a:spcPts val="600"/>
                        </a:spcAft>
                      </a:pPr>
                      <a:r>
                        <a:rPr lang="en-US" sz="1400" b="1">
                          <a:solidFill>
                            <a:schemeClr val="bg1"/>
                          </a:solidFill>
                          <a:latin typeface="+mn-lt"/>
                        </a:rPr>
                        <a:t>4</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0" dirty="0">
                          <a:solidFill>
                            <a:schemeClr val="bg1"/>
                          </a:solidFill>
                          <a:latin typeface="+mn-lt"/>
                        </a:rPr>
                        <a:t>Student restraints</a:t>
                      </a:r>
                      <a:endParaRPr lang="en-IN" sz="140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n-US" sz="1400" b="0" i="0" u="none" strike="noStrike" kern="1200" dirty="0">
                          <a:solidFill>
                            <a:schemeClr val="bg1"/>
                          </a:solidFill>
                          <a:effectLst/>
                          <a:latin typeface="+mn-lt"/>
                          <a:ea typeface="+mn-ea"/>
                          <a:cs typeface="Arial" panose="020B0604020202020204" pitchFamily="34" charset="0"/>
                        </a:rPr>
                        <a:t>Process and data related to student restraints at BPS Central and at the school level</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366272"/>
                  </a:ext>
                </a:extLst>
              </a:tr>
              <a:tr h="747179">
                <a:tc>
                  <a:txBody>
                    <a:bodyPr/>
                    <a:lstStyle/>
                    <a:p>
                      <a:pPr algn="ctr">
                        <a:spcAft>
                          <a:spcPts val="600"/>
                        </a:spcAft>
                      </a:pPr>
                      <a:r>
                        <a:rPr lang="en-US" sz="1400" b="1">
                          <a:solidFill>
                            <a:schemeClr val="bg1"/>
                          </a:solidFill>
                          <a:latin typeface="+mn-lt"/>
                        </a:rPr>
                        <a:t>5</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0" dirty="0">
                          <a:solidFill>
                            <a:schemeClr val="bg1"/>
                          </a:solidFill>
                          <a:latin typeface="+mn-lt"/>
                        </a:rPr>
                        <a:t>AM bus – on time performance</a:t>
                      </a:r>
                      <a:endParaRPr lang="en-IN" sz="140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n-US" sz="1400" b="0" dirty="0">
                          <a:solidFill>
                            <a:schemeClr val="bg1"/>
                          </a:solidFill>
                          <a:latin typeface="+mn-lt"/>
                        </a:rPr>
                        <a:t>Process and data related to on-time morning bus arrivals and uncovered routes (known and unknown)</a:t>
                      </a:r>
                    </a:p>
                    <a:p>
                      <a:pPr marL="126000" lvl="0" indent="-126000" algn="l">
                        <a:lnSpc>
                          <a:spcPct val="100000"/>
                        </a:lnSpc>
                        <a:spcAft>
                          <a:spcPts val="200"/>
                        </a:spcAft>
                        <a:buClrTx/>
                        <a:buSzPct val="75000"/>
                        <a:buFont typeface="Wingdings 3" panose="05040102010807070707" pitchFamily="18" charset="2"/>
                        <a:buChar char=""/>
                      </a:pPr>
                      <a:r>
                        <a:rPr lang="en-US" sz="1400" b="0" dirty="0">
                          <a:solidFill>
                            <a:schemeClr val="bg1"/>
                          </a:solidFill>
                          <a:latin typeface="+mn-lt"/>
                        </a:rPr>
                        <a:t>Current-state definitions (for example, what constitutes "on time" as shown in BPS reporting to DESE)</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937058"/>
                  </a:ext>
                </a:extLst>
              </a:tr>
              <a:tr h="395687">
                <a:tc>
                  <a:txBody>
                    <a:bodyPr/>
                    <a:lstStyle/>
                    <a:p>
                      <a:pPr algn="ctr">
                        <a:spcAft>
                          <a:spcPts val="600"/>
                        </a:spcAft>
                      </a:pPr>
                      <a:r>
                        <a:rPr lang="en-US" sz="1400" b="1">
                          <a:solidFill>
                            <a:schemeClr val="bg1"/>
                          </a:solidFill>
                          <a:latin typeface="+mn-lt"/>
                        </a:rPr>
                        <a:t>6</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0" dirty="0">
                          <a:solidFill>
                            <a:schemeClr val="bg1"/>
                          </a:solidFill>
                          <a:latin typeface="+mn-lt"/>
                        </a:rPr>
                        <a:t>Parental complaints</a:t>
                      </a:r>
                      <a:endParaRPr lang="en-IN" sz="140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n-US" sz="1400" b="0" dirty="0">
                          <a:solidFill>
                            <a:schemeClr val="bg1"/>
                          </a:solidFill>
                          <a:latin typeface="+mn-lt"/>
                        </a:rPr>
                        <a:t>Internal BPS systems and processes relating to parental complaints regarding student safety and bullying</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698158"/>
                  </a:ext>
                </a:extLst>
              </a:tr>
              <a:tr h="693594">
                <a:tc>
                  <a:txBody>
                    <a:bodyPr/>
                    <a:lstStyle/>
                    <a:p>
                      <a:pPr algn="ctr">
                        <a:spcAft>
                          <a:spcPts val="600"/>
                        </a:spcAft>
                      </a:pPr>
                      <a:r>
                        <a:rPr lang="en-US" sz="1400" b="1">
                          <a:solidFill>
                            <a:schemeClr val="bg1"/>
                          </a:solidFill>
                          <a:latin typeface="+mn-lt"/>
                        </a:rPr>
                        <a:t>7</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0" dirty="0">
                          <a:solidFill>
                            <a:schemeClr val="bg1"/>
                          </a:solidFill>
                          <a:latin typeface="+mn-lt"/>
                        </a:rPr>
                        <a:t>Student assignment</a:t>
                      </a:r>
                      <a:r>
                        <a:rPr lang="en-US" sz="1400" b="0" baseline="30000" dirty="0">
                          <a:solidFill>
                            <a:schemeClr val="bg1"/>
                          </a:solidFill>
                          <a:latin typeface="+mn-lt"/>
                        </a:rPr>
                        <a:t>1</a:t>
                      </a:r>
                      <a:endParaRPr lang="en-IN" sz="140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n-US" sz="1400" b="0" dirty="0">
                          <a:solidFill>
                            <a:schemeClr val="bg1"/>
                          </a:solidFill>
                          <a:latin typeface="+mn-lt"/>
                        </a:rPr>
                        <a:t>Student school assignment preferences (desired school rankings) vs. ultimate school assignment (K-6 students)</a:t>
                      </a:r>
                    </a:p>
                    <a:p>
                      <a:pPr marL="126000" lvl="0" indent="-126000" algn="l">
                        <a:lnSpc>
                          <a:spcPct val="100000"/>
                        </a:lnSpc>
                        <a:spcAft>
                          <a:spcPts val="200"/>
                        </a:spcAft>
                        <a:buClrTx/>
                        <a:buSzPct val="75000"/>
                        <a:buFont typeface="Wingdings 3" panose="05040102010807070707" pitchFamily="18" charset="2"/>
                        <a:buChar char=""/>
                      </a:pPr>
                      <a:r>
                        <a:rPr lang="en-US" sz="1400" b="0" dirty="0">
                          <a:solidFill>
                            <a:schemeClr val="bg1"/>
                          </a:solidFill>
                          <a:latin typeface="+mn-lt"/>
                        </a:rPr>
                        <a:t>Student residency (home address) vs. enrollment (distance consideration)</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30524"/>
                  </a:ext>
                </a:extLst>
              </a:tr>
            </a:tbl>
          </a:graphicData>
        </a:graphic>
      </p:graphicFrame>
      <p:sp>
        <p:nvSpPr>
          <p:cNvPr id="9" name="footnote_6380644981263800851" descr="Footnote">
            <a:extLst>
              <a:ext uri="{FF2B5EF4-FFF2-40B4-BE49-F238E27FC236}">
                <a16:creationId xmlns:a16="http://schemas.microsoft.com/office/drawing/2014/main" id="{47D9E3B3-BB89-45EF-9EEC-5568043D0E1A}"/>
              </a:ext>
            </a:extLst>
          </p:cNvPr>
          <p:cNvSpPr txBox="1"/>
          <p:nvPr/>
        </p:nvSpPr>
        <p:spPr>
          <a:xfrm>
            <a:off x="609916" y="6016275"/>
            <a:ext cx="11071096" cy="404226"/>
          </a:xfrm>
          <a:prstGeom prst="rect">
            <a:avLst/>
          </a:prstGeom>
          <a:noFill/>
        </p:spPr>
        <p:txBody>
          <a:bodyPr vert="horz" wrap="square" lIns="0" tIns="0" rIns="0" bIns="0" rtlCol="0" anchor="b" anchorCtr="0">
            <a:noAutofit/>
          </a:bodyPr>
          <a:lstStyle/>
          <a:p>
            <a:pPr>
              <a:spcBef>
                <a:spcPct val="0"/>
              </a:spcBef>
              <a:spcAft>
                <a:spcPct val="0"/>
              </a:spcAft>
              <a:buSzPct val="100000"/>
            </a:pPr>
            <a:r>
              <a:rPr lang="en-US" sz="800" dirty="0">
                <a:solidFill>
                  <a:srgbClr val="2E2E38"/>
                </a:solidFill>
                <a:cs typeface="Arial" panose="020B0604020202020204" pitchFamily="34" charset="0"/>
              </a:rPr>
              <a:t>1. Student assignment was not evaluated for risk. Analysis in the student assignment domain was focused on looking at the outcomes of specific analytical questions</a:t>
            </a:r>
          </a:p>
          <a:p>
            <a:pPr>
              <a:spcBef>
                <a:spcPct val="0"/>
              </a:spcBef>
              <a:spcAft>
                <a:spcPct val="0"/>
              </a:spcAft>
              <a:buSzPct val="100000"/>
            </a:pPr>
            <a:r>
              <a:rPr lang="en-US" sz="800" dirty="0">
                <a:solidFill>
                  <a:srgbClr val="2E2E38"/>
                </a:solidFill>
                <a:cs typeface="Arial" panose="020B0604020202020204" pitchFamily="34" charset="0"/>
              </a:rPr>
              <a:t>Note: The grade population is K-12 unless otherwise noted for a specific data domain</a:t>
            </a:r>
            <a:endParaRPr lang="en-US" sz="800" dirty="0">
              <a:solidFill>
                <a:srgbClr val="2E2E38"/>
              </a:solidFill>
              <a:latin typeface="EYInterstate Light"/>
            </a:endParaRPr>
          </a:p>
          <a:p>
            <a:pPr>
              <a:spcBef>
                <a:spcPct val="0"/>
              </a:spcBef>
              <a:spcAft>
                <a:spcPct val="0"/>
              </a:spcAft>
              <a:buSzPct val="100000"/>
            </a:pPr>
            <a:endParaRPr lang="en-US" sz="800" dirty="0">
              <a:solidFill>
                <a:srgbClr val="2E2E38"/>
              </a:solidFill>
              <a:cs typeface="Arial" panose="020B0604020202020204" pitchFamily="34" charset="0"/>
            </a:endParaRPr>
          </a:p>
        </p:txBody>
      </p:sp>
      <p:sp>
        <p:nvSpPr>
          <p:cNvPr id="11" name="TextBox 10">
            <a:extLst>
              <a:ext uri="{FF2B5EF4-FFF2-40B4-BE49-F238E27FC236}">
                <a16:creationId xmlns:a16="http://schemas.microsoft.com/office/drawing/2014/main" id="{2AB6A99F-4C3D-4526-BC92-D493977D8527}"/>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10" name="Date Placeholder 3">
            <a:extLst>
              <a:ext uri="{FF2B5EF4-FFF2-40B4-BE49-F238E27FC236}">
                <a16:creationId xmlns:a16="http://schemas.microsoft.com/office/drawing/2014/main" id="{6CC6D9E5-1E6F-42EA-A16D-1493FA24B1D5}"/>
              </a:ext>
            </a:extLst>
          </p:cNvPr>
          <p:cNvSpPr>
            <a:spLocks noGrp="1"/>
          </p:cNvSpPr>
          <p:nvPr>
            <p:ph type="dt" sz="half" idx="10"/>
          </p:nvPr>
        </p:nvSpPr>
        <p:spPr>
          <a:xfrm>
            <a:off x="9088016" y="6561447"/>
            <a:ext cx="1191258" cy="180000"/>
          </a:xfrm>
        </p:spPr>
        <p:txBody>
          <a:bodyPr/>
          <a:lstStyle/>
          <a:p>
            <a:r>
              <a:rPr lang="en-US"/>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a:t>Page </a:t>
            </a:r>
            <a:fld id="{F1BC30E3-FFE5-4B91-AA19-87A149EBB9EE}" type="slidenum">
              <a:rPr smtClean="0"/>
              <a:pPr/>
              <a:t>4</a:t>
            </a:fld>
            <a:endParaRPr/>
          </a:p>
        </p:txBody>
      </p:sp>
    </p:spTree>
    <p:extLst>
      <p:ext uri="{BB962C8B-B14F-4D97-AF65-F5344CB8AC3E}">
        <p14:creationId xmlns:p14="http://schemas.microsoft.com/office/powerpoint/2010/main" val="11057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443684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80552"/>
            <a:ext cx="10978515" cy="590400"/>
          </a:xfrm>
        </p:spPr>
        <p:txBody>
          <a:bodyPr vert="horz"/>
          <a:lstStyle/>
          <a:p>
            <a:r>
              <a:rPr lang="en-GB"/>
              <a:t>Individual data domain dimension risk ratings</a:t>
            </a:r>
            <a:br>
              <a:rPr lang="en-GB"/>
            </a:br>
            <a:r>
              <a:rPr lang="en-IN" sz="1600"/>
              <a:t>Each data domain was rated for risk across seven dimensions</a:t>
            </a:r>
            <a:endParaRPr lang="en-IN" sz="1600">
              <a:solidFill>
                <a:srgbClr val="FF0000"/>
              </a:solidFill>
            </a:endParaRPr>
          </a:p>
        </p:txBody>
      </p:sp>
      <p:sp>
        <p:nvSpPr>
          <p:cNvPr id="17" name="Arrow: Left-Right 16">
            <a:extLst>
              <a:ext uri="{FF2B5EF4-FFF2-40B4-BE49-F238E27FC236}">
                <a16:creationId xmlns:a16="http://schemas.microsoft.com/office/drawing/2014/main" id="{3C8E70BC-D5D8-420E-B490-2DF3D222763F}"/>
              </a:ext>
            </a:extLst>
          </p:cNvPr>
          <p:cNvSpPr/>
          <p:nvPr/>
        </p:nvSpPr>
        <p:spPr>
          <a:xfrm>
            <a:off x="4360615" y="1176636"/>
            <a:ext cx="4155588"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chemeClr val="bg1"/>
                </a:solidFill>
              </a:rPr>
              <a:t>Data domain risk ratings summary, by dimension</a:t>
            </a:r>
            <a:endParaRPr lang="en-US" sz="1200">
              <a:solidFill>
                <a:schemeClr val="bg1"/>
              </a:solidFill>
            </a:endParaRPr>
          </a:p>
        </p:txBody>
      </p:sp>
      <p:cxnSp>
        <p:nvCxnSpPr>
          <p:cNvPr id="19" name="Straight Connector 18">
            <a:extLst>
              <a:ext uri="{FF2B5EF4-FFF2-40B4-BE49-F238E27FC236}">
                <a16:creationId xmlns:a16="http://schemas.microsoft.com/office/drawing/2014/main" id="{83905594-B82E-4DA0-AF92-264CA118C6CA}"/>
              </a:ext>
              <a:ext uri="{C183D7F6-B498-43B3-948B-1728B52AA6E4}">
                <adec:decorative xmlns:adec="http://schemas.microsoft.com/office/drawing/2017/decorative" val="1"/>
              </a:ext>
            </a:extLst>
          </p:cNvPr>
          <p:cNvCxnSpPr>
            <a:stCxn id="17" idx="4"/>
            <a:endCxn id="17" idx="6"/>
          </p:cNvCxnSpPr>
          <p:nvPr/>
        </p:nvCxnSpPr>
        <p:spPr>
          <a:xfrm>
            <a:off x="4360615" y="1434005"/>
            <a:ext cx="4155588"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5" name="Table 11">
            <a:extLst>
              <a:ext uri="{FF2B5EF4-FFF2-40B4-BE49-F238E27FC236}">
                <a16:creationId xmlns:a16="http://schemas.microsoft.com/office/drawing/2014/main" id="{631DC6C4-7005-41C3-8CE7-1EB6E26B96C1}"/>
              </a:ext>
            </a:extLst>
          </p:cNvPr>
          <p:cNvGraphicFramePr>
            <a:graphicFrameLocks/>
          </p:cNvGraphicFramePr>
          <p:nvPr>
            <p:extLst>
              <p:ext uri="{D42A27DB-BD31-4B8C-83A1-F6EECF244321}">
                <p14:modId xmlns:p14="http://schemas.microsoft.com/office/powerpoint/2010/main" val="634663348"/>
              </p:ext>
            </p:extLst>
          </p:nvPr>
        </p:nvGraphicFramePr>
        <p:xfrm>
          <a:off x="609916" y="1588688"/>
          <a:ext cx="10978520" cy="4228623"/>
        </p:xfrm>
        <a:graphic>
          <a:graphicData uri="http://schemas.openxmlformats.org/drawingml/2006/table">
            <a:tbl>
              <a:tblPr firstRow="1" bandRow="1">
                <a:tableStyleId>{F2DE63D5-997A-4646-A377-4702673A728D}</a:tableStyleId>
              </a:tblPr>
              <a:tblGrid>
                <a:gridCol w="325929">
                  <a:extLst>
                    <a:ext uri="{9D8B030D-6E8A-4147-A177-3AD203B41FA5}">
                      <a16:colId xmlns:a16="http://schemas.microsoft.com/office/drawing/2014/main" val="215802128"/>
                    </a:ext>
                  </a:extLst>
                </a:gridCol>
                <a:gridCol w="2126895">
                  <a:extLst>
                    <a:ext uri="{9D8B030D-6E8A-4147-A177-3AD203B41FA5}">
                      <a16:colId xmlns:a16="http://schemas.microsoft.com/office/drawing/2014/main" val="4182854494"/>
                    </a:ext>
                  </a:extLst>
                </a:gridCol>
                <a:gridCol w="1065712">
                  <a:extLst>
                    <a:ext uri="{9D8B030D-6E8A-4147-A177-3AD203B41FA5}">
                      <a16:colId xmlns:a16="http://schemas.microsoft.com/office/drawing/2014/main" val="2418484499"/>
                    </a:ext>
                  </a:extLst>
                </a:gridCol>
                <a:gridCol w="1065712">
                  <a:extLst>
                    <a:ext uri="{9D8B030D-6E8A-4147-A177-3AD203B41FA5}">
                      <a16:colId xmlns:a16="http://schemas.microsoft.com/office/drawing/2014/main" val="1834717009"/>
                    </a:ext>
                  </a:extLst>
                </a:gridCol>
                <a:gridCol w="1065712">
                  <a:extLst>
                    <a:ext uri="{9D8B030D-6E8A-4147-A177-3AD203B41FA5}">
                      <a16:colId xmlns:a16="http://schemas.microsoft.com/office/drawing/2014/main" val="1175726142"/>
                    </a:ext>
                  </a:extLst>
                </a:gridCol>
                <a:gridCol w="1065712">
                  <a:extLst>
                    <a:ext uri="{9D8B030D-6E8A-4147-A177-3AD203B41FA5}">
                      <a16:colId xmlns:a16="http://schemas.microsoft.com/office/drawing/2014/main" val="1017151147"/>
                    </a:ext>
                  </a:extLst>
                </a:gridCol>
                <a:gridCol w="1065712">
                  <a:extLst>
                    <a:ext uri="{9D8B030D-6E8A-4147-A177-3AD203B41FA5}">
                      <a16:colId xmlns:a16="http://schemas.microsoft.com/office/drawing/2014/main" val="960442913"/>
                    </a:ext>
                  </a:extLst>
                </a:gridCol>
                <a:gridCol w="1065712">
                  <a:extLst>
                    <a:ext uri="{9D8B030D-6E8A-4147-A177-3AD203B41FA5}">
                      <a16:colId xmlns:a16="http://schemas.microsoft.com/office/drawing/2014/main" val="111244566"/>
                    </a:ext>
                  </a:extLst>
                </a:gridCol>
                <a:gridCol w="1065712">
                  <a:extLst>
                    <a:ext uri="{9D8B030D-6E8A-4147-A177-3AD203B41FA5}">
                      <a16:colId xmlns:a16="http://schemas.microsoft.com/office/drawing/2014/main" val="2794202264"/>
                    </a:ext>
                  </a:extLst>
                </a:gridCol>
                <a:gridCol w="1065712">
                  <a:extLst>
                    <a:ext uri="{9D8B030D-6E8A-4147-A177-3AD203B41FA5}">
                      <a16:colId xmlns:a16="http://schemas.microsoft.com/office/drawing/2014/main" val="651981259"/>
                    </a:ext>
                  </a:extLst>
                </a:gridCol>
              </a:tblGrid>
              <a:tr h="170803">
                <a:tc>
                  <a:txBody>
                    <a:bodyPr/>
                    <a:lstStyle/>
                    <a:p>
                      <a:pPr algn="ctr"/>
                      <a:r>
                        <a:rPr lang="en-US" sz="1000"/>
                        <a:t>#</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rPr>
                        <a:t>Data domain</a:t>
                      </a:r>
                    </a:p>
                  </a:txBody>
                  <a:tcPr marL="0" marR="0" marT="0" marB="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000" b="1">
                          <a:solidFill>
                            <a:schemeClr val="tx1"/>
                          </a:solidFill>
                        </a:rPr>
                        <a:t>Policy</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000" b="1">
                          <a:solidFill>
                            <a:schemeClr val="tx1"/>
                          </a:solidFill>
                        </a:rPr>
                        <a:t>Procedures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000" b="1">
                          <a:solidFill>
                            <a:schemeClr val="tx1"/>
                          </a:solidFill>
                        </a:rPr>
                        <a:t>Roles &amp; responsibilities</a:t>
                      </a:r>
                    </a:p>
                  </a:txBody>
                  <a:tcPr marL="45720" marR="4572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000" b="1" kern="1200">
                          <a:solidFill>
                            <a:schemeClr val="tx1"/>
                          </a:solidFill>
                          <a:latin typeface="+mn-lt"/>
                          <a:ea typeface="+mn-ea"/>
                          <a:cs typeface="+mn-cs"/>
                        </a:rPr>
                        <a:t>Training &amp; communications</a:t>
                      </a:r>
                    </a:p>
                  </a:txBody>
                  <a:tcPr marL="45720" marR="4572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000" b="1" kern="1200">
                          <a:solidFill>
                            <a:schemeClr val="tx1"/>
                          </a:solidFill>
                          <a:latin typeface="+mn-lt"/>
                          <a:ea typeface="+mn-ea"/>
                          <a:cs typeface="+mn-cs"/>
                        </a:rPr>
                        <a:t>Tools &amp; systems</a:t>
                      </a:r>
                    </a:p>
                  </a:txBody>
                  <a:tcPr marL="45720" marR="4572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000" b="1" kern="1200">
                          <a:solidFill>
                            <a:schemeClr val="tx1"/>
                          </a:solidFill>
                          <a:latin typeface="+mn-lt"/>
                          <a:ea typeface="+mn-ea"/>
                          <a:cs typeface="+mn-cs"/>
                        </a:rPr>
                        <a:t>Oversight &amp; monitoring</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000" b="1" kern="1200">
                          <a:solidFill>
                            <a:schemeClr val="tx1"/>
                          </a:solidFill>
                          <a:latin typeface="+mn-lt"/>
                          <a:ea typeface="+mn-ea"/>
                          <a:cs typeface="+mn-cs"/>
                        </a:rPr>
                        <a:t>Data completeness &amp; accuracy</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000" b="1" kern="1200">
                          <a:solidFill>
                            <a:schemeClr val="bg1"/>
                          </a:solidFill>
                          <a:latin typeface="+mn-lt"/>
                          <a:ea typeface="+mn-ea"/>
                          <a:cs typeface="+mn-cs"/>
                        </a:rPr>
                        <a:t>Composite domain risk rating</a:t>
                      </a:r>
                      <a:r>
                        <a:rPr lang="en-US" sz="1000" b="1" kern="1200" baseline="30000">
                          <a:solidFill>
                            <a:schemeClr val="bg1"/>
                          </a:solidFill>
                          <a:latin typeface="+mn-lt"/>
                          <a:ea typeface="+mn-ea"/>
                          <a:cs typeface="+mn-cs"/>
                        </a:rPr>
                        <a:t>1</a:t>
                      </a:r>
                      <a:endParaRPr lang="en-US" sz="1000" b="1" kern="1200">
                        <a:solidFill>
                          <a:schemeClr val="bg1"/>
                        </a:solidFill>
                        <a:latin typeface="+mn-l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2D2DA"/>
                    </a:solidFill>
                  </a:tcPr>
                </a:tc>
                <a:extLst>
                  <a:ext uri="{0D108BD9-81ED-4DB2-BD59-A6C34878D82A}">
                    <a16:rowId xmlns:a16="http://schemas.microsoft.com/office/drawing/2014/main" val="3895888287"/>
                  </a:ext>
                </a:extLst>
              </a:tr>
              <a:tr h="411431">
                <a:tc>
                  <a:txBody>
                    <a:bodyPr/>
                    <a:lstStyle/>
                    <a:p>
                      <a:pPr algn="ctr"/>
                      <a:r>
                        <a:rPr lang="en-US" sz="1100" b="1">
                          <a:solidFill>
                            <a:schemeClr val="bg1"/>
                          </a:solidFill>
                        </a:rPr>
                        <a:t>1a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mj-lt"/>
                        </a:rPr>
                        <a:t>Student program participation – Special Education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EYInterstate Light"/>
                          <a:ea typeface="+mn-ea"/>
                          <a:cs typeface="+mn-cs"/>
                        </a:rPr>
                        <a:t>H</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11</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333450"/>
                  </a:ext>
                </a:extLst>
              </a:tr>
              <a:tr h="411431">
                <a:tc>
                  <a:txBody>
                    <a:bodyPr/>
                    <a:lstStyle/>
                    <a:p>
                      <a:pPr algn="ctr"/>
                      <a:r>
                        <a:rPr lang="en-US" sz="1100" b="1">
                          <a:solidFill>
                            <a:schemeClr val="bg1"/>
                          </a:solidFill>
                        </a:rPr>
                        <a:t>1b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100" dirty="0">
                          <a:solidFill>
                            <a:schemeClr val="bg1"/>
                          </a:solidFill>
                          <a:latin typeface="+mj-lt"/>
                        </a:rPr>
                        <a:t>Student program participation – English Learner</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9</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839227"/>
                  </a:ext>
                </a:extLst>
              </a:tr>
              <a:tr h="411431">
                <a:tc>
                  <a:txBody>
                    <a:bodyPr/>
                    <a:lstStyle/>
                    <a:p>
                      <a:pPr marL="0" algn="ctr" defTabSz="914400" rtl="0" eaLnBrk="1" latinLnBrk="0" hangingPunct="1"/>
                      <a:r>
                        <a:rPr lang="en-US" sz="1100" b="1" kern="1200">
                          <a:solidFill>
                            <a:schemeClr val="bg1"/>
                          </a:solidFill>
                          <a:latin typeface="+mn-lt"/>
                          <a:ea typeface="+mn-ea"/>
                          <a:cs typeface="+mn-cs"/>
                        </a:rPr>
                        <a:t>2a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100" dirty="0">
                          <a:solidFill>
                            <a:schemeClr val="bg1"/>
                          </a:solidFill>
                          <a:latin typeface="+mj-lt"/>
                        </a:rPr>
                        <a:t>Student enrollment and exit – enrollment</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100" b="0" kern="1200">
                          <a:solidFill>
                            <a:schemeClr val="bg1">
                              <a:lumMod val="50000"/>
                            </a:schemeClr>
                          </a:solidFill>
                          <a:latin typeface="+mj-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a:solidFill>
                            <a:schemeClr val="bg1">
                              <a:lumMod val="50000"/>
                            </a:schemeClr>
                          </a:solidFill>
                          <a:latin typeface="+mn-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a:solidFill>
                            <a:schemeClr val="bg1">
                              <a:lumMod val="50000"/>
                            </a:schemeClr>
                          </a:solidFill>
                          <a:latin typeface="+mn-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a:solidFill>
                            <a:schemeClr val="bg1">
                              <a:lumMod val="50000"/>
                            </a:schemeClr>
                          </a:solidFill>
                          <a:latin typeface="+mn-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a:solidFill>
                            <a:schemeClr val="bg1">
                              <a:lumMod val="50000"/>
                            </a:schemeClr>
                          </a:solidFill>
                          <a:latin typeface="+mn-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mj-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mj-lt"/>
                          <a:ea typeface="+mn-ea"/>
                          <a:cs typeface="+mn-cs"/>
                        </a:rPr>
                        <a:t>8</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480109"/>
                  </a:ext>
                </a:extLst>
              </a:tr>
              <a:tr h="411431">
                <a:tc>
                  <a:txBody>
                    <a:bodyPr/>
                    <a:lstStyle/>
                    <a:p>
                      <a:pPr marL="0" algn="ctr" defTabSz="914400" rtl="0" eaLnBrk="1" latinLnBrk="0" hangingPunct="1"/>
                      <a:r>
                        <a:rPr lang="en-US" sz="1100" b="1" kern="1200">
                          <a:solidFill>
                            <a:schemeClr val="bg1"/>
                          </a:solidFill>
                          <a:latin typeface="+mn-lt"/>
                          <a:ea typeface="+mn-ea"/>
                          <a:cs typeface="+mn-cs"/>
                        </a:rPr>
                        <a:t>2b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mj-lt"/>
                        </a:rPr>
                        <a:t>Student enrollment and exit - withdrawals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US" sz="1100" b="0" kern="1200" dirty="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algn="ctr" defTabSz="914400" rtl="0" eaLnBrk="1" latinLnBrk="0" hangingPunct="1"/>
                      <a:r>
                        <a:rPr lang="en-US" sz="1100" b="0" kern="1200">
                          <a:solidFill>
                            <a:schemeClr val="bg1">
                              <a:lumMod val="50000"/>
                            </a:schemeClr>
                          </a:solidFill>
                          <a:latin typeface="+mj-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algn="ctr" defTabSz="914400" rtl="0" eaLnBrk="1" latinLnBrk="0" hangingPunct="1"/>
                      <a:r>
                        <a:rPr lang="en-US"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US" sz="1100" b="0" kern="1200">
                          <a:solidFill>
                            <a:schemeClr val="tx1"/>
                          </a:solidFill>
                          <a:latin typeface="+mj-lt"/>
                          <a:ea typeface="+mn-ea"/>
                          <a:cs typeface="+mn-cs"/>
                        </a:rPr>
                        <a:t>H</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algn="ctr" defTabSz="914400" rtl="0" eaLnBrk="1" latinLnBrk="0" hangingPunct="1"/>
                      <a:r>
                        <a:rPr lang="en-US" sz="1100" b="0" kern="1200">
                          <a:solidFill>
                            <a:schemeClr val="tx1"/>
                          </a:solidFill>
                          <a:latin typeface="+mj-lt"/>
                          <a:ea typeface="+mn-ea"/>
                          <a:cs typeface="+mn-cs"/>
                        </a:rPr>
                        <a:t>H</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algn="ctr" defTabSz="914400" rtl="0" eaLnBrk="1" latinLnBrk="0" hangingPunct="1"/>
                      <a:r>
                        <a:rPr lang="en-US" sz="1100" b="0" kern="1200">
                          <a:solidFill>
                            <a:schemeClr val="bg1"/>
                          </a:solidFill>
                          <a:latin typeface="+mj-lt"/>
                          <a:ea typeface="+mn-ea"/>
                          <a:cs typeface="+mn-cs"/>
                        </a:rPr>
                        <a:t>15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930633"/>
                  </a:ext>
                </a:extLst>
              </a:tr>
              <a:tr h="411431">
                <a:tc>
                  <a:txBody>
                    <a:bodyPr/>
                    <a:lstStyle/>
                    <a:p>
                      <a:pPr marL="0" algn="ctr" defTabSz="914400" rtl="0" eaLnBrk="1" latinLnBrk="0" hangingPunct="1"/>
                      <a:r>
                        <a:rPr lang="en-US" sz="1100" b="1" kern="1200">
                          <a:solidFill>
                            <a:schemeClr val="bg1"/>
                          </a:solidFill>
                          <a:latin typeface="+mn-lt"/>
                          <a:ea typeface="+mn-ea"/>
                          <a:cs typeface="+mn-cs"/>
                        </a:rPr>
                        <a:t>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100" dirty="0">
                          <a:solidFill>
                            <a:schemeClr val="bg1"/>
                          </a:solidFill>
                          <a:latin typeface="+mj-lt"/>
                        </a:rPr>
                        <a:t>Student discipline</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mn-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mn-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a:solidFill>
                            <a:schemeClr val="bg1">
                              <a:lumMod val="50000"/>
                            </a:schemeClr>
                          </a:solidFill>
                          <a:latin typeface="+mn-lt"/>
                          <a:ea typeface="+mn-ea"/>
                          <a:cs typeface="+mn-cs"/>
                        </a:rPr>
                        <a:t>9</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93595"/>
                  </a:ext>
                </a:extLst>
              </a:tr>
              <a:tr h="411431">
                <a:tc>
                  <a:txBody>
                    <a:bodyPr/>
                    <a:lstStyle/>
                    <a:p>
                      <a:pPr marL="0" algn="ctr" defTabSz="914400" rtl="0" eaLnBrk="1" latinLnBrk="0" hangingPunct="1"/>
                      <a:r>
                        <a:rPr lang="en-US" sz="1100" b="1" kern="1200">
                          <a:solidFill>
                            <a:schemeClr val="bg1"/>
                          </a:solidFill>
                          <a:latin typeface="+mn-lt"/>
                          <a:ea typeface="+mn-ea"/>
                          <a:cs typeface="+mn-cs"/>
                        </a:rPr>
                        <a:t>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100" dirty="0">
                          <a:solidFill>
                            <a:schemeClr val="bg1"/>
                          </a:solidFill>
                          <a:latin typeface="+mj-lt"/>
                        </a:rPr>
                        <a:t>Student restraints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EYInterstate Light"/>
                          <a:ea typeface="+mn-ea"/>
                          <a:cs typeface="+mn-cs"/>
                        </a:rPr>
                        <a:t>H</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EYInterstate Light"/>
                          <a:ea typeface="+mn-ea"/>
                          <a:cs typeface="+mn-cs"/>
                        </a:rPr>
                        <a:t>H</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15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119947"/>
                  </a:ext>
                </a:extLst>
              </a:tr>
              <a:tr h="411431">
                <a:tc>
                  <a:txBody>
                    <a:bodyPr/>
                    <a:lstStyle/>
                    <a:p>
                      <a:pPr marL="0" algn="ctr" defTabSz="914400" rtl="0" eaLnBrk="1" latinLnBrk="0" hangingPunct="1"/>
                      <a:r>
                        <a:rPr lang="en-US" sz="1100" b="1" kern="1200">
                          <a:solidFill>
                            <a:schemeClr val="bg1"/>
                          </a:solidFill>
                          <a:latin typeface="+mn-lt"/>
                          <a:ea typeface="+mn-ea"/>
                          <a:cs typeface="+mn-cs"/>
                        </a:rPr>
                        <a:t>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100" dirty="0">
                          <a:solidFill>
                            <a:schemeClr val="bg1"/>
                          </a:solidFill>
                          <a:latin typeface="+mj-lt"/>
                        </a:rPr>
                        <a:t>AM bus – on time performance reporting</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a:solidFill>
                            <a:schemeClr val="bg1">
                              <a:lumMod val="50000"/>
                            </a:schemeClr>
                          </a:solidFill>
                          <a:latin typeface="+mn-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EYInterstate Ligh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EYInterstate Light"/>
                          <a:ea typeface="+mn-ea"/>
                          <a:cs typeface="+mn-cs"/>
                        </a:rPr>
                        <a:t>H</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EYInterstate Light"/>
                          <a:ea typeface="+mn-ea"/>
                          <a:cs typeface="+mn-cs"/>
                        </a:rPr>
                        <a:t>H</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14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190573"/>
                  </a:ext>
                </a:extLst>
              </a:tr>
              <a:tr h="411431">
                <a:tc>
                  <a:txBody>
                    <a:bodyPr/>
                    <a:lstStyle/>
                    <a:p>
                      <a:pPr marL="0" algn="ctr" defTabSz="914400" rtl="0" eaLnBrk="1" latinLnBrk="0" hangingPunct="1"/>
                      <a:r>
                        <a:rPr lang="en-US" sz="1100" b="1" kern="1200">
                          <a:solidFill>
                            <a:schemeClr val="bg1"/>
                          </a:solidFill>
                          <a:latin typeface="+mn-lt"/>
                          <a:ea typeface="+mn-ea"/>
                          <a:cs typeface="+mn-cs"/>
                        </a:rPr>
                        <a:t>6</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100" dirty="0">
                          <a:solidFill>
                            <a:schemeClr val="bg1"/>
                          </a:solidFill>
                          <a:latin typeface="+mj-lt"/>
                        </a:rPr>
                        <a:t>Parental complaints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100" b="0" kern="1200">
                          <a:solidFill>
                            <a:schemeClr val="bg1"/>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mj-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mj-lt"/>
                          <a:ea typeface="+mn-ea"/>
                          <a:cs typeface="+mn-cs"/>
                        </a:rPr>
                        <a:t>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mj-l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algn="ctr" defTabSz="914400" rtl="0" eaLnBrk="1" latinLnBrk="0" hangingPunct="1"/>
                      <a:r>
                        <a:rPr lang="en-US"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E2E38">
                              <a:lumMod val="50000"/>
                            </a:srgbClr>
                          </a:solidFill>
                          <a:effectLst/>
                          <a:uLnTx/>
                          <a:uFillTx/>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mj-lt"/>
                          <a:ea typeface="+mn-ea"/>
                          <a:cs typeface="+mn-cs"/>
                        </a:rPr>
                        <a:t>10</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608355"/>
                  </a:ext>
                </a:extLst>
              </a:tr>
              <a:tr h="411431">
                <a:tc>
                  <a:txBody>
                    <a:bodyPr/>
                    <a:lstStyle/>
                    <a:p>
                      <a:pPr marL="0" algn="ctr" defTabSz="914400" rtl="0" eaLnBrk="1" latinLnBrk="0" hangingPunct="1"/>
                      <a:r>
                        <a:rPr lang="en-US" sz="1100" b="1" kern="1200">
                          <a:solidFill>
                            <a:schemeClr val="bg1"/>
                          </a:solidFill>
                          <a:latin typeface="+mn-lt"/>
                          <a:ea typeface="+mn-ea"/>
                          <a:cs typeface="+mn-cs"/>
                        </a:rPr>
                        <a:t>7</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100" dirty="0">
                          <a:solidFill>
                            <a:schemeClr val="bg1"/>
                          </a:solidFill>
                          <a:latin typeface="+mj-lt"/>
                        </a:rPr>
                        <a:t>Student assignment</a:t>
                      </a:r>
                      <a:r>
                        <a:rPr lang="en-US" sz="1100" baseline="30000" dirty="0">
                          <a:solidFill>
                            <a:schemeClr val="bg1"/>
                          </a:solidFill>
                          <a:latin typeface="+mj-lt"/>
                        </a:rPr>
                        <a:t>2</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307460"/>
                  </a:ext>
                </a:extLst>
              </a:tr>
            </a:tbl>
          </a:graphicData>
        </a:graphic>
      </p:graphicFrame>
      <p:sp>
        <p:nvSpPr>
          <p:cNvPr id="29" name="Rectangle 28">
            <a:extLst>
              <a:ext uri="{FF2B5EF4-FFF2-40B4-BE49-F238E27FC236}">
                <a16:creationId xmlns:a16="http://schemas.microsoft.com/office/drawing/2014/main" id="{28475D3E-D0B5-4763-A446-5FBAFB40B3DC}"/>
              </a:ext>
            </a:extLst>
          </p:cNvPr>
          <p:cNvSpPr/>
          <p:nvPr/>
        </p:nvSpPr>
        <p:spPr>
          <a:xfrm>
            <a:off x="4360615" y="5933522"/>
            <a:ext cx="147038" cy="145658"/>
          </a:xfrm>
          <a:prstGeom prst="rect">
            <a:avLst/>
          </a:prstGeom>
          <a:solidFill>
            <a:srgbClr val="E80D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 dirty="0">
                <a:solidFill>
                  <a:schemeClr val="tx1"/>
                </a:solidFill>
              </a:rPr>
              <a:t>H </a:t>
            </a:r>
          </a:p>
        </p:txBody>
      </p:sp>
      <p:sp>
        <p:nvSpPr>
          <p:cNvPr id="30" name="TextBox 29">
            <a:extLst>
              <a:ext uri="{FF2B5EF4-FFF2-40B4-BE49-F238E27FC236}">
                <a16:creationId xmlns:a16="http://schemas.microsoft.com/office/drawing/2014/main" id="{18A58DB6-E3B1-42D6-9FE2-DF19DDD766A7}"/>
              </a:ext>
            </a:extLst>
          </p:cNvPr>
          <p:cNvSpPr txBox="1"/>
          <p:nvPr/>
        </p:nvSpPr>
        <p:spPr>
          <a:xfrm>
            <a:off x="4464430" y="5904452"/>
            <a:ext cx="706563" cy="200055"/>
          </a:xfrm>
          <a:prstGeom prst="rect">
            <a:avLst/>
          </a:prstGeom>
          <a:noFill/>
        </p:spPr>
        <p:txBody>
          <a:bodyPr wrap="square">
            <a:spAutoFit/>
          </a:bodyPr>
          <a:lstStyle/>
          <a:p>
            <a:r>
              <a:rPr lang="en-US" sz="700" kern="1200" dirty="0">
                <a:solidFill>
                  <a:schemeClr val="bg1"/>
                </a:solidFill>
                <a:latin typeface="+mn-lt"/>
                <a:ea typeface="+mn-ea"/>
                <a:cs typeface="+mn-cs"/>
              </a:rPr>
              <a:t>High risk</a:t>
            </a:r>
            <a:endParaRPr lang="en-US" sz="700" dirty="0"/>
          </a:p>
        </p:txBody>
      </p:sp>
      <p:sp>
        <p:nvSpPr>
          <p:cNvPr id="31" name="Rectangle 30">
            <a:extLst>
              <a:ext uri="{FF2B5EF4-FFF2-40B4-BE49-F238E27FC236}">
                <a16:creationId xmlns:a16="http://schemas.microsoft.com/office/drawing/2014/main" id="{C097BD79-4394-4C51-BC39-36972A688628}"/>
              </a:ext>
            </a:extLst>
          </p:cNvPr>
          <p:cNvSpPr/>
          <p:nvPr/>
        </p:nvSpPr>
        <p:spPr>
          <a:xfrm>
            <a:off x="5063922" y="5933222"/>
            <a:ext cx="147038" cy="14565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 dirty="0">
                <a:solidFill>
                  <a:schemeClr val="bg1">
                    <a:lumMod val="50000"/>
                  </a:schemeClr>
                </a:solidFill>
              </a:rPr>
              <a:t>M </a:t>
            </a:r>
          </a:p>
        </p:txBody>
      </p:sp>
      <p:sp>
        <p:nvSpPr>
          <p:cNvPr id="34" name="TextBox 33">
            <a:extLst>
              <a:ext uri="{FF2B5EF4-FFF2-40B4-BE49-F238E27FC236}">
                <a16:creationId xmlns:a16="http://schemas.microsoft.com/office/drawing/2014/main" id="{AAA9A5E1-DE4A-41B7-B64C-AA5C23E5C5A1}"/>
              </a:ext>
            </a:extLst>
          </p:cNvPr>
          <p:cNvSpPr txBox="1"/>
          <p:nvPr/>
        </p:nvSpPr>
        <p:spPr>
          <a:xfrm>
            <a:off x="5167737" y="5904152"/>
            <a:ext cx="807123" cy="200055"/>
          </a:xfrm>
          <a:prstGeom prst="rect">
            <a:avLst/>
          </a:prstGeom>
          <a:noFill/>
        </p:spPr>
        <p:txBody>
          <a:bodyPr wrap="square">
            <a:spAutoFit/>
          </a:bodyPr>
          <a:lstStyle/>
          <a:p>
            <a:r>
              <a:rPr lang="en-US" sz="700" kern="1200" dirty="0">
                <a:solidFill>
                  <a:schemeClr val="bg1"/>
                </a:solidFill>
                <a:latin typeface="+mn-lt"/>
                <a:ea typeface="+mn-ea"/>
                <a:cs typeface="+mn-cs"/>
              </a:rPr>
              <a:t>Moderate risk</a:t>
            </a:r>
            <a:endParaRPr lang="en-US" sz="700" dirty="0"/>
          </a:p>
        </p:txBody>
      </p:sp>
      <p:sp>
        <p:nvSpPr>
          <p:cNvPr id="35" name="Rectangle 34">
            <a:extLst>
              <a:ext uri="{FF2B5EF4-FFF2-40B4-BE49-F238E27FC236}">
                <a16:creationId xmlns:a16="http://schemas.microsoft.com/office/drawing/2014/main" id="{7E6E8EA4-BB88-4B74-B225-517AD9070B61}"/>
              </a:ext>
            </a:extLst>
          </p:cNvPr>
          <p:cNvSpPr/>
          <p:nvPr/>
        </p:nvSpPr>
        <p:spPr>
          <a:xfrm>
            <a:off x="5974860" y="5933222"/>
            <a:ext cx="147038" cy="14565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 dirty="0">
                <a:solidFill>
                  <a:schemeClr val="bg1">
                    <a:lumMod val="50000"/>
                  </a:schemeClr>
                </a:solidFill>
              </a:rPr>
              <a:t>L </a:t>
            </a:r>
          </a:p>
        </p:txBody>
      </p:sp>
      <p:sp>
        <p:nvSpPr>
          <p:cNvPr id="36" name="TextBox 35">
            <a:extLst>
              <a:ext uri="{FF2B5EF4-FFF2-40B4-BE49-F238E27FC236}">
                <a16:creationId xmlns:a16="http://schemas.microsoft.com/office/drawing/2014/main" id="{91010659-FB8E-4173-9254-08A2ADF2D9C4}"/>
              </a:ext>
            </a:extLst>
          </p:cNvPr>
          <p:cNvSpPr txBox="1"/>
          <p:nvPr/>
        </p:nvSpPr>
        <p:spPr>
          <a:xfrm>
            <a:off x="6078675" y="5904152"/>
            <a:ext cx="706563" cy="200055"/>
          </a:xfrm>
          <a:prstGeom prst="rect">
            <a:avLst/>
          </a:prstGeom>
          <a:noFill/>
        </p:spPr>
        <p:txBody>
          <a:bodyPr wrap="square">
            <a:spAutoFit/>
          </a:bodyPr>
          <a:lstStyle/>
          <a:p>
            <a:r>
              <a:rPr lang="en-US" sz="700" kern="1200">
                <a:solidFill>
                  <a:schemeClr val="bg1"/>
                </a:solidFill>
                <a:latin typeface="+mn-lt"/>
                <a:ea typeface="+mn-ea"/>
                <a:cs typeface="+mn-cs"/>
              </a:rPr>
              <a:t>Low risk</a:t>
            </a:r>
            <a:endParaRPr lang="en-US" sz="700"/>
          </a:p>
        </p:txBody>
      </p:sp>
      <p:sp>
        <p:nvSpPr>
          <p:cNvPr id="37" name="Rectangle 36">
            <a:extLst>
              <a:ext uri="{FF2B5EF4-FFF2-40B4-BE49-F238E27FC236}">
                <a16:creationId xmlns:a16="http://schemas.microsoft.com/office/drawing/2014/main" id="{CBBF2017-5EC6-4C2F-B271-439222EC32EB}"/>
              </a:ext>
            </a:extLst>
          </p:cNvPr>
          <p:cNvSpPr/>
          <p:nvPr/>
        </p:nvSpPr>
        <p:spPr>
          <a:xfrm>
            <a:off x="6638200" y="5924080"/>
            <a:ext cx="147038" cy="145658"/>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 dirty="0">
                <a:solidFill>
                  <a:schemeClr val="bg1">
                    <a:lumMod val="50000"/>
                  </a:schemeClr>
                </a:solidFill>
              </a:rPr>
              <a:t>N </a:t>
            </a:r>
          </a:p>
        </p:txBody>
      </p:sp>
      <p:sp>
        <p:nvSpPr>
          <p:cNvPr id="38" name="TextBox 37">
            <a:extLst>
              <a:ext uri="{FF2B5EF4-FFF2-40B4-BE49-F238E27FC236}">
                <a16:creationId xmlns:a16="http://schemas.microsoft.com/office/drawing/2014/main" id="{9BEF48F3-D2C2-4DC2-9C98-493E4E2BA25C}"/>
              </a:ext>
            </a:extLst>
          </p:cNvPr>
          <p:cNvSpPr txBox="1"/>
          <p:nvPr/>
        </p:nvSpPr>
        <p:spPr>
          <a:xfrm>
            <a:off x="6785238" y="5896881"/>
            <a:ext cx="1201485" cy="200055"/>
          </a:xfrm>
          <a:prstGeom prst="rect">
            <a:avLst/>
          </a:prstGeom>
          <a:noFill/>
        </p:spPr>
        <p:txBody>
          <a:bodyPr wrap="square">
            <a:spAutoFit/>
          </a:bodyPr>
          <a:lstStyle/>
          <a:p>
            <a:r>
              <a:rPr lang="en-US" sz="700" kern="1200">
                <a:solidFill>
                  <a:schemeClr val="bg1"/>
                </a:solidFill>
                <a:latin typeface="+mn-lt"/>
                <a:ea typeface="+mn-ea"/>
                <a:cs typeface="+mn-cs"/>
              </a:rPr>
              <a:t>Not evaluated</a:t>
            </a:r>
            <a:endParaRPr lang="en-US" sz="700"/>
          </a:p>
        </p:txBody>
      </p:sp>
      <p:sp>
        <p:nvSpPr>
          <p:cNvPr id="24" name="footnote_6381128198732986610" descr="Footnote">
            <a:extLst>
              <a:ext uri="{FF2B5EF4-FFF2-40B4-BE49-F238E27FC236}">
                <a16:creationId xmlns:a16="http://schemas.microsoft.com/office/drawing/2014/main" id="{B1A456C5-CF3A-4FAE-90BC-86D575FA4A0E}"/>
              </a:ext>
            </a:extLst>
          </p:cNvPr>
          <p:cNvSpPr txBox="1"/>
          <p:nvPr/>
        </p:nvSpPr>
        <p:spPr>
          <a:xfrm>
            <a:off x="609916" y="6140455"/>
            <a:ext cx="10978517"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To generate a composite risk rating for each data domain, dimension ratings of high, medium and low were assigned numeric values of 3, 2 and 1, respectively, and then totaled within a given data domain</a:t>
            </a:r>
          </a:p>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 For the Student assignment domain, EY was asked to conduct a specific set of analyses, rather than evaluate data completeness and accuracy, so this domain was not evaluated for risk as other domains were</a:t>
            </a:r>
          </a:p>
          <a:p>
            <a:pPr>
              <a:spcBef>
                <a:spcPct val="0"/>
              </a:spcBef>
              <a:spcAft>
                <a:spcPct val="0"/>
              </a:spcAft>
              <a:buSzPct val="100000"/>
            </a:pPr>
            <a:endParaRPr lang="en-US" sz="800">
              <a:solidFill>
                <a:srgbClr val="2E2E38"/>
              </a:solidFill>
              <a:cs typeface="Arial" panose="020B0604020202020204" pitchFamily="34" charset="0"/>
            </a:endParaRPr>
          </a:p>
        </p:txBody>
      </p:sp>
      <p:sp>
        <p:nvSpPr>
          <p:cNvPr id="18" name="TextBox 17">
            <a:extLst>
              <a:ext uri="{FF2B5EF4-FFF2-40B4-BE49-F238E27FC236}">
                <a16:creationId xmlns:a16="http://schemas.microsoft.com/office/drawing/2014/main" id="{A79B7010-2CCE-4247-93D2-579305121E3D}"/>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20" name="Date Placeholder 3">
            <a:extLst>
              <a:ext uri="{FF2B5EF4-FFF2-40B4-BE49-F238E27FC236}">
                <a16:creationId xmlns:a16="http://schemas.microsoft.com/office/drawing/2014/main" id="{FFCDC8EF-6F8A-4758-86A3-5A041C966A62}"/>
              </a:ext>
            </a:extLst>
          </p:cNvPr>
          <p:cNvSpPr>
            <a:spLocks noGrp="1"/>
          </p:cNvSpPr>
          <p:nvPr>
            <p:ph type="dt" sz="half" idx="10"/>
          </p:nvPr>
        </p:nvSpPr>
        <p:spPr>
          <a:xfrm>
            <a:off x="9088016" y="6561447"/>
            <a:ext cx="1191258" cy="180000"/>
          </a:xfrm>
        </p:spPr>
        <p:txBody>
          <a:bodyPr/>
          <a:lstStyle/>
          <a:p>
            <a:r>
              <a:rPr lang="en-US"/>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a:t>Page </a:t>
            </a:r>
            <a:fld id="{F1BC30E3-FFE5-4B91-AA19-87A149EBB9EE}" type="slidenum">
              <a:rPr smtClean="0"/>
              <a:pPr/>
              <a:t>5</a:t>
            </a:fld>
            <a:endParaRPr/>
          </a:p>
        </p:txBody>
      </p:sp>
    </p:spTree>
    <p:extLst>
      <p:ext uri="{BB962C8B-B14F-4D97-AF65-F5344CB8AC3E}">
        <p14:creationId xmlns:p14="http://schemas.microsoft.com/office/powerpoint/2010/main" val="170308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040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18" imgW="415" imgH="416" progId="TCLayout.ActiveDocument.1">
                  <p:embed/>
                </p:oleObj>
              </mc:Choice>
              <mc:Fallback>
                <p:oleObj name="think-cell Slide" r:id="rId18" imgW="415" imgH="416" progId="TCLayout.ActiveDocument.1">
                  <p:embed/>
                  <p:pic>
                    <p:nvPic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EB2245B-5C9D-404F-9D96-25B3898EDCB6}"/>
              </a:ext>
            </a:extLst>
          </p:cNvPr>
          <p:cNvSpPr>
            <a:spLocks noGrp="1"/>
          </p:cNvSpPr>
          <p:nvPr>
            <p:ph type="title"/>
          </p:nvPr>
        </p:nvSpPr>
        <p:spPr/>
        <p:txBody>
          <a:bodyPr vert="horz"/>
          <a:lstStyle/>
          <a:p>
            <a:r>
              <a:rPr lang="de-DE"/>
              <a:t>Data domain composite risk ratings</a:t>
            </a:r>
            <a:br>
              <a:rPr lang="de-DE">
                <a:highlight>
                  <a:srgbClr val="FFFF00"/>
                </a:highlight>
              </a:rPr>
            </a:br>
            <a:r>
              <a:rPr lang="en-IN" sz="1600"/>
              <a:t>Across data domains, dimension ratings were used to generate a relative composite risk rating</a:t>
            </a:r>
            <a:endParaRPr lang="de-DE" sz="1600">
              <a:highlight>
                <a:srgbClr val="FFFF00"/>
              </a:highlight>
            </a:endParaRPr>
          </a:p>
        </p:txBody>
      </p:sp>
      <p:sp>
        <p:nvSpPr>
          <p:cNvPr id="111" name="Arrow: Left-Right 110">
            <a:extLst>
              <a:ext uri="{FF2B5EF4-FFF2-40B4-BE49-F238E27FC236}">
                <a16:creationId xmlns:a16="http://schemas.microsoft.com/office/drawing/2014/main" id="{761946FD-A48B-4812-866C-BED46DAC1FE6}"/>
              </a:ext>
            </a:extLst>
          </p:cNvPr>
          <p:cNvSpPr/>
          <p:nvPr/>
        </p:nvSpPr>
        <p:spPr>
          <a:xfrm>
            <a:off x="1758146" y="1225484"/>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chemeClr val="bg1"/>
                </a:solidFill>
              </a:rPr>
              <a:t>Composite risk ratings, by data domain</a:t>
            </a:r>
            <a:endParaRPr lang="en-US" sz="1200">
              <a:solidFill>
                <a:schemeClr val="bg1"/>
              </a:solidFill>
            </a:endParaRPr>
          </a:p>
        </p:txBody>
      </p:sp>
      <p:cxnSp>
        <p:nvCxnSpPr>
          <p:cNvPr id="112" name="Straight Connector 111">
            <a:extLst>
              <a:ext uri="{FF2B5EF4-FFF2-40B4-BE49-F238E27FC236}">
                <a16:creationId xmlns:a16="http://schemas.microsoft.com/office/drawing/2014/main" id="{B0903719-854E-4FA2-9323-2F1BF0CA1215}"/>
              </a:ext>
              <a:ext uri="{C183D7F6-B498-43B3-948B-1728B52AA6E4}">
                <adec:decorative xmlns:adec="http://schemas.microsoft.com/office/drawing/2017/decorative" val="1"/>
              </a:ext>
            </a:extLst>
          </p:cNvPr>
          <p:cNvCxnSpPr>
            <a:stCxn id="111" idx="4"/>
            <a:endCxn id="111" idx="6"/>
          </p:cNvCxnSpPr>
          <p:nvPr/>
        </p:nvCxnSpPr>
        <p:spPr>
          <a:xfrm>
            <a:off x="1758146" y="1482853"/>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 name="Table 6380723481983799272">
            <a:extLst>
              <a:ext uri="{FF2B5EF4-FFF2-40B4-BE49-F238E27FC236}">
                <a16:creationId xmlns:a16="http://schemas.microsoft.com/office/drawing/2014/main" id="{555D3CB8-371B-48D6-8B94-B278D2245641}"/>
              </a:ext>
            </a:extLst>
          </p:cNvPr>
          <p:cNvGraphicFramePr>
            <a:graphicFrameLocks noGrp="1"/>
          </p:cNvGraphicFramePr>
          <p:nvPr>
            <p:custDataLst>
              <p:tags r:id="rId3"/>
            </p:custDataLst>
            <p:extLst>
              <p:ext uri="{D42A27DB-BD31-4B8C-83A1-F6EECF244321}">
                <p14:modId xmlns:p14="http://schemas.microsoft.com/office/powerpoint/2010/main" val="3937197618"/>
              </p:ext>
            </p:extLst>
          </p:nvPr>
        </p:nvGraphicFramePr>
        <p:xfrm>
          <a:off x="1079629" y="1600835"/>
          <a:ext cx="4834154" cy="3806199"/>
        </p:xfrm>
        <a:graphic>
          <a:graphicData uri="http://schemas.openxmlformats.org/drawingml/2006/table">
            <a:tbl>
              <a:tblPr firstRow="1" bandRow="1">
                <a:tableStyleId>{5C22544A-7EE6-4342-B048-85BDC9FD1C3A}</a:tableStyleId>
              </a:tblPr>
              <a:tblGrid>
                <a:gridCol w="1543565">
                  <a:extLst>
                    <a:ext uri="{9D8B030D-6E8A-4147-A177-3AD203B41FA5}">
                      <a16:colId xmlns:a16="http://schemas.microsoft.com/office/drawing/2014/main" val="1000314679"/>
                    </a:ext>
                  </a:extLst>
                </a:gridCol>
                <a:gridCol w="3290589">
                  <a:extLst>
                    <a:ext uri="{9D8B030D-6E8A-4147-A177-3AD203B41FA5}">
                      <a16:colId xmlns:a16="http://schemas.microsoft.com/office/drawing/2014/main" val="4193450703"/>
                    </a:ext>
                  </a:extLst>
                </a:gridCol>
              </a:tblGrid>
              <a:tr h="347753">
                <a:tc>
                  <a:txBody>
                    <a:bodyPr/>
                    <a:lstStyle/>
                    <a:p>
                      <a:pPr marL="0" indent="-126000" algn="ctr">
                        <a:buClr>
                          <a:srgbClr val="1A9AFA"/>
                        </a:buClr>
                        <a:buSzPct val="75000"/>
                        <a:buFontTx/>
                        <a:buNone/>
                      </a:pPr>
                      <a:r>
                        <a:rPr lang="en-US" sz="1400" b="0">
                          <a:solidFill>
                            <a:schemeClr val="tx1"/>
                          </a:solidFill>
                          <a:latin typeface="+mj-lt"/>
                        </a:rPr>
                        <a:t>Composite risk rating</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a:r>
                        <a:rPr lang="de-DE" sz="1400" b="0" kern="1200" dirty="0">
                          <a:solidFill>
                            <a:schemeClr val="tx1"/>
                          </a:solidFill>
                          <a:latin typeface="+mj-lt"/>
                          <a:ea typeface="+mn-ea"/>
                          <a:cs typeface="+mn-cs"/>
                        </a:rPr>
                        <a:t>Data domain (composite risk score)</a:t>
                      </a:r>
                      <a:r>
                        <a:rPr lang="de-DE" sz="1400" b="0" kern="1200" baseline="30000" dirty="0">
                          <a:solidFill>
                            <a:schemeClr val="tx1"/>
                          </a:solidFill>
                          <a:latin typeface="+mj-lt"/>
                          <a:ea typeface="+mn-ea"/>
                          <a:cs typeface="+mn-cs"/>
                        </a:rPr>
                        <a:t>1</a:t>
                      </a:r>
                      <a:endParaRPr lang="de-DE" sz="1400" b="0" kern="1200" dirty="0">
                        <a:solidFill>
                          <a:schemeClr val="tx1"/>
                        </a:solidFill>
                        <a:latin typeface="+mj-lt"/>
                        <a:ea typeface="+mn-ea"/>
                        <a:cs typeface="+mn-cs"/>
                      </a:endParaRP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1126493">
                <a:tc>
                  <a:txBody>
                    <a:bodyPr/>
                    <a:lstStyle/>
                    <a:p>
                      <a:pPr marL="0" indent="-126000" algn="ctr">
                        <a:buClr>
                          <a:srgbClr val="1A9AFA"/>
                        </a:buClr>
                        <a:buSzPct val="75000"/>
                        <a:buFontTx/>
                        <a:buNone/>
                      </a:pPr>
                      <a:r>
                        <a:rPr lang="en-US" sz="1400" b="0" dirty="0">
                          <a:solidFill>
                            <a:schemeClr val="bg1"/>
                          </a:solidFill>
                          <a:latin typeface="+mj-lt"/>
                        </a:rPr>
                        <a:t>Greatest risk</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rtl="0" fontAlgn="t">
                        <a:lnSpc>
                          <a:spcPct val="100000"/>
                        </a:lnSpc>
                        <a:spcAft>
                          <a:spcPts val="200"/>
                        </a:spcAft>
                        <a:buClrTx/>
                        <a:buSzPct val="75000"/>
                        <a:buFont typeface="Wingdings 3" panose="05040102010807070707" pitchFamily="18" charset="2"/>
                        <a:buChar char=""/>
                      </a:pPr>
                      <a:r>
                        <a:rPr lang="en-US" sz="1400" u="none" strike="noStrike" kern="1200" dirty="0">
                          <a:solidFill>
                            <a:schemeClr val="bg1"/>
                          </a:solidFill>
                          <a:effectLst/>
                          <a:latin typeface="+mn-lt"/>
                          <a:ea typeface="+mn-ea"/>
                          <a:cs typeface="Arial" panose="020B0604020202020204" pitchFamily="34" charset="0"/>
                        </a:rPr>
                        <a:t>Student exit – withdrawals (15)</a:t>
                      </a:r>
                    </a:p>
                    <a:p>
                      <a:pPr marL="126000" lvl="0" indent="-126000" algn="l" rtl="0" fontAlgn="t">
                        <a:lnSpc>
                          <a:spcPct val="100000"/>
                        </a:lnSpc>
                        <a:spcAft>
                          <a:spcPts val="200"/>
                        </a:spcAft>
                        <a:buClrTx/>
                        <a:buSzPct val="75000"/>
                        <a:buFont typeface="Wingdings 3" panose="05040102010807070707" pitchFamily="18" charset="2"/>
                        <a:buChar char=""/>
                      </a:pPr>
                      <a:r>
                        <a:rPr lang="en-US" sz="1400" u="none" strike="noStrike" kern="1200" dirty="0">
                          <a:solidFill>
                            <a:schemeClr val="bg1"/>
                          </a:solidFill>
                          <a:effectLst/>
                          <a:latin typeface="+mn-lt"/>
                          <a:ea typeface="+mn-ea"/>
                          <a:cs typeface="Arial" panose="020B0604020202020204" pitchFamily="34" charset="0"/>
                        </a:rPr>
                        <a:t>Student restraints (15)</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en-US" sz="1400" b="0">
                          <a:solidFill>
                            <a:schemeClr val="bg1"/>
                          </a:solidFill>
                          <a:latin typeface="+mj-lt"/>
                        </a:rPr>
                        <a:t>Moderate risk</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AM bus – on time performance (14)</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Special Education (11)</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Parental complaints (10)</a:t>
                      </a:r>
                      <a:endParaRPr lang="en-US" sz="1400" b="0"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3485540"/>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en-US" sz="1400" b="0">
                          <a:solidFill>
                            <a:schemeClr val="bg1"/>
                          </a:solidFill>
                          <a:latin typeface="+mj-lt"/>
                        </a:rPr>
                        <a:t>Least risk</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a:buClrTx/>
                        <a:buSzPct val="75000"/>
                        <a:buFont typeface="Wingdings 3" panose="05040102010807070707" pitchFamily="18" charset="2"/>
                        <a:buChar char=""/>
                      </a:pPr>
                      <a:r>
                        <a:rPr lang="en-US" sz="1400" b="0" dirty="0">
                          <a:solidFill>
                            <a:srgbClr val="2E2E38"/>
                          </a:solidFill>
                          <a:latin typeface="+mj-lt"/>
                        </a:rPr>
                        <a:t>Student discipline (9)</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English Learners (9)</a:t>
                      </a:r>
                      <a:endParaRPr lang="en-US" sz="1400" b="0" dirty="0">
                        <a:solidFill>
                          <a:srgbClr val="2E2E38"/>
                        </a:solidFill>
                        <a:latin typeface="+mj-lt"/>
                      </a:endParaRPr>
                    </a:p>
                    <a:p>
                      <a:pPr marL="126000" lvl="0" indent="-126000" algn="l">
                        <a:buClrTx/>
                        <a:buSzPct val="75000"/>
                        <a:buFont typeface="Wingdings 3" panose="05040102010807070707" pitchFamily="18" charset="2"/>
                        <a:buChar char=""/>
                      </a:pPr>
                      <a:r>
                        <a:rPr lang="en-US" sz="1400" b="0" dirty="0">
                          <a:solidFill>
                            <a:srgbClr val="2E2E38"/>
                          </a:solidFill>
                          <a:latin typeface="+mj-lt"/>
                        </a:rPr>
                        <a:t>Student enrollment (8)</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6723542"/>
                  </a:ext>
                </a:extLst>
              </a:tr>
            </a:tbl>
          </a:graphicData>
        </a:graphic>
      </p:graphicFrame>
      <p:grpSp>
        <p:nvGrpSpPr>
          <p:cNvPr id="69" name="Traffic light_63807312010865528933">
            <a:extLst>
              <a:ext uri="{FF2B5EF4-FFF2-40B4-BE49-F238E27FC236}">
                <a16:creationId xmlns:a16="http://schemas.microsoft.com/office/drawing/2014/main" id="{3D6A8D57-BD6A-4861-A7D9-D4B0F7609018}"/>
              </a:ext>
              <a:ext uri="{C183D7F6-B498-43B3-948B-1728B52AA6E4}">
                <adec:decorative xmlns:adec="http://schemas.microsoft.com/office/drawing/2017/decorative" val="1"/>
              </a:ext>
            </a:extLst>
          </p:cNvPr>
          <p:cNvGrpSpPr>
            <a:grpSpLocks noChangeAspect="1"/>
          </p:cNvGrpSpPr>
          <p:nvPr>
            <p:custDataLst>
              <p:tags r:id="rId4"/>
            </p:custDataLst>
          </p:nvPr>
        </p:nvGrpSpPr>
        <p:grpSpPr>
          <a:xfrm>
            <a:off x="1734495" y="2311163"/>
            <a:ext cx="233834" cy="559277"/>
            <a:chOff x="201342" y="1895021"/>
            <a:chExt cx="172071" cy="411554"/>
          </a:xfrm>
        </p:grpSpPr>
        <p:sp>
          <p:nvSpPr>
            <p:cNvPr id="70" name="Rectangle: Rounded Corners 69">
              <a:extLst>
                <a:ext uri="{FF2B5EF4-FFF2-40B4-BE49-F238E27FC236}">
                  <a16:creationId xmlns:a16="http://schemas.microsoft.com/office/drawing/2014/main" id="{56CC0AAF-3111-4AAA-B5C0-436F0B64EE83}"/>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1" name="Freeform 28">
              <a:extLst>
                <a:ext uri="{FF2B5EF4-FFF2-40B4-BE49-F238E27FC236}">
                  <a16:creationId xmlns:a16="http://schemas.microsoft.com/office/drawing/2014/main" id="{0B7CDCDD-D388-4CD0-8B84-25755C43B390}"/>
                </a:ext>
              </a:extLst>
            </p:cNvPr>
            <p:cNvSpPr>
              <a:spLocks noChangeAspect="1"/>
            </p:cNvSpPr>
            <p:nvPr>
              <p:custDataLst>
                <p:tags r:id="rId14"/>
              </p:custDataLst>
            </p:nvPr>
          </p:nvSpPr>
          <p:spPr bwMode="auto">
            <a:xfrm>
              <a:off x="241728" y="1931927"/>
              <a:ext cx="91300" cy="91300"/>
            </a:xfrm>
            <a:prstGeom prst="ellipse">
              <a:avLst/>
            </a:prstGeom>
            <a:solidFill>
              <a:srgbClr val="F04C3E"/>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72" name="Oval 71">
              <a:extLst>
                <a:ext uri="{FF2B5EF4-FFF2-40B4-BE49-F238E27FC236}">
                  <a16:creationId xmlns:a16="http://schemas.microsoft.com/office/drawing/2014/main" id="{CA7F7382-A8E1-455D-84EF-F37554EC4132}"/>
                </a:ext>
              </a:extLst>
            </p:cNvPr>
            <p:cNvSpPr>
              <a:spLocks noChangeAspect="1"/>
            </p:cNvSpPr>
            <p:nvPr>
              <p:custDataLst>
                <p:tags r:id="rId15"/>
              </p:custDataLst>
            </p:nvPr>
          </p:nvSpPr>
          <p:spPr bwMode="auto">
            <a:xfrm>
              <a:off x="241728"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3" name="Oval 72">
              <a:extLst>
                <a:ext uri="{FF2B5EF4-FFF2-40B4-BE49-F238E27FC236}">
                  <a16:creationId xmlns:a16="http://schemas.microsoft.com/office/drawing/2014/main" id="{06B3C707-416C-45D4-AF47-1B524A76C80D}"/>
                </a:ext>
              </a:extLst>
            </p:cNvPr>
            <p:cNvSpPr>
              <a:spLocks noChangeAspect="1"/>
            </p:cNvSpPr>
            <p:nvPr>
              <p:custDataLst>
                <p:tags r:id="rId16"/>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grpSp>
      <p:grpSp>
        <p:nvGrpSpPr>
          <p:cNvPr id="74" name="Traffic light_63807312013468157334">
            <a:extLst>
              <a:ext uri="{FF2B5EF4-FFF2-40B4-BE49-F238E27FC236}">
                <a16:creationId xmlns:a16="http://schemas.microsoft.com/office/drawing/2014/main" id="{15E32BF7-D9FF-4715-875A-B885BDE4A783}"/>
              </a:ext>
              <a:ext uri="{C183D7F6-B498-43B3-948B-1728B52AA6E4}">
                <adec:decorative xmlns:adec="http://schemas.microsoft.com/office/drawing/2017/decorative" val="1"/>
              </a:ext>
            </a:extLst>
          </p:cNvPr>
          <p:cNvGrpSpPr>
            <a:grpSpLocks noChangeAspect="1"/>
          </p:cNvGrpSpPr>
          <p:nvPr>
            <p:custDataLst>
              <p:tags r:id="rId5"/>
            </p:custDataLst>
          </p:nvPr>
        </p:nvGrpSpPr>
        <p:grpSpPr>
          <a:xfrm>
            <a:off x="1734495" y="3437656"/>
            <a:ext cx="233834" cy="559277"/>
            <a:chOff x="201342" y="1895021"/>
            <a:chExt cx="172071" cy="411554"/>
          </a:xfrm>
        </p:grpSpPr>
        <p:sp>
          <p:nvSpPr>
            <p:cNvPr id="75" name="Rectangle: Rounded Corners 74">
              <a:extLst>
                <a:ext uri="{FF2B5EF4-FFF2-40B4-BE49-F238E27FC236}">
                  <a16:creationId xmlns:a16="http://schemas.microsoft.com/office/drawing/2014/main" id="{1C5CACEF-090D-4D63-8847-D8229993E572}"/>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6" name="Freeform 28">
              <a:extLst>
                <a:ext uri="{FF2B5EF4-FFF2-40B4-BE49-F238E27FC236}">
                  <a16:creationId xmlns:a16="http://schemas.microsoft.com/office/drawing/2014/main" id="{63F1BB85-F5B1-4CCA-A580-9D339DDC3AEF}"/>
                </a:ext>
              </a:extLst>
            </p:cNvPr>
            <p:cNvSpPr>
              <a:spLocks noChangeAspect="1"/>
            </p:cNvSpPr>
            <p:nvPr>
              <p:custDataLst>
                <p:tags r:id="rId11"/>
              </p:custDataLst>
            </p:nvPr>
          </p:nvSpPr>
          <p:spPr bwMode="auto">
            <a:xfrm>
              <a:off x="241728" y="1931927"/>
              <a:ext cx="91300" cy="91300"/>
            </a:xfrm>
            <a:prstGeom prst="ellipse">
              <a:avLst/>
            </a:prstGeom>
            <a:solidFill>
              <a:srgbClr val="FFFFFF"/>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77" name="Oval 76">
              <a:extLst>
                <a:ext uri="{FF2B5EF4-FFF2-40B4-BE49-F238E27FC236}">
                  <a16:creationId xmlns:a16="http://schemas.microsoft.com/office/drawing/2014/main" id="{9EF219E8-89FD-436D-B468-C6C35DA905B2}"/>
                </a:ext>
              </a:extLst>
            </p:cNvPr>
            <p:cNvSpPr>
              <a:spLocks noChangeAspect="1"/>
            </p:cNvSpPr>
            <p:nvPr>
              <p:custDataLst>
                <p:tags r:id="rId12"/>
              </p:custDataLst>
            </p:nvPr>
          </p:nvSpPr>
          <p:spPr bwMode="auto">
            <a:xfrm>
              <a:off x="241728" y="2055148"/>
              <a:ext cx="91300" cy="91300"/>
            </a:xfrm>
            <a:prstGeom prst="ellipse">
              <a:avLst/>
            </a:prstGeom>
            <a:solidFill>
              <a:schemeClr val="tx2"/>
            </a:solidFill>
            <a:ln w="9525">
              <a:solidFill>
                <a:schemeClr val="tx1"/>
              </a:solid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8" name="Oval 77">
              <a:extLst>
                <a:ext uri="{FF2B5EF4-FFF2-40B4-BE49-F238E27FC236}">
                  <a16:creationId xmlns:a16="http://schemas.microsoft.com/office/drawing/2014/main" id="{FE86DDA7-9FCA-4395-8A57-F5459E36B3B6}"/>
                </a:ext>
              </a:extLst>
            </p:cNvPr>
            <p:cNvSpPr>
              <a:spLocks noChangeAspect="1"/>
            </p:cNvSpPr>
            <p:nvPr>
              <p:custDataLst>
                <p:tags r:id="rId13"/>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grpSp>
      <p:grpSp>
        <p:nvGrpSpPr>
          <p:cNvPr id="104" name="Traffic light_63807312022873461540">
            <a:extLst>
              <a:ext uri="{FF2B5EF4-FFF2-40B4-BE49-F238E27FC236}">
                <a16:creationId xmlns:a16="http://schemas.microsoft.com/office/drawing/2014/main" id="{2EF5A96B-3517-4FF4-809F-1EEF108FB568}"/>
              </a:ext>
              <a:ext uri="{C183D7F6-B498-43B3-948B-1728B52AA6E4}">
                <adec:decorative xmlns:adec="http://schemas.microsoft.com/office/drawing/2017/decorative" val="1"/>
              </a:ext>
            </a:extLst>
          </p:cNvPr>
          <p:cNvGrpSpPr>
            <a:grpSpLocks noChangeAspect="1"/>
          </p:cNvGrpSpPr>
          <p:nvPr>
            <p:custDataLst>
              <p:tags r:id="rId6"/>
            </p:custDataLst>
          </p:nvPr>
        </p:nvGrpSpPr>
        <p:grpSpPr>
          <a:xfrm>
            <a:off x="1734495" y="4564149"/>
            <a:ext cx="233834" cy="559277"/>
            <a:chOff x="623266" y="1895021"/>
            <a:chExt cx="172071" cy="411554"/>
          </a:xfrm>
        </p:grpSpPr>
        <p:sp>
          <p:nvSpPr>
            <p:cNvPr id="105" name="Rectangle: Rounded Corners 104">
              <a:extLst>
                <a:ext uri="{FF2B5EF4-FFF2-40B4-BE49-F238E27FC236}">
                  <a16:creationId xmlns:a16="http://schemas.microsoft.com/office/drawing/2014/main" id="{20BBF47B-071A-4308-A6C5-11EF4A7EE076}"/>
                </a:ext>
              </a:extLst>
            </p:cNvPr>
            <p:cNvSpPr>
              <a:spLocks/>
            </p:cNvSpPr>
            <p:nvPr/>
          </p:nvSpPr>
          <p:spPr bwMode="auto">
            <a:xfrm>
              <a:off x="623266"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106" name="Freeform 28">
              <a:extLst>
                <a:ext uri="{FF2B5EF4-FFF2-40B4-BE49-F238E27FC236}">
                  <a16:creationId xmlns:a16="http://schemas.microsoft.com/office/drawing/2014/main" id="{F9F11A47-B536-4BF4-9ADD-ADA6E3BFD444}"/>
                </a:ext>
              </a:extLst>
            </p:cNvPr>
            <p:cNvSpPr>
              <a:spLocks noChangeAspect="1"/>
            </p:cNvSpPr>
            <p:nvPr>
              <p:custDataLst>
                <p:tags r:id="rId8"/>
              </p:custDataLst>
            </p:nvPr>
          </p:nvSpPr>
          <p:spPr bwMode="auto">
            <a:xfrm>
              <a:off x="663652" y="2178369"/>
              <a:ext cx="91300" cy="91300"/>
            </a:xfrm>
            <a:prstGeom prst="ellipse">
              <a:avLst/>
            </a:prstGeom>
            <a:solidFill>
              <a:schemeClr val="accent1">
                <a:lumMod val="20000"/>
                <a:lumOff val="80000"/>
              </a:schemeClr>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107" name="Oval 106">
              <a:extLst>
                <a:ext uri="{FF2B5EF4-FFF2-40B4-BE49-F238E27FC236}">
                  <a16:creationId xmlns:a16="http://schemas.microsoft.com/office/drawing/2014/main" id="{1AC2628E-1F0C-4183-B9CC-B3C8A5D13DC2}"/>
                </a:ext>
              </a:extLst>
            </p:cNvPr>
            <p:cNvSpPr>
              <a:spLocks noChangeAspect="1"/>
            </p:cNvSpPr>
            <p:nvPr>
              <p:custDataLst>
                <p:tags r:id="rId9"/>
              </p:custDataLst>
            </p:nvPr>
          </p:nvSpPr>
          <p:spPr bwMode="auto">
            <a:xfrm>
              <a:off x="663652"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108" name="Oval 107">
              <a:extLst>
                <a:ext uri="{FF2B5EF4-FFF2-40B4-BE49-F238E27FC236}">
                  <a16:creationId xmlns:a16="http://schemas.microsoft.com/office/drawing/2014/main" id="{D2DDC42B-A075-412D-A494-040694CED4A8}"/>
                </a:ext>
              </a:extLst>
            </p:cNvPr>
            <p:cNvSpPr>
              <a:spLocks noChangeAspect="1"/>
            </p:cNvSpPr>
            <p:nvPr>
              <p:custDataLst>
                <p:tags r:id="rId10"/>
              </p:custDataLst>
            </p:nvPr>
          </p:nvSpPr>
          <p:spPr bwMode="auto">
            <a:xfrm>
              <a:off x="663652" y="1931927"/>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grpSp>
      <p:sp>
        <p:nvSpPr>
          <p:cNvPr id="114" name="Arrow: Left-Right 113">
            <a:extLst>
              <a:ext uri="{FF2B5EF4-FFF2-40B4-BE49-F238E27FC236}">
                <a16:creationId xmlns:a16="http://schemas.microsoft.com/office/drawing/2014/main" id="{FD65BF46-8E3A-4722-BC77-DE1056C89551}"/>
              </a:ext>
            </a:extLst>
          </p:cNvPr>
          <p:cNvSpPr/>
          <p:nvPr/>
        </p:nvSpPr>
        <p:spPr>
          <a:xfrm>
            <a:off x="7349456" y="1240691"/>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chemeClr val="bg1"/>
                </a:solidFill>
              </a:rPr>
              <a:t>Risk rating approach</a:t>
            </a:r>
            <a:endParaRPr lang="en-US" sz="1200">
              <a:solidFill>
                <a:schemeClr val="bg1"/>
              </a:solidFill>
            </a:endParaRPr>
          </a:p>
        </p:txBody>
      </p:sp>
      <p:cxnSp>
        <p:nvCxnSpPr>
          <p:cNvPr id="115" name="Straight Connector 114">
            <a:extLst>
              <a:ext uri="{FF2B5EF4-FFF2-40B4-BE49-F238E27FC236}">
                <a16:creationId xmlns:a16="http://schemas.microsoft.com/office/drawing/2014/main" id="{97F6128A-5717-44E8-8ED5-F49144B25E14}"/>
              </a:ext>
              <a:ext uri="{C183D7F6-B498-43B3-948B-1728B52AA6E4}">
                <adec:decorative xmlns:adec="http://schemas.microsoft.com/office/drawing/2017/decorative" val="1"/>
              </a:ext>
            </a:extLst>
          </p:cNvPr>
          <p:cNvCxnSpPr>
            <a:stCxn id="114" idx="4"/>
            <a:endCxn id="114" idx="6"/>
          </p:cNvCxnSpPr>
          <p:nvPr/>
        </p:nvCxnSpPr>
        <p:spPr>
          <a:xfrm>
            <a:off x="7349456" y="1498060"/>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Bulleted list_63807312657711527642">
            <a:extLst>
              <a:ext uri="{FF2B5EF4-FFF2-40B4-BE49-F238E27FC236}">
                <a16:creationId xmlns:a16="http://schemas.microsoft.com/office/drawing/2014/main" id="{0B334091-D1C5-49F7-80BE-9FF6213F6B7E}"/>
              </a:ext>
            </a:extLst>
          </p:cNvPr>
          <p:cNvSpPr>
            <a:spLocks noChangeArrowheads="1"/>
          </p:cNvSpPr>
          <p:nvPr>
            <p:custDataLst>
              <p:tags r:id="rId7"/>
            </p:custDataLst>
          </p:nvPr>
        </p:nvSpPr>
        <p:spPr bwMode="auto">
          <a:xfrm>
            <a:off x="6633205" y="1600835"/>
            <a:ext cx="4819638" cy="4693593"/>
          </a:xfrm>
          <a:prstGeom prst="rect">
            <a:avLst/>
          </a:prstGeom>
          <a:noFill/>
          <a:ln w="12700">
            <a:noFill/>
            <a:miter lim="800000"/>
            <a:headEnd/>
            <a:tailEnd/>
          </a:ln>
          <a:effectLst/>
        </p:spPr>
        <p:txBody>
          <a:bodyPr wrap="square" lIns="0" tIns="0" rIns="0" bIns="0">
            <a:spAutoFit/>
          </a:bodyPr>
          <a:lstStyle/>
          <a:p>
            <a:pPr marL="144000" indent="-144000">
              <a:buSzPct val="75000"/>
              <a:buFont typeface="Wingdings 3" panose="05040102010807070707" pitchFamily="18" charset="2"/>
              <a:buChar char=""/>
            </a:pPr>
            <a:r>
              <a:rPr lang="en-US" altLang="de-DE" sz="1400" dirty="0">
                <a:solidFill>
                  <a:schemeClr val="bg1"/>
                </a:solidFill>
                <a:latin typeface="+mn-lt"/>
              </a:rPr>
              <a:t>After rating the data domains across all seven dimensions based on the rating rubric (see appendix), each data domain was assigned a relative composite level of risk based on th</a:t>
            </a:r>
            <a:r>
              <a:rPr lang="en-US" altLang="de-DE" sz="1400" dirty="0">
                <a:solidFill>
                  <a:schemeClr val="bg1"/>
                </a:solidFill>
              </a:rPr>
              <a:t>e following</a:t>
            </a:r>
            <a:r>
              <a:rPr lang="en-US" altLang="de-DE" sz="1400" dirty="0">
                <a:solidFill>
                  <a:schemeClr val="bg1"/>
                </a:solidFill>
                <a:latin typeface="+mn-lt"/>
              </a:rPr>
              <a:t> composite score ranges</a:t>
            </a:r>
            <a:r>
              <a:rPr lang="en-US" altLang="de-DE" sz="1400" baseline="30000" dirty="0">
                <a:solidFill>
                  <a:schemeClr val="bg1"/>
                </a:solidFill>
                <a:latin typeface="+mn-lt"/>
              </a:rPr>
              <a:t>1</a:t>
            </a:r>
            <a:r>
              <a:rPr lang="en-US" altLang="de-DE" sz="1400" dirty="0">
                <a:solidFill>
                  <a:schemeClr val="bg1"/>
                </a:solidFill>
                <a:latin typeface="+mn-lt"/>
              </a:rPr>
              <a:t>:</a:t>
            </a:r>
          </a:p>
          <a:p>
            <a:pPr marL="302400" lvl="1" indent="-144000">
              <a:buSzPct val="75000"/>
              <a:buFont typeface="Arial" panose="020B0604020202020204" pitchFamily="34" charset="0"/>
              <a:buChar char="–"/>
            </a:pPr>
            <a:r>
              <a:rPr lang="en-US" altLang="de-DE" sz="1400" dirty="0">
                <a:solidFill>
                  <a:schemeClr val="bg1"/>
                </a:solidFill>
                <a:latin typeface="+mn-lt"/>
              </a:rPr>
              <a:t>Greatest risk (&gt;=15)</a:t>
            </a:r>
          </a:p>
          <a:p>
            <a:pPr marL="302400" lvl="1" indent="-144000">
              <a:buSzPct val="75000"/>
              <a:buFont typeface="Arial" panose="020B0604020202020204" pitchFamily="34" charset="0"/>
              <a:buChar char="–"/>
            </a:pPr>
            <a:r>
              <a:rPr lang="en-US" altLang="de-DE" sz="1400" dirty="0">
                <a:solidFill>
                  <a:schemeClr val="bg1"/>
                </a:solidFill>
              </a:rPr>
              <a:t>Moderate risk (10-14)</a:t>
            </a:r>
            <a:endParaRPr lang="en-US" altLang="de-DE" sz="1400" dirty="0">
              <a:solidFill>
                <a:schemeClr val="bg1"/>
              </a:solidFill>
              <a:latin typeface="+mn-lt"/>
            </a:endParaRPr>
          </a:p>
          <a:p>
            <a:pPr marL="302400" lvl="1" indent="-144000">
              <a:spcAft>
                <a:spcPts val="1500"/>
              </a:spcAft>
              <a:buSzPct val="75000"/>
              <a:buFont typeface="Arial" panose="020B0604020202020204" pitchFamily="34" charset="0"/>
              <a:buChar char="–"/>
            </a:pPr>
            <a:r>
              <a:rPr lang="en-US" altLang="de-DE" sz="1400" dirty="0">
                <a:solidFill>
                  <a:schemeClr val="bg1"/>
                </a:solidFill>
              </a:rPr>
              <a:t>Least risk (&lt;=9)</a:t>
            </a:r>
            <a:endParaRPr lang="en-US" altLang="de-DE" sz="1400" dirty="0">
              <a:solidFill>
                <a:schemeClr val="bg1"/>
              </a:solidFill>
              <a:latin typeface="+mn-lt"/>
            </a:endParaRPr>
          </a:p>
          <a:p>
            <a:pPr marL="144000" indent="-144000">
              <a:spcAft>
                <a:spcPts val="1500"/>
              </a:spcAft>
              <a:buSzPct val="75000"/>
              <a:buFont typeface="Wingdings 3" panose="05040102010807070707" pitchFamily="18" charset="2"/>
              <a:buChar char=""/>
            </a:pPr>
            <a:r>
              <a:rPr lang="en-US" altLang="de-DE" sz="1400" dirty="0">
                <a:solidFill>
                  <a:schemeClr val="bg1"/>
                </a:solidFill>
                <a:latin typeface="+mn-lt"/>
              </a:rPr>
              <a:t>Select observations driving each data domain’s composite rating are detailed on the following four pages, along with the opportunities for improvement associated with those observations</a:t>
            </a:r>
            <a:endParaRPr lang="en-US" altLang="de-DE" sz="1400" dirty="0">
              <a:solidFill>
                <a:schemeClr val="bg1"/>
              </a:solidFill>
            </a:endParaRPr>
          </a:p>
          <a:p>
            <a:pPr marL="144000" indent="-144000">
              <a:buSzPct val="75000"/>
              <a:buFont typeface="Wingdings 3" panose="05040102010807070707" pitchFamily="18" charset="2"/>
              <a:buChar char=""/>
            </a:pPr>
            <a:r>
              <a:rPr lang="en-US" altLang="de-DE" sz="1400" dirty="0">
                <a:solidFill>
                  <a:schemeClr val="bg1"/>
                </a:solidFill>
              </a:rPr>
              <a:t>Of the 61 opportunities for improvement, </a:t>
            </a:r>
            <a:r>
              <a:rPr lang="en-US" altLang="de-DE" sz="1400" b="1" dirty="0">
                <a:solidFill>
                  <a:schemeClr val="bg1"/>
                </a:solidFill>
              </a:rPr>
              <a:t>ten which address dimensions rated as high risk</a:t>
            </a:r>
            <a:r>
              <a:rPr lang="en-US" altLang="de-DE" sz="1400" dirty="0">
                <a:solidFill>
                  <a:schemeClr val="bg1"/>
                </a:solidFill>
              </a:rPr>
              <a:t> </a:t>
            </a:r>
            <a:r>
              <a:rPr lang="en-US" altLang="de-DE" sz="1400" b="1" dirty="0">
                <a:solidFill>
                  <a:schemeClr val="bg1"/>
                </a:solidFill>
              </a:rPr>
              <a:t>are detailed on the following two pages. </a:t>
            </a:r>
            <a:r>
              <a:rPr lang="en-US" altLang="de-DE" sz="1400" dirty="0">
                <a:solidFill>
                  <a:schemeClr val="bg1"/>
                </a:solidFill>
              </a:rPr>
              <a:t>These opportunities are in the following domains:</a:t>
            </a:r>
          </a:p>
          <a:p>
            <a:pPr marL="302400" lvl="1" indent="-144000">
              <a:buSzPct val="75000"/>
              <a:buFont typeface="Arial" panose="020B0604020202020204" pitchFamily="34" charset="0"/>
              <a:buChar char="–"/>
            </a:pPr>
            <a:r>
              <a:rPr lang="en-US" altLang="de-DE" sz="1400" dirty="0">
                <a:solidFill>
                  <a:schemeClr val="bg1"/>
                </a:solidFill>
              </a:rPr>
              <a:t>Student exit</a:t>
            </a:r>
          </a:p>
          <a:p>
            <a:pPr marL="302400" lvl="1" indent="-144000">
              <a:buSzPct val="75000"/>
              <a:buFont typeface="Arial" panose="020B0604020202020204" pitchFamily="34" charset="0"/>
              <a:buChar char="–"/>
            </a:pPr>
            <a:r>
              <a:rPr lang="en-US" altLang="de-DE" sz="1400" dirty="0">
                <a:solidFill>
                  <a:schemeClr val="bg1"/>
                </a:solidFill>
              </a:rPr>
              <a:t>Student restraints</a:t>
            </a:r>
          </a:p>
          <a:p>
            <a:pPr marL="302400" lvl="1" indent="-144000">
              <a:buSzPct val="75000"/>
              <a:buFont typeface="Arial" panose="020B0604020202020204" pitchFamily="34" charset="0"/>
              <a:buChar char="–"/>
            </a:pPr>
            <a:r>
              <a:rPr lang="en-US" altLang="de-DE" sz="1400" dirty="0">
                <a:solidFill>
                  <a:schemeClr val="bg1"/>
                </a:solidFill>
              </a:rPr>
              <a:t>AM bus – on time performance</a:t>
            </a:r>
          </a:p>
          <a:p>
            <a:pPr marL="302400" lvl="1" indent="-144000">
              <a:buSzPct val="75000"/>
              <a:buFont typeface="Arial" panose="020B0604020202020204" pitchFamily="34" charset="0"/>
              <a:buChar char="–"/>
            </a:pPr>
            <a:r>
              <a:rPr lang="en-US" altLang="de-DE" sz="1400" dirty="0">
                <a:solidFill>
                  <a:schemeClr val="bg1"/>
                </a:solidFill>
              </a:rPr>
              <a:t>Special Education</a:t>
            </a:r>
          </a:p>
        </p:txBody>
      </p:sp>
      <p:sp>
        <p:nvSpPr>
          <p:cNvPr id="31" name="footnote_6381128198732986610" descr="Footnote">
            <a:extLst>
              <a:ext uri="{FF2B5EF4-FFF2-40B4-BE49-F238E27FC236}">
                <a16:creationId xmlns:a16="http://schemas.microsoft.com/office/drawing/2014/main" id="{DFD42966-C414-478E-A6AA-C5B0D34477F3}"/>
              </a:ext>
            </a:extLst>
          </p:cNvPr>
          <p:cNvSpPr txBox="1"/>
          <p:nvPr/>
        </p:nvSpPr>
        <p:spPr>
          <a:xfrm>
            <a:off x="609916" y="6144768"/>
            <a:ext cx="9985811"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To generate a composite risk rating for each data domain, dimension ratings of high, medium and low were assigned numeric values of 3, 2 and 1, respectively, and then totaled within a given data domain</a:t>
            </a:r>
          </a:p>
          <a:p>
            <a:pPr>
              <a:spcBef>
                <a:spcPct val="0"/>
              </a:spcBef>
              <a:spcAft>
                <a:spcPct val="0"/>
              </a:spcAft>
              <a:buSzPct val="100000"/>
            </a:pPr>
            <a:endParaRPr lang="en-US" sz="800">
              <a:solidFill>
                <a:srgbClr val="2E2E38"/>
              </a:solidFill>
              <a:cs typeface="Arial" panose="020B0604020202020204" pitchFamily="34" charset="0"/>
            </a:endParaRPr>
          </a:p>
        </p:txBody>
      </p:sp>
      <p:sp>
        <p:nvSpPr>
          <p:cNvPr id="28" name="TextBox 27">
            <a:extLst>
              <a:ext uri="{FF2B5EF4-FFF2-40B4-BE49-F238E27FC236}">
                <a16:creationId xmlns:a16="http://schemas.microsoft.com/office/drawing/2014/main" id="{51E613E4-E56F-415A-875D-8F49947613A3}"/>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0" name="Date Placeholder 3">
            <a:extLst>
              <a:ext uri="{FF2B5EF4-FFF2-40B4-BE49-F238E27FC236}">
                <a16:creationId xmlns:a16="http://schemas.microsoft.com/office/drawing/2014/main" id="{4E9085BD-C63A-4595-A2E0-7E5B03F1D2B4}"/>
              </a:ext>
            </a:extLst>
          </p:cNvPr>
          <p:cNvSpPr>
            <a:spLocks noGrp="1"/>
          </p:cNvSpPr>
          <p:nvPr>
            <p:ph type="dt" sz="half" idx="10"/>
          </p:nvPr>
        </p:nvSpPr>
        <p:spPr>
          <a:xfrm>
            <a:off x="9088016" y="6561447"/>
            <a:ext cx="1191258" cy="180000"/>
          </a:xfrm>
        </p:spPr>
        <p:txBody>
          <a:bodyPr/>
          <a:lstStyle/>
          <a:p>
            <a:r>
              <a:rPr lang="en-US"/>
              <a:t>February 2023</a:t>
            </a:r>
          </a:p>
        </p:txBody>
      </p:sp>
      <p:sp>
        <p:nvSpPr>
          <p:cNvPr id="4" name="Slide Number Placeholder 3">
            <a:extLst>
              <a:ext uri="{FF2B5EF4-FFF2-40B4-BE49-F238E27FC236}">
                <a16:creationId xmlns:a16="http://schemas.microsoft.com/office/drawing/2014/main" id="{E4A9E392-8ABA-454F-8C34-9CABD154BCB6}"/>
              </a:ext>
            </a:extLst>
          </p:cNvPr>
          <p:cNvSpPr>
            <a:spLocks noGrp="1"/>
          </p:cNvSpPr>
          <p:nvPr>
            <p:ph type="sldNum" sz="quarter" idx="12"/>
          </p:nvPr>
        </p:nvSpPr>
        <p:spPr/>
        <p:txBody>
          <a:bodyPr/>
          <a:lstStyle/>
          <a:p>
            <a:r>
              <a:rPr lang="en-IN"/>
              <a:t>Page </a:t>
            </a:r>
            <a:fld id="{F1BC30E3-FFE5-4B91-AA19-87A149EBB9EE}" type="slidenum">
              <a:rPr smtClean="0"/>
              <a:pPr/>
              <a:t>6</a:t>
            </a:fld>
            <a:endParaRPr/>
          </a:p>
        </p:txBody>
      </p:sp>
    </p:spTree>
    <p:extLst>
      <p:ext uri="{BB962C8B-B14F-4D97-AF65-F5344CB8AC3E}">
        <p14:creationId xmlns:p14="http://schemas.microsoft.com/office/powerpoint/2010/main" val="202469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219865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12" imgW="415" imgH="416" progId="TCLayout.ActiveDocument.1">
                  <p:embed/>
                </p:oleObj>
              </mc:Choice>
              <mc:Fallback>
                <p:oleObj name="think-cell Slide" r:id="rId12" imgW="415" imgH="416" progId="TCLayout.ActiveDocument.1">
                  <p:embed/>
                  <p:pic>
                    <p:nvPic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A1CC5D-5346-4E8B-BDE4-7F828BE6C68A}"/>
              </a:ext>
            </a:extLst>
          </p:cNvPr>
          <p:cNvSpPr>
            <a:spLocks noGrp="1"/>
          </p:cNvSpPr>
          <p:nvPr>
            <p:ph type="title"/>
          </p:nvPr>
        </p:nvSpPr>
        <p:spPr>
          <a:xfrm>
            <a:off x="609918" y="294200"/>
            <a:ext cx="11190196" cy="590880"/>
          </a:xfrm>
        </p:spPr>
        <p:txBody>
          <a:bodyPr vert="horz"/>
          <a:lstStyle/>
          <a:p>
            <a:r>
              <a:rPr lang="de-DE" dirty="0"/>
              <a:t>Data domain overviews (1/4)  </a:t>
            </a:r>
            <a:br>
              <a:rPr lang="de-DE" dirty="0"/>
            </a:br>
            <a:r>
              <a:rPr lang="de-DE" sz="1600" dirty="0"/>
              <a:t>Across the data domains, student exit (withdrawals) and restraint represent the greatest risk (highest composite scores)</a:t>
            </a:r>
            <a:endParaRPr lang="de-DE" dirty="0">
              <a:highlight>
                <a:srgbClr val="FFFF00"/>
              </a:highlight>
            </a:endParaRPr>
          </a:p>
        </p:txBody>
      </p:sp>
      <p:sp>
        <p:nvSpPr>
          <p:cNvPr id="20" name="Rectangle 19">
            <a:extLst>
              <a:ext uri="{FF2B5EF4-FFF2-40B4-BE49-F238E27FC236}">
                <a16:creationId xmlns:a16="http://schemas.microsoft.com/office/drawing/2014/main" id="{A374B3AC-217B-447D-8F58-7C23A12BC862}"/>
              </a:ext>
            </a:extLst>
          </p:cNvPr>
          <p:cNvSpPr/>
          <p:nvPr/>
        </p:nvSpPr>
        <p:spPr>
          <a:xfrm>
            <a:off x="609916" y="1087466"/>
            <a:ext cx="10978515" cy="321013"/>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400" b="1">
                <a:solidFill>
                  <a:schemeClr val="tx1"/>
                </a:solidFill>
              </a:rPr>
              <a:t>Greatest risk data domains</a:t>
            </a:r>
          </a:p>
        </p:txBody>
      </p:sp>
      <p:graphicFrame>
        <p:nvGraphicFramePr>
          <p:cNvPr id="64" name="table638083727988314071">
            <a:extLst>
              <a:ext uri="{FF2B5EF4-FFF2-40B4-BE49-F238E27FC236}">
                <a16:creationId xmlns:a16="http://schemas.microsoft.com/office/drawing/2014/main" id="{1D349671-EE73-4534-8BA2-1A33115D81BE}"/>
              </a:ext>
            </a:extLst>
          </p:cNvPr>
          <p:cNvGraphicFramePr>
            <a:graphicFrameLocks noGrp="1"/>
          </p:cNvGraphicFramePr>
          <p:nvPr>
            <p:custDataLst>
              <p:tags r:id="rId3"/>
            </p:custDataLst>
            <p:extLst>
              <p:ext uri="{D42A27DB-BD31-4B8C-83A1-F6EECF244321}">
                <p14:modId xmlns:p14="http://schemas.microsoft.com/office/powerpoint/2010/main" val="455527258"/>
              </p:ext>
            </p:extLst>
          </p:nvPr>
        </p:nvGraphicFramePr>
        <p:xfrm>
          <a:off x="609919" y="1410458"/>
          <a:ext cx="10978512" cy="4712435"/>
        </p:xfrm>
        <a:graphic>
          <a:graphicData uri="http://schemas.openxmlformats.org/drawingml/2006/table">
            <a:tbl>
              <a:tblPr firstRow="1" firstCol="1" bandRow="1">
                <a:tableStyleId>{5C22544A-7EE6-4342-B048-85BDC9FD1C3A}</a:tableStyleId>
              </a:tblPr>
              <a:tblGrid>
                <a:gridCol w="1077479">
                  <a:extLst>
                    <a:ext uri="{9D8B030D-6E8A-4147-A177-3AD203B41FA5}">
                      <a16:colId xmlns:a16="http://schemas.microsoft.com/office/drawing/2014/main" val="4193450703"/>
                    </a:ext>
                  </a:extLst>
                </a:gridCol>
                <a:gridCol w="3310115">
                  <a:extLst>
                    <a:ext uri="{9D8B030D-6E8A-4147-A177-3AD203B41FA5}">
                      <a16:colId xmlns:a16="http://schemas.microsoft.com/office/drawing/2014/main" val="241360690"/>
                    </a:ext>
                  </a:extLst>
                </a:gridCol>
                <a:gridCol w="3186820">
                  <a:extLst>
                    <a:ext uri="{9D8B030D-6E8A-4147-A177-3AD203B41FA5}">
                      <a16:colId xmlns:a16="http://schemas.microsoft.com/office/drawing/2014/main" val="276566012"/>
                    </a:ext>
                  </a:extLst>
                </a:gridCol>
                <a:gridCol w="3404098">
                  <a:extLst>
                    <a:ext uri="{9D8B030D-6E8A-4147-A177-3AD203B41FA5}">
                      <a16:colId xmlns:a16="http://schemas.microsoft.com/office/drawing/2014/main" val="4084188263"/>
                    </a:ext>
                  </a:extLst>
                </a:gridCol>
              </a:tblGrid>
              <a:tr h="342079">
                <a:tc>
                  <a:txBody>
                    <a:bodyPr/>
                    <a:lstStyle/>
                    <a:p>
                      <a:pPr algn="ctr"/>
                      <a:r>
                        <a:rPr lang="de-DE" sz="1100" b="1" kern="1200" dirty="0">
                          <a:solidFill>
                            <a:schemeClr val="tx1"/>
                          </a:solidFill>
                          <a:latin typeface="+mj-lt"/>
                          <a:ea typeface="+mn-ea"/>
                          <a:cs typeface="+mn-cs"/>
                        </a:rPr>
                        <a:t>Data domain</a:t>
                      </a: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dirty="0">
                          <a:solidFill>
                            <a:schemeClr val="tx1"/>
                          </a:solidFill>
                          <a:latin typeface="+mj-lt"/>
                        </a:rPr>
                        <a:t>Supporting data</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dirty="0">
                          <a:solidFill>
                            <a:schemeClr val="tx1"/>
                          </a:solidFill>
                          <a:latin typeface="+mj-lt"/>
                        </a:rPr>
                        <a:t>High risk dimensions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a:solidFill>
                            <a:schemeClr val="tx1"/>
                          </a:solidFill>
                          <a:latin typeface="+mj-lt"/>
                        </a:rPr>
                        <a:t>Opportunities for improvement</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2058159">
                <a:tc>
                  <a:txBody>
                    <a:bodyPr/>
                    <a:lstStyle/>
                    <a:p>
                      <a:pPr marL="0" indent="0" algn="l">
                        <a:buClr>
                          <a:srgbClr val="1A9AFA"/>
                        </a:buClr>
                        <a:buSzPct val="75000"/>
                        <a:buFont typeface="Wingdings 3" panose="05040102010807070707" pitchFamily="18" charset="2"/>
                        <a:buNone/>
                      </a:pPr>
                      <a:r>
                        <a:rPr lang="en-US" sz="1200" b="0" dirty="0">
                          <a:solidFill>
                            <a:srgbClr val="2E2E38"/>
                          </a:solidFill>
                          <a:latin typeface="+mj-lt"/>
                        </a:rPr>
                        <a:t>Student exit (withdrawals)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E2E38"/>
                          </a:solidFill>
                          <a:effectLst/>
                          <a:uLnTx/>
                          <a:uFillTx/>
                          <a:latin typeface="+mn-lt"/>
                          <a:ea typeface="+mn-ea"/>
                          <a:cs typeface="+mn-cs"/>
                        </a:rPr>
                        <a:t>HS graduation cohort withdrawal </a:t>
                      </a:r>
                      <a:r>
                        <a:rPr kumimoji="0" lang="en-US" sz="900" b="1" i="0" u="sng" strike="noStrike" kern="1200" cap="none" spc="0" normalizeH="0" baseline="0" noProof="0" dirty="0">
                          <a:ln>
                            <a:noFill/>
                          </a:ln>
                          <a:solidFill>
                            <a:srgbClr val="2E2E38"/>
                          </a:solidFill>
                          <a:effectLst/>
                          <a:uLnTx/>
                          <a:uFillTx/>
                          <a:latin typeface="+mn-lt"/>
                          <a:ea typeface="+mn-ea"/>
                          <a:cs typeface="+mn-cs"/>
                        </a:rPr>
                        <a:t>documentation</a:t>
                      </a:r>
                      <a:r>
                        <a:rPr kumimoji="0" lang="en-US" sz="900" b="1" i="0" u="none" strike="noStrike" kern="1200" cap="none" spc="0" normalizeH="0" baseline="0" noProof="0" dirty="0">
                          <a:ln>
                            <a:noFill/>
                          </a:ln>
                          <a:solidFill>
                            <a:srgbClr val="2E2E38"/>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E2E38"/>
                          </a:solidFill>
                          <a:effectLst/>
                          <a:uLnTx/>
                          <a:uFillTx/>
                          <a:latin typeface="+mn-lt"/>
                          <a:ea typeface="+mn-ea"/>
                          <a:cs typeface="+mn-cs"/>
                        </a:rPr>
                        <a:t>sample results, </a:t>
                      </a:r>
                      <a:r>
                        <a:rPr kumimoji="0" lang="en-US" sz="900" b="0" i="1" u="none" strike="noStrike" kern="1200" cap="none" spc="0" normalizeH="0" baseline="0" noProof="0" dirty="0">
                          <a:ln>
                            <a:noFill/>
                          </a:ln>
                          <a:solidFill>
                            <a:srgbClr val="2E2E38"/>
                          </a:solidFill>
                          <a:effectLst/>
                          <a:uLnTx/>
                          <a:uFillTx/>
                          <a:latin typeface="+mn-lt"/>
                          <a:ea typeface="+mn-ea"/>
                          <a:cs typeface="+mn-cs"/>
                        </a:rPr>
                        <a:t>2021 graduation cohort</a:t>
                      </a:r>
                    </a:p>
                  </a:txBody>
                  <a:tcPr marL="0" marR="0" marT="216000" marB="0">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200"/>
                        </a:spcBef>
                        <a:spcAft>
                          <a:spcPts val="1500"/>
                        </a:spcAft>
                        <a:buClrTx/>
                        <a:buSzPct val="75000"/>
                        <a:buFont typeface="Wingdings 3" panose="05040102010807070707" pitchFamily="18" charset="2"/>
                        <a:buNone/>
                        <a:tabLst/>
                        <a:defRPr/>
                      </a:pPr>
                      <a:r>
                        <a:rPr lang="en-US" sz="1200" b="1" kern="1200" dirty="0">
                          <a:solidFill>
                            <a:srgbClr val="2E2E38"/>
                          </a:solidFill>
                          <a:latin typeface="+mn-lt"/>
                          <a:ea typeface="+mn-ea"/>
                          <a:cs typeface="+mn-cs"/>
                        </a:rPr>
                        <a:t>Oversight &amp; monitoring: </a:t>
                      </a:r>
                      <a:r>
                        <a:rPr lang="en-US" sz="1200" b="0" kern="1200" dirty="0">
                          <a:solidFill>
                            <a:srgbClr val="2E2E38"/>
                          </a:solidFill>
                          <a:latin typeface="+mn-lt"/>
                          <a:ea typeface="+mn-ea"/>
                          <a:cs typeface="+mn-cs"/>
                        </a:rPr>
                        <a:t>There is no district level oversight of school-level withdrawal data collection to check for appropriate documentation and code use</a:t>
                      </a:r>
                      <a:endParaRPr lang="en-US" sz="1200" b="0" kern="1200" dirty="0">
                        <a:solidFill>
                          <a:schemeClr val="bg1">
                            <a:lumMod val="50000"/>
                          </a:schemeClr>
                        </a:solidFill>
                        <a:latin typeface="+mj-lt"/>
                        <a:ea typeface="+mn-ea"/>
                        <a:cs typeface="+mn-cs"/>
                      </a:endParaRP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n-US" sz="1200" b="1" kern="1200" dirty="0">
                          <a:solidFill>
                            <a:schemeClr val="bg1">
                              <a:lumMod val="50000"/>
                            </a:schemeClr>
                          </a:solidFill>
                          <a:latin typeface="+mj-lt"/>
                          <a:ea typeface="+mn-ea"/>
                          <a:cs typeface="+mn-cs"/>
                        </a:rPr>
                        <a:t>Data completeness &amp; accuracy: </a:t>
                      </a:r>
                      <a:r>
                        <a:rPr kumimoji="0" lang="en-US" sz="1200" b="0" u="none" strike="noStrike" kern="1200" cap="none" spc="0" normalizeH="0" baseline="0" noProof="0" dirty="0">
                          <a:ln>
                            <a:noFill/>
                          </a:ln>
                          <a:solidFill>
                            <a:schemeClr val="bg1"/>
                          </a:solidFill>
                          <a:effectLst/>
                          <a:uLnTx/>
                          <a:uFillTx/>
                          <a:latin typeface="+mn-lt"/>
                          <a:ea typeface="+mn-ea"/>
                          <a:cs typeface="+mn-cs"/>
                        </a:rPr>
                        <a:t>20 of the 100 students had documentation related to withdrawals uploaded, and of those 20 with documentation, only 17 were acceptable documents, according to BPS policy</a:t>
                      </a:r>
                      <a:endParaRPr lang="en-US" sz="1200" b="1" kern="1200" dirty="0">
                        <a:solidFill>
                          <a:schemeClr val="bg1">
                            <a:lumMod val="50000"/>
                          </a:schemeClr>
                        </a:solidFill>
                        <a:latin typeface="+mj-lt"/>
                        <a:ea typeface="+mn-ea"/>
                        <a:cs typeface="+mn-cs"/>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kumimoji="0" lang="en-US" sz="1200" b="0" i="0" u="none" strike="noStrike" kern="1200" cap="none" spc="0" normalizeH="0" baseline="0" noProof="0" dirty="0">
                          <a:ln>
                            <a:noFill/>
                          </a:ln>
                          <a:solidFill>
                            <a:srgbClr val="2E2E38"/>
                          </a:solidFill>
                          <a:effectLst/>
                          <a:uLnTx/>
                          <a:uFillTx/>
                          <a:latin typeface="+mn-lt"/>
                          <a:ea typeface="+mn-ea"/>
                          <a:cs typeface="+mn-cs"/>
                        </a:rPr>
                        <a:t>Develop a withdrawal dashboard to support district-level oversight (e.g., use of dropout codes, missing Aspen documentation, etc.)</a:t>
                      </a:r>
                    </a:p>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kumimoji="0" lang="en-US" sz="1200" b="0" i="0" u="none" strike="noStrike" kern="1200" cap="none" spc="0" normalizeH="0" baseline="0" noProof="0" dirty="0">
                          <a:ln>
                            <a:noFill/>
                          </a:ln>
                          <a:solidFill>
                            <a:srgbClr val="2E2E38"/>
                          </a:solidFill>
                          <a:effectLst/>
                          <a:uLnTx/>
                          <a:uFillTx/>
                          <a:latin typeface="+mn-lt"/>
                          <a:ea typeface="+mn-ea"/>
                          <a:cs typeface="+mn-cs"/>
                        </a:rPr>
                        <a:t>Develop data validation / data quality methodology for BPS to review withdrawal data on a periodic basis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2312197">
                <a:tc>
                  <a:txBody>
                    <a:bodyPr/>
                    <a:lstStyle/>
                    <a:p>
                      <a:pPr marL="0" indent="0" algn="l">
                        <a:buClr>
                          <a:srgbClr val="1A9AFA"/>
                        </a:buClr>
                        <a:buSzPct val="75000"/>
                        <a:buFont typeface="Wingdings 3" panose="05040102010807070707" pitchFamily="18" charset="2"/>
                        <a:buNone/>
                      </a:pPr>
                      <a:r>
                        <a:rPr lang="en-US" sz="1200" b="0">
                          <a:solidFill>
                            <a:srgbClr val="2E2E38"/>
                          </a:solidFill>
                          <a:latin typeface="+mj-lt"/>
                        </a:rPr>
                        <a:t>Student restraints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E2E38"/>
                          </a:solidFill>
                          <a:effectLst/>
                          <a:uLnTx/>
                          <a:uFillTx/>
                          <a:latin typeface="+mn-lt"/>
                          <a:ea typeface="+mn-ea"/>
                          <a:cs typeface="+mn-cs"/>
                        </a:rPr>
                        <a:t>Student restraint reporting, by database,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mn-lt"/>
                          <a:ea typeface="+mn-ea"/>
                          <a:cs typeface="+mn-cs"/>
                        </a:rPr>
                        <a:t>SY2021-22</a:t>
                      </a:r>
                    </a:p>
                  </a:txBody>
                  <a:tcPr marL="0" marR="0" marT="108000" marB="0">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spcAft>
                          <a:spcPts val="1500"/>
                        </a:spcAft>
                        <a:buClrTx/>
                        <a:buSzPct val="75000"/>
                        <a:buFont typeface="Wingdings 3" panose="05040102010807070707" pitchFamily="18" charset="2"/>
                        <a:buNone/>
                      </a:pPr>
                      <a:r>
                        <a:rPr lang="en-US" sz="1200" b="1" kern="1200" dirty="0">
                          <a:solidFill>
                            <a:srgbClr val="2E2E38"/>
                          </a:solidFill>
                          <a:latin typeface="+mn-lt"/>
                          <a:ea typeface="+mn-ea"/>
                          <a:cs typeface="+mn-cs"/>
                        </a:rPr>
                        <a:t>Oversight &amp; monitoring: </a:t>
                      </a:r>
                      <a:r>
                        <a:rPr lang="en-US" sz="1200" b="0" dirty="0">
                          <a:solidFill>
                            <a:srgbClr val="2E2E38"/>
                          </a:solidFill>
                          <a:latin typeface="+mn-lt"/>
                        </a:rPr>
                        <a:t>There is no formal district oversight and monitoring process, including formal data completeness and accuracy checks</a:t>
                      </a:r>
                      <a:endParaRPr lang="en-US" sz="1200" b="0" kern="1200" dirty="0">
                        <a:solidFill>
                          <a:schemeClr val="bg1">
                            <a:lumMod val="50000"/>
                          </a:schemeClr>
                        </a:solidFill>
                        <a:latin typeface="+mj-lt"/>
                        <a:ea typeface="+mn-ea"/>
                        <a:cs typeface="+mn-cs"/>
                      </a:endParaRP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n-US" sz="1200" b="1" kern="1200" dirty="0">
                          <a:solidFill>
                            <a:schemeClr val="bg1">
                              <a:lumMod val="50000"/>
                            </a:schemeClr>
                          </a:solidFill>
                          <a:latin typeface="+mn-lt"/>
                          <a:ea typeface="+mn-ea"/>
                          <a:cs typeface="+mn-cs"/>
                        </a:rPr>
                        <a:t>Data completeness &amp; accuracy: </a:t>
                      </a:r>
                      <a:r>
                        <a:rPr lang="en-US" sz="1200" b="0" dirty="0">
                          <a:solidFill>
                            <a:srgbClr val="2E2E38"/>
                          </a:solidFill>
                          <a:latin typeface="+mn-lt"/>
                        </a:rPr>
                        <a:t>The data submitted to DESE by the schools via the DESE Portal is incomplete. EY identified 89 restraints in Aspen that were not entered in the DESE Portal</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lang="en-US" sz="1200" b="0" kern="1200" dirty="0">
                          <a:solidFill>
                            <a:srgbClr val="2E2E38"/>
                          </a:solidFill>
                          <a:latin typeface="+mn-lt"/>
                          <a:ea typeface="+mn-ea"/>
                          <a:cs typeface="+mn-cs"/>
                        </a:rPr>
                        <a:t>Formalize a periodic BPS central office review process, such as a quarterly data completeness and accuracy check, cross-checking with data from both Aspen and the DESE Security Portal</a:t>
                      </a:r>
                    </a:p>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lang="en-US" sz="1200" b="0" kern="1200" dirty="0">
                          <a:solidFill>
                            <a:srgbClr val="2E2E38"/>
                          </a:solidFill>
                          <a:latin typeface="+mn-lt"/>
                          <a:ea typeface="+mn-ea"/>
                          <a:cs typeface="+mn-cs"/>
                        </a:rPr>
                        <a:t>Require all school leaders to certify the accuracy of their school level restraint data at the end of the school year</a:t>
                      </a:r>
                    </a:p>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endParaRPr lang="en-US" sz="1200" b="0" kern="1200" dirty="0">
                        <a:solidFill>
                          <a:schemeClr val="bg1">
                            <a:lumMod val="50000"/>
                          </a:schemeClr>
                        </a:solidFill>
                        <a:latin typeface="+mj-lt"/>
                        <a:ea typeface="+mn-ea"/>
                        <a:cs typeface="+mn-cs"/>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25500069"/>
                  </a:ext>
                </a:extLst>
              </a:tr>
            </a:tbl>
          </a:graphicData>
        </a:graphic>
      </p:graphicFrame>
      <p:grpSp>
        <p:nvGrpSpPr>
          <p:cNvPr id="7" name="Group 6" descr="This is the cell value in row 'Student exit (withdrawals)', column 'Supporting data'. Please refer to notes section for 'Graph 1 - High school graduation cohort withdrawal data sample results' chart description.">
            <a:extLst>
              <a:ext uri="{FF2B5EF4-FFF2-40B4-BE49-F238E27FC236}">
                <a16:creationId xmlns:a16="http://schemas.microsoft.com/office/drawing/2014/main" id="{EC0D537A-DEAC-4BCD-87DD-379382EC6AEE}"/>
              </a:ext>
            </a:extLst>
          </p:cNvPr>
          <p:cNvGrpSpPr/>
          <p:nvPr/>
        </p:nvGrpSpPr>
        <p:grpSpPr>
          <a:xfrm>
            <a:off x="1766888" y="2265363"/>
            <a:ext cx="2994025" cy="1466206"/>
            <a:chOff x="1766888" y="2265363"/>
            <a:chExt cx="2994025" cy="1466206"/>
          </a:xfrm>
        </p:grpSpPr>
        <p:graphicFrame>
          <p:nvGraphicFramePr>
            <p:cNvPr id="37" name="Chart 36">
              <a:extLst>
                <a:ext uri="{FF2B5EF4-FFF2-40B4-BE49-F238E27FC236}">
                  <a16:creationId xmlns:a16="http://schemas.microsoft.com/office/drawing/2014/main" id="{746A39B9-F42F-49DF-8AB7-DFC383110C1F}"/>
                </a:ext>
                <a:ext uri="{C183D7F6-B498-43B3-948B-1728B52AA6E4}">
                  <adec:decorative xmlns:adec="http://schemas.microsoft.com/office/drawing/2017/decorative" val="1"/>
                </a:ext>
              </a:extLst>
            </p:cNvPr>
            <p:cNvGraphicFramePr/>
            <p:nvPr>
              <p:custDataLst>
                <p:tags r:id="rId7"/>
              </p:custDataLst>
              <p:extLst>
                <p:ext uri="{D42A27DB-BD31-4B8C-83A1-F6EECF244321}">
                  <p14:modId xmlns:p14="http://schemas.microsoft.com/office/powerpoint/2010/main" val="963763877"/>
                </p:ext>
              </p:extLst>
            </p:nvPr>
          </p:nvGraphicFramePr>
          <p:xfrm>
            <a:off x="1766888" y="2371725"/>
            <a:ext cx="2497137" cy="1270000"/>
          </p:xfrm>
          <a:graphic>
            <a:graphicData uri="http://schemas.openxmlformats.org/drawingml/2006/chart">
              <c:chart xmlns:c="http://schemas.openxmlformats.org/drawingml/2006/chart" xmlns:r="http://schemas.openxmlformats.org/officeDocument/2006/relationships" r:id="rId14"/>
            </a:graphicData>
          </a:graphic>
        </p:graphicFrame>
        <p:cxnSp>
          <p:nvCxnSpPr>
            <p:cNvPr id="15" name="Straight Connector 14">
              <a:extLst>
                <a:ext uri="{FF2B5EF4-FFF2-40B4-BE49-F238E27FC236}">
                  <a16:creationId xmlns:a16="http://schemas.microsoft.com/office/drawing/2014/main" id="{35A3A3FE-48CC-48D1-A303-AA722BDE5A03}"/>
                </a:ext>
                <a:ext uri="{C183D7F6-B498-43B3-948B-1728B52AA6E4}">
                  <adec:decorative xmlns:adec="http://schemas.microsoft.com/office/drawing/2017/decorative" val="1"/>
                </a:ext>
              </a:extLst>
            </p:cNvPr>
            <p:cNvCxnSpPr>
              <a:cxnSpLocks/>
            </p:cNvCxnSpPr>
            <p:nvPr/>
          </p:nvCxnSpPr>
          <p:spPr>
            <a:xfrm>
              <a:off x="2000250" y="2265363"/>
              <a:ext cx="264795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2FF39B-F2DE-4635-8FAD-E8BD61C75126}"/>
                </a:ext>
              </a:extLst>
            </p:cNvPr>
            <p:cNvSpPr txBox="1"/>
            <p:nvPr/>
          </p:nvSpPr>
          <p:spPr>
            <a:xfrm>
              <a:off x="3044823" y="2281236"/>
              <a:ext cx="382588"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n=100</a:t>
              </a:r>
            </a:p>
          </p:txBody>
        </p:sp>
        <p:sp>
          <p:nvSpPr>
            <p:cNvPr id="36" name="TextBox 35">
              <a:extLst>
                <a:ext uri="{FF2B5EF4-FFF2-40B4-BE49-F238E27FC236}">
                  <a16:creationId xmlns:a16="http://schemas.microsoft.com/office/drawing/2014/main" id="{397561B1-32E0-4804-BA71-B8DA5C342A47}"/>
                </a:ext>
              </a:extLst>
            </p:cNvPr>
            <p:cNvSpPr txBox="1"/>
            <p:nvPr/>
          </p:nvSpPr>
          <p:spPr>
            <a:xfrm>
              <a:off x="3144831" y="2809878"/>
              <a:ext cx="222250"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t>No</a:t>
              </a:r>
            </a:p>
          </p:txBody>
        </p:sp>
        <p:cxnSp>
          <p:nvCxnSpPr>
            <p:cNvPr id="67" name="Straight Connector 66">
              <a:extLst>
                <a:ext uri="{FF2B5EF4-FFF2-40B4-BE49-F238E27FC236}">
                  <a16:creationId xmlns:a16="http://schemas.microsoft.com/office/drawing/2014/main" id="{3FF8CD44-E752-4678-BAEB-8D95228A041D}"/>
                </a:ext>
                <a:ext uri="{C183D7F6-B498-43B3-948B-1728B52AA6E4}">
                  <adec:decorative xmlns:adec="http://schemas.microsoft.com/office/drawing/2017/decorative" val="1"/>
                </a:ext>
              </a:extLst>
            </p:cNvPr>
            <p:cNvCxnSpPr/>
            <p:nvPr>
              <p:custDataLst>
                <p:tags r:id="rId8"/>
              </p:custDataLst>
            </p:nvPr>
          </p:nvCxnSpPr>
          <p:spPr bwMode="white">
            <a:xfrm flipH="1">
              <a:off x="3678238" y="3349625"/>
              <a:ext cx="90488" cy="0"/>
            </a:xfrm>
            <a:prstGeom prst="line">
              <a:avLst/>
            </a:prstGeom>
            <a:ln w="6350" cap="flat" cmpd="sng" algn="ctr">
              <a:solidFill>
                <a:schemeClr val="bg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7DE56DBB-E057-4FD3-86C6-664ED80EC0A8}"/>
                </a:ext>
              </a:extLst>
            </p:cNvPr>
            <p:cNvSpPr txBox="1"/>
            <p:nvPr/>
          </p:nvSpPr>
          <p:spPr>
            <a:xfrm>
              <a:off x="3783760" y="3265617"/>
              <a:ext cx="614363"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Insufficient</a:t>
              </a:r>
            </a:p>
          </p:txBody>
        </p:sp>
        <p:sp>
          <p:nvSpPr>
            <p:cNvPr id="39" name="TextBox 38">
              <a:extLst>
                <a:ext uri="{FF2B5EF4-FFF2-40B4-BE49-F238E27FC236}">
                  <a16:creationId xmlns:a16="http://schemas.microsoft.com/office/drawing/2014/main" id="{F7B6E86A-2B25-4B25-8DCB-31164FE06061}"/>
                </a:ext>
              </a:extLst>
            </p:cNvPr>
            <p:cNvSpPr txBox="1"/>
            <p:nvPr/>
          </p:nvSpPr>
          <p:spPr>
            <a:xfrm>
              <a:off x="3121018" y="3371864"/>
              <a:ext cx="222250"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2"/>
                  </a:solidFill>
                </a:rPr>
                <a:t>Yes</a:t>
              </a:r>
            </a:p>
          </p:txBody>
        </p:sp>
        <p:sp>
          <p:nvSpPr>
            <p:cNvPr id="41" name="TextBox 40">
              <a:extLst>
                <a:ext uri="{FF2B5EF4-FFF2-40B4-BE49-F238E27FC236}">
                  <a16:creationId xmlns:a16="http://schemas.microsoft.com/office/drawing/2014/main" id="{91D597EE-1DF3-42D4-A0B0-44EB0731EE81}"/>
                </a:ext>
              </a:extLst>
            </p:cNvPr>
            <p:cNvSpPr txBox="1"/>
            <p:nvPr/>
          </p:nvSpPr>
          <p:spPr>
            <a:xfrm>
              <a:off x="2331185" y="3556136"/>
              <a:ext cx="1781696" cy="175433"/>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49798700-6763-4DA3-A034-FC01AF81B046}" type="datetime'W''a''''s'''' the'' ''wit''hdrawa''l documen''t''''e''''''d?'">
                <a:rPr kumimoji="0" lang="en-IN" altLang="en-US" sz="900" b="0" i="0" u="none" strike="noStrike" kern="1200" cap="none" spc="0" normalizeH="0" baseline="0" noProof="0" smtClean="0">
                  <a:ln>
                    <a:noFill/>
                  </a:ln>
                  <a:solidFill>
                    <a:schemeClr val="bg1"/>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Was the withdrawal documented?</a:t>
              </a:fld>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38" name="Callout_63804726674676309213">
              <a:extLst>
                <a:ext uri="{FF2B5EF4-FFF2-40B4-BE49-F238E27FC236}">
                  <a16:creationId xmlns:a16="http://schemas.microsoft.com/office/drawing/2014/main" id="{8F684922-9A34-4F50-9262-3D81DA541B6D}"/>
                </a:ext>
              </a:extLst>
            </p:cNvPr>
            <p:cNvSpPr/>
            <p:nvPr>
              <p:custDataLst>
                <p:tags r:id="rId9"/>
              </p:custDataLst>
            </p:nvPr>
          </p:nvSpPr>
          <p:spPr>
            <a:xfrm>
              <a:off x="3881438" y="2425700"/>
              <a:ext cx="879475" cy="720725"/>
            </a:xfrm>
            <a:prstGeom prst="wedgeRectCallout">
              <a:avLst>
                <a:gd name="adj1" fmla="val -65770"/>
                <a:gd name="adj2" fmla="val 2632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i="1" dirty="0">
                  <a:solidFill>
                    <a:srgbClr val="2E2E38"/>
                  </a:solidFill>
                  <a:latin typeface="+mj-lt"/>
                  <a:cs typeface="Arial" panose="020B0604020202020204" pitchFamily="34" charset="0"/>
                </a:rPr>
                <a:t>~80% of sampled withdrawals had no documentation</a:t>
              </a:r>
            </a:p>
          </p:txBody>
        </p:sp>
      </p:grpSp>
      <p:grpSp>
        <p:nvGrpSpPr>
          <p:cNvPr id="10" name="Group 9" descr="This is the cell value in row 'Student restraints', column 'Supporting data'. Please refer to notes section for 'Graph 2 - Student restraint reporting, by database, SY2021-22' diagram description">
            <a:extLst>
              <a:ext uri="{FF2B5EF4-FFF2-40B4-BE49-F238E27FC236}">
                <a16:creationId xmlns:a16="http://schemas.microsoft.com/office/drawing/2014/main" id="{46EDB584-BF5A-461C-B498-6C11D11F50AE}"/>
              </a:ext>
            </a:extLst>
          </p:cNvPr>
          <p:cNvGrpSpPr/>
          <p:nvPr/>
        </p:nvGrpSpPr>
        <p:grpSpPr>
          <a:xfrm>
            <a:off x="1766887" y="4244665"/>
            <a:ext cx="2944813" cy="1837206"/>
            <a:chOff x="1766887" y="4244665"/>
            <a:chExt cx="2944813" cy="1837206"/>
          </a:xfrm>
        </p:grpSpPr>
        <p:cxnSp>
          <p:nvCxnSpPr>
            <p:cNvPr id="95" name="Straight Connector 94">
              <a:extLst>
                <a:ext uri="{FF2B5EF4-FFF2-40B4-BE49-F238E27FC236}">
                  <a16:creationId xmlns:a16="http://schemas.microsoft.com/office/drawing/2014/main" id="{E690A61B-7876-4B94-A419-CFCAE0797528}"/>
                </a:ext>
                <a:ext uri="{C183D7F6-B498-43B3-948B-1728B52AA6E4}">
                  <adec:decorative xmlns:adec="http://schemas.microsoft.com/office/drawing/2017/decorative" val="1"/>
                </a:ext>
              </a:extLst>
            </p:cNvPr>
            <p:cNvCxnSpPr>
              <a:cxnSpLocks/>
            </p:cNvCxnSpPr>
            <p:nvPr/>
          </p:nvCxnSpPr>
          <p:spPr>
            <a:xfrm>
              <a:off x="2063750" y="4244665"/>
              <a:ext cx="264795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AB245F14-ECF9-43F5-B77A-BA88E46666B1}"/>
                </a:ext>
                <a:ext uri="{C183D7F6-B498-43B3-948B-1728B52AA6E4}">
                  <adec:decorative xmlns:adec="http://schemas.microsoft.com/office/drawing/2017/decorative" val="1"/>
                </a:ext>
              </a:extLst>
            </p:cNvPr>
            <p:cNvSpPr/>
            <p:nvPr/>
          </p:nvSpPr>
          <p:spPr>
            <a:xfrm>
              <a:off x="2400377" y="4340764"/>
              <a:ext cx="1308050" cy="1213877"/>
            </a:xfrm>
            <a:custGeom>
              <a:avLst/>
              <a:gdLst>
                <a:gd name="connsiteX0" fmla="*/ 0 w 1741955"/>
                <a:gd name="connsiteY0" fmla="*/ 870978 h 1741955"/>
                <a:gd name="connsiteX1" fmla="*/ 870978 w 1741955"/>
                <a:gd name="connsiteY1" fmla="*/ 0 h 1741955"/>
                <a:gd name="connsiteX2" fmla="*/ 1741956 w 1741955"/>
                <a:gd name="connsiteY2" fmla="*/ 870978 h 1741955"/>
                <a:gd name="connsiteX3" fmla="*/ 870978 w 1741955"/>
                <a:gd name="connsiteY3" fmla="*/ 1741956 h 1741955"/>
                <a:gd name="connsiteX4" fmla="*/ 0 w 1741955"/>
                <a:gd name="connsiteY4" fmla="*/ 870978 h 1741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55" h="1741955">
                  <a:moveTo>
                    <a:pt x="0" y="870978"/>
                  </a:moveTo>
                  <a:cubicBezTo>
                    <a:pt x="0" y="389950"/>
                    <a:pt x="389950" y="0"/>
                    <a:pt x="870978" y="0"/>
                  </a:cubicBezTo>
                  <a:cubicBezTo>
                    <a:pt x="1352006" y="0"/>
                    <a:pt x="1741956" y="389950"/>
                    <a:pt x="1741956" y="870978"/>
                  </a:cubicBezTo>
                  <a:cubicBezTo>
                    <a:pt x="1741956" y="1352006"/>
                    <a:pt x="1352006" y="1741956"/>
                    <a:pt x="870978" y="1741956"/>
                  </a:cubicBezTo>
                  <a:cubicBezTo>
                    <a:pt x="389950" y="1741956"/>
                    <a:pt x="0" y="1352006"/>
                    <a:pt x="0" y="870978"/>
                  </a:cubicBezTo>
                  <a:close/>
                </a:path>
              </a:pathLst>
            </a:custGeom>
            <a:ln w="9525">
              <a:solidFill>
                <a:schemeClr val="tx1">
                  <a:lumMod val="50000"/>
                </a:schemeClr>
              </a:solidFill>
            </a:ln>
          </p:spPr>
          <p:style>
            <a:lnRef idx="2">
              <a:scrgbClr r="0" g="0" b="0"/>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50969" tIns="275423" rIns="350969" bIns="275423" numCol="1" spcCol="1270" anchor="ctr" anchorCtr="0">
              <a:noAutofit/>
            </a:bodyPr>
            <a:lstStyle/>
            <a:p>
              <a:pPr marL="0" lvl="0" indent="0" algn="ctr" defTabSz="711200">
                <a:lnSpc>
                  <a:spcPct val="90000"/>
                </a:lnSpc>
                <a:spcBef>
                  <a:spcPct val="0"/>
                </a:spcBef>
                <a:spcAft>
                  <a:spcPct val="35000"/>
                </a:spcAft>
                <a:buNone/>
              </a:pPr>
              <a:r>
                <a:rPr lang="en-US" sz="1600" kern="1200"/>
                <a:t> </a:t>
              </a:r>
            </a:p>
          </p:txBody>
        </p:sp>
        <p:sp>
          <p:nvSpPr>
            <p:cNvPr id="87" name="Freeform: Shape 86">
              <a:extLst>
                <a:ext uri="{FF2B5EF4-FFF2-40B4-BE49-F238E27FC236}">
                  <a16:creationId xmlns:a16="http://schemas.microsoft.com/office/drawing/2014/main" id="{51AA5631-DC39-4F1A-964D-03705DD0CE70}"/>
                </a:ext>
                <a:ext uri="{C183D7F6-B498-43B3-948B-1728B52AA6E4}">
                  <adec:decorative xmlns:adec="http://schemas.microsoft.com/office/drawing/2017/decorative" val="1"/>
                </a:ext>
              </a:extLst>
            </p:cNvPr>
            <p:cNvSpPr/>
            <p:nvPr/>
          </p:nvSpPr>
          <p:spPr>
            <a:xfrm>
              <a:off x="3054400" y="4340764"/>
              <a:ext cx="1308050" cy="1213877"/>
            </a:xfrm>
            <a:custGeom>
              <a:avLst/>
              <a:gdLst>
                <a:gd name="connsiteX0" fmla="*/ 0 w 1741955"/>
                <a:gd name="connsiteY0" fmla="*/ 870978 h 1741955"/>
                <a:gd name="connsiteX1" fmla="*/ 870978 w 1741955"/>
                <a:gd name="connsiteY1" fmla="*/ 0 h 1741955"/>
                <a:gd name="connsiteX2" fmla="*/ 1741956 w 1741955"/>
                <a:gd name="connsiteY2" fmla="*/ 870978 h 1741955"/>
                <a:gd name="connsiteX3" fmla="*/ 870978 w 1741955"/>
                <a:gd name="connsiteY3" fmla="*/ 1741956 h 1741955"/>
                <a:gd name="connsiteX4" fmla="*/ 0 w 1741955"/>
                <a:gd name="connsiteY4" fmla="*/ 870978 h 1741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55" h="1741955">
                  <a:moveTo>
                    <a:pt x="0" y="870978"/>
                  </a:moveTo>
                  <a:cubicBezTo>
                    <a:pt x="0" y="389950"/>
                    <a:pt x="389950" y="0"/>
                    <a:pt x="870978" y="0"/>
                  </a:cubicBezTo>
                  <a:cubicBezTo>
                    <a:pt x="1352006" y="0"/>
                    <a:pt x="1741956" y="389950"/>
                    <a:pt x="1741956" y="870978"/>
                  </a:cubicBezTo>
                  <a:cubicBezTo>
                    <a:pt x="1741956" y="1352006"/>
                    <a:pt x="1352006" y="1741956"/>
                    <a:pt x="870978" y="1741956"/>
                  </a:cubicBezTo>
                  <a:cubicBezTo>
                    <a:pt x="389950" y="1741956"/>
                    <a:pt x="0" y="1352006"/>
                    <a:pt x="0" y="870978"/>
                  </a:cubicBezTo>
                  <a:close/>
                </a:path>
              </a:pathLst>
            </a:custGeom>
            <a:ln w="9525">
              <a:solidFill>
                <a:schemeClr val="tx1">
                  <a:lumMod val="50000"/>
                </a:schemeClr>
              </a:solidFill>
            </a:ln>
          </p:spPr>
          <p:style>
            <a:lnRef idx="2">
              <a:scrgbClr r="0" g="0" b="0"/>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50969" tIns="275423" rIns="350969" bIns="275423" numCol="1" spcCol="1270" anchor="ctr" anchorCtr="0">
              <a:noAutofit/>
            </a:bodyPr>
            <a:lstStyle/>
            <a:p>
              <a:pPr marL="0" lvl="0" indent="0" algn="ctr" defTabSz="711200">
                <a:lnSpc>
                  <a:spcPct val="90000"/>
                </a:lnSpc>
                <a:spcBef>
                  <a:spcPct val="0"/>
                </a:spcBef>
                <a:spcAft>
                  <a:spcPct val="35000"/>
                </a:spcAft>
                <a:buNone/>
              </a:pPr>
              <a:r>
                <a:rPr lang="en-US" sz="1600" kern="1200"/>
                <a:t> </a:t>
              </a:r>
            </a:p>
          </p:txBody>
        </p:sp>
        <p:sp>
          <p:nvSpPr>
            <p:cNvPr id="83" name="TextBox 82">
              <a:extLst>
                <a:ext uri="{FF2B5EF4-FFF2-40B4-BE49-F238E27FC236}">
                  <a16:creationId xmlns:a16="http://schemas.microsoft.com/office/drawing/2014/main" id="{8291C237-D74F-4D4E-9104-DF6FF6DA9B4B}"/>
                </a:ext>
              </a:extLst>
            </p:cNvPr>
            <p:cNvSpPr txBox="1"/>
            <p:nvPr/>
          </p:nvSpPr>
          <p:spPr>
            <a:xfrm>
              <a:off x="2387600" y="4751565"/>
              <a:ext cx="701391" cy="590931"/>
            </a:xfrm>
            <a:prstGeom prst="rect">
              <a:avLst/>
            </a:prstGeom>
            <a:noFill/>
          </p:spPr>
          <p:txBody>
            <a:bodyPr wrap="square" lIns="0" tIns="36576" rIns="0" bIns="0" rtlCol="0">
              <a:spAutoFit/>
            </a:bodyPr>
            <a:lstStyle/>
            <a:p>
              <a:pPr algn="ctr">
                <a:buClr>
                  <a:schemeClr val="accent2"/>
                </a:buClr>
                <a:buSzPct val="70000"/>
              </a:pPr>
              <a:r>
                <a:rPr lang="en-US" sz="900">
                  <a:solidFill>
                    <a:schemeClr val="bg2"/>
                  </a:solidFill>
                </a:rPr>
                <a:t>Only in Aspen</a:t>
              </a:r>
            </a:p>
            <a:p>
              <a:pPr algn="ctr">
                <a:buClr>
                  <a:schemeClr val="accent2"/>
                </a:buClr>
                <a:buSzPct val="70000"/>
              </a:pPr>
              <a:r>
                <a:rPr lang="en-US" sz="900" i="1">
                  <a:solidFill>
                    <a:schemeClr val="bg2"/>
                  </a:solidFill>
                </a:rPr>
                <a:t>(BPS)</a:t>
              </a:r>
            </a:p>
            <a:p>
              <a:pPr algn="ctr">
                <a:buClr>
                  <a:schemeClr val="accent2"/>
                </a:buClr>
                <a:buSzPct val="70000"/>
              </a:pPr>
              <a:r>
                <a:rPr lang="en-US" sz="900">
                  <a:solidFill>
                    <a:schemeClr val="bg2"/>
                  </a:solidFill>
                </a:rPr>
                <a:t>89</a:t>
              </a:r>
            </a:p>
          </p:txBody>
        </p:sp>
        <p:sp>
          <p:nvSpPr>
            <p:cNvPr id="88" name="Callout_63804726674676309213">
              <a:extLst>
                <a:ext uri="{FF2B5EF4-FFF2-40B4-BE49-F238E27FC236}">
                  <a16:creationId xmlns:a16="http://schemas.microsoft.com/office/drawing/2014/main" id="{C12F0743-3B23-4416-A597-FCB9EF6C8FAF}"/>
                </a:ext>
                <a:ext uri="{C183D7F6-B498-43B3-948B-1728B52AA6E4}">
                  <adec:decorative xmlns:adec="http://schemas.microsoft.com/office/drawing/2017/decorative" val="1"/>
                </a:ext>
              </a:extLst>
            </p:cNvPr>
            <p:cNvSpPr/>
            <p:nvPr>
              <p:custDataLst>
                <p:tags r:id="rId4"/>
              </p:custDataLst>
            </p:nvPr>
          </p:nvSpPr>
          <p:spPr>
            <a:xfrm>
              <a:off x="1766887" y="4470349"/>
              <a:ext cx="615950" cy="699703"/>
            </a:xfrm>
            <a:prstGeom prst="wedgeRectCallout">
              <a:avLst>
                <a:gd name="adj1" fmla="val 69082"/>
                <a:gd name="adj2" fmla="val -15998"/>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i="1">
                  <a:solidFill>
                    <a:srgbClr val="2E2E38"/>
                  </a:solidFill>
                  <a:latin typeface="+mj-lt"/>
                  <a:cs typeface="Arial" panose="020B0604020202020204" pitchFamily="34" charset="0"/>
                </a:rPr>
                <a:t>~30% were only reported in Aspen</a:t>
              </a:r>
            </a:p>
          </p:txBody>
        </p:sp>
        <p:sp>
          <p:nvSpPr>
            <p:cNvPr id="84" name="TextBox 83">
              <a:extLst>
                <a:ext uri="{FF2B5EF4-FFF2-40B4-BE49-F238E27FC236}">
                  <a16:creationId xmlns:a16="http://schemas.microsoft.com/office/drawing/2014/main" id="{A8FB6BBC-864F-4F54-B688-DAA4761A65F7}"/>
                </a:ext>
              </a:extLst>
            </p:cNvPr>
            <p:cNvSpPr txBox="1"/>
            <p:nvPr/>
          </p:nvSpPr>
          <p:spPr>
            <a:xfrm>
              <a:off x="3018940" y="4751565"/>
              <a:ext cx="701391" cy="349326"/>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900">
                  <a:solidFill>
                    <a:schemeClr val="bg1"/>
                  </a:solidFill>
                </a:rPr>
                <a:t>In both</a:t>
              </a:r>
            </a:p>
            <a:p>
              <a:pPr algn="ctr">
                <a:lnSpc>
                  <a:spcPct val="85000"/>
                </a:lnSpc>
                <a:spcAft>
                  <a:spcPts val="600"/>
                </a:spcAft>
                <a:buClr>
                  <a:schemeClr val="accent2"/>
                </a:buClr>
                <a:buSzPct val="70000"/>
              </a:pPr>
              <a:r>
                <a:rPr lang="en-US" sz="900">
                  <a:solidFill>
                    <a:schemeClr val="bg1"/>
                  </a:solidFill>
                </a:rPr>
                <a:t>128</a:t>
              </a:r>
            </a:p>
          </p:txBody>
        </p:sp>
        <p:sp>
          <p:nvSpPr>
            <p:cNvPr id="85" name="TextBox 84">
              <a:extLst>
                <a:ext uri="{FF2B5EF4-FFF2-40B4-BE49-F238E27FC236}">
                  <a16:creationId xmlns:a16="http://schemas.microsoft.com/office/drawing/2014/main" id="{6CCF09ED-F5C5-49CF-A8C3-EB54BC2CEA8B}"/>
                </a:ext>
              </a:extLst>
            </p:cNvPr>
            <p:cNvSpPr txBox="1"/>
            <p:nvPr/>
          </p:nvSpPr>
          <p:spPr>
            <a:xfrm>
              <a:off x="3724969" y="4761839"/>
              <a:ext cx="604959" cy="590931"/>
            </a:xfrm>
            <a:prstGeom prst="rect">
              <a:avLst/>
            </a:prstGeom>
            <a:noFill/>
          </p:spPr>
          <p:txBody>
            <a:bodyPr wrap="square" lIns="0" tIns="36576" rIns="0" bIns="0" rtlCol="0">
              <a:spAutoFit/>
            </a:bodyPr>
            <a:lstStyle/>
            <a:p>
              <a:pPr algn="ctr">
                <a:buClr>
                  <a:schemeClr val="accent2"/>
                </a:buClr>
                <a:buSzPct val="70000"/>
              </a:pPr>
              <a:r>
                <a:rPr lang="en-US" sz="900">
                  <a:solidFill>
                    <a:schemeClr val="bg1"/>
                  </a:solidFill>
                </a:rPr>
                <a:t>Only in DESE</a:t>
              </a:r>
            </a:p>
            <a:p>
              <a:pPr algn="ctr">
                <a:buClr>
                  <a:schemeClr val="accent2"/>
                </a:buClr>
                <a:buSzPct val="70000"/>
              </a:pPr>
              <a:r>
                <a:rPr lang="en-US" sz="900">
                  <a:solidFill>
                    <a:schemeClr val="bg1"/>
                  </a:solidFill>
                </a:rPr>
                <a:t>portal</a:t>
              </a:r>
            </a:p>
            <a:p>
              <a:pPr algn="ctr">
                <a:buClr>
                  <a:schemeClr val="accent2"/>
                </a:buClr>
                <a:buSzPct val="70000"/>
              </a:pPr>
              <a:r>
                <a:rPr lang="en-US" sz="900">
                  <a:solidFill>
                    <a:schemeClr val="bg1"/>
                  </a:solidFill>
                </a:rPr>
                <a:t>76</a:t>
              </a:r>
            </a:p>
          </p:txBody>
        </p:sp>
        <p:sp>
          <p:nvSpPr>
            <p:cNvPr id="89" name="Right Brace 88">
              <a:extLst>
                <a:ext uri="{FF2B5EF4-FFF2-40B4-BE49-F238E27FC236}">
                  <a16:creationId xmlns:a16="http://schemas.microsoft.com/office/drawing/2014/main" id="{9DE07AA5-2581-4D2C-B1DE-24BC381624F8}"/>
                </a:ext>
                <a:ext uri="{C183D7F6-B498-43B3-948B-1728B52AA6E4}">
                  <adec:decorative xmlns:adec="http://schemas.microsoft.com/office/drawing/2017/decorative" val="1"/>
                </a:ext>
              </a:extLst>
            </p:cNvPr>
            <p:cNvSpPr/>
            <p:nvPr/>
          </p:nvSpPr>
          <p:spPr>
            <a:xfrm rot="5400000">
              <a:off x="2735263" y="5078413"/>
              <a:ext cx="157163"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1" name="Text box_63807314039525464643">
              <a:extLst>
                <a:ext uri="{FF2B5EF4-FFF2-40B4-BE49-F238E27FC236}">
                  <a16:creationId xmlns:a16="http://schemas.microsoft.com/office/drawing/2014/main" id="{07878D28-4BFE-4EF4-B2BF-1D5224E95414}"/>
                </a:ext>
                <a:ext uri="{C183D7F6-B498-43B3-948B-1728B52AA6E4}">
                  <adec:decorative xmlns:adec="http://schemas.microsoft.com/office/drawing/2017/decorative" val="0"/>
                </a:ext>
              </a:extLst>
            </p:cNvPr>
            <p:cNvSpPr/>
            <p:nvPr>
              <p:custDataLst>
                <p:tags r:id="rId5"/>
              </p:custDataLst>
            </p:nvPr>
          </p:nvSpPr>
          <p:spPr>
            <a:xfrm>
              <a:off x="2425700" y="5804872"/>
              <a:ext cx="777875" cy="276999"/>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en-US" sz="900" i="1">
                  <a:solidFill>
                    <a:schemeClr val="bg1"/>
                  </a:solidFill>
                </a:rPr>
                <a:t>Total reported </a:t>
              </a:r>
            </a:p>
            <a:p>
              <a:pPr algn="ctr"/>
              <a:r>
                <a:rPr lang="en-US" sz="900" i="1">
                  <a:solidFill>
                    <a:schemeClr val="bg1"/>
                  </a:solidFill>
                </a:rPr>
                <a:t>to BPS: 217</a:t>
              </a:r>
            </a:p>
          </p:txBody>
        </p:sp>
        <p:sp>
          <p:nvSpPr>
            <p:cNvPr id="92" name="Right Brace 91">
              <a:extLst>
                <a:ext uri="{FF2B5EF4-FFF2-40B4-BE49-F238E27FC236}">
                  <a16:creationId xmlns:a16="http://schemas.microsoft.com/office/drawing/2014/main" id="{4A0093BA-B7C6-40D2-B785-87EC89E78F5F}"/>
                </a:ext>
                <a:ext uri="{C183D7F6-B498-43B3-948B-1728B52AA6E4}">
                  <adec:decorative xmlns:adec="http://schemas.microsoft.com/office/drawing/2017/decorative" val="1"/>
                </a:ext>
              </a:extLst>
            </p:cNvPr>
            <p:cNvSpPr/>
            <p:nvPr/>
          </p:nvSpPr>
          <p:spPr>
            <a:xfrm rot="5400000">
              <a:off x="3871913" y="5078413"/>
              <a:ext cx="157163"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0" name="Text box_63807314039525464643">
              <a:extLst>
                <a:ext uri="{FF2B5EF4-FFF2-40B4-BE49-F238E27FC236}">
                  <a16:creationId xmlns:a16="http://schemas.microsoft.com/office/drawing/2014/main" id="{F3482725-8361-4D41-ACD9-8CA842A04A6E}"/>
                </a:ext>
                <a:ext uri="{C183D7F6-B498-43B3-948B-1728B52AA6E4}">
                  <adec:decorative xmlns:adec="http://schemas.microsoft.com/office/drawing/2017/decorative" val="0"/>
                </a:ext>
              </a:extLst>
            </p:cNvPr>
            <p:cNvSpPr/>
            <p:nvPr>
              <p:custDataLst>
                <p:tags r:id="rId6"/>
              </p:custDataLst>
            </p:nvPr>
          </p:nvSpPr>
          <p:spPr>
            <a:xfrm>
              <a:off x="3578225" y="5789718"/>
              <a:ext cx="776288" cy="276999"/>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en-US" sz="900" i="1">
                  <a:solidFill>
                    <a:schemeClr val="bg1"/>
                  </a:solidFill>
                </a:rPr>
                <a:t>Total reported </a:t>
              </a:r>
            </a:p>
            <a:p>
              <a:pPr algn="ctr"/>
              <a:r>
                <a:rPr lang="en-US" sz="900" i="1">
                  <a:solidFill>
                    <a:schemeClr val="bg1"/>
                  </a:solidFill>
                </a:rPr>
                <a:t>to DESE: 204</a:t>
              </a:r>
            </a:p>
          </p:txBody>
        </p:sp>
      </p:grpSp>
      <p:sp>
        <p:nvSpPr>
          <p:cNvPr id="34" name="source_63804743468530966221" descr="Source">
            <a:extLst>
              <a:ext uri="{FF2B5EF4-FFF2-40B4-BE49-F238E27FC236}">
                <a16:creationId xmlns:a16="http://schemas.microsoft.com/office/drawing/2014/main" id="{A5009990-2F19-4CCF-A2B6-E793FA445283}"/>
              </a:ext>
            </a:extLst>
          </p:cNvPr>
          <p:cNvSpPr txBox="1"/>
          <p:nvPr/>
        </p:nvSpPr>
        <p:spPr>
          <a:xfrm>
            <a:off x="628968" y="6460259"/>
            <a:ext cx="2949257"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a:ln>
                  <a:noFill/>
                </a:ln>
                <a:solidFill>
                  <a:srgbClr val="2E2E38"/>
                </a:solidFill>
                <a:effectLst/>
                <a:uLnTx/>
                <a:uFillTx/>
                <a:latin typeface="EYInterstate Light"/>
                <a:ea typeface="+mn-ea"/>
                <a:cs typeface="Arial" panose="020B0604020202020204" pitchFamily="34" charset="0"/>
              </a:rPr>
              <a:t>Source: DESE withdrawal population data –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2021</a:t>
            </a:r>
            <a:r>
              <a:rPr kumimoji="0" lang="en-US" sz="800" b="0" i="0" u="none" strike="noStrike" kern="1200" cap="none" spc="0" normalizeH="0" baseline="0" noProof="0">
                <a:ln>
                  <a:noFill/>
                </a:ln>
                <a:solidFill>
                  <a:srgbClr val="2E2E38"/>
                </a:solidFill>
                <a:effectLst/>
                <a:uLnTx/>
                <a:uFillTx/>
                <a:latin typeface="EYInterstate Light"/>
                <a:ea typeface="+mn-ea"/>
                <a:cs typeface="Arial" panose="020B0604020202020204" pitchFamily="34" charset="0"/>
              </a:rPr>
              <a:t> graduate cohort; SY2021-22 restraint data reported to DESE; EY DESE, BPS, and school interviews; BPS and DESE policies </a:t>
            </a:r>
          </a:p>
        </p:txBody>
      </p:sp>
      <p:sp>
        <p:nvSpPr>
          <p:cNvPr id="33" name="TextBox 32">
            <a:extLst>
              <a:ext uri="{FF2B5EF4-FFF2-40B4-BE49-F238E27FC236}">
                <a16:creationId xmlns:a16="http://schemas.microsoft.com/office/drawing/2014/main" id="{469F5AAA-0883-4800-B0A5-663A61D5AEB0}"/>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11" name="Date Placeholder 3">
            <a:extLst>
              <a:ext uri="{FF2B5EF4-FFF2-40B4-BE49-F238E27FC236}">
                <a16:creationId xmlns:a16="http://schemas.microsoft.com/office/drawing/2014/main" id="{3638607E-3654-4C96-859B-33B966445F51}"/>
              </a:ext>
            </a:extLst>
          </p:cNvPr>
          <p:cNvSpPr>
            <a:spLocks noGrp="1"/>
          </p:cNvSpPr>
          <p:nvPr>
            <p:ph type="dt" sz="half" idx="10"/>
          </p:nvPr>
        </p:nvSpPr>
        <p:spPr>
          <a:xfrm>
            <a:off x="9088016" y="6561447"/>
            <a:ext cx="1191258" cy="180000"/>
          </a:xfrm>
        </p:spPr>
        <p:txBody>
          <a:bodyPr/>
          <a:lstStyle/>
          <a:p>
            <a:r>
              <a:rPr lang="en-US"/>
              <a:t>February 2023</a:t>
            </a:r>
          </a:p>
        </p:txBody>
      </p:sp>
      <p:sp>
        <p:nvSpPr>
          <p:cNvPr id="4" name="Slide Number Placeholder 3">
            <a:extLst>
              <a:ext uri="{FF2B5EF4-FFF2-40B4-BE49-F238E27FC236}">
                <a16:creationId xmlns:a16="http://schemas.microsoft.com/office/drawing/2014/main" id="{F08C9A81-4F4D-4785-98CB-E2AB3CE0859C}"/>
              </a:ext>
            </a:extLst>
          </p:cNvPr>
          <p:cNvSpPr>
            <a:spLocks noGrp="1"/>
          </p:cNvSpPr>
          <p:nvPr>
            <p:ph type="sldNum" sz="quarter" idx="12"/>
          </p:nvPr>
        </p:nvSpPr>
        <p:spPr/>
        <p:txBody>
          <a:bodyPr/>
          <a:lstStyle/>
          <a:p>
            <a:r>
              <a:rPr lang="en-IN"/>
              <a:t>Page </a:t>
            </a:r>
            <a:fld id="{F1BC30E3-FFE5-4B91-AA19-87A149EBB9EE}" type="slidenum">
              <a:rPr smtClean="0"/>
              <a:pPr/>
              <a:t>7</a:t>
            </a:fld>
            <a:endParaRPr/>
          </a:p>
        </p:txBody>
      </p:sp>
    </p:spTree>
    <p:extLst>
      <p:ext uri="{BB962C8B-B14F-4D97-AF65-F5344CB8AC3E}">
        <p14:creationId xmlns:p14="http://schemas.microsoft.com/office/powerpoint/2010/main" val="394050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279971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14" imgW="415" imgH="416" progId="TCLayout.ActiveDocument.1">
                  <p:embed/>
                </p:oleObj>
              </mc:Choice>
              <mc:Fallback>
                <p:oleObj name="think-cell Slide" r:id="rId14" imgW="415" imgH="416" progId="TCLayout.ActiveDocument.1">
                  <p:embed/>
                  <p:pic>
                    <p:nvPic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A1CC5D-5346-4E8B-BDE4-7F828BE6C68A}"/>
              </a:ext>
            </a:extLst>
          </p:cNvPr>
          <p:cNvSpPr>
            <a:spLocks noGrp="1"/>
          </p:cNvSpPr>
          <p:nvPr>
            <p:ph type="title"/>
          </p:nvPr>
        </p:nvSpPr>
        <p:spPr/>
        <p:txBody>
          <a:bodyPr vert="horz"/>
          <a:lstStyle/>
          <a:p>
            <a:r>
              <a:rPr lang="de-DE"/>
              <a:t>Data domain overviews (2/4)  </a:t>
            </a:r>
            <a:br>
              <a:rPr lang="de-DE"/>
            </a:br>
            <a:r>
              <a:rPr lang="de-DE" sz="1600"/>
              <a:t>AM bus OTP and Special Education represent moderate overall risk, with some dimensions that are rated high risk</a:t>
            </a:r>
            <a:endParaRPr lang="de-DE">
              <a:highlight>
                <a:srgbClr val="FFFF00"/>
              </a:highlight>
            </a:endParaRPr>
          </a:p>
        </p:txBody>
      </p:sp>
      <p:sp>
        <p:nvSpPr>
          <p:cNvPr id="35" name="Rectangle 34">
            <a:extLst>
              <a:ext uri="{FF2B5EF4-FFF2-40B4-BE49-F238E27FC236}">
                <a16:creationId xmlns:a16="http://schemas.microsoft.com/office/drawing/2014/main" id="{3D685B7A-E5AE-44DB-B7B9-AEDEB737F634}"/>
              </a:ext>
            </a:extLst>
          </p:cNvPr>
          <p:cNvSpPr/>
          <p:nvPr/>
        </p:nvSpPr>
        <p:spPr>
          <a:xfrm>
            <a:off x="598713" y="1088628"/>
            <a:ext cx="10989720" cy="32101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400" b="1">
                <a:solidFill>
                  <a:schemeClr val="bg1"/>
                </a:solidFill>
              </a:rPr>
              <a:t>Moderate risk data domains</a:t>
            </a:r>
          </a:p>
        </p:txBody>
      </p:sp>
      <p:graphicFrame>
        <p:nvGraphicFramePr>
          <p:cNvPr id="64" name="table638083727988314071">
            <a:extLst>
              <a:ext uri="{FF2B5EF4-FFF2-40B4-BE49-F238E27FC236}">
                <a16:creationId xmlns:a16="http://schemas.microsoft.com/office/drawing/2014/main" id="{1D349671-EE73-4534-8BA2-1A33115D81BE}"/>
              </a:ext>
            </a:extLst>
          </p:cNvPr>
          <p:cNvGraphicFramePr>
            <a:graphicFrameLocks noGrp="1"/>
          </p:cNvGraphicFramePr>
          <p:nvPr>
            <p:custDataLst>
              <p:tags r:id="rId3"/>
            </p:custDataLst>
            <p:extLst>
              <p:ext uri="{D42A27DB-BD31-4B8C-83A1-F6EECF244321}">
                <p14:modId xmlns:p14="http://schemas.microsoft.com/office/powerpoint/2010/main" val="3468830592"/>
              </p:ext>
            </p:extLst>
          </p:nvPr>
        </p:nvGraphicFramePr>
        <p:xfrm>
          <a:off x="609919" y="1410458"/>
          <a:ext cx="10978512" cy="4742302"/>
        </p:xfrm>
        <a:graphic>
          <a:graphicData uri="http://schemas.openxmlformats.org/drawingml/2006/table">
            <a:tbl>
              <a:tblPr firstRow="1" firstCol="1" bandRow="1">
                <a:tableStyleId>{5C22544A-7EE6-4342-B048-85BDC9FD1C3A}</a:tableStyleId>
              </a:tblPr>
              <a:tblGrid>
                <a:gridCol w="1086906">
                  <a:extLst>
                    <a:ext uri="{9D8B030D-6E8A-4147-A177-3AD203B41FA5}">
                      <a16:colId xmlns:a16="http://schemas.microsoft.com/office/drawing/2014/main" val="4193450703"/>
                    </a:ext>
                  </a:extLst>
                </a:gridCol>
                <a:gridCol w="3318795">
                  <a:extLst>
                    <a:ext uri="{9D8B030D-6E8A-4147-A177-3AD203B41FA5}">
                      <a16:colId xmlns:a16="http://schemas.microsoft.com/office/drawing/2014/main" val="241360690"/>
                    </a:ext>
                  </a:extLst>
                </a:gridCol>
                <a:gridCol w="2987643">
                  <a:extLst>
                    <a:ext uri="{9D8B030D-6E8A-4147-A177-3AD203B41FA5}">
                      <a16:colId xmlns:a16="http://schemas.microsoft.com/office/drawing/2014/main" val="276566012"/>
                    </a:ext>
                  </a:extLst>
                </a:gridCol>
                <a:gridCol w="3585168">
                  <a:extLst>
                    <a:ext uri="{9D8B030D-6E8A-4147-A177-3AD203B41FA5}">
                      <a16:colId xmlns:a16="http://schemas.microsoft.com/office/drawing/2014/main" val="4084188263"/>
                    </a:ext>
                  </a:extLst>
                </a:gridCol>
              </a:tblGrid>
              <a:tr h="292801">
                <a:tc>
                  <a:txBody>
                    <a:bodyPr/>
                    <a:lstStyle/>
                    <a:p>
                      <a:pPr algn="ctr"/>
                      <a:r>
                        <a:rPr lang="de-DE" sz="1100" b="1" kern="1200">
                          <a:solidFill>
                            <a:schemeClr val="tx1"/>
                          </a:solidFill>
                          <a:latin typeface="+mj-lt"/>
                          <a:ea typeface="+mn-ea"/>
                          <a:cs typeface="+mn-cs"/>
                        </a:rPr>
                        <a:t>Data domain</a:t>
                      </a: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a:solidFill>
                            <a:schemeClr val="tx1"/>
                          </a:solidFill>
                          <a:latin typeface="+mj-lt"/>
                        </a:rPr>
                        <a:t>Supporting data</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dirty="0">
                          <a:solidFill>
                            <a:schemeClr val="tx1"/>
                          </a:solidFill>
                          <a:latin typeface="+mj-lt"/>
                        </a:rPr>
                        <a:t>High risk dimensions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dirty="0">
                          <a:solidFill>
                            <a:schemeClr val="tx1"/>
                          </a:solidFill>
                          <a:latin typeface="+mj-lt"/>
                        </a:rPr>
                        <a:t>Opportunities for improvement</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2470389">
                <a:tc>
                  <a:txBody>
                    <a:bodyPr/>
                    <a:lstStyle/>
                    <a:p>
                      <a:pPr marL="0" indent="0" algn="l">
                        <a:buClr>
                          <a:srgbClr val="1A9AFA"/>
                        </a:buClr>
                        <a:buSzPct val="75000"/>
                        <a:buFont typeface="Wingdings 3" panose="05040102010807070707" pitchFamily="18" charset="2"/>
                        <a:buNone/>
                      </a:pPr>
                      <a:r>
                        <a:rPr lang="en-US" sz="1200" b="0" kern="1200">
                          <a:solidFill>
                            <a:srgbClr val="2E2E38"/>
                          </a:solidFill>
                          <a:latin typeface="+mn-lt"/>
                          <a:ea typeface="+mn-ea"/>
                          <a:cs typeface="+mn-cs"/>
                        </a:rPr>
                        <a:t>AM bus – on time performance (OTP)</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E2E38"/>
                          </a:solidFill>
                          <a:effectLst/>
                          <a:uLnTx/>
                          <a:uFillTx/>
                          <a:latin typeface="+mn-lt"/>
                          <a:ea typeface="+mn-ea"/>
                          <a:cs typeface="+mn-cs"/>
                        </a:rPr>
                        <a:t>AM bus – on time performance (OTP) calculation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E2E38"/>
                          </a:solidFill>
                          <a:effectLst/>
                          <a:uLnTx/>
                          <a:uFillTx/>
                          <a:latin typeface="+mn-lt"/>
                          <a:ea typeface="+mn-ea"/>
                          <a:cs typeface="+mn-cs"/>
                        </a:rPr>
                        <a:t>planned route total from sample, </a:t>
                      </a:r>
                      <a:r>
                        <a:rPr kumimoji="0" lang="en-US" sz="900" b="0" i="1" u="none" strike="noStrike" kern="1200" cap="none" spc="0" normalizeH="0" baseline="0" noProof="0" dirty="0">
                          <a:ln>
                            <a:noFill/>
                          </a:ln>
                          <a:solidFill>
                            <a:srgbClr val="2E2E38"/>
                          </a:solidFill>
                          <a:effectLst/>
                          <a:uLnTx/>
                          <a:uFillTx/>
                          <a:latin typeface="+mn-lt"/>
                          <a:ea typeface="+mn-ea"/>
                          <a:cs typeface="+mn-cs"/>
                        </a:rPr>
                        <a:t>SY2021-22</a:t>
                      </a:r>
                    </a:p>
                  </a:txBody>
                  <a:tcPr marL="0" marR="0" marT="144000" marB="0">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200"/>
                        </a:spcBef>
                        <a:spcAft>
                          <a:spcPts val="1500"/>
                        </a:spcAft>
                        <a:buClrTx/>
                        <a:buSzPct val="75000"/>
                        <a:buFont typeface="Wingdings 3" panose="05040102010807070707" pitchFamily="18" charset="2"/>
                        <a:buNone/>
                        <a:tabLst/>
                        <a:defRPr/>
                      </a:pPr>
                      <a:r>
                        <a:rPr lang="en-US" sz="1200" b="1" kern="1200" dirty="0">
                          <a:solidFill>
                            <a:schemeClr val="bg1">
                              <a:lumMod val="50000"/>
                            </a:schemeClr>
                          </a:solidFill>
                          <a:latin typeface="+mn-lt"/>
                          <a:ea typeface="+mn-ea"/>
                          <a:cs typeface="+mn-cs"/>
                        </a:rPr>
                        <a:t>Roles and responsibilities: </a:t>
                      </a:r>
                      <a:r>
                        <a:rPr lang="en-US" sz="1200" b="0" kern="1200" dirty="0">
                          <a:solidFill>
                            <a:schemeClr val="bg1">
                              <a:lumMod val="50000"/>
                            </a:schemeClr>
                          </a:solidFill>
                          <a:latin typeface="+mn-lt"/>
                          <a:ea typeface="+mn-ea"/>
                          <a:cs typeface="+mn-cs"/>
                        </a:rPr>
                        <a:t>One individual is responsible for and trained in the responsibilities associated with the OTP reporting process</a:t>
                      </a: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n-US" sz="1200" b="1" kern="1200" dirty="0">
                          <a:solidFill>
                            <a:schemeClr val="bg1">
                              <a:lumMod val="50000"/>
                            </a:schemeClr>
                          </a:solidFill>
                          <a:latin typeface="+mn-lt"/>
                          <a:ea typeface="+mn-ea"/>
                          <a:cs typeface="+mn-cs"/>
                        </a:rPr>
                        <a:t>Data completeness &amp; accuracy: </a:t>
                      </a:r>
                      <a:r>
                        <a:rPr lang="en-US" sz="1200" b="0" kern="1200" dirty="0">
                          <a:solidFill>
                            <a:schemeClr val="bg1">
                              <a:lumMod val="50000"/>
                            </a:schemeClr>
                          </a:solidFill>
                          <a:latin typeface="+mn-lt"/>
                          <a:ea typeface="+mn-ea"/>
                          <a:cs typeface="+mn-cs"/>
                        </a:rPr>
                        <a:t>The district does not have a systematic way to report and validate planned routes that are missing arrival data due to being uncovered, GPS malfunctions, etc.</a:t>
                      </a:r>
                      <a:endParaRPr lang="en-US" sz="1200" b="1" kern="1200" dirty="0">
                        <a:solidFill>
                          <a:schemeClr val="bg1">
                            <a:lumMod val="50000"/>
                          </a:schemeClr>
                        </a:solidFill>
                        <a:latin typeface="+mn-lt"/>
                        <a:ea typeface="+mn-ea"/>
                        <a:cs typeface="+mn-cs"/>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200" b="0" kern="1200" dirty="0">
                          <a:solidFill>
                            <a:srgbClr val="2E2E38"/>
                          </a:solidFill>
                          <a:latin typeface="+mn-lt"/>
                          <a:ea typeface="+mn-ea"/>
                          <a:cs typeface="+mn-cs"/>
                        </a:rPr>
                        <a:t>Identify/hire a secondary resource with the necessary technical skill set</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200" b="0" kern="1200" dirty="0">
                          <a:solidFill>
                            <a:srgbClr val="2E2E38"/>
                          </a:solidFill>
                          <a:latin typeface="+mn-lt"/>
                          <a:ea typeface="+mn-ea"/>
                          <a:cs typeface="+mn-cs"/>
                        </a:rPr>
                        <a:t>Implement separation of duties, including a second-level review of code</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200" b="0" kern="1200" dirty="0">
                          <a:solidFill>
                            <a:srgbClr val="2E2E38"/>
                          </a:solidFill>
                          <a:latin typeface="+mn-lt"/>
                          <a:ea typeface="+mn-ea"/>
                          <a:cs typeface="+mn-cs"/>
                        </a:rPr>
                        <a:t>Perform a reconciliation between Planned Routes and Arrival Routes in On-Screen to determine the potential number of missing routes and report to DESE as part of the monthly reporting</a:t>
                      </a:r>
                    </a:p>
                    <a:p>
                      <a:pPr marL="126000" indent="-126000" algn="l">
                        <a:buClrTx/>
                        <a:buSzPct val="75000"/>
                        <a:buFont typeface="Wingdings 3" panose="05040102010807070707" pitchFamily="18" charset="2"/>
                        <a:buChar char=""/>
                      </a:pPr>
                      <a:r>
                        <a:rPr lang="en-US" sz="1200" b="0" kern="1200" dirty="0">
                          <a:solidFill>
                            <a:srgbClr val="2E2E38"/>
                          </a:solidFill>
                          <a:latin typeface="+mn-lt"/>
                          <a:ea typeface="+mn-ea"/>
                          <a:cs typeface="+mn-cs"/>
                        </a:rPr>
                        <a:t>Develop a BPS data quality process that includes reviews, data monitoring, and a data scorecard</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1979112">
                <a:tc>
                  <a:txBody>
                    <a:bodyPr/>
                    <a:lstStyle/>
                    <a:p>
                      <a:pPr marL="0" indent="0" algn="l">
                        <a:buClr>
                          <a:srgbClr val="1A9AFA"/>
                        </a:buClr>
                        <a:buSzPct val="75000"/>
                        <a:buFont typeface="Wingdings 3" panose="05040102010807070707" pitchFamily="18" charset="2"/>
                        <a:buNone/>
                      </a:pPr>
                      <a:r>
                        <a:rPr lang="en-US" sz="1200" b="0" kern="1200" dirty="0">
                          <a:solidFill>
                            <a:srgbClr val="2E2E38"/>
                          </a:solidFill>
                          <a:latin typeface="+mn-lt"/>
                          <a:ea typeface="+mn-ea"/>
                          <a:cs typeface="+mn-cs"/>
                        </a:rPr>
                        <a:t>Student programs: Special Education </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srgbClr val="2E2E38"/>
                          </a:solidFill>
                          <a:effectLst/>
                          <a:uLnTx/>
                          <a:uFillTx/>
                          <a:latin typeface="+mn-lt"/>
                          <a:ea typeface="+mn-ea"/>
                          <a:cs typeface="+mn-cs"/>
                        </a:rPr>
                        <a:t>EdPlan</a:t>
                      </a:r>
                      <a:r>
                        <a:rPr kumimoji="0" lang="en-US" sz="900" b="1" i="0" u="none" strike="noStrike" kern="1200" cap="none" spc="0" normalizeH="0" baseline="0" noProof="0" dirty="0">
                          <a:ln>
                            <a:noFill/>
                          </a:ln>
                          <a:solidFill>
                            <a:srgbClr val="2E2E38"/>
                          </a:solidFill>
                          <a:effectLst/>
                          <a:uLnTx/>
                          <a:uFillTx/>
                          <a:latin typeface="+mn-lt"/>
                          <a:ea typeface="+mn-ea"/>
                          <a:cs typeface="+mn-cs"/>
                        </a:rPr>
                        <a:t> IEP status of sampled students as of June 30</a:t>
                      </a:r>
                      <a:r>
                        <a:rPr kumimoji="0" lang="en-US" sz="900" b="1" i="0" u="none" strike="noStrike" kern="1200" cap="none" spc="0" normalizeH="0" baseline="30000" noProof="0" dirty="0">
                          <a:ln>
                            <a:noFill/>
                          </a:ln>
                          <a:solidFill>
                            <a:srgbClr val="2E2E38"/>
                          </a:solidFill>
                          <a:effectLst/>
                          <a:uLnTx/>
                          <a:uFillTx/>
                          <a:latin typeface="+mn-lt"/>
                          <a:ea typeface="+mn-ea"/>
                          <a:cs typeface="+mn-cs"/>
                        </a:rPr>
                        <a:t>th</a:t>
                      </a:r>
                      <a:r>
                        <a:rPr kumimoji="0" lang="en-US" sz="900" b="1" i="0" u="none" strike="noStrike" kern="1200" cap="none" spc="0" normalizeH="0" baseline="0" noProof="0" dirty="0">
                          <a:ln>
                            <a:noFill/>
                          </a:ln>
                          <a:solidFill>
                            <a:srgbClr val="2E2E38"/>
                          </a:solidFill>
                          <a:effectLst/>
                          <a:uLnTx/>
                          <a:uFillTx/>
                          <a:latin typeface="+mn-lt"/>
                          <a:ea typeface="+mn-ea"/>
                          <a:cs typeface="+mn-cs"/>
                        </a:rPr>
                        <a:t>, </a:t>
                      </a:r>
                      <a:r>
                        <a:rPr kumimoji="0" lang="en-US" sz="900" b="0" i="1" u="none" strike="noStrike" kern="1200" cap="none" spc="0" normalizeH="0" baseline="0" noProof="0" dirty="0">
                          <a:ln>
                            <a:noFill/>
                          </a:ln>
                          <a:solidFill>
                            <a:srgbClr val="2E2E38"/>
                          </a:solidFill>
                          <a:effectLst/>
                          <a:uLnTx/>
                          <a:uFillTx/>
                          <a:latin typeface="+mn-lt"/>
                          <a:ea typeface="+mn-ea"/>
                          <a:cs typeface="+mn-cs"/>
                        </a:rPr>
                        <a:t>SY2021-22</a:t>
                      </a:r>
                      <a:endParaRPr kumimoji="0" lang="en-US" sz="900" b="0" i="0" u="none" strike="noStrike" kern="1200" cap="none" spc="0" normalizeH="0" baseline="0" noProof="0" dirty="0">
                        <a:ln>
                          <a:noFill/>
                        </a:ln>
                        <a:solidFill>
                          <a:srgbClr val="2E2E38"/>
                        </a:solidFill>
                        <a:effectLst/>
                        <a:uLnTx/>
                        <a:uFillTx/>
                        <a:latin typeface="+mn-lt"/>
                        <a:ea typeface="+mn-ea"/>
                        <a:cs typeface="+mn-cs"/>
                      </a:endParaRPr>
                    </a:p>
                  </a:txBody>
                  <a:tcPr marL="0" marR="0" marT="144000" marB="0">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n-US" sz="1200" b="1" kern="1200" dirty="0">
                          <a:solidFill>
                            <a:schemeClr val="bg1">
                              <a:lumMod val="50000"/>
                            </a:schemeClr>
                          </a:solidFill>
                          <a:latin typeface="+mj-lt"/>
                          <a:ea typeface="+mn-ea"/>
                          <a:cs typeface="+mn-cs"/>
                        </a:rPr>
                        <a:t>Oversight and monitoring: </a:t>
                      </a:r>
                      <a:r>
                        <a:rPr lang="en-US" sz="1200" b="0" kern="1200" dirty="0">
                          <a:solidFill>
                            <a:schemeClr val="bg1">
                              <a:lumMod val="50000"/>
                            </a:schemeClr>
                          </a:solidFill>
                          <a:latin typeface="+mj-lt"/>
                          <a:ea typeface="+mn-ea"/>
                          <a:cs typeface="+mn-cs"/>
                        </a:rPr>
                        <a:t>There is insufficient district level review and follow-up regarding overdue or soon to be overdue IEPs throughout the district</a:t>
                      </a:r>
                      <a:endParaRPr lang="en-US" sz="1200" b="1" kern="1200" dirty="0">
                        <a:solidFill>
                          <a:schemeClr val="bg1">
                            <a:lumMod val="50000"/>
                          </a:schemeClr>
                        </a:solidFill>
                        <a:latin typeface="+mj-lt"/>
                        <a:ea typeface="+mn-ea"/>
                        <a:cs typeface="+mn-cs"/>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200" b="0" i="0" u="none" strike="noStrike" kern="1200" cap="none" spc="0" normalizeH="0" baseline="0" noProof="0" dirty="0">
                          <a:ln>
                            <a:noFill/>
                          </a:ln>
                          <a:solidFill>
                            <a:srgbClr val="2E2E38"/>
                          </a:solidFill>
                          <a:effectLst/>
                          <a:uLnTx/>
                          <a:uFillTx/>
                          <a:latin typeface="+mn-lt"/>
                          <a:ea typeface="+mn-ea"/>
                          <a:cs typeface="+mn-cs"/>
                        </a:rPr>
                        <a:t>Perform a data certification process once a quarter to make sure all students with up-to-date IEPs have valid data in </a:t>
                      </a:r>
                      <a:r>
                        <a:rPr kumimoji="0" lang="en-US" sz="1200" b="0" i="0" u="none" strike="noStrike" kern="1200" cap="none" spc="0" normalizeH="0" baseline="0" noProof="0" dirty="0" err="1">
                          <a:ln>
                            <a:noFill/>
                          </a:ln>
                          <a:solidFill>
                            <a:srgbClr val="2E2E38"/>
                          </a:solidFill>
                          <a:effectLst/>
                          <a:uLnTx/>
                          <a:uFillTx/>
                          <a:latin typeface="+mn-lt"/>
                          <a:ea typeface="+mn-ea"/>
                          <a:cs typeface="+mn-cs"/>
                        </a:rPr>
                        <a:t>EdPlan</a:t>
                      </a:r>
                      <a:endParaRPr kumimoji="0" lang="en-US" sz="1200" b="0" i="0" u="none" strike="noStrike" kern="1200" cap="none" spc="0" normalizeH="0" baseline="0" noProof="0" dirty="0">
                        <a:ln>
                          <a:noFill/>
                        </a:ln>
                        <a:solidFill>
                          <a:srgbClr val="2E2E38"/>
                        </a:solidFill>
                        <a:effectLst/>
                        <a:uLnTx/>
                        <a:uFillTx/>
                        <a:latin typeface="+mn-lt"/>
                        <a:ea typeface="+mn-ea"/>
                        <a:cs typeface="+mn-cs"/>
                      </a:endParaRP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200" b="0" i="0" u="none" strike="noStrike" kern="1200" cap="none" spc="0" normalizeH="0" baseline="0" noProof="0" dirty="0">
                          <a:ln>
                            <a:noFill/>
                          </a:ln>
                          <a:solidFill>
                            <a:srgbClr val="2E2E38"/>
                          </a:solidFill>
                          <a:effectLst/>
                          <a:uLnTx/>
                          <a:uFillTx/>
                          <a:latin typeface="+mn-lt"/>
                          <a:ea typeface="+mn-ea"/>
                          <a:cs typeface="+mn-cs"/>
                        </a:rPr>
                        <a:t>Create a central review process that regularly checks the status of IEPs and identify ones that are overdue or will become so within the next 3-4 months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25500069"/>
                  </a:ext>
                </a:extLst>
              </a:tr>
            </a:tbl>
          </a:graphicData>
        </a:graphic>
      </p:graphicFrame>
      <p:grpSp>
        <p:nvGrpSpPr>
          <p:cNvPr id="9" name="Group 8" descr="This is the cell value in row 'Am bus - on time performance (OTP)', column 'Supporting data'. Please refer to notes section for 'Graph 1 - AM bus - on time performance (OTP) calculation planned route total from sample, SY2021-22' chart description">
            <a:extLst>
              <a:ext uri="{FF2B5EF4-FFF2-40B4-BE49-F238E27FC236}">
                <a16:creationId xmlns:a16="http://schemas.microsoft.com/office/drawing/2014/main" id="{2875A4C9-CC59-44A9-A65F-40A4FBBD21CD}"/>
              </a:ext>
            </a:extLst>
          </p:cNvPr>
          <p:cNvGrpSpPr/>
          <p:nvPr/>
        </p:nvGrpSpPr>
        <p:grpSpPr>
          <a:xfrm>
            <a:off x="1712913" y="2201863"/>
            <a:ext cx="3052415" cy="1884362"/>
            <a:chOff x="1712913" y="2201863"/>
            <a:chExt cx="3052415" cy="1884362"/>
          </a:xfrm>
        </p:grpSpPr>
        <p:graphicFrame>
          <p:nvGraphicFramePr>
            <p:cNvPr id="87" name="Chart 86">
              <a:extLst>
                <a:ext uri="{FF2B5EF4-FFF2-40B4-BE49-F238E27FC236}">
                  <a16:creationId xmlns:a16="http://schemas.microsoft.com/office/drawing/2014/main" id="{E5493A7D-5E39-4FDC-B2EA-BBA3FAFD0416}"/>
                </a:ext>
                <a:ext uri="{C183D7F6-B498-43B3-948B-1728B52AA6E4}">
                  <adec:decorative xmlns:adec="http://schemas.microsoft.com/office/drawing/2017/decorative" val="1"/>
                </a:ext>
              </a:extLst>
            </p:cNvPr>
            <p:cNvGraphicFramePr/>
            <p:nvPr>
              <p:custDataLst>
                <p:tags r:id="rId10"/>
              </p:custDataLst>
              <p:extLst>
                <p:ext uri="{D42A27DB-BD31-4B8C-83A1-F6EECF244321}">
                  <p14:modId xmlns:p14="http://schemas.microsoft.com/office/powerpoint/2010/main" val="3671134271"/>
                </p:ext>
              </p:extLst>
            </p:nvPr>
          </p:nvGraphicFramePr>
          <p:xfrm>
            <a:off x="2019300" y="2289175"/>
            <a:ext cx="2254250" cy="1701800"/>
          </p:xfrm>
          <a:graphic>
            <a:graphicData uri="http://schemas.openxmlformats.org/drawingml/2006/chart">
              <c:chart xmlns:c="http://schemas.openxmlformats.org/drawingml/2006/chart" xmlns:r="http://schemas.openxmlformats.org/officeDocument/2006/relationships" r:id="rId16"/>
            </a:graphicData>
          </a:graphic>
        </p:graphicFrame>
        <p:cxnSp>
          <p:nvCxnSpPr>
            <p:cNvPr id="72" name="Straight Connector 71">
              <a:extLst>
                <a:ext uri="{FF2B5EF4-FFF2-40B4-BE49-F238E27FC236}">
                  <a16:creationId xmlns:a16="http://schemas.microsoft.com/office/drawing/2014/main" id="{E587646A-DD30-452A-8CBA-71DC0BEB417C}"/>
                </a:ext>
                <a:ext uri="{C183D7F6-B498-43B3-948B-1728B52AA6E4}">
                  <adec:decorative xmlns:adec="http://schemas.microsoft.com/office/drawing/2017/decorative" val="1"/>
                </a:ext>
              </a:extLst>
            </p:cNvPr>
            <p:cNvCxnSpPr>
              <a:cxnSpLocks/>
            </p:cNvCxnSpPr>
            <p:nvPr/>
          </p:nvCxnSpPr>
          <p:spPr>
            <a:xfrm>
              <a:off x="1760538" y="2201863"/>
              <a:ext cx="296862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557B4C7-1A7E-4CBF-BFA6-C237E0B726F7}"/>
                </a:ext>
              </a:extLst>
            </p:cNvPr>
            <p:cNvSpPr txBox="1"/>
            <p:nvPr/>
          </p:nvSpPr>
          <p:spPr>
            <a:xfrm>
              <a:off x="1855788" y="3824288"/>
              <a:ext cx="200025"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0k</a:t>
              </a:r>
            </a:p>
          </p:txBody>
        </p:sp>
        <p:sp>
          <p:nvSpPr>
            <p:cNvPr id="45" name="TextBox 44">
              <a:extLst>
                <a:ext uri="{FF2B5EF4-FFF2-40B4-BE49-F238E27FC236}">
                  <a16:creationId xmlns:a16="http://schemas.microsoft.com/office/drawing/2014/main" id="{342FC26F-164E-4798-8295-370F548415F0}"/>
                </a:ext>
              </a:extLst>
            </p:cNvPr>
            <p:cNvSpPr txBox="1"/>
            <p:nvPr/>
          </p:nvSpPr>
          <p:spPr>
            <a:xfrm>
              <a:off x="1785938" y="3570288"/>
              <a:ext cx="21113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20k</a:t>
              </a:r>
            </a:p>
          </p:txBody>
        </p:sp>
        <p:sp>
          <p:nvSpPr>
            <p:cNvPr id="46" name="TextBox 45">
              <a:extLst>
                <a:ext uri="{FF2B5EF4-FFF2-40B4-BE49-F238E27FC236}">
                  <a16:creationId xmlns:a16="http://schemas.microsoft.com/office/drawing/2014/main" id="{02E1BB85-0A2D-4339-8EF9-EF493B0C7D14}"/>
                </a:ext>
              </a:extLst>
            </p:cNvPr>
            <p:cNvSpPr txBox="1"/>
            <p:nvPr/>
          </p:nvSpPr>
          <p:spPr>
            <a:xfrm>
              <a:off x="1785938" y="3313113"/>
              <a:ext cx="21113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40k</a:t>
              </a:r>
            </a:p>
          </p:txBody>
        </p:sp>
        <p:sp>
          <p:nvSpPr>
            <p:cNvPr id="47" name="TextBox 46">
              <a:extLst>
                <a:ext uri="{FF2B5EF4-FFF2-40B4-BE49-F238E27FC236}">
                  <a16:creationId xmlns:a16="http://schemas.microsoft.com/office/drawing/2014/main" id="{7DCF9846-BF82-43C6-8183-75640DC67EDB}"/>
                </a:ext>
              </a:extLst>
            </p:cNvPr>
            <p:cNvSpPr txBox="1"/>
            <p:nvPr/>
          </p:nvSpPr>
          <p:spPr>
            <a:xfrm>
              <a:off x="1785938" y="3055938"/>
              <a:ext cx="21113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60k</a:t>
              </a:r>
            </a:p>
          </p:txBody>
        </p:sp>
        <p:sp>
          <p:nvSpPr>
            <p:cNvPr id="48" name="TextBox 47">
              <a:extLst>
                <a:ext uri="{FF2B5EF4-FFF2-40B4-BE49-F238E27FC236}">
                  <a16:creationId xmlns:a16="http://schemas.microsoft.com/office/drawing/2014/main" id="{32E23A47-F016-470C-A75E-CC2E252305A5}"/>
                </a:ext>
              </a:extLst>
            </p:cNvPr>
            <p:cNvSpPr txBox="1"/>
            <p:nvPr/>
          </p:nvSpPr>
          <p:spPr>
            <a:xfrm>
              <a:off x="1782763" y="2801938"/>
              <a:ext cx="21113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80k</a:t>
              </a:r>
            </a:p>
          </p:txBody>
        </p:sp>
        <p:sp>
          <p:nvSpPr>
            <p:cNvPr id="49" name="TextBox 48">
              <a:extLst>
                <a:ext uri="{FF2B5EF4-FFF2-40B4-BE49-F238E27FC236}">
                  <a16:creationId xmlns:a16="http://schemas.microsoft.com/office/drawing/2014/main" id="{F1A525B8-C5B3-4CCE-AE39-79E91049880F}"/>
                </a:ext>
              </a:extLst>
            </p:cNvPr>
            <p:cNvSpPr txBox="1"/>
            <p:nvPr/>
          </p:nvSpPr>
          <p:spPr>
            <a:xfrm>
              <a:off x="1712913" y="2544763"/>
              <a:ext cx="2809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100k</a:t>
              </a:r>
            </a:p>
          </p:txBody>
        </p:sp>
        <p:sp>
          <p:nvSpPr>
            <p:cNvPr id="50" name="TextBox 49">
              <a:extLst>
                <a:ext uri="{FF2B5EF4-FFF2-40B4-BE49-F238E27FC236}">
                  <a16:creationId xmlns:a16="http://schemas.microsoft.com/office/drawing/2014/main" id="{E5D18883-18C5-457A-A650-A12CBD8A61F0}"/>
                </a:ext>
              </a:extLst>
            </p:cNvPr>
            <p:cNvSpPr txBox="1"/>
            <p:nvPr/>
          </p:nvSpPr>
          <p:spPr>
            <a:xfrm>
              <a:off x="1712913" y="2287588"/>
              <a:ext cx="2809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120k</a:t>
              </a:r>
            </a:p>
          </p:txBody>
        </p:sp>
        <p:sp>
          <p:nvSpPr>
            <p:cNvPr id="55" name="TextBox 54">
              <a:extLst>
                <a:ext uri="{FF2B5EF4-FFF2-40B4-BE49-F238E27FC236}">
                  <a16:creationId xmlns:a16="http://schemas.microsoft.com/office/drawing/2014/main" id="{5E3DF745-DF3F-406B-9300-4AFA81D70600}"/>
                </a:ext>
              </a:extLst>
            </p:cNvPr>
            <p:cNvSpPr txBox="1"/>
            <p:nvPr/>
          </p:nvSpPr>
          <p:spPr>
            <a:xfrm>
              <a:off x="2524126" y="3931567"/>
              <a:ext cx="1254124"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fld id="{707B7059-76F9-47D6-A986-1DC9F7305D55}" type="datetime'''''''''''B''PS ''''''AM'' ''plann''''''''ed ''''r''o''utes'''">
                <a:rPr kumimoji="0" lang="en-IN" altLang="en-US" sz="900" b="0" i="0" u="none" strike="noStrike" kern="1200" cap="none" spc="0" normalizeH="0" baseline="0" noProof="0" smtClean="0">
                  <a:ln>
                    <a:noFill/>
                  </a:ln>
                  <a:solidFill>
                    <a:schemeClr val="bg1"/>
                  </a:solidFill>
                  <a:effectLst/>
                  <a:uLnTx/>
                  <a:uFillTx/>
                  <a:latin typeface="EYInterstate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BPS AM planned routes</a:t>
              </a:fld>
              <a:endParaRPr lang="en-IN" sz="900" dirty="0">
                <a:solidFill>
                  <a:schemeClr val="bg1"/>
                </a:solidFill>
              </a:endParaRPr>
            </a:p>
          </p:txBody>
        </p:sp>
        <p:sp>
          <p:nvSpPr>
            <p:cNvPr id="54" name="TextBox 53">
              <a:extLst>
                <a:ext uri="{FF2B5EF4-FFF2-40B4-BE49-F238E27FC236}">
                  <a16:creationId xmlns:a16="http://schemas.microsoft.com/office/drawing/2014/main" id="{FB17C02C-24AE-45E1-9F41-DF7458FFA51C}"/>
                </a:ext>
              </a:extLst>
            </p:cNvPr>
            <p:cNvSpPr txBox="1"/>
            <p:nvPr/>
          </p:nvSpPr>
          <p:spPr>
            <a:xfrm>
              <a:off x="2852738" y="3116997"/>
              <a:ext cx="611187"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521EDDDD-5E73-495E-8998-E594BB47E8D7}" type="datetime'Arri''''vals&#10; ''included in &#10;OTP cal''c.'' &#10;fo''''r'''' DESE'">
                <a:rPr kumimoji="0" lang="en-US" altLang="en-US" sz="900" b="0" i="0" u="none" strike="noStrike" kern="1200" cap="none" spc="0" normalizeH="0" baseline="0" noProof="0" smtClean="0">
                  <a:ln>
                    <a:noFill/>
                  </a:ln>
                  <a:solidFill>
                    <a:schemeClr val="bg1"/>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Arrivals
 included in 
OTP calc. 
for DESE</a:t>
              </a:fld>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53" name="TextBox 52">
              <a:extLst>
                <a:ext uri="{FF2B5EF4-FFF2-40B4-BE49-F238E27FC236}">
                  <a16:creationId xmlns:a16="http://schemas.microsoft.com/office/drawing/2014/main" id="{D4FE7118-7D01-4619-9F42-412B28FA012C}"/>
                </a:ext>
              </a:extLst>
            </p:cNvPr>
            <p:cNvSpPr txBox="1"/>
            <p:nvPr/>
          </p:nvSpPr>
          <p:spPr>
            <a:xfrm>
              <a:off x="2844800" y="2501903"/>
              <a:ext cx="603222" cy="415498"/>
            </a:xfrm>
            <a:prstGeom prst="rect">
              <a:avLst/>
            </a:prstGeom>
            <a:solidFill>
              <a:srgbClr val="E80D00"/>
            </a:solid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FB82E49A-021E-4518-8A8B-3FB26FFD645A}" type="datetime'Arr''''i''v''als&#10; e''''xc''l. fr''''''''om&#10; O''TP'' calc. '''">
                <a:rPr kumimoji="0" lang="en-US" altLang="en-US" sz="900" b="0" i="0" u="none" strike="noStrike" kern="1200" cap="none" spc="0" normalizeH="0" baseline="0" noProof="0" smtClean="0">
                  <a:ln>
                    <a:noFill/>
                  </a:ln>
                  <a:solidFill>
                    <a:srgbClr val="FFFFFF"/>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Arrivals
 excl. from
 OTP calc. </a:t>
              </a:fld>
              <a:endParaRPr kumimoji="0" lang="en-IN" sz="9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2" name="TextBox 51">
              <a:extLst>
                <a:ext uri="{FF2B5EF4-FFF2-40B4-BE49-F238E27FC236}">
                  <a16:creationId xmlns:a16="http://schemas.microsoft.com/office/drawing/2014/main" id="{7A674CB1-9B6F-411A-86DC-DB63A9421E86}"/>
                </a:ext>
              </a:extLst>
            </p:cNvPr>
            <p:cNvSpPr txBox="1"/>
            <p:nvPr/>
          </p:nvSpPr>
          <p:spPr>
            <a:xfrm>
              <a:off x="3011488" y="2351088"/>
              <a:ext cx="2809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107k</a:t>
              </a:r>
            </a:p>
          </p:txBody>
        </p:sp>
        <p:sp>
          <p:nvSpPr>
            <p:cNvPr id="51" name="Callout_63804726674676309213">
              <a:extLst>
                <a:ext uri="{FF2B5EF4-FFF2-40B4-BE49-F238E27FC236}">
                  <a16:creationId xmlns:a16="http://schemas.microsoft.com/office/drawing/2014/main" id="{FE5BD2D5-8A91-4DC8-9388-33B72FFBA821}"/>
                </a:ext>
              </a:extLst>
            </p:cNvPr>
            <p:cNvSpPr/>
            <p:nvPr>
              <p:custDataLst>
                <p:tags r:id="rId11"/>
              </p:custDataLst>
            </p:nvPr>
          </p:nvSpPr>
          <p:spPr>
            <a:xfrm>
              <a:off x="3830290" y="2359025"/>
              <a:ext cx="935038" cy="661988"/>
            </a:xfrm>
            <a:prstGeom prst="wedgeRectCallout">
              <a:avLst>
                <a:gd name="adj1" fmla="val -60410"/>
                <a:gd name="adj2" fmla="val -41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i="1">
                  <a:solidFill>
                    <a:srgbClr val="2E2E38"/>
                  </a:solidFill>
                  <a:latin typeface="+mj-lt"/>
                  <a:cs typeface="Arial" panose="020B0604020202020204" pitchFamily="34" charset="0"/>
                </a:rPr>
                <a:t>~25% of planned routes were excluded from on-time calcs.</a:t>
              </a:r>
            </a:p>
          </p:txBody>
        </p:sp>
      </p:grpSp>
      <p:grpSp>
        <p:nvGrpSpPr>
          <p:cNvPr id="10" name="Group 9" descr="This is the cell value in row 'Student programs: Special Education', column 'Supporting data'. Please refer to notes section for 'Graph 2 - EdPlan IEP status of sampled students as of June 30th, SY2021-22' chart description">
            <a:extLst>
              <a:ext uri="{FF2B5EF4-FFF2-40B4-BE49-F238E27FC236}">
                <a16:creationId xmlns:a16="http://schemas.microsoft.com/office/drawing/2014/main" id="{80AD4CD5-EBBE-4983-9639-40EE19EB83DB}"/>
              </a:ext>
            </a:extLst>
          </p:cNvPr>
          <p:cNvGrpSpPr/>
          <p:nvPr/>
        </p:nvGrpSpPr>
        <p:grpSpPr>
          <a:xfrm>
            <a:off x="1609725" y="4662488"/>
            <a:ext cx="3222626" cy="1463675"/>
            <a:chOff x="1609725" y="4662488"/>
            <a:chExt cx="3222626" cy="1463675"/>
          </a:xfrm>
        </p:grpSpPr>
        <p:graphicFrame>
          <p:nvGraphicFramePr>
            <p:cNvPr id="92" name="Chart 91">
              <a:extLst>
                <a:ext uri="{FF2B5EF4-FFF2-40B4-BE49-F238E27FC236}">
                  <a16:creationId xmlns:a16="http://schemas.microsoft.com/office/drawing/2014/main" id="{903D7C15-EB81-404D-8D75-B6B9EABA1FFE}"/>
                </a:ext>
                <a:ext uri="{C183D7F6-B498-43B3-948B-1728B52AA6E4}">
                  <adec:decorative xmlns:adec="http://schemas.microsoft.com/office/drawing/2017/decorative" val="1"/>
                </a:ext>
              </a:extLst>
            </p:cNvPr>
            <p:cNvGraphicFramePr/>
            <p:nvPr>
              <p:custDataLst>
                <p:tags r:id="rId4"/>
              </p:custDataLst>
              <p:extLst>
                <p:ext uri="{D42A27DB-BD31-4B8C-83A1-F6EECF244321}">
                  <p14:modId xmlns:p14="http://schemas.microsoft.com/office/powerpoint/2010/main" val="928555462"/>
                </p:ext>
              </p:extLst>
            </p:nvPr>
          </p:nvGraphicFramePr>
          <p:xfrm>
            <a:off x="1609725" y="4881563"/>
            <a:ext cx="1708150" cy="1244600"/>
          </p:xfrm>
          <a:graphic>
            <a:graphicData uri="http://schemas.openxmlformats.org/drawingml/2006/chart">
              <c:chart xmlns:c="http://schemas.openxmlformats.org/drawingml/2006/chart" xmlns:r="http://schemas.openxmlformats.org/officeDocument/2006/relationships" r:id="rId17"/>
            </a:graphicData>
          </a:graphic>
        </p:graphicFrame>
        <p:cxnSp>
          <p:nvCxnSpPr>
            <p:cNvPr id="65" name="Straight Connector 64">
              <a:extLst>
                <a:ext uri="{FF2B5EF4-FFF2-40B4-BE49-F238E27FC236}">
                  <a16:creationId xmlns:a16="http://schemas.microsoft.com/office/drawing/2014/main" id="{D675FFF1-3901-4795-B3DD-B29C9D470453}"/>
                </a:ext>
                <a:ext uri="{C183D7F6-B498-43B3-948B-1728B52AA6E4}">
                  <adec:decorative xmlns:adec="http://schemas.microsoft.com/office/drawing/2017/decorative" val="1"/>
                </a:ext>
              </a:extLst>
            </p:cNvPr>
            <p:cNvCxnSpPr>
              <a:cxnSpLocks/>
            </p:cNvCxnSpPr>
            <p:nvPr/>
          </p:nvCxnSpPr>
          <p:spPr>
            <a:xfrm>
              <a:off x="1760538" y="4662488"/>
              <a:ext cx="296862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11DD744-AF18-4E45-9FCA-3C3AE7C228B8}"/>
                </a:ext>
              </a:extLst>
            </p:cNvPr>
            <p:cNvSpPr txBox="1"/>
            <p:nvPr/>
          </p:nvSpPr>
          <p:spPr>
            <a:xfrm>
              <a:off x="2381250" y="5617193"/>
              <a:ext cx="576263"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IN" altLang="en-US" sz="900" b="0" i="0" u="none" strike="noStrike" kern="1200" cap="none" spc="0" normalizeH="0" baseline="0" noProof="0" dirty="0">
                  <a:ln>
                    <a:noFill/>
                  </a:ln>
                  <a:solidFill>
                    <a:schemeClr val="bg1"/>
                  </a:solidFill>
                  <a:effectLst/>
                  <a:uLnTx/>
                  <a:uFillTx/>
                  <a:latin typeface="EYInterstate Light"/>
                  <a:ea typeface="+mn-ea"/>
                  <a:cs typeface="+mn-cs"/>
                </a:rPr>
                <a:t>IEP active</a:t>
              </a:r>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58" name="TextBox 57">
              <a:extLst>
                <a:ext uri="{FF2B5EF4-FFF2-40B4-BE49-F238E27FC236}">
                  <a16:creationId xmlns:a16="http://schemas.microsoft.com/office/drawing/2014/main" id="{4F8E2029-0C08-4D1B-A935-46DC6A5310C5}"/>
                </a:ext>
              </a:extLst>
            </p:cNvPr>
            <p:cNvSpPr txBox="1"/>
            <p:nvPr/>
          </p:nvSpPr>
          <p:spPr>
            <a:xfrm>
              <a:off x="2332034" y="5130974"/>
              <a:ext cx="673103" cy="138499"/>
            </a:xfrm>
            <a:prstGeom prst="rect">
              <a:avLst/>
            </a:prstGeom>
            <a:solidFill>
              <a:srgbClr val="E80D00"/>
            </a:solid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IN" altLang="en-US" sz="900" b="0" i="0" u="none" strike="noStrike" kern="1200" cap="none" spc="0" normalizeH="0" baseline="0" noProof="0" dirty="0">
                  <a:ln>
                    <a:noFill/>
                  </a:ln>
                  <a:effectLst/>
                  <a:uLnTx/>
                  <a:uFillTx/>
                  <a:latin typeface="EYInterstate Light"/>
                  <a:ea typeface="+mn-ea"/>
                  <a:cs typeface="+mn-cs"/>
                </a:rPr>
                <a:t>IEP overdue</a:t>
              </a:r>
              <a:endParaRPr kumimoji="0" lang="en-IN" sz="900" b="0" i="0" u="none" strike="noStrike" kern="1200" cap="none" spc="0" normalizeH="0" baseline="0" noProof="0" dirty="0">
                <a:ln>
                  <a:noFill/>
                </a:ln>
                <a:effectLst/>
                <a:uLnTx/>
                <a:uFillTx/>
                <a:latin typeface="EYInterstate Light"/>
                <a:ea typeface="+mn-ea"/>
                <a:cs typeface="+mn-cs"/>
              </a:endParaRPr>
            </a:p>
          </p:txBody>
        </p:sp>
        <p:sp>
          <p:nvSpPr>
            <p:cNvPr id="57" name="TextBox 56">
              <a:extLst>
                <a:ext uri="{FF2B5EF4-FFF2-40B4-BE49-F238E27FC236}">
                  <a16:creationId xmlns:a16="http://schemas.microsoft.com/office/drawing/2014/main" id="{2B9E93A2-D0C5-4741-AF2A-9194505BCA9C}"/>
                </a:ext>
              </a:extLst>
            </p:cNvPr>
            <p:cNvSpPr txBox="1"/>
            <p:nvPr/>
          </p:nvSpPr>
          <p:spPr>
            <a:xfrm>
              <a:off x="2262184" y="4947567"/>
              <a:ext cx="812803" cy="138499"/>
            </a:xfrm>
            <a:prstGeom prst="rect">
              <a:avLst/>
            </a:prstGeom>
            <a:solidFill>
              <a:srgbClr val="C4C4CD"/>
            </a:solid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B9D44084-68C5-4E32-BE64-6D1225D458D6}" type="datetime'E''''''xit''ed ''''''''''''s''''''erv''''''''i''ce''''s'">
                <a:rPr kumimoji="0" lang="en-IN" altLang="en-US" sz="900" b="0" i="0" u="none" strike="noStrike" kern="1200" cap="none" spc="0" normalizeH="0" baseline="0" noProof="0" smtClean="0">
                  <a:ln>
                    <a:noFill/>
                  </a:ln>
                  <a:solidFill>
                    <a:schemeClr val="bg1"/>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Exited services</a:t>
              </a:fld>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7" name="TextBox 6">
              <a:extLst>
                <a:ext uri="{FF2B5EF4-FFF2-40B4-BE49-F238E27FC236}">
                  <a16:creationId xmlns:a16="http://schemas.microsoft.com/office/drawing/2014/main" id="{BB51E432-CD28-4700-BB2B-078152FC2505}"/>
                </a:ext>
              </a:extLst>
            </p:cNvPr>
            <p:cNvSpPr txBox="1"/>
            <p:nvPr/>
          </p:nvSpPr>
          <p:spPr>
            <a:xfrm>
              <a:off x="2492375" y="4795838"/>
              <a:ext cx="382588"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n=100</a:t>
              </a:r>
            </a:p>
          </p:txBody>
        </p:sp>
        <p:cxnSp>
          <p:nvCxnSpPr>
            <p:cNvPr id="19" name="Straight Connector 18">
              <a:extLst>
                <a:ext uri="{FF2B5EF4-FFF2-40B4-BE49-F238E27FC236}">
                  <a16:creationId xmlns:a16="http://schemas.microsoft.com/office/drawing/2014/main" id="{4281A081-CC26-4B01-A19E-F7B85871271E}"/>
                </a:ext>
                <a:ext uri="{C183D7F6-B498-43B3-948B-1728B52AA6E4}">
                  <adec:decorative xmlns:adec="http://schemas.microsoft.com/office/drawing/2017/decorative" val="1"/>
                </a:ext>
              </a:extLst>
            </p:cNvPr>
            <p:cNvCxnSpPr/>
            <p:nvPr>
              <p:custDataLst>
                <p:tags r:id="rId5"/>
              </p:custDataLst>
            </p:nvPr>
          </p:nvCxnSpPr>
          <p:spPr bwMode="gray">
            <a:xfrm flipV="1">
              <a:off x="3070225" y="4972050"/>
              <a:ext cx="185738" cy="65088"/>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3B77718C-3E0E-4606-A85F-964928F33FE9}"/>
                </a:ext>
                <a:ext uri="{C183D7F6-B498-43B3-948B-1728B52AA6E4}">
                  <adec:decorative xmlns:adec="http://schemas.microsoft.com/office/drawing/2017/decorative" val="1"/>
                </a:ext>
              </a:extLst>
            </p:cNvPr>
            <p:cNvCxnSpPr/>
            <p:nvPr>
              <p:custDataLst>
                <p:tags r:id="rId6"/>
              </p:custDataLst>
            </p:nvPr>
          </p:nvCxnSpPr>
          <p:spPr bwMode="gray">
            <a:xfrm>
              <a:off x="2982913" y="5334000"/>
              <a:ext cx="219075" cy="563563"/>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1C25359-C51F-4299-A9DA-29942048220D}"/>
                </a:ext>
                <a:ext uri="{C183D7F6-B498-43B3-948B-1728B52AA6E4}">
                  <adec:decorative xmlns:adec="http://schemas.microsoft.com/office/drawing/2017/decorative" val="1"/>
                </a:ext>
              </a:extLst>
            </p:cNvPr>
            <p:cNvCxnSpPr/>
            <p:nvPr>
              <p:custDataLst>
                <p:tags r:id="rId7"/>
              </p:custDataLst>
            </p:nvPr>
          </p:nvCxnSpPr>
          <p:spPr bwMode="gray">
            <a:xfrm>
              <a:off x="3225800" y="5959475"/>
              <a:ext cx="30163" cy="76200"/>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3" name="Chart 102">
              <a:extLst>
                <a:ext uri="{FF2B5EF4-FFF2-40B4-BE49-F238E27FC236}">
                  <a16:creationId xmlns:a16="http://schemas.microsoft.com/office/drawing/2014/main" id="{4B5703D9-0DDC-41FD-A096-5972C2B64758}"/>
                </a:ext>
                <a:ext uri="{C183D7F6-B498-43B3-948B-1728B52AA6E4}">
                  <adec:decorative xmlns:adec="http://schemas.microsoft.com/office/drawing/2017/decorative" val="1"/>
                </a:ext>
              </a:extLst>
            </p:cNvPr>
            <p:cNvGraphicFramePr/>
            <p:nvPr>
              <p:custDataLst>
                <p:tags r:id="rId8"/>
              </p:custDataLst>
              <p:extLst>
                <p:ext uri="{D42A27DB-BD31-4B8C-83A1-F6EECF244321}">
                  <p14:modId xmlns:p14="http://schemas.microsoft.com/office/powerpoint/2010/main" val="3363319494"/>
                </p:ext>
              </p:extLst>
            </p:nvPr>
          </p:nvGraphicFramePr>
          <p:xfrm>
            <a:off x="2962275" y="4889500"/>
            <a:ext cx="1120775" cy="1228725"/>
          </p:xfrm>
          <a:graphic>
            <a:graphicData uri="http://schemas.openxmlformats.org/drawingml/2006/chart">
              <c:chart xmlns:c="http://schemas.openxmlformats.org/drawingml/2006/chart" xmlns:r="http://schemas.openxmlformats.org/officeDocument/2006/relationships" r:id="rId18"/>
            </a:graphicData>
          </a:graphic>
        </p:graphicFrame>
        <p:sp>
          <p:nvSpPr>
            <p:cNvPr id="81" name="TextBox 80">
              <a:extLst>
                <a:ext uri="{FF2B5EF4-FFF2-40B4-BE49-F238E27FC236}">
                  <a16:creationId xmlns:a16="http://schemas.microsoft.com/office/drawing/2014/main" id="{633EB991-DF83-4C98-9C53-2F2B357D8566}"/>
                </a:ext>
              </a:extLst>
            </p:cNvPr>
            <p:cNvSpPr txBox="1"/>
            <p:nvPr/>
          </p:nvSpPr>
          <p:spPr>
            <a:xfrm>
              <a:off x="3206145" y="5687646"/>
              <a:ext cx="636846" cy="276999"/>
            </a:xfrm>
            <a:prstGeom prst="rect">
              <a:avLst/>
            </a:prstGeom>
            <a:solidFill>
              <a:srgbClr val="F3A99E"/>
            </a:solid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IN" sz="900" dirty="0">
                  <a:solidFill>
                    <a:schemeClr val="bg1"/>
                  </a:solidFill>
                  <a:latin typeface="EYInterstate Light"/>
                </a:rPr>
                <a:t>Prior to SY2021-22</a:t>
              </a:r>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66" name="TextBox 65">
              <a:extLst>
                <a:ext uri="{FF2B5EF4-FFF2-40B4-BE49-F238E27FC236}">
                  <a16:creationId xmlns:a16="http://schemas.microsoft.com/office/drawing/2014/main" id="{69ED4083-7CE3-4E20-82C7-7BB1088521A1}"/>
                </a:ext>
              </a:extLst>
            </p:cNvPr>
            <p:cNvSpPr txBox="1"/>
            <p:nvPr/>
          </p:nvSpPr>
          <p:spPr>
            <a:xfrm>
              <a:off x="3298825" y="5454491"/>
              <a:ext cx="448469"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IN" sz="900" dirty="0">
                  <a:solidFill>
                    <a:schemeClr val="bg1"/>
                  </a:solidFill>
                  <a:latin typeface="EYInterstate Light"/>
                </a:rPr>
                <a:t>Fall ‘21</a:t>
              </a:r>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61" name="TextBox 60">
              <a:extLst>
                <a:ext uri="{FF2B5EF4-FFF2-40B4-BE49-F238E27FC236}">
                  <a16:creationId xmlns:a16="http://schemas.microsoft.com/office/drawing/2014/main" id="{441D7099-AEED-4324-9D29-6A40CB5275A5}"/>
                </a:ext>
              </a:extLst>
            </p:cNvPr>
            <p:cNvSpPr txBox="1"/>
            <p:nvPr/>
          </p:nvSpPr>
          <p:spPr>
            <a:xfrm>
              <a:off x="3234532" y="5263991"/>
              <a:ext cx="573636" cy="138499"/>
            </a:xfrm>
            <a:prstGeom prst="rect">
              <a:avLst/>
            </a:prstGeom>
            <a:solidFill>
              <a:srgbClr val="F3A99E"/>
            </a:solid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IN" sz="900" dirty="0">
                  <a:solidFill>
                    <a:schemeClr val="bg1"/>
                  </a:solidFill>
                  <a:latin typeface="EYInterstate Light"/>
                </a:rPr>
                <a:t>Winter ‘22</a:t>
              </a:r>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60" name="TextBox 59">
              <a:extLst>
                <a:ext uri="{FF2B5EF4-FFF2-40B4-BE49-F238E27FC236}">
                  <a16:creationId xmlns:a16="http://schemas.microsoft.com/office/drawing/2014/main" id="{7BD4DDA7-157E-4C86-B5B3-9BBC6D472EFD}"/>
                </a:ext>
              </a:extLst>
            </p:cNvPr>
            <p:cNvSpPr txBox="1"/>
            <p:nvPr/>
          </p:nvSpPr>
          <p:spPr>
            <a:xfrm>
              <a:off x="3234532" y="5029041"/>
              <a:ext cx="573636" cy="138499"/>
            </a:xfrm>
            <a:prstGeom prst="rect">
              <a:avLst/>
            </a:prstGeom>
            <a:solidFill>
              <a:srgbClr val="F3A99E"/>
            </a:solid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IN" sz="900" dirty="0">
                  <a:solidFill>
                    <a:schemeClr val="bg1"/>
                  </a:solidFill>
                  <a:latin typeface="EYInterstate Light"/>
                </a:rPr>
                <a:t>Spring ‘22</a:t>
              </a:r>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88" name="TextBox 87">
              <a:extLst>
                <a:ext uri="{FF2B5EF4-FFF2-40B4-BE49-F238E27FC236}">
                  <a16:creationId xmlns:a16="http://schemas.microsoft.com/office/drawing/2014/main" id="{CB518A35-B10A-4CA1-B5EE-97E621BEBFEC}"/>
                </a:ext>
              </a:extLst>
            </p:cNvPr>
            <p:cNvSpPr txBox="1"/>
            <p:nvPr/>
          </p:nvSpPr>
          <p:spPr>
            <a:xfrm>
              <a:off x="3380978" y="4795838"/>
              <a:ext cx="326629"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n=25</a:t>
              </a:r>
            </a:p>
          </p:txBody>
        </p:sp>
        <p:sp>
          <p:nvSpPr>
            <p:cNvPr id="90" name="Callout_63804726674676309213">
              <a:extLst>
                <a:ext uri="{FF2B5EF4-FFF2-40B4-BE49-F238E27FC236}">
                  <a16:creationId xmlns:a16="http://schemas.microsoft.com/office/drawing/2014/main" id="{A9215F56-DC64-4412-84A4-BA19F2838971}"/>
                </a:ext>
              </a:extLst>
            </p:cNvPr>
            <p:cNvSpPr/>
            <p:nvPr>
              <p:custDataLst>
                <p:tags r:id="rId9"/>
              </p:custDataLst>
            </p:nvPr>
          </p:nvSpPr>
          <p:spPr>
            <a:xfrm>
              <a:off x="3897313" y="4714875"/>
              <a:ext cx="935038" cy="1228725"/>
            </a:xfrm>
            <a:prstGeom prst="wedgeRectCallout">
              <a:avLst>
                <a:gd name="adj1" fmla="val -56595"/>
                <a:gd name="adj2" fmla="val 23712"/>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i="1" dirty="0">
                  <a:solidFill>
                    <a:srgbClr val="2E2E38"/>
                  </a:solidFill>
                  <a:latin typeface="+mj-lt"/>
                  <a:cs typeface="Arial" panose="020B0604020202020204" pitchFamily="34" charset="0"/>
                </a:rPr>
                <a:t>~25% of sampled IEPs were overdue</a:t>
              </a:r>
            </a:p>
            <a:p>
              <a:pPr algn="ctr"/>
              <a:endParaRPr lang="en-US" sz="900" i="1" dirty="0">
                <a:solidFill>
                  <a:srgbClr val="2E2E38"/>
                </a:solidFill>
                <a:latin typeface="+mj-lt"/>
                <a:cs typeface="Arial" panose="020B0604020202020204" pitchFamily="34" charset="0"/>
              </a:endParaRPr>
            </a:p>
            <a:p>
              <a:pPr algn="ctr"/>
              <a:r>
                <a:rPr lang="en-US" sz="900" i="1" dirty="0">
                  <a:solidFill>
                    <a:srgbClr val="2E2E38"/>
                  </a:solidFill>
                  <a:latin typeface="+mj-lt"/>
                  <a:cs typeface="Arial" panose="020B0604020202020204" pitchFamily="34" charset="0"/>
                </a:rPr>
                <a:t>Of those, ~40% became overdue prior to the 21-22 school year</a:t>
              </a:r>
              <a:r>
                <a:rPr lang="en-US" sz="900" i="1" baseline="30000" dirty="0">
                  <a:solidFill>
                    <a:srgbClr val="2E2E38"/>
                  </a:solidFill>
                  <a:latin typeface="+mj-lt"/>
                  <a:cs typeface="Arial" panose="020B0604020202020204" pitchFamily="34" charset="0"/>
                </a:rPr>
                <a:t>1</a:t>
              </a:r>
              <a:endParaRPr lang="en-US" sz="900" i="1" dirty="0">
                <a:solidFill>
                  <a:srgbClr val="2E2E38"/>
                </a:solidFill>
                <a:latin typeface="+mj-lt"/>
                <a:cs typeface="Arial" panose="020B0604020202020204" pitchFamily="34" charset="0"/>
              </a:endParaRPr>
            </a:p>
          </p:txBody>
        </p:sp>
      </p:grpSp>
      <p:sp>
        <p:nvSpPr>
          <p:cNvPr id="111" name="footnote_6381043339869702524" descr="Footnote">
            <a:extLst>
              <a:ext uri="{FF2B5EF4-FFF2-40B4-BE49-F238E27FC236}">
                <a16:creationId xmlns:a16="http://schemas.microsoft.com/office/drawing/2014/main" id="{7A3CB999-B65A-4B97-976D-D1DC5279A9A9}"/>
              </a:ext>
            </a:extLst>
          </p:cNvPr>
          <p:cNvSpPr txBox="1"/>
          <p:nvPr/>
        </p:nvSpPr>
        <p:spPr>
          <a:xfrm>
            <a:off x="609916" y="6300788"/>
            <a:ext cx="9985811" cy="139568"/>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Fall ’21 = Sept.-Dec., Winter ’22 = Jan.-Mar., Spring ’22 = Apr.-Jun.</a:t>
            </a:r>
          </a:p>
        </p:txBody>
      </p:sp>
      <p:sp>
        <p:nvSpPr>
          <p:cNvPr id="43" name="source_63804743468530966221" descr="Source">
            <a:extLst>
              <a:ext uri="{FF2B5EF4-FFF2-40B4-BE49-F238E27FC236}">
                <a16:creationId xmlns:a16="http://schemas.microsoft.com/office/drawing/2014/main" id="{0F437747-8F63-40D3-B73A-4CEA273E086A}"/>
              </a:ext>
            </a:extLst>
          </p:cNvPr>
          <p:cNvSpPr txBox="1"/>
          <p:nvPr/>
        </p:nvSpPr>
        <p:spPr>
          <a:xfrm>
            <a:off x="628968" y="6460259"/>
            <a:ext cx="2949257"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a:ln>
                  <a:noFill/>
                </a:ln>
                <a:solidFill>
                  <a:srgbClr val="2E2E38"/>
                </a:solidFill>
                <a:effectLst/>
                <a:uLnTx/>
                <a:uFillTx/>
                <a:latin typeface="EYInterstate Light"/>
                <a:ea typeface="+mn-ea"/>
                <a:cs typeface="Arial" panose="020B0604020202020204" pitchFamily="34" charset="0"/>
              </a:rPr>
              <a:t>Source: 2021-22 AM bus – on time performance data reported to DESE; </a:t>
            </a:r>
            <a:r>
              <a:rPr kumimoji="0" lang="en-US" sz="800" b="0" i="0" u="none" strike="noStrike" kern="1200" cap="none" spc="0" normalizeH="0" baseline="0" noProof="0" err="1">
                <a:ln>
                  <a:noFill/>
                </a:ln>
                <a:solidFill>
                  <a:srgbClr val="2E2E38"/>
                </a:solidFill>
                <a:effectLst/>
                <a:uLnTx/>
                <a:uFillTx/>
                <a:latin typeface="EYInterstate Light"/>
                <a:ea typeface="+mn-ea"/>
                <a:cs typeface="Arial" panose="020B0604020202020204" pitchFamily="34" charset="0"/>
              </a:rPr>
              <a:t>EdPlan</a:t>
            </a:r>
            <a:r>
              <a:rPr kumimoji="0" lang="en-US" sz="800" b="0" i="0" u="none" strike="noStrike" kern="1200" cap="none" spc="0" normalizeH="0" baseline="0" noProof="0">
                <a:ln>
                  <a:noFill/>
                </a:ln>
                <a:solidFill>
                  <a:srgbClr val="2E2E38"/>
                </a:solidFill>
                <a:effectLst/>
                <a:uLnTx/>
                <a:uFillTx/>
                <a:latin typeface="EYInterstate Light"/>
                <a:ea typeface="+mn-ea"/>
                <a:cs typeface="Arial" panose="020B0604020202020204" pitchFamily="34" charset="0"/>
              </a:rPr>
              <a:t> June 30th extract; Aspen; EY DESE, BPS, and school interviews; BPS and DESE policies </a:t>
            </a:r>
          </a:p>
        </p:txBody>
      </p:sp>
      <p:sp>
        <p:nvSpPr>
          <p:cNvPr id="44" name="TextBox 43">
            <a:extLst>
              <a:ext uri="{FF2B5EF4-FFF2-40B4-BE49-F238E27FC236}">
                <a16:creationId xmlns:a16="http://schemas.microsoft.com/office/drawing/2014/main" id="{9D2D72A0-A839-477F-B074-7BC281462EE3}"/>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11" name="Date Placeholder 3">
            <a:extLst>
              <a:ext uri="{FF2B5EF4-FFF2-40B4-BE49-F238E27FC236}">
                <a16:creationId xmlns:a16="http://schemas.microsoft.com/office/drawing/2014/main" id="{3638607E-3654-4C96-859B-33B966445F51}"/>
              </a:ext>
            </a:extLst>
          </p:cNvPr>
          <p:cNvSpPr>
            <a:spLocks noGrp="1"/>
          </p:cNvSpPr>
          <p:nvPr>
            <p:ph type="dt" sz="half" idx="10"/>
          </p:nvPr>
        </p:nvSpPr>
        <p:spPr>
          <a:xfrm>
            <a:off x="9088016" y="6561447"/>
            <a:ext cx="1191258" cy="180000"/>
          </a:xfrm>
        </p:spPr>
        <p:txBody>
          <a:bodyPr/>
          <a:lstStyle/>
          <a:p>
            <a:r>
              <a:rPr lang="en-US"/>
              <a:t>February 2023</a:t>
            </a:r>
          </a:p>
        </p:txBody>
      </p:sp>
      <p:sp>
        <p:nvSpPr>
          <p:cNvPr id="4" name="Slide Number Placeholder 3">
            <a:extLst>
              <a:ext uri="{FF2B5EF4-FFF2-40B4-BE49-F238E27FC236}">
                <a16:creationId xmlns:a16="http://schemas.microsoft.com/office/drawing/2014/main" id="{F08C9A81-4F4D-4785-98CB-E2AB3CE0859C}"/>
              </a:ext>
            </a:extLst>
          </p:cNvPr>
          <p:cNvSpPr>
            <a:spLocks noGrp="1"/>
          </p:cNvSpPr>
          <p:nvPr>
            <p:ph type="sldNum" sz="quarter" idx="12"/>
          </p:nvPr>
        </p:nvSpPr>
        <p:spPr/>
        <p:txBody>
          <a:bodyPr/>
          <a:lstStyle/>
          <a:p>
            <a:r>
              <a:rPr lang="en-IN"/>
              <a:t>Page </a:t>
            </a:r>
            <a:fld id="{F1BC30E3-FFE5-4B91-AA19-87A149EBB9EE}" type="slidenum">
              <a:rPr smtClean="0"/>
              <a:pPr/>
              <a:t>8</a:t>
            </a:fld>
            <a:endParaRPr/>
          </a:p>
        </p:txBody>
      </p:sp>
    </p:spTree>
    <p:extLst>
      <p:ext uri="{BB962C8B-B14F-4D97-AF65-F5344CB8AC3E}">
        <p14:creationId xmlns:p14="http://schemas.microsoft.com/office/powerpoint/2010/main" val="27501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700464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16" imgW="415" imgH="416" progId="TCLayout.ActiveDocument.1">
                  <p:embed/>
                </p:oleObj>
              </mc:Choice>
              <mc:Fallback>
                <p:oleObj name="think-cell Slide" r:id="rId16" imgW="415" imgH="416" progId="TCLayout.ActiveDocument.1">
                  <p:embed/>
                  <p:pic>
                    <p:nvPic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A1CC5D-5346-4E8B-BDE4-7F828BE6C68A}"/>
              </a:ext>
            </a:extLst>
          </p:cNvPr>
          <p:cNvSpPr>
            <a:spLocks noGrp="1"/>
          </p:cNvSpPr>
          <p:nvPr>
            <p:ph type="title"/>
          </p:nvPr>
        </p:nvSpPr>
        <p:spPr/>
        <p:txBody>
          <a:bodyPr vert="horz"/>
          <a:lstStyle/>
          <a:p>
            <a:r>
              <a:rPr lang="de-DE" dirty="0">
                <a:latin typeface="EYInterstate Light"/>
                <a:cs typeface="Arial"/>
              </a:rPr>
              <a:t>Data domain overviews (3/4)  </a:t>
            </a:r>
            <a:br>
              <a:rPr lang="de-DE" dirty="0">
                <a:latin typeface="EYInterstate Light"/>
                <a:cs typeface="Arial"/>
              </a:rPr>
            </a:br>
            <a:r>
              <a:rPr lang="de-DE" sz="1600" dirty="0">
                <a:latin typeface="EYInterstate Light"/>
                <a:cs typeface="Arial"/>
              </a:rPr>
              <a:t>Parental complaints was rated moderate risk as a domain; it had no high risk but several moderate risk dimensions</a:t>
            </a:r>
            <a:endParaRPr lang="de-DE" dirty="0">
              <a:highlight>
                <a:srgbClr val="FFFF00"/>
              </a:highlight>
              <a:latin typeface="EYInterstate Light"/>
              <a:cs typeface="Arial"/>
            </a:endParaRPr>
          </a:p>
        </p:txBody>
      </p:sp>
      <p:sp>
        <p:nvSpPr>
          <p:cNvPr id="35" name="Rectangle 34">
            <a:extLst>
              <a:ext uri="{FF2B5EF4-FFF2-40B4-BE49-F238E27FC236}">
                <a16:creationId xmlns:a16="http://schemas.microsoft.com/office/drawing/2014/main" id="{3D685B7A-E5AE-44DB-B7B9-AEDEB737F634}"/>
              </a:ext>
            </a:extLst>
          </p:cNvPr>
          <p:cNvSpPr/>
          <p:nvPr/>
        </p:nvSpPr>
        <p:spPr>
          <a:xfrm>
            <a:off x="598713" y="1088628"/>
            <a:ext cx="10989720" cy="32101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400" b="1">
                <a:solidFill>
                  <a:schemeClr val="bg1"/>
                </a:solidFill>
              </a:rPr>
              <a:t>Moderate risk data domains</a:t>
            </a:r>
          </a:p>
        </p:txBody>
      </p:sp>
      <p:graphicFrame>
        <p:nvGraphicFramePr>
          <p:cNvPr id="64" name="table638083727988314071">
            <a:extLst>
              <a:ext uri="{FF2B5EF4-FFF2-40B4-BE49-F238E27FC236}">
                <a16:creationId xmlns:a16="http://schemas.microsoft.com/office/drawing/2014/main" id="{1D349671-EE73-4534-8BA2-1A33115D81BE}"/>
              </a:ext>
            </a:extLst>
          </p:cNvPr>
          <p:cNvGraphicFramePr>
            <a:graphicFrameLocks noGrp="1"/>
          </p:cNvGraphicFramePr>
          <p:nvPr>
            <p:custDataLst>
              <p:tags r:id="rId3"/>
            </p:custDataLst>
            <p:extLst>
              <p:ext uri="{D42A27DB-BD31-4B8C-83A1-F6EECF244321}">
                <p14:modId xmlns:p14="http://schemas.microsoft.com/office/powerpoint/2010/main" val="1167138923"/>
              </p:ext>
            </p:extLst>
          </p:nvPr>
        </p:nvGraphicFramePr>
        <p:xfrm>
          <a:off x="609919" y="1410458"/>
          <a:ext cx="10978512" cy="3398080"/>
        </p:xfrm>
        <a:graphic>
          <a:graphicData uri="http://schemas.openxmlformats.org/drawingml/2006/table">
            <a:tbl>
              <a:tblPr firstRow="1" firstCol="1" bandRow="1">
                <a:tableStyleId>{5C22544A-7EE6-4342-B048-85BDC9FD1C3A}</a:tableStyleId>
              </a:tblPr>
              <a:tblGrid>
                <a:gridCol w="1086906">
                  <a:extLst>
                    <a:ext uri="{9D8B030D-6E8A-4147-A177-3AD203B41FA5}">
                      <a16:colId xmlns:a16="http://schemas.microsoft.com/office/drawing/2014/main" val="4193450703"/>
                    </a:ext>
                  </a:extLst>
                </a:gridCol>
                <a:gridCol w="3318795">
                  <a:extLst>
                    <a:ext uri="{9D8B030D-6E8A-4147-A177-3AD203B41FA5}">
                      <a16:colId xmlns:a16="http://schemas.microsoft.com/office/drawing/2014/main" val="241360690"/>
                    </a:ext>
                  </a:extLst>
                </a:gridCol>
                <a:gridCol w="2987643">
                  <a:extLst>
                    <a:ext uri="{9D8B030D-6E8A-4147-A177-3AD203B41FA5}">
                      <a16:colId xmlns:a16="http://schemas.microsoft.com/office/drawing/2014/main" val="276566012"/>
                    </a:ext>
                  </a:extLst>
                </a:gridCol>
                <a:gridCol w="3585168">
                  <a:extLst>
                    <a:ext uri="{9D8B030D-6E8A-4147-A177-3AD203B41FA5}">
                      <a16:colId xmlns:a16="http://schemas.microsoft.com/office/drawing/2014/main" val="4084188263"/>
                    </a:ext>
                  </a:extLst>
                </a:gridCol>
              </a:tblGrid>
              <a:tr h="360077">
                <a:tc>
                  <a:txBody>
                    <a:bodyPr/>
                    <a:lstStyle/>
                    <a:p>
                      <a:pPr algn="ctr"/>
                      <a:r>
                        <a:rPr lang="de-DE" sz="1100" b="1" kern="1200" dirty="0">
                          <a:solidFill>
                            <a:schemeClr val="tx1"/>
                          </a:solidFill>
                          <a:latin typeface="+mj-lt"/>
                          <a:ea typeface="+mn-ea"/>
                          <a:cs typeface="+mn-cs"/>
                        </a:rPr>
                        <a:t>Data domain</a:t>
                      </a: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dirty="0">
                          <a:solidFill>
                            <a:schemeClr val="tx1"/>
                          </a:solidFill>
                          <a:latin typeface="+mj-lt"/>
                        </a:rPr>
                        <a:t>Supporting data</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dirty="0">
                          <a:solidFill>
                            <a:schemeClr val="tx1"/>
                          </a:solidFill>
                          <a:latin typeface="+mj-lt"/>
                        </a:rPr>
                        <a:t>Select moderate risk dimensions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n-US" sz="1100" b="1" dirty="0">
                          <a:solidFill>
                            <a:schemeClr val="tx1"/>
                          </a:solidFill>
                          <a:latin typeface="+mj-lt"/>
                        </a:rPr>
                        <a:t>Opportunities for improvement</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3038003">
                <a:tc>
                  <a:txBody>
                    <a:bodyPr/>
                    <a:lstStyle/>
                    <a:p>
                      <a:pPr marL="0" indent="0" algn="l">
                        <a:buClr>
                          <a:srgbClr val="1A9AFA"/>
                        </a:buClr>
                        <a:buSzPct val="75000"/>
                        <a:buFont typeface="Wingdings 3" panose="05040102010807070707" pitchFamily="18" charset="2"/>
                        <a:buNone/>
                      </a:pPr>
                      <a:r>
                        <a:rPr lang="en-US" sz="1200" b="0" kern="1200" dirty="0">
                          <a:solidFill>
                            <a:srgbClr val="2E2E38"/>
                          </a:solidFill>
                          <a:latin typeface="+mn-lt"/>
                          <a:ea typeface="+mn-ea"/>
                          <a:cs typeface="+mn-cs"/>
                        </a:rPr>
                        <a:t>Parental complaints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E2E38"/>
                          </a:solidFill>
                          <a:effectLst/>
                          <a:uLnTx/>
                          <a:uFillTx/>
                          <a:latin typeface="+mn-lt"/>
                          <a:ea typeface="+mn-ea"/>
                          <a:cs typeface="+mn-cs"/>
                        </a:rPr>
                        <a:t>Bullying Hotline percent of reports closed,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mn-lt"/>
                          <a:ea typeface="+mn-ea"/>
                          <a:cs typeface="+mn-cs"/>
                        </a:rPr>
                        <a:t>SY2021-22</a:t>
                      </a:r>
                    </a:p>
                  </a:txBody>
                  <a:tcPr marL="0" marR="0" marT="108000" marB="0">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200"/>
                        </a:spcBef>
                        <a:spcAft>
                          <a:spcPts val="1500"/>
                        </a:spcAft>
                        <a:buClrTx/>
                        <a:buSzPct val="75000"/>
                        <a:buFont typeface="Wingdings 3" panose="05040102010807070707" pitchFamily="18" charset="2"/>
                        <a:buNone/>
                        <a:tabLst/>
                        <a:defRPr/>
                      </a:pPr>
                      <a:r>
                        <a:rPr lang="en-US" sz="1200" b="1" kern="1200" dirty="0">
                          <a:solidFill>
                            <a:schemeClr val="bg1">
                              <a:lumMod val="50000"/>
                            </a:schemeClr>
                          </a:solidFill>
                          <a:latin typeface="+mn-lt"/>
                          <a:ea typeface="+mn-ea"/>
                          <a:cs typeface="+mn-cs"/>
                        </a:rPr>
                        <a:t>Tools &amp; systems: </a:t>
                      </a:r>
                      <a:r>
                        <a:rPr lang="en-US" sz="1200" b="0" kern="1200" dirty="0">
                          <a:solidFill>
                            <a:schemeClr val="bg1">
                              <a:lumMod val="50000"/>
                            </a:schemeClr>
                          </a:solidFill>
                          <a:latin typeface="+mn-lt"/>
                          <a:ea typeface="+mn-ea"/>
                          <a:cs typeface="+mn-cs"/>
                        </a:rPr>
                        <a:t>The existing BPS Bullying Hotline does not have a field identifying dates when reports are closed, nor does it capture student ID numbers</a:t>
                      </a: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n-US" sz="1200" b="1" kern="1200" dirty="0">
                          <a:solidFill>
                            <a:schemeClr val="bg1">
                              <a:lumMod val="50000"/>
                            </a:schemeClr>
                          </a:solidFill>
                          <a:latin typeface="+mn-lt"/>
                          <a:ea typeface="+mn-ea"/>
                          <a:cs typeface="+mn-cs"/>
                        </a:rPr>
                        <a:t>Oversight &amp; monitoring: </a:t>
                      </a:r>
                      <a:r>
                        <a:rPr lang="en-US" sz="1200" b="0" kern="1200" dirty="0">
                          <a:solidFill>
                            <a:schemeClr val="bg1">
                              <a:lumMod val="50000"/>
                            </a:schemeClr>
                          </a:solidFill>
                          <a:latin typeface="+mn-lt"/>
                          <a:ea typeface="+mn-ea"/>
                          <a:cs typeface="+mn-cs"/>
                        </a:rPr>
                        <a:t>BPS policy states that bullying investigations should be completed and marked as closed within five (5) days of receipt by the school, but  ~32% of bullying report forms submitted via the BPS Bullying Hotline in SY2021-22 were not marked as closed by the end of the year</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200" b="0" kern="1200" dirty="0">
                          <a:solidFill>
                            <a:srgbClr val="2E2E38"/>
                          </a:solidFill>
                          <a:latin typeface="+mn-lt"/>
                          <a:ea typeface="+mn-ea"/>
                          <a:cs typeface="+mn-cs"/>
                        </a:rPr>
                        <a:t>Update the bullying form to capture additional pieces of information to improve the district’s ability to monitor resolutions</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200" b="0" kern="1200" dirty="0">
                          <a:solidFill>
                            <a:srgbClr val="2E2E38"/>
                          </a:solidFill>
                          <a:latin typeface="+mn-lt"/>
                          <a:ea typeface="+mn-ea"/>
                          <a:cs typeface="+mn-cs"/>
                        </a:rPr>
                        <a:t>Develop a process that requires bullying forms and/or investigation forms to be reviewed and updated regularly to improve oversight on whether incidents have been closed in a timely manner</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bl>
          </a:graphicData>
        </a:graphic>
      </p:graphicFrame>
      <p:grpSp>
        <p:nvGrpSpPr>
          <p:cNvPr id="8" name="Group 7" descr="This is the cell value in row 'Parental complaints', column 'Supporting data'. Please refer to notes section for 'Bullying Hotline data results, SY2021-22' chart description">
            <a:extLst>
              <a:ext uri="{FF2B5EF4-FFF2-40B4-BE49-F238E27FC236}">
                <a16:creationId xmlns:a16="http://schemas.microsoft.com/office/drawing/2014/main" id="{1ABA736F-5426-440A-9E9B-FA5E9AB22CC0}"/>
              </a:ext>
            </a:extLst>
          </p:cNvPr>
          <p:cNvGrpSpPr/>
          <p:nvPr/>
        </p:nvGrpSpPr>
        <p:grpSpPr>
          <a:xfrm>
            <a:off x="1824039" y="2230004"/>
            <a:ext cx="3138711" cy="2555933"/>
            <a:chOff x="1824039" y="2230004"/>
            <a:chExt cx="3138711" cy="2555933"/>
          </a:xfrm>
        </p:grpSpPr>
        <p:graphicFrame>
          <p:nvGraphicFramePr>
            <p:cNvPr id="62" name="Chart 61">
              <a:extLst>
                <a:ext uri="{FF2B5EF4-FFF2-40B4-BE49-F238E27FC236}">
                  <a16:creationId xmlns:a16="http://schemas.microsoft.com/office/drawing/2014/main" id="{2176935C-A0F0-4EDB-A698-F5D3568A1135}"/>
                </a:ext>
                <a:ext uri="{C183D7F6-B498-43B3-948B-1728B52AA6E4}">
                  <adec:decorative xmlns:adec="http://schemas.microsoft.com/office/drawing/2017/decorative" val="1"/>
                </a:ext>
              </a:extLst>
            </p:cNvPr>
            <p:cNvGraphicFramePr/>
            <p:nvPr>
              <p:custDataLst>
                <p:tags r:id="rId4"/>
              </p:custDataLst>
              <p:extLst>
                <p:ext uri="{D42A27DB-BD31-4B8C-83A1-F6EECF244321}">
                  <p14:modId xmlns:p14="http://schemas.microsoft.com/office/powerpoint/2010/main" val="2836883720"/>
                </p:ext>
              </p:extLst>
            </p:nvPr>
          </p:nvGraphicFramePr>
          <p:xfrm>
            <a:off x="2120900" y="2422525"/>
            <a:ext cx="1809750" cy="2039938"/>
          </p:xfrm>
          <a:graphic>
            <a:graphicData uri="http://schemas.openxmlformats.org/drawingml/2006/chart">
              <c:chart xmlns:c="http://schemas.openxmlformats.org/drawingml/2006/chart" xmlns:r="http://schemas.openxmlformats.org/officeDocument/2006/relationships" r:id="rId18"/>
            </a:graphicData>
          </a:graphic>
        </p:graphicFrame>
        <p:cxnSp>
          <p:nvCxnSpPr>
            <p:cNvPr id="50" name="Straight Connector 49">
              <a:extLst>
                <a:ext uri="{FF2B5EF4-FFF2-40B4-BE49-F238E27FC236}">
                  <a16:creationId xmlns:a16="http://schemas.microsoft.com/office/drawing/2014/main" id="{6E6669B3-BCCE-4F83-B399-FD1187819128}"/>
                </a:ext>
                <a:ext uri="{C183D7F6-B498-43B3-948B-1728B52AA6E4}">
                  <adec:decorative xmlns:adec="http://schemas.microsoft.com/office/drawing/2017/decorative" val="1"/>
                </a:ext>
              </a:extLst>
            </p:cNvPr>
            <p:cNvCxnSpPr>
              <a:cxnSpLocks/>
            </p:cNvCxnSpPr>
            <p:nvPr/>
          </p:nvCxnSpPr>
          <p:spPr>
            <a:xfrm>
              <a:off x="2036318" y="2230004"/>
              <a:ext cx="256425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7FC9E9-0322-4D30-B244-2DB29A4BD81A}"/>
                </a:ext>
                <a:ext uri="{C183D7F6-B498-43B3-948B-1728B52AA6E4}">
                  <adec:decorative xmlns:adec="http://schemas.microsoft.com/office/drawing/2017/decorative" val="1"/>
                </a:ext>
              </a:extLst>
            </p:cNvPr>
            <p:cNvCxnSpPr/>
            <p:nvPr>
              <p:custDataLst>
                <p:tags r:id="rId5"/>
              </p:custDataLst>
            </p:nvPr>
          </p:nvCxnSpPr>
          <p:spPr bwMode="gray">
            <a:xfrm flipH="1">
              <a:off x="2184400" y="4379913"/>
              <a:ext cx="38100" cy="0"/>
            </a:xfrm>
            <a:prstGeom prst="line">
              <a:avLst/>
            </a:prstGeom>
            <a:ln w="3175" cap="flat" cmpd="sng" algn="ctr">
              <a:solidFill>
                <a:srgbClr val="7474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E11BEF49-AF24-48B5-B879-DE750DF16775}"/>
                </a:ext>
              </a:extLst>
            </p:cNvPr>
            <p:cNvSpPr txBox="1"/>
            <p:nvPr/>
          </p:nvSpPr>
          <p:spPr>
            <a:xfrm>
              <a:off x="1965327" y="4291009"/>
              <a:ext cx="177800"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0%</a:t>
              </a:r>
              <a:endParaRPr lang="en-IN" sz="1200" dirty="0">
                <a:solidFill>
                  <a:schemeClr val="bg1"/>
                </a:solidFill>
              </a:endParaRPr>
            </a:p>
          </p:txBody>
        </p:sp>
        <p:cxnSp>
          <p:nvCxnSpPr>
            <p:cNvPr id="53" name="Straight Connector 52">
              <a:extLst>
                <a:ext uri="{FF2B5EF4-FFF2-40B4-BE49-F238E27FC236}">
                  <a16:creationId xmlns:a16="http://schemas.microsoft.com/office/drawing/2014/main" id="{61FD70AA-4DE1-4554-A662-89293A3A6FD5}"/>
                </a:ext>
                <a:ext uri="{C183D7F6-B498-43B3-948B-1728B52AA6E4}">
                  <adec:decorative xmlns:adec="http://schemas.microsoft.com/office/drawing/2017/decorative" val="1"/>
                </a:ext>
              </a:extLst>
            </p:cNvPr>
            <p:cNvCxnSpPr/>
            <p:nvPr>
              <p:custDataLst>
                <p:tags r:id="rId6"/>
              </p:custDataLst>
            </p:nvPr>
          </p:nvCxnSpPr>
          <p:spPr bwMode="gray">
            <a:xfrm flipH="1">
              <a:off x="2184400" y="4005263"/>
              <a:ext cx="38100" cy="0"/>
            </a:xfrm>
            <a:prstGeom prst="line">
              <a:avLst/>
            </a:prstGeom>
            <a:ln w="3175" cap="flat" cmpd="sng" algn="ctr">
              <a:solidFill>
                <a:srgbClr val="7474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5C43A0D6-26C4-42B0-9853-AA1EE3C06216}"/>
                </a:ext>
              </a:extLst>
            </p:cNvPr>
            <p:cNvSpPr txBox="1"/>
            <p:nvPr/>
          </p:nvSpPr>
          <p:spPr>
            <a:xfrm>
              <a:off x="1893881" y="3919521"/>
              <a:ext cx="220661"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20%</a:t>
              </a:r>
              <a:endParaRPr lang="en-IN" sz="1200" dirty="0">
                <a:solidFill>
                  <a:schemeClr val="bg1"/>
                </a:solidFill>
              </a:endParaRPr>
            </a:p>
          </p:txBody>
        </p:sp>
        <p:cxnSp>
          <p:nvCxnSpPr>
            <p:cNvPr id="52" name="Straight Connector 51">
              <a:extLst>
                <a:ext uri="{FF2B5EF4-FFF2-40B4-BE49-F238E27FC236}">
                  <a16:creationId xmlns:a16="http://schemas.microsoft.com/office/drawing/2014/main" id="{9E7CDCA8-CBFF-4D42-A5F1-3F2464B84804}"/>
                </a:ext>
                <a:ext uri="{C183D7F6-B498-43B3-948B-1728B52AA6E4}">
                  <adec:decorative xmlns:adec="http://schemas.microsoft.com/office/drawing/2017/decorative" val="1"/>
                </a:ext>
              </a:extLst>
            </p:cNvPr>
            <p:cNvCxnSpPr/>
            <p:nvPr>
              <p:custDataLst>
                <p:tags r:id="rId7"/>
              </p:custDataLst>
            </p:nvPr>
          </p:nvCxnSpPr>
          <p:spPr bwMode="gray">
            <a:xfrm flipH="1">
              <a:off x="2184400" y="3630613"/>
              <a:ext cx="38100" cy="0"/>
            </a:xfrm>
            <a:prstGeom prst="line">
              <a:avLst/>
            </a:prstGeom>
            <a:ln w="3175" cap="flat" cmpd="sng" algn="ctr">
              <a:solidFill>
                <a:srgbClr val="7474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AE81F9E6-1D22-4FE9-AC0B-F65372D90F85}"/>
                </a:ext>
              </a:extLst>
            </p:cNvPr>
            <p:cNvSpPr txBox="1"/>
            <p:nvPr/>
          </p:nvSpPr>
          <p:spPr>
            <a:xfrm>
              <a:off x="1893881" y="3543288"/>
              <a:ext cx="220661"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40%</a:t>
              </a:r>
              <a:endParaRPr lang="en-IN" sz="1200" dirty="0">
                <a:solidFill>
                  <a:schemeClr val="bg1"/>
                </a:solidFill>
              </a:endParaRPr>
            </a:p>
          </p:txBody>
        </p:sp>
        <p:cxnSp>
          <p:nvCxnSpPr>
            <p:cNvPr id="55" name="Straight Connector 54">
              <a:extLst>
                <a:ext uri="{FF2B5EF4-FFF2-40B4-BE49-F238E27FC236}">
                  <a16:creationId xmlns:a16="http://schemas.microsoft.com/office/drawing/2014/main" id="{2AFF1EE3-B032-4CC1-8B40-A64EA571E0A9}"/>
                </a:ext>
                <a:ext uri="{C183D7F6-B498-43B3-948B-1728B52AA6E4}">
                  <adec:decorative xmlns:adec="http://schemas.microsoft.com/office/drawing/2017/decorative" val="1"/>
                </a:ext>
              </a:extLst>
            </p:cNvPr>
            <p:cNvCxnSpPr/>
            <p:nvPr>
              <p:custDataLst>
                <p:tags r:id="rId8"/>
              </p:custDataLst>
            </p:nvPr>
          </p:nvCxnSpPr>
          <p:spPr bwMode="gray">
            <a:xfrm flipH="1">
              <a:off x="2184400" y="3254375"/>
              <a:ext cx="38100" cy="0"/>
            </a:xfrm>
            <a:prstGeom prst="line">
              <a:avLst/>
            </a:prstGeom>
            <a:ln w="3175" cap="flat" cmpd="sng" algn="ctr">
              <a:solidFill>
                <a:srgbClr val="7474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1B971526-C1C6-403D-B95D-2E9921344CE2}"/>
                </a:ext>
              </a:extLst>
            </p:cNvPr>
            <p:cNvSpPr txBox="1"/>
            <p:nvPr/>
          </p:nvSpPr>
          <p:spPr>
            <a:xfrm>
              <a:off x="1893871" y="3167039"/>
              <a:ext cx="220661"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60%</a:t>
              </a:r>
              <a:endParaRPr lang="en-IN" sz="1200" dirty="0">
                <a:solidFill>
                  <a:schemeClr val="bg1"/>
                </a:solidFill>
              </a:endParaRPr>
            </a:p>
          </p:txBody>
        </p:sp>
        <p:cxnSp>
          <p:nvCxnSpPr>
            <p:cNvPr id="56" name="Straight Connector 55">
              <a:extLst>
                <a:ext uri="{FF2B5EF4-FFF2-40B4-BE49-F238E27FC236}">
                  <a16:creationId xmlns:a16="http://schemas.microsoft.com/office/drawing/2014/main" id="{6CF3EF1C-A104-4D05-9E2E-1E98C9BFF48C}"/>
                </a:ext>
                <a:ext uri="{C183D7F6-B498-43B3-948B-1728B52AA6E4}">
                  <adec:decorative xmlns:adec="http://schemas.microsoft.com/office/drawing/2017/decorative" val="1"/>
                </a:ext>
              </a:extLst>
            </p:cNvPr>
            <p:cNvCxnSpPr/>
            <p:nvPr>
              <p:custDataLst>
                <p:tags r:id="rId9"/>
              </p:custDataLst>
            </p:nvPr>
          </p:nvCxnSpPr>
          <p:spPr bwMode="gray">
            <a:xfrm flipH="1">
              <a:off x="2184400" y="2879725"/>
              <a:ext cx="38100" cy="0"/>
            </a:xfrm>
            <a:prstGeom prst="line">
              <a:avLst/>
            </a:prstGeom>
            <a:ln w="3175" cap="flat" cmpd="sng" algn="ctr">
              <a:solidFill>
                <a:srgbClr val="7474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7447F372-99CB-432C-9768-DBD532CB2306}"/>
                </a:ext>
              </a:extLst>
            </p:cNvPr>
            <p:cNvSpPr txBox="1"/>
            <p:nvPr/>
          </p:nvSpPr>
          <p:spPr>
            <a:xfrm>
              <a:off x="1893875" y="2790808"/>
              <a:ext cx="220661"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80%</a:t>
              </a:r>
              <a:endParaRPr lang="en-IN" sz="1200" dirty="0">
                <a:solidFill>
                  <a:schemeClr val="bg1"/>
                </a:solidFill>
              </a:endParaRPr>
            </a:p>
          </p:txBody>
        </p:sp>
        <p:cxnSp>
          <p:nvCxnSpPr>
            <p:cNvPr id="57" name="Straight Connector 56">
              <a:extLst>
                <a:ext uri="{FF2B5EF4-FFF2-40B4-BE49-F238E27FC236}">
                  <a16:creationId xmlns:a16="http://schemas.microsoft.com/office/drawing/2014/main" id="{96E7A8F5-C15E-4730-AD7B-C1F9A26D6BC9}"/>
                </a:ext>
                <a:ext uri="{C183D7F6-B498-43B3-948B-1728B52AA6E4}">
                  <adec:decorative xmlns:adec="http://schemas.microsoft.com/office/drawing/2017/decorative" val="1"/>
                </a:ext>
              </a:extLst>
            </p:cNvPr>
            <p:cNvCxnSpPr/>
            <p:nvPr>
              <p:custDataLst>
                <p:tags r:id="rId10"/>
              </p:custDataLst>
            </p:nvPr>
          </p:nvCxnSpPr>
          <p:spPr bwMode="gray">
            <a:xfrm flipH="1">
              <a:off x="2184400" y="2505075"/>
              <a:ext cx="38100" cy="0"/>
            </a:xfrm>
            <a:prstGeom prst="line">
              <a:avLst/>
            </a:prstGeom>
            <a:ln w="3175" cap="flat" cmpd="sng" algn="ctr">
              <a:solidFill>
                <a:srgbClr val="7474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E9AF7746-EBA5-4A6E-9671-29E203E493B5}"/>
                </a:ext>
              </a:extLst>
            </p:cNvPr>
            <p:cNvSpPr txBox="1"/>
            <p:nvPr/>
          </p:nvSpPr>
          <p:spPr>
            <a:xfrm>
              <a:off x="1824039" y="2419821"/>
              <a:ext cx="285750"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100%</a:t>
              </a:r>
              <a:endParaRPr lang="en-IN" sz="1200" dirty="0">
                <a:solidFill>
                  <a:schemeClr val="bg1"/>
                </a:solidFill>
              </a:endParaRPr>
            </a:p>
          </p:txBody>
        </p:sp>
        <p:sp>
          <p:nvSpPr>
            <p:cNvPr id="41" name="TextBox 40">
              <a:extLst>
                <a:ext uri="{FF2B5EF4-FFF2-40B4-BE49-F238E27FC236}">
                  <a16:creationId xmlns:a16="http://schemas.microsoft.com/office/drawing/2014/main" id="{3F6EA9D3-8C33-4AB9-93A5-7AF8E9FE4843}"/>
                </a:ext>
              </a:extLst>
            </p:cNvPr>
            <p:cNvSpPr txBox="1"/>
            <p:nvPr/>
          </p:nvSpPr>
          <p:spPr>
            <a:xfrm>
              <a:off x="2239263" y="4432763"/>
              <a:ext cx="1576388" cy="353174"/>
            </a:xfrm>
            <a:prstGeom prst="rect">
              <a:avLst/>
            </a:prstGeom>
            <a:noFill/>
          </p:spPr>
          <p:txBody>
            <a:bodyPr wrap="square" lIns="0" tIns="0" rIns="0" bIns="0" rtlCol="0">
              <a:spAutoFit/>
            </a:bodyPr>
            <a:lstStyle/>
            <a:p>
              <a:pPr algn="ctr">
                <a:lnSpc>
                  <a:spcPct val="85000"/>
                </a:lnSpc>
                <a:spcAft>
                  <a:spcPts val="600"/>
                </a:spcAft>
                <a:buClr>
                  <a:schemeClr val="accent2"/>
                </a:buClr>
                <a:buSzPct val="70000"/>
              </a:pPr>
              <a:fld id="{B75B1A2B-3C2F-45DC-9D2D-6989D12D60D1}" type="datetime'Was the bullying r''eport cl''osed by'' the end of the year?'">
                <a:rPr kumimoji="0" lang="en-US" altLang="en-US" sz="900" b="0" i="0" u="none" strike="noStrike" kern="1200" cap="none" spc="0" normalizeH="0" baseline="0" noProof="0" smtClean="0">
                  <a:ln>
                    <a:noFill/>
                  </a:ln>
                  <a:solidFill>
                    <a:schemeClr val="bg1"/>
                  </a:solidFill>
                  <a:effectLst/>
                  <a:uLnTx/>
                  <a:uFillTx/>
                  <a:latin typeface="EYInterstate Light"/>
                  <a:ea typeface="+mn-ea"/>
                  <a:cs typeface="+mn-cs"/>
                </a:rPr>
                <a:pPr algn="ctr">
                  <a:lnSpc>
                    <a:spcPct val="85000"/>
                  </a:lnSpc>
                  <a:spcAft>
                    <a:spcPts val="600"/>
                  </a:spcAft>
                  <a:buClr>
                    <a:schemeClr val="accent2"/>
                  </a:buClr>
                  <a:buSzPct val="70000"/>
                </a:pPr>
                <a:t>Was the bullying report closed by the end of the year?</a:t>
              </a:fld>
              <a:endParaRPr lang="en-IN" sz="1200" dirty="0">
                <a:solidFill>
                  <a:schemeClr val="bg1"/>
                </a:solidFill>
              </a:endParaRPr>
            </a:p>
          </p:txBody>
        </p:sp>
        <p:sp>
          <p:nvSpPr>
            <p:cNvPr id="40" name="TextBox 39">
              <a:extLst>
                <a:ext uri="{FF2B5EF4-FFF2-40B4-BE49-F238E27FC236}">
                  <a16:creationId xmlns:a16="http://schemas.microsoft.com/office/drawing/2014/main" id="{28A94419-7280-44F4-B2F2-76EB4747D8E0}"/>
                </a:ext>
              </a:extLst>
            </p:cNvPr>
            <p:cNvSpPr txBox="1"/>
            <p:nvPr/>
          </p:nvSpPr>
          <p:spPr>
            <a:xfrm>
              <a:off x="2851145" y="2325556"/>
              <a:ext cx="363544"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900" dirty="0">
                  <a:solidFill>
                    <a:schemeClr val="bg1"/>
                  </a:solidFill>
                </a:rPr>
                <a:t>n=277</a:t>
              </a:r>
              <a:endParaRPr lang="en-IN" sz="1200" dirty="0">
                <a:solidFill>
                  <a:schemeClr val="bg1"/>
                </a:solidFill>
              </a:endParaRPr>
            </a:p>
          </p:txBody>
        </p:sp>
        <p:sp>
          <p:nvSpPr>
            <p:cNvPr id="95" name="Rectangle 94">
              <a:extLst>
                <a:ext uri="{FF2B5EF4-FFF2-40B4-BE49-F238E27FC236}">
                  <a16:creationId xmlns:a16="http://schemas.microsoft.com/office/drawing/2014/main" id="{EA00D15A-C53A-4437-AB01-5484C58BADAD}"/>
                </a:ext>
                <a:ext uri="{C183D7F6-B498-43B3-948B-1728B52AA6E4}">
                  <adec:decorative xmlns:adec="http://schemas.microsoft.com/office/drawing/2017/decorative" val="1"/>
                </a:ext>
              </a:extLst>
            </p:cNvPr>
            <p:cNvSpPr/>
            <p:nvPr>
              <p:custDataLst>
                <p:tags r:id="rId11"/>
              </p:custDataLst>
            </p:nvPr>
          </p:nvSpPr>
          <p:spPr bwMode="auto">
            <a:xfrm>
              <a:off x="3624263" y="3887788"/>
              <a:ext cx="160338" cy="120650"/>
            </a:xfrm>
            <a:prstGeom prst="rect">
              <a:avLst/>
            </a:prstGeom>
            <a:solidFill>
              <a:srgbClr val="E80D00"/>
            </a:solidFill>
            <a:ln w="9525" algn="ctr">
              <a:solidFill>
                <a:srgbClr val="7474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a:solidFill>
                  <a:schemeClr val="bg1"/>
                </a:solidFill>
              </a:endParaRPr>
            </a:p>
          </p:txBody>
        </p:sp>
        <p:sp>
          <p:nvSpPr>
            <p:cNvPr id="42" name="TextBox 41">
              <a:extLst>
                <a:ext uri="{FF2B5EF4-FFF2-40B4-BE49-F238E27FC236}">
                  <a16:creationId xmlns:a16="http://schemas.microsoft.com/office/drawing/2014/main" id="{5DBE36F8-3D1F-4C11-B7A8-82A97F4992B4}"/>
                </a:ext>
              </a:extLst>
            </p:cNvPr>
            <p:cNvSpPr txBox="1"/>
            <p:nvPr/>
          </p:nvSpPr>
          <p:spPr>
            <a:xfrm>
              <a:off x="3833801" y="3848883"/>
              <a:ext cx="252422" cy="175433"/>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IN" altLang="en-US" sz="900" b="0" i="0" u="none" strike="noStrike" kern="1200" cap="none" spc="0" normalizeH="0" baseline="0" noProof="0" dirty="0">
                  <a:ln>
                    <a:noFill/>
                  </a:ln>
                  <a:solidFill>
                    <a:schemeClr val="bg1"/>
                  </a:solidFill>
                  <a:effectLst/>
                  <a:uLnTx/>
                  <a:uFillTx/>
                  <a:latin typeface="EYInterstate Light"/>
                  <a:ea typeface="+mn-ea"/>
                  <a:cs typeface="+mn-cs"/>
                </a:rPr>
                <a:t>No</a:t>
              </a:r>
              <a:r>
                <a:rPr kumimoji="0" lang="en-IN" altLang="en-US" sz="900" b="0" i="0" u="none" strike="noStrike" kern="1200" cap="none" spc="0" normalizeH="0" baseline="30000" noProof="0" dirty="0">
                  <a:ln>
                    <a:noFill/>
                  </a:ln>
                  <a:solidFill>
                    <a:schemeClr val="bg1"/>
                  </a:solidFill>
                  <a:effectLst/>
                  <a:uLnTx/>
                  <a:uFillTx/>
                  <a:latin typeface="EYInterstate Light"/>
                  <a:ea typeface="+mn-ea"/>
                  <a:cs typeface="+mn-cs"/>
                </a:rPr>
                <a:t>1</a:t>
              </a:r>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94" name="Rectangle 93">
              <a:extLst>
                <a:ext uri="{FF2B5EF4-FFF2-40B4-BE49-F238E27FC236}">
                  <a16:creationId xmlns:a16="http://schemas.microsoft.com/office/drawing/2014/main" id="{A734FCBD-8948-40DC-A8DB-6D8ABC2701CD}"/>
                </a:ext>
                <a:ext uri="{C183D7F6-B498-43B3-948B-1728B52AA6E4}">
                  <adec:decorative xmlns:adec="http://schemas.microsoft.com/office/drawing/2017/decorative" val="1"/>
                </a:ext>
              </a:extLst>
            </p:cNvPr>
            <p:cNvSpPr/>
            <p:nvPr>
              <p:custDataLst>
                <p:tags r:id="rId12"/>
              </p:custDataLst>
            </p:nvPr>
          </p:nvSpPr>
          <p:spPr bwMode="auto">
            <a:xfrm>
              <a:off x="3624263" y="4075113"/>
              <a:ext cx="160338" cy="120650"/>
            </a:xfrm>
            <a:prstGeom prst="rect">
              <a:avLst/>
            </a:prstGeom>
            <a:solidFill>
              <a:schemeClr val="accent1"/>
            </a:solidFill>
            <a:ln w="9525" algn="ctr">
              <a:solidFill>
                <a:srgbClr val="7474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a:solidFill>
                  <a:schemeClr val="bg1"/>
                </a:solidFill>
              </a:endParaRPr>
            </a:p>
          </p:txBody>
        </p:sp>
        <p:sp>
          <p:nvSpPr>
            <p:cNvPr id="44" name="TextBox 43">
              <a:extLst>
                <a:ext uri="{FF2B5EF4-FFF2-40B4-BE49-F238E27FC236}">
                  <a16:creationId xmlns:a16="http://schemas.microsoft.com/office/drawing/2014/main" id="{B9580783-2A87-4E65-93EF-4F790FF74A74}"/>
                </a:ext>
              </a:extLst>
            </p:cNvPr>
            <p:cNvSpPr txBox="1"/>
            <p:nvPr/>
          </p:nvSpPr>
          <p:spPr>
            <a:xfrm>
              <a:off x="3833795" y="4034624"/>
              <a:ext cx="252422" cy="175433"/>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en-IN" sz="900" dirty="0">
                  <a:solidFill>
                    <a:schemeClr val="bg1"/>
                  </a:solidFill>
                  <a:latin typeface="EYInterstate Light"/>
                </a:rPr>
                <a:t>Yes</a:t>
              </a:r>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113" name="Callout_63804749004580674727">
              <a:extLst>
                <a:ext uri="{FF2B5EF4-FFF2-40B4-BE49-F238E27FC236}">
                  <a16:creationId xmlns:a16="http://schemas.microsoft.com/office/drawing/2014/main" id="{A9FA88F1-3547-496A-B440-1A52886183EB}"/>
                </a:ext>
              </a:extLst>
            </p:cNvPr>
            <p:cNvSpPr/>
            <p:nvPr>
              <p:custDataLst>
                <p:tags r:id="rId13"/>
              </p:custDataLst>
            </p:nvPr>
          </p:nvSpPr>
          <p:spPr>
            <a:xfrm>
              <a:off x="3578225" y="2542360"/>
              <a:ext cx="1384525" cy="1174317"/>
            </a:xfrm>
            <a:prstGeom prst="wedgeRectCallout">
              <a:avLst>
                <a:gd name="adj1" fmla="val -53832"/>
                <a:gd name="adj2" fmla="val -25096"/>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Reports may remain open as a result of the issue not being resolved, or the Bullying Hotline not receiving </a:t>
              </a:r>
              <a:r>
                <a:rPr lang="en-US" sz="900" i="1" dirty="0">
                  <a:solidFill>
                    <a:srgbClr val="2E2E38"/>
                  </a:solidFill>
                  <a:latin typeface="EYInterstate Light"/>
                  <a:cs typeface="Arial" panose="020B0604020202020204" pitchFamily="34" charset="0"/>
                </a:rPr>
                <a:t>confirmation from the school that the issue has been resolved</a:t>
              </a:r>
              <a:endPar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grpSp>
      <p:sp>
        <p:nvSpPr>
          <p:cNvPr id="115" name="footnote_63811622299903726513" descr="Footnote">
            <a:extLst>
              <a:ext uri="{FF2B5EF4-FFF2-40B4-BE49-F238E27FC236}">
                <a16:creationId xmlns:a16="http://schemas.microsoft.com/office/drawing/2014/main" id="{5F7A41E9-5FA3-41EC-B0FB-FB360C2D4800}"/>
              </a:ext>
            </a:extLst>
          </p:cNvPr>
          <p:cNvSpPr txBox="1"/>
          <p:nvPr/>
        </p:nvSpPr>
        <p:spPr>
          <a:xfrm>
            <a:off x="609916" y="5934456"/>
            <a:ext cx="9985811"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Reports that were not closed include: open, delayed, cannot be found, and other</a:t>
            </a:r>
          </a:p>
        </p:txBody>
      </p:sp>
      <p:sp>
        <p:nvSpPr>
          <p:cNvPr id="43" name="source_63804743468530966221" descr="Source">
            <a:extLst>
              <a:ext uri="{FF2B5EF4-FFF2-40B4-BE49-F238E27FC236}">
                <a16:creationId xmlns:a16="http://schemas.microsoft.com/office/drawing/2014/main" id="{0F437747-8F63-40D3-B73A-4CEA273E086A}"/>
              </a:ext>
            </a:extLst>
          </p:cNvPr>
          <p:cNvSpPr txBox="1"/>
          <p:nvPr/>
        </p:nvSpPr>
        <p:spPr>
          <a:xfrm>
            <a:off x="628968" y="6377963"/>
            <a:ext cx="2949257" cy="418576"/>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a:ln>
                  <a:noFill/>
                </a:ln>
                <a:solidFill>
                  <a:srgbClr val="2E2E38"/>
                </a:solidFill>
                <a:effectLst/>
                <a:uLnTx/>
                <a:uFillTx/>
                <a:latin typeface="EYInterstate Light"/>
                <a:ea typeface="+mn-ea"/>
                <a:cs typeface="Arial" panose="020B0604020202020204" pitchFamily="34" charset="0"/>
              </a:rPr>
              <a:t>Source: </a:t>
            </a:r>
            <a:r>
              <a:rPr kumimoji="0" lang="en-US" sz="800" b="0" i="0" u="none" strike="noStrike" kern="1200" cap="none" spc="0" normalizeH="0" baseline="0" noProof="0" err="1">
                <a:ln>
                  <a:noFill/>
                </a:ln>
                <a:solidFill>
                  <a:srgbClr val="2E2E38"/>
                </a:solidFill>
                <a:effectLst/>
                <a:uLnTx/>
                <a:uFillTx/>
                <a:latin typeface="EYInterstate Light"/>
                <a:ea typeface="+mn-ea"/>
                <a:cs typeface="+mn-cs"/>
              </a:rPr>
              <a:t>FreshDesk</a:t>
            </a:r>
            <a:r>
              <a:rPr kumimoji="0" lang="en-US" sz="800" b="0" i="0" u="none" strike="noStrike" kern="1200" cap="none" spc="0" normalizeH="0" baseline="0" noProof="0">
                <a:ln>
                  <a:noFill/>
                </a:ln>
                <a:solidFill>
                  <a:srgbClr val="2E2E38"/>
                </a:solidFill>
                <a:effectLst/>
                <a:uLnTx/>
                <a:uFillTx/>
                <a:latin typeface="EYInterstate Light"/>
                <a:ea typeface="+mn-ea"/>
                <a:cs typeface="+mn-cs"/>
              </a:rPr>
              <a:t> ticket data from May 2022 – June 2022; BPS Bullying Hotline incident and investigation data from SY2021-22; </a:t>
            </a:r>
            <a:r>
              <a:rPr kumimoji="0" lang="en-US" sz="800" b="0" i="0" u="none" strike="noStrike" kern="1200" cap="none" spc="0" normalizeH="0" baseline="0" noProof="0">
                <a:ln>
                  <a:noFill/>
                </a:ln>
                <a:solidFill>
                  <a:srgbClr val="2E2E38"/>
                </a:solidFill>
                <a:effectLst/>
                <a:uLnTx/>
                <a:uFillTx/>
                <a:latin typeface="EYInterstate Light"/>
                <a:ea typeface="+mn-ea"/>
                <a:cs typeface="Arial" panose="020B0604020202020204" pitchFamily="34" charset="0"/>
              </a:rPr>
              <a:t>EY DESE, BPS, and school interviews; BPS and DESE policies</a:t>
            </a:r>
          </a:p>
        </p:txBody>
      </p:sp>
      <p:sp>
        <p:nvSpPr>
          <p:cNvPr id="33" name="TextBox 32">
            <a:extLst>
              <a:ext uri="{FF2B5EF4-FFF2-40B4-BE49-F238E27FC236}">
                <a16:creationId xmlns:a16="http://schemas.microsoft.com/office/drawing/2014/main" id="{ABD9C747-4489-41A2-84F8-B0D924FBCBEB}"/>
              </a:ext>
            </a:extLst>
          </p:cNvPr>
          <p:cNvSpPr txBox="1"/>
          <p:nvPr/>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11" name="Date Placeholder 3">
            <a:extLst>
              <a:ext uri="{FF2B5EF4-FFF2-40B4-BE49-F238E27FC236}">
                <a16:creationId xmlns:a16="http://schemas.microsoft.com/office/drawing/2014/main" id="{3638607E-3654-4C96-859B-33B966445F51}"/>
              </a:ext>
            </a:extLst>
          </p:cNvPr>
          <p:cNvSpPr>
            <a:spLocks noGrp="1"/>
          </p:cNvSpPr>
          <p:nvPr>
            <p:ph type="dt" sz="half" idx="10"/>
          </p:nvPr>
        </p:nvSpPr>
        <p:spPr>
          <a:xfrm>
            <a:off x="9088016" y="6561447"/>
            <a:ext cx="1191258" cy="180000"/>
          </a:xfrm>
        </p:spPr>
        <p:txBody>
          <a:bodyPr/>
          <a:lstStyle/>
          <a:p>
            <a:r>
              <a:rPr lang="en-US"/>
              <a:t>February 2023</a:t>
            </a:r>
          </a:p>
        </p:txBody>
      </p:sp>
      <p:sp>
        <p:nvSpPr>
          <p:cNvPr id="4" name="Slide Number Placeholder 3">
            <a:extLst>
              <a:ext uri="{FF2B5EF4-FFF2-40B4-BE49-F238E27FC236}">
                <a16:creationId xmlns:a16="http://schemas.microsoft.com/office/drawing/2014/main" id="{F08C9A81-4F4D-4785-98CB-E2AB3CE0859C}"/>
              </a:ext>
            </a:extLst>
          </p:cNvPr>
          <p:cNvSpPr>
            <a:spLocks noGrp="1"/>
          </p:cNvSpPr>
          <p:nvPr>
            <p:ph type="sldNum" sz="quarter" idx="12"/>
          </p:nvPr>
        </p:nvSpPr>
        <p:spPr/>
        <p:txBody>
          <a:bodyPr/>
          <a:lstStyle/>
          <a:p>
            <a:r>
              <a:rPr lang="en-IN"/>
              <a:t>Page </a:t>
            </a:r>
            <a:fld id="{F1BC30E3-FFE5-4B91-AA19-87A149EBB9EE}" type="slidenum">
              <a:rPr smtClean="0"/>
              <a:pPr/>
              <a:t>9</a:t>
            </a:fld>
            <a:endParaRPr/>
          </a:p>
        </p:txBody>
      </p:sp>
    </p:spTree>
    <p:extLst>
      <p:ext uri="{BB962C8B-B14F-4D97-AF65-F5344CB8AC3E}">
        <p14:creationId xmlns:p14="http://schemas.microsoft.com/office/powerpoint/2010/main" val="1989788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PRESENTATIONDONOTDELETE" val="&lt;?xml version=&quot;1.0&quot; encoding=&quot;UTF-16&quot; standalone=&quot;yes&quot;?&gt;&lt;root reqver=&quot;27037&quot;&gt;&lt;version val=&quot;330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4&quot;&gt;&lt;elem m_fUsage=&quot;3.14659000000000022013E+00&quot;&gt;&lt;m_msothmcolidx val=&quot;0&quot;/&gt;&lt;m_rgb r=&quot;E8&quot; g=&quot;0D&quot; b=&quot;00&quot;/&gt;&lt;/elem&gt;&lt;elem m_fUsage=&quot;1.01277910910354540519E+00&quot;&gt;&lt;m_msothmcolidx val=&quot;0&quot;/&gt;&lt;m_rgb r=&quot;77&quot; g=&quot;DE&quot; b=&quot;96&quot;/&gt;&lt;/elem&gt;&lt;elem m_fUsage=&quot;9.08764110000000013834E-01&quot;&gt;&lt;m_msothmcolidx val=&quot;0&quot;/&gt;&lt;m_rgb r=&quot;AE&quot; g=&quot;E3&quot; b=&quot;B3&quot;/&gt;&lt;/elem&gt;&lt;elem m_fUsage=&quot;8.10000000000000053291E-01&quot;&gt;&lt;m_msothmcolidx val=&quot;0&quot;/&gt;&lt;m_rgb r=&quot;F3&quot; g=&quot;A9&quot; b=&quot;9E&quot;/&gt;&lt;/elem&gt;&lt;elem m_fUsage=&quot;5.31441000000000163261E-01&quot;&gt;&lt;m_msothmcolidx val=&quot;0&quot;/&gt;&lt;m_rgb r=&quot;EE&quot; g=&quot;A6&quot; b=&quot;A4&quot;/&gt;&lt;/elem&gt;&lt;elem m_fUsage=&quot;3.87420489000000145552E-01&quot;&gt;&lt;m_msothmcolidx val=&quot;0&quot;/&gt;&lt;m_rgb r=&quot;E3&quot; g=&quot;AE&quot; b=&quot;DC&quot;/&gt;&lt;/elem&gt;&lt;elem m_fUsage=&quot;3.81090279019080935274E-01&quot;&gt;&lt;m_msothmcolidx val=&quot;0&quot;/&gt;&lt;m_rgb r=&quot;F4&quot; g=&quot;B5&quot; b=&quot;6F&quot;/&gt;&lt;/elem&gt;&lt;elem m_fUsage=&quot;3.48678440100000153201E-01&quot;&gt;&lt;m_msothmcolidx val=&quot;0&quot;/&gt;&lt;m_rgb r=&quot;06&quot; g=&quot;A3&quot; b=&quot;EE&quot;/&gt;&lt;/elem&gt;&lt;elem m_fUsage=&quot;3.13810596090000171188E-01&quot;&gt;&lt;m_msothmcolidx val=&quot;0&quot;/&gt;&lt;m_rgb r=&quot;BC&quot; g=&quot;BD&quot; b=&quot;D6&quot;/&gt;&lt;/elem&gt;&lt;elem m_fUsage=&quot;3.01856988763964995126E-01&quot;&gt;&lt;m_msothmcolidx val=&quot;0&quot;/&gt;&lt;m_rgb r=&quot;AC&quot; g=&quot;9B&quot; b=&quot;FF&quot;/&gt;&lt;/elem&gt;&lt;elem m_fUsage=&quot;2.94520513291174124149E-01&quot;&gt;&lt;m_msothmcolidx val=&quot;0&quot;/&gt;&lt;m_rgb r=&quot;D2&quot; g=&quot;F4&quot; b=&quot;DC&quot;/&gt;&lt;/elem&gt;&lt;elem m_fUsage=&quot;2.82429536481000165171E-01&quot;&gt;&lt;m_msothmcolidx val=&quot;0&quot;/&gt;&lt;m_rgb r=&quot;E6&quot; g=&quot;FD&quot; b=&quot;FF&quot;/&gt;&lt;/elem&gt;&lt;elem m_fUsage=&quot;2.54186582832900132001E-01&quot;&gt;&lt;m_msothmcolidx val=&quot;0&quot;/&gt;&lt;m_rgb r=&quot;AE&quot; g=&quot;DC&quot; b=&quot;FD&quot;/&gt;&lt;/elem&gt;&lt;elem m_fUsage=&quot;2.28767924549610118801E-01&quot;&gt;&lt;m_msothmcolidx val=&quot;0&quot;/&gt;&lt;m_rgb r=&quot;FF&quot; g=&quot;8D&quot; b=&quot;86&quot;/&gt;&lt;/elem&gt;&lt;/m_vecMRU&gt;&lt;/m_mruColor&gt;&lt;m_eweekdayFirstOfWeek val=&quot;1&quot;/&gt;&lt;m_eweekdayFirstOfWorkweek val=&quot;2&quot;/&gt;&lt;m_eweekdayFirstOfWeekend val=&quot;7&quot;/&gt;&lt;/CPresentation&gt;&lt;/root&gt;"/>
  <p:tag name="THINKCELLUNDODONOTDELETE" val="0"/>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5.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HASEMBEDDEDCELLS" val="Table 6380723481983799272"/>
</p:tagLst>
</file>

<file path=ppt/tags/tag41.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1"/>
  <p:tag name="EMBEDCELL" val="Table 6380723481983799272__2,1"/>
</p:tagLst>
</file>

<file path=ppt/tags/tag42.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2"/>
  <p:tag name="EMBEDCELL" val="Table 6380723481983799272__3,1"/>
</p:tagLst>
</file>

<file path=ppt/tags/tag43.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5"/>
  <p:tag name="EMBEDCELL" val="Table 6380723481983799272__4,1"/>
</p:tagLst>
</file>

<file path=ppt/tags/tag44.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HASEMBEDDEDCELLS" val="table638083727988314071"/>
</p:tagLst>
</file>

<file path=ppt/tags/tag56.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5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58.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FDGdBmKpd02VekA57je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1du0pO.uyJkZvDnlRbAXg"/>
</p:tagLst>
</file>

<file path=ppt/tags/tag61.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HASEMBEDDEDCELLS" val="table63808372798831407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QhrtNcDpHaQA0zDt4l7w2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Lu7tBAwSZBEjCt57QavQ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kRQlkMACTOp1tQIiWUKa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9sFtUgcZkGkm3MGvw3IQ1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vnDz7LutaZ4NY7DXIx3wQ"/>
</p:tagLst>
</file>

<file path=ppt/tags/tag69.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8t.Ws5w7n9KRZPVCVjb05g"/>
</p:tagLst>
</file>

<file path=ppt/tags/tag71.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HASEMBEDDEDCELLS" val="table638083727988314071"/>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ZYcfIj9DRwwzLZ5gVXCz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NCMq7OPD2mtl4rojiSVBw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0LpwM26w8wPAMcvaCtor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M1Z3soVtAtY2FEbfJi1aU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q0xsNoSYd.SYxRyBBw2O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iSsN4LsAGFR82iYVtSc0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hFrb14oiL6blmhaJhkPh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qm11zyAiocHW._FlEWRQ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UpZgDu42me4sVrk34LJ5g"/>
</p:tagLst>
</file>

<file path=ppt/tags/tag83.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HASEMBEDDEDCELLS" val="table638083727988314071"/>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SYMBOL" val="Custom_Long horizontal takeaway"/>
  <p:tag name="DYNAMICSHAPE" val="Custom_Long horizontal takeaway"/>
  <p:tag name="SYMBOLCOLOR" val="single"/>
  <p:tag name="FIXEDPOSITION" val="T"/>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2APBMSK2AbhY_YXGSd7Q0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l4KdOuwkxtBtTGZrd_Hu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blank).potx" id="{CE52F024-EC4E-441C-9153-361D5F44F3F6}" vid="{0EFBFF98-DD65-424B-BCC6-0920D7E449F9}"/>
    </a:ext>
  </a:extLst>
</a:theme>
</file>

<file path=ppt/theme/theme4.xml><?xml version="1.0" encoding="utf-8"?>
<a:theme xmlns:a="http://schemas.openxmlformats.org/drawingml/2006/main" name="1_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blank).potx" id="{CE52F024-EC4E-441C-9153-361D5F44F3F6}" vid="{0EFBFF98-DD65-424B-BCC6-0920D7E449F9}"/>
    </a:ext>
  </a:extLst>
</a:theme>
</file>

<file path=ppt/theme/theme5.xml><?xml version="1.0" encoding="utf-8"?>
<a:theme xmlns:a="http://schemas.openxmlformats.org/drawingml/2006/main" name="New_2022">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6.xml><?xml version="1.0" encoding="utf-8"?>
<a:theme xmlns:a="http://schemas.openxmlformats.org/drawingml/2006/main" name="1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37026F9728184AB52C163C9949ECB6" ma:contentTypeVersion="4" ma:contentTypeDescription="Create a new document." ma:contentTypeScope="" ma:versionID="b6adda261a3865a51c799a348df3483f">
  <xsd:schema xmlns:xsd="http://www.w3.org/2001/XMLSchema" xmlns:xs="http://www.w3.org/2001/XMLSchema" xmlns:p="http://schemas.microsoft.com/office/2006/metadata/properties" xmlns:ns2="b5d540f5-df78-4134-9901-11927155d372" xmlns:ns3="0a020e6d-7cc1-4846-9d71-995371862250" targetNamespace="http://schemas.microsoft.com/office/2006/metadata/properties" ma:root="true" ma:fieldsID="4f1ae8f4f8ede20b1342cc7678145443" ns2:_="" ns3:_="">
    <xsd:import namespace="b5d540f5-df78-4134-9901-11927155d372"/>
    <xsd:import namespace="0a020e6d-7cc1-4846-9d71-9953718622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540f5-df78-4134-9901-11927155d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020e6d-7cc1-4846-9d71-9953718622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a020e6d-7cc1-4846-9d71-995371862250">
      <UserInfo>
        <DisplayName>Kasia Lundy</DisplayName>
        <AccountId>13</AccountId>
        <AccountType/>
      </UserInfo>
      <UserInfo>
        <DisplayName>Kate Pinto</DisplayName>
        <AccountId>18</AccountId>
        <AccountType/>
      </UserInfo>
      <UserInfo>
        <DisplayName>Teddy P Christakos</DisplayName>
        <AccountId>87</AccountId>
        <AccountType/>
      </UserInfo>
      <UserInfo>
        <DisplayName>Kyle T Madura</DisplayName>
        <AccountId>86</AccountId>
        <AccountType/>
      </UserInfo>
      <UserInfo>
        <DisplayName>Sam J Wolfson</DisplayName>
        <AccountId>81</AccountId>
        <AccountType/>
      </UserInfo>
      <UserInfo>
        <DisplayName>Dona Gilbertson</DisplayName>
        <AccountId>117</AccountId>
        <AccountType/>
      </UserInfo>
      <UserInfo>
        <DisplayName>Meghan Egan</DisplayName>
        <AccountId>43</AccountId>
        <AccountType/>
      </UserInfo>
      <UserInfo>
        <DisplayName>David J Dreher</DisplayName>
        <AccountId>19</AccountId>
        <AccountType/>
      </UserInfo>
      <UserInfo>
        <DisplayName>Chris J Librizzi</DisplayName>
        <AccountId>23</AccountId>
        <AccountType/>
      </UserInfo>
      <UserInfo>
        <DisplayName>Umair Naeem</DisplayName>
        <AccountId>53</AccountId>
        <AccountType/>
      </UserInfo>
      <UserInfo>
        <DisplayName>Mary Kryska</DisplayName>
        <AccountId>22</AccountId>
        <AccountType/>
      </UserInfo>
    </SharedWithUsers>
  </documentManagement>
</p:properties>
</file>

<file path=customXml/itemProps1.xml><?xml version="1.0" encoding="utf-8"?>
<ds:datastoreItem xmlns:ds="http://schemas.openxmlformats.org/officeDocument/2006/customXml" ds:itemID="{E0452801-B128-448F-9908-C5BD099B19D1}">
  <ds:schemaRefs>
    <ds:schemaRef ds:uri="http://schemas.microsoft.com/sharepoint/v3/contenttype/forms"/>
  </ds:schemaRefs>
</ds:datastoreItem>
</file>

<file path=customXml/itemProps2.xml><?xml version="1.0" encoding="utf-8"?>
<ds:datastoreItem xmlns:ds="http://schemas.openxmlformats.org/officeDocument/2006/customXml" ds:itemID="{F5CD663A-1952-43C8-BED4-47FFDE8DB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540f5-df78-4134-9901-11927155d372"/>
    <ds:schemaRef ds:uri="0a020e6d-7cc1-4846-9d71-995371862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2F75BB-1905-4028-823D-F94C133619D9}">
  <ds:schemaRefs>
    <ds:schemaRef ds:uri="http://schemas.microsoft.com/office/infopath/2007/PartnerControls"/>
    <ds:schemaRef ds:uri="0a020e6d-7cc1-4846-9d71-995371862250"/>
    <ds:schemaRef ds:uri="b5d540f5-df78-4134-9901-11927155d37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6573</TotalTime>
  <Words>6170</Words>
  <Application>Microsoft Office PowerPoint</Application>
  <PresentationFormat>Custom</PresentationFormat>
  <Paragraphs>658</Paragraphs>
  <Slides>17</Slides>
  <Notes>8</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17</vt:i4>
      </vt:variant>
    </vt:vector>
  </HeadingPairs>
  <TitlesOfParts>
    <vt:vector size="31" baseType="lpstr">
      <vt:lpstr>Arial</vt:lpstr>
      <vt:lpstr>Calibri</vt:lpstr>
      <vt:lpstr>EYInterstate</vt:lpstr>
      <vt:lpstr>EYInterstate Light</vt:lpstr>
      <vt:lpstr>Georgia</vt:lpstr>
      <vt:lpstr>Wingdings 2</vt:lpstr>
      <vt:lpstr>Wingdings 3</vt:lpstr>
      <vt:lpstr>EY dark background</vt:lpstr>
      <vt:lpstr>EY light background</vt:lpstr>
      <vt:lpstr>EY-P Widescreen Template 2022</vt:lpstr>
      <vt:lpstr>1_EY-P Widescreen Template 2022</vt:lpstr>
      <vt:lpstr>New_2022</vt:lpstr>
      <vt:lpstr>1_EY light background</vt:lpstr>
      <vt:lpstr>think-cell Slide</vt:lpstr>
      <vt:lpstr>DESE independent data consultant for BPS SIP</vt:lpstr>
      <vt:lpstr>Limitations and restrictions</vt:lpstr>
      <vt:lpstr>Data assessment approach and outcomes EY analyzed seven BPS data domains, determined by DESE, for SY2021-22, identifying key challenges and opportunities</vt:lpstr>
      <vt:lpstr>Data assessment scope EY analyzed seven BPS data domains, identified by DESE, for SY2021-22</vt:lpstr>
      <vt:lpstr>Individual data domain dimension risk ratings Each data domain was rated for risk across seven dimensions</vt:lpstr>
      <vt:lpstr>Data domain composite risk ratings Across data domains, dimension ratings were used to generate a relative composite risk rating</vt:lpstr>
      <vt:lpstr>Data domain overviews (1/4)   Across the data domains, student exit (withdrawals) and restraint represent the greatest risk (highest composite scores)</vt:lpstr>
      <vt:lpstr>Data domain overviews (2/4)   AM bus OTP and Special Education represent moderate overall risk, with some dimensions that are rated high risk</vt:lpstr>
      <vt:lpstr>Data domain overviews (3/4)   Parental complaints was rated moderate risk as a domain; it had no high risk but several moderate risk dimensions</vt:lpstr>
      <vt:lpstr>Data domain overviews (4/4)   Student discipline, English Learners, and student enrollment all were rated least risk (lowest composite scores) </vt:lpstr>
      <vt:lpstr>Overarching challenges Across data domains, several broader challenges emerged</vt:lpstr>
      <vt:lpstr>Overarching opportunities There are several high-level opportunities for improvement that may enable and support domain-specific opportunities</vt:lpstr>
      <vt:lpstr>Appendix</vt:lpstr>
      <vt:lpstr>Appendix Dimension risk rating rubric</vt:lpstr>
      <vt:lpstr>Appendix Student assignment</vt:lpstr>
      <vt:lpstr>Appendix Student location analysis: School services classifications</vt:lpstr>
      <vt:lpstr>EY  |  Building a better working world EY exists to build a better working world, helping create long-term value for clients, people and society and build trust in the capital markets. Enabled by data and technology, diverse EY teams in over 150 countries provide trust through assurance and help clients grow, transform and operate. Working across assurance, consulting, law, strategy, tax and transactions, EY teams ask better questions to find new answers for the complex issues facing our world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February 2023 Regular Meeting Item 3 PowerPoint: DESE independent data consultant for BPS SIP, Brief summary of findings</dc:title>
  <dc:subject/>
  <dc:creator>DESE</dc:creator>
  <cp:keywords/>
  <cp:lastModifiedBy>Zou, Dong (EOE)</cp:lastModifiedBy>
  <cp:revision>7</cp:revision>
  <dcterms:created xsi:type="dcterms:W3CDTF">2020-06-09T18:31:46Z</dcterms:created>
  <dcterms:modified xsi:type="dcterms:W3CDTF">2023-02-28T17:08:14Z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28 2023 12:00AM</vt:lpwstr>
  </property>
</Properties>
</file>