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4" r:id="rId5"/>
  </p:sldMasterIdLst>
  <p:notesMasterIdLst>
    <p:notesMasterId r:id="rId11"/>
  </p:notesMasterIdLst>
  <p:handoutMasterIdLst>
    <p:handoutMasterId r:id="rId12"/>
  </p:handoutMasterIdLst>
  <p:sldIdLst>
    <p:sldId id="277" r:id="rId6"/>
    <p:sldId id="293" r:id="rId7"/>
    <p:sldId id="298" r:id="rId8"/>
    <p:sldId id="295" r:id="rId9"/>
    <p:sldId id="296" r:id="rId10"/>
  </p:sldIdLst>
  <p:sldSz cx="12192000" cy="6858000"/>
  <p:notesSz cx="7010400" cy="9296400"/>
  <p:custDataLst>
    <p:tags r:id="rId1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293"/>
            <p14:sldId id="298"/>
            <p14:sldId id="295"/>
            <p14:sldId id="296"/>
          </p14:sldIdLst>
        </p14:section>
        <p14:section name="Basic text box" id="{DCD4DD07-CAF7-4E7A-9DCD-CDE5ABF2F349}">
          <p14:sldIdLst/>
        </p14:section>
        <p14:section name="Infographics" id="{C4E083B3-F14A-4392-9B82-0F42DAC53658}">
          <p14:sldIdLst/>
        </p14:section>
        <p14:section name="End &amp; Contact" id="{7D930A8E-F6E7-47DF-97AA-43BE2C93C7F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FAD977-5F27-FE7B-1BCD-7C3C1E1C942B}" name="Wall, Lucy (DESE)" initials="W(" userId="S::lucy.a.wall@mass.gov::fa07faa1-2c68-42e2-a6fd-e0361f5ae0cd" providerId="AD"/>
  <p188:author id="{22185686-9C2D-AE43-C7B0-9F161C7773D2}" name="Wall, Lucy (DESE)" initials="WL(" userId="S::Lucy.A.Wall@mass.gov::fa07faa1-2c68-42e2-a6fd-e0361f5ae0cd" providerId="AD"/>
  <p188:author id="{73D4F386-D49C-888E-7934-91F92B27CCEB}" name="Hashimoto-Martell, Erin (DESE)" initials="H(" userId="S::erin.a.hashimoto-martell@mass.gov::df454100-3044-4d15-8aa2-4be18f5aa07c" providerId="AD"/>
  <p188:author id="{026B5B98-007D-1F66-F551-3CF3A05072EE}" name="Abbott, Claire (DESE)" initials="AC(" userId="S::Claire.J.Abbott@mass.gov::b80222f3-7abf-41f6-a69e-af06caaffd48" providerId="AD"/>
  <p188:author id="{FB1FB499-3996-40C9-71B0-D478C2C24D3C}" name="Smithney, Claire (DESE)" initials="S(" userId="S::claire.smithney@mass.gov::5e07ed19-a428-46a7-ad65-7c7bcd775bec" providerId="AD"/>
  <p188:author id="{AE4DA19D-5474-0B52-A4C2-1103076DF846}" name="Losee, Elizabeth (DESE)" initials="L(" userId="S::elizabeth.c.losee@mass.gov::ca2766c9-0676-4442-b2fb-89151b00f906" providerId="AD"/>
  <p188:author id="{235849C4-A7A7-ECF8-4A34-1050FFF41A09}" name="Devine, Brian J (DESE)" initials="D(" userId="S::brianj.devine@mass.gov::346b85e1-426d-45fd-94c7-16db3526c885" providerId="AD"/>
  <p188:author id="{DBA488D0-D6F7-6699-ED6F-A8E6B15BD338}" name="Cribbs, Alexia (DESE)" initials="C(" userId="S::alexia.j.cribbs@mass.gov::ec4fa1a9-1333-49ee-8778-c278f6c6f83b" providerId="AD"/>
  <p188:author id="{0AD3CBD4-131F-43E8-73D8-F3C17E016837}" name="Losee, Elizabeth (DESE)" initials="LE(" userId="S::Elizabeth.C.Losee@mass.gov::ca2766c9-0676-4442-b2fb-89151b00f90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C8D360-0591-4F78-9456-332FB4A5FEC4}" v="1" dt="2023-02-27T20:57:12.513"/>
    <p1510:client id="{23F66CB9-8419-4639-8DF4-528D0828A1AE}" v="3" dt="2023-02-28T16:28:04.505"/>
    <p1510:client id="{CCD8B1C8-7480-4FD4-8B2A-76F1548EA237}" v="1984" dt="2023-02-27T20:37:12.2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150" y="13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ags" Target="tags/tag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2023/2/28</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2023/2/28</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Claire Introduce</a:t>
            </a:r>
          </a:p>
          <a:p>
            <a:endParaRPr lang="en-US">
              <a:latin typeface="Calibri"/>
              <a:cs typeface="Calibri"/>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1821006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Claire</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a:t>
            </a:fld>
            <a:endParaRPr lang="zh-CN" altLang="en-US"/>
          </a:p>
        </p:txBody>
      </p:sp>
    </p:spTree>
    <p:extLst>
      <p:ext uri="{BB962C8B-B14F-4D97-AF65-F5344CB8AC3E}">
        <p14:creationId xmlns:p14="http://schemas.microsoft.com/office/powerpoint/2010/main" val="3218934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Liz </a:t>
            </a:r>
          </a:p>
          <a:p>
            <a:pPr marL="0" marR="0">
              <a:spcBef>
                <a:spcPts val="0"/>
              </a:spcBef>
              <a:spcAft>
                <a:spcPts val="0"/>
              </a:spcAft>
            </a:pPr>
            <a:endParaRPr lang="en-US" sz="1800">
              <a:solidFill>
                <a:srgbClr val="000000"/>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In total, the Department received comments from over 200 commenters. The majority were </a:t>
            </a:r>
            <a:r>
              <a:rPr lang="en-US" sz="1800">
                <a:effectLst/>
                <a:latin typeface="Times New Roman" panose="02020603050405020304" pitchFamily="18" charset="0"/>
                <a:ea typeface="Times New Roman" panose="02020603050405020304" pitchFamily="18" charset="0"/>
              </a:rPr>
              <a:t>individuals, plus six organizations and groups including:</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Calibri" panose="020F0502020204030204" pitchFamily="34" charset="0"/>
                <a:cs typeface="Arial" panose="020B0604020202020204" pitchFamily="34" charset="0"/>
              </a:rPr>
              <a:t>American Federation of Teachers-Massachusetts</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Calibri" panose="020F0502020204030204" pitchFamily="34" charset="0"/>
                <a:cs typeface="Arial" panose="020B0604020202020204" pitchFamily="34" charset="0"/>
              </a:rPr>
              <a:t>Massachusetts Teachers Association</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Calibri" panose="020F0502020204030204" pitchFamily="34" charset="0"/>
                <a:cs typeface="Arial" panose="020B0604020202020204" pitchFamily="34" charset="0"/>
              </a:rPr>
              <a:t>Massachusetts School Administrators Association</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Calibri" panose="020F0502020204030204" pitchFamily="34" charset="0"/>
                <a:cs typeface="Arial" panose="020B0604020202020204" pitchFamily="34" charset="0"/>
              </a:rPr>
              <a:t>UMass-Boston (Ed Admin), and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800">
                <a:effectLst/>
                <a:latin typeface="Times New Roman" panose="02020603050405020304" pitchFamily="18" charset="0"/>
                <a:ea typeface="Calibri" panose="020F0502020204030204" pitchFamily="34" charset="0"/>
                <a:cs typeface="Arial" panose="020B0604020202020204" pitchFamily="34" charset="0"/>
              </a:rPr>
              <a:t>Norton Public Schools </a:t>
            </a:r>
            <a:endParaRPr lang="en-US" sz="1800">
              <a:effectLst/>
              <a:latin typeface="Calibri" panose="020F0502020204030204" pitchFamily="34" charset="0"/>
              <a:ea typeface="Calibri" panose="020F0502020204030204" pitchFamily="34" charset="0"/>
              <a:cs typeface="Arial" panose="020B0604020202020204" pitchFamily="34" charset="0"/>
            </a:endParaRPr>
          </a:p>
          <a:p>
            <a:endParaRPr lang="en-US" sz="1800">
              <a:effectLst/>
              <a:latin typeface="Times New Roman" panose="02020603050405020304" pitchFamily="18" charset="0"/>
              <a:ea typeface="Times New Roman" panose="02020603050405020304" pitchFamily="18" charset="0"/>
            </a:endParaRPr>
          </a:p>
          <a:p>
            <a:r>
              <a:rPr lang="en-US" sz="1800">
                <a:effectLst/>
                <a:latin typeface="Times New Roman" panose="02020603050405020304" pitchFamily="18" charset="0"/>
                <a:ea typeface="Times New Roman" panose="02020603050405020304" pitchFamily="18" charset="0"/>
              </a:rPr>
              <a:t>While the level of agreement varied across the different amendments, in general commenters were in favor of all proposed changes. The Department made a few modifications based on the comments. [cite from slide]</a:t>
            </a:r>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2451029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Claire</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3119111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Prepare to speak to: </a:t>
            </a:r>
          </a:p>
          <a:p>
            <a:pPr marL="171450" indent="-171450">
              <a:buFont typeface="Arial" panose="020B0604020202020204" pitchFamily="34" charset="0"/>
              <a:buChar char="•"/>
            </a:pPr>
            <a:r>
              <a:rPr lang="en-US"/>
              <a:t>Claire: removal of performance assessment from other administrative licensure requirements </a:t>
            </a:r>
          </a:p>
          <a:p>
            <a:pPr marL="628650" lvl="1" indent="-171450">
              <a:buFont typeface="Arial" panose="020B0604020202020204" pitchFamily="34" charset="0"/>
              <a:buChar char="•"/>
            </a:pPr>
            <a:r>
              <a:rPr lang="en-US"/>
              <a:t>With the exception of the principal role, for which we developed PAL, this has been a provision within our regulations that has not been implemented for other administrative roles. PAL was developed over several years and remains an important and rigorous licensure requirement for school leaders, who we know represent the second most influential educator when it comes to student learning and achievement. We will continue to support a rigorous internship/apprenticeship route for administrators, with anticipated updates to guidance around that route, and will hold ed prep programs accountable to a similarly robust program of study, including embedded performance assessments for all administrative candidates. </a:t>
            </a:r>
          </a:p>
          <a:p>
            <a:pPr marL="171450" indent="-171450">
              <a:buFont typeface="Arial" panose="020B0604020202020204" pitchFamily="34" charset="0"/>
              <a:buChar char="•"/>
            </a:pPr>
            <a:r>
              <a:rPr lang="en-US"/>
              <a:t>Claire: Other requested modifications to principal provisional license that were not incorporated (e.g., 3-year duration, requiring PAL)</a:t>
            </a:r>
          </a:p>
          <a:p>
            <a:pPr marL="628650" lvl="1" indent="-171450">
              <a:buFont typeface="Arial" panose="020B0604020202020204" pitchFamily="34" charset="0"/>
              <a:buChar char="•"/>
            </a:pPr>
            <a:r>
              <a:rPr lang="en-US"/>
              <a:t>3-year duration – given the educational experience requirement to obtain a provisional license, we do not feel this is necessary; and it would bring it out of alignment with the provisional license for other roles</a:t>
            </a:r>
          </a:p>
          <a:p>
            <a:pPr marL="171450" indent="-171450">
              <a:buFont typeface="Arial" panose="020B0604020202020204" pitchFamily="34" charset="0"/>
              <a:buChar char="•"/>
            </a:pPr>
            <a:r>
              <a:rPr lang="en-US"/>
              <a:t>Brian and Lucy: Terminology associated with Military Spouse license </a:t>
            </a:r>
          </a:p>
          <a:p>
            <a:pPr marL="171450" indent="-171450">
              <a:buFont typeface="Arial" panose="020B0604020202020204" pitchFamily="34" charset="0"/>
              <a:buChar char="•"/>
            </a:pPr>
            <a:r>
              <a:rPr lang="en-US"/>
              <a:t>Brian &amp; OLA representative: SEI</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a:t>
            </a:fld>
            <a:endParaRPr lang="zh-CN" altLang="en-US"/>
          </a:p>
        </p:txBody>
      </p:sp>
    </p:spTree>
    <p:extLst>
      <p:ext uri="{BB962C8B-B14F-4D97-AF65-F5344CB8AC3E}">
        <p14:creationId xmlns:p14="http://schemas.microsoft.com/office/powerpoint/2010/main" val="3507012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3677189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3501584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2626730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1705388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3066393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503718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1680739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72541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2546395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333112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3279556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2/28/2023</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B42496-E9A8-4161-ADDA-C67128E0AFE2}" type="slidenum">
              <a:rPr lang="en-US" smtClean="0"/>
              <a:pPr/>
              <a:t>‹#›</a:t>
            </a:fld>
            <a:endParaRPr lang="en-US"/>
          </a:p>
        </p:txBody>
      </p:sp>
    </p:spTree>
    <p:extLst>
      <p:ext uri="{BB962C8B-B14F-4D97-AF65-F5344CB8AC3E}">
        <p14:creationId xmlns:p14="http://schemas.microsoft.com/office/powerpoint/2010/main" val="276749123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47399" y="2202475"/>
            <a:ext cx="6834920" cy="2325594"/>
          </a:xfrm>
        </p:spPr>
        <p:txBody>
          <a:bodyPr/>
          <a:lstStyle/>
          <a:p>
            <a:r>
              <a:rPr lang="en-US" sz="2400" b="1" dirty="0">
                <a:latin typeface="Segoe" panose="020B0503040204020203"/>
                <a:ea typeface="Calibri" panose="020F0502020204030204" pitchFamily="34" charset="0"/>
              </a:rPr>
              <a:t>Amendments to Educator Licensure Regulations, 603 CMR 7.00  </a:t>
            </a:r>
            <a:br>
              <a:rPr lang="en-US" sz="2400" b="1" dirty="0">
                <a:latin typeface="Segoe" panose="020B0503040204020203"/>
                <a:ea typeface="Calibri" panose="020F0502020204030204" pitchFamily="34" charset="0"/>
              </a:rPr>
            </a:br>
            <a:br>
              <a:rPr lang="en-US" sz="2400" b="1" dirty="0">
                <a:latin typeface="Segoe" panose="020B0503040204020203"/>
                <a:ea typeface="Calibri" panose="020F0502020204030204" pitchFamily="34" charset="0"/>
              </a:rPr>
            </a:br>
            <a:r>
              <a:rPr lang="en-US" sz="2400" b="1" dirty="0">
                <a:latin typeface="Segoe" panose="020B0503040204020203"/>
                <a:ea typeface="Calibri" panose="020F0502020204030204" pitchFamily="34" charset="0"/>
              </a:rPr>
              <a:t>Discussion and Vote</a:t>
            </a:r>
            <a:br>
              <a:rPr lang="en-US" sz="2800" b="1" dirty="0">
                <a:latin typeface="Segoe" panose="020B0503040204020203"/>
                <a:ea typeface="Calibri" panose="020F0502020204030204" pitchFamily="34" charset="0"/>
              </a:rPr>
            </a:br>
            <a:br>
              <a:rPr lang="en-US" sz="2800" b="1" dirty="0">
                <a:effectLst/>
                <a:latin typeface="Segoe" panose="020B0503040204020203"/>
                <a:ea typeface="Calibri" panose="020F0502020204030204" pitchFamily="34" charset="0"/>
              </a:rPr>
            </a:br>
            <a:endParaRPr lang="en-US" sz="5400" dirty="0">
              <a:latin typeface="Segoe" panose="020B0503040204020203"/>
            </a:endParaRPr>
          </a:p>
        </p:txBody>
      </p:sp>
      <p:sp>
        <p:nvSpPr>
          <p:cNvPr id="3" name="Subtitle 2"/>
          <p:cNvSpPr>
            <a:spLocks noGrp="1"/>
          </p:cNvSpPr>
          <p:nvPr>
            <p:ph type="subTitle" idx="1"/>
          </p:nvPr>
        </p:nvSpPr>
        <p:spPr>
          <a:xfrm>
            <a:off x="5357080" y="3701855"/>
            <a:ext cx="6825239" cy="826214"/>
          </a:xfrm>
        </p:spPr>
        <p:txBody>
          <a:bodyPr/>
          <a:lstStyle/>
          <a:p>
            <a:r>
              <a:rPr lang="en-US" altLang="zh-CN">
                <a:latin typeface="Segoe"/>
              </a:rPr>
              <a:t>February 28, 2023</a:t>
            </a:r>
            <a:endParaRPr lang="zh-CN" altLang="en-US">
              <a:latin typeface="Segoe"/>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AB333-0AD9-3DD0-B35F-F0958379C21C}"/>
              </a:ext>
            </a:extLst>
          </p:cNvPr>
          <p:cNvSpPr>
            <a:spLocks noGrp="1"/>
          </p:cNvSpPr>
          <p:nvPr>
            <p:ph type="title"/>
          </p:nvPr>
        </p:nvSpPr>
        <p:spPr/>
        <p:txBody>
          <a:bodyPr/>
          <a:lstStyle/>
          <a:p>
            <a:r>
              <a:rPr lang="en-US">
                <a:latin typeface="Segoe UI Semibold"/>
                <a:cs typeface="Segoe UI Semibold"/>
              </a:rPr>
              <a:t>Overview of Regulatory Revisions</a:t>
            </a:r>
          </a:p>
        </p:txBody>
      </p:sp>
      <p:sp>
        <p:nvSpPr>
          <p:cNvPr id="3" name="Content Placeholder 2">
            <a:extLst>
              <a:ext uri="{FF2B5EF4-FFF2-40B4-BE49-F238E27FC236}">
                <a16:creationId xmlns:a16="http://schemas.microsoft.com/office/drawing/2014/main" id="{252371C7-7CCF-A149-7A7D-928B81674DA1}"/>
              </a:ext>
            </a:extLst>
          </p:cNvPr>
          <p:cNvSpPr>
            <a:spLocks noGrp="1"/>
          </p:cNvSpPr>
          <p:nvPr>
            <p:ph idx="1"/>
          </p:nvPr>
        </p:nvSpPr>
        <p:spPr/>
        <p:txBody>
          <a:bodyPr/>
          <a:lstStyle/>
          <a:p>
            <a:r>
              <a:rPr lang="en-US" sz="2800"/>
              <a:t>Extend the alternative licensure assessment pilot by one-year to June 30, 2025;</a:t>
            </a:r>
          </a:p>
          <a:p>
            <a:r>
              <a:rPr lang="en-US" sz="2800"/>
              <a:t>Add a new Provisional license option for Principals/Assistant Principals;</a:t>
            </a:r>
          </a:p>
          <a:p>
            <a:r>
              <a:rPr lang="en-US" sz="2800"/>
              <a:t>Add a new Military Spouse license;</a:t>
            </a:r>
          </a:p>
          <a:p>
            <a:r>
              <a:rPr lang="en-US" sz="2800"/>
              <a:t>Create a new option for candidates from out of state to meet the Sheltered English Immersion endorsement requirement; and</a:t>
            </a:r>
          </a:p>
          <a:p>
            <a:r>
              <a:rPr lang="en-US" sz="2800"/>
              <a:t>Streamline and update other references in the regulations</a:t>
            </a:r>
          </a:p>
          <a:p>
            <a:endParaRPr lang="en-US" sz="2800"/>
          </a:p>
        </p:txBody>
      </p:sp>
      <p:sp>
        <p:nvSpPr>
          <p:cNvPr id="4" name="Slide Number Placeholder 3">
            <a:extLst>
              <a:ext uri="{FF2B5EF4-FFF2-40B4-BE49-F238E27FC236}">
                <a16:creationId xmlns:a16="http://schemas.microsoft.com/office/drawing/2014/main" id="{28D50A8D-892B-FA48-3936-5600EA88CE83}"/>
              </a:ext>
            </a:extLst>
          </p:cNvPr>
          <p:cNvSpPr>
            <a:spLocks noGrp="1"/>
          </p:cNvSpPr>
          <p:nvPr>
            <p:ph type="sldNum" sz="quarter" idx="12"/>
          </p:nvPr>
        </p:nvSpPr>
        <p:spPr/>
        <p:txBody>
          <a:bodyPr/>
          <a:lstStyle/>
          <a:p>
            <a:fld id="{FF27229C-EC7B-4063-A33B-28A5E87E32ED}" type="slidenum">
              <a:rPr lang="zh-CN" altLang="en-US" smtClean="0"/>
              <a:pPr/>
              <a:t>2</a:t>
            </a:fld>
            <a:endParaRPr lang="zh-CN" altLang="en-US"/>
          </a:p>
        </p:txBody>
      </p:sp>
    </p:spTree>
    <p:extLst>
      <p:ext uri="{BB962C8B-B14F-4D97-AF65-F5344CB8AC3E}">
        <p14:creationId xmlns:p14="http://schemas.microsoft.com/office/powerpoint/2010/main" val="113535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A1A89-192D-D585-1010-17D55CB9E8A5}"/>
              </a:ext>
            </a:extLst>
          </p:cNvPr>
          <p:cNvSpPr>
            <a:spLocks noGrp="1"/>
          </p:cNvSpPr>
          <p:nvPr>
            <p:ph type="title"/>
          </p:nvPr>
        </p:nvSpPr>
        <p:spPr/>
        <p:txBody>
          <a:bodyPr/>
          <a:lstStyle/>
          <a:p>
            <a:r>
              <a:rPr lang="en-US"/>
              <a:t>Modifications based on Public Comment</a:t>
            </a:r>
          </a:p>
        </p:txBody>
      </p:sp>
      <p:sp>
        <p:nvSpPr>
          <p:cNvPr id="3" name="Content Placeholder 2">
            <a:extLst>
              <a:ext uri="{FF2B5EF4-FFF2-40B4-BE49-F238E27FC236}">
                <a16:creationId xmlns:a16="http://schemas.microsoft.com/office/drawing/2014/main" id="{80A7E0FC-6A8D-749A-D2FA-C8D23103E07B}"/>
              </a:ext>
            </a:extLst>
          </p:cNvPr>
          <p:cNvSpPr>
            <a:spLocks noGrp="1"/>
          </p:cNvSpPr>
          <p:nvPr>
            <p:ph idx="1"/>
          </p:nvPr>
        </p:nvSpPr>
        <p:spPr/>
        <p:txBody>
          <a:bodyPr vert="horz" lIns="91440" tIns="45720" rIns="91440" bIns="45720" rtlCol="0" anchor="t">
            <a:noAutofit/>
          </a:bodyPr>
          <a:lstStyle/>
          <a:p>
            <a:r>
              <a:rPr lang="en-US" sz="2800">
                <a:latin typeface="Segoe UI"/>
                <a:cs typeface="Segoe UI"/>
              </a:rPr>
              <a:t>Over 200 Public Comments received</a:t>
            </a:r>
          </a:p>
          <a:p>
            <a:pPr lvl="1"/>
            <a:r>
              <a:rPr lang="en-US" sz="2400">
                <a:latin typeface="Segoe UI"/>
                <a:cs typeface="Segoe UI"/>
              </a:rPr>
              <a:t>Overall support for revisions</a:t>
            </a:r>
          </a:p>
          <a:p>
            <a:r>
              <a:rPr lang="en-US" sz="2800">
                <a:latin typeface="Segoe UI"/>
                <a:cs typeface="Segoe UI"/>
              </a:rPr>
              <a:t>For the provisional educator license for Principal/Assistant Principal:</a:t>
            </a:r>
            <a:endParaRPr lang="en-US">
              <a:latin typeface="Segoe UI"/>
              <a:cs typeface="Segoe UI"/>
            </a:endParaRPr>
          </a:p>
          <a:p>
            <a:pPr lvl="1"/>
            <a:r>
              <a:rPr lang="en-US" sz="2400"/>
              <a:t>Require prerequisite experience to be in education;</a:t>
            </a:r>
          </a:p>
          <a:p>
            <a:pPr lvl="1"/>
            <a:r>
              <a:rPr lang="en-US" sz="2400"/>
              <a:t>Provide an option for candidates to receive a Provisional license if they completed an approved program or have an equivalent license from another state with which Massachusetts has an agreement approved by the Commissioner. </a:t>
            </a:r>
          </a:p>
          <a:p>
            <a:r>
              <a:rPr lang="en-US" sz="2800">
                <a:latin typeface="Segoe UI"/>
                <a:cs typeface="Segoe UI"/>
              </a:rPr>
              <a:t>Add language in General Provisions, 603 CMR 7.15, clarifying implementation timelines</a:t>
            </a:r>
            <a:endParaRPr lang="en-US" sz="2800"/>
          </a:p>
          <a:p>
            <a:endParaRPr lang="en-US" sz="2800"/>
          </a:p>
        </p:txBody>
      </p:sp>
      <p:sp>
        <p:nvSpPr>
          <p:cNvPr id="4" name="Slide Number Placeholder 3">
            <a:extLst>
              <a:ext uri="{FF2B5EF4-FFF2-40B4-BE49-F238E27FC236}">
                <a16:creationId xmlns:a16="http://schemas.microsoft.com/office/drawing/2014/main" id="{574275E1-2629-6152-8925-BD029C0DEF0F}"/>
              </a:ext>
            </a:extLst>
          </p:cNvPr>
          <p:cNvSpPr>
            <a:spLocks noGrp="1"/>
          </p:cNvSpPr>
          <p:nvPr>
            <p:ph type="sldNum" sz="quarter" idx="12"/>
          </p:nvPr>
        </p:nvSpPr>
        <p:spPr/>
        <p:txBody>
          <a:bodyPr/>
          <a:lstStyle/>
          <a:p>
            <a:fld id="{FF27229C-EC7B-4063-A33B-28A5E87E32ED}" type="slidenum">
              <a:rPr lang="zh-CN" altLang="en-US" smtClean="0"/>
              <a:pPr/>
              <a:t>3</a:t>
            </a:fld>
            <a:endParaRPr lang="zh-CN" altLang="en-US"/>
          </a:p>
        </p:txBody>
      </p:sp>
    </p:spTree>
    <p:extLst>
      <p:ext uri="{BB962C8B-B14F-4D97-AF65-F5344CB8AC3E}">
        <p14:creationId xmlns:p14="http://schemas.microsoft.com/office/powerpoint/2010/main" val="615169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AB333-0AD9-3DD0-B35F-F0958379C21C}"/>
              </a:ext>
            </a:extLst>
          </p:cNvPr>
          <p:cNvSpPr>
            <a:spLocks noGrp="1"/>
          </p:cNvSpPr>
          <p:nvPr>
            <p:ph type="title"/>
          </p:nvPr>
        </p:nvSpPr>
        <p:spPr/>
        <p:txBody>
          <a:bodyPr/>
          <a:lstStyle/>
          <a:p>
            <a:r>
              <a:rPr lang="en-US"/>
              <a:t>Recommendations</a:t>
            </a:r>
          </a:p>
        </p:txBody>
      </p:sp>
      <p:sp>
        <p:nvSpPr>
          <p:cNvPr id="3" name="Content Placeholder 2">
            <a:extLst>
              <a:ext uri="{FF2B5EF4-FFF2-40B4-BE49-F238E27FC236}">
                <a16:creationId xmlns:a16="http://schemas.microsoft.com/office/drawing/2014/main" id="{252371C7-7CCF-A149-7A7D-928B81674DA1}"/>
              </a:ext>
            </a:extLst>
          </p:cNvPr>
          <p:cNvSpPr>
            <a:spLocks noGrp="1"/>
          </p:cNvSpPr>
          <p:nvPr>
            <p:ph idx="1"/>
          </p:nvPr>
        </p:nvSpPr>
        <p:spPr/>
        <p:txBody>
          <a:bodyPr/>
          <a:lstStyle/>
          <a:p>
            <a:r>
              <a:rPr lang="en-US" sz="2800"/>
              <a:t>Extend the alternative licensure assessment pilot by one-year to June 30, 2025; </a:t>
            </a:r>
          </a:p>
          <a:p>
            <a:r>
              <a:rPr lang="en-US" sz="2800"/>
              <a:t>Add a new Provisional license option for Principals/Assistant Principals </a:t>
            </a:r>
            <a:r>
              <a:rPr lang="en-US" sz="2800" b="1">
                <a:solidFill>
                  <a:srgbClr val="00B050"/>
                </a:solidFill>
              </a:rPr>
              <a:t>with modifications re: educational and out-of-state experience</a:t>
            </a:r>
            <a:r>
              <a:rPr lang="en-US" sz="2800"/>
              <a:t>;</a:t>
            </a:r>
          </a:p>
          <a:p>
            <a:r>
              <a:rPr lang="en-US" sz="2800"/>
              <a:t>Add a new Military Spouse license;</a:t>
            </a:r>
          </a:p>
          <a:p>
            <a:r>
              <a:rPr lang="en-US" sz="2800"/>
              <a:t>Create a new option for candidates from out of state to meet the Sheltered English Immersion endorsement requirement; and</a:t>
            </a:r>
          </a:p>
          <a:p>
            <a:r>
              <a:rPr lang="en-US" sz="2800"/>
              <a:t>Streamline and update other references in the regulations.</a:t>
            </a:r>
          </a:p>
          <a:p>
            <a:endParaRPr lang="en-US" sz="2800"/>
          </a:p>
        </p:txBody>
      </p:sp>
      <p:sp>
        <p:nvSpPr>
          <p:cNvPr id="4" name="Slide Number Placeholder 3">
            <a:extLst>
              <a:ext uri="{FF2B5EF4-FFF2-40B4-BE49-F238E27FC236}">
                <a16:creationId xmlns:a16="http://schemas.microsoft.com/office/drawing/2014/main" id="{28D50A8D-892B-FA48-3936-5600EA88CE83}"/>
              </a:ext>
            </a:extLst>
          </p:cNvPr>
          <p:cNvSpPr>
            <a:spLocks noGrp="1"/>
          </p:cNvSpPr>
          <p:nvPr>
            <p:ph type="sldNum" sz="quarter" idx="12"/>
          </p:nvPr>
        </p:nvSpPr>
        <p:spPr/>
        <p:txBody>
          <a:bodyPr/>
          <a:lstStyle/>
          <a:p>
            <a:fld id="{FF27229C-EC7B-4063-A33B-28A5E87E32ED}" type="slidenum">
              <a:rPr lang="zh-CN" altLang="en-US" smtClean="0"/>
              <a:pPr/>
              <a:t>4</a:t>
            </a:fld>
            <a:endParaRPr lang="zh-CN" altLang="en-US"/>
          </a:p>
        </p:txBody>
      </p:sp>
    </p:spTree>
    <p:extLst>
      <p:ext uri="{BB962C8B-B14F-4D97-AF65-F5344CB8AC3E}">
        <p14:creationId xmlns:p14="http://schemas.microsoft.com/office/powerpoint/2010/main" val="15292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87893-E001-3DEB-24E2-4059D9374673}"/>
              </a:ext>
            </a:extLst>
          </p:cNvPr>
          <p:cNvSpPr>
            <a:spLocks noGrp="1"/>
          </p:cNvSpPr>
          <p:nvPr>
            <p:ph type="title"/>
          </p:nvPr>
        </p:nvSpPr>
        <p:spPr/>
        <p:txBody>
          <a:bodyPr/>
          <a:lstStyle/>
          <a:p>
            <a:r>
              <a:rPr lang="en-US"/>
              <a:t>Questions/Comments</a:t>
            </a:r>
          </a:p>
        </p:txBody>
      </p:sp>
      <p:sp>
        <p:nvSpPr>
          <p:cNvPr id="3" name="Content Placeholder 2">
            <a:extLst>
              <a:ext uri="{FF2B5EF4-FFF2-40B4-BE49-F238E27FC236}">
                <a16:creationId xmlns:a16="http://schemas.microsoft.com/office/drawing/2014/main" id="{41339EFD-D5B1-C042-7B27-A7E3A96639AC}"/>
              </a:ext>
            </a:extLst>
          </p:cNvPr>
          <p:cNvSpPr>
            <a:spLocks noGrp="1"/>
          </p:cNvSpPr>
          <p:nvPr>
            <p:ph idx="1"/>
          </p:nvPr>
        </p:nvSpPr>
        <p:spPr/>
        <p:txBody>
          <a:bodyPr vert="horz" lIns="91440" tIns="45720" rIns="91440" bIns="45720" rtlCol="0" anchor="t">
            <a:noAutofit/>
          </a:bodyPr>
          <a:lstStyle/>
          <a:p>
            <a:pPr marL="0" indent="0">
              <a:buNone/>
            </a:pPr>
            <a:endParaRPr lang="en-US" sz="2000" i="1">
              <a:latin typeface="-apple-system"/>
              <a:cs typeface="Segoe UI"/>
            </a:endParaRPr>
          </a:p>
          <a:p>
            <a:pPr marL="0" indent="0">
              <a:buNone/>
            </a:pPr>
            <a:endParaRPr lang="en-US" sz="2000" i="1">
              <a:latin typeface="-apple-system"/>
              <a:cs typeface="Segoe UI"/>
            </a:endParaRPr>
          </a:p>
          <a:p>
            <a:pPr marL="0" indent="0" algn="ctr">
              <a:buNone/>
            </a:pPr>
            <a:r>
              <a:rPr lang="en-US" sz="4000">
                <a:latin typeface="+mj-lt"/>
                <a:cs typeface="Segoe UI"/>
              </a:rPr>
              <a:t>Questions/Comments</a:t>
            </a:r>
          </a:p>
        </p:txBody>
      </p:sp>
      <p:sp>
        <p:nvSpPr>
          <p:cNvPr id="4" name="Slide Number Placeholder 3">
            <a:extLst>
              <a:ext uri="{FF2B5EF4-FFF2-40B4-BE49-F238E27FC236}">
                <a16:creationId xmlns:a16="http://schemas.microsoft.com/office/drawing/2014/main" id="{3C2A082B-FDC7-2C9F-5C14-DB4DC56A0022}"/>
              </a:ext>
            </a:extLst>
          </p:cNvPr>
          <p:cNvSpPr>
            <a:spLocks noGrp="1"/>
          </p:cNvSpPr>
          <p:nvPr>
            <p:ph type="sldNum" sz="quarter" idx="12"/>
          </p:nvPr>
        </p:nvSpPr>
        <p:spPr/>
        <p:txBody>
          <a:bodyPr/>
          <a:lstStyle/>
          <a:p>
            <a:fld id="{FF27229C-EC7B-4063-A33B-28A5E87E32ED}" type="slidenum">
              <a:rPr lang="zh-CN" altLang="en-US" smtClean="0"/>
              <a:pPr/>
              <a:t>5</a:t>
            </a:fld>
            <a:endParaRPr lang="zh-CN" altLang="en-US"/>
          </a:p>
        </p:txBody>
      </p:sp>
    </p:spTree>
    <p:extLst>
      <p:ext uri="{BB962C8B-B14F-4D97-AF65-F5344CB8AC3E}">
        <p14:creationId xmlns:p14="http://schemas.microsoft.com/office/powerpoint/2010/main" val="2497231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 PowerPoint Template 2021.potx  -  Read-Only" id="{F8841664-056A-4F73-A8A5-998F083450B6}" vid="{3034F793-1FE1-452D-9C7D-64A8C0E8CC6C}"/>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f2fdac3-5421-455f-b4e4-df6141b3176a">
      <UserInfo>
        <DisplayName>Bhasin, Komal (DESE)</DisplayName>
        <AccountId>408</AccountId>
        <AccountType/>
      </UserInfo>
      <UserInfo>
        <DisplayName>Buckwalter, Patrick (DESE)</DisplayName>
        <AccountId>520</AccountId>
        <AccountType/>
      </UserInfo>
      <UserInfo>
        <DisplayName>Pamphile, Janice (DESE)</DisplayName>
        <AccountId>551</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7ABE31071780243B2E68C5BEE851FF0" ma:contentTypeVersion="12" ma:contentTypeDescription="Create a new document." ma:contentTypeScope="" ma:versionID="164169d2f5abc5aef1e41a7c59e6521c">
  <xsd:schema xmlns:xsd="http://www.w3.org/2001/XMLSchema" xmlns:xs="http://www.w3.org/2001/XMLSchema" xmlns:p="http://schemas.microsoft.com/office/2006/metadata/properties" xmlns:ns3="6d1ab2f6-91f9-4f14-952a-3f3eb0d68341" xmlns:ns4="8f2fdac3-5421-455f-b4e4-df6141b3176a" targetNamespace="http://schemas.microsoft.com/office/2006/metadata/properties" ma:root="true" ma:fieldsID="679bb4123245464092ff3ff6c89f668b" ns3:_="" ns4:_="">
    <xsd:import namespace="6d1ab2f6-91f9-4f14-952a-3f3eb0d68341"/>
    <xsd:import namespace="8f2fdac3-5421-455f-b4e4-df6141b3176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1ab2f6-91f9-4f14-952a-3f3eb0d683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2fdac3-5421-455f-b4e4-df6141b3176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C0EB41-56F4-49A6-9D28-8AB934483C23}">
  <ds:schemaRefs>
    <ds:schemaRef ds:uri="http://schemas.microsoft.com/office/infopath/2007/PartnerControls"/>
    <ds:schemaRef ds:uri="http://purl.org/dc/terms/"/>
    <ds:schemaRef ds:uri="http://schemas.microsoft.com/office/2006/documentManagement/types"/>
    <ds:schemaRef ds:uri="6d1ab2f6-91f9-4f14-952a-3f3eb0d68341"/>
    <ds:schemaRef ds:uri="8f2fdac3-5421-455f-b4e4-df6141b3176a"/>
    <ds:schemaRef ds:uri="http://purl.org/dc/elements/1.1/"/>
    <ds:schemaRef ds:uri="http://schemas.openxmlformats.org/package/2006/metadata/core-properties"/>
    <ds:schemaRef ds:uri="http://purl.org/dc/dcmitype/"/>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4CFC74ED-C102-4C07-812B-E709B5A29DE0}">
  <ds:schemaRefs>
    <ds:schemaRef ds:uri="http://schemas.microsoft.com/sharepoint/v3/contenttype/forms"/>
  </ds:schemaRefs>
</ds:datastoreItem>
</file>

<file path=customXml/itemProps3.xml><?xml version="1.0" encoding="utf-8"?>
<ds:datastoreItem xmlns:ds="http://schemas.openxmlformats.org/officeDocument/2006/customXml" ds:itemID="{347B7E44-80E1-46D9-A839-CD3CEC91C8F7}">
  <ds:schemaRefs>
    <ds:schemaRef ds:uri="6d1ab2f6-91f9-4f14-952a-3f3eb0d68341"/>
    <ds:schemaRef ds:uri="8f2fdac3-5421-455f-b4e4-df6141b3176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DESE PowerPoint Template 2021</Template>
  <TotalTime>2</TotalTime>
  <Words>547</Words>
  <Application>Microsoft Office PowerPoint</Application>
  <PresentationFormat>Widescreen</PresentationFormat>
  <Paragraphs>54</Paragraphs>
  <Slides>5</Slides>
  <Notes>5</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5</vt:i4>
      </vt:variant>
    </vt:vector>
  </HeadingPairs>
  <TitlesOfParts>
    <vt:vector size="19" baseType="lpstr">
      <vt:lpstr>等线</vt:lpstr>
      <vt:lpstr>-apple-system</vt:lpstr>
      <vt:lpstr>Arial</vt:lpstr>
      <vt:lpstr>Calibri</vt:lpstr>
      <vt:lpstr>Courier New</vt:lpstr>
      <vt:lpstr>Segoe</vt:lpstr>
      <vt:lpstr>Segoe SemiBold</vt:lpstr>
      <vt:lpstr>Segoe UI</vt:lpstr>
      <vt:lpstr>Segoe UI Semibold</vt:lpstr>
      <vt:lpstr>Symbol</vt:lpstr>
      <vt:lpstr>Times New Roman</vt:lpstr>
      <vt:lpstr>Wingdings</vt:lpstr>
      <vt:lpstr>ESE​​</vt:lpstr>
      <vt:lpstr>Custom Design</vt:lpstr>
      <vt:lpstr>Amendments to Educator Licensure Regulations, 603 CMR 7.00    Discussion and Vote  </vt:lpstr>
      <vt:lpstr>Overview of Regulatory Revisions</vt:lpstr>
      <vt:lpstr>Modifications based on Public Comment</vt:lpstr>
      <vt:lpstr>Recommendations</vt:lpstr>
      <vt:lpstr>Questions/Comments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BESE February 2023 Regular Meeting Item 4 PowerPoint: Amendments to Educator Licensure Regulations, 603 CMR 7.00</dc:title>
  <dc:subject/>
  <dc:creator>DESE</dc:creator>
  <cp:lastModifiedBy>Zou, Dong (EOE)</cp:lastModifiedBy>
  <cp:revision>4</cp:revision>
  <cp:lastPrinted>2017-08-07T14:46:10Z</cp:lastPrinted>
  <dcterms:created xsi:type="dcterms:W3CDTF">2022-09-13T17:35:18Z</dcterms:created>
  <dcterms:modified xsi:type="dcterms:W3CDTF">2023-02-28T17:11:51Z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Feb 28 2023 12:00AM</vt:lpwstr>
  </property>
</Properties>
</file>