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 id="2147483648" r:id="rId5"/>
  </p:sldMasterIdLst>
  <p:notesMasterIdLst>
    <p:notesMasterId r:id="rId19"/>
  </p:notesMasterIdLst>
  <p:handoutMasterIdLst>
    <p:handoutMasterId r:id="rId20"/>
  </p:handoutMasterIdLst>
  <p:sldIdLst>
    <p:sldId id="274" r:id="rId6"/>
    <p:sldId id="290" r:id="rId7"/>
    <p:sldId id="292" r:id="rId8"/>
    <p:sldId id="289" r:id="rId9"/>
    <p:sldId id="291" r:id="rId10"/>
    <p:sldId id="285" r:id="rId11"/>
    <p:sldId id="279" r:id="rId12"/>
    <p:sldId id="284" r:id="rId13"/>
    <p:sldId id="297" r:id="rId14"/>
    <p:sldId id="296" r:id="rId15"/>
    <p:sldId id="295" r:id="rId16"/>
    <p:sldId id="294" r:id="rId17"/>
    <p:sldId id="29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108221-A634-5D98-BFC3-4CCF0E295243}" name="Poisson, Renee (DESE)" initials="P(" userId="S::renee.poisson@mass.gov::aa5a2ccb-a9ee-45f5-aa05-8c3949a699be" providerId="AD"/>
  <p188:author id="{DB95473E-3799-72CB-965F-9EB89B56FFF3}" name="Daigle, Martha (DESE)" initials="DM(" userId="S::Martha.S.Daigle@mass.gov::30cc7468-3554-4040-b5ec-110ac3e947d8" providerId="AD"/>
  <p188:author id="{A5F34446-3393-BAE8-FB62-0AD708AA3B1A}" name="Camacho, Jamie L. (DESE)" initials="C(" userId="S::jamie.l.camacho@mass.gov::21f49f1e-e593-4860-b32e-bdd5656b5338" providerId="AD"/>
  <p188:author id="{9073805F-FBDA-A7B5-E1AA-1EF058F02B67}" name="Alvarez, Iraida (DESE)" initials="AI(" userId="S::Iraida.J.Alvarez@mass.gov::66b89c24-7507-40c7-9620-66ed0feaf784" providerId="AD"/>
  <p188:author id="{34E2AC71-14A6-BAF0-FE8D-5B7FC4B39284}" name="Camacho, Jamie L. (DESE)" initials="CJL(" userId="S::Jamie.L.Camacho@mass.gov::21f49f1e-e593-4860-b32e-bdd5656b5338" providerId="AD"/>
  <p188:author id="{4ACE8C92-3892-9D00-C143-9FE7F6538A3F}" name="Rist, April K." initials="RK" userId="S::april.k.rist@mass.gov::4389eada-97b1-467b-82fe-16345834928a" providerId="AD"/>
  <p188:author id="{7A7557F9-1A52-CA82-CC63-13C527569142}" name="Price, Mary E. (DHE)" initials="P(" userId="S::mprice@dhe.mass.edu::857205aa-252a-4188-a613-a45f6d8ac500" providerId="AD"/>
  <p188:author id="{4F08D7FB-1392-BA33-72FA-90F2B7A61763}" name="Mao, Yu-Ping (DESE)" initials="M(" userId="S::yu-ping.mao@mass.gov::8534b1b7-a0d5-4f47-86c1-c5d493c164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97E7"/>
    <a:srgbClr val="AFCBFD"/>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DBB70-B39B-46F1-934F-2E5BBCB50382}" v="6" dt="2023-04-24T17:44:47.775"/>
    <p1510:client id="{A952AB63-042E-DE2A-4280-F207D15B7885}" v="18" dt="2023-04-24T17:30:51.843"/>
    <p1510:client id="{CA40F198-A90D-B341-9CC2-01C89692B2DA}" v="22" dt="2023-04-24T17:41:36.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84"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4/25/2023</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Joxiah Pacheco- His first name is pronounced Josiah.</a:t>
            </a:r>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330699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Secondary Transition: A </a:t>
            </a:r>
            <a:r>
              <a:rPr lang="en-US" b="1"/>
              <a:t>coordinated</a:t>
            </a:r>
            <a:r>
              <a:rPr lang="en-US"/>
              <a:t> set of activities for a child with a disability that is designed to be within a </a:t>
            </a:r>
            <a:r>
              <a:rPr lang="en-US" b="1"/>
              <a:t>results-oriented</a:t>
            </a:r>
            <a:r>
              <a:rPr lang="en-US"/>
              <a:t> process, that is focused on improving the </a:t>
            </a:r>
            <a:r>
              <a:rPr lang="en-US" b="1"/>
              <a:t>academic and functional achievement</a:t>
            </a:r>
            <a:r>
              <a:rPr lang="en-US"/>
              <a:t> of the child with a disability to </a:t>
            </a:r>
            <a:r>
              <a:rPr lang="en-US" b="1"/>
              <a:t>facilitate the child’s movement from school to post-school activities</a:t>
            </a:r>
            <a:r>
              <a:rPr lang="en-US"/>
              <a:t>, including postsecondary education, vocational education, integrated employment (including supported employment), continuing and adult education, adult services, independent living, or community participation.- IDEA 2004: 34 CFR 300.43</a:t>
            </a:r>
          </a:p>
          <a:p>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245969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238757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352207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426519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a:cs typeface="Calibri"/>
            </a:endParaRPr>
          </a:p>
          <a:p>
            <a:pPr marL="342900" indent="-3429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366625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418095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2852486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1097280" y="286603"/>
            <a:ext cx="10058400" cy="1450800"/>
          </a:xfrm>
          <a:prstGeom prst="rect">
            <a:avLst/>
          </a:prstGeom>
          <a:noFill/>
          <a:ln>
            <a:noFill/>
          </a:ln>
        </p:spPr>
        <p:txBody>
          <a:bodyPr spcFirstLastPara="1" wrap="square" lIns="68575" tIns="34275" rIns="68575" bIns="34275" anchor="b" anchorCtr="0">
            <a:normAutofit/>
          </a:bodyPr>
          <a:lstStyle>
            <a:lvl1pPr lvl="0" algn="l" rtl="0">
              <a:lnSpc>
                <a:spcPct val="85000"/>
              </a:lnSpc>
              <a:spcBef>
                <a:spcPts val="0"/>
              </a:spcBef>
              <a:spcAft>
                <a:spcPts val="0"/>
              </a:spcAft>
              <a:buClr>
                <a:srgbClr val="3F3F3F"/>
              </a:buClr>
              <a:buSzPts val="36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5"/>
          <p:cNvSpPr txBox="1">
            <a:spLocks noGrp="1"/>
          </p:cNvSpPr>
          <p:nvPr>
            <p:ph type="body" idx="1"/>
          </p:nvPr>
        </p:nvSpPr>
        <p:spPr>
          <a:xfrm>
            <a:off x="1097280" y="1845733"/>
            <a:ext cx="10058400" cy="4023200"/>
          </a:xfrm>
          <a:prstGeom prst="rect">
            <a:avLst/>
          </a:prstGeom>
          <a:noFill/>
          <a:ln>
            <a:noFill/>
          </a:ln>
        </p:spPr>
        <p:txBody>
          <a:bodyPr spcFirstLastPara="1" wrap="square" lIns="0" tIns="34275" rIns="0" bIns="34275" anchor="t" anchorCtr="0">
            <a:normAutofit/>
          </a:bodyPr>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71" name="Google Shape;71;p15"/>
          <p:cNvSpPr txBox="1">
            <a:spLocks noGrp="1"/>
          </p:cNvSpPr>
          <p:nvPr>
            <p:ph type="dt" idx="10"/>
          </p:nvPr>
        </p:nvSpPr>
        <p:spPr>
          <a:xfrm>
            <a:off x="1097280" y="6459785"/>
            <a:ext cx="24724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5"/>
          <p:cNvSpPr txBox="1">
            <a:spLocks noGrp="1"/>
          </p:cNvSpPr>
          <p:nvPr>
            <p:ph type="ftr" idx="11"/>
          </p:nvPr>
        </p:nvSpPr>
        <p:spPr>
          <a:xfrm>
            <a:off x="3686185" y="6459785"/>
            <a:ext cx="4822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5"/>
          <p:cNvSpPr txBox="1">
            <a:spLocks noGrp="1"/>
          </p:cNvSpPr>
          <p:nvPr>
            <p:ph type="sldNum" idx="12"/>
          </p:nvPr>
        </p:nvSpPr>
        <p:spPr>
          <a:xfrm>
            <a:off x="9900459" y="6459785"/>
            <a:ext cx="1312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067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5E91F3-0BAD-234E-B1EA-8B2210AF7995}"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163968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5E91F3-0BAD-234E-B1EA-8B2210AF7995}"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1498980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5E91F3-0BAD-234E-B1EA-8B2210AF7995}"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4141551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5E91F3-0BAD-234E-B1EA-8B2210AF7995}"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106776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5E91F3-0BAD-234E-B1EA-8B2210AF7995}"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359218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5E91F3-0BAD-234E-B1EA-8B2210AF7995}"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1747717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E91F3-0BAD-234E-B1EA-8B2210AF7995}"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28292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5E91F3-0BAD-234E-B1EA-8B2210AF7995}"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3352888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5E91F3-0BAD-234E-B1EA-8B2210AF7995}"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1355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5E91F3-0BAD-234E-B1EA-8B2210AF7995}"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2475274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5E91F3-0BAD-234E-B1EA-8B2210AF7995}"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B21DA-86C9-1F41-B168-31E0A7C21207}" type="slidenum">
              <a:rPr lang="en-US" smtClean="0"/>
              <a:t>‹#›</a:t>
            </a:fld>
            <a:endParaRPr lang="en-US"/>
          </a:p>
        </p:txBody>
      </p:sp>
    </p:spTree>
    <p:extLst>
      <p:ext uri="{BB962C8B-B14F-4D97-AF65-F5344CB8AC3E}">
        <p14:creationId xmlns:p14="http://schemas.microsoft.com/office/powerpoint/2010/main" val="37630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2"/>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E91F3-0BAD-234E-B1EA-8B2210AF7995}" type="datetimeFigureOut">
              <a:rPr lang="en-US" smtClean="0"/>
              <a:t>4/25/2023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B21DA-86C9-1F41-B168-31E0A7C21207}" type="slidenum">
              <a:rPr lang="en-US" smtClean="0"/>
              <a:t>‹#›</a:t>
            </a:fld>
            <a:endParaRPr lang="en-US"/>
          </a:p>
        </p:txBody>
      </p:sp>
    </p:spTree>
    <p:extLst>
      <p:ext uri="{BB962C8B-B14F-4D97-AF65-F5344CB8AC3E}">
        <p14:creationId xmlns:p14="http://schemas.microsoft.com/office/powerpoint/2010/main" val="2995463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ass.edu/strategic/MAICEI.asp"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40B2A-A611-401E-8F3D-6A975A00E6B3}"/>
              </a:ext>
            </a:extLst>
          </p:cNvPr>
          <p:cNvSpPr>
            <a:spLocks noGrp="1"/>
          </p:cNvSpPr>
          <p:nvPr>
            <p:ph type="ctrTitle"/>
          </p:nvPr>
        </p:nvSpPr>
        <p:spPr>
          <a:xfrm>
            <a:off x="501556" y="384316"/>
            <a:ext cx="10531457" cy="2554539"/>
          </a:xfrm>
        </p:spPr>
        <p:txBody>
          <a:bodyPr>
            <a:normAutofit fontScale="90000"/>
          </a:bodyPr>
          <a:lstStyle/>
          <a:p>
            <a:r>
              <a:rPr lang="en-US" b="1" dirty="0">
                <a:latin typeface="Calibri"/>
                <a:cs typeface="Arial"/>
              </a:rPr>
              <a:t>Massachusetts</a:t>
            </a:r>
            <a:r>
              <a:rPr lang="en-US" b="1" dirty="0">
                <a:latin typeface="Calibri"/>
                <a:cs typeface="Calibri Light"/>
              </a:rPr>
              <a:t> Inclusive Concurrent Enrollment Initiative</a:t>
            </a:r>
            <a:br>
              <a:rPr lang="en-US" b="1" dirty="0">
                <a:latin typeface="Calibri"/>
                <a:cs typeface="Calibri Light"/>
              </a:rPr>
            </a:br>
            <a:endParaRPr lang="en-US" b="1" dirty="0">
              <a:latin typeface="+mj-lt"/>
              <a:cs typeface="Calibri Light"/>
            </a:endParaRPr>
          </a:p>
        </p:txBody>
      </p:sp>
      <p:sp>
        <p:nvSpPr>
          <p:cNvPr id="2" name="TextBox 1">
            <a:extLst>
              <a:ext uri="{FF2B5EF4-FFF2-40B4-BE49-F238E27FC236}">
                <a16:creationId xmlns:a16="http://schemas.microsoft.com/office/drawing/2014/main" id="{BBEF10BA-4607-DF58-7494-71917B9F3B84}"/>
              </a:ext>
            </a:extLst>
          </p:cNvPr>
          <p:cNvSpPr txBox="1"/>
          <p:nvPr/>
        </p:nvSpPr>
        <p:spPr>
          <a:xfrm>
            <a:off x="217019" y="4010446"/>
            <a:ext cx="9293920" cy="169277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75000"/>
                  </a:schemeClr>
                </a:solidFill>
                <a:cs typeface="Calibri"/>
              </a:rPr>
              <a:t>Board of Elementary and Secondary Education</a:t>
            </a:r>
          </a:p>
          <a:p>
            <a:r>
              <a:rPr lang="en-US" sz="2000" b="1">
                <a:solidFill>
                  <a:schemeClr val="accent1">
                    <a:lumMod val="75000"/>
                  </a:schemeClr>
                </a:solidFill>
                <a:cs typeface="Calibri"/>
              </a:rPr>
              <a:t>April 25, 2023</a:t>
            </a:r>
          </a:p>
          <a:p>
            <a:endParaRPr lang="en-US" sz="2400" b="1">
              <a:solidFill>
                <a:schemeClr val="accent1">
                  <a:lumMod val="75000"/>
                </a:schemeClr>
              </a:solidFill>
              <a:cs typeface="Calibri"/>
            </a:endParaRPr>
          </a:p>
          <a:p>
            <a:r>
              <a:rPr lang="en-US" sz="2000" b="1">
                <a:solidFill>
                  <a:schemeClr val="accent1">
                    <a:lumMod val="75000"/>
                  </a:schemeClr>
                </a:solidFill>
                <a:cs typeface="Calibri"/>
              </a:rPr>
              <a:t>Jamie Camacho, Director of Special Education Planning and Policy, DESE</a:t>
            </a:r>
          </a:p>
          <a:p>
            <a:r>
              <a:rPr lang="en-US" sz="2000" b="1">
                <a:solidFill>
                  <a:schemeClr val="accent1">
                    <a:lumMod val="75000"/>
                  </a:schemeClr>
                </a:solidFill>
                <a:cs typeface="Calibri"/>
              </a:rPr>
              <a:t>Mary Price, Director of Massachusetts</a:t>
            </a:r>
            <a:r>
              <a:rPr lang="en-US" sz="2000" b="1">
                <a:solidFill>
                  <a:schemeClr val="accent1">
                    <a:lumMod val="75000"/>
                  </a:schemeClr>
                </a:solidFill>
                <a:ea typeface="+mn-lt"/>
                <a:cs typeface="+mn-lt"/>
              </a:rPr>
              <a:t> Inclusive Concurrent Enrollment Initiative, DHE</a:t>
            </a:r>
          </a:p>
        </p:txBody>
      </p:sp>
    </p:spTree>
    <p:custDataLst>
      <p:tags r:id="rId1"/>
    </p:custDataLst>
    <p:extLst>
      <p:ext uri="{BB962C8B-B14F-4D97-AF65-F5344CB8AC3E}">
        <p14:creationId xmlns:p14="http://schemas.microsoft.com/office/powerpoint/2010/main" val="417956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0" y="456094"/>
            <a:ext cx="2743200" cy="2514600"/>
          </a:xfrm>
        </p:spPr>
        <p:txBody>
          <a:bodyPr/>
          <a:lstStyle/>
          <a:p>
            <a:r>
              <a:rPr lang="en-US"/>
              <a:t>MassBay Social Life</a:t>
            </a:r>
          </a:p>
        </p:txBody>
      </p:sp>
      <p:pic>
        <p:nvPicPr>
          <p:cNvPr id="6" name="Content Placeholder 3" descr="Brian and a friend at the gym"/>
          <p:cNvPicPr>
            <a:picLocks noChangeAspect="1"/>
          </p:cNvPicPr>
          <p:nvPr/>
        </p:nvPicPr>
        <p:blipFill>
          <a:blip r:embed="rId3" cstate="print"/>
          <a:srcRect l="16305" r="13587"/>
          <a:stretch>
            <a:fillRect/>
          </a:stretch>
        </p:blipFill>
        <p:spPr>
          <a:xfrm>
            <a:off x="1676400" y="152401"/>
            <a:ext cx="3632752" cy="3886200"/>
          </a:xfrm>
          <a:prstGeom prst="rect">
            <a:avLst/>
          </a:prstGeom>
        </p:spPr>
      </p:pic>
      <p:pic>
        <p:nvPicPr>
          <p:cNvPr id="4" name="Content Placeholder 3" descr="Brian with a friend in the gym&#10;"/>
          <p:cNvPicPr>
            <a:picLocks noGrp="1" noChangeAspect="1"/>
          </p:cNvPicPr>
          <p:nvPr>
            <p:ph idx="1"/>
          </p:nvPr>
        </p:nvPicPr>
        <p:blipFill>
          <a:blip r:embed="rId4" cstate="print"/>
          <a:srcRect/>
          <a:stretch>
            <a:fillRect/>
          </a:stretch>
        </p:blipFill>
        <p:spPr>
          <a:xfrm>
            <a:off x="1676400" y="4191001"/>
            <a:ext cx="3586403" cy="2514600"/>
          </a:xfrm>
        </p:spPr>
      </p:pic>
      <p:pic>
        <p:nvPicPr>
          <p:cNvPr id="7" name="Content Placeholder 3" descr="Brian with friends at a celebration event&#10;"/>
          <p:cNvPicPr>
            <a:picLocks noChangeAspect="1"/>
          </p:cNvPicPr>
          <p:nvPr/>
        </p:nvPicPr>
        <p:blipFill>
          <a:blip r:embed="rId5" cstate="print"/>
          <a:srcRect/>
          <a:stretch>
            <a:fillRect/>
          </a:stretch>
        </p:blipFill>
        <p:spPr>
          <a:xfrm>
            <a:off x="5410200" y="152400"/>
            <a:ext cx="2362200" cy="3149600"/>
          </a:xfrm>
          <a:prstGeom prst="rect">
            <a:avLst/>
          </a:prstGeom>
        </p:spPr>
      </p:pic>
      <p:pic>
        <p:nvPicPr>
          <p:cNvPr id="5" name="Content Placeholder 3" descr="Brian participating in a performance on stage"/>
          <p:cNvPicPr>
            <a:picLocks noChangeAspect="1"/>
          </p:cNvPicPr>
          <p:nvPr/>
        </p:nvPicPr>
        <p:blipFill>
          <a:blip r:embed="rId6" cstate="print"/>
          <a:srcRect/>
          <a:stretch>
            <a:fillRect/>
          </a:stretch>
        </p:blipFill>
        <p:spPr>
          <a:xfrm>
            <a:off x="5410200" y="3454400"/>
            <a:ext cx="5105400" cy="3403600"/>
          </a:xfrm>
          <a:prstGeom prst="rect">
            <a:avLst/>
          </a:prstGeom>
        </p:spPr>
      </p:pic>
    </p:spTree>
    <p:extLst>
      <p:ext uri="{BB962C8B-B14F-4D97-AF65-F5344CB8AC3E}">
        <p14:creationId xmlns:p14="http://schemas.microsoft.com/office/powerpoint/2010/main" val="409946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2377030" y="4152649"/>
            <a:ext cx="3393161"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n-lt"/>
                <a:ea typeface="+mn-ea"/>
                <a:cs typeface="+mn-cs"/>
              </a:rPr>
              <a:t>Early Jobs: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n-lt"/>
                <a:ea typeface="+mn-ea"/>
                <a:cs typeface="+mn-cs"/>
              </a:rPr>
              <a:t>Volunteer Positions</a:t>
            </a:r>
          </a:p>
        </p:txBody>
      </p:sp>
      <p:pic>
        <p:nvPicPr>
          <p:cNvPr id="3" name="Content Placeholder 3" descr="Brian at the library&#10;"/>
          <p:cNvPicPr>
            <a:picLocks noChangeAspect="1"/>
          </p:cNvPicPr>
          <p:nvPr/>
        </p:nvPicPr>
        <p:blipFill>
          <a:blip r:embed="rId3" cstate="print"/>
          <a:srcRect/>
          <a:stretch>
            <a:fillRect/>
          </a:stretch>
        </p:blipFill>
        <p:spPr>
          <a:xfrm>
            <a:off x="1717706" y="242584"/>
            <a:ext cx="5000296" cy="3636672"/>
          </a:xfrm>
          <a:prstGeom prst="rect">
            <a:avLst/>
          </a:prstGeom>
        </p:spPr>
      </p:pic>
      <p:pic>
        <p:nvPicPr>
          <p:cNvPr id="2" name="Content Placeholder 3" descr="Brian working to distribute mails&#10;"/>
          <p:cNvPicPr>
            <a:picLocks noChangeAspect="1"/>
          </p:cNvPicPr>
          <p:nvPr/>
        </p:nvPicPr>
        <p:blipFill>
          <a:blip r:embed="rId4" cstate="print"/>
          <a:srcRect/>
          <a:stretch>
            <a:fillRect/>
          </a:stretch>
        </p:blipFill>
        <p:spPr>
          <a:xfrm>
            <a:off x="6850695" y="1706867"/>
            <a:ext cx="3667749" cy="4891564"/>
          </a:xfrm>
          <a:prstGeom prst="rect">
            <a:avLst/>
          </a:prstGeom>
        </p:spPr>
      </p:pic>
    </p:spTree>
    <p:extLst>
      <p:ext uri="{BB962C8B-B14F-4D97-AF65-F5344CB8AC3E}">
        <p14:creationId xmlns:p14="http://schemas.microsoft.com/office/powerpoint/2010/main" val="1953143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571143" y="208541"/>
            <a:ext cx="3602168" cy="144655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n-lt"/>
                <a:ea typeface="+mn-ea"/>
                <a:cs typeface="+mn-cs"/>
              </a:rPr>
              <a:t>Public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n-lt"/>
                <a:ea typeface="+mn-ea"/>
                <a:cs typeface="+mn-cs"/>
              </a:rPr>
              <a:t>Transportation</a:t>
            </a:r>
          </a:p>
        </p:txBody>
      </p:sp>
      <p:pic>
        <p:nvPicPr>
          <p:cNvPr id="7" name="Content Placeholder 3" descr="Brian on the bus"/>
          <p:cNvPicPr>
            <a:picLocks noChangeAspect="1"/>
          </p:cNvPicPr>
          <p:nvPr/>
        </p:nvPicPr>
        <p:blipFill>
          <a:blip r:embed="rId3" cstate="print"/>
          <a:srcRect/>
          <a:stretch>
            <a:fillRect/>
          </a:stretch>
        </p:blipFill>
        <p:spPr>
          <a:xfrm>
            <a:off x="2004230" y="132706"/>
            <a:ext cx="4377668" cy="2617604"/>
          </a:xfrm>
          <a:prstGeom prst="rect">
            <a:avLst/>
          </a:prstGeom>
        </p:spPr>
      </p:pic>
      <p:pic>
        <p:nvPicPr>
          <p:cNvPr id="4" name="Content Placeholder 3" descr="Brian waiting for the bust at the bus stop"/>
          <p:cNvPicPr>
            <a:picLocks noGrp="1" noChangeAspect="1"/>
          </p:cNvPicPr>
          <p:nvPr>
            <p:ph idx="1"/>
          </p:nvPr>
        </p:nvPicPr>
        <p:blipFill>
          <a:blip r:embed="rId4" cstate="print"/>
          <a:srcRect l="-20" r="-20"/>
          <a:stretch>
            <a:fillRect/>
          </a:stretch>
        </p:blipFill>
        <p:spPr>
          <a:xfrm rot="5400000">
            <a:off x="2176267" y="3267306"/>
            <a:ext cx="3961527" cy="2971146"/>
          </a:xfrm>
        </p:spPr>
      </p:pic>
      <p:pic>
        <p:nvPicPr>
          <p:cNvPr id="6" name="Content Placeholder 3" descr="Brian walking to the bus stop"/>
          <p:cNvPicPr>
            <a:picLocks noChangeAspect="1"/>
          </p:cNvPicPr>
          <p:nvPr/>
        </p:nvPicPr>
        <p:blipFill>
          <a:blip r:embed="rId5" cstate="print"/>
          <a:srcRect/>
          <a:stretch>
            <a:fillRect/>
          </a:stretch>
        </p:blipFill>
        <p:spPr>
          <a:xfrm>
            <a:off x="6836530" y="1636132"/>
            <a:ext cx="3035400" cy="5075707"/>
          </a:xfrm>
          <a:prstGeom prst="rect">
            <a:avLst/>
          </a:prstGeom>
        </p:spPr>
      </p:pic>
    </p:spTree>
    <p:extLst>
      <p:ext uri="{BB962C8B-B14F-4D97-AF65-F5344CB8AC3E}">
        <p14:creationId xmlns:p14="http://schemas.microsoft.com/office/powerpoint/2010/main" val="1724116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762" y="89770"/>
            <a:ext cx="7620000" cy="1143000"/>
          </a:xfrm>
        </p:spPr>
        <p:txBody>
          <a:bodyPr/>
          <a:lstStyle/>
          <a:p>
            <a:r>
              <a:rPr lang="en-US">
                <a:ea typeface="+mj-lt"/>
                <a:cs typeface="+mj-lt"/>
              </a:rPr>
              <a:t>Advocacy and Outcomes</a:t>
            </a:r>
            <a:endParaRPr lang="en-US"/>
          </a:p>
        </p:txBody>
      </p:sp>
      <p:pic>
        <p:nvPicPr>
          <p:cNvPr id="4" name="Content Placeholder 3" descr="Brian with former Governor of MA, Deval Patrick"/>
          <p:cNvPicPr>
            <a:picLocks noGrp="1" noChangeAspect="1"/>
          </p:cNvPicPr>
          <p:nvPr>
            <p:ph idx="1"/>
          </p:nvPr>
        </p:nvPicPr>
        <p:blipFill>
          <a:blip r:embed="rId3" cstate="print"/>
          <a:srcRect/>
          <a:stretch>
            <a:fillRect/>
          </a:stretch>
        </p:blipFill>
        <p:spPr>
          <a:xfrm>
            <a:off x="3530099" y="1086864"/>
            <a:ext cx="2408010" cy="3287860"/>
          </a:xfrm>
        </p:spPr>
      </p:pic>
      <p:pic>
        <p:nvPicPr>
          <p:cNvPr id="7" name="Picture 6" descr="Brian talks to people from Mass Advocates for Children"/>
          <p:cNvPicPr>
            <a:picLocks noChangeAspect="1"/>
          </p:cNvPicPr>
          <p:nvPr/>
        </p:nvPicPr>
        <p:blipFill>
          <a:blip r:embed="rId4" cstate="print"/>
          <a:srcRect/>
          <a:stretch>
            <a:fillRect/>
          </a:stretch>
        </p:blipFill>
        <p:spPr bwMode="auto">
          <a:xfrm>
            <a:off x="6097780" y="1086864"/>
            <a:ext cx="3834048" cy="2875536"/>
          </a:xfrm>
          <a:prstGeom prst="rect">
            <a:avLst/>
          </a:prstGeom>
          <a:noFill/>
          <a:ln w="9525">
            <a:noFill/>
            <a:miter lim="800000"/>
            <a:headEnd/>
            <a:tailEnd/>
          </a:ln>
        </p:spPr>
      </p:pic>
      <p:pic>
        <p:nvPicPr>
          <p:cNvPr id="6" name="Picture 5" descr="Many people from Mass Advocates for Children, including Brian"/>
          <p:cNvPicPr>
            <a:picLocks noChangeAspect="1"/>
          </p:cNvPicPr>
          <p:nvPr/>
        </p:nvPicPr>
        <p:blipFill>
          <a:blip r:embed="rId5" cstate="print"/>
          <a:srcRect l="11667" t="29280" r="11667" b="12013"/>
          <a:stretch>
            <a:fillRect/>
          </a:stretch>
        </p:blipFill>
        <p:spPr>
          <a:xfrm>
            <a:off x="2265102" y="4455093"/>
            <a:ext cx="4334655" cy="2402906"/>
          </a:xfrm>
          <a:prstGeom prst="rect">
            <a:avLst/>
          </a:prstGeom>
        </p:spPr>
      </p:pic>
      <p:pic>
        <p:nvPicPr>
          <p:cNvPr id="5" name="Picture 2" descr="Brian typing on a computer"/>
          <p:cNvPicPr>
            <a:picLocks noChangeAspect="1"/>
          </p:cNvPicPr>
          <p:nvPr/>
        </p:nvPicPr>
        <p:blipFill>
          <a:blip r:embed="rId6" cstate="print"/>
          <a:srcRect r="4490"/>
          <a:stretch>
            <a:fillRect/>
          </a:stretch>
        </p:blipFill>
        <p:spPr bwMode="auto">
          <a:xfrm>
            <a:off x="6688046" y="4164883"/>
            <a:ext cx="3262648" cy="2693117"/>
          </a:xfrm>
          <a:prstGeom prst="rect">
            <a:avLst/>
          </a:prstGeom>
          <a:noFill/>
          <a:ln w="9525">
            <a:noFill/>
            <a:miter lim="800000"/>
            <a:headEnd/>
            <a:tailEnd/>
          </a:ln>
        </p:spPr>
      </p:pic>
    </p:spTree>
    <p:extLst>
      <p:ext uri="{BB962C8B-B14F-4D97-AF65-F5344CB8AC3E}">
        <p14:creationId xmlns:p14="http://schemas.microsoft.com/office/powerpoint/2010/main" val="1620651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472B1D-EF32-51F2-D58A-5C992DB0FAE0}"/>
              </a:ext>
            </a:extLst>
          </p:cNvPr>
          <p:cNvSpPr>
            <a:spLocks noGrp="1"/>
          </p:cNvSpPr>
          <p:nvPr>
            <p:ph type="title"/>
          </p:nvPr>
        </p:nvSpPr>
        <p:spPr/>
        <p:txBody>
          <a:bodyPr/>
          <a:lstStyle/>
          <a:p>
            <a:r>
              <a:rPr lang="en-US" b="1">
                <a:latin typeface="Calibri"/>
                <a:cs typeface="Arial"/>
              </a:rPr>
              <a:t>Agenda</a:t>
            </a:r>
            <a:endParaRPr lang="en-US">
              <a:latin typeface="Calibri"/>
            </a:endParaRPr>
          </a:p>
        </p:txBody>
      </p:sp>
      <p:sp>
        <p:nvSpPr>
          <p:cNvPr id="2" name="Content Placeholder 1">
            <a:extLst>
              <a:ext uri="{FF2B5EF4-FFF2-40B4-BE49-F238E27FC236}">
                <a16:creationId xmlns:a16="http://schemas.microsoft.com/office/drawing/2014/main" id="{979D3796-63B5-CBDD-9381-341AFB88D25D}"/>
              </a:ext>
            </a:extLst>
          </p:cNvPr>
          <p:cNvSpPr>
            <a:spLocks noGrp="1"/>
          </p:cNvSpPr>
          <p:nvPr>
            <p:ph idx="1"/>
          </p:nvPr>
        </p:nvSpPr>
        <p:spPr>
          <a:xfrm>
            <a:off x="72985" y="2222611"/>
            <a:ext cx="8360364" cy="4052559"/>
          </a:xfrm>
        </p:spPr>
        <p:txBody>
          <a:bodyPr vert="horz" lIns="91440" tIns="45720" rIns="91440" bIns="45720" rtlCol="0" anchor="t">
            <a:normAutofit/>
          </a:bodyPr>
          <a:lstStyle/>
          <a:p>
            <a:pPr marL="514350" indent="-514350">
              <a:buAutoNum type="arabicPeriod"/>
            </a:pPr>
            <a:r>
              <a:rPr lang="en-US">
                <a:latin typeface="Calibri"/>
                <a:cs typeface="Arial"/>
              </a:rPr>
              <a:t>Overview of MAICEI and M.G.L.</a:t>
            </a:r>
            <a:endParaRPr lang="en-US"/>
          </a:p>
          <a:p>
            <a:pPr marL="514350" indent="-514350">
              <a:buAutoNum type="arabicPeriod"/>
            </a:pPr>
            <a:r>
              <a:rPr lang="en-US">
                <a:latin typeface="Calibri"/>
                <a:cs typeface="Calibri"/>
              </a:rPr>
              <a:t>Brian </a:t>
            </a:r>
            <a:r>
              <a:rPr lang="en-US">
                <a:latin typeface="Calibri"/>
                <a:cs typeface="Arial"/>
              </a:rPr>
              <a:t>Heffernan- MassBay Community College</a:t>
            </a:r>
          </a:p>
          <a:p>
            <a:pPr marL="514350" indent="-514350">
              <a:buAutoNum type="arabicPeriod"/>
            </a:pPr>
            <a:r>
              <a:rPr lang="en-US">
                <a:latin typeface="Calibri"/>
                <a:cs typeface="Arial"/>
              </a:rPr>
              <a:t>Christine Lenahan- Salem State University Program </a:t>
            </a:r>
          </a:p>
          <a:p>
            <a:pPr marL="514350" indent="-514350">
              <a:buAutoNum type="arabicPeriod"/>
            </a:pPr>
            <a:r>
              <a:rPr lang="en-US">
                <a:latin typeface="Calibri"/>
                <a:cs typeface="Arial"/>
              </a:rPr>
              <a:t>Joxiah Pacheco</a:t>
            </a:r>
            <a:r>
              <a:rPr lang="en-US">
                <a:latin typeface="Calibri"/>
                <a:cs typeface="Calibri"/>
              </a:rPr>
              <a:t>- </a:t>
            </a:r>
            <a:r>
              <a:rPr lang="en-US">
                <a:latin typeface="Calibri"/>
                <a:cs typeface="Arial"/>
              </a:rPr>
              <a:t>Salem State University</a:t>
            </a:r>
          </a:p>
        </p:txBody>
      </p:sp>
      <p:pic>
        <p:nvPicPr>
          <p:cNvPr id="4" name="Picture 4">
            <a:extLst>
              <a:ext uri="{FF2B5EF4-FFF2-40B4-BE49-F238E27FC236}">
                <a16:creationId xmlns:a16="http://schemas.microsoft.com/office/drawing/2014/main" id="{141EC1CF-A2AE-5C26-4C4F-4E0AD55B66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30119" y="2438751"/>
            <a:ext cx="2743200" cy="3110775"/>
          </a:xfrm>
          <a:prstGeom prst="rect">
            <a:avLst/>
          </a:prstGeom>
        </p:spPr>
      </p:pic>
    </p:spTree>
    <p:extLst>
      <p:ext uri="{BB962C8B-B14F-4D97-AF65-F5344CB8AC3E}">
        <p14:creationId xmlns:p14="http://schemas.microsoft.com/office/powerpoint/2010/main" val="221775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AE072-4196-4327-BE1E-20F60D29F486}"/>
              </a:ext>
            </a:extLst>
          </p:cNvPr>
          <p:cNvSpPr>
            <a:spLocks noGrp="1"/>
          </p:cNvSpPr>
          <p:nvPr>
            <p:ph type="title"/>
          </p:nvPr>
        </p:nvSpPr>
        <p:spPr>
          <a:xfrm>
            <a:off x="558800" y="365126"/>
            <a:ext cx="10795000" cy="1042852"/>
          </a:xfrm>
        </p:spPr>
        <p:txBody>
          <a:bodyPr>
            <a:normAutofit fontScale="90000"/>
          </a:bodyPr>
          <a:lstStyle/>
          <a:p>
            <a:r>
              <a:rPr lang="en-US" b="1">
                <a:latin typeface="Calibri"/>
                <a:cs typeface="Arial"/>
              </a:rPr>
              <a:t>What is the Massachusetts Inclusive Concurrent Enrollment Initiative? (MAICEI)</a:t>
            </a:r>
          </a:p>
        </p:txBody>
      </p:sp>
      <p:sp>
        <p:nvSpPr>
          <p:cNvPr id="5" name="TextBox 4">
            <a:extLst>
              <a:ext uri="{FF2B5EF4-FFF2-40B4-BE49-F238E27FC236}">
                <a16:creationId xmlns:a16="http://schemas.microsoft.com/office/drawing/2014/main" id="{7598F643-B4C3-0DDE-1B8D-AF1184DE88F1}"/>
              </a:ext>
            </a:extLst>
          </p:cNvPr>
          <p:cNvSpPr txBox="1"/>
          <p:nvPr/>
        </p:nvSpPr>
        <p:spPr>
          <a:xfrm>
            <a:off x="762000" y="2019837"/>
            <a:ext cx="100991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MAICEI historically funds partnerships between public institutes of higher education and local school districts that are designed to offer inclusive college options for students identified as having an intellectual disability, autism, or developmental disability.</a:t>
            </a:r>
          </a:p>
        </p:txBody>
      </p:sp>
      <p:pic>
        <p:nvPicPr>
          <p:cNvPr id="6" name="Picture 6">
            <a:extLst>
              <a:ext uri="{FF2B5EF4-FFF2-40B4-BE49-F238E27FC236}">
                <a16:creationId xmlns:a16="http://schemas.microsoft.com/office/drawing/2014/main" id="{D602AF2D-A44A-0FBE-F151-92F96D462B6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78111" y="3790536"/>
            <a:ext cx="3217519" cy="2849316"/>
          </a:xfrm>
          <a:prstGeom prst="rect">
            <a:avLst/>
          </a:prstGeom>
        </p:spPr>
      </p:pic>
      <p:sp>
        <p:nvSpPr>
          <p:cNvPr id="4" name="TextBox 3">
            <a:extLst>
              <a:ext uri="{FF2B5EF4-FFF2-40B4-BE49-F238E27FC236}">
                <a16:creationId xmlns:a16="http://schemas.microsoft.com/office/drawing/2014/main" id="{8B9C7A3C-9D82-A48B-15F9-2C2763E0BACD}"/>
              </a:ext>
            </a:extLst>
          </p:cNvPr>
          <p:cNvSpPr txBox="1"/>
          <p:nvPr/>
        </p:nvSpPr>
        <p:spPr>
          <a:xfrm>
            <a:off x="14787643" y="9213035"/>
            <a:ext cx="10668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Source: </a:t>
            </a:r>
            <a:r>
              <a:rPr lang="en-US" sz="1000">
                <a:cs typeface="Calibri"/>
                <a:hlinkClick r:id="rId3"/>
              </a:rPr>
              <a:t>MAICEI</a:t>
            </a:r>
            <a:endParaRPr lang="en-US" sz="1000">
              <a:cs typeface="Calibri"/>
            </a:endParaRPr>
          </a:p>
        </p:txBody>
      </p:sp>
    </p:spTree>
    <p:extLst>
      <p:ext uri="{BB962C8B-B14F-4D97-AF65-F5344CB8AC3E}">
        <p14:creationId xmlns:p14="http://schemas.microsoft.com/office/powerpoint/2010/main" val="90174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2AD08-AF77-B921-7F02-0608E739E13E}"/>
              </a:ext>
            </a:extLst>
          </p:cNvPr>
          <p:cNvSpPr>
            <a:spLocks noGrp="1"/>
          </p:cNvSpPr>
          <p:nvPr>
            <p:ph type="title"/>
          </p:nvPr>
        </p:nvSpPr>
        <p:spPr>
          <a:xfrm>
            <a:off x="609600" y="365126"/>
            <a:ext cx="10744200" cy="1042852"/>
          </a:xfrm>
        </p:spPr>
        <p:txBody>
          <a:bodyPr/>
          <a:lstStyle/>
          <a:p>
            <a:r>
              <a:rPr lang="en-US" b="1" dirty="0">
                <a:latin typeface="+mn-lt"/>
              </a:rPr>
              <a:t>Alternate Pathway to College</a:t>
            </a:r>
          </a:p>
        </p:txBody>
      </p:sp>
      <p:sp>
        <p:nvSpPr>
          <p:cNvPr id="2" name="Rectangle: Rounded Corners 1">
            <a:extLst>
              <a:ext uri="{FF2B5EF4-FFF2-40B4-BE49-F238E27FC236}">
                <a16:creationId xmlns:a16="http://schemas.microsoft.com/office/drawing/2014/main" id="{FC4AA9AE-0DEE-38C3-EF2B-FDFFBC1ACBC2}"/>
              </a:ext>
              <a:ext uri="{C183D7F6-B498-43B3-948B-1728B52AA6E4}">
                <adec:decorative xmlns:adec="http://schemas.microsoft.com/office/drawing/2017/decorative" val="1"/>
              </a:ext>
            </a:extLst>
          </p:cNvPr>
          <p:cNvSpPr/>
          <p:nvPr/>
        </p:nvSpPr>
        <p:spPr>
          <a:xfrm>
            <a:off x="1620033" y="1872785"/>
            <a:ext cx="3768246" cy="18893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TextBox 5">
            <a:extLst>
              <a:ext uri="{FF2B5EF4-FFF2-40B4-BE49-F238E27FC236}">
                <a16:creationId xmlns:a16="http://schemas.microsoft.com/office/drawing/2014/main" id="{4B001F34-D935-05DB-5CE6-D583E4C2FD93}"/>
              </a:ext>
            </a:extLst>
          </p:cNvPr>
          <p:cNvSpPr txBox="1"/>
          <p:nvPr/>
        </p:nvSpPr>
        <p:spPr>
          <a:xfrm>
            <a:off x="2031304" y="2148213"/>
            <a:ext cx="294361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cs typeface="Calibri"/>
              </a:rPr>
              <a:t>Traditional </a:t>
            </a:r>
            <a:endParaRPr lang="en-US"/>
          </a:p>
          <a:p>
            <a:pPr algn="ctr"/>
            <a:r>
              <a:rPr lang="en-US" sz="4000">
                <a:solidFill>
                  <a:schemeClr val="bg1"/>
                </a:solidFill>
                <a:cs typeface="Calibri"/>
              </a:rPr>
              <a:t>Matriculated</a:t>
            </a:r>
          </a:p>
        </p:txBody>
      </p:sp>
      <p:sp>
        <p:nvSpPr>
          <p:cNvPr id="8" name="Arrow: Right 7">
            <a:extLst>
              <a:ext uri="{FF2B5EF4-FFF2-40B4-BE49-F238E27FC236}">
                <a16:creationId xmlns:a16="http://schemas.microsoft.com/office/drawing/2014/main" id="{1A2F343E-5967-49F8-70C7-B2CADD1B423A}"/>
              </a:ext>
              <a:ext uri="{C183D7F6-B498-43B3-948B-1728B52AA6E4}">
                <adec:decorative xmlns:adec="http://schemas.microsoft.com/office/drawing/2017/decorative" val="1"/>
              </a:ext>
            </a:extLst>
          </p:cNvPr>
          <p:cNvSpPr/>
          <p:nvPr/>
        </p:nvSpPr>
        <p:spPr>
          <a:xfrm>
            <a:off x="5393752" y="1715473"/>
            <a:ext cx="4728574" cy="2192055"/>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452B49-38D4-8E17-A746-4D6D0E275DA7}"/>
              </a:ext>
            </a:extLst>
          </p:cNvPr>
          <p:cNvSpPr txBox="1"/>
          <p:nvPr/>
        </p:nvSpPr>
        <p:spPr>
          <a:xfrm>
            <a:off x="5609189" y="2306138"/>
            <a:ext cx="354486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cs typeface="Calibri"/>
              </a:rPr>
              <a:t>Placement tests, essays</a:t>
            </a:r>
          </a:p>
          <a:p>
            <a:pPr marL="285750" indent="-285750">
              <a:buFont typeface="Arial"/>
              <a:buChar char="•"/>
            </a:pPr>
            <a:r>
              <a:rPr lang="en-US" sz="2000">
                <a:cs typeface="Calibri"/>
              </a:rPr>
              <a:t>Pursuing a degree</a:t>
            </a:r>
          </a:p>
          <a:p>
            <a:pPr marL="285750" indent="-285750">
              <a:buFont typeface="Arial"/>
              <a:buChar char="•"/>
            </a:pPr>
            <a:r>
              <a:rPr lang="en-US" sz="2000">
                <a:cs typeface="Calibri"/>
              </a:rPr>
              <a:t>Reasonable accommodations</a:t>
            </a:r>
          </a:p>
        </p:txBody>
      </p:sp>
      <p:sp>
        <p:nvSpPr>
          <p:cNvPr id="4" name="Rectangle: Rounded Corners 3">
            <a:extLst>
              <a:ext uri="{FF2B5EF4-FFF2-40B4-BE49-F238E27FC236}">
                <a16:creationId xmlns:a16="http://schemas.microsoft.com/office/drawing/2014/main" id="{FE06EE4C-C5B2-D8C7-FA85-2CD4C6C60E94}"/>
              </a:ext>
              <a:ext uri="{C183D7F6-B498-43B3-948B-1728B52AA6E4}">
                <adec:decorative xmlns:adec="http://schemas.microsoft.com/office/drawing/2017/decorative" val="1"/>
              </a:ext>
            </a:extLst>
          </p:cNvPr>
          <p:cNvSpPr/>
          <p:nvPr/>
        </p:nvSpPr>
        <p:spPr>
          <a:xfrm>
            <a:off x="1620032" y="4116887"/>
            <a:ext cx="3768246" cy="18893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extBox 6">
            <a:extLst>
              <a:ext uri="{FF2B5EF4-FFF2-40B4-BE49-F238E27FC236}">
                <a16:creationId xmlns:a16="http://schemas.microsoft.com/office/drawing/2014/main" id="{992104E9-C59C-309F-C6B2-4C53519E73FD}"/>
              </a:ext>
            </a:extLst>
          </p:cNvPr>
          <p:cNvSpPr txBox="1"/>
          <p:nvPr/>
        </p:nvSpPr>
        <p:spPr>
          <a:xfrm>
            <a:off x="2026401" y="4084085"/>
            <a:ext cx="31381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ea typeface="+mn-lt"/>
                <a:cs typeface="+mn-lt"/>
              </a:rPr>
              <a:t>Alternate</a:t>
            </a:r>
          </a:p>
          <a:p>
            <a:pPr algn="ctr"/>
            <a:r>
              <a:rPr lang="en-US" sz="4000">
                <a:solidFill>
                  <a:schemeClr val="bg1"/>
                </a:solidFill>
                <a:ea typeface="+mn-lt"/>
                <a:cs typeface="+mn-lt"/>
              </a:rPr>
              <a:t>Non-</a:t>
            </a:r>
          </a:p>
          <a:p>
            <a:pPr algn="ctr"/>
            <a:r>
              <a:rPr lang="en-US" sz="4000">
                <a:solidFill>
                  <a:schemeClr val="bg1"/>
                </a:solidFill>
                <a:ea typeface="+mn-lt"/>
                <a:cs typeface="+mn-lt"/>
              </a:rPr>
              <a:t>Matriculated</a:t>
            </a:r>
            <a:endParaRPr lang="en-US" sz="4000">
              <a:solidFill>
                <a:schemeClr val="bg1"/>
              </a:solidFill>
            </a:endParaRPr>
          </a:p>
        </p:txBody>
      </p:sp>
      <p:sp>
        <p:nvSpPr>
          <p:cNvPr id="9" name="Arrow: Right 8">
            <a:extLst>
              <a:ext uri="{FF2B5EF4-FFF2-40B4-BE49-F238E27FC236}">
                <a16:creationId xmlns:a16="http://schemas.microsoft.com/office/drawing/2014/main" id="{1DDC0B0A-B4ED-93F5-733B-C37322E75799}"/>
              </a:ext>
              <a:ext uri="{C183D7F6-B498-43B3-948B-1728B52AA6E4}">
                <adec:decorative xmlns:adec="http://schemas.microsoft.com/office/drawing/2017/decorative" val="1"/>
              </a:ext>
            </a:extLst>
          </p:cNvPr>
          <p:cNvSpPr/>
          <p:nvPr/>
        </p:nvSpPr>
        <p:spPr>
          <a:xfrm>
            <a:off x="5393880" y="3908488"/>
            <a:ext cx="4947780" cy="2303726"/>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C5911F-47A5-CA79-CAD6-C7F97CFD1783}"/>
              </a:ext>
            </a:extLst>
          </p:cNvPr>
          <p:cNvSpPr txBox="1"/>
          <p:nvPr/>
        </p:nvSpPr>
        <p:spPr>
          <a:xfrm>
            <a:off x="5608800" y="4617680"/>
            <a:ext cx="34196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dirty="0">
                <a:cs typeface="Calibri"/>
              </a:rPr>
              <a:t>Person-centered planning</a:t>
            </a:r>
          </a:p>
          <a:p>
            <a:pPr marL="285750" indent="-285750">
              <a:buFont typeface="Arial" panose="020B0604020202020204" pitchFamily="34" charset="0"/>
              <a:buChar char="•"/>
            </a:pPr>
            <a:r>
              <a:rPr lang="en-US" sz="2000" dirty="0">
                <a:cs typeface="Calibri"/>
              </a:rPr>
              <a:t>Individual support plan</a:t>
            </a:r>
          </a:p>
          <a:p>
            <a:pPr marL="285750" indent="-285750">
              <a:buFont typeface="Arial" panose="020B0604020202020204" pitchFamily="34" charset="0"/>
              <a:buChar char="•"/>
            </a:pPr>
            <a:r>
              <a:rPr lang="en-US" sz="2000" dirty="0">
                <a:cs typeface="Calibri"/>
              </a:rPr>
              <a:t>Focus on employment goals</a:t>
            </a:r>
          </a:p>
        </p:txBody>
      </p:sp>
    </p:spTree>
    <p:extLst>
      <p:ext uri="{BB962C8B-B14F-4D97-AF65-F5344CB8AC3E}">
        <p14:creationId xmlns:p14="http://schemas.microsoft.com/office/powerpoint/2010/main" val="3883787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F9CBCF-B35B-F7D9-CD86-0F9BEF2265B4}"/>
              </a:ext>
            </a:extLst>
          </p:cNvPr>
          <p:cNvSpPr>
            <a:spLocks noGrp="1"/>
          </p:cNvSpPr>
          <p:nvPr>
            <p:ph type="title"/>
          </p:nvPr>
        </p:nvSpPr>
        <p:spPr/>
        <p:txBody>
          <a:bodyPr>
            <a:normAutofit fontScale="90000"/>
          </a:bodyPr>
          <a:lstStyle/>
          <a:p>
            <a:r>
              <a:rPr lang="en-US" b="1">
                <a:latin typeface="Calibri"/>
                <a:cs typeface="Arial"/>
              </a:rPr>
              <a:t>Why is the MAICEI Program important for the Higher Education Community?</a:t>
            </a:r>
          </a:p>
        </p:txBody>
      </p:sp>
      <p:pic>
        <p:nvPicPr>
          <p:cNvPr id="5" name="Picture 5" descr="Screen shot of the importance of the MAICEI program.&#10;Colleges prepare future- citizens and leaders how to live, work, and lead their own lives.&#10;College students, with and without disabilities, become comfortable, knowledgeable, and skilled working supporting, and socializing with each other.">
            <a:extLst>
              <a:ext uri="{FF2B5EF4-FFF2-40B4-BE49-F238E27FC236}">
                <a16:creationId xmlns:a16="http://schemas.microsoft.com/office/drawing/2014/main" id="{066C45F0-D998-CCFF-431C-4A45808CBD61}"/>
              </a:ext>
            </a:extLst>
          </p:cNvPr>
          <p:cNvPicPr>
            <a:picLocks noChangeAspect="1"/>
          </p:cNvPicPr>
          <p:nvPr/>
        </p:nvPicPr>
        <p:blipFill>
          <a:blip r:embed="rId3"/>
          <a:stretch>
            <a:fillRect/>
          </a:stretch>
        </p:blipFill>
        <p:spPr>
          <a:xfrm>
            <a:off x="213111" y="1874256"/>
            <a:ext cx="11026413" cy="4802180"/>
          </a:xfrm>
          <a:prstGeom prst="rect">
            <a:avLst/>
          </a:prstGeom>
        </p:spPr>
      </p:pic>
    </p:spTree>
    <p:extLst>
      <p:ext uri="{BB962C8B-B14F-4D97-AF65-F5344CB8AC3E}">
        <p14:creationId xmlns:p14="http://schemas.microsoft.com/office/powerpoint/2010/main" val="3917702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AE072-4196-4327-BE1E-20F60D29F486}"/>
              </a:ext>
            </a:extLst>
          </p:cNvPr>
          <p:cNvSpPr>
            <a:spLocks noGrp="1"/>
          </p:cNvSpPr>
          <p:nvPr>
            <p:ph type="title"/>
          </p:nvPr>
        </p:nvSpPr>
        <p:spPr>
          <a:xfrm>
            <a:off x="533400" y="295853"/>
            <a:ext cx="11570854" cy="1042852"/>
          </a:xfrm>
        </p:spPr>
        <p:txBody>
          <a:bodyPr>
            <a:normAutofit/>
          </a:bodyPr>
          <a:lstStyle/>
          <a:p>
            <a:r>
              <a:rPr lang="en-US" b="1">
                <a:latin typeface="Calibri"/>
                <a:cs typeface="Arial"/>
              </a:rPr>
              <a:t>Example of Inclusive Courses in MAICEI Programs</a:t>
            </a:r>
            <a:endParaRPr lang="en-US" b="1">
              <a:latin typeface="Calibri"/>
            </a:endParaRPr>
          </a:p>
        </p:txBody>
      </p:sp>
      <p:pic>
        <p:nvPicPr>
          <p:cNvPr id="6" name="Picture 6" descr="Screenshot of examples of inclusive courses in MAICEI program">
            <a:extLst>
              <a:ext uri="{FF2B5EF4-FFF2-40B4-BE49-F238E27FC236}">
                <a16:creationId xmlns:a16="http://schemas.microsoft.com/office/drawing/2014/main" id="{C075C574-F4F2-BFFD-70A9-3B2BE64C2D82}"/>
              </a:ext>
            </a:extLst>
          </p:cNvPr>
          <p:cNvPicPr>
            <a:picLocks noChangeAspect="1"/>
          </p:cNvPicPr>
          <p:nvPr/>
        </p:nvPicPr>
        <p:blipFill>
          <a:blip r:embed="rId2"/>
          <a:stretch>
            <a:fillRect/>
          </a:stretch>
        </p:blipFill>
        <p:spPr>
          <a:xfrm>
            <a:off x="1090507" y="1678595"/>
            <a:ext cx="10691282" cy="4355518"/>
          </a:xfrm>
          <a:prstGeom prst="rect">
            <a:avLst/>
          </a:prstGeom>
        </p:spPr>
      </p:pic>
      <p:sp>
        <p:nvSpPr>
          <p:cNvPr id="2" name="TextBox 1">
            <a:extLst>
              <a:ext uri="{FF2B5EF4-FFF2-40B4-BE49-F238E27FC236}">
                <a16:creationId xmlns:a16="http://schemas.microsoft.com/office/drawing/2014/main" id="{BD54EF2D-5865-BB24-CBDD-2DDADFDC3460}"/>
              </a:ext>
            </a:extLst>
          </p:cNvPr>
          <p:cNvSpPr txBox="1"/>
          <p:nvPr/>
        </p:nvSpPr>
        <p:spPr>
          <a:xfrm>
            <a:off x="6536944" y="6372352"/>
            <a:ext cx="4669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*Includes credit and non-credit bearing courses</a:t>
            </a:r>
            <a:endParaRPr lang="en-US">
              <a:cs typeface="Calibri"/>
            </a:endParaRPr>
          </a:p>
        </p:txBody>
      </p:sp>
    </p:spTree>
    <p:extLst>
      <p:ext uri="{BB962C8B-B14F-4D97-AF65-F5344CB8AC3E}">
        <p14:creationId xmlns:p14="http://schemas.microsoft.com/office/powerpoint/2010/main" val="2835082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1FF1B38-FACF-63B4-867E-4F48906401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0627" y="2269175"/>
            <a:ext cx="5201728" cy="3685499"/>
          </a:xfrm>
          <a:prstGeom prst="rect">
            <a:avLst/>
          </a:prstGeom>
        </p:spPr>
      </p:pic>
      <p:sp>
        <p:nvSpPr>
          <p:cNvPr id="13" name="Title 12">
            <a:extLst>
              <a:ext uri="{FF2B5EF4-FFF2-40B4-BE49-F238E27FC236}">
                <a16:creationId xmlns:a16="http://schemas.microsoft.com/office/drawing/2014/main" id="{D1E95592-597B-BE02-90C0-6DB76B3A48EE}"/>
              </a:ext>
            </a:extLst>
          </p:cNvPr>
          <p:cNvSpPr txBox="1">
            <a:spLocks noGrp="1"/>
          </p:cNvSpPr>
          <p:nvPr>
            <p:ph type="title" idx="4294967295"/>
          </p:nvPr>
        </p:nvSpPr>
        <p:spPr>
          <a:xfrm>
            <a:off x="668394" y="500760"/>
            <a:ext cx="999636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Calibri"/>
                <a:ea typeface="+mn-ea"/>
                <a:cs typeface="Arial"/>
              </a:rPr>
              <a:t>Current Massachusetts MAICEI Campuses</a:t>
            </a:r>
            <a:endParaRPr kumimoji="0" lang="en-US" b="1" i="0" u="none" strike="noStrike" kern="1200" cap="none" spc="0" normalizeH="0" baseline="0" noProof="0">
              <a:ln>
                <a:noFill/>
              </a:ln>
              <a:effectLst/>
              <a:uLnTx/>
              <a:uFillTx/>
              <a:latin typeface="Calibri"/>
              <a:ea typeface="+mn-ea"/>
              <a:cs typeface="Calibri"/>
            </a:endParaRPr>
          </a:p>
        </p:txBody>
      </p:sp>
      <p:sp>
        <p:nvSpPr>
          <p:cNvPr id="11" name="TextBox 10">
            <a:extLst>
              <a:ext uri="{FF2B5EF4-FFF2-40B4-BE49-F238E27FC236}">
                <a16:creationId xmlns:a16="http://schemas.microsoft.com/office/drawing/2014/main" id="{26BE0BA2-1337-53A6-6175-E9482B0EE207}"/>
              </a:ext>
            </a:extLst>
          </p:cNvPr>
          <p:cNvSpPr txBox="1"/>
          <p:nvPr/>
        </p:nvSpPr>
        <p:spPr>
          <a:xfrm>
            <a:off x="7082287" y="1604513"/>
            <a:ext cx="558991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000" b="1"/>
              <a:t>Bridgewater State University</a:t>
            </a:r>
            <a:endParaRPr lang="en-US" sz="2000">
              <a:ea typeface="Calibri"/>
              <a:cs typeface="Calibri"/>
            </a:endParaRPr>
          </a:p>
          <a:p>
            <a:pPr>
              <a:buChar char="•"/>
            </a:pPr>
            <a:r>
              <a:rPr lang="en-US" sz="2000" b="1">
                <a:solidFill>
                  <a:srgbClr val="FF0000"/>
                </a:solidFill>
              </a:rPr>
              <a:t>Bridgewater State Residence Life</a:t>
            </a:r>
            <a:endParaRPr lang="en-US" sz="2000">
              <a:solidFill>
                <a:srgbClr val="000000"/>
              </a:solidFill>
              <a:ea typeface="Calibri"/>
              <a:cs typeface="Calibri"/>
            </a:endParaRPr>
          </a:p>
          <a:p>
            <a:pPr>
              <a:buChar char="•"/>
            </a:pPr>
            <a:r>
              <a:rPr lang="en-US" sz="2000" b="1">
                <a:solidFill>
                  <a:srgbClr val="000000"/>
                </a:solidFill>
              </a:rPr>
              <a:t>Bristol</a:t>
            </a:r>
            <a:r>
              <a:rPr lang="en-US" sz="2000" b="1"/>
              <a:t> Community College </a:t>
            </a:r>
            <a:endParaRPr lang="en-US" sz="2000">
              <a:ea typeface="Calibri"/>
              <a:cs typeface="Calibri"/>
            </a:endParaRPr>
          </a:p>
          <a:p>
            <a:pPr>
              <a:buChar char="•"/>
            </a:pPr>
            <a:r>
              <a:rPr lang="en-US" sz="2000" b="1"/>
              <a:t>Cape Cod Community College</a:t>
            </a:r>
            <a:endParaRPr lang="en-US" sz="2000">
              <a:ea typeface="Calibri"/>
              <a:cs typeface="Calibri"/>
            </a:endParaRPr>
          </a:p>
          <a:p>
            <a:pPr>
              <a:buChar char="•"/>
            </a:pPr>
            <a:r>
              <a:rPr lang="en-US" sz="2000" b="1"/>
              <a:t>Framingham State University</a:t>
            </a:r>
            <a:endParaRPr lang="en-US" sz="2000">
              <a:ea typeface="Calibri"/>
              <a:cs typeface="Calibri"/>
            </a:endParaRPr>
          </a:p>
          <a:p>
            <a:pPr>
              <a:buChar char="•"/>
            </a:pPr>
            <a:r>
              <a:rPr lang="en-US" sz="2000" b="1"/>
              <a:t>Northern Essex Community College</a:t>
            </a:r>
            <a:endParaRPr lang="en-US" sz="2000">
              <a:ea typeface="Calibri"/>
              <a:cs typeface="Calibri"/>
            </a:endParaRPr>
          </a:p>
          <a:p>
            <a:pPr>
              <a:buChar char="•"/>
            </a:pPr>
            <a:r>
              <a:rPr lang="en-US" sz="2000" b="1"/>
              <a:t>Holyoke Community College</a:t>
            </a:r>
            <a:endParaRPr lang="en-US" sz="2000">
              <a:ea typeface="Calibri"/>
              <a:cs typeface="Calibri"/>
            </a:endParaRPr>
          </a:p>
          <a:p>
            <a:pPr>
              <a:buChar char="•"/>
            </a:pPr>
            <a:r>
              <a:rPr lang="en-US" sz="2000" b="1"/>
              <a:t>Massasoit Community College</a:t>
            </a:r>
            <a:endParaRPr lang="en-US" sz="2000" b="1">
              <a:ea typeface="Calibri"/>
              <a:cs typeface="Calibri"/>
            </a:endParaRPr>
          </a:p>
          <a:p>
            <a:pPr>
              <a:buChar char="•"/>
            </a:pPr>
            <a:r>
              <a:rPr lang="en-US" sz="2000" b="1"/>
              <a:t>Mass Bay Community College</a:t>
            </a:r>
            <a:endParaRPr lang="en-US" sz="2000" b="1">
              <a:ea typeface="Calibri"/>
              <a:cs typeface="Calibri"/>
            </a:endParaRPr>
          </a:p>
          <a:p>
            <a:pPr>
              <a:buChar char="•"/>
            </a:pPr>
            <a:r>
              <a:rPr lang="en-US" sz="2000" b="1"/>
              <a:t>Mass College of Art &amp; Design </a:t>
            </a:r>
            <a:endParaRPr lang="en-US" sz="2000" b="1">
              <a:ea typeface="Calibri"/>
              <a:cs typeface="Calibri"/>
            </a:endParaRPr>
          </a:p>
          <a:p>
            <a:pPr>
              <a:buChar char="•"/>
            </a:pPr>
            <a:r>
              <a:rPr lang="en-US" sz="2000" b="1"/>
              <a:t>Middlesex Community College</a:t>
            </a:r>
            <a:endParaRPr lang="en-US" sz="2000" b="1">
              <a:ea typeface="Calibri"/>
              <a:cs typeface="Calibri"/>
            </a:endParaRPr>
          </a:p>
          <a:p>
            <a:pPr>
              <a:buChar char="•"/>
            </a:pPr>
            <a:r>
              <a:rPr lang="en-US" sz="2000" b="1"/>
              <a:t>Salem State University</a:t>
            </a:r>
            <a:endParaRPr lang="en-US" sz="2000" b="1">
              <a:solidFill>
                <a:srgbClr val="FF0000"/>
              </a:solidFill>
              <a:ea typeface="Calibri"/>
              <a:cs typeface="Calibri"/>
            </a:endParaRPr>
          </a:p>
          <a:p>
            <a:pPr>
              <a:buChar char="•"/>
            </a:pPr>
            <a:r>
              <a:rPr lang="en-US" sz="2000" b="1">
                <a:solidFill>
                  <a:srgbClr val="FF0000"/>
                </a:solidFill>
              </a:rPr>
              <a:t>Salem State Residence Life</a:t>
            </a:r>
            <a:endParaRPr lang="en-US" sz="2000" b="1">
              <a:solidFill>
                <a:srgbClr val="000000"/>
              </a:solidFill>
              <a:ea typeface="Calibri"/>
              <a:cs typeface="Calibri"/>
            </a:endParaRPr>
          </a:p>
          <a:p>
            <a:pPr>
              <a:buChar char="•"/>
            </a:pPr>
            <a:r>
              <a:rPr lang="en-US" sz="2000" b="1">
                <a:solidFill>
                  <a:srgbClr val="000000"/>
                </a:solidFill>
              </a:rPr>
              <a:t>UMASS</a:t>
            </a:r>
            <a:r>
              <a:rPr lang="en-US" sz="2000" b="1"/>
              <a:t> Amherst</a:t>
            </a:r>
            <a:endParaRPr lang="en-US" sz="2000" b="1">
              <a:ea typeface="Calibri"/>
              <a:cs typeface="Calibri"/>
            </a:endParaRPr>
          </a:p>
          <a:p>
            <a:pPr>
              <a:buChar char="•"/>
            </a:pPr>
            <a:r>
              <a:rPr lang="en-US" sz="2000" b="1"/>
              <a:t>UMASS Boston</a:t>
            </a:r>
            <a:endParaRPr lang="en-US" sz="2000" b="1">
              <a:ea typeface="Calibri"/>
              <a:cs typeface="Calibri"/>
            </a:endParaRPr>
          </a:p>
          <a:p>
            <a:pPr>
              <a:buChar char="•"/>
            </a:pPr>
            <a:r>
              <a:rPr lang="en-US" sz="2000" b="1"/>
              <a:t>Westfield State University</a:t>
            </a:r>
            <a:endParaRPr lang="en-US" sz="2000" b="1">
              <a:ea typeface="Calibri"/>
              <a:cs typeface="Calibri"/>
            </a:endParaRPr>
          </a:p>
        </p:txBody>
      </p:sp>
    </p:spTree>
    <p:extLst>
      <p:ext uri="{BB962C8B-B14F-4D97-AF65-F5344CB8AC3E}">
        <p14:creationId xmlns:p14="http://schemas.microsoft.com/office/powerpoint/2010/main" val="268132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AE072-4196-4327-BE1E-20F60D29F486}"/>
              </a:ext>
            </a:extLst>
          </p:cNvPr>
          <p:cNvSpPr>
            <a:spLocks noGrp="1"/>
          </p:cNvSpPr>
          <p:nvPr>
            <p:ph type="title"/>
          </p:nvPr>
        </p:nvSpPr>
        <p:spPr>
          <a:xfrm>
            <a:off x="495300" y="365126"/>
            <a:ext cx="10858500" cy="1042852"/>
          </a:xfrm>
        </p:spPr>
        <p:txBody>
          <a:bodyPr>
            <a:normAutofit fontScale="90000"/>
          </a:bodyPr>
          <a:lstStyle/>
          <a:p>
            <a:r>
              <a:rPr lang="en-US" b="1">
                <a:latin typeface="Calibri"/>
                <a:cs typeface="Arial"/>
              </a:rPr>
              <a:t>Massachusetts General Law </a:t>
            </a:r>
            <a:br>
              <a:rPr lang="en-US" b="1">
                <a:latin typeface="Calibri"/>
                <a:cs typeface="Arial"/>
              </a:rPr>
            </a:br>
            <a:r>
              <a:rPr lang="en-US" b="1">
                <a:latin typeface="Calibri"/>
                <a:cs typeface="Arial"/>
              </a:rPr>
              <a:t>Inclusive Secondary Education </a:t>
            </a:r>
            <a:endParaRPr lang="en-US" b="1">
              <a:latin typeface="Calibri"/>
            </a:endParaRPr>
          </a:p>
        </p:txBody>
      </p:sp>
      <p:sp>
        <p:nvSpPr>
          <p:cNvPr id="6" name="Content Placeholder 5">
            <a:extLst>
              <a:ext uri="{FF2B5EF4-FFF2-40B4-BE49-F238E27FC236}">
                <a16:creationId xmlns:a16="http://schemas.microsoft.com/office/drawing/2014/main" id="{C289341B-B1B6-2C73-903D-EC9D16EF243F}"/>
              </a:ext>
            </a:extLst>
          </p:cNvPr>
          <p:cNvSpPr>
            <a:spLocks noGrp="1"/>
          </p:cNvSpPr>
          <p:nvPr>
            <p:ph sz="half" idx="2"/>
          </p:nvPr>
        </p:nvSpPr>
        <p:spPr/>
        <p:txBody>
          <a:bodyPr vert="horz" lIns="91440" tIns="45720" rIns="91440" bIns="45720" rtlCol="0" anchor="t">
            <a:normAutofit fontScale="92500" lnSpcReduction="10000"/>
          </a:bodyPr>
          <a:lstStyle/>
          <a:p>
            <a:r>
              <a:rPr lang="en-US" dirty="0">
                <a:latin typeface="Calibri"/>
                <a:cs typeface="Arial"/>
              </a:rPr>
              <a:t>Removes barriers precluding persons with Intellectual Disabilities and Autism from participating in state colleges and universities</a:t>
            </a:r>
          </a:p>
          <a:p>
            <a:r>
              <a:rPr lang="en-US" dirty="0">
                <a:latin typeface="Calibri"/>
                <a:cs typeface="Arial"/>
              </a:rPr>
              <a:t>Requires all state colleges and universities to establish guidelines for student selection</a:t>
            </a:r>
          </a:p>
          <a:p>
            <a:r>
              <a:rPr lang="en-US" dirty="0">
                <a:latin typeface="Calibri"/>
                <a:cs typeface="Arial"/>
              </a:rPr>
              <a:t>Expands the Partnership Leadership Team by including state disability agencies</a:t>
            </a:r>
          </a:p>
        </p:txBody>
      </p:sp>
      <p:pic>
        <p:nvPicPr>
          <p:cNvPr id="8" name="Picture 8">
            <a:extLst>
              <a:ext uri="{FF2B5EF4-FFF2-40B4-BE49-F238E27FC236}">
                <a16:creationId xmlns:a16="http://schemas.microsoft.com/office/drawing/2014/main" id="{B8BFA56F-CA43-1393-61E6-463BE2154375}"/>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1228135" y="2119256"/>
            <a:ext cx="4401730" cy="4057707"/>
          </a:xfrm>
        </p:spPr>
      </p:pic>
    </p:spTree>
    <p:extLst>
      <p:ext uri="{BB962C8B-B14F-4D97-AF65-F5344CB8AC3E}">
        <p14:creationId xmlns:p14="http://schemas.microsoft.com/office/powerpoint/2010/main" val="84595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639" y="397113"/>
            <a:ext cx="6786322" cy="483676"/>
          </a:xfrm>
        </p:spPr>
        <p:txBody>
          <a:bodyPr>
            <a:noAutofit/>
          </a:bodyPr>
          <a:lstStyle/>
          <a:p>
            <a:r>
              <a:rPr lang="en-US"/>
              <a:t>MassBay Community College</a:t>
            </a:r>
          </a:p>
        </p:txBody>
      </p:sp>
      <p:pic>
        <p:nvPicPr>
          <p:cNvPr id="4" name="Content Placeholder 3" descr="Brian standing if front of the MassBay sign&#10;"/>
          <p:cNvPicPr>
            <a:picLocks noGrp="1" noChangeAspect="1"/>
          </p:cNvPicPr>
          <p:nvPr>
            <p:ph idx="1"/>
          </p:nvPr>
        </p:nvPicPr>
        <p:blipFill>
          <a:blip r:embed="rId3" cstate="print"/>
          <a:srcRect/>
          <a:stretch>
            <a:fillRect/>
          </a:stretch>
        </p:blipFill>
        <p:spPr>
          <a:xfrm>
            <a:off x="2895600" y="1219200"/>
            <a:ext cx="3124200" cy="2343150"/>
          </a:xfrm>
        </p:spPr>
      </p:pic>
      <p:pic>
        <p:nvPicPr>
          <p:cNvPr id="5" name="Picture 3" descr="Brian doing his homework&#10;"/>
          <p:cNvPicPr>
            <a:picLocks noChangeAspect="1"/>
          </p:cNvPicPr>
          <p:nvPr/>
        </p:nvPicPr>
        <p:blipFill>
          <a:blip r:embed="rId4" cstate="print"/>
          <a:srcRect/>
          <a:stretch>
            <a:fillRect/>
          </a:stretch>
        </p:blipFill>
        <p:spPr bwMode="auto">
          <a:xfrm>
            <a:off x="6146800" y="1219200"/>
            <a:ext cx="4064000" cy="3048000"/>
          </a:xfrm>
          <a:prstGeom prst="rect">
            <a:avLst/>
          </a:prstGeom>
          <a:noFill/>
          <a:ln w="9525">
            <a:noFill/>
            <a:miter lim="800000"/>
            <a:headEnd/>
            <a:tailEnd/>
          </a:ln>
        </p:spPr>
      </p:pic>
      <p:pic>
        <p:nvPicPr>
          <p:cNvPr id="6" name="Picture 5" descr="Brian sitting in class with his peers&#10;"/>
          <p:cNvPicPr>
            <a:picLocks noChangeAspect="1"/>
          </p:cNvPicPr>
          <p:nvPr/>
        </p:nvPicPr>
        <p:blipFill>
          <a:blip r:embed="rId5" cstate="print"/>
          <a:srcRect b="2326"/>
          <a:stretch>
            <a:fillRect/>
          </a:stretch>
        </p:blipFill>
        <p:spPr>
          <a:xfrm>
            <a:off x="1541780" y="3657600"/>
            <a:ext cx="4478020" cy="3200400"/>
          </a:xfrm>
          <a:prstGeom prst="rect">
            <a:avLst/>
          </a:prstGeom>
        </p:spPr>
      </p:pic>
      <p:pic>
        <p:nvPicPr>
          <p:cNvPr id="8" name="Picture 7" descr="Brian talking to someone in the school office&#10;"/>
          <p:cNvPicPr>
            <a:picLocks noChangeAspect="1"/>
          </p:cNvPicPr>
          <p:nvPr/>
        </p:nvPicPr>
        <p:blipFill>
          <a:blip r:embed="rId6" cstate="print"/>
          <a:srcRect l="28004" r="18090"/>
          <a:stretch>
            <a:fillRect/>
          </a:stretch>
        </p:blipFill>
        <p:spPr>
          <a:xfrm>
            <a:off x="6172200" y="4419600"/>
            <a:ext cx="1752600" cy="2438400"/>
          </a:xfrm>
          <a:prstGeom prst="rect">
            <a:avLst/>
          </a:prstGeom>
        </p:spPr>
      </p:pic>
      <p:pic>
        <p:nvPicPr>
          <p:cNvPr id="9" name="Picture Placeholder 4" descr="Brian with a friend&#10;"/>
          <p:cNvPicPr>
            <a:picLocks noChangeAspect="1"/>
          </p:cNvPicPr>
          <p:nvPr/>
        </p:nvPicPr>
        <p:blipFill>
          <a:blip r:embed="rId7" cstate="print"/>
          <a:srcRect t="14063" b="9835"/>
          <a:stretch>
            <a:fillRect/>
          </a:stretch>
        </p:blipFill>
        <p:spPr>
          <a:xfrm rot="5400000">
            <a:off x="7485247" y="4970647"/>
            <a:ext cx="2403106" cy="1371600"/>
          </a:xfrm>
          <a:prstGeom prst="rect">
            <a:avLst/>
          </a:prstGeom>
        </p:spPr>
      </p:pic>
    </p:spTree>
    <p:extLst>
      <p:ext uri="{BB962C8B-B14F-4D97-AF65-F5344CB8AC3E}">
        <p14:creationId xmlns:p14="http://schemas.microsoft.com/office/powerpoint/2010/main" val="9079173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3905381BFDDA4D80F7F23FAE50E991" ma:contentTypeVersion="4" ma:contentTypeDescription="Create a new document." ma:contentTypeScope="" ma:versionID="8dfaf4a4b5548205b17d4c280223040f">
  <xsd:schema xmlns:xsd="http://www.w3.org/2001/XMLSchema" xmlns:xs="http://www.w3.org/2001/XMLSchema" xmlns:p="http://schemas.microsoft.com/office/2006/metadata/properties" xmlns:ns2="3b360f7a-d5d3-4986-91c7-01203dc4bc3b" xmlns:ns3="974ea58c-40de-4ff0-acbb-cffe06d1eb3f" targetNamespace="http://schemas.microsoft.com/office/2006/metadata/properties" ma:root="true" ma:fieldsID="c71f60ab47a1c8a0c7c2e8ffc8ad6474" ns2:_="" ns3:_="">
    <xsd:import namespace="3b360f7a-d5d3-4986-91c7-01203dc4bc3b"/>
    <xsd:import namespace="974ea58c-40de-4ff0-acbb-cffe06d1eb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60f7a-d5d3-4986-91c7-01203dc4bc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4ea58c-40de-4ff0-acbb-cffe06d1eb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74ea58c-40de-4ff0-acbb-cffe06d1eb3f">
      <UserInfo>
        <DisplayName>Tobey, Gregory (DESE)</DisplayName>
        <AccountId>18</AccountId>
        <AccountType/>
      </UserInfo>
      <UserInfo>
        <DisplayName>Camacho, Jamie L. (DESE)</DisplayName>
        <AccountId>3</AccountId>
        <AccountType/>
      </UserInfo>
      <UserInfo>
        <DisplayName>Daigle, Martha (DESE)</DisplayName>
        <AccountId>37</AccountId>
        <AccountType/>
      </UserInfo>
      <UserInfo>
        <DisplayName>Price, Mary E. (DHE)</DisplayName>
        <AccountId>56</AccountId>
        <AccountType/>
      </UserInfo>
    </SharedWithUsers>
  </documentManagement>
</p:properties>
</file>

<file path=customXml/itemProps1.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2.xml><?xml version="1.0" encoding="utf-8"?>
<ds:datastoreItem xmlns:ds="http://schemas.openxmlformats.org/officeDocument/2006/customXml" ds:itemID="{880FB72A-3A4F-493D-8189-6FA1DC3160E7}">
  <ds:schemaRefs>
    <ds:schemaRef ds:uri="3b360f7a-d5d3-4986-91c7-01203dc4bc3b"/>
    <ds:schemaRef ds:uri="974ea58c-40de-4ff0-acbb-cffe06d1eb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434A98-F106-45CE-8E8A-DD686612E616}">
  <ds:schemaRefs>
    <ds:schemaRef ds:uri="3b360f7a-d5d3-4986-91c7-01203dc4bc3b"/>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974ea58c-40de-4ff0-acbb-cffe06d1eb3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TotalTime>
  <Words>394</Words>
  <Application>Microsoft Office PowerPoint</Application>
  <PresentationFormat>Widescreen</PresentationFormat>
  <Paragraphs>67</Paragraphs>
  <Slides>13</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Office Theme</vt:lpstr>
      <vt:lpstr>Office Theme</vt:lpstr>
      <vt:lpstr>Massachusetts Inclusive Concurrent Enrollment Initiative </vt:lpstr>
      <vt:lpstr>Agenda</vt:lpstr>
      <vt:lpstr>What is the Massachusetts Inclusive Concurrent Enrollment Initiative? (MAICEI)</vt:lpstr>
      <vt:lpstr>Alternate Pathway to College</vt:lpstr>
      <vt:lpstr>Why is the MAICEI Program important for the Higher Education Community?</vt:lpstr>
      <vt:lpstr>Example of Inclusive Courses in MAICEI Programs</vt:lpstr>
      <vt:lpstr>Current Massachusetts MAICEI Campuses</vt:lpstr>
      <vt:lpstr>Massachusetts General Law  Inclusive Secondary Education </vt:lpstr>
      <vt:lpstr>MassBay Community College</vt:lpstr>
      <vt:lpstr>MassBay Social Life</vt:lpstr>
      <vt:lpstr>Early Jobs: Volunteer Positions</vt:lpstr>
      <vt:lpstr>Public  Transportation</vt:lpstr>
      <vt:lpstr>Advocacy and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BESE April 2023 Regular Meeting Item 2 PowerPoint: Massachusetts Inclusive Concurrent Enrollment Initiative</dc:title>
  <dc:creator>DESE</dc:creator>
  <cp:lastModifiedBy>Zou, Dong (EOE)</cp:lastModifiedBy>
  <cp:revision>307</cp:revision>
  <dcterms:created xsi:type="dcterms:W3CDTF">2022-10-11T20:32:22Z</dcterms:created>
  <dcterms:modified xsi:type="dcterms:W3CDTF">2023-04-25T19:16:47Z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Apr 25 2023 12:00AM</vt:lpwstr>
  </property>
  <property fmtid="{D5CDD505-2E9C-101B-9397-08002B2CF9AE}" pid="3" name="ArticulateGUID">
    <vt:lpwstr>6744EAA4-1BB5-497A-83CC-22E078A6A180</vt:lpwstr>
  </property>
  <property fmtid="{D5CDD505-2E9C-101B-9397-08002B2CF9AE}" pid="4" name="ArticulatePath">
    <vt:lpwstr>item2-powerpoint</vt:lpwstr>
  </property>
</Properties>
</file>