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9" r:id="rId5"/>
    <p:sldId id="261" r:id="rId6"/>
    <p:sldId id="276" r:id="rId7"/>
    <p:sldId id="268" r:id="rId8"/>
    <p:sldId id="278" r:id="rId9"/>
    <p:sldId id="264" r:id="rId10"/>
    <p:sldId id="262" r:id="rId11"/>
    <p:sldId id="270" r:id="rId12"/>
    <p:sldId id="267" r:id="rId13"/>
    <p:sldId id="269" r:id="rId14"/>
    <p:sldId id="271" r:id="rId15"/>
    <p:sldId id="273" r:id="rId16"/>
    <p:sldId id="274" r:id="rId17"/>
    <p:sldId id="275" r:id="rId18"/>
    <p:sldId id="260" r:id="rId19"/>
    <p:sldId id="277"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EBA6C-0005-4440-DFE7-4EF425A32B55}" name="McKinnon, Kristen A (DESE)" initials="MKA(" userId="S::Kristen.A.McKinnon@mass.gov::a3149160-31a6-4b9e-8e6a-c5092def73c9" providerId="AD"/>
  <p188:author id="{28ACEACB-D723-B7A7-CCB1-85E63C7C28D1}" name="Hashimoto-Martell, Erin (DESE)" initials="EHM" userId="Hashimoto-Martell, Erin (DE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86A34-6EE8-4631-89E6-CB959BF2763C}" v="731" dt="2023-06-26T15:40:54.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6/27/2023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Law - Part I, Title XII, Chapter 69, Section 1D [Standards] and 1E [Frameworks]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Articulates the purpose and process for state standards and curriculum frameworks.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standards </a:t>
            </a:r>
            <a:r>
              <a:rPr lang="en-US" b="0" i="0">
                <a:solidFill>
                  <a:srgbClr val="333333"/>
                </a:solidFill>
                <a:effectLst/>
                <a:latin typeface="Raleway" pitchFamily="2" charset="0"/>
              </a:rPr>
              <a:t>clearly set forth the skills, competencies and knowledge expected to be possessed by all students at the conclusion of individual grades or clusters of grades and </a:t>
            </a:r>
            <a:r>
              <a:rPr lang="en-US"/>
              <a:t>provides guidance for instruction.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curriculum frameworks shall present broad pedagogical approaches and strategies for assisting students in the development of the skills, competencies and knowledge called for by these standards. </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394079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The comprehensive health framework was last revised nearly 25 years ago, and since that time, research and practice in the disciplines of comprehensive health and physical education has shifted to focus on the importance of skill development to promote health and avoid risk.  Our goals in this revision included a commitment to centering those skills and how they are applied in real-world situations.  This revision reflects an approach that is comprehensive, inclusive, medically accurate and developmentally and age appropriate.</a:t>
            </a:r>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403843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7373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practices </a:t>
            </a:r>
            <a:r>
              <a:rPr lang="en-US" sz="1800">
                <a:solidFill>
                  <a:srgbClr val="000000"/>
                </a:solidFill>
                <a:effectLst/>
                <a:latin typeface="Calibri" panose="020F0502020204030204" pitchFamily="34" charset="0"/>
                <a:ea typeface="Calibri" panose="020F0502020204030204" pitchFamily="34" charset="0"/>
              </a:rPr>
              <a:t>support the development of skills students need throughout life, and which are reinforced and</a:t>
            </a:r>
            <a:r>
              <a:rPr lang="en-US" sz="1800">
                <a:solidFill>
                  <a:srgbClr val="1155CC"/>
                </a:solidFill>
                <a:effectLst/>
                <a:latin typeface="Calibri" panose="020F0502020204030204" pitchFamily="34" charset="0"/>
                <a:ea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rPr>
              <a:t>applied across disciplines and settings. </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279274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practices are applied across these 9 topic areas to cover key content that is developmentally and age appropriate and relevant.  The structure of the standards allows for flexibility at the local level to design, identify and/or select curricular materials. </a:t>
            </a: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55288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wanted to an example of how the practices are applied across topic areas.  Each learning outcome combines a performance expectation (the skill) with a content or knowledge element (what is to be learned or applied).  Performance expectations and content knowledge progress across the grade spans to reflect developmentally and age appropriate learning.</a:t>
            </a: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131564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HANDOUT/Packet</a:t>
            </a: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168473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HANDOUT/Packet</a:t>
            </a: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417360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standards are presented in such a way to allow for flexibility of implementation</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2266620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dirty="0">
                <a:latin typeface="Arial"/>
                <a:cs typeface="Arial"/>
              </a:rPr>
              <a:t>Comprehensive Health and Physical Education Framework</a:t>
            </a:r>
            <a:br>
              <a:rPr lang="en-US" dirty="0">
                <a:latin typeface="Arial"/>
                <a:cs typeface="Arial"/>
              </a:rPr>
            </a:br>
            <a:r>
              <a:rPr lang="en-US" dirty="0">
                <a:latin typeface="Arial"/>
                <a:cs typeface="Arial"/>
              </a:rPr>
              <a:t>Revision Overview</a:t>
            </a:r>
            <a:endParaRPr lang="en-US"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p:txBody>
          <a:bodyPr/>
          <a:lstStyle/>
          <a:p>
            <a:r>
              <a:rPr lang="en-US" altLang="zh-CN" sz="2800" b="1" dirty="0">
                <a:solidFill>
                  <a:schemeClr val="tx1"/>
                </a:solidFill>
              </a:rPr>
              <a:t>Board of Elementary and Secondary Education</a:t>
            </a:r>
          </a:p>
          <a:p>
            <a:r>
              <a:rPr lang="en-US" altLang="zh-CN" b="1" dirty="0"/>
              <a:t>June 27, 2023</a:t>
            </a:r>
            <a:endParaRPr lang="en-US" altLang="zh-CN" sz="2800" b="1" dirty="0">
              <a:solidFill>
                <a:schemeClr val="tx1"/>
              </a:solidFill>
            </a:endParaRPr>
          </a:p>
          <a:p>
            <a:endParaRPr lang="en-US" dirty="0"/>
          </a:p>
        </p:txBody>
      </p:sp>
    </p:spTree>
    <p:extLst>
      <p:ext uri="{BB962C8B-B14F-4D97-AF65-F5344CB8AC3E}">
        <p14:creationId xmlns:p14="http://schemas.microsoft.com/office/powerpoint/2010/main" val="334463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pPr>
              <a:spcBef>
                <a:spcPts val="0"/>
              </a:spcBef>
            </a:pPr>
            <a:r>
              <a:rPr lang="en-US">
                <a:latin typeface="Quattrocento Sans"/>
              </a:rPr>
              <a:t>Comprehensive Health and Physical Education Topics*</a:t>
            </a:r>
            <a:endParaRPr lang="en-US" sz="4400">
              <a:latin typeface="Quattrocento Sans"/>
              <a:ea typeface="Quattrocento Sans"/>
              <a:cs typeface="Quattrocento Sans"/>
              <a:sym typeface="Quattrocento Sans"/>
            </a:endParaRPr>
          </a:p>
        </p:txBody>
      </p:sp>
      <p:graphicFrame>
        <p:nvGraphicFramePr>
          <p:cNvPr id="6" name="Content Placeholder 5">
            <a:extLst>
              <a:ext uri="{FF2B5EF4-FFF2-40B4-BE49-F238E27FC236}">
                <a16:creationId xmlns:a16="http://schemas.microsoft.com/office/drawing/2014/main" id="{D8A95772-E7E7-4AAB-A8F7-871000DD4B6F}"/>
              </a:ext>
            </a:extLst>
          </p:cNvPr>
          <p:cNvGraphicFramePr>
            <a:graphicFrameLocks noGrp="1"/>
          </p:cNvGraphicFramePr>
          <p:nvPr>
            <p:ph idx="1"/>
            <p:extLst>
              <p:ext uri="{D42A27DB-BD31-4B8C-83A1-F6EECF244321}">
                <p14:modId xmlns:p14="http://schemas.microsoft.com/office/powerpoint/2010/main" val="398776868"/>
              </p:ext>
            </p:extLst>
          </p:nvPr>
        </p:nvGraphicFramePr>
        <p:xfrm>
          <a:off x="397563" y="1940812"/>
          <a:ext cx="11529394" cy="3108960"/>
        </p:xfrm>
        <a:graphic>
          <a:graphicData uri="http://schemas.openxmlformats.org/drawingml/2006/table">
            <a:tbl>
              <a:tblPr firstRow="1" firstCol="1" bandRow="1"/>
              <a:tblGrid>
                <a:gridCol w="5764697">
                  <a:extLst>
                    <a:ext uri="{9D8B030D-6E8A-4147-A177-3AD203B41FA5}">
                      <a16:colId xmlns:a16="http://schemas.microsoft.com/office/drawing/2014/main" val="1465718082"/>
                    </a:ext>
                  </a:extLst>
                </a:gridCol>
                <a:gridCol w="5764697">
                  <a:extLst>
                    <a:ext uri="{9D8B030D-6E8A-4147-A177-3AD203B41FA5}">
                      <a16:colId xmlns:a16="http://schemas.microsoft.com/office/drawing/2014/main" val="4099721215"/>
                    </a:ext>
                  </a:extLst>
                </a:gridCol>
              </a:tblGrid>
              <a:tr h="548640">
                <a:tc>
                  <a:txBody>
                    <a:bodyPr/>
                    <a:lstStyle/>
                    <a:p>
                      <a:pPr marL="0" marR="0" algn="ctr">
                        <a:spcBef>
                          <a:spcPts val="0"/>
                        </a:spcBef>
                        <a:spcAft>
                          <a:spcPts val="0"/>
                        </a:spcAft>
                      </a:pPr>
                      <a:r>
                        <a:rPr lang="en-US" sz="2300" b="1">
                          <a:effectLst/>
                        </a:rPr>
                        <a:t>Gender, Sexual Orientation, and Sexual Health</a:t>
                      </a:r>
                      <a:endParaRPr lang="en-US" sz="23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a:effectLst/>
                        </a:rPr>
                        <a:t>Physical Activity and Fitness</a:t>
                      </a:r>
                    </a:p>
                  </a:txBody>
                  <a:tcPr marL="68580" marR="68580" marT="0" marB="0"/>
                </a:tc>
                <a:extLst>
                  <a:ext uri="{0D108BD9-81ED-4DB2-BD59-A6C34878D82A}">
                    <a16:rowId xmlns:a16="http://schemas.microsoft.com/office/drawing/2014/main" val="2054504719"/>
                  </a:ext>
                </a:extLst>
              </a:tr>
              <a:tr h="548640">
                <a:tc>
                  <a:txBody>
                    <a:bodyPr/>
                    <a:lstStyle/>
                    <a:p>
                      <a:pPr marL="0" marR="0" algn="ctr">
                        <a:spcBef>
                          <a:spcPts val="0"/>
                        </a:spcBef>
                        <a:spcAft>
                          <a:spcPts val="0"/>
                        </a:spcAft>
                      </a:pPr>
                      <a:r>
                        <a:rPr lang="en-US" sz="2300" b="1">
                          <a:effectLst/>
                        </a:rPr>
                        <a:t>Healthy Relationships</a:t>
                      </a:r>
                      <a:endParaRPr lang="en-US" sz="23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300" b="1">
                          <a:effectLst/>
                        </a:rPr>
                        <a:t>Physical Health and Hygiene</a:t>
                      </a:r>
                      <a:endParaRPr lang="en-US" sz="23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1092170"/>
                  </a:ext>
                </a:extLst>
              </a:tr>
              <a:tr h="548640">
                <a:tc>
                  <a:txBody>
                    <a:bodyPr/>
                    <a:lstStyle/>
                    <a:p>
                      <a:pPr marL="0" marR="0" algn="ctr">
                        <a:spcBef>
                          <a:spcPts val="0"/>
                        </a:spcBef>
                        <a:spcAft>
                          <a:spcPts val="0"/>
                        </a:spcAft>
                      </a:pPr>
                      <a:r>
                        <a:rPr lang="en-US" sz="2300" b="1">
                          <a:effectLst/>
                        </a:rPr>
                        <a:t>Mental and Emotional Health</a:t>
                      </a:r>
                      <a:endParaRPr lang="en-US" sz="23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a:effectLst/>
                        </a:rPr>
                        <a:t>Public, Community, and Environmental Health</a:t>
                      </a:r>
                      <a:endParaRPr lang="en-US" sz="23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00380762"/>
                  </a:ext>
                </a:extLst>
              </a:tr>
              <a:tr h="548640">
                <a:tc>
                  <a:txBody>
                    <a:bodyPr/>
                    <a:lstStyle/>
                    <a:p>
                      <a:pPr marL="0" marR="0" algn="ctr">
                        <a:spcBef>
                          <a:spcPts val="0"/>
                        </a:spcBef>
                        <a:spcAft>
                          <a:spcPts val="0"/>
                        </a:spcAft>
                      </a:pPr>
                      <a:r>
                        <a:rPr lang="en-US" sz="2300" b="1">
                          <a:effectLst/>
                        </a:rPr>
                        <a:t>Nutrition and Balanced Eating</a:t>
                      </a:r>
                      <a:endParaRPr lang="en-US" sz="23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300" b="1">
                          <a:effectLst/>
                        </a:rPr>
                        <a:t>Substance Use and Misuse</a:t>
                      </a:r>
                      <a:endParaRPr lang="en-US" sz="23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11049928"/>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a:effectLst/>
                        </a:rPr>
                        <a:t>Personal Safety</a:t>
                      </a:r>
                      <a:endParaRPr lang="en-US" sz="23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300" b="1">
                          <a:effectLst/>
                        </a:rPr>
                        <a:t> </a:t>
                      </a:r>
                      <a:endParaRPr lang="en-US" sz="23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4119762"/>
                  </a:ext>
                </a:extLst>
              </a:tr>
              <a:tr h="365760">
                <a:tc gridSpan="2">
                  <a:txBody>
                    <a:bodyPr/>
                    <a:lstStyle/>
                    <a:p>
                      <a:pPr marL="0" marR="0" algn="l">
                        <a:spcBef>
                          <a:spcPts val="0"/>
                        </a:spcBef>
                        <a:spcAft>
                          <a:spcPts val="0"/>
                        </a:spcAft>
                      </a:pPr>
                      <a:r>
                        <a:rPr lang="en-US" sz="1400" b="1">
                          <a:effectLst/>
                          <a:latin typeface="Times New Roman" panose="02020603050405020304" pitchFamily="18" charset="0"/>
                          <a:ea typeface="Times New Roman" panose="02020603050405020304" pitchFamily="18" charset="0"/>
                        </a:rPr>
                        <a:t>*Topics are listed in alphabetical order with no implied sequencing or prioritization</a:t>
                      </a:r>
                    </a:p>
                  </a:txBody>
                  <a:tcPr marL="68580" marR="68580" marT="0" marB="0" anchor="ctr"/>
                </a:tc>
                <a:tc hMerge="1">
                  <a:txBody>
                    <a:bodyPr/>
                    <a:lstStyle/>
                    <a:p>
                      <a:pPr marL="0" marR="0" algn="ctr">
                        <a:spcBef>
                          <a:spcPts val="0"/>
                        </a:spcBef>
                        <a:spcAft>
                          <a:spcPts val="0"/>
                        </a:spcAft>
                      </a:pPr>
                      <a:endParaRPr lang="en-US" sz="22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8889000"/>
                  </a:ext>
                </a:extLst>
              </a:tr>
            </a:tbl>
          </a:graphicData>
        </a:graphic>
      </p:graphicFrame>
    </p:spTree>
    <p:extLst>
      <p:ext uri="{BB962C8B-B14F-4D97-AF65-F5344CB8AC3E}">
        <p14:creationId xmlns:p14="http://schemas.microsoft.com/office/powerpoint/2010/main" val="381326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956DED-408B-4955-9D55-6998E87A837A}"/>
              </a:ext>
            </a:extLst>
          </p:cNvPr>
          <p:cNvGraphicFramePr>
            <a:graphicFrameLocks noGrp="1"/>
          </p:cNvGraphicFramePr>
          <p:nvPr>
            <p:ph idx="1"/>
            <p:extLst>
              <p:ext uri="{D42A27DB-BD31-4B8C-83A1-F6EECF244321}">
                <p14:modId xmlns:p14="http://schemas.microsoft.com/office/powerpoint/2010/main" val="3423147951"/>
              </p:ext>
            </p:extLst>
          </p:nvPr>
        </p:nvGraphicFramePr>
        <p:xfrm>
          <a:off x="838199" y="1885537"/>
          <a:ext cx="10803673" cy="4113447"/>
        </p:xfrm>
        <a:graphic>
          <a:graphicData uri="http://schemas.openxmlformats.org/drawingml/2006/table">
            <a:tbl>
              <a:tblPr firstRow="1" firstCol="1" bandRow="1"/>
              <a:tblGrid>
                <a:gridCol w="10803673">
                  <a:extLst>
                    <a:ext uri="{9D8B030D-6E8A-4147-A177-3AD203B41FA5}">
                      <a16:colId xmlns:a16="http://schemas.microsoft.com/office/drawing/2014/main" val="995934221"/>
                    </a:ext>
                  </a:extLst>
                </a:gridCol>
              </a:tblGrid>
              <a:tr h="300904">
                <a:tc>
                  <a:txBody>
                    <a:bodyPr/>
                    <a:lstStyle/>
                    <a:p>
                      <a:pPr marL="0" marR="0">
                        <a:lnSpc>
                          <a:spcPct val="107000"/>
                        </a:lnSpc>
                        <a:spcBef>
                          <a:spcPts val="0"/>
                        </a:spcBef>
                        <a:spcAft>
                          <a:spcPts val="0"/>
                        </a:spcAft>
                      </a:pPr>
                      <a:r>
                        <a:rPr lang="en-US" sz="2400" b="1">
                          <a:solidFill>
                            <a:srgbClr val="004386"/>
                          </a:solidFill>
                          <a:effectLst/>
                          <a:latin typeface="Georgia" panose="02040502050405020303" pitchFamily="18" charset="0"/>
                          <a:ea typeface="Times New Roman" panose="02020603050405020304" pitchFamily="18" charset="0"/>
                          <a:cs typeface="Arial" panose="020B0604020202020204" pitchFamily="34" charset="0"/>
                        </a:rPr>
                        <a:t>Grades Pre-K-2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w="12700" cap="flat" cmpd="sng" algn="ctr">
                      <a:solidFill>
                        <a:srgbClr val="91A8CE"/>
                      </a:solidFill>
                      <a:prstDash val="solid"/>
                      <a:round/>
                      <a:headEnd type="none" w="med" len="med"/>
                      <a:tailEnd type="none" w="med" len="med"/>
                    </a:lnT>
                    <a:lnB>
                      <a:noFill/>
                    </a:lnB>
                    <a:solidFill>
                      <a:srgbClr val="E8EDF5"/>
                    </a:solidFill>
                  </a:tcPr>
                </a:tc>
                <a:extLst>
                  <a:ext uri="{0D108BD9-81ED-4DB2-BD59-A6C34878D82A}">
                    <a16:rowId xmlns:a16="http://schemas.microsoft.com/office/drawing/2014/main" val="3595930469"/>
                  </a:ext>
                </a:extLst>
              </a:tr>
              <a:tr h="1454119">
                <a:tc>
                  <a:txBody>
                    <a:bodyPr/>
                    <a:lstStyle/>
                    <a:p>
                      <a:pPr marL="0" marR="0">
                        <a:lnSpc>
                          <a:spcPct val="114000"/>
                        </a:lnSpc>
                        <a:spcBef>
                          <a:spcPts val="1000"/>
                        </a:spcBef>
                        <a:spcAft>
                          <a:spcPts val="900"/>
                        </a:spcAft>
                      </a:pPr>
                      <a:r>
                        <a:rPr lang="en-US" sz="2400" b="1" dirty="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Practice 1: Decision-making and problem-solving.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4000"/>
                        </a:lnSpc>
                        <a:spcBef>
                          <a:spcPts val="1000"/>
                        </a:spcBef>
                        <a:spcAft>
                          <a:spcPts val="900"/>
                        </a:spcAft>
                      </a:pPr>
                      <a:r>
                        <a:rPr lang="en-US" sz="2400" dirty="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Make health-promoting, informed, responsible decisions, and solve problems in a variety of health-related situations. </a:t>
                      </a:r>
                      <a:r>
                        <a:rPr lang="en-US" sz="240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[P1</a:t>
                      </a:r>
                      <a:r>
                        <a:rPr lang="en-US" sz="2400" dirty="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 </a:t>
                      </a:r>
                    </a:p>
                    <a:p>
                      <a:pPr marL="0" marR="0">
                        <a:lnSpc>
                          <a:spcPct val="114000"/>
                        </a:lnSpc>
                        <a:spcBef>
                          <a:spcPts val="1000"/>
                        </a:spcBef>
                        <a:spcAft>
                          <a:spcPts val="900"/>
                        </a:spcAft>
                      </a:pPr>
                      <a:endParaRPr lang="en-US" sz="400" dirty="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a:noFill/>
                    </a:lnT>
                    <a:lnB>
                      <a:noFill/>
                    </a:lnB>
                    <a:solidFill>
                      <a:srgbClr val="E8EDF5"/>
                    </a:solidFill>
                  </a:tcPr>
                </a:tc>
                <a:extLst>
                  <a:ext uri="{0D108BD9-81ED-4DB2-BD59-A6C34878D82A}">
                    <a16:rowId xmlns:a16="http://schemas.microsoft.com/office/drawing/2014/main" val="758145254"/>
                  </a:ext>
                </a:extLst>
              </a:tr>
              <a:tr h="318114">
                <a:tc>
                  <a:txBody>
                    <a:bodyPr/>
                    <a:lstStyle/>
                    <a:p>
                      <a:pPr marL="0" marR="0">
                        <a:lnSpc>
                          <a:spcPct val="114000"/>
                        </a:lnSpc>
                        <a:spcBef>
                          <a:spcPts val="0"/>
                        </a:spcBef>
                        <a:spcAft>
                          <a:spcPts val="800"/>
                        </a:spcAft>
                      </a:pPr>
                      <a:r>
                        <a:rPr lang="en-US" sz="2400" b="1" i="1" dirty="0">
                          <a:solidFill>
                            <a:srgbClr val="004386"/>
                          </a:solidFill>
                          <a:effectLst/>
                          <a:latin typeface="Calibri" panose="020F0502020204030204" pitchFamily="34" charset="0"/>
                          <a:ea typeface="Calibri" panose="020F0502020204030204" pitchFamily="34" charset="0"/>
                          <a:cs typeface="Times New Roman" panose="02020603050405020304" pitchFamily="18" charset="0"/>
                        </a:rPr>
                        <a:t>Nutrition</a:t>
                      </a:r>
                      <a:r>
                        <a:rPr lang="en-US" sz="2400" b="1" i="1" dirty="0">
                          <a:solidFill>
                            <a:srgbClr val="004386"/>
                          </a:solidFill>
                          <a:effectLst/>
                          <a:latin typeface="Calibri" panose="020F0502020204030204" pitchFamily="34" charset="0"/>
                          <a:ea typeface="Times New Roman" panose="02020603050405020304" pitchFamily="18" charset="0"/>
                          <a:cs typeface="Times New Roman" panose="02020603050405020304" pitchFamily="18" charset="0"/>
                        </a:rPr>
                        <a:t> and Balanced Eating </a:t>
                      </a:r>
                      <a:r>
                        <a:rPr lang="en-US" sz="2400" b="1" i="1" u="none" strike="noStrike" baseline="0" dirty="0">
                          <a:solidFill>
                            <a:srgbClr val="004385"/>
                          </a:solidFill>
                          <a:latin typeface="Georgia" panose="02040502050405020303" pitchFamily="18" charset="0"/>
                        </a:rPr>
                        <a:t>[PK.1.NE]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a:noFill/>
                    </a:lnT>
                    <a:lnB>
                      <a:noFill/>
                    </a:lnB>
                    <a:solidFill>
                      <a:srgbClr val="E8EDF5"/>
                    </a:solidFill>
                  </a:tcPr>
                </a:tc>
                <a:extLst>
                  <a:ext uri="{0D108BD9-81ED-4DB2-BD59-A6C34878D82A}">
                    <a16:rowId xmlns:a16="http://schemas.microsoft.com/office/drawing/2014/main" val="4145630598"/>
                  </a:ext>
                </a:extLst>
              </a:tr>
              <a:tr h="1553126">
                <a:tc>
                  <a:txBody>
                    <a:bodyPr/>
                    <a:lstStyle/>
                    <a:p>
                      <a:pPr marL="0" marR="0" lvl="0" indent="0" fontAlgn="base">
                        <a:lnSpc>
                          <a:spcPct val="107000"/>
                        </a:lnSpc>
                        <a:spcBef>
                          <a:spcPts val="1295"/>
                        </a:spcBef>
                        <a:spcAft>
                          <a:spcPts val="0"/>
                        </a:spcAft>
                        <a:buSzPts val="1100"/>
                        <a:buFont typeface="+mj-lt"/>
                        <a:buNone/>
                      </a:pPr>
                      <a:r>
                        <a:rPr lang="en-US" sz="2200" dirty="0">
                          <a:effectLst/>
                          <a:latin typeface="Calibri" panose="020F0502020204030204" pitchFamily="34" charset="0"/>
                          <a:ea typeface="Times New Roman" panose="02020603050405020304" pitchFamily="18" charset="0"/>
                          <a:cs typeface="Calibri" panose="020F0502020204030204" pitchFamily="34" charset="0"/>
                        </a:rPr>
                        <a:t>1. Identify principles of balanced eating (i.e., moderation, eating a variety of fruits and vegetables, consuming nutrient-rich foods, limiting processed foods and foods high in added sugar, drinking water, limiting sugary beverages) when making nutrition-related decisions.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a:noFill/>
                    </a:lnT>
                    <a:lnB w="12700" cap="flat" cmpd="sng" algn="ctr">
                      <a:solidFill>
                        <a:srgbClr val="91A8CE"/>
                      </a:solidFill>
                      <a:prstDash val="solid"/>
                      <a:round/>
                      <a:headEnd type="none" w="med" len="med"/>
                      <a:tailEnd type="none" w="med" len="med"/>
                    </a:lnB>
                    <a:solidFill>
                      <a:srgbClr val="E8EDF5"/>
                    </a:solidFill>
                  </a:tcPr>
                </a:tc>
                <a:extLst>
                  <a:ext uri="{0D108BD9-81ED-4DB2-BD59-A6C34878D82A}">
                    <a16:rowId xmlns:a16="http://schemas.microsoft.com/office/drawing/2014/main" val="3964943739"/>
                  </a:ext>
                </a:extLst>
              </a:tr>
            </a:tbl>
          </a:graphicData>
        </a:graphic>
      </p:graphicFrame>
      <p:sp>
        <p:nvSpPr>
          <p:cNvPr id="3" name="Title 2">
            <a:extLst>
              <a:ext uri="{FF2B5EF4-FFF2-40B4-BE49-F238E27FC236}">
                <a16:creationId xmlns:a16="http://schemas.microsoft.com/office/drawing/2014/main" id="{33FFCC47-6EAB-477A-8828-C5A56D35FA38}"/>
              </a:ext>
            </a:extLst>
          </p:cNvPr>
          <p:cNvSpPr>
            <a:spLocks noGrp="1"/>
          </p:cNvSpPr>
          <p:nvPr>
            <p:ph type="title"/>
          </p:nvPr>
        </p:nvSpPr>
        <p:spPr/>
        <p:txBody>
          <a:bodyPr/>
          <a:lstStyle/>
          <a:p>
            <a:r>
              <a:rPr lang="en-US">
                <a:latin typeface="Quattrocento Sans" panose="020B0502050000020003" pitchFamily="34" charset="0"/>
              </a:rPr>
              <a:t>Example Standard – Grades PK-2</a:t>
            </a:r>
          </a:p>
        </p:txBody>
      </p:sp>
    </p:spTree>
    <p:extLst>
      <p:ext uri="{BB962C8B-B14F-4D97-AF65-F5344CB8AC3E}">
        <p14:creationId xmlns:p14="http://schemas.microsoft.com/office/powerpoint/2010/main" val="324064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956DED-408B-4955-9D55-6998E87A837A}"/>
              </a:ext>
            </a:extLst>
          </p:cNvPr>
          <p:cNvGraphicFramePr>
            <a:graphicFrameLocks noGrp="1"/>
          </p:cNvGraphicFramePr>
          <p:nvPr>
            <p:ph idx="1"/>
            <p:extLst>
              <p:ext uri="{D42A27DB-BD31-4B8C-83A1-F6EECF244321}">
                <p14:modId xmlns:p14="http://schemas.microsoft.com/office/powerpoint/2010/main" val="697151587"/>
              </p:ext>
            </p:extLst>
          </p:nvPr>
        </p:nvGraphicFramePr>
        <p:xfrm>
          <a:off x="838199" y="1765623"/>
          <a:ext cx="10803673" cy="4236825"/>
        </p:xfrm>
        <a:graphic>
          <a:graphicData uri="http://schemas.openxmlformats.org/drawingml/2006/table">
            <a:tbl>
              <a:tblPr firstRow="1" firstCol="1" bandRow="1"/>
              <a:tblGrid>
                <a:gridCol w="10803673">
                  <a:extLst>
                    <a:ext uri="{9D8B030D-6E8A-4147-A177-3AD203B41FA5}">
                      <a16:colId xmlns:a16="http://schemas.microsoft.com/office/drawing/2014/main" val="995934221"/>
                    </a:ext>
                  </a:extLst>
                </a:gridCol>
              </a:tblGrid>
              <a:tr h="342379">
                <a:tc>
                  <a:txBody>
                    <a:bodyPr/>
                    <a:lstStyle/>
                    <a:p>
                      <a:pPr marL="0" marR="0">
                        <a:lnSpc>
                          <a:spcPct val="107000"/>
                        </a:lnSpc>
                        <a:spcBef>
                          <a:spcPts val="0"/>
                        </a:spcBef>
                        <a:spcAft>
                          <a:spcPts val="0"/>
                        </a:spcAft>
                      </a:pPr>
                      <a:r>
                        <a:rPr lang="en-US" sz="2400" b="1">
                          <a:solidFill>
                            <a:srgbClr val="004386"/>
                          </a:solidFill>
                          <a:effectLst/>
                          <a:latin typeface="Georgia" panose="02040502050405020303" pitchFamily="18" charset="0"/>
                          <a:ea typeface="Times New Roman" panose="02020603050405020304" pitchFamily="18" charset="0"/>
                          <a:cs typeface="Arial" panose="020B0604020202020204" pitchFamily="34" charset="0"/>
                        </a:rPr>
                        <a:t>Grades 3-5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w="12700" cap="flat" cmpd="sng" algn="ctr">
                      <a:solidFill>
                        <a:srgbClr val="91A8CE"/>
                      </a:solidFill>
                      <a:prstDash val="solid"/>
                      <a:round/>
                      <a:headEnd type="none" w="med" len="med"/>
                      <a:tailEnd type="none" w="med" len="med"/>
                    </a:lnT>
                    <a:lnB>
                      <a:noFill/>
                    </a:lnB>
                    <a:solidFill>
                      <a:srgbClr val="E8EDF5"/>
                    </a:solidFill>
                  </a:tcPr>
                </a:tc>
                <a:extLst>
                  <a:ext uri="{0D108BD9-81ED-4DB2-BD59-A6C34878D82A}">
                    <a16:rowId xmlns:a16="http://schemas.microsoft.com/office/drawing/2014/main" val="3595930469"/>
                  </a:ext>
                </a:extLst>
              </a:tr>
              <a:tr h="2038369">
                <a:tc>
                  <a:txBody>
                    <a:bodyPr/>
                    <a:lstStyle/>
                    <a:p>
                      <a:pPr marL="0" marR="0">
                        <a:lnSpc>
                          <a:spcPct val="114000"/>
                        </a:lnSpc>
                        <a:spcBef>
                          <a:spcPts val="1000"/>
                        </a:spcBef>
                        <a:spcAft>
                          <a:spcPts val="900"/>
                        </a:spcAft>
                      </a:pPr>
                      <a:r>
                        <a:rPr lang="en-US" sz="2400" b="1" dirty="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Practice 3: Social Awareness, Relationship, and Communication Skills.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4000"/>
                        </a:lnSpc>
                        <a:spcBef>
                          <a:spcPts val="1000"/>
                        </a:spcBef>
                        <a:spcAft>
                          <a:spcPts val="900"/>
                        </a:spcAft>
                      </a:pPr>
                      <a:r>
                        <a:rPr lang="en-US" sz="2400" dirty="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Enhance relationships, personal health, and the health of others through social awareness and effective communication. [P3] </a:t>
                      </a:r>
                    </a:p>
                    <a:p>
                      <a:pPr marL="0" marR="0">
                        <a:lnSpc>
                          <a:spcPct val="114000"/>
                        </a:lnSpc>
                        <a:spcBef>
                          <a:spcPts val="1000"/>
                        </a:spcBef>
                        <a:spcAft>
                          <a:spcPts val="900"/>
                        </a:spcAft>
                      </a:pPr>
                      <a:endParaRPr lang="en-US" sz="400" dirty="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a:noFill/>
                    </a:lnT>
                    <a:lnB>
                      <a:noFill/>
                    </a:lnB>
                    <a:solidFill>
                      <a:srgbClr val="E8EDF5"/>
                    </a:solidFill>
                  </a:tcPr>
                </a:tc>
                <a:extLst>
                  <a:ext uri="{0D108BD9-81ED-4DB2-BD59-A6C34878D82A}">
                    <a16:rowId xmlns:a16="http://schemas.microsoft.com/office/drawing/2014/main" val="758145254"/>
                  </a:ext>
                </a:extLst>
              </a:tr>
              <a:tr h="361961">
                <a:tc>
                  <a:txBody>
                    <a:bodyPr/>
                    <a:lstStyle/>
                    <a:p>
                      <a:pPr marL="0" marR="0">
                        <a:lnSpc>
                          <a:spcPct val="114000"/>
                        </a:lnSpc>
                        <a:spcBef>
                          <a:spcPts val="0"/>
                        </a:spcBef>
                        <a:spcAft>
                          <a:spcPts val="800"/>
                        </a:spcAft>
                      </a:pPr>
                      <a:r>
                        <a:rPr lang="en-US" sz="2400" b="1" i="1">
                          <a:solidFill>
                            <a:srgbClr val="004386"/>
                          </a:solidFill>
                          <a:effectLst/>
                          <a:latin typeface="Calibri" panose="020F0502020204030204" pitchFamily="34" charset="0"/>
                          <a:ea typeface="Calibri" panose="020F0502020204030204" pitchFamily="34" charset="0"/>
                          <a:cs typeface="Times New Roman" panose="02020603050405020304" pitchFamily="18" charset="0"/>
                        </a:rPr>
                        <a:t>Healthy Relationships [3.3.HR]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a:noFill/>
                    </a:lnT>
                    <a:lnB>
                      <a:noFill/>
                    </a:lnB>
                    <a:solidFill>
                      <a:srgbClr val="E8EDF5"/>
                    </a:solidFill>
                  </a:tcPr>
                </a:tc>
                <a:extLst>
                  <a:ext uri="{0D108BD9-81ED-4DB2-BD59-A6C34878D82A}">
                    <a16:rowId xmlns:a16="http://schemas.microsoft.com/office/drawing/2014/main" val="4145630598"/>
                  </a:ext>
                </a:extLst>
              </a:tr>
              <a:tr h="1257468">
                <a:tc>
                  <a:txBody>
                    <a:bodyPr/>
                    <a:lstStyle/>
                    <a:p>
                      <a:pPr marL="0" marR="0" lvl="0" indent="0" fontAlgn="base">
                        <a:lnSpc>
                          <a:spcPct val="107000"/>
                        </a:lnSpc>
                        <a:spcBef>
                          <a:spcPts val="1295"/>
                        </a:spcBef>
                        <a:spcAft>
                          <a:spcPts val="0"/>
                        </a:spcAft>
                        <a:buSzPts val="1100"/>
                        <a:buFont typeface="+mj-lt"/>
                        <a:buNone/>
                      </a:pPr>
                      <a:r>
                        <a:rPr lang="en-US" sz="2200" dirty="0">
                          <a:effectLst/>
                          <a:latin typeface="Calibri" panose="020F0502020204030204" pitchFamily="34" charset="0"/>
                          <a:ea typeface="Times New Roman" panose="02020603050405020304" pitchFamily="18" charset="0"/>
                          <a:cs typeface="Calibri" panose="020F0502020204030204" pitchFamily="34" charset="0"/>
                        </a:rPr>
                        <a:t>1.</a:t>
                      </a:r>
                      <a:r>
                        <a:rPr lang="en-US" sz="2400" dirty="0">
                          <a:effectLst/>
                          <a:latin typeface="Calibri" panose="020F0502020204030204" pitchFamily="34" charset="0"/>
                          <a:ea typeface="Times New Roman" panose="02020603050405020304" pitchFamily="18" charset="0"/>
                        </a:rPr>
                        <a:t> Identify characteristics of healthy relationships with a variety of individuals (i.e., family, peers, trusted adults, teachers).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a:noFill/>
                    </a:lnT>
                    <a:lnB w="12700" cap="flat" cmpd="sng" algn="ctr">
                      <a:solidFill>
                        <a:srgbClr val="91A8CE"/>
                      </a:solidFill>
                      <a:prstDash val="solid"/>
                      <a:round/>
                      <a:headEnd type="none" w="med" len="med"/>
                      <a:tailEnd type="none" w="med" len="med"/>
                    </a:lnB>
                    <a:solidFill>
                      <a:srgbClr val="E8EDF5"/>
                    </a:solidFill>
                  </a:tcPr>
                </a:tc>
                <a:extLst>
                  <a:ext uri="{0D108BD9-81ED-4DB2-BD59-A6C34878D82A}">
                    <a16:rowId xmlns:a16="http://schemas.microsoft.com/office/drawing/2014/main" val="3964943739"/>
                  </a:ext>
                </a:extLst>
              </a:tr>
            </a:tbl>
          </a:graphicData>
        </a:graphic>
      </p:graphicFrame>
      <p:sp>
        <p:nvSpPr>
          <p:cNvPr id="3" name="Title 2">
            <a:extLst>
              <a:ext uri="{FF2B5EF4-FFF2-40B4-BE49-F238E27FC236}">
                <a16:creationId xmlns:a16="http://schemas.microsoft.com/office/drawing/2014/main" id="{33FFCC47-6EAB-477A-8828-C5A56D35FA38}"/>
              </a:ext>
            </a:extLst>
          </p:cNvPr>
          <p:cNvSpPr>
            <a:spLocks noGrp="1"/>
          </p:cNvSpPr>
          <p:nvPr>
            <p:ph type="title"/>
          </p:nvPr>
        </p:nvSpPr>
        <p:spPr/>
        <p:txBody>
          <a:bodyPr/>
          <a:lstStyle/>
          <a:p>
            <a:r>
              <a:rPr lang="en-US">
                <a:latin typeface="Quattrocento Sans" panose="020B0502050000020003" pitchFamily="34" charset="0"/>
              </a:rPr>
              <a:t>Example Standard Grades 3-5</a:t>
            </a:r>
          </a:p>
        </p:txBody>
      </p:sp>
    </p:spTree>
    <p:extLst>
      <p:ext uri="{BB962C8B-B14F-4D97-AF65-F5344CB8AC3E}">
        <p14:creationId xmlns:p14="http://schemas.microsoft.com/office/powerpoint/2010/main" val="72154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956DED-408B-4955-9D55-6998E87A837A}"/>
              </a:ext>
            </a:extLst>
          </p:cNvPr>
          <p:cNvGraphicFramePr>
            <a:graphicFrameLocks noGrp="1"/>
          </p:cNvGraphicFramePr>
          <p:nvPr>
            <p:ph idx="1"/>
            <p:extLst>
              <p:ext uri="{D42A27DB-BD31-4B8C-83A1-F6EECF244321}">
                <p14:modId xmlns:p14="http://schemas.microsoft.com/office/powerpoint/2010/main" val="2656997027"/>
              </p:ext>
            </p:extLst>
          </p:nvPr>
        </p:nvGraphicFramePr>
        <p:xfrm>
          <a:off x="838199" y="1765623"/>
          <a:ext cx="10803673" cy="4511612"/>
        </p:xfrm>
        <a:graphic>
          <a:graphicData uri="http://schemas.openxmlformats.org/drawingml/2006/table">
            <a:tbl>
              <a:tblPr firstRow="1" firstCol="1" bandRow="1"/>
              <a:tblGrid>
                <a:gridCol w="10803673">
                  <a:extLst>
                    <a:ext uri="{9D8B030D-6E8A-4147-A177-3AD203B41FA5}">
                      <a16:colId xmlns:a16="http://schemas.microsoft.com/office/drawing/2014/main" val="995934221"/>
                    </a:ext>
                  </a:extLst>
                </a:gridCol>
              </a:tblGrid>
              <a:tr h="342379">
                <a:tc>
                  <a:txBody>
                    <a:bodyPr/>
                    <a:lstStyle/>
                    <a:p>
                      <a:pPr marL="0" marR="0">
                        <a:lnSpc>
                          <a:spcPct val="107000"/>
                        </a:lnSpc>
                        <a:spcBef>
                          <a:spcPts val="0"/>
                        </a:spcBef>
                        <a:spcAft>
                          <a:spcPts val="0"/>
                        </a:spcAft>
                      </a:pPr>
                      <a:r>
                        <a:rPr lang="en-US" sz="2400" b="1">
                          <a:solidFill>
                            <a:srgbClr val="004386"/>
                          </a:solidFill>
                          <a:effectLst/>
                          <a:latin typeface="Georgia" panose="02040502050405020303" pitchFamily="18" charset="0"/>
                          <a:ea typeface="Times New Roman" panose="02020603050405020304" pitchFamily="18" charset="0"/>
                          <a:cs typeface="Arial" panose="020B0604020202020204" pitchFamily="34" charset="0"/>
                        </a:rPr>
                        <a:t>Grades 6-8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w="12700" cap="flat" cmpd="sng" algn="ctr">
                      <a:solidFill>
                        <a:srgbClr val="91A8CE"/>
                      </a:solidFill>
                      <a:prstDash val="solid"/>
                      <a:round/>
                      <a:headEnd type="none" w="med" len="med"/>
                      <a:tailEnd type="none" w="med" len="med"/>
                    </a:lnT>
                    <a:lnB>
                      <a:noFill/>
                    </a:lnB>
                    <a:solidFill>
                      <a:srgbClr val="E8EDF5"/>
                    </a:solidFill>
                  </a:tcPr>
                </a:tc>
                <a:extLst>
                  <a:ext uri="{0D108BD9-81ED-4DB2-BD59-A6C34878D82A}">
                    <a16:rowId xmlns:a16="http://schemas.microsoft.com/office/drawing/2014/main" val="3595930469"/>
                  </a:ext>
                </a:extLst>
              </a:tr>
              <a:tr h="1253357">
                <a:tc>
                  <a:txBody>
                    <a:bodyPr/>
                    <a:lstStyle/>
                    <a:p>
                      <a:pPr marL="0" marR="0">
                        <a:lnSpc>
                          <a:spcPct val="114000"/>
                        </a:lnSpc>
                        <a:spcBef>
                          <a:spcPts val="1000"/>
                        </a:spcBef>
                        <a:spcAft>
                          <a:spcPts val="900"/>
                        </a:spcAft>
                      </a:pPr>
                      <a:r>
                        <a:rPr lang="en-US" sz="2400" b="1">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Practice 5: Self-awareness and Analyzing Influences. </a:t>
                      </a:r>
                    </a:p>
                    <a:p>
                      <a:pPr marL="0" marR="0">
                        <a:lnSpc>
                          <a:spcPct val="114000"/>
                        </a:lnSpc>
                        <a:spcBef>
                          <a:spcPts val="1000"/>
                        </a:spcBef>
                        <a:spcAft>
                          <a:spcPts val="900"/>
                        </a:spcAft>
                      </a:pPr>
                      <a:r>
                        <a:rPr lang="en-US" sz="240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Examine how emotions, thoughts, needs, values, beliefs, and other factors (both internal and external) influence behaviors and articulate how these influences impact health behavior and outcomes. [P5]</a:t>
                      </a:r>
                    </a:p>
                    <a:p>
                      <a:pPr marL="0" marR="0">
                        <a:lnSpc>
                          <a:spcPct val="114000"/>
                        </a:lnSpc>
                        <a:spcBef>
                          <a:spcPts val="1000"/>
                        </a:spcBef>
                        <a:spcAft>
                          <a:spcPts val="900"/>
                        </a:spcAft>
                      </a:pPr>
                      <a:r>
                        <a:rPr lang="en-US" sz="2400" b="1" i="1">
                          <a:solidFill>
                            <a:srgbClr val="004386"/>
                          </a:solidFill>
                          <a:effectLst/>
                          <a:latin typeface="Calibri" panose="020F0502020204030204" pitchFamily="34" charset="0"/>
                          <a:ea typeface="Calibri" panose="020F0502020204030204" pitchFamily="34" charset="0"/>
                          <a:cs typeface="Times New Roman" panose="02020603050405020304" pitchFamily="18" charset="0"/>
                        </a:rPr>
                        <a:t>Gender, Sexual Orientation, and Sexual Health [6.5.GS]</a:t>
                      </a:r>
                    </a:p>
                    <a:p>
                      <a:pPr marL="0" marR="0" lvl="0" indent="0" fontAlgn="base">
                        <a:lnSpc>
                          <a:spcPct val="107000"/>
                        </a:lnSpc>
                        <a:spcBef>
                          <a:spcPts val="1295"/>
                        </a:spcBef>
                        <a:spcAft>
                          <a:spcPts val="0"/>
                        </a:spcAft>
                        <a:buClr>
                          <a:srgbClr val="000000"/>
                        </a:buClr>
                        <a:buSzPts val="1000"/>
                        <a:buFont typeface="Arial" panose="020B0604020202020204" pitchFamily="34" charset="0"/>
                        <a:buNone/>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Explain how perceptions and social norms influence thoughts, attitudes, beliefs, and behaviors toward sexual orientation, sexual health and sexual activity. </a:t>
                      </a:r>
                      <a:endPar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4000"/>
                        </a:lnSpc>
                        <a:spcBef>
                          <a:spcPts val="1000"/>
                        </a:spcBef>
                        <a:spcAft>
                          <a:spcPts val="900"/>
                        </a:spcAft>
                      </a:pPr>
                      <a:r>
                        <a:rPr lang="en-US" sz="240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 </a:t>
                      </a: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a:noFill/>
                    </a:lnT>
                    <a:lnB>
                      <a:noFill/>
                    </a:lnB>
                    <a:solidFill>
                      <a:srgbClr val="E8EDF5"/>
                    </a:solidFill>
                  </a:tcPr>
                </a:tc>
                <a:extLst>
                  <a:ext uri="{0D108BD9-81ED-4DB2-BD59-A6C34878D82A}">
                    <a16:rowId xmlns:a16="http://schemas.microsoft.com/office/drawing/2014/main" val="758145254"/>
                  </a:ext>
                </a:extLst>
              </a:tr>
            </a:tbl>
          </a:graphicData>
        </a:graphic>
      </p:graphicFrame>
      <p:sp>
        <p:nvSpPr>
          <p:cNvPr id="3" name="Title 2">
            <a:extLst>
              <a:ext uri="{FF2B5EF4-FFF2-40B4-BE49-F238E27FC236}">
                <a16:creationId xmlns:a16="http://schemas.microsoft.com/office/drawing/2014/main" id="{33FFCC47-6EAB-477A-8828-C5A56D35FA38}"/>
              </a:ext>
            </a:extLst>
          </p:cNvPr>
          <p:cNvSpPr>
            <a:spLocks noGrp="1"/>
          </p:cNvSpPr>
          <p:nvPr>
            <p:ph type="title"/>
          </p:nvPr>
        </p:nvSpPr>
        <p:spPr/>
        <p:txBody>
          <a:bodyPr/>
          <a:lstStyle/>
          <a:p>
            <a:r>
              <a:rPr lang="en-US"/>
              <a:t>Example Standard – Grades 6-8</a:t>
            </a:r>
          </a:p>
        </p:txBody>
      </p:sp>
    </p:spTree>
    <p:extLst>
      <p:ext uri="{BB962C8B-B14F-4D97-AF65-F5344CB8AC3E}">
        <p14:creationId xmlns:p14="http://schemas.microsoft.com/office/powerpoint/2010/main" val="282989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956DED-408B-4955-9D55-6998E87A837A}"/>
              </a:ext>
            </a:extLst>
          </p:cNvPr>
          <p:cNvGraphicFramePr>
            <a:graphicFrameLocks noGrp="1"/>
          </p:cNvGraphicFramePr>
          <p:nvPr>
            <p:ph idx="1"/>
            <p:extLst>
              <p:ext uri="{D42A27DB-BD31-4B8C-83A1-F6EECF244321}">
                <p14:modId xmlns:p14="http://schemas.microsoft.com/office/powerpoint/2010/main" val="1796813360"/>
              </p:ext>
            </p:extLst>
          </p:nvPr>
        </p:nvGraphicFramePr>
        <p:xfrm>
          <a:off x="838199" y="1765623"/>
          <a:ext cx="10803673" cy="3967671"/>
        </p:xfrm>
        <a:graphic>
          <a:graphicData uri="http://schemas.openxmlformats.org/drawingml/2006/table">
            <a:tbl>
              <a:tblPr firstRow="1" firstCol="1" bandRow="1"/>
              <a:tblGrid>
                <a:gridCol w="10803673">
                  <a:extLst>
                    <a:ext uri="{9D8B030D-6E8A-4147-A177-3AD203B41FA5}">
                      <a16:colId xmlns:a16="http://schemas.microsoft.com/office/drawing/2014/main" val="995934221"/>
                    </a:ext>
                  </a:extLst>
                </a:gridCol>
              </a:tblGrid>
              <a:tr h="342379">
                <a:tc>
                  <a:txBody>
                    <a:bodyPr/>
                    <a:lstStyle/>
                    <a:p>
                      <a:pPr marL="0" marR="0">
                        <a:lnSpc>
                          <a:spcPct val="107000"/>
                        </a:lnSpc>
                        <a:spcBef>
                          <a:spcPts val="0"/>
                        </a:spcBef>
                        <a:spcAft>
                          <a:spcPts val="0"/>
                        </a:spcAft>
                      </a:pPr>
                      <a:r>
                        <a:rPr lang="en-US" sz="2400" b="1">
                          <a:solidFill>
                            <a:srgbClr val="004386"/>
                          </a:solidFill>
                          <a:effectLst/>
                          <a:latin typeface="Georgia" panose="02040502050405020303" pitchFamily="18" charset="0"/>
                          <a:ea typeface="Times New Roman" panose="02020603050405020304" pitchFamily="18" charset="0"/>
                          <a:cs typeface="Arial" panose="020B0604020202020204" pitchFamily="34" charset="0"/>
                        </a:rPr>
                        <a:t>Grades 9-12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w="12700" cap="flat" cmpd="sng" algn="ctr">
                      <a:solidFill>
                        <a:srgbClr val="91A8CE"/>
                      </a:solidFill>
                      <a:prstDash val="solid"/>
                      <a:round/>
                      <a:headEnd type="none" w="med" len="med"/>
                      <a:tailEnd type="none" w="med" len="med"/>
                    </a:lnT>
                    <a:lnB>
                      <a:noFill/>
                    </a:lnB>
                    <a:solidFill>
                      <a:srgbClr val="E8EDF5"/>
                    </a:solidFill>
                  </a:tcPr>
                </a:tc>
                <a:extLst>
                  <a:ext uri="{0D108BD9-81ED-4DB2-BD59-A6C34878D82A}">
                    <a16:rowId xmlns:a16="http://schemas.microsoft.com/office/drawing/2014/main" val="3595930469"/>
                  </a:ext>
                </a:extLst>
              </a:tr>
              <a:tr h="1253357">
                <a:tc>
                  <a:txBody>
                    <a:bodyPr/>
                    <a:lstStyle/>
                    <a:p>
                      <a:pPr marL="0" marR="0">
                        <a:lnSpc>
                          <a:spcPct val="114000"/>
                        </a:lnSpc>
                        <a:spcBef>
                          <a:spcPts val="1200"/>
                        </a:spcBef>
                        <a:spcAft>
                          <a:spcPts val="900"/>
                        </a:spcAft>
                      </a:pPr>
                      <a:r>
                        <a:rPr lang="en-US" sz="2400" b="1">
                          <a:solidFill>
                            <a:srgbClr val="004386"/>
                          </a:solidFill>
                          <a:effectLst/>
                          <a:latin typeface="Georgia" panose="02040502050405020303" pitchFamily="18" charset="0"/>
                          <a:ea typeface="Calibri" panose="020F0502020204030204" pitchFamily="34" charset="0"/>
                          <a:cs typeface="Times New Roman" panose="02020603050405020304" pitchFamily="18" charset="0"/>
                        </a:rPr>
                        <a:t>Practice 6: Information and Resource Seeking.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4000"/>
                        </a:lnSpc>
                        <a:spcBef>
                          <a:spcPts val="0"/>
                        </a:spcBef>
                        <a:spcAft>
                          <a:spcPts val="900"/>
                        </a:spcAft>
                      </a:pPr>
                      <a:r>
                        <a:rPr lang="en-US" sz="2400">
                          <a:solidFill>
                            <a:srgbClr val="004386"/>
                          </a:solidFill>
                          <a:effectLst/>
                          <a:latin typeface="Georgia" panose="02040502050405020303" pitchFamily="18" charset="0"/>
                          <a:ea typeface="Calibri" panose="020F0502020204030204" pitchFamily="34" charset="0"/>
                          <a:cs typeface="Times New Roman" panose="02020603050405020304" pitchFamily="18" charset="0"/>
                        </a:rPr>
                        <a:t>Access, evaluate, and use valid and reliable health information, products, services, and related resources. [P6]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4000"/>
                        </a:lnSpc>
                        <a:spcBef>
                          <a:spcPts val="1000"/>
                        </a:spcBef>
                        <a:spcAft>
                          <a:spcPts val="900"/>
                        </a:spcAft>
                      </a:pPr>
                      <a:r>
                        <a:rPr lang="en-US" sz="2400" b="1" i="1">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Physical Activity and Fitness [9.6.PF]</a:t>
                      </a:r>
                      <a:endParaRPr lang="en-US" sz="2400" b="1">
                        <a:solidFill>
                          <a:srgbClr val="004386"/>
                        </a:solidFill>
                        <a:effectLst/>
                        <a:latin typeface="Georgia" panose="02040502050405020303" pitchFamily="18" charset="0"/>
                        <a:ea typeface="MS Gothic" panose="020B0609070205080204" pitchFamily="49" charset="-128"/>
                        <a:cs typeface="Times New Roman" panose="02020603050405020304" pitchFamily="18" charset="0"/>
                      </a:endParaRPr>
                    </a:p>
                    <a:p>
                      <a:pPr marL="0" marR="0" lvl="0" indent="0" fontAlgn="base">
                        <a:lnSpc>
                          <a:spcPct val="107000"/>
                        </a:lnSpc>
                        <a:spcBef>
                          <a:spcPts val="1295"/>
                        </a:spcBef>
                        <a:spcAft>
                          <a:spcPts val="0"/>
                        </a:spcAft>
                        <a:buClr>
                          <a:srgbClr val="000000"/>
                        </a:buClr>
                        <a:buSzPts val="1000"/>
                        <a:buFont typeface="Arial" panose="020B0604020202020204" pitchFamily="34" charset="0"/>
                        <a:buNone/>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a:t>
                      </a:r>
                      <a:r>
                        <a:rPr lang="en-US" sz="2400">
                          <a:effectLst/>
                          <a:latin typeface="Calibri" panose="020F0502020204030204" pitchFamily="34" charset="0"/>
                          <a:ea typeface="Times New Roman" panose="02020603050405020304" pitchFamily="18" charset="0"/>
                        </a:rPr>
                        <a:t>Evaluate the validity of claims made by commercial products and programs intended to promote or improve fitness and a healthy, active lifestyle.</a:t>
                      </a: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4000"/>
                        </a:lnSpc>
                        <a:spcBef>
                          <a:spcPts val="1000"/>
                        </a:spcBef>
                        <a:spcAft>
                          <a:spcPts val="900"/>
                        </a:spcAft>
                      </a:pPr>
                      <a:r>
                        <a:rPr lang="en-US" sz="2400">
                          <a:solidFill>
                            <a:srgbClr val="004386"/>
                          </a:solidFill>
                          <a:effectLst/>
                          <a:latin typeface="Georgia" panose="02040502050405020303" pitchFamily="18" charset="0"/>
                          <a:ea typeface="MS Gothic" panose="020B0609070205080204" pitchFamily="49" charset="-128"/>
                          <a:cs typeface="Times New Roman" panose="02020603050405020304" pitchFamily="18" charset="0"/>
                        </a:rPr>
                        <a:t> </a:t>
                      </a:r>
                    </a:p>
                  </a:txBody>
                  <a:tcPr marL="68580" marR="68580" marT="0" marB="0">
                    <a:lnL w="12700" cap="flat" cmpd="sng" algn="ctr">
                      <a:solidFill>
                        <a:srgbClr val="91A8CE"/>
                      </a:solidFill>
                      <a:prstDash val="solid"/>
                      <a:round/>
                      <a:headEnd type="none" w="med" len="med"/>
                      <a:tailEnd type="none" w="med" len="med"/>
                    </a:lnL>
                    <a:lnR w="12700" cap="flat" cmpd="sng" algn="ctr">
                      <a:solidFill>
                        <a:srgbClr val="91A8CE"/>
                      </a:solidFill>
                      <a:prstDash val="solid"/>
                      <a:round/>
                      <a:headEnd type="none" w="med" len="med"/>
                      <a:tailEnd type="none" w="med" len="med"/>
                    </a:lnR>
                    <a:lnT>
                      <a:noFill/>
                    </a:lnT>
                    <a:lnB>
                      <a:noFill/>
                    </a:lnB>
                    <a:solidFill>
                      <a:srgbClr val="E8EDF5"/>
                    </a:solidFill>
                  </a:tcPr>
                </a:tc>
                <a:extLst>
                  <a:ext uri="{0D108BD9-81ED-4DB2-BD59-A6C34878D82A}">
                    <a16:rowId xmlns:a16="http://schemas.microsoft.com/office/drawing/2014/main" val="758145254"/>
                  </a:ext>
                </a:extLst>
              </a:tr>
            </a:tbl>
          </a:graphicData>
        </a:graphic>
      </p:graphicFrame>
      <p:sp>
        <p:nvSpPr>
          <p:cNvPr id="3" name="Title 2">
            <a:extLst>
              <a:ext uri="{FF2B5EF4-FFF2-40B4-BE49-F238E27FC236}">
                <a16:creationId xmlns:a16="http://schemas.microsoft.com/office/drawing/2014/main" id="{33FFCC47-6EAB-477A-8828-C5A56D35FA38}"/>
              </a:ext>
            </a:extLst>
          </p:cNvPr>
          <p:cNvSpPr>
            <a:spLocks noGrp="1"/>
          </p:cNvSpPr>
          <p:nvPr>
            <p:ph type="title"/>
          </p:nvPr>
        </p:nvSpPr>
        <p:spPr/>
        <p:txBody>
          <a:bodyPr/>
          <a:lstStyle/>
          <a:p>
            <a:r>
              <a:rPr lang="en-US"/>
              <a:t>Example Standard – Grades 9-12</a:t>
            </a:r>
          </a:p>
        </p:txBody>
      </p:sp>
    </p:spTree>
    <p:extLst>
      <p:ext uri="{BB962C8B-B14F-4D97-AF65-F5344CB8AC3E}">
        <p14:creationId xmlns:p14="http://schemas.microsoft.com/office/powerpoint/2010/main" val="98131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fontScale="90000"/>
          </a:bodyPr>
          <a:lstStyle/>
          <a:p>
            <a:r>
              <a:rPr lang="en-US"/>
              <a:t>Perspectives from a District Leader</a:t>
            </a:r>
          </a:p>
        </p:txBody>
      </p:sp>
    </p:spTree>
    <p:extLst>
      <p:ext uri="{BB962C8B-B14F-4D97-AF65-F5344CB8AC3E}">
        <p14:creationId xmlns:p14="http://schemas.microsoft.com/office/powerpoint/2010/main" val="408647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67B19-DFEE-4828-9B46-CA2995EA5421}"/>
              </a:ext>
            </a:extLst>
          </p:cNvPr>
          <p:cNvSpPr>
            <a:spLocks noGrp="1"/>
          </p:cNvSpPr>
          <p:nvPr>
            <p:ph idx="1"/>
          </p:nvPr>
        </p:nvSpPr>
        <p:spPr>
          <a:xfrm>
            <a:off x="205408" y="1895062"/>
            <a:ext cx="11781183" cy="4597812"/>
          </a:xfrm>
        </p:spPr>
        <p:txBody>
          <a:bodyPr>
            <a:normAutofit/>
          </a:bodyPr>
          <a:lstStyle/>
          <a:p>
            <a:r>
              <a:rPr lang="en-US" b="1"/>
              <a:t>Board Discussion &amp; Vote on Release for Public Comment </a:t>
            </a:r>
            <a:r>
              <a:rPr lang="en-US" b="1" i="1"/>
              <a:t>(today)</a:t>
            </a:r>
          </a:p>
          <a:p>
            <a:pPr marL="0" indent="0">
              <a:buNone/>
            </a:pPr>
            <a:endParaRPr lang="en-US" sz="1800" b="1" i="1"/>
          </a:p>
          <a:p>
            <a:r>
              <a:rPr lang="en-US" b="1" i="1"/>
              <a:t>Additional Next Steps – Summer / Fall 2023</a:t>
            </a:r>
          </a:p>
          <a:p>
            <a:pPr lvl="1"/>
            <a:r>
              <a:rPr lang="en-US" sz="2000"/>
              <a:t>Solicit and collect public comment on the draft</a:t>
            </a:r>
          </a:p>
          <a:p>
            <a:pPr lvl="2"/>
            <a:r>
              <a:rPr lang="en-US" sz="1800" i="1"/>
              <a:t>For 60 days and publicized through various means</a:t>
            </a:r>
          </a:p>
          <a:p>
            <a:pPr lvl="2"/>
            <a:r>
              <a:rPr lang="en-US" sz="1800" i="1"/>
              <a:t>By Survey, Email, Mail</a:t>
            </a:r>
          </a:p>
          <a:p>
            <a:pPr lvl="1"/>
            <a:r>
              <a:rPr lang="en-US" sz="2400"/>
              <a:t>Summarize public comment </a:t>
            </a:r>
          </a:p>
          <a:p>
            <a:pPr lvl="1"/>
            <a:r>
              <a:rPr lang="en-US"/>
              <a:t>Revise </a:t>
            </a:r>
            <a:r>
              <a:rPr lang="en-US" sz="2400"/>
              <a:t>draft based on public comment</a:t>
            </a:r>
          </a:p>
          <a:p>
            <a:pPr lvl="1"/>
            <a:r>
              <a:rPr lang="en-US" sz="2400"/>
              <a:t>Present to the Board for discussion and vote on formal adoption of the final 2023 Comprehensive Health and Physical Education Framework</a:t>
            </a:r>
          </a:p>
          <a:p>
            <a:endParaRPr lang="en-US" b="1" i="1"/>
          </a:p>
        </p:txBody>
      </p:sp>
      <p:sp>
        <p:nvSpPr>
          <p:cNvPr id="3" name="Title 2">
            <a:extLst>
              <a:ext uri="{FF2B5EF4-FFF2-40B4-BE49-F238E27FC236}">
                <a16:creationId xmlns:a16="http://schemas.microsoft.com/office/drawing/2014/main" id="{D3725D36-EA05-455C-857B-7A2FFB042F57}"/>
              </a:ext>
            </a:extLst>
          </p:cNvPr>
          <p:cNvSpPr>
            <a:spLocks noGrp="1"/>
          </p:cNvSpPr>
          <p:nvPr>
            <p:ph type="title"/>
          </p:nvPr>
        </p:nvSpPr>
        <p:spPr/>
        <p:txBody>
          <a:bodyPr/>
          <a:lstStyle/>
          <a:p>
            <a:r>
              <a:rPr lang="en-US">
                <a:latin typeface="Quattrocento Sans" panose="020B0502050000020003" pitchFamily="34" charset="0"/>
              </a:rPr>
              <a:t>Anticipated Next Steps</a:t>
            </a:r>
          </a:p>
        </p:txBody>
      </p:sp>
    </p:spTree>
    <p:extLst>
      <p:ext uri="{BB962C8B-B14F-4D97-AF65-F5344CB8AC3E}">
        <p14:creationId xmlns:p14="http://schemas.microsoft.com/office/powerpoint/2010/main" val="290853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fontScale="90000"/>
          </a:bodyPr>
          <a:lstStyle/>
          <a:p>
            <a:r>
              <a:rPr lang="en-US"/>
              <a:t>Board Questions and Discussion</a:t>
            </a:r>
          </a:p>
        </p:txBody>
      </p:sp>
    </p:spTree>
    <p:extLst>
      <p:ext uri="{BB962C8B-B14F-4D97-AF65-F5344CB8AC3E}">
        <p14:creationId xmlns:p14="http://schemas.microsoft.com/office/powerpoint/2010/main" val="235954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pPr marL="0" lvl="0" indent="0" algn="l" rtl="0">
              <a:spcBef>
                <a:spcPts val="0"/>
              </a:spcBef>
              <a:spcAft>
                <a:spcPts val="0"/>
              </a:spcAft>
              <a:buNone/>
            </a:pPr>
            <a:r>
              <a:rPr lang="en-US" sz="4400">
                <a:latin typeface="Quattrocento Sans"/>
                <a:ea typeface="Quattrocento Sans"/>
                <a:cs typeface="Quattrocento Sans"/>
                <a:sym typeface="Quattrocento Sans"/>
              </a:rPr>
              <a:t>Objectives for Today</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r>
              <a:rPr lang="en-US"/>
              <a:t>Provide an overview of revision priorities/considerations</a:t>
            </a:r>
          </a:p>
          <a:p>
            <a:r>
              <a:rPr lang="en-US"/>
              <a:t>Outline the proposed framework organization and scope</a:t>
            </a:r>
          </a:p>
          <a:p>
            <a:r>
              <a:rPr lang="en-US"/>
              <a:t>District leader perspective</a:t>
            </a:r>
          </a:p>
          <a:p>
            <a:r>
              <a:rPr lang="en-US"/>
              <a:t>Board discussion and vote on a motion to solicit public comment</a:t>
            </a:r>
          </a:p>
          <a:p>
            <a:pPr marL="0" indent="0">
              <a:buNone/>
            </a:pPr>
            <a:endParaRPr lang="en-US"/>
          </a:p>
          <a:p>
            <a:endParaRPr lang="en-US"/>
          </a:p>
          <a:p>
            <a:endParaRPr lang="en-US" b="1"/>
          </a:p>
        </p:txBody>
      </p:sp>
    </p:spTree>
    <p:extLst>
      <p:ext uri="{BB962C8B-B14F-4D97-AF65-F5344CB8AC3E}">
        <p14:creationId xmlns:p14="http://schemas.microsoft.com/office/powerpoint/2010/main" val="176689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67B19-DFEE-4828-9B46-CA2995EA5421}"/>
              </a:ext>
            </a:extLst>
          </p:cNvPr>
          <p:cNvSpPr>
            <a:spLocks noGrp="1"/>
          </p:cNvSpPr>
          <p:nvPr>
            <p:ph idx="1"/>
          </p:nvPr>
        </p:nvSpPr>
        <p:spPr>
          <a:xfrm>
            <a:off x="838200" y="1732502"/>
            <a:ext cx="11168270" cy="4597812"/>
          </a:xfrm>
        </p:spPr>
        <p:txBody>
          <a:bodyPr>
            <a:normAutofit/>
          </a:bodyPr>
          <a:lstStyle/>
          <a:p>
            <a:pPr marL="0" marR="0" indent="0">
              <a:lnSpc>
                <a:spcPct val="107000"/>
              </a:lnSpc>
              <a:spcBef>
                <a:spcPts val="0"/>
              </a:spcBef>
              <a:spcAft>
                <a:spcPts val="0"/>
              </a:spcAft>
              <a:buNone/>
            </a:pPr>
            <a:r>
              <a:rPr lang="en-US" sz="1800" b="1">
                <a:latin typeface="Calibri" panose="020F0502020204030204" pitchFamily="34" charset="0"/>
                <a:ea typeface="Calibri" panose="020F0502020204030204" pitchFamily="34" charset="0"/>
                <a:cs typeface="Calibri" panose="020F0502020204030204" pitchFamily="34" charset="0"/>
              </a:rPr>
              <a:t>The Department thanks the numerous groups and individuals who have contributed to this process thus far:</a:t>
            </a:r>
          </a:p>
          <a:p>
            <a:pPr marL="0" marR="0" indent="0">
              <a:lnSpc>
                <a:spcPct val="107000"/>
              </a:lnSpc>
              <a:spcBef>
                <a:spcPts val="0"/>
              </a:spcBef>
              <a:spcAft>
                <a:spcPts val="0"/>
              </a:spcAft>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Educators (including: pre-K to 12, </a:t>
            </a:r>
            <a:r>
              <a:rPr lang="en-US" sz="2000">
                <a:latin typeface="Calibri" panose="020F0502020204030204" pitchFamily="34" charset="0"/>
                <a:ea typeface="Calibri" panose="020F0502020204030204" pitchFamily="34" charset="0"/>
                <a:cs typeface="Calibri" panose="020F0502020204030204" pitchFamily="34" charset="0"/>
              </a:rPr>
              <a:t>health and physical education, other content areas, </a:t>
            </a:r>
            <a:r>
              <a:rPr lang="en-US" sz="2000">
                <a:effectLst/>
                <a:latin typeface="Calibri" panose="020F0502020204030204" pitchFamily="34" charset="0"/>
                <a:ea typeface="Calibri" panose="020F0502020204030204" pitchFamily="34" charset="0"/>
                <a:cs typeface="Calibri" panose="020F0502020204030204" pitchFamily="34" charset="0"/>
              </a:rPr>
              <a:t>administrators)</a:t>
            </a:r>
          </a:p>
          <a:p>
            <a:pPr marL="0">
              <a:lnSpc>
                <a:spcPct val="107000"/>
              </a:lnSpc>
              <a:spcBef>
                <a:spcPts val="0"/>
              </a:spcBef>
            </a:pPr>
            <a:r>
              <a:rPr lang="en-US" sz="2000">
                <a:latin typeface="Calibri" panose="020F0502020204030204" pitchFamily="34" charset="0"/>
                <a:ea typeface="Calibri" panose="020F0502020204030204" pitchFamily="34" charset="0"/>
                <a:cs typeface="Calibri" panose="020F0502020204030204" pitchFamily="34" charset="0"/>
              </a:rPr>
              <a:t>Students</a:t>
            </a:r>
          </a:p>
          <a:p>
            <a:pPr marL="0" marR="0">
              <a:lnSpc>
                <a:spcPct val="107000"/>
              </a:lnSpc>
              <a:spcBef>
                <a:spcPts val="0"/>
              </a:spcBef>
              <a:spcAft>
                <a:spcPts val="0"/>
              </a:spcAft>
            </a:pPr>
            <a:r>
              <a:rPr lang="en-US" sz="2000">
                <a:latin typeface="Calibri" panose="020F0502020204030204" pitchFamily="34" charset="0"/>
                <a:ea typeface="Calibri" panose="020F0502020204030204" pitchFamily="34" charset="0"/>
                <a:cs typeface="Calibri" panose="020F0502020204030204" pitchFamily="34" charset="0"/>
              </a:rPr>
              <a:t>Parents</a:t>
            </a:r>
          </a:p>
          <a:p>
            <a:pPr marL="0" marR="0" indent="0">
              <a:lnSpc>
                <a:spcPct val="107000"/>
              </a:lnSpc>
              <a:spcBef>
                <a:spcPts val="0"/>
              </a:spcBef>
              <a:spcAft>
                <a:spcPts val="0"/>
              </a:spcAft>
              <a:buNone/>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a:latin typeface="Calibri" panose="020F0502020204030204" pitchFamily="34" charset="0"/>
                <a:ea typeface="Calibri" panose="020F0502020204030204" pitchFamily="34" charset="0"/>
                <a:cs typeface="Times New Roman" panose="02020603050405020304" pitchFamily="18" charset="0"/>
              </a:rPr>
              <a:t>Individuals representing: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Higher Education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Collaboratives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Community Based Organizations and other Educational Non-Profits</a:t>
            </a:r>
          </a:p>
          <a:p>
            <a:pPr marL="0" marR="0">
              <a:lnSpc>
                <a:spcPct val="107000"/>
              </a:lnSpc>
              <a:spcBef>
                <a:spcPts val="0"/>
              </a:spcBef>
              <a:spcAft>
                <a:spcPts val="0"/>
              </a:spcAft>
            </a:pPr>
            <a:r>
              <a:rPr lang="en-US" sz="2000">
                <a:latin typeface="Calibri" panose="020F0502020204030204" pitchFamily="34" charset="0"/>
                <a:ea typeface="Calibri" panose="020F0502020204030204" pitchFamily="34" charset="0"/>
                <a:cs typeface="Calibri" panose="020F0502020204030204" pitchFamily="34" charset="0"/>
              </a:rPr>
              <a:t>Medical Professionals</a:t>
            </a:r>
          </a:p>
          <a:p>
            <a:pPr marL="0" marR="0">
              <a:lnSpc>
                <a:spcPct val="107000"/>
              </a:lnSpc>
              <a:spcBef>
                <a:spcPts val="0"/>
              </a:spcBef>
              <a:spcAft>
                <a:spcPts val="0"/>
              </a:spcAft>
            </a:pPr>
            <a:r>
              <a:rPr lang="en-US" sz="2000">
                <a:latin typeface="Calibri" panose="020F0502020204030204" pitchFamily="34" charset="0"/>
                <a:ea typeface="Calibri" panose="020F0502020204030204" pitchFamily="34" charset="0"/>
                <a:cs typeface="Calibri" panose="020F0502020204030204" pitchFamily="34" charset="0"/>
              </a:rPr>
              <a:t>Advocacy Organizations</a:t>
            </a:r>
          </a:p>
          <a:p>
            <a:pPr marL="0" marR="0">
              <a:lnSpc>
                <a:spcPct val="107000"/>
              </a:lnSpc>
              <a:spcBef>
                <a:spcPts val="0"/>
              </a:spcBef>
              <a:spcAft>
                <a:spcPts val="0"/>
              </a:spcAft>
            </a:pPr>
            <a:r>
              <a:rPr lang="en-US" sz="2000">
                <a:latin typeface="Calibri" panose="020F0502020204030204" pitchFamily="34" charset="0"/>
                <a:ea typeface="Calibri" panose="020F0502020204030204" pitchFamily="34" charset="0"/>
                <a:cs typeface="Calibri" panose="020F0502020204030204" pitchFamily="34" charset="0"/>
              </a:rPr>
              <a:t>Massachusetts Educational Associations</a:t>
            </a:r>
          </a:p>
          <a:p>
            <a:pPr marL="0" marR="0">
              <a:lnSpc>
                <a:spcPct val="107000"/>
              </a:lnSpc>
              <a:spcBef>
                <a:spcPts val="0"/>
              </a:spcBef>
              <a:spcAft>
                <a:spcPts val="0"/>
              </a:spcAft>
            </a:pPr>
            <a:r>
              <a:rPr lang="en-US" sz="2000">
                <a:latin typeface="Calibri" panose="020F0502020204030204" pitchFamily="34" charset="0"/>
                <a:ea typeface="Calibri" panose="020F0502020204030204" pitchFamily="34" charset="0"/>
                <a:cs typeface="Calibri" panose="020F0502020204030204" pitchFamily="34" charset="0"/>
              </a:rPr>
              <a:t>State Commissions and Legislative Task Forces</a:t>
            </a: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a:p>
          <a:p>
            <a:endParaRPr lang="en-US" b="1" i="1"/>
          </a:p>
        </p:txBody>
      </p:sp>
      <p:sp>
        <p:nvSpPr>
          <p:cNvPr id="3" name="Title 2">
            <a:extLst>
              <a:ext uri="{FF2B5EF4-FFF2-40B4-BE49-F238E27FC236}">
                <a16:creationId xmlns:a16="http://schemas.microsoft.com/office/drawing/2014/main" id="{D3725D36-EA05-455C-857B-7A2FFB042F57}"/>
              </a:ext>
            </a:extLst>
          </p:cNvPr>
          <p:cNvSpPr>
            <a:spLocks noGrp="1"/>
          </p:cNvSpPr>
          <p:nvPr>
            <p:ph type="title"/>
          </p:nvPr>
        </p:nvSpPr>
        <p:spPr/>
        <p:txBody>
          <a:bodyPr/>
          <a:lstStyle/>
          <a:p>
            <a:r>
              <a:rPr lang="en-US">
                <a:latin typeface="Quattrocento Sans" panose="020B0502050000020003" pitchFamily="34" charset="0"/>
              </a:rPr>
              <a:t>Acknowledgments</a:t>
            </a:r>
          </a:p>
        </p:txBody>
      </p:sp>
    </p:spTree>
    <p:extLst>
      <p:ext uri="{BB962C8B-B14F-4D97-AF65-F5344CB8AC3E}">
        <p14:creationId xmlns:p14="http://schemas.microsoft.com/office/powerpoint/2010/main" val="213059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DBE290-4FA4-41FA-9AEF-FFB2B70A6C9E}"/>
              </a:ext>
            </a:extLst>
          </p:cNvPr>
          <p:cNvSpPr>
            <a:spLocks noGrp="1"/>
          </p:cNvSpPr>
          <p:nvPr>
            <p:ph idx="1"/>
          </p:nvPr>
        </p:nvSpPr>
        <p:spPr>
          <a:xfrm>
            <a:off x="842005" y="2078010"/>
            <a:ext cx="6942405" cy="4052559"/>
          </a:xfrm>
        </p:spPr>
        <p:txBody>
          <a:bodyPr vert="horz" lIns="91440" tIns="45720" rIns="91440" bIns="45720" rtlCol="0" anchor="t">
            <a:normAutofit fontScale="85000" lnSpcReduction="20000"/>
          </a:bodyPr>
          <a:lstStyle/>
          <a:p>
            <a:r>
              <a:rPr lang="en-US">
                <a:latin typeface="Arial"/>
                <a:cs typeface="Arial"/>
              </a:rPr>
              <a:t>World Languages (2021)</a:t>
            </a:r>
          </a:p>
          <a:p>
            <a:r>
              <a:rPr lang="en-US">
                <a:latin typeface="Arial"/>
                <a:cs typeface="Arial"/>
              </a:rPr>
              <a:t>WIDA English Language Development (2020)</a:t>
            </a:r>
          </a:p>
          <a:p>
            <a:r>
              <a:rPr lang="en-US">
                <a:latin typeface="Arial"/>
                <a:cs typeface="Arial"/>
              </a:rPr>
              <a:t>Arts (2019)</a:t>
            </a:r>
          </a:p>
          <a:p>
            <a:r>
              <a:rPr lang="en-US">
                <a:latin typeface="Arial"/>
                <a:cs typeface="Arial"/>
              </a:rPr>
              <a:t>History and Social Science (2018)</a:t>
            </a:r>
          </a:p>
          <a:p>
            <a:r>
              <a:rPr lang="en-US">
                <a:latin typeface="Arial"/>
                <a:cs typeface="Arial"/>
              </a:rPr>
              <a:t>English Language Arts &amp; Literacy (2017)</a:t>
            </a:r>
          </a:p>
          <a:p>
            <a:r>
              <a:rPr lang="en-US">
                <a:latin typeface="Arial"/>
                <a:cs typeface="Arial"/>
              </a:rPr>
              <a:t>Mathematics (2017)</a:t>
            </a:r>
          </a:p>
          <a:p>
            <a:r>
              <a:rPr lang="en-US">
                <a:latin typeface="Arial"/>
                <a:cs typeface="Arial"/>
              </a:rPr>
              <a:t>Digital Literacy &amp; Computer Science (2016)</a:t>
            </a:r>
          </a:p>
          <a:p>
            <a:r>
              <a:rPr lang="en-US">
                <a:latin typeface="Arial"/>
                <a:cs typeface="Arial"/>
              </a:rPr>
              <a:t>Science &amp; Technology/Engineering (2016)</a:t>
            </a:r>
          </a:p>
          <a:p>
            <a:r>
              <a:rPr lang="en-US">
                <a:latin typeface="Arial"/>
                <a:cs typeface="Arial"/>
              </a:rPr>
              <a:t>Vocational Technical Education (2014)</a:t>
            </a:r>
          </a:p>
          <a:p>
            <a:r>
              <a:rPr lang="en-US" b="1">
                <a:latin typeface="Arial"/>
                <a:cs typeface="Arial"/>
              </a:rPr>
              <a:t>Comprehensive Health (1999)</a:t>
            </a:r>
          </a:p>
        </p:txBody>
      </p:sp>
      <p:sp>
        <p:nvSpPr>
          <p:cNvPr id="3" name="Title 2">
            <a:extLst>
              <a:ext uri="{FF2B5EF4-FFF2-40B4-BE49-F238E27FC236}">
                <a16:creationId xmlns:a16="http://schemas.microsoft.com/office/drawing/2014/main" id="{EF2C264E-6111-4D31-B056-3F63C42F1B95}"/>
              </a:ext>
            </a:extLst>
          </p:cNvPr>
          <p:cNvSpPr>
            <a:spLocks noGrp="1"/>
          </p:cNvSpPr>
          <p:nvPr>
            <p:ph type="title"/>
          </p:nvPr>
        </p:nvSpPr>
        <p:spPr/>
        <p:txBody>
          <a:bodyPr/>
          <a:lstStyle/>
          <a:p>
            <a:r>
              <a:rPr lang="en-US">
                <a:latin typeface="Quattrocento Sans" panose="020B0502050000020003" pitchFamily="34" charset="0"/>
              </a:rPr>
              <a:t>MA Curriculum Frameworks Overview</a:t>
            </a:r>
          </a:p>
        </p:txBody>
      </p:sp>
      <p:sp>
        <p:nvSpPr>
          <p:cNvPr id="6" name="TextBox 5">
            <a:extLst>
              <a:ext uri="{FF2B5EF4-FFF2-40B4-BE49-F238E27FC236}">
                <a16:creationId xmlns:a16="http://schemas.microsoft.com/office/drawing/2014/main" id="{3100DD9E-465C-BCA1-45AD-21A529CE833C}"/>
              </a:ext>
            </a:extLst>
          </p:cNvPr>
          <p:cNvSpPr txBox="1"/>
          <p:nvPr/>
        </p:nvSpPr>
        <p:spPr>
          <a:xfrm>
            <a:off x="255385" y="6114016"/>
            <a:ext cx="9489440"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MA General Law - Part I, Title XII, Chapter 69, Section 1D [Standards] and 1E [Frameworks]</a:t>
            </a:r>
          </a:p>
        </p:txBody>
      </p:sp>
    </p:spTree>
    <p:extLst>
      <p:ext uri="{BB962C8B-B14F-4D97-AF65-F5344CB8AC3E}">
        <p14:creationId xmlns:p14="http://schemas.microsoft.com/office/powerpoint/2010/main" val="244268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67B19-DFEE-4828-9B46-CA2995EA5421}"/>
              </a:ext>
            </a:extLst>
          </p:cNvPr>
          <p:cNvSpPr>
            <a:spLocks noGrp="1"/>
          </p:cNvSpPr>
          <p:nvPr>
            <p:ph idx="1"/>
          </p:nvPr>
        </p:nvSpPr>
        <p:spPr>
          <a:xfrm>
            <a:off x="838200" y="1895062"/>
            <a:ext cx="11168270" cy="4597812"/>
          </a:xfrm>
        </p:spPr>
        <p:txBody>
          <a:bodyPr>
            <a:normAutofit/>
          </a:bodyPr>
          <a:lstStyle/>
          <a:p>
            <a:r>
              <a:rPr lang="en-US" b="1"/>
              <a:t>Planning &amp; Outreach</a:t>
            </a:r>
          </a:p>
          <a:p>
            <a:pPr lvl="1"/>
            <a:r>
              <a:rPr lang="en-US"/>
              <a:t>Engaged with nearly 50 individuals and groups to gather input on revision goals and priorities</a:t>
            </a:r>
          </a:p>
          <a:p>
            <a:pPr lvl="1"/>
            <a:r>
              <a:rPr lang="en-US"/>
              <a:t>Recruited and selected review panel</a:t>
            </a:r>
          </a:p>
          <a:p>
            <a:pPr lvl="1"/>
            <a:endParaRPr lang="en-US"/>
          </a:p>
          <a:p>
            <a:r>
              <a:rPr lang="en-US" b="1"/>
              <a:t>Review &amp; Revisions</a:t>
            </a:r>
          </a:p>
          <a:p>
            <a:pPr lvl="1"/>
            <a:r>
              <a:rPr lang="en-US"/>
              <a:t>Convened panel to provide input and feedback on a draft</a:t>
            </a:r>
          </a:p>
          <a:p>
            <a:pPr lvl="1"/>
            <a:r>
              <a:rPr lang="en-US"/>
              <a:t>Sought content advisor/key stakeholders to review and provide feedback on the draft</a:t>
            </a:r>
          </a:p>
          <a:p>
            <a:pPr marL="457200" lvl="1" indent="0">
              <a:buNone/>
            </a:pPr>
            <a:endParaRPr lang="en-US"/>
          </a:p>
          <a:p>
            <a:endParaRPr lang="en-US" b="1" i="1"/>
          </a:p>
        </p:txBody>
      </p:sp>
      <p:sp>
        <p:nvSpPr>
          <p:cNvPr id="3" name="Title 2">
            <a:extLst>
              <a:ext uri="{FF2B5EF4-FFF2-40B4-BE49-F238E27FC236}">
                <a16:creationId xmlns:a16="http://schemas.microsoft.com/office/drawing/2014/main" id="{D3725D36-EA05-455C-857B-7A2FFB042F57}"/>
              </a:ext>
            </a:extLst>
          </p:cNvPr>
          <p:cNvSpPr>
            <a:spLocks noGrp="1"/>
          </p:cNvSpPr>
          <p:nvPr>
            <p:ph type="title"/>
          </p:nvPr>
        </p:nvSpPr>
        <p:spPr/>
        <p:txBody>
          <a:bodyPr/>
          <a:lstStyle/>
          <a:p>
            <a:r>
              <a:rPr lang="en-US">
                <a:latin typeface="Quattrocento Sans" panose="020B0502050000020003" pitchFamily="34" charset="0"/>
              </a:rPr>
              <a:t>Overview of Revision Process to Date</a:t>
            </a:r>
          </a:p>
        </p:txBody>
      </p:sp>
    </p:spTree>
    <p:extLst>
      <p:ext uri="{BB962C8B-B14F-4D97-AF65-F5344CB8AC3E}">
        <p14:creationId xmlns:p14="http://schemas.microsoft.com/office/powerpoint/2010/main" val="234367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pPr marL="0" lvl="0" indent="0" algn="l" rtl="0">
              <a:spcBef>
                <a:spcPts val="0"/>
              </a:spcBef>
              <a:spcAft>
                <a:spcPts val="0"/>
              </a:spcAft>
              <a:buNone/>
            </a:pPr>
            <a:r>
              <a:rPr lang="en-US" sz="4400">
                <a:latin typeface="Quattrocento Sans"/>
                <a:ea typeface="Quattrocento Sans"/>
                <a:cs typeface="Quattrocento Sans"/>
                <a:sym typeface="Quattrocento Sans"/>
              </a:rPr>
              <a:t>Priorities &amp; Considerations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fontScale="92500" lnSpcReduction="10000"/>
          </a:bodyPr>
          <a:lstStyle/>
          <a:p>
            <a:r>
              <a:rPr lang="en-US"/>
              <a:t>Emphasizes the importance of </a:t>
            </a:r>
            <a:r>
              <a:rPr lang="en-US" b="1"/>
              <a:t>comprehensive health and physical education</a:t>
            </a:r>
          </a:p>
          <a:p>
            <a:endParaRPr lang="en-US" b="1"/>
          </a:p>
          <a:p>
            <a:r>
              <a:rPr lang="en-US"/>
              <a:t>Presents skills and learning outcomes that are </a:t>
            </a:r>
            <a:r>
              <a:rPr lang="en-US" b="1"/>
              <a:t>comprehensive, inclusive, medically accurate, and developmentally and age-appropriate</a:t>
            </a:r>
          </a:p>
          <a:p>
            <a:endParaRPr lang="en-US" b="1"/>
          </a:p>
          <a:p>
            <a:r>
              <a:rPr lang="en-US"/>
              <a:t>Centers the </a:t>
            </a:r>
            <a:r>
              <a:rPr lang="en-US" b="1"/>
              <a:t>critical skills (practices) students will acquire and apply </a:t>
            </a:r>
            <a:r>
              <a:rPr lang="en-US"/>
              <a:t>across the disciplines of health education and physical education and in developing social emotional competencies.</a:t>
            </a:r>
          </a:p>
          <a:p>
            <a:endParaRPr lang="en-US" b="1"/>
          </a:p>
          <a:p>
            <a:endParaRPr lang="en-US"/>
          </a:p>
          <a:p>
            <a:endParaRPr lang="en-US"/>
          </a:p>
        </p:txBody>
      </p:sp>
    </p:spTree>
    <p:extLst>
      <p:ext uri="{BB962C8B-B14F-4D97-AF65-F5344CB8AC3E}">
        <p14:creationId xmlns:p14="http://schemas.microsoft.com/office/powerpoint/2010/main" val="152046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pPr marL="0" lvl="0" indent="0" algn="l" rtl="0">
              <a:spcBef>
                <a:spcPts val="0"/>
              </a:spcBef>
              <a:spcAft>
                <a:spcPts val="0"/>
              </a:spcAft>
              <a:buNone/>
            </a:pPr>
            <a:r>
              <a:rPr lang="en-US" sz="4400">
                <a:latin typeface="Quattrocento Sans"/>
                <a:ea typeface="Quattrocento Sans"/>
                <a:cs typeface="Quattrocento Sans"/>
                <a:sym typeface="Quattrocento Sans"/>
              </a:rPr>
              <a:t>Priorities &amp; Considerations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fontScale="92500"/>
          </a:bodyPr>
          <a:lstStyle/>
          <a:p>
            <a:r>
              <a:rPr lang="en-US" b="1"/>
              <a:t>Recognizes the contribution of physical education </a:t>
            </a:r>
            <a:r>
              <a:rPr lang="en-US"/>
              <a:t>on overall student health and well-being. Specific attention has been given to align standards related to physical education with national standards.</a:t>
            </a:r>
          </a:p>
          <a:p>
            <a:r>
              <a:rPr lang="en-US"/>
              <a:t>Clearly articulates </a:t>
            </a:r>
            <a:r>
              <a:rPr lang="en-US" b="1"/>
              <a:t>social and emotional competencies that apply across the curriculum </a:t>
            </a:r>
            <a:r>
              <a:rPr lang="en-US"/>
              <a:t>and can be integrated into any content-area.</a:t>
            </a:r>
          </a:p>
          <a:p>
            <a:r>
              <a:rPr lang="en-US"/>
              <a:t>Encourages a </a:t>
            </a:r>
            <a:r>
              <a:rPr lang="en-US" b="1"/>
              <a:t>whole school, whole community, whole child approach </a:t>
            </a:r>
            <a:r>
              <a:rPr lang="en-US"/>
              <a:t>and emphasizes the application of the practices across disciplines, throughout school programming and coordinated planning across the curriculum.</a:t>
            </a:r>
          </a:p>
          <a:p>
            <a:endParaRPr lang="en-US"/>
          </a:p>
          <a:p>
            <a:endParaRPr lang="en-US"/>
          </a:p>
          <a:p>
            <a:endParaRPr lang="en-US"/>
          </a:p>
        </p:txBody>
      </p:sp>
    </p:spTree>
    <p:extLst>
      <p:ext uri="{BB962C8B-B14F-4D97-AF65-F5344CB8AC3E}">
        <p14:creationId xmlns:p14="http://schemas.microsoft.com/office/powerpoint/2010/main" val="365050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pPr marL="0" lvl="0" indent="0" algn="l" rtl="0">
              <a:spcBef>
                <a:spcPts val="0"/>
              </a:spcBef>
              <a:spcAft>
                <a:spcPts val="0"/>
              </a:spcAft>
              <a:buNone/>
            </a:pPr>
            <a:r>
              <a:rPr lang="en-US" sz="4400">
                <a:latin typeface="Quattrocento Sans"/>
                <a:ea typeface="Quattrocento Sans"/>
                <a:cs typeface="Quattrocento Sans"/>
                <a:sym typeface="Quattrocento Sans"/>
              </a:rPr>
              <a:t>Revision Priorities &amp; Considerations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r>
              <a:rPr lang="en-US">
                <a:latin typeface="Arial"/>
                <a:cs typeface="Arial"/>
              </a:rPr>
              <a:t>Highlights key skills and content that </a:t>
            </a:r>
            <a:r>
              <a:rPr lang="en-US" b="1">
                <a:latin typeface="Arial"/>
                <a:cs typeface="Arial"/>
              </a:rPr>
              <a:t>promotes mental health and wellness</a:t>
            </a:r>
            <a:r>
              <a:rPr lang="en-US">
                <a:latin typeface="Arial"/>
                <a:cs typeface="Arial"/>
              </a:rPr>
              <a:t>, and helps students understand, identify, and seek help for mental health concerns in themselves or others.</a:t>
            </a:r>
          </a:p>
          <a:p>
            <a:endParaRPr lang="en-US"/>
          </a:p>
          <a:p>
            <a:r>
              <a:rPr lang="en-US">
                <a:latin typeface="Arial"/>
                <a:cs typeface="Arial"/>
              </a:rPr>
              <a:t>Addresses a variety of health-related topics, while maintaining flexibility for ever-changing influences on health and well-being.</a:t>
            </a:r>
            <a:endParaRPr lang="en-US"/>
          </a:p>
        </p:txBody>
      </p:sp>
    </p:spTree>
    <p:extLst>
      <p:ext uri="{BB962C8B-B14F-4D97-AF65-F5344CB8AC3E}">
        <p14:creationId xmlns:p14="http://schemas.microsoft.com/office/powerpoint/2010/main" val="96311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263526"/>
            <a:ext cx="10515600" cy="1042852"/>
          </a:xfrm>
        </p:spPr>
        <p:txBody>
          <a:bodyPr>
            <a:noAutofit/>
          </a:bodyPr>
          <a:lstStyle/>
          <a:p>
            <a:pPr>
              <a:spcBef>
                <a:spcPts val="0"/>
              </a:spcBef>
            </a:pPr>
            <a:r>
              <a:rPr lang="en-US">
                <a:latin typeface="Quattrocento Sans"/>
              </a:rPr>
              <a:t>Comprehensive Health and Physical Education Practices</a:t>
            </a:r>
            <a:endParaRPr lang="en-US" sz="4400">
              <a:latin typeface="Quattrocento Sans"/>
              <a:ea typeface="Quattrocento Sans"/>
              <a:cs typeface="Quattrocento Sans"/>
              <a:sym typeface="Quattrocento Sans"/>
            </a:endParaRPr>
          </a:p>
        </p:txBody>
      </p:sp>
      <p:graphicFrame>
        <p:nvGraphicFramePr>
          <p:cNvPr id="4" name="Content Placeholder 3">
            <a:extLst>
              <a:ext uri="{FF2B5EF4-FFF2-40B4-BE49-F238E27FC236}">
                <a16:creationId xmlns:a16="http://schemas.microsoft.com/office/drawing/2014/main" id="{57B654F5-12EB-482F-B13F-83CB80A48537}"/>
              </a:ext>
            </a:extLst>
          </p:cNvPr>
          <p:cNvGraphicFramePr>
            <a:graphicFrameLocks noGrp="1"/>
          </p:cNvGraphicFramePr>
          <p:nvPr>
            <p:ph idx="1"/>
            <p:extLst>
              <p:ext uri="{D42A27DB-BD31-4B8C-83A1-F6EECF244321}">
                <p14:modId xmlns:p14="http://schemas.microsoft.com/office/powerpoint/2010/main" val="1473630739"/>
              </p:ext>
            </p:extLst>
          </p:nvPr>
        </p:nvGraphicFramePr>
        <p:xfrm>
          <a:off x="487680" y="1645920"/>
          <a:ext cx="10866120" cy="4935971"/>
        </p:xfrm>
        <a:graphic>
          <a:graphicData uri="http://schemas.openxmlformats.org/drawingml/2006/table">
            <a:tbl>
              <a:tblPr firstRow="1" firstCol="1" bandRow="1"/>
              <a:tblGrid>
                <a:gridCol w="10866120">
                  <a:extLst>
                    <a:ext uri="{9D8B030D-6E8A-4147-A177-3AD203B41FA5}">
                      <a16:colId xmlns:a16="http://schemas.microsoft.com/office/drawing/2014/main" val="274021507"/>
                    </a:ext>
                  </a:extLst>
                </a:gridCol>
              </a:tblGrid>
              <a:tr h="486487">
                <a:tc>
                  <a:txBody>
                    <a:bodyPr/>
                    <a:lstStyle/>
                    <a:p>
                      <a:pPr marL="0" marR="0">
                        <a:spcBef>
                          <a:spcPts val="0"/>
                        </a:spcBef>
                        <a:spcAft>
                          <a:spcPts val="600"/>
                        </a:spcAft>
                      </a:pPr>
                      <a:r>
                        <a:rPr lang="en-US" sz="2200" b="1" kern="1200">
                          <a:solidFill>
                            <a:schemeClr val="tx1"/>
                          </a:solidFill>
                          <a:latin typeface="Arial" panose="020B0604020202020204" pitchFamily="34" charset="0"/>
                          <a:ea typeface="+mn-ea"/>
                          <a:cs typeface="Arial" panose="020B0604020202020204" pitchFamily="34" charset="0"/>
                        </a:rPr>
                        <a:t>Decision-making and Problem-solving. </a:t>
                      </a:r>
                      <a:r>
                        <a:rPr lang="en-US" sz="1800">
                          <a:effectLst/>
                          <a:latin typeface="Georgia" panose="02040502050405020303" pitchFamily="18" charset="0"/>
                          <a:ea typeface="Times New Roman" panose="02020603050405020304" pitchFamily="18" charset="0"/>
                        </a:rPr>
                        <a:t>Make health-promoting, informed, responsible decisions and solve problems in a variety of health-related situations.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066563"/>
                  </a:ext>
                </a:extLst>
              </a:tr>
              <a:tr h="486487">
                <a:tc>
                  <a:txBody>
                    <a:bodyPr/>
                    <a:lstStyle/>
                    <a:p>
                      <a:pPr marL="0" marR="0">
                        <a:spcBef>
                          <a:spcPts val="0"/>
                        </a:spcBef>
                        <a:spcAft>
                          <a:spcPts val="600"/>
                        </a:spcAft>
                      </a:pPr>
                      <a:r>
                        <a:rPr lang="en-US" sz="2200" b="1" kern="1200">
                          <a:solidFill>
                            <a:schemeClr val="tx1"/>
                          </a:solidFill>
                          <a:latin typeface="Arial" panose="020B0604020202020204" pitchFamily="34" charset="0"/>
                          <a:ea typeface="+mn-ea"/>
                          <a:cs typeface="Arial" panose="020B0604020202020204" pitchFamily="34" charset="0"/>
                        </a:rPr>
                        <a:t>Self-management and Goal Setting. </a:t>
                      </a:r>
                      <a:r>
                        <a:rPr lang="en-US" sz="1800">
                          <a:effectLst/>
                          <a:latin typeface="Georgia" panose="02040502050405020303" pitchFamily="18" charset="0"/>
                          <a:ea typeface="Times New Roman" panose="02020603050405020304" pitchFamily="18" charset="0"/>
                        </a:rPr>
                        <a:t>Set goals, engage in health-promoting behaviors, and avoid risky behaviors.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666278"/>
                  </a:ext>
                </a:extLst>
              </a:tr>
              <a:tr h="729731">
                <a:tc>
                  <a:txBody>
                    <a:bodyPr/>
                    <a:lstStyle/>
                    <a:p>
                      <a:pPr marL="0" marR="0">
                        <a:spcBef>
                          <a:spcPts val="0"/>
                        </a:spcBef>
                        <a:spcAft>
                          <a:spcPts val="600"/>
                        </a:spcAft>
                      </a:pPr>
                      <a:r>
                        <a:rPr lang="en-US" sz="2200" b="1" kern="1200">
                          <a:solidFill>
                            <a:schemeClr val="tx1"/>
                          </a:solidFill>
                          <a:latin typeface="Arial" panose="020B0604020202020204" pitchFamily="34" charset="0"/>
                          <a:ea typeface="+mn-ea"/>
                          <a:cs typeface="Arial" panose="020B0604020202020204" pitchFamily="34" charset="0"/>
                        </a:rPr>
                        <a:t>Social Awareness, Relationship, and Communication Skills. </a:t>
                      </a:r>
                      <a:r>
                        <a:rPr lang="en-US" sz="1800">
                          <a:effectLst/>
                          <a:latin typeface="Georgia" panose="02040502050405020303" pitchFamily="18" charset="0"/>
                          <a:ea typeface="Times New Roman" panose="02020603050405020304" pitchFamily="18" charset="0"/>
                        </a:rPr>
                        <a:t>Enhance relationships, personal health, and the health of others through social awareness and effective communication.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476509"/>
                  </a:ext>
                </a:extLst>
              </a:tr>
              <a:tr h="729731">
                <a:tc>
                  <a:txBody>
                    <a:bodyPr/>
                    <a:lstStyle/>
                    <a:p>
                      <a:pPr marL="0" marR="0">
                        <a:spcBef>
                          <a:spcPts val="0"/>
                        </a:spcBef>
                        <a:spcAft>
                          <a:spcPts val="600"/>
                        </a:spcAft>
                      </a:pPr>
                      <a:r>
                        <a:rPr lang="en-US" sz="2200" b="1" kern="1200">
                          <a:solidFill>
                            <a:schemeClr val="tx1"/>
                          </a:solidFill>
                          <a:latin typeface="Arial" panose="020B0604020202020204" pitchFamily="34" charset="0"/>
                          <a:ea typeface="+mn-ea"/>
                          <a:cs typeface="Arial" panose="020B0604020202020204" pitchFamily="34" charset="0"/>
                        </a:rPr>
                        <a:t>Movement Skills. </a:t>
                      </a:r>
                      <a:r>
                        <a:rPr lang="en-US" sz="1800">
                          <a:effectLst/>
                          <a:latin typeface="Georgia" panose="02040502050405020303" pitchFamily="18" charset="0"/>
                          <a:ea typeface="+mn-ea"/>
                        </a:rPr>
                        <a:t>Demonstrate competence in, and knowledge of, a variety of movement concepts, principles, motor skills, and physical fitness components in order to engage in purposeful and health-promoting physical activity, including sports and games.</a:t>
                      </a:r>
                      <a:endParaRPr lang="en-US" sz="1800">
                        <a:effectLst/>
                        <a:latin typeface="Times New Roman" panose="02020603050405020304" pitchFamily="18" charset="0"/>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183031"/>
                  </a:ext>
                </a:extLst>
              </a:tr>
              <a:tr h="729731">
                <a:tc>
                  <a:txBody>
                    <a:bodyPr/>
                    <a:lstStyle/>
                    <a:p>
                      <a:pPr marL="0" marR="0">
                        <a:spcBef>
                          <a:spcPts val="0"/>
                        </a:spcBef>
                        <a:spcAft>
                          <a:spcPts val="600"/>
                        </a:spcAft>
                      </a:pPr>
                      <a:r>
                        <a:rPr lang="en-US" sz="2200" b="1" kern="1200">
                          <a:solidFill>
                            <a:schemeClr val="tx1"/>
                          </a:solidFill>
                          <a:latin typeface="Arial" panose="020B0604020202020204" pitchFamily="34" charset="0"/>
                          <a:ea typeface="+mn-ea"/>
                          <a:cs typeface="Arial" panose="020B0604020202020204" pitchFamily="34" charset="0"/>
                        </a:rPr>
                        <a:t>Self-awareness and Analyzing Influences. </a:t>
                      </a:r>
                      <a:r>
                        <a:rPr lang="en-US" sz="1800">
                          <a:effectLst/>
                          <a:latin typeface="Georgia" panose="02040502050405020303" pitchFamily="18" charset="0"/>
                          <a:ea typeface="+mn-ea"/>
                        </a:rPr>
                        <a:t>Examine how emotions, thoughts, needs, values, beliefs, and other factors (both internal and external) influence behaviors and articulate how these influences impact health behavior and outcomes.</a:t>
                      </a:r>
                      <a:endParaRPr lang="en-US" sz="1800">
                        <a:effectLst/>
                        <a:latin typeface="Times New Roman" panose="02020603050405020304" pitchFamily="18" charset="0"/>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045980"/>
                  </a:ext>
                </a:extLst>
              </a:tr>
              <a:tr h="486487">
                <a:tc>
                  <a:txBody>
                    <a:bodyPr/>
                    <a:lstStyle/>
                    <a:p>
                      <a:pPr marL="0" marR="0">
                        <a:spcBef>
                          <a:spcPts val="0"/>
                        </a:spcBef>
                        <a:spcAft>
                          <a:spcPts val="600"/>
                        </a:spcAft>
                      </a:pPr>
                      <a:r>
                        <a:rPr lang="en-US" sz="2200" b="1" kern="1200">
                          <a:solidFill>
                            <a:schemeClr val="tx1"/>
                          </a:solidFill>
                          <a:latin typeface="Arial" panose="020B0604020202020204" pitchFamily="34" charset="0"/>
                          <a:ea typeface="+mn-ea"/>
                          <a:cs typeface="Arial" panose="020B0604020202020204" pitchFamily="34" charset="0"/>
                        </a:rPr>
                        <a:t>Information and Resource Seeking. </a:t>
                      </a:r>
                      <a:r>
                        <a:rPr lang="en-US" sz="1800">
                          <a:effectLst/>
                          <a:latin typeface="Georgia" panose="02040502050405020303" pitchFamily="18" charset="0"/>
                          <a:ea typeface="+mn-ea"/>
                        </a:rPr>
                        <a:t>Access, evaluate, and use valid and reliable health information, products, services, and related resources.</a:t>
                      </a:r>
                      <a:endParaRPr lang="en-US" sz="1800">
                        <a:effectLst/>
                        <a:latin typeface="Times New Roman" panose="02020603050405020304" pitchFamily="18" charset="0"/>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416977"/>
                  </a:ext>
                </a:extLst>
              </a:tr>
              <a:tr h="562962">
                <a:tc>
                  <a:txBody>
                    <a:bodyPr/>
                    <a:lstStyle/>
                    <a:p>
                      <a:pPr marL="0" marR="0">
                        <a:spcBef>
                          <a:spcPts val="0"/>
                        </a:spcBef>
                        <a:spcAft>
                          <a:spcPts val="600"/>
                        </a:spcAft>
                      </a:pPr>
                      <a:r>
                        <a:rPr lang="en-US" sz="2200" b="1" kern="1200">
                          <a:solidFill>
                            <a:schemeClr val="tx1"/>
                          </a:solidFill>
                          <a:latin typeface="Arial" panose="020B0604020202020204" pitchFamily="34" charset="0"/>
                          <a:ea typeface="+mn-ea"/>
                          <a:cs typeface="Arial" panose="020B0604020202020204" pitchFamily="34" charset="0"/>
                        </a:rPr>
                        <a:t>Self-Advocacy and Health Promotion. </a:t>
                      </a:r>
                      <a:r>
                        <a:rPr lang="en-US" sz="1800">
                          <a:effectLst/>
                          <a:latin typeface="Georgia" panose="02040502050405020303" pitchFamily="18" charset="0"/>
                          <a:ea typeface="+mn-ea"/>
                        </a:rPr>
                        <a:t>Promote personal, family, and community health and well-being.</a:t>
                      </a:r>
                      <a:endParaRPr lang="en-US" sz="1800">
                        <a:effectLst/>
                        <a:latin typeface="Times New Roman" panose="02020603050405020304" pitchFamily="18" charset="0"/>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347989"/>
                  </a:ext>
                </a:extLst>
              </a:tr>
            </a:tbl>
          </a:graphicData>
        </a:graphic>
      </p:graphicFrame>
    </p:spTree>
    <p:extLst>
      <p:ext uri="{BB962C8B-B14F-4D97-AF65-F5344CB8AC3E}">
        <p14:creationId xmlns:p14="http://schemas.microsoft.com/office/powerpoint/2010/main" val="1770530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UserInfo>
        <DisplayName>Bennett, Rachelle Engler (DESE)</DisplayName>
        <AccountId>30</AccountId>
        <AccountType/>
      </UserInfo>
      <UserInfo>
        <DisplayName>McKinnon, Kristen A (DESE)</DisplayName>
        <AccountId>61</AccountId>
        <AccountType/>
      </UserInfo>
    </SharedWithUsers>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2" ma:contentTypeDescription="Create a new document." ma:contentTypeScope="" ma:versionID="2b00b25b6a0c24770d11ff8e0b91dd63">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9414872fc25ff6077bb8e45e150f2286"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0128f6a2-0fe6-40ac-973e-bb0bf351512f"/>
    <ds:schemaRef ds:uri="http://schemas.openxmlformats.org/package/2006/metadata/core-properties"/>
    <ds:schemaRef ds:uri="7a12eb2f-f040-4639-9fb2-5a6588dc803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AC04B15-5C8A-42E9-9CD2-CC6A1A8ECDA0}">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1466</Words>
  <Application>Microsoft Office PowerPoint</Application>
  <PresentationFormat>Widescreen</PresentationFormat>
  <Paragraphs>143</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Georgia</vt:lpstr>
      <vt:lpstr>Quattrocento Sans</vt:lpstr>
      <vt:lpstr>Raleway</vt:lpstr>
      <vt:lpstr>Times New Roman</vt:lpstr>
      <vt:lpstr>Office Theme</vt:lpstr>
      <vt:lpstr>Comprehensive Health and Physical Education Framework Revision Overview</vt:lpstr>
      <vt:lpstr>Objectives for Today</vt:lpstr>
      <vt:lpstr>Acknowledgments</vt:lpstr>
      <vt:lpstr>MA Curriculum Frameworks Overview</vt:lpstr>
      <vt:lpstr>Overview of Revision Process to Date</vt:lpstr>
      <vt:lpstr>Priorities &amp; Considerations</vt:lpstr>
      <vt:lpstr>Priorities &amp; Considerations</vt:lpstr>
      <vt:lpstr>Revision Priorities &amp; Considerations</vt:lpstr>
      <vt:lpstr>Comprehensive Health and Physical Education Practices</vt:lpstr>
      <vt:lpstr>Comprehensive Health and Physical Education Topics*</vt:lpstr>
      <vt:lpstr>Example Standard – Grades PK-2</vt:lpstr>
      <vt:lpstr>Example Standard Grades 3-5</vt:lpstr>
      <vt:lpstr>Example Standard – Grades 6-8</vt:lpstr>
      <vt:lpstr>Example Standard – Grades 9-12</vt:lpstr>
      <vt:lpstr>Perspectives from a District Leader</vt:lpstr>
      <vt:lpstr>Anticipated Next Steps</vt:lpstr>
      <vt:lpstr>Board 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2023 Regular Meeting Item 1 PowerPoint: Comprehensive Health and Physical Education Framework Revision Overview</dc:title>
  <dc:creator>DESE</dc:creator>
  <cp:lastModifiedBy>Zou, Dong (EOE)</cp:lastModifiedBy>
  <cp:revision>5</cp:revision>
  <dcterms:created xsi:type="dcterms:W3CDTF">2022-10-11T20:32:22Z</dcterms:created>
  <dcterms:modified xsi:type="dcterms:W3CDTF">2023-06-27T14:18:09Z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27 2023 12:00AM</vt:lpwstr>
  </property>
</Properties>
</file>