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1167" r:id="rId6"/>
    <p:sldId id="1168" r:id="rId7"/>
    <p:sldId id="1169" r:id="rId8"/>
    <p:sldId id="1170" r:id="rId9"/>
    <p:sldId id="1172" r:id="rId10"/>
    <p:sldId id="345" r:id="rId11"/>
    <p:sldId id="346" r:id="rId12"/>
    <p:sldId id="347" r:id="rId13"/>
    <p:sldId id="348" r:id="rId14"/>
    <p:sldId id="1173" r:id="rId15"/>
    <p:sldId id="1160" r:id="rId16"/>
    <p:sldId id="1179" r:id="rId17"/>
    <p:sldId id="1178" r:id="rId18"/>
    <p:sldId id="361" r:id="rId19"/>
    <p:sldId id="1176" r:id="rId20"/>
    <p:sldId id="511" r:id="rId21"/>
    <p:sldId id="1166" r:id="rId22"/>
    <p:sldId id="258" r:id="rId23"/>
    <p:sldId id="259" r:id="rId24"/>
    <p:sldId id="11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70ABA-F07A-4E71-BA90-161C33C98FEE}" v="592" dt="2023-06-29T19:23:02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3792" autoAdjust="0"/>
  </p:normalViewPr>
  <p:slideViewPr>
    <p:cSldViewPr snapToGrid="0">
      <p:cViewPr varScale="1">
        <p:scale>
          <a:sx n="149" d="100"/>
          <a:sy n="149" d="100"/>
        </p:scale>
        <p:origin x="666" y="120"/>
      </p:cViewPr>
      <p:guideLst/>
    </p:cSldViewPr>
  </p:slideViewPr>
  <p:outlineViewPr>
    <p:cViewPr>
      <p:scale>
        <a:sx n="33" d="100"/>
        <a:sy n="33" d="100"/>
      </p:scale>
      <p:origin x="0" y="-24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2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Courtney (DESE)" userId="bb054bc9-ef4a-419b-8326-5f2044d9e48f" providerId="ADAL" clId="{6BC70ABA-F07A-4E71-BA90-161C33C98FEE}"/>
    <pc:docChg chg="modSld">
      <pc:chgData name="Sullivan, Courtney (DESE)" userId="bb054bc9-ef4a-419b-8326-5f2044d9e48f" providerId="ADAL" clId="{6BC70ABA-F07A-4E71-BA90-161C33C98FEE}" dt="2023-06-29T19:25:16.715" v="3057" actId="962"/>
      <pc:docMkLst>
        <pc:docMk/>
      </pc:docMkLst>
      <pc:sldChg chg="modSp mod">
        <pc:chgData name="Sullivan, Courtney (DESE)" userId="bb054bc9-ef4a-419b-8326-5f2044d9e48f" providerId="ADAL" clId="{6BC70ABA-F07A-4E71-BA90-161C33C98FEE}" dt="2023-06-29T19:20:49.233" v="2641" actId="962"/>
        <pc:sldMkLst>
          <pc:docMk/>
          <pc:sldMk cId="2523069354" sldId="258"/>
        </pc:sldMkLst>
        <pc:picChg chg="mod">
          <ac:chgData name="Sullivan, Courtney (DESE)" userId="bb054bc9-ef4a-419b-8326-5f2044d9e48f" providerId="ADAL" clId="{6BC70ABA-F07A-4E71-BA90-161C33C98FEE}" dt="2023-06-29T19:20:00.793" v="2609" actId="962"/>
          <ac:picMkLst>
            <pc:docMk/>
            <pc:sldMk cId="2523069354" sldId="258"/>
            <ac:picMk id="5" creationId="{7E66EEAE-80C8-9AFB-8F05-238CF5928A80}"/>
          </ac:picMkLst>
        </pc:picChg>
        <pc:picChg chg="mod">
          <ac:chgData name="Sullivan, Courtney (DESE)" userId="bb054bc9-ef4a-419b-8326-5f2044d9e48f" providerId="ADAL" clId="{6BC70ABA-F07A-4E71-BA90-161C33C98FEE}" dt="2023-06-29T19:20:18.208" v="2617" actId="962"/>
          <ac:picMkLst>
            <pc:docMk/>
            <pc:sldMk cId="2523069354" sldId="258"/>
            <ac:picMk id="9" creationId="{C0BC0873-D330-E51A-707E-994330BB8D11}"/>
          </ac:picMkLst>
        </pc:picChg>
        <pc:picChg chg="mod">
          <ac:chgData name="Sullivan, Courtney (DESE)" userId="bb054bc9-ef4a-419b-8326-5f2044d9e48f" providerId="ADAL" clId="{6BC70ABA-F07A-4E71-BA90-161C33C98FEE}" dt="2023-06-29T19:20:43.581" v="2640" actId="962"/>
          <ac:picMkLst>
            <pc:docMk/>
            <pc:sldMk cId="2523069354" sldId="258"/>
            <ac:picMk id="12" creationId="{3D5C938E-E523-4F11-CF98-F7D15B426991}"/>
          </ac:picMkLst>
        </pc:picChg>
        <pc:cxnChg chg="mod">
          <ac:chgData name="Sullivan, Courtney (DESE)" userId="bb054bc9-ef4a-419b-8326-5f2044d9e48f" providerId="ADAL" clId="{6BC70ABA-F07A-4E71-BA90-161C33C98FEE}" dt="2023-06-29T19:20:22.955" v="2618" actId="962"/>
          <ac:cxnSpMkLst>
            <pc:docMk/>
            <pc:sldMk cId="2523069354" sldId="258"/>
            <ac:cxnSpMk id="11" creationId="{EE5C225E-D6B4-5E28-9482-E298F4EE91BF}"/>
          </ac:cxnSpMkLst>
        </pc:cxnChg>
        <pc:cxnChg chg="mod">
          <ac:chgData name="Sullivan, Courtney (DESE)" userId="bb054bc9-ef4a-419b-8326-5f2044d9e48f" providerId="ADAL" clId="{6BC70ABA-F07A-4E71-BA90-161C33C98FEE}" dt="2023-06-29T19:20:49.233" v="2641" actId="962"/>
          <ac:cxnSpMkLst>
            <pc:docMk/>
            <pc:sldMk cId="2523069354" sldId="258"/>
            <ac:cxnSpMk id="13" creationId="{AAFF009F-BC71-7C1B-9882-BEAB6F4783E3}"/>
          </ac:cxnSpMkLst>
        </pc:cxnChg>
      </pc:sldChg>
      <pc:sldChg chg="modSp mod">
        <pc:chgData name="Sullivan, Courtney (DESE)" userId="bb054bc9-ef4a-419b-8326-5f2044d9e48f" providerId="ADAL" clId="{6BC70ABA-F07A-4E71-BA90-161C33C98FEE}" dt="2023-06-29T19:22:15.815" v="2741" actId="962"/>
        <pc:sldMkLst>
          <pc:docMk/>
          <pc:sldMk cId="1147663960" sldId="259"/>
        </pc:sldMkLst>
        <pc:picChg chg="mod">
          <ac:chgData name="Sullivan, Courtney (DESE)" userId="bb054bc9-ef4a-419b-8326-5f2044d9e48f" providerId="ADAL" clId="{6BC70ABA-F07A-4E71-BA90-161C33C98FEE}" dt="2023-06-29T19:21:29.639" v="2703" actId="962"/>
          <ac:picMkLst>
            <pc:docMk/>
            <pc:sldMk cId="1147663960" sldId="259"/>
            <ac:picMk id="5" creationId="{C43EF67D-864A-3458-7B94-EC5A99BB8087}"/>
          </ac:picMkLst>
        </pc:picChg>
        <pc:picChg chg="mod">
          <ac:chgData name="Sullivan, Courtney (DESE)" userId="bb054bc9-ef4a-419b-8326-5f2044d9e48f" providerId="ADAL" clId="{6BC70ABA-F07A-4E71-BA90-161C33C98FEE}" dt="2023-06-29T19:21:47.531" v="2719" actId="962"/>
          <ac:picMkLst>
            <pc:docMk/>
            <pc:sldMk cId="1147663960" sldId="259"/>
            <ac:picMk id="7" creationId="{A736DA7F-AA4F-B7B6-A930-6635546A0ABE}"/>
          </ac:picMkLst>
        </pc:picChg>
        <pc:picChg chg="mod">
          <ac:chgData name="Sullivan, Courtney (DESE)" userId="bb054bc9-ef4a-419b-8326-5f2044d9e48f" providerId="ADAL" clId="{6BC70ABA-F07A-4E71-BA90-161C33C98FEE}" dt="2023-06-29T19:22:15.815" v="2741" actId="962"/>
          <ac:picMkLst>
            <pc:docMk/>
            <pc:sldMk cId="1147663960" sldId="259"/>
            <ac:picMk id="12" creationId="{0A36E2DA-63FC-9E96-4255-C0C7C9B46FBE}"/>
          </ac:picMkLst>
        </pc:picChg>
        <pc:cxnChg chg="mod">
          <ac:chgData name="Sullivan, Courtney (DESE)" userId="bb054bc9-ef4a-419b-8326-5f2044d9e48f" providerId="ADAL" clId="{6BC70ABA-F07A-4E71-BA90-161C33C98FEE}" dt="2023-06-29T19:21:54.586" v="2720" actId="962"/>
          <ac:cxnSpMkLst>
            <pc:docMk/>
            <pc:sldMk cId="1147663960" sldId="259"/>
            <ac:cxnSpMk id="8" creationId="{F3C5C844-9B51-9745-2D6F-D84846D18095}"/>
          </ac:cxnSpMkLst>
        </pc:cxnChg>
        <pc:cxnChg chg="mod">
          <ac:chgData name="Sullivan, Courtney (DESE)" userId="bb054bc9-ef4a-419b-8326-5f2044d9e48f" providerId="ADAL" clId="{6BC70ABA-F07A-4E71-BA90-161C33C98FEE}" dt="2023-06-29T19:22:00.750" v="2721" actId="962"/>
          <ac:cxnSpMkLst>
            <pc:docMk/>
            <pc:sldMk cId="1147663960" sldId="259"/>
            <ac:cxnSpMk id="10" creationId="{DA33633F-AA07-4B16-6D22-B666DBEB4495}"/>
          </ac:cxnSpMkLst>
        </pc:cxnChg>
      </pc:sldChg>
      <pc:sldChg chg="modSp mod">
        <pc:chgData name="Sullivan, Courtney (DESE)" userId="bb054bc9-ef4a-419b-8326-5f2044d9e48f" providerId="ADAL" clId="{6BC70ABA-F07A-4E71-BA90-161C33C98FEE}" dt="2023-06-29T18:54:31.706" v="1339" actId="962"/>
        <pc:sldMkLst>
          <pc:docMk/>
          <pc:sldMk cId="124037307" sldId="345"/>
        </pc:sldMkLst>
        <pc:picChg chg="mod">
          <ac:chgData name="Sullivan, Courtney (DESE)" userId="bb054bc9-ef4a-419b-8326-5f2044d9e48f" providerId="ADAL" clId="{6BC70ABA-F07A-4E71-BA90-161C33C98FEE}" dt="2023-06-29T18:54:07.173" v="1263" actId="962"/>
          <ac:picMkLst>
            <pc:docMk/>
            <pc:sldMk cId="124037307" sldId="345"/>
            <ac:picMk id="4" creationId="{B3FA4C1D-9A21-4BF0-BB7F-734AFEC7DC07}"/>
          </ac:picMkLst>
        </pc:picChg>
        <pc:picChg chg="mod">
          <ac:chgData name="Sullivan, Courtney (DESE)" userId="bb054bc9-ef4a-419b-8326-5f2044d9e48f" providerId="ADAL" clId="{6BC70ABA-F07A-4E71-BA90-161C33C98FEE}" dt="2023-06-29T18:54:31.706" v="1339" actId="962"/>
          <ac:picMkLst>
            <pc:docMk/>
            <pc:sldMk cId="124037307" sldId="345"/>
            <ac:picMk id="5" creationId="{4ADB66F5-6CE0-4741-9DE3-F094E65FBA1C}"/>
          </ac:picMkLst>
        </pc:picChg>
      </pc:sldChg>
      <pc:sldChg chg="modSp mod">
        <pc:chgData name="Sullivan, Courtney (DESE)" userId="bb054bc9-ef4a-419b-8326-5f2044d9e48f" providerId="ADAL" clId="{6BC70ABA-F07A-4E71-BA90-161C33C98FEE}" dt="2023-06-29T19:14:04.832" v="1596" actId="962"/>
        <pc:sldMkLst>
          <pc:docMk/>
          <pc:sldMk cId="995421511" sldId="346"/>
        </pc:sldMkLst>
        <pc:grpChg chg="mod">
          <ac:chgData name="Sullivan, Courtney (DESE)" userId="bb054bc9-ef4a-419b-8326-5f2044d9e48f" providerId="ADAL" clId="{6BC70ABA-F07A-4E71-BA90-161C33C98FEE}" dt="2023-06-29T18:55:06.347" v="1479" actId="962"/>
          <ac:grpSpMkLst>
            <pc:docMk/>
            <pc:sldMk cId="995421511" sldId="346"/>
            <ac:grpSpMk id="8" creationId="{D7D08001-A943-03EA-43EE-DAC18702B522}"/>
          </ac:grpSpMkLst>
        </pc:grpChg>
        <pc:grpChg chg="mod">
          <ac:chgData name="Sullivan, Courtney (DESE)" userId="bb054bc9-ef4a-419b-8326-5f2044d9e48f" providerId="ADAL" clId="{6BC70ABA-F07A-4E71-BA90-161C33C98FEE}" dt="2023-06-29T19:13:52.453" v="1592" actId="962"/>
          <ac:grpSpMkLst>
            <pc:docMk/>
            <pc:sldMk cId="995421511" sldId="346"/>
            <ac:grpSpMk id="10" creationId="{ADECC088-BAB8-BD0C-8E87-5EF6FA5FB061}"/>
          </ac:grpSpMkLst>
        </pc:grpChg>
        <pc:cxnChg chg="mod">
          <ac:chgData name="Sullivan, Courtney (DESE)" userId="bb054bc9-ef4a-419b-8326-5f2044d9e48f" providerId="ADAL" clId="{6BC70ABA-F07A-4E71-BA90-161C33C98FEE}" dt="2023-06-29T19:14:04.832" v="1596" actId="962"/>
          <ac:cxnSpMkLst>
            <pc:docMk/>
            <pc:sldMk cId="995421511" sldId="346"/>
            <ac:cxnSpMk id="11" creationId="{A17CD724-8D5C-902C-1F05-699527342D2C}"/>
          </ac:cxnSpMkLst>
        </pc:cxnChg>
        <pc:cxnChg chg="mod">
          <ac:chgData name="Sullivan, Courtney (DESE)" userId="bb054bc9-ef4a-419b-8326-5f2044d9e48f" providerId="ADAL" clId="{6BC70ABA-F07A-4E71-BA90-161C33C98FEE}" dt="2023-06-29T19:13:12.505" v="1480" actId="962"/>
          <ac:cxnSpMkLst>
            <pc:docMk/>
            <pc:sldMk cId="995421511" sldId="346"/>
            <ac:cxnSpMk id="16" creationId="{112EB081-BDF7-44B0-BE81-BD93FA80CB49}"/>
          </ac:cxnSpMkLst>
        </pc:cxnChg>
        <pc:cxnChg chg="mod">
          <ac:chgData name="Sullivan, Courtney (DESE)" userId="bb054bc9-ef4a-419b-8326-5f2044d9e48f" providerId="ADAL" clId="{6BC70ABA-F07A-4E71-BA90-161C33C98FEE}" dt="2023-06-29T19:13:14.941" v="1481" actId="962"/>
          <ac:cxnSpMkLst>
            <pc:docMk/>
            <pc:sldMk cId="995421511" sldId="346"/>
            <ac:cxnSpMk id="20" creationId="{8840F3C9-AD70-4869-A3FE-28B527E28991}"/>
          </ac:cxnSpMkLst>
        </pc:cxnChg>
        <pc:cxnChg chg="mod">
          <ac:chgData name="Sullivan, Courtney (DESE)" userId="bb054bc9-ef4a-419b-8326-5f2044d9e48f" providerId="ADAL" clId="{6BC70ABA-F07A-4E71-BA90-161C33C98FEE}" dt="2023-06-29T19:13:16.757" v="1482" actId="962"/>
          <ac:cxnSpMkLst>
            <pc:docMk/>
            <pc:sldMk cId="995421511" sldId="346"/>
            <ac:cxnSpMk id="28" creationId="{290DFB79-5DD2-4AD3-960D-17AF13CD3B1D}"/>
          </ac:cxnSpMkLst>
        </pc:cxnChg>
        <pc:cxnChg chg="mod">
          <ac:chgData name="Sullivan, Courtney (DESE)" userId="bb054bc9-ef4a-419b-8326-5f2044d9e48f" providerId="ADAL" clId="{6BC70ABA-F07A-4E71-BA90-161C33C98FEE}" dt="2023-06-29T19:13:19.111" v="1483" actId="962"/>
          <ac:cxnSpMkLst>
            <pc:docMk/>
            <pc:sldMk cId="995421511" sldId="346"/>
            <ac:cxnSpMk id="30" creationId="{123B6A0A-162F-46ED-9D89-8F3351511606}"/>
          </ac:cxnSpMkLst>
        </pc:cxnChg>
        <pc:cxnChg chg="mod">
          <ac:chgData name="Sullivan, Courtney (DESE)" userId="bb054bc9-ef4a-419b-8326-5f2044d9e48f" providerId="ADAL" clId="{6BC70ABA-F07A-4E71-BA90-161C33C98FEE}" dt="2023-06-29T19:13:57.885" v="1593" actId="962"/>
          <ac:cxnSpMkLst>
            <pc:docMk/>
            <pc:sldMk cId="995421511" sldId="346"/>
            <ac:cxnSpMk id="32" creationId="{16E15D63-EBFF-49AD-89D3-AC41D578822B}"/>
          </ac:cxnSpMkLst>
        </pc:cxnChg>
        <pc:cxnChg chg="mod">
          <ac:chgData name="Sullivan, Courtney (DESE)" userId="bb054bc9-ef4a-419b-8326-5f2044d9e48f" providerId="ADAL" clId="{6BC70ABA-F07A-4E71-BA90-161C33C98FEE}" dt="2023-06-29T19:13:21.379" v="1484" actId="962"/>
          <ac:cxnSpMkLst>
            <pc:docMk/>
            <pc:sldMk cId="995421511" sldId="346"/>
            <ac:cxnSpMk id="33" creationId="{56175564-8373-4DE8-8A31-8957DE193BB7}"/>
          </ac:cxnSpMkLst>
        </pc:cxnChg>
        <pc:cxnChg chg="mod">
          <ac:chgData name="Sullivan, Courtney (DESE)" userId="bb054bc9-ef4a-419b-8326-5f2044d9e48f" providerId="ADAL" clId="{6BC70ABA-F07A-4E71-BA90-161C33C98FEE}" dt="2023-06-29T19:14:00.096" v="1594" actId="962"/>
          <ac:cxnSpMkLst>
            <pc:docMk/>
            <pc:sldMk cId="995421511" sldId="346"/>
            <ac:cxnSpMk id="38" creationId="{42B67169-F739-4D1C-B5FA-DBF3ECAD8951}"/>
          </ac:cxnSpMkLst>
        </pc:cxnChg>
        <pc:cxnChg chg="mod">
          <ac:chgData name="Sullivan, Courtney (DESE)" userId="bb054bc9-ef4a-419b-8326-5f2044d9e48f" providerId="ADAL" clId="{6BC70ABA-F07A-4E71-BA90-161C33C98FEE}" dt="2023-06-29T19:14:02.360" v="1595" actId="962"/>
          <ac:cxnSpMkLst>
            <pc:docMk/>
            <pc:sldMk cId="995421511" sldId="346"/>
            <ac:cxnSpMk id="39" creationId="{2D70E865-2994-4A7A-AA85-4EB33824A4C0}"/>
          </ac:cxnSpMkLst>
        </pc:cxnChg>
      </pc:sldChg>
      <pc:sldChg chg="modSp mod">
        <pc:chgData name="Sullivan, Courtney (DESE)" userId="bb054bc9-ef4a-419b-8326-5f2044d9e48f" providerId="ADAL" clId="{6BC70ABA-F07A-4E71-BA90-161C33C98FEE}" dt="2023-06-29T19:14:47.281" v="1720" actId="962"/>
        <pc:sldMkLst>
          <pc:docMk/>
          <pc:sldMk cId="3667022132" sldId="347"/>
        </pc:sldMkLst>
        <pc:picChg chg="mod">
          <ac:chgData name="Sullivan, Courtney (DESE)" userId="bb054bc9-ef4a-419b-8326-5f2044d9e48f" providerId="ADAL" clId="{6BC70ABA-F07A-4E71-BA90-161C33C98FEE}" dt="2023-06-29T19:14:35.415" v="1718" actId="962"/>
          <ac:picMkLst>
            <pc:docMk/>
            <pc:sldMk cId="3667022132" sldId="347"/>
            <ac:picMk id="4" creationId="{BB2D278E-4E62-4F7B-A465-78A343B0381B}"/>
          </ac:picMkLst>
        </pc:picChg>
        <pc:picChg chg="mod">
          <ac:chgData name="Sullivan, Courtney (DESE)" userId="bb054bc9-ef4a-419b-8326-5f2044d9e48f" providerId="ADAL" clId="{6BC70ABA-F07A-4E71-BA90-161C33C98FEE}" dt="2023-06-29T19:14:47.281" v="1720" actId="962"/>
          <ac:picMkLst>
            <pc:docMk/>
            <pc:sldMk cId="3667022132" sldId="347"/>
            <ac:picMk id="5" creationId="{0D80C00A-3FDC-4AF9-9E18-47A23FEF9D8D}"/>
          </ac:picMkLst>
        </pc:picChg>
      </pc:sldChg>
      <pc:sldChg chg="modSp mod">
        <pc:chgData name="Sullivan, Courtney (DESE)" userId="bb054bc9-ef4a-419b-8326-5f2044d9e48f" providerId="ADAL" clId="{6BC70ABA-F07A-4E71-BA90-161C33C98FEE}" dt="2023-06-29T19:15:45.210" v="1774" actId="962"/>
        <pc:sldMkLst>
          <pc:docMk/>
          <pc:sldMk cId="1600874036" sldId="348"/>
        </pc:sldMkLst>
        <pc:grpChg chg="mod">
          <ac:chgData name="Sullivan, Courtney (DESE)" userId="bb054bc9-ef4a-419b-8326-5f2044d9e48f" providerId="ADAL" clId="{6BC70ABA-F07A-4E71-BA90-161C33C98FEE}" dt="2023-06-29T19:15:32.660" v="1770" actId="962"/>
          <ac:grpSpMkLst>
            <pc:docMk/>
            <pc:sldMk cId="1600874036" sldId="348"/>
            <ac:grpSpMk id="5" creationId="{4CA28FE2-3DE9-BE44-92AC-C8604CC05FCE}"/>
          </ac:grpSpMkLst>
        </pc:grpChg>
        <pc:grpChg chg="mod">
          <ac:chgData name="Sullivan, Courtney (DESE)" userId="bb054bc9-ef4a-419b-8326-5f2044d9e48f" providerId="ADAL" clId="{6BC70ABA-F07A-4E71-BA90-161C33C98FEE}" dt="2023-06-29T19:15:15.223" v="1740" actId="962"/>
          <ac:grpSpMkLst>
            <pc:docMk/>
            <pc:sldMk cId="1600874036" sldId="348"/>
            <ac:grpSpMk id="10" creationId="{A3AE28CF-09A8-CD23-5B27-C362B97ABE05}"/>
          </ac:grpSpMkLst>
        </pc:grpChg>
        <pc:cxnChg chg="mod">
          <ac:chgData name="Sullivan, Courtney (DESE)" userId="bb054bc9-ef4a-419b-8326-5f2044d9e48f" providerId="ADAL" clId="{6BC70ABA-F07A-4E71-BA90-161C33C98FEE}" dt="2023-06-29T19:15:37.723" v="1771" actId="962"/>
          <ac:cxnSpMkLst>
            <pc:docMk/>
            <pc:sldMk cId="1600874036" sldId="348"/>
            <ac:cxnSpMk id="9" creationId="{BCA8BD39-7004-4680-8ED1-02F83E87CDC9}"/>
          </ac:cxnSpMkLst>
        </pc:cxnChg>
        <pc:cxnChg chg="mod">
          <ac:chgData name="Sullivan, Courtney (DESE)" userId="bb054bc9-ef4a-419b-8326-5f2044d9e48f" providerId="ADAL" clId="{6BC70ABA-F07A-4E71-BA90-161C33C98FEE}" dt="2023-06-29T19:15:40.453" v="1772" actId="962"/>
          <ac:cxnSpMkLst>
            <pc:docMk/>
            <pc:sldMk cId="1600874036" sldId="348"/>
            <ac:cxnSpMk id="12" creationId="{BD8B6CEC-2809-4619-96CF-1EE94E250D13}"/>
          </ac:cxnSpMkLst>
        </pc:cxnChg>
        <pc:cxnChg chg="mod">
          <ac:chgData name="Sullivan, Courtney (DESE)" userId="bb054bc9-ef4a-419b-8326-5f2044d9e48f" providerId="ADAL" clId="{6BC70ABA-F07A-4E71-BA90-161C33C98FEE}" dt="2023-06-29T19:15:43.279" v="1773" actId="962"/>
          <ac:cxnSpMkLst>
            <pc:docMk/>
            <pc:sldMk cId="1600874036" sldId="348"/>
            <ac:cxnSpMk id="13" creationId="{84F49BC5-600E-4B86-8858-28FE35CB3457}"/>
          </ac:cxnSpMkLst>
        </pc:cxnChg>
        <pc:cxnChg chg="mod">
          <ac:chgData name="Sullivan, Courtney (DESE)" userId="bb054bc9-ef4a-419b-8326-5f2044d9e48f" providerId="ADAL" clId="{6BC70ABA-F07A-4E71-BA90-161C33C98FEE}" dt="2023-06-29T19:15:45.210" v="1774" actId="962"/>
          <ac:cxnSpMkLst>
            <pc:docMk/>
            <pc:sldMk cId="1600874036" sldId="348"/>
            <ac:cxnSpMk id="14" creationId="{42B2F5D0-41C6-4165-A73E-938E298C0FAE}"/>
          </ac:cxnSpMkLst>
        </pc:cxnChg>
      </pc:sldChg>
      <pc:sldChg chg="modSp mod">
        <pc:chgData name="Sullivan, Courtney (DESE)" userId="bb054bc9-ef4a-419b-8326-5f2044d9e48f" providerId="ADAL" clId="{6BC70ABA-F07A-4E71-BA90-161C33C98FEE}" dt="2023-06-29T19:25:16.715" v="3057" actId="962"/>
        <pc:sldMkLst>
          <pc:docMk/>
          <pc:sldMk cId="2180322396" sldId="511"/>
        </pc:sldMkLst>
        <pc:picChg chg="mod">
          <ac:chgData name="Sullivan, Courtney (DESE)" userId="bb054bc9-ef4a-419b-8326-5f2044d9e48f" providerId="ADAL" clId="{6BC70ABA-F07A-4E71-BA90-161C33C98FEE}" dt="2023-06-29T19:25:16.715" v="3057" actId="962"/>
          <ac:picMkLst>
            <pc:docMk/>
            <pc:sldMk cId="2180322396" sldId="511"/>
            <ac:picMk id="7" creationId="{9809DF4D-FDE1-4BD3-950A-06FCEE6179AA}"/>
          </ac:picMkLst>
        </pc:picChg>
      </pc:sldChg>
      <pc:sldChg chg="addSp delSp modSp mod">
        <pc:chgData name="Sullivan, Courtney (DESE)" userId="bb054bc9-ef4a-419b-8326-5f2044d9e48f" providerId="ADAL" clId="{6BC70ABA-F07A-4E71-BA90-161C33C98FEE}" dt="2023-06-29T19:18:14.748" v="2254" actId="962"/>
        <pc:sldMkLst>
          <pc:docMk/>
          <pc:sldMk cId="1812650029" sldId="1160"/>
        </pc:sldMkLst>
        <pc:spChg chg="add mod">
          <ac:chgData name="Sullivan, Courtney (DESE)" userId="bb054bc9-ef4a-419b-8326-5f2044d9e48f" providerId="ADAL" clId="{6BC70ABA-F07A-4E71-BA90-161C33C98FEE}" dt="2023-06-29T18:41:50.452" v="161" actId="207"/>
          <ac:spMkLst>
            <pc:docMk/>
            <pc:sldMk cId="1812650029" sldId="1160"/>
            <ac:spMk id="6" creationId="{892A37EF-D546-43B2-967F-B0FB59102B8C}"/>
          </ac:spMkLst>
        </pc:spChg>
        <pc:spChg chg="add del mod">
          <ac:chgData name="Sullivan, Courtney (DESE)" userId="bb054bc9-ef4a-419b-8326-5f2044d9e48f" providerId="ADAL" clId="{6BC70ABA-F07A-4E71-BA90-161C33C98FEE}" dt="2023-06-29T18:41:34.977" v="144" actId="478"/>
          <ac:spMkLst>
            <pc:docMk/>
            <pc:sldMk cId="1812650029" sldId="1160"/>
            <ac:spMk id="7" creationId="{EEC01E7E-050E-4DC5-8459-204CF8A0F5AD}"/>
          </ac:spMkLst>
        </pc:spChg>
        <pc:picChg chg="mod">
          <ac:chgData name="Sullivan, Courtney (DESE)" userId="bb054bc9-ef4a-419b-8326-5f2044d9e48f" providerId="ADAL" clId="{6BC70ABA-F07A-4E71-BA90-161C33C98FEE}" dt="2023-06-29T19:17:35.134" v="2122" actId="962"/>
          <ac:picMkLst>
            <pc:docMk/>
            <pc:sldMk cId="1812650029" sldId="1160"/>
            <ac:picMk id="4" creationId="{6DDD1F9F-680A-A29B-0070-3520998B484C}"/>
          </ac:picMkLst>
        </pc:picChg>
        <pc:picChg chg="mod">
          <ac:chgData name="Sullivan, Courtney (DESE)" userId="bb054bc9-ef4a-419b-8326-5f2044d9e48f" providerId="ADAL" clId="{6BC70ABA-F07A-4E71-BA90-161C33C98FEE}" dt="2023-06-29T19:18:14.748" v="2254" actId="962"/>
          <ac:picMkLst>
            <pc:docMk/>
            <pc:sldMk cId="1812650029" sldId="1160"/>
            <ac:picMk id="5" creationId="{952784DB-F213-2655-C1E9-0E3218388FAE}"/>
          </ac:picMkLst>
        </pc:picChg>
      </pc:sldChg>
      <pc:sldChg chg="modSp mod">
        <pc:chgData name="Sullivan, Courtney (DESE)" userId="bb054bc9-ef4a-419b-8326-5f2044d9e48f" providerId="ADAL" clId="{6BC70ABA-F07A-4E71-BA90-161C33C98FEE}" dt="2023-06-29T18:48:45.937" v="543" actId="962"/>
        <pc:sldMkLst>
          <pc:docMk/>
          <pc:sldMk cId="2598318465" sldId="1167"/>
        </pc:sldMkLst>
        <pc:spChg chg="mod">
          <ac:chgData name="Sullivan, Courtney (DESE)" userId="bb054bc9-ef4a-419b-8326-5f2044d9e48f" providerId="ADAL" clId="{6BC70ABA-F07A-4E71-BA90-161C33C98FEE}" dt="2023-06-29T18:48:23.539" v="537" actId="962"/>
          <ac:spMkLst>
            <pc:docMk/>
            <pc:sldMk cId="2598318465" sldId="1167"/>
            <ac:spMk id="9" creationId="{231BC28C-A209-835F-0D5F-C7FCFABDD7D7}"/>
          </ac:spMkLst>
        </pc:spChg>
        <pc:spChg chg="mod">
          <ac:chgData name="Sullivan, Courtney (DESE)" userId="bb054bc9-ef4a-419b-8326-5f2044d9e48f" providerId="ADAL" clId="{6BC70ABA-F07A-4E71-BA90-161C33C98FEE}" dt="2023-06-29T18:48:30.969" v="539" actId="962"/>
          <ac:spMkLst>
            <pc:docMk/>
            <pc:sldMk cId="2598318465" sldId="1167"/>
            <ac:spMk id="12" creationId="{A2DF2208-6EBE-5285-B83C-9B30C0D1D290}"/>
          </ac:spMkLst>
        </pc:spChg>
        <pc:spChg chg="mod">
          <ac:chgData name="Sullivan, Courtney (DESE)" userId="bb054bc9-ef4a-419b-8326-5f2044d9e48f" providerId="ADAL" clId="{6BC70ABA-F07A-4E71-BA90-161C33C98FEE}" dt="2023-06-29T18:48:39.062" v="541" actId="962"/>
          <ac:spMkLst>
            <pc:docMk/>
            <pc:sldMk cId="2598318465" sldId="1167"/>
            <ac:spMk id="15" creationId="{B507C0D7-880E-E18B-43B6-A0462F9542C6}"/>
          </ac:spMkLst>
        </pc:spChg>
        <pc:spChg chg="mod">
          <ac:chgData name="Sullivan, Courtney (DESE)" userId="bb054bc9-ef4a-419b-8326-5f2044d9e48f" providerId="ADAL" clId="{6BC70ABA-F07A-4E71-BA90-161C33C98FEE}" dt="2023-06-29T18:48:45.937" v="543" actId="962"/>
          <ac:spMkLst>
            <pc:docMk/>
            <pc:sldMk cId="2598318465" sldId="1167"/>
            <ac:spMk id="19" creationId="{F7051E95-0E8B-0AE2-7089-6E1BBF657610}"/>
          </ac:spMkLst>
        </pc:spChg>
        <pc:grpChg chg="mod">
          <ac:chgData name="Sullivan, Courtney (DESE)" userId="bb054bc9-ef4a-419b-8326-5f2044d9e48f" providerId="ADAL" clId="{6BC70ABA-F07A-4E71-BA90-161C33C98FEE}" dt="2023-06-29T18:48:13.486" v="535" actId="962"/>
          <ac:grpSpMkLst>
            <pc:docMk/>
            <pc:sldMk cId="2598318465" sldId="1167"/>
            <ac:grpSpMk id="7" creationId="{EC853C97-51E3-1AB1-9084-9BB6CA8ACBFB}"/>
          </ac:grpSpMkLst>
        </pc:grpChg>
        <pc:cxnChg chg="mod">
          <ac:chgData name="Sullivan, Courtney (DESE)" userId="bb054bc9-ef4a-419b-8326-5f2044d9e48f" providerId="ADAL" clId="{6BC70ABA-F07A-4E71-BA90-161C33C98FEE}" dt="2023-06-29T18:48:19.549" v="536" actId="962"/>
          <ac:cxnSpMkLst>
            <pc:docMk/>
            <pc:sldMk cId="2598318465" sldId="1167"/>
            <ac:cxnSpMk id="8" creationId="{58646F4A-E290-C064-C204-EFEC9A6247D5}"/>
          </ac:cxnSpMkLst>
        </pc:cxnChg>
        <pc:cxnChg chg="mod">
          <ac:chgData name="Sullivan, Courtney (DESE)" userId="bb054bc9-ef4a-419b-8326-5f2044d9e48f" providerId="ADAL" clId="{6BC70ABA-F07A-4E71-BA90-161C33C98FEE}" dt="2023-06-29T18:48:27.482" v="538" actId="962"/>
          <ac:cxnSpMkLst>
            <pc:docMk/>
            <pc:sldMk cId="2598318465" sldId="1167"/>
            <ac:cxnSpMk id="11" creationId="{C47DD351-0770-7886-E14F-DE3E17BF8F0D}"/>
          </ac:cxnSpMkLst>
        </pc:cxnChg>
        <pc:cxnChg chg="mod">
          <ac:chgData name="Sullivan, Courtney (DESE)" userId="bb054bc9-ef4a-419b-8326-5f2044d9e48f" providerId="ADAL" clId="{6BC70ABA-F07A-4E71-BA90-161C33C98FEE}" dt="2023-06-29T18:48:35.801" v="540" actId="962"/>
          <ac:cxnSpMkLst>
            <pc:docMk/>
            <pc:sldMk cId="2598318465" sldId="1167"/>
            <ac:cxnSpMk id="14" creationId="{2B16985D-47DB-E11E-FCFD-5FDC2A2539EB}"/>
          </ac:cxnSpMkLst>
        </pc:cxnChg>
        <pc:cxnChg chg="mod">
          <ac:chgData name="Sullivan, Courtney (DESE)" userId="bb054bc9-ef4a-419b-8326-5f2044d9e48f" providerId="ADAL" clId="{6BC70ABA-F07A-4E71-BA90-161C33C98FEE}" dt="2023-06-29T18:48:42.042" v="542" actId="962"/>
          <ac:cxnSpMkLst>
            <pc:docMk/>
            <pc:sldMk cId="2598318465" sldId="1167"/>
            <ac:cxnSpMk id="18" creationId="{7087F38E-CE00-915A-036B-1A9B8C5FB766}"/>
          </ac:cxnSpMkLst>
        </pc:cxnChg>
      </pc:sldChg>
      <pc:sldChg chg="modSp mod">
        <pc:chgData name="Sullivan, Courtney (DESE)" userId="bb054bc9-ef4a-419b-8326-5f2044d9e48f" providerId="ADAL" clId="{6BC70ABA-F07A-4E71-BA90-161C33C98FEE}" dt="2023-06-29T18:49:38.460" v="671" actId="962"/>
        <pc:sldMkLst>
          <pc:docMk/>
          <pc:sldMk cId="1214286295" sldId="1168"/>
        </pc:sldMkLst>
        <pc:spChg chg="mod">
          <ac:chgData name="Sullivan, Courtney (DESE)" userId="bb054bc9-ef4a-419b-8326-5f2044d9e48f" providerId="ADAL" clId="{6BC70ABA-F07A-4E71-BA90-161C33C98FEE}" dt="2023-06-29T18:49:25.222" v="665" actId="962"/>
          <ac:spMkLst>
            <pc:docMk/>
            <pc:sldMk cId="1214286295" sldId="1168"/>
            <ac:spMk id="9" creationId="{231BC28C-A209-835F-0D5F-C7FCFABDD7D7}"/>
          </ac:spMkLst>
        </pc:spChg>
        <pc:spChg chg="mod">
          <ac:chgData name="Sullivan, Courtney (DESE)" userId="bb054bc9-ef4a-419b-8326-5f2044d9e48f" providerId="ADAL" clId="{6BC70ABA-F07A-4E71-BA90-161C33C98FEE}" dt="2023-06-29T18:49:27.344" v="666" actId="962"/>
          <ac:spMkLst>
            <pc:docMk/>
            <pc:sldMk cId="1214286295" sldId="1168"/>
            <ac:spMk id="12" creationId="{A2DF2208-6EBE-5285-B83C-9B30C0D1D290}"/>
          </ac:spMkLst>
        </pc:spChg>
        <pc:spChg chg="mod">
          <ac:chgData name="Sullivan, Courtney (DESE)" userId="bb054bc9-ef4a-419b-8326-5f2044d9e48f" providerId="ADAL" clId="{6BC70ABA-F07A-4E71-BA90-161C33C98FEE}" dt="2023-06-29T18:49:32.141" v="668" actId="962"/>
          <ac:spMkLst>
            <pc:docMk/>
            <pc:sldMk cId="1214286295" sldId="1168"/>
            <ac:spMk id="15" creationId="{B507C0D7-880E-E18B-43B6-A0462F9542C6}"/>
          </ac:spMkLst>
        </pc:spChg>
        <pc:spChg chg="mod">
          <ac:chgData name="Sullivan, Courtney (DESE)" userId="bb054bc9-ef4a-419b-8326-5f2044d9e48f" providerId="ADAL" clId="{6BC70ABA-F07A-4E71-BA90-161C33C98FEE}" dt="2023-06-29T18:49:36.440" v="670" actId="962"/>
          <ac:spMkLst>
            <pc:docMk/>
            <pc:sldMk cId="1214286295" sldId="1168"/>
            <ac:spMk id="19" creationId="{F7051E95-0E8B-0AE2-7089-6E1BBF657610}"/>
          </ac:spMkLst>
        </pc:spChg>
        <pc:picChg chg="mod">
          <ac:chgData name="Sullivan, Courtney (DESE)" userId="bb054bc9-ef4a-419b-8326-5f2044d9e48f" providerId="ADAL" clId="{6BC70ABA-F07A-4E71-BA90-161C33C98FEE}" dt="2023-06-29T18:49:11.898" v="663" actId="962"/>
          <ac:picMkLst>
            <pc:docMk/>
            <pc:sldMk cId="1214286295" sldId="1168"/>
            <ac:picMk id="4" creationId="{346B026A-2E9B-FA96-38D6-0A3532017574}"/>
          </ac:picMkLst>
        </pc:picChg>
        <pc:cxnChg chg="mod">
          <ac:chgData name="Sullivan, Courtney (DESE)" userId="bb054bc9-ef4a-419b-8326-5f2044d9e48f" providerId="ADAL" clId="{6BC70ABA-F07A-4E71-BA90-161C33C98FEE}" dt="2023-06-29T18:49:22.486" v="664" actId="962"/>
          <ac:cxnSpMkLst>
            <pc:docMk/>
            <pc:sldMk cId="1214286295" sldId="1168"/>
            <ac:cxnSpMk id="8" creationId="{58646F4A-E290-C064-C204-EFEC9A6247D5}"/>
          </ac:cxnSpMkLst>
        </pc:cxnChg>
        <pc:cxnChg chg="mod">
          <ac:chgData name="Sullivan, Courtney (DESE)" userId="bb054bc9-ef4a-419b-8326-5f2044d9e48f" providerId="ADAL" clId="{6BC70ABA-F07A-4E71-BA90-161C33C98FEE}" dt="2023-06-29T18:49:29.904" v="667" actId="962"/>
          <ac:cxnSpMkLst>
            <pc:docMk/>
            <pc:sldMk cId="1214286295" sldId="1168"/>
            <ac:cxnSpMk id="14" creationId="{2B16985D-47DB-E11E-FCFD-5FDC2A2539EB}"/>
          </ac:cxnSpMkLst>
        </pc:cxnChg>
        <pc:cxnChg chg="mod">
          <ac:chgData name="Sullivan, Courtney (DESE)" userId="bb054bc9-ef4a-419b-8326-5f2044d9e48f" providerId="ADAL" clId="{6BC70ABA-F07A-4E71-BA90-161C33C98FEE}" dt="2023-06-29T18:49:38.460" v="671" actId="962"/>
          <ac:cxnSpMkLst>
            <pc:docMk/>
            <pc:sldMk cId="1214286295" sldId="1168"/>
            <ac:cxnSpMk id="16" creationId="{4CC93035-EF2A-56EF-72A1-D64C62F291CE}"/>
          </ac:cxnSpMkLst>
        </pc:cxnChg>
        <pc:cxnChg chg="mod">
          <ac:chgData name="Sullivan, Courtney (DESE)" userId="bb054bc9-ef4a-419b-8326-5f2044d9e48f" providerId="ADAL" clId="{6BC70ABA-F07A-4E71-BA90-161C33C98FEE}" dt="2023-06-29T18:49:34.323" v="669" actId="962"/>
          <ac:cxnSpMkLst>
            <pc:docMk/>
            <pc:sldMk cId="1214286295" sldId="1168"/>
            <ac:cxnSpMk id="18" creationId="{7087F38E-CE00-915A-036B-1A9B8C5FB766}"/>
          </ac:cxnSpMkLst>
        </pc:cxnChg>
      </pc:sldChg>
      <pc:sldChg chg="addSp modSp mod">
        <pc:chgData name="Sullivan, Courtney (DESE)" userId="bb054bc9-ef4a-419b-8326-5f2044d9e48f" providerId="ADAL" clId="{6BC70ABA-F07A-4E71-BA90-161C33C98FEE}" dt="2023-06-29T19:24:33.030" v="2953" actId="962"/>
        <pc:sldMkLst>
          <pc:docMk/>
          <pc:sldMk cId="2721084321" sldId="1169"/>
        </pc:sldMkLst>
        <pc:spChg chg="add mod">
          <ac:chgData name="Sullivan, Courtney (DESE)" userId="bb054bc9-ef4a-419b-8326-5f2044d9e48f" providerId="ADAL" clId="{6BC70ABA-F07A-4E71-BA90-161C33C98FEE}" dt="2023-06-29T18:39:51.986" v="93" actId="207"/>
          <ac:spMkLst>
            <pc:docMk/>
            <pc:sldMk cId="2721084321" sldId="1169"/>
            <ac:spMk id="6" creationId="{69B86D60-4B0A-41C8-B33D-C7617655FAE2}"/>
          </ac:spMkLst>
        </pc:spChg>
        <pc:spChg chg="mod">
          <ac:chgData name="Sullivan, Courtney (DESE)" userId="bb054bc9-ef4a-419b-8326-5f2044d9e48f" providerId="ADAL" clId="{6BC70ABA-F07A-4E71-BA90-161C33C98FEE}" dt="2023-06-29T18:49:53.532" v="675" actId="962"/>
          <ac:spMkLst>
            <pc:docMk/>
            <pc:sldMk cId="2721084321" sldId="1169"/>
            <ac:spMk id="20" creationId="{62045F05-BC23-4AE8-8760-4E3B88881B50}"/>
          </ac:spMkLst>
        </pc:spChg>
        <pc:spChg chg="mod">
          <ac:chgData name="Sullivan, Courtney (DESE)" userId="bb054bc9-ef4a-419b-8326-5f2044d9e48f" providerId="ADAL" clId="{6BC70ABA-F07A-4E71-BA90-161C33C98FEE}" dt="2023-06-29T18:50:20.599" v="679" actId="962"/>
          <ac:spMkLst>
            <pc:docMk/>
            <pc:sldMk cId="2721084321" sldId="1169"/>
            <ac:spMk id="24" creationId="{E777E993-DC89-443F-85A1-0EE8B8BEDDC4}"/>
          </ac:spMkLst>
        </pc:spChg>
        <pc:grpChg chg="mod">
          <ac:chgData name="Sullivan, Courtney (DESE)" userId="bb054bc9-ef4a-419b-8326-5f2044d9e48f" providerId="ADAL" clId="{6BC70ABA-F07A-4E71-BA90-161C33C98FEE}" dt="2023-06-29T18:50:27.546" v="681" actId="962"/>
          <ac:grpSpMkLst>
            <pc:docMk/>
            <pc:sldMk cId="2721084321" sldId="1169"/>
            <ac:grpSpMk id="21" creationId="{AF621CBE-FB2B-4D73-B6CF-FA099DDC11CB}"/>
          </ac:grpSpMkLst>
        </pc:grpChg>
        <pc:grpChg chg="mod">
          <ac:chgData name="Sullivan, Courtney (DESE)" userId="bb054bc9-ef4a-419b-8326-5f2044d9e48f" providerId="ADAL" clId="{6BC70ABA-F07A-4E71-BA90-161C33C98FEE}" dt="2023-06-29T18:50:06.678" v="677" actId="962"/>
          <ac:grpSpMkLst>
            <pc:docMk/>
            <pc:sldMk cId="2721084321" sldId="1169"/>
            <ac:grpSpMk id="27" creationId="{63A03BE2-4BF1-4FF9-87FA-996A73505B69}"/>
          </ac:grpSpMkLst>
        </pc:grpChg>
        <pc:picChg chg="mod">
          <ac:chgData name="Sullivan, Courtney (DESE)" userId="bb054bc9-ef4a-419b-8326-5f2044d9e48f" providerId="ADAL" clId="{6BC70ABA-F07A-4E71-BA90-161C33C98FEE}" dt="2023-06-29T19:24:33.030" v="2953" actId="962"/>
          <ac:picMkLst>
            <pc:docMk/>
            <pc:sldMk cId="2721084321" sldId="1169"/>
            <ac:picMk id="3" creationId="{54293EFC-71E3-4CCE-A01B-683A68803C70}"/>
          </ac:picMkLst>
        </pc:picChg>
      </pc:sldChg>
      <pc:sldChg chg="modSp mod">
        <pc:chgData name="Sullivan, Courtney (DESE)" userId="bb054bc9-ef4a-419b-8326-5f2044d9e48f" providerId="ADAL" clId="{6BC70ABA-F07A-4E71-BA90-161C33C98FEE}" dt="2023-06-29T18:51:31.907" v="891" actId="962"/>
        <pc:sldMkLst>
          <pc:docMk/>
          <pc:sldMk cId="3903590664" sldId="1170"/>
        </pc:sldMkLst>
        <pc:grpChg chg="mod">
          <ac:chgData name="Sullivan, Courtney (DESE)" userId="bb054bc9-ef4a-419b-8326-5f2044d9e48f" providerId="ADAL" clId="{6BC70ABA-F07A-4E71-BA90-161C33C98FEE}" dt="2023-06-29T18:51:03.841" v="771" actId="962"/>
          <ac:grpSpMkLst>
            <pc:docMk/>
            <pc:sldMk cId="3903590664" sldId="1170"/>
            <ac:grpSpMk id="4" creationId="{CFF6D16D-6695-1568-2E5A-C2577218257D}"/>
          </ac:grpSpMkLst>
        </pc:grpChg>
        <pc:grpChg chg="mod">
          <ac:chgData name="Sullivan, Courtney (DESE)" userId="bb054bc9-ef4a-419b-8326-5f2044d9e48f" providerId="ADAL" clId="{6BC70ABA-F07A-4E71-BA90-161C33C98FEE}" dt="2023-06-29T18:51:31.907" v="891" actId="962"/>
          <ac:grpSpMkLst>
            <pc:docMk/>
            <pc:sldMk cId="3903590664" sldId="1170"/>
            <ac:grpSpMk id="6" creationId="{83CCFC63-42B9-AA64-65DE-FA989A6817C9}"/>
          </ac:grpSpMkLst>
        </pc:grpChg>
      </pc:sldChg>
      <pc:sldChg chg="modSp mod">
        <pc:chgData name="Sullivan, Courtney (DESE)" userId="bb054bc9-ef4a-419b-8326-5f2044d9e48f" providerId="ADAL" clId="{6BC70ABA-F07A-4E71-BA90-161C33C98FEE}" dt="2023-06-29T18:53:15.019" v="1149" actId="962"/>
        <pc:sldMkLst>
          <pc:docMk/>
          <pc:sldMk cId="3751237600" sldId="1172"/>
        </pc:sldMkLst>
        <pc:grpChg chg="mod">
          <ac:chgData name="Sullivan, Courtney (DESE)" userId="bb054bc9-ef4a-419b-8326-5f2044d9e48f" providerId="ADAL" clId="{6BC70ABA-F07A-4E71-BA90-161C33C98FEE}" dt="2023-06-29T18:52:20.041" v="1041" actId="962"/>
          <ac:grpSpMkLst>
            <pc:docMk/>
            <pc:sldMk cId="3751237600" sldId="1172"/>
            <ac:grpSpMk id="7" creationId="{C6D29831-026F-C79C-0567-9E5D7795A654}"/>
          </ac:grpSpMkLst>
        </pc:grpChg>
        <pc:grpChg chg="mod">
          <ac:chgData name="Sullivan, Courtney (DESE)" userId="bb054bc9-ef4a-419b-8326-5f2044d9e48f" providerId="ADAL" clId="{6BC70ABA-F07A-4E71-BA90-161C33C98FEE}" dt="2023-06-29T18:53:15.019" v="1149" actId="962"/>
          <ac:grpSpMkLst>
            <pc:docMk/>
            <pc:sldMk cId="3751237600" sldId="1172"/>
            <ac:grpSpMk id="8" creationId="{271AEE94-54CA-5EDF-9C34-CB8D11C3A19C}"/>
          </ac:grpSpMkLst>
        </pc:grpChg>
      </pc:sldChg>
      <pc:sldChg chg="modSp mod">
        <pc:chgData name="Sullivan, Courtney (DESE)" userId="bb054bc9-ef4a-419b-8326-5f2044d9e48f" providerId="ADAL" clId="{6BC70ABA-F07A-4E71-BA90-161C33C98FEE}" dt="2023-06-29T19:16:47.825" v="1950" actId="962"/>
        <pc:sldMkLst>
          <pc:docMk/>
          <pc:sldMk cId="433531127" sldId="1173"/>
        </pc:sldMkLst>
        <pc:picChg chg="mod">
          <ac:chgData name="Sullivan, Courtney (DESE)" userId="bb054bc9-ef4a-419b-8326-5f2044d9e48f" providerId="ADAL" clId="{6BC70ABA-F07A-4E71-BA90-161C33C98FEE}" dt="2023-06-29T19:16:35.610" v="1946" actId="962"/>
          <ac:picMkLst>
            <pc:docMk/>
            <pc:sldMk cId="433531127" sldId="1173"/>
            <ac:picMk id="5" creationId="{DC6B2A40-337F-64CD-E530-0005B657A4F2}"/>
          </ac:picMkLst>
        </pc:picChg>
        <pc:cxnChg chg="mod">
          <ac:chgData name="Sullivan, Courtney (DESE)" userId="bb054bc9-ef4a-419b-8326-5f2044d9e48f" providerId="ADAL" clId="{6BC70ABA-F07A-4E71-BA90-161C33C98FEE}" dt="2023-06-29T19:16:40.636" v="1947" actId="962"/>
          <ac:cxnSpMkLst>
            <pc:docMk/>
            <pc:sldMk cId="433531127" sldId="1173"/>
            <ac:cxnSpMk id="7" creationId="{B1B50AE0-6E0F-1BFA-920D-5A3CAD13D1EC}"/>
          </ac:cxnSpMkLst>
        </pc:cxnChg>
        <pc:cxnChg chg="mod">
          <ac:chgData name="Sullivan, Courtney (DESE)" userId="bb054bc9-ef4a-419b-8326-5f2044d9e48f" providerId="ADAL" clId="{6BC70ABA-F07A-4E71-BA90-161C33C98FEE}" dt="2023-06-29T19:16:43.067" v="1948" actId="962"/>
          <ac:cxnSpMkLst>
            <pc:docMk/>
            <pc:sldMk cId="433531127" sldId="1173"/>
            <ac:cxnSpMk id="9" creationId="{BF2149C7-E589-4331-48E9-860C4182B528}"/>
          </ac:cxnSpMkLst>
        </pc:cxnChg>
        <pc:cxnChg chg="mod">
          <ac:chgData name="Sullivan, Courtney (DESE)" userId="bb054bc9-ef4a-419b-8326-5f2044d9e48f" providerId="ADAL" clId="{6BC70ABA-F07A-4E71-BA90-161C33C98FEE}" dt="2023-06-29T19:16:45.214" v="1949" actId="962"/>
          <ac:cxnSpMkLst>
            <pc:docMk/>
            <pc:sldMk cId="433531127" sldId="1173"/>
            <ac:cxnSpMk id="12" creationId="{43C9FDE2-A42D-0401-2AEC-B068C151FB30}"/>
          </ac:cxnSpMkLst>
        </pc:cxnChg>
        <pc:cxnChg chg="mod">
          <ac:chgData name="Sullivan, Courtney (DESE)" userId="bb054bc9-ef4a-419b-8326-5f2044d9e48f" providerId="ADAL" clId="{6BC70ABA-F07A-4E71-BA90-161C33C98FEE}" dt="2023-06-29T19:16:47.825" v="1950" actId="962"/>
          <ac:cxnSpMkLst>
            <pc:docMk/>
            <pc:sldMk cId="433531127" sldId="1173"/>
            <ac:cxnSpMk id="15" creationId="{7AEBEB67-514F-4A65-FDA4-F15C12011CC0}"/>
          </ac:cxnSpMkLst>
        </pc:cxnChg>
      </pc:sldChg>
      <pc:sldChg chg="addSp modSp mod">
        <pc:chgData name="Sullivan, Courtney (DESE)" userId="bb054bc9-ef4a-419b-8326-5f2044d9e48f" providerId="ADAL" clId="{6BC70ABA-F07A-4E71-BA90-161C33C98FEE}" dt="2023-06-29T19:19:36.476" v="2533" actId="962"/>
        <pc:sldMkLst>
          <pc:docMk/>
          <pc:sldMk cId="2966128173" sldId="1176"/>
        </pc:sldMkLst>
        <pc:spChg chg="add mod">
          <ac:chgData name="Sullivan, Courtney (DESE)" userId="bb054bc9-ef4a-419b-8326-5f2044d9e48f" providerId="ADAL" clId="{6BC70ABA-F07A-4E71-BA90-161C33C98FEE}" dt="2023-06-29T18:44:03.032" v="405" actId="207"/>
          <ac:spMkLst>
            <pc:docMk/>
            <pc:sldMk cId="2966128173" sldId="1176"/>
            <ac:spMk id="2" creationId="{63D7C5C0-4447-4C9F-BFFF-9A5F6AB349BF}"/>
          </ac:spMkLst>
        </pc:spChg>
        <pc:picChg chg="mod">
          <ac:chgData name="Sullivan, Courtney (DESE)" userId="bb054bc9-ef4a-419b-8326-5f2044d9e48f" providerId="ADAL" clId="{6BC70ABA-F07A-4E71-BA90-161C33C98FEE}" dt="2023-06-29T19:19:12.739" v="2451" actId="962"/>
          <ac:picMkLst>
            <pc:docMk/>
            <pc:sldMk cId="2966128173" sldId="1176"/>
            <ac:picMk id="3" creationId="{9340900C-9991-7867-6BFA-DB8F2C070F92}"/>
          </ac:picMkLst>
        </pc:picChg>
        <pc:picChg chg="mod">
          <ac:chgData name="Sullivan, Courtney (DESE)" userId="bb054bc9-ef4a-419b-8326-5f2044d9e48f" providerId="ADAL" clId="{6BC70ABA-F07A-4E71-BA90-161C33C98FEE}" dt="2023-06-29T19:19:36.476" v="2533" actId="962"/>
          <ac:picMkLst>
            <pc:docMk/>
            <pc:sldMk cId="2966128173" sldId="1176"/>
            <ac:picMk id="6" creationId="{5F37B29A-83BF-4501-F2C3-1A38E2C9E7E0}"/>
          </ac:picMkLst>
        </pc:picChg>
      </pc:sldChg>
      <pc:sldChg chg="modSp mod">
        <pc:chgData name="Sullivan, Courtney (DESE)" userId="bb054bc9-ef4a-419b-8326-5f2044d9e48f" providerId="ADAL" clId="{6BC70ABA-F07A-4E71-BA90-161C33C98FEE}" dt="2023-06-29T19:23:02.789" v="2845" actId="962"/>
        <pc:sldMkLst>
          <pc:docMk/>
          <pc:sldMk cId="2674940811" sldId="1177"/>
        </pc:sldMkLst>
        <pc:picChg chg="mod">
          <ac:chgData name="Sullivan, Courtney (DESE)" userId="bb054bc9-ef4a-419b-8326-5f2044d9e48f" providerId="ADAL" clId="{6BC70ABA-F07A-4E71-BA90-161C33C98FEE}" dt="2023-06-29T19:23:02.789" v="2845" actId="962"/>
          <ac:picMkLst>
            <pc:docMk/>
            <pc:sldMk cId="2674940811" sldId="1177"/>
            <ac:picMk id="4" creationId="{85979AED-AADF-0886-3C74-981A117FE55F}"/>
          </ac:picMkLst>
        </pc:picChg>
        <pc:picChg chg="mod">
          <ac:chgData name="Sullivan, Courtney (DESE)" userId="bb054bc9-ef4a-419b-8326-5f2044d9e48f" providerId="ADAL" clId="{6BC70ABA-F07A-4E71-BA90-161C33C98FEE}" dt="2023-06-29T19:22:45.779" v="2827" actId="962"/>
          <ac:picMkLst>
            <pc:docMk/>
            <pc:sldMk cId="2674940811" sldId="1177"/>
            <ac:picMk id="5" creationId="{F46C3D1B-93BA-EED4-5BA3-22BE387FC51A}"/>
          </ac:picMkLst>
        </pc:picChg>
      </pc:sldChg>
      <pc:sldChg chg="addSp modSp mod">
        <pc:chgData name="Sullivan, Courtney (DESE)" userId="bb054bc9-ef4a-419b-8326-5f2044d9e48f" providerId="ADAL" clId="{6BC70ABA-F07A-4E71-BA90-161C33C98FEE}" dt="2023-06-29T19:18:47.287" v="2355" actId="962"/>
        <pc:sldMkLst>
          <pc:docMk/>
          <pc:sldMk cId="3041812680" sldId="1178"/>
        </pc:sldMkLst>
        <pc:spChg chg="add mod">
          <ac:chgData name="Sullivan, Courtney (DESE)" userId="bb054bc9-ef4a-419b-8326-5f2044d9e48f" providerId="ADAL" clId="{6BC70ABA-F07A-4E71-BA90-161C33C98FEE}" dt="2023-06-29T18:43:18.194" v="344" actId="207"/>
          <ac:spMkLst>
            <pc:docMk/>
            <pc:sldMk cId="3041812680" sldId="1178"/>
            <ac:spMk id="3" creationId="{C6FF05C8-239F-47F6-8F38-588A41A0DCB5}"/>
          </ac:spMkLst>
        </pc:spChg>
        <pc:picChg chg="mod">
          <ac:chgData name="Sullivan, Courtney (DESE)" userId="bb054bc9-ef4a-419b-8326-5f2044d9e48f" providerId="ADAL" clId="{6BC70ABA-F07A-4E71-BA90-161C33C98FEE}" dt="2023-06-29T19:18:41.557" v="2354" actId="962"/>
          <ac:picMkLst>
            <pc:docMk/>
            <pc:sldMk cId="3041812680" sldId="1178"/>
            <ac:picMk id="4" creationId="{04A49F28-5466-83C2-F681-FCD5A78B1A21}"/>
          </ac:picMkLst>
        </pc:picChg>
        <pc:cxnChg chg="mod">
          <ac:chgData name="Sullivan, Courtney (DESE)" userId="bb054bc9-ef4a-419b-8326-5f2044d9e48f" providerId="ADAL" clId="{6BC70ABA-F07A-4E71-BA90-161C33C98FEE}" dt="2023-06-29T19:18:47.287" v="2355" actId="962"/>
          <ac:cxnSpMkLst>
            <pc:docMk/>
            <pc:sldMk cId="3041812680" sldId="1178"/>
            <ac:cxnSpMk id="13" creationId="{3F064338-2739-4480-6C37-BE2C36AD4950}"/>
          </ac:cxnSpMkLst>
        </pc:cxnChg>
      </pc:sldChg>
      <pc:sldChg chg="addSp modSp mod">
        <pc:chgData name="Sullivan, Courtney (DESE)" userId="bb054bc9-ef4a-419b-8326-5f2044d9e48f" providerId="ADAL" clId="{6BC70ABA-F07A-4E71-BA90-161C33C98FEE}" dt="2023-06-29T18:42:18.119" v="229" actId="207"/>
        <pc:sldMkLst>
          <pc:docMk/>
          <pc:sldMk cId="3308460480" sldId="1179"/>
        </pc:sldMkLst>
        <pc:spChg chg="add mod">
          <ac:chgData name="Sullivan, Courtney (DESE)" userId="bb054bc9-ef4a-419b-8326-5f2044d9e48f" providerId="ADAL" clId="{6BC70ABA-F07A-4E71-BA90-161C33C98FEE}" dt="2023-06-29T18:42:18.119" v="229" actId="207"/>
          <ac:spMkLst>
            <pc:docMk/>
            <pc:sldMk cId="3308460480" sldId="1179"/>
            <ac:spMk id="4" creationId="{0431AA29-29F4-4767-9B54-7B39C1ACF1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7A85-EEBE-4121-91F6-15A59982D0AF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DA5F2-CF6E-4F47-9092-2997BA9A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author, Christopher Booker, argues that all literature follows one of seven basic story lines:  overcoming the monster, rags to riches, the quest, etc.  </a:t>
            </a:r>
          </a:p>
          <a:p>
            <a:endParaRPr lang="en-US" dirty="0"/>
          </a:p>
          <a:p>
            <a:r>
              <a:rPr lang="en-US" dirty="0"/>
              <a:t>Whether or not he’s right about that, I have observed that the education policy debate does follow a formula:  on one side, those proposing a given reform declare the status quo unsustainable, by arguing that outcomes are getting worse or have been stagnant for a long time.   On the other side of the debate, those opposing the reform  lament the inefficacy of the preceding reform proposals.   It’s a common pattern of policy argumentation, not unique to education.  But notice, that in this structure, both sides stipulate that the status quo is not working, albeit for different reasons.</a:t>
            </a:r>
          </a:p>
          <a:p>
            <a:endParaRPr lang="en-US" dirty="0"/>
          </a:p>
          <a:p>
            <a:r>
              <a:rPr lang="en-US" dirty="0"/>
              <a:t>It’s the nature of democracy.   But, over time, such argumentation has a corrosive effect on our institutions.   Whether it’s immigration or gun control or education, observers gradually conclude that it’s a hopeless quagmire.   And, most dangerously, politicians gradually retreat from it, seeing little value in risking their personal capital in pushing structural reform.</a:t>
            </a:r>
          </a:p>
          <a:p>
            <a:endParaRPr lang="en-US" dirty="0"/>
          </a:p>
          <a:p>
            <a:r>
              <a:rPr lang="en-US" dirty="0"/>
              <a:t>So, today, I’m going to argue….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0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1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3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0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91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D9172-38B6-4E40-8109-67B67F38A6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1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7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9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5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A5F2-CF6E-4F47-9092-2997BA9A95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7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 descr="X:\Groups\CEPR\CEPR_Admin\Communications\Logos\CEPR Logos\CEPR_Logo_3Color.png">
            <a:extLst>
              <a:ext uri="{FF2B5EF4-FFF2-40B4-BE49-F238E27FC236}">
                <a16:creationId xmlns:a16="http://schemas.microsoft.com/office/drawing/2014/main" id="{5D00EBE3-7539-43CD-B165-C9C64617C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322083"/>
            <a:ext cx="2571969" cy="27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9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0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9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680A-E165-4D42-920C-0436F048AD2E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FCAE-37F8-4FE3-9FB0-F4C2C3D2F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116" y="665163"/>
            <a:ext cx="1084521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+mn-lt"/>
              </a:rPr>
              <a:t>Two Steps Forward, One Step Back:</a:t>
            </a:r>
            <a:br>
              <a:rPr lang="en-US" sz="4800" b="1" dirty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Resuming Progress in MA Education Reform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9628"/>
            <a:ext cx="9144000" cy="22661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Thomas J. Kane</a:t>
            </a:r>
          </a:p>
          <a:p>
            <a:pPr>
              <a:lnSpc>
                <a:spcPct val="100000"/>
              </a:lnSpc>
            </a:pPr>
            <a:r>
              <a:rPr lang="en-US" dirty="0"/>
              <a:t>Harvard University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to the </a:t>
            </a: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Massachusetts Board of Elementary and Secondary Education</a:t>
            </a:r>
          </a:p>
          <a:p>
            <a:pPr>
              <a:lnSpc>
                <a:spcPct val="50000"/>
              </a:lnSpc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375122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NAEP reading scores low/middle income households grade 4">
            <a:extLst>
              <a:ext uri="{FF2B5EF4-FFF2-40B4-BE49-F238E27FC236}">
                <a16:creationId xmlns:a16="http://schemas.microsoft.com/office/drawing/2014/main" id="{A3AE28CF-09A8-CD23-5B27-C362B97ABE05}"/>
              </a:ext>
            </a:extLst>
          </p:cNvPr>
          <p:cNvGrpSpPr/>
          <p:nvPr/>
        </p:nvGrpSpPr>
        <p:grpSpPr>
          <a:xfrm>
            <a:off x="237780" y="1597152"/>
            <a:ext cx="5736417" cy="4114800"/>
            <a:chOff x="237780" y="1597152"/>
            <a:chExt cx="5736417" cy="4114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903A65-B4E3-4DA9-9061-9CD6B0131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84" y="1597152"/>
              <a:ext cx="5645013" cy="41148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0AAAB1-2FD1-E372-1CF4-BE6C011E0D41}"/>
                </a:ext>
              </a:extLst>
            </p:cNvPr>
            <p:cNvSpPr txBox="1"/>
            <p:nvPr/>
          </p:nvSpPr>
          <p:spPr>
            <a:xfrm rot="16200000">
              <a:off x="-352926" y="3082966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grpSp>
        <p:nvGrpSpPr>
          <p:cNvPr id="5" name="Group 4" descr="NAEP reading scores low/middle income households grade 8">
            <a:extLst>
              <a:ext uri="{FF2B5EF4-FFF2-40B4-BE49-F238E27FC236}">
                <a16:creationId xmlns:a16="http://schemas.microsoft.com/office/drawing/2014/main" id="{4CA28FE2-3DE9-BE44-92AC-C8604CC05FCE}"/>
              </a:ext>
            </a:extLst>
          </p:cNvPr>
          <p:cNvGrpSpPr/>
          <p:nvPr/>
        </p:nvGrpSpPr>
        <p:grpSpPr>
          <a:xfrm>
            <a:off x="6139302" y="1597152"/>
            <a:ext cx="5723631" cy="4114800"/>
            <a:chOff x="6139302" y="1597152"/>
            <a:chExt cx="5723631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6F7567-03F8-4073-9609-462FB4FE7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920" y="1597152"/>
              <a:ext cx="5645013" cy="4114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5562E5-E721-90AB-13DF-B8BE54714F9D}"/>
                </a:ext>
              </a:extLst>
            </p:cNvPr>
            <p:cNvSpPr txBox="1"/>
            <p:nvPr/>
          </p:nvSpPr>
          <p:spPr>
            <a:xfrm rot="16200000">
              <a:off x="5548596" y="3082966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9E25C-834F-43DE-B473-8403407445BC}"/>
              </a:ext>
            </a:extLst>
          </p:cNvPr>
          <p:cNvSpPr txBox="1"/>
          <p:nvPr/>
        </p:nvSpPr>
        <p:spPr>
          <a:xfrm>
            <a:off x="1069707" y="2950927"/>
            <a:ext cx="1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 points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A8BD39-7004-4680-8ED1-02F83E87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9707" y="2807395"/>
            <a:ext cx="0" cy="87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8B6CEC-2809-4619-96CF-1EE94E250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9707" y="2807395"/>
            <a:ext cx="4538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F49BC5-600E-4B86-8858-28FE35CB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84757" y="3686175"/>
            <a:ext cx="0" cy="2952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B2F5D0-41C6-4165-A73E-938E298C0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84757" y="3686175"/>
            <a:ext cx="2256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E3AFF9-CB38-4DA7-AF9B-5C0110B4A049}"/>
              </a:ext>
            </a:extLst>
          </p:cNvPr>
          <p:cNvSpPr txBox="1"/>
          <p:nvPr/>
        </p:nvSpPr>
        <p:spPr>
          <a:xfrm>
            <a:off x="6726232" y="3246785"/>
            <a:ext cx="1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 points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0BB17E-733A-AF39-8961-48F7E040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" y="128058"/>
            <a:ext cx="120015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Reading improved for low- and middle- income families.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4EC51-7D0B-D48F-B69B-2F205E5D5455}"/>
              </a:ext>
            </a:extLst>
          </p:cNvPr>
          <p:cNvSpPr txBox="1"/>
          <p:nvPr/>
        </p:nvSpPr>
        <p:spPr>
          <a:xfrm>
            <a:off x="329184" y="6165056"/>
            <a:ext cx="1140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methodology, see Hashim, Kane, Kelley-Kemple, Staiger, “Have Income-based Achievement Gaps Widened or Narrowed?”   </a:t>
            </a:r>
          </a:p>
          <a:p>
            <a:r>
              <a:rPr lang="en-US" sz="1600" dirty="0"/>
              <a:t>NBER Working Paper No. 27714.</a:t>
            </a:r>
          </a:p>
        </p:txBody>
      </p:sp>
    </p:spTree>
    <p:extLst>
      <p:ext uri="{BB962C8B-B14F-4D97-AF65-F5344CB8AC3E}">
        <p14:creationId xmlns:p14="http://schemas.microsoft.com/office/powerpoint/2010/main" val="16008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8F5B-96FE-870A-3475-BE080A64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46" y="-72590"/>
            <a:ext cx="1074215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badi" panose="020B0604020104020204" pitchFamily="34" charset="0"/>
              </a:rPr>
              <a:t>In MA, high poverty districts improved the most</a:t>
            </a:r>
          </a:p>
        </p:txBody>
      </p:sp>
      <p:pic>
        <p:nvPicPr>
          <p:cNvPr id="5" name="Picture 4" descr="NAEP math scores high poverty districts grade 4 and 6/8">
            <a:extLst>
              <a:ext uri="{FF2B5EF4-FFF2-40B4-BE49-F238E27FC236}">
                <a16:creationId xmlns:a16="http://schemas.microsoft.com/office/drawing/2014/main" id="{DC6B2A40-337F-64CD-E530-0005B657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24" y="918384"/>
            <a:ext cx="7940056" cy="575996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B50AE0-6E0F-1BFA-920D-5A3CAD13D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697480" y="3162300"/>
            <a:ext cx="0" cy="46482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5A700A-E3BA-479D-F2D5-41E7F745043F}"/>
              </a:ext>
            </a:extLst>
          </p:cNvPr>
          <p:cNvSpPr txBox="1"/>
          <p:nvPr/>
        </p:nvSpPr>
        <p:spPr>
          <a:xfrm>
            <a:off x="2697480" y="3307318"/>
            <a:ext cx="91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7 </a:t>
            </a:r>
            <a:r>
              <a:rPr lang="en-US" sz="1400" b="1" dirty="0">
                <a:solidFill>
                  <a:schemeClr val="accent1"/>
                </a:solidFill>
              </a:rPr>
              <a:t>pts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2149C7-E589-4331-48E9-860C4182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56760" y="3771900"/>
            <a:ext cx="0" cy="82296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7B3FB12-A586-7E25-00B4-A96D17ADE0DF}"/>
              </a:ext>
            </a:extLst>
          </p:cNvPr>
          <p:cNvSpPr txBox="1"/>
          <p:nvPr/>
        </p:nvSpPr>
        <p:spPr>
          <a:xfrm>
            <a:off x="4556760" y="3916918"/>
            <a:ext cx="91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13 </a:t>
            </a:r>
            <a:r>
              <a:rPr lang="en-US" sz="1400" b="1" dirty="0">
                <a:solidFill>
                  <a:schemeClr val="accent1"/>
                </a:solidFill>
              </a:rPr>
              <a:t>pts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C9FDE2-A42D-0401-2AEC-B068C1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99860" y="2964180"/>
            <a:ext cx="0" cy="71247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C3B7F6-C8EC-94F4-F496-FD35861EA993}"/>
              </a:ext>
            </a:extLst>
          </p:cNvPr>
          <p:cNvSpPr txBox="1"/>
          <p:nvPr/>
        </p:nvSpPr>
        <p:spPr>
          <a:xfrm>
            <a:off x="6499859" y="3293864"/>
            <a:ext cx="91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11 </a:t>
            </a:r>
            <a:r>
              <a:rPr lang="en-US" sz="1400" b="1" dirty="0">
                <a:solidFill>
                  <a:schemeClr val="accent1"/>
                </a:solidFill>
              </a:rPr>
              <a:t>pts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BEB67-514F-4A65-FDA4-F15C12011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04860" y="3771900"/>
            <a:ext cx="0" cy="92202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3F19FB6-1DCE-D1D6-729C-E131FEBC7945}"/>
              </a:ext>
            </a:extLst>
          </p:cNvPr>
          <p:cNvSpPr txBox="1"/>
          <p:nvPr/>
        </p:nvSpPr>
        <p:spPr>
          <a:xfrm>
            <a:off x="8404860" y="4046458"/>
            <a:ext cx="91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14 </a:t>
            </a:r>
            <a:r>
              <a:rPr lang="en-US" sz="1400" b="1" dirty="0">
                <a:solidFill>
                  <a:schemeClr val="accent1"/>
                </a:solidFill>
              </a:rPr>
              <a:t>pts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16269-BA0E-6DAC-85F0-B28C94EB5A2F}"/>
              </a:ext>
            </a:extLst>
          </p:cNvPr>
          <p:cNvSpPr txBox="1"/>
          <p:nvPr/>
        </p:nvSpPr>
        <p:spPr>
          <a:xfrm rot="16200000">
            <a:off x="731086" y="3138308"/>
            <a:ext cx="222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MCAS Scale Points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C931E1-9429-9680-1E84-CFAD510D0D48}"/>
              </a:ext>
            </a:extLst>
          </p:cNvPr>
          <p:cNvSpPr txBox="1"/>
          <p:nvPr/>
        </p:nvSpPr>
        <p:spPr>
          <a:xfrm rot="16200000">
            <a:off x="4547226" y="3138309"/>
            <a:ext cx="222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MCAS Scale Points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997C85-81E0-6356-A44C-D45B6FA17225}"/>
              </a:ext>
            </a:extLst>
          </p:cNvPr>
          <p:cNvSpPr txBox="1"/>
          <p:nvPr/>
        </p:nvSpPr>
        <p:spPr>
          <a:xfrm>
            <a:off x="9758363" y="5757863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provided by John Papay, Brown.</a:t>
            </a:r>
          </a:p>
        </p:txBody>
      </p:sp>
    </p:spTree>
    <p:extLst>
      <p:ext uri="{BB962C8B-B14F-4D97-AF65-F5344CB8AC3E}">
        <p14:creationId xmlns:p14="http://schemas.microsoft.com/office/powerpoint/2010/main" val="43353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96374-44D1-9471-BB0D-34EA1BA1C1A2}"/>
              </a:ext>
            </a:extLst>
          </p:cNvPr>
          <p:cNvSpPr txBox="1"/>
          <p:nvPr/>
        </p:nvSpPr>
        <p:spPr>
          <a:xfrm>
            <a:off x="249435" y="95172"/>
            <a:ext cx="11693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Those Born in States with Large NAEP ↑ Benefited</a:t>
            </a:r>
          </a:p>
        </p:txBody>
      </p:sp>
      <p:pic>
        <p:nvPicPr>
          <p:cNvPr id="4" name="Picture 3" descr="graphs of those born in states with large NAEP increases Benefited">
            <a:extLst>
              <a:ext uri="{FF2B5EF4-FFF2-40B4-BE49-F238E27FC236}">
                <a16:creationId xmlns:a16="http://schemas.microsoft.com/office/drawing/2014/main" id="{6DDD1F9F-680A-A29B-0070-3520998B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09" y="757789"/>
            <a:ext cx="7563765" cy="5486992"/>
          </a:xfrm>
          <a:prstGeom prst="rect">
            <a:avLst/>
          </a:prstGeom>
        </p:spPr>
      </p:pic>
      <p:pic>
        <p:nvPicPr>
          <p:cNvPr id="5" name="Picture 2" descr="Harvard Center for Education Policy Research logo&#10;">
            <a:extLst>
              <a:ext uri="{FF2B5EF4-FFF2-40B4-BE49-F238E27FC236}">
                <a16:creationId xmlns:a16="http://schemas.microsoft.com/office/drawing/2014/main" id="{952784DB-F213-2655-C1E9-0E321838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" y="6394836"/>
            <a:ext cx="258005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840E6-88FB-8E60-411D-AED706608966}"/>
              </a:ext>
            </a:extLst>
          </p:cNvPr>
          <p:cNvSpPr txBox="1"/>
          <p:nvPr/>
        </p:nvSpPr>
        <p:spPr>
          <a:xfrm>
            <a:off x="3458861" y="6301163"/>
            <a:ext cx="84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 E. Doty, T.J. Kane, T. Patterson &amp; D. Staiger  “What Do Changes in State Test Scores Imply for Later Life Outcomes?”  NBER Working Paper No. 30701, December 2022.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A37EF-D546-43B2-967F-B0FB59102B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Those Born in States with Large NAEP Benefited </a:t>
            </a:r>
          </a:p>
        </p:txBody>
      </p:sp>
    </p:spTree>
    <p:extLst>
      <p:ext uri="{BB962C8B-B14F-4D97-AF65-F5344CB8AC3E}">
        <p14:creationId xmlns:p14="http://schemas.microsoft.com/office/powerpoint/2010/main" val="181265002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E3293-E7DF-6B04-C060-9ECD8450DADE}"/>
              </a:ext>
            </a:extLst>
          </p:cNvPr>
          <p:cNvSpPr txBox="1"/>
          <p:nvPr/>
        </p:nvSpPr>
        <p:spPr>
          <a:xfrm>
            <a:off x="557916" y="201889"/>
            <a:ext cx="110761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What has the increase in achievement been worth?</a:t>
            </a:r>
          </a:p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(For </a:t>
            </a:r>
            <a:r>
              <a:rPr lang="en-US" sz="3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one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cohort of 8</a:t>
            </a:r>
            <a:r>
              <a:rPr lang="en-US" sz="3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graders of 2013)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B11E1-F286-726A-922D-DDDBD26419CA}"/>
              </a:ext>
            </a:extLst>
          </p:cNvPr>
          <p:cNvSpPr txBox="1"/>
          <p:nvPr/>
        </p:nvSpPr>
        <p:spPr>
          <a:xfrm>
            <a:off x="557916" y="1714500"/>
            <a:ext cx="2709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Increase in 8</a:t>
            </a:r>
            <a:r>
              <a:rPr lang="en-US" sz="2400" baseline="30000" dirty="0"/>
              <a:t>th</a:t>
            </a:r>
            <a:r>
              <a:rPr lang="en-US" sz="2400" dirty="0"/>
              <a:t> grade NAEP since 1992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9852CE-5154-75F4-CB09-F8DB5EC01EE2}"/>
                  </a:ext>
                </a:extLst>
              </p:cNvPr>
              <p:cNvSpPr txBox="1"/>
              <p:nvPr/>
            </p:nvSpPr>
            <p:spPr>
              <a:xfrm>
                <a:off x="3343741" y="1877713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9852CE-5154-75F4-CB09-F8DB5EC01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41" y="1877713"/>
                <a:ext cx="52289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BF8CAA1-E5C3-5F68-EC90-68D13B1C7A5A}"/>
              </a:ext>
            </a:extLst>
          </p:cNvPr>
          <p:cNvSpPr txBox="1"/>
          <p:nvPr/>
        </p:nvSpPr>
        <p:spPr>
          <a:xfrm>
            <a:off x="3943306" y="1723824"/>
            <a:ext cx="140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8.3% gain</a:t>
            </a:r>
          </a:p>
          <a:p>
            <a:r>
              <a:rPr lang="en-US" sz="2400" dirty="0"/>
              <a:t>Per </a:t>
            </a:r>
            <a:r>
              <a:rPr lang="en-US" sz="2400" dirty="0" err="1"/>
              <a:t>s.d.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BA62B-CBBE-6952-0A4F-AB5533F52D0F}"/>
              </a:ext>
            </a:extLst>
          </p:cNvPr>
          <p:cNvSpPr txBox="1"/>
          <p:nvPr/>
        </p:nvSpPr>
        <p:spPr>
          <a:xfrm>
            <a:off x="5719995" y="1717587"/>
            <a:ext cx="140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PV life</a:t>
            </a:r>
          </a:p>
          <a:p>
            <a:r>
              <a:rPr lang="en-US" sz="2400" dirty="0"/>
              <a:t>Earnings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B9F83-8390-41E1-9ED6-B1A124A7BA36}"/>
              </a:ext>
            </a:extLst>
          </p:cNvPr>
          <p:cNvSpPr txBox="1"/>
          <p:nvPr/>
        </p:nvSpPr>
        <p:spPr>
          <a:xfrm>
            <a:off x="7496684" y="1714098"/>
            <a:ext cx="145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# of 8</a:t>
            </a:r>
            <a:r>
              <a:rPr lang="en-US" sz="2400" baseline="30000" dirty="0"/>
              <a:t>th</a:t>
            </a:r>
            <a:r>
              <a:rPr lang="en-US" sz="2400" dirty="0"/>
              <a:t> graders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8D327C-51B2-953A-08D7-F716F3C7948F}"/>
                  </a:ext>
                </a:extLst>
              </p:cNvPr>
              <p:cNvSpPr txBox="1"/>
              <p:nvPr/>
            </p:nvSpPr>
            <p:spPr>
              <a:xfrm>
                <a:off x="5270311" y="1868388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8D327C-51B2-953A-08D7-F716F3C79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11" y="1868388"/>
                <a:ext cx="5228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D2EDD7-3DD7-8F18-ACE4-459B1A4FAB6C}"/>
                  </a:ext>
                </a:extLst>
              </p:cNvPr>
              <p:cNvSpPr txBox="1"/>
              <p:nvPr/>
            </p:nvSpPr>
            <p:spPr>
              <a:xfrm>
                <a:off x="7047000" y="1827324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D2EDD7-3DD7-8F18-ACE4-459B1A4FA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000" y="1827324"/>
                <a:ext cx="52289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A33FF-C529-3575-9C6D-3F6BE4CC2470}"/>
                  </a:ext>
                </a:extLst>
              </p:cNvPr>
              <p:cNvSpPr txBox="1"/>
              <p:nvPr/>
            </p:nvSpPr>
            <p:spPr>
              <a:xfrm>
                <a:off x="8852773" y="1868388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A33FF-C529-3575-9C6D-3F6BE4CC2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773" y="1868388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54229BC-1096-A3C4-ABF3-7CC761E48BA9}"/>
              </a:ext>
            </a:extLst>
          </p:cNvPr>
          <p:cNvSpPr txBox="1"/>
          <p:nvPr/>
        </p:nvSpPr>
        <p:spPr>
          <a:xfrm>
            <a:off x="557916" y="2909048"/>
            <a:ext cx="270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.8 </a:t>
            </a:r>
            <a:r>
              <a:rPr lang="en-US" sz="3600" b="1" dirty="0" err="1"/>
              <a:t>s.d.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A7AD0-C1A1-BBC0-E6D5-C8EB1EE185D4}"/>
                  </a:ext>
                </a:extLst>
              </p:cNvPr>
              <p:cNvSpPr txBox="1"/>
              <p:nvPr/>
            </p:nvSpPr>
            <p:spPr>
              <a:xfrm>
                <a:off x="3343741" y="3072261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CA7AD0-C1A1-BBC0-E6D5-C8EB1EE18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41" y="3072261"/>
                <a:ext cx="5228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EFEC8C-7025-1FDA-3C9B-CCF666E3D3C9}"/>
              </a:ext>
            </a:extLst>
          </p:cNvPr>
          <p:cNvSpPr txBox="1"/>
          <p:nvPr/>
        </p:nvSpPr>
        <p:spPr>
          <a:xfrm>
            <a:off x="3943306" y="2918372"/>
            <a:ext cx="140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.083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F8AEC-31EA-F94C-AF02-1D95BF08A0D9}"/>
              </a:ext>
            </a:extLst>
          </p:cNvPr>
          <p:cNvSpPr txBox="1"/>
          <p:nvPr/>
        </p:nvSpPr>
        <p:spPr>
          <a:xfrm>
            <a:off x="5719995" y="2912135"/>
            <a:ext cx="164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$1.2 million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F9D386-8A9C-5811-E3FE-48781AD97D3E}"/>
              </a:ext>
            </a:extLst>
          </p:cNvPr>
          <p:cNvSpPr txBox="1"/>
          <p:nvPr/>
        </p:nvSpPr>
        <p:spPr>
          <a:xfrm>
            <a:off x="7517722" y="2949710"/>
            <a:ext cx="145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80k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C5B947-419B-F670-D43D-B7C5AE328B35}"/>
                  </a:ext>
                </a:extLst>
              </p:cNvPr>
              <p:cNvSpPr txBox="1"/>
              <p:nvPr/>
            </p:nvSpPr>
            <p:spPr>
              <a:xfrm>
                <a:off x="5270311" y="3062936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C5B947-419B-F670-D43D-B7C5AE328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11" y="3062936"/>
                <a:ext cx="52289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B1297C-0635-747D-54F1-2281537813DB}"/>
                  </a:ext>
                </a:extLst>
              </p:cNvPr>
              <p:cNvSpPr txBox="1"/>
              <p:nvPr/>
            </p:nvSpPr>
            <p:spPr>
              <a:xfrm>
                <a:off x="7047000" y="3021872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B1297C-0635-747D-54F1-228153781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000" y="3021872"/>
                <a:ext cx="52289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3DC782-3CA8-B2FF-4DCE-9A2FA8F2354C}"/>
                  </a:ext>
                </a:extLst>
              </p:cNvPr>
              <p:cNvSpPr txBox="1"/>
              <p:nvPr/>
            </p:nvSpPr>
            <p:spPr>
              <a:xfrm>
                <a:off x="8852773" y="3062936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3DC782-3CA8-B2FF-4DCE-9A2FA8F23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773" y="3062936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7B1CDB1-940C-3892-1700-1F5BF66FE216}"/>
              </a:ext>
            </a:extLst>
          </p:cNvPr>
          <p:cNvSpPr txBox="1"/>
          <p:nvPr/>
        </p:nvSpPr>
        <p:spPr>
          <a:xfrm>
            <a:off x="9329970" y="2744873"/>
            <a:ext cx="1642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$6.4 billion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31AA29-29F4-4767-9B54-7B39C1ACF1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has the increase in achievement been worth</a:t>
            </a:r>
          </a:p>
        </p:txBody>
      </p:sp>
    </p:spTree>
    <p:extLst>
      <p:ext uri="{BB962C8B-B14F-4D97-AF65-F5344CB8AC3E}">
        <p14:creationId xmlns:p14="http://schemas.microsoft.com/office/powerpoint/2010/main" val="3308460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639348-B459-2E5A-1DE5-4FE359498CE9}"/>
              </a:ext>
            </a:extLst>
          </p:cNvPr>
          <p:cNvSpPr txBox="1"/>
          <p:nvPr/>
        </p:nvSpPr>
        <p:spPr>
          <a:xfrm>
            <a:off x="637668" y="178076"/>
            <a:ext cx="11076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What has </a:t>
            </a: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increased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 NAEP score been worth </a:t>
            </a:r>
          </a:p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summing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over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all cohorts, 1993-2019?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 descr="Boost in lifetime Earnings for birth cohort graph&#10;">
            <a:extLst>
              <a:ext uri="{FF2B5EF4-FFF2-40B4-BE49-F238E27FC236}">
                <a16:creationId xmlns:a16="http://schemas.microsoft.com/office/drawing/2014/main" id="{04A49F28-5466-83C2-F681-FCD5A78B1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78" y="1386275"/>
            <a:ext cx="7190001" cy="5215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8994BF-FE14-8A00-3562-7B6FF03DA32A}"/>
              </a:ext>
            </a:extLst>
          </p:cNvPr>
          <p:cNvSpPr txBox="1"/>
          <p:nvPr/>
        </p:nvSpPr>
        <p:spPr>
          <a:xfrm>
            <a:off x="9509760" y="3624867"/>
            <a:ext cx="240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Sum = $107 billion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064338-2739-4480-6C37-BE2C36AD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865121" y="2419350"/>
            <a:ext cx="4705350" cy="6191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C6FF05C8-239F-47F6-8F38-588A41A0DC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What has increased NAEP score been worth summing over all cohorts, 1993-2019?</a:t>
            </a:r>
          </a:p>
        </p:txBody>
      </p:sp>
    </p:spTree>
    <p:extLst>
      <p:ext uri="{BB962C8B-B14F-4D97-AF65-F5344CB8AC3E}">
        <p14:creationId xmlns:p14="http://schemas.microsoft.com/office/powerpoint/2010/main" val="30418126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E7E8-C3D6-2156-F0F5-67FECDBC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" y="57624"/>
            <a:ext cx="114514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badi" panose="020B0604020104020204" pitchFamily="34" charset="0"/>
              </a:rPr>
              <a:t>Education reform did not fail.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5BBC-1630-B836-D54E-AE83E8C6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75"/>
            <a:ext cx="10515600" cy="216836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Between 1990 and 2013, the U.S. saw large improvement in 4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8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grade math at all income levels, but especially for low-income students. Racial/ethnic gaps narrowed.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states with large NAEP increases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(like MA)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income/educational attainment improved, while teen motherhood/incarceration/arrests declined.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B97683-E741-5182-A5DF-6BE07C6AFA3D}"/>
              </a:ext>
            </a:extLst>
          </p:cNvPr>
          <p:cNvSpPr txBox="1">
            <a:spLocks/>
          </p:cNvSpPr>
          <p:nvPr/>
        </p:nvSpPr>
        <p:spPr>
          <a:xfrm>
            <a:off x="358376" y="3577782"/>
            <a:ext cx="114514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Two current challenges: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72503D-4338-22E4-7262-39B0510647CE}"/>
              </a:ext>
            </a:extLst>
          </p:cNvPr>
          <p:cNvSpPr txBox="1">
            <a:spLocks/>
          </p:cNvSpPr>
          <p:nvPr/>
        </p:nvSpPr>
        <p:spPr>
          <a:xfrm>
            <a:off x="832246" y="4632011"/>
            <a:ext cx="10515600" cy="2168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Respond to pandemic achievement losses.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Resume progress in Massachusetts education.</a:t>
            </a:r>
          </a:p>
        </p:txBody>
      </p:sp>
    </p:spTree>
    <p:extLst>
      <p:ext uri="{BB962C8B-B14F-4D97-AF65-F5344CB8AC3E}">
        <p14:creationId xmlns:p14="http://schemas.microsoft.com/office/powerpoint/2010/main" val="229794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nge in Math achievement 2019-2022">
            <a:extLst>
              <a:ext uri="{FF2B5EF4-FFF2-40B4-BE49-F238E27FC236}">
                <a16:creationId xmlns:a16="http://schemas.microsoft.com/office/drawing/2014/main" id="{9340900C-9991-7867-6BFA-DB8F2C070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8" y="1351517"/>
            <a:ext cx="5747434" cy="4187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A995E-D697-3075-A6E3-4BBB8E18172D}"/>
              </a:ext>
            </a:extLst>
          </p:cNvPr>
          <p:cNvSpPr txBox="1"/>
          <p:nvPr/>
        </p:nvSpPr>
        <p:spPr>
          <a:xfrm>
            <a:off x="687063" y="465038"/>
            <a:ext cx="10770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The pandemic losses increased inequality in MA</a:t>
            </a:r>
          </a:p>
        </p:txBody>
      </p:sp>
      <p:pic>
        <p:nvPicPr>
          <p:cNvPr id="6" name="Picture 5" descr="change in reading achievement 2019-2022">
            <a:extLst>
              <a:ext uri="{FF2B5EF4-FFF2-40B4-BE49-F238E27FC236}">
                <a16:creationId xmlns:a16="http://schemas.microsoft.com/office/drawing/2014/main" id="{5F37B29A-83BF-4501-F2C3-1A38E2C9E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179" y="1351517"/>
            <a:ext cx="5772296" cy="4187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7E10C-D674-0EAD-AE08-FF9C3050FF0C}"/>
              </a:ext>
            </a:extLst>
          </p:cNvPr>
          <p:cNvSpPr txBox="1"/>
          <p:nvPr/>
        </p:nvSpPr>
        <p:spPr>
          <a:xfrm>
            <a:off x="2669975" y="6132017"/>
            <a:ext cx="7859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Source:   Harvard CEPR and Stanford SEDA, EducationRecoveryScorecard.org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7C5C0-4447-4C9F-BFFF-9A5F6AB349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pandemic losses increased inequality in MA</a:t>
            </a:r>
          </a:p>
        </p:txBody>
      </p:sp>
    </p:spTree>
    <p:extLst>
      <p:ext uri="{BB962C8B-B14F-4D97-AF65-F5344CB8AC3E}">
        <p14:creationId xmlns:p14="http://schemas.microsoft.com/office/powerpoint/2010/main" val="296612817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te innovation fund steps of improvement">
            <a:extLst>
              <a:ext uri="{FF2B5EF4-FFF2-40B4-BE49-F238E27FC236}">
                <a16:creationId xmlns:a16="http://schemas.microsoft.com/office/drawing/2014/main" id="{9809DF4D-FDE1-4BD3-950A-06FCEE617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97" y="1325563"/>
            <a:ext cx="9930647" cy="489015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82D6BEF-1073-79A4-5E77-66F00609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0"/>
            <a:ext cx="11480006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How MA could resume improvement:</a:t>
            </a:r>
            <a:r>
              <a:rPr lang="en-US" dirty="0">
                <a:latin typeface="Abadi" panose="020B0604020104020204" pitchFamily="34" charset="0"/>
              </a:rPr>
              <a:t> </a:t>
            </a:r>
            <a:br>
              <a:rPr lang="en-US" dirty="0">
                <a:latin typeface="Abadi" panose="020B0604020104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State Innovation Fund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4B5DC-7E65-53F3-4D2B-7CDF1560406A}"/>
              </a:ext>
            </a:extLst>
          </p:cNvPr>
          <p:cNvSpPr txBox="1"/>
          <p:nvPr/>
        </p:nvSpPr>
        <p:spPr>
          <a:xfrm>
            <a:off x="2075195" y="6121552"/>
            <a:ext cx="882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the 21</a:t>
            </a:r>
            <a:r>
              <a:rPr lang="en-US" baseline="30000" dirty="0"/>
              <a:t>st</a:t>
            </a:r>
            <a:r>
              <a:rPr lang="en-US" dirty="0"/>
              <a:t> Century Education Trust Fund in the Student Opportunity Act of 2019.</a:t>
            </a:r>
          </a:p>
        </p:txBody>
      </p:sp>
    </p:spTree>
    <p:extLst>
      <p:ext uri="{BB962C8B-B14F-4D97-AF65-F5344CB8AC3E}">
        <p14:creationId xmlns:p14="http://schemas.microsoft.com/office/powerpoint/2010/main" val="21803223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ECAA-8C8C-3C79-5DAF-B87ABD5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342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29300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C43-D8C5-F3ED-26CB-BE71DFBC2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29" y="443362"/>
            <a:ext cx="1138051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Before 2019, every state had improved in math.</a:t>
            </a:r>
          </a:p>
        </p:txBody>
      </p:sp>
      <p:pic>
        <p:nvPicPr>
          <p:cNvPr id="5" name="Picture 4" descr="before 2019 graph in math for grade 8 ">
            <a:extLst>
              <a:ext uri="{FF2B5EF4-FFF2-40B4-BE49-F238E27FC236}">
                <a16:creationId xmlns:a16="http://schemas.microsoft.com/office/drawing/2014/main" id="{7E66EEAE-80C8-9AFB-8F05-238CF592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358" y="1978922"/>
            <a:ext cx="5513225" cy="3999464"/>
          </a:xfrm>
          <a:prstGeom prst="rect">
            <a:avLst/>
          </a:prstGeom>
        </p:spPr>
      </p:pic>
      <p:pic>
        <p:nvPicPr>
          <p:cNvPr id="9" name="Picture 8" descr="before 2019 graph in math for grade 4">
            <a:extLst>
              <a:ext uri="{FF2B5EF4-FFF2-40B4-BE49-F238E27FC236}">
                <a16:creationId xmlns:a16="http://schemas.microsoft.com/office/drawing/2014/main" id="{C0BC0873-D330-E51A-707E-994330BB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9" y="1978922"/>
            <a:ext cx="5513225" cy="399946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5C225E-D6B4-5E28-9482-E298F4EE9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09013" y="3289852"/>
            <a:ext cx="0" cy="148093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EPR LOGO">
            <a:extLst>
              <a:ext uri="{FF2B5EF4-FFF2-40B4-BE49-F238E27FC236}">
                <a16:creationId xmlns:a16="http://schemas.microsoft.com/office/drawing/2014/main" id="{3D5C938E-E523-4F11-CF98-F7D15B42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" y="6371662"/>
            <a:ext cx="258005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FF009F-BC71-7C1B-9882-BEAB6F478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39944" y="3358662"/>
            <a:ext cx="0" cy="1318336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69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NAEP Data on achievement 1990-2013 graph&#10;">
            <a:extLst>
              <a:ext uri="{FF2B5EF4-FFF2-40B4-BE49-F238E27FC236}">
                <a16:creationId xmlns:a16="http://schemas.microsoft.com/office/drawing/2014/main" id="{EC853C97-51E3-1AB1-9084-9BB6CA8ACBFB}"/>
              </a:ext>
            </a:extLst>
          </p:cNvPr>
          <p:cNvGrpSpPr/>
          <p:nvPr/>
        </p:nvGrpSpPr>
        <p:grpSpPr>
          <a:xfrm>
            <a:off x="2116708" y="1372361"/>
            <a:ext cx="7318480" cy="5295139"/>
            <a:chOff x="2116708" y="1372361"/>
            <a:chExt cx="7318480" cy="52951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AD629A-3FDC-555B-28DB-EF6917F20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5885" y="1372361"/>
              <a:ext cx="7299303" cy="52951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B015DF-AD58-3DCB-C4C5-81CA4BC223D6}"/>
                </a:ext>
              </a:extLst>
            </p:cNvPr>
            <p:cNvSpPr txBox="1"/>
            <p:nvPr/>
          </p:nvSpPr>
          <p:spPr>
            <a:xfrm rot="16200000">
              <a:off x="1526002" y="3447422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4C28CA-8704-43DF-0258-B9179A70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8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Nationally, achievement rose 1990-2013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646F4A-E290-C064-C204-EFEC9A62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687968" y="1632419"/>
            <a:ext cx="464564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Up 8">
            <a:extLst>
              <a:ext uri="{FF2B5EF4-FFF2-40B4-BE49-F238E27FC236}">
                <a16:creationId xmlns:a16="http://schemas.microsoft.com/office/drawing/2014/main" id="{231BC28C-A209-835F-0D5F-C7FCFABDD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6812" y="1653540"/>
            <a:ext cx="53340" cy="107442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A9020-21DD-BB27-D7E0-0167D176A9C3}"/>
              </a:ext>
            </a:extLst>
          </p:cNvPr>
          <p:cNvSpPr txBox="1"/>
          <p:nvPr/>
        </p:nvSpPr>
        <p:spPr>
          <a:xfrm>
            <a:off x="2810152" y="1790700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 points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7DD351-0770-7886-E14F-DE3E17BF8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730517" y="3705059"/>
            <a:ext cx="464564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Up 11">
            <a:extLst>
              <a:ext uri="{FF2B5EF4-FFF2-40B4-BE49-F238E27FC236}">
                <a16:creationId xmlns:a16="http://schemas.microsoft.com/office/drawing/2014/main" id="{A2DF2208-6EBE-5285-B83C-9B30C0D1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38137" y="3751858"/>
            <a:ext cx="45719" cy="130880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B4E0C-EDB7-13A6-0100-0B7D780B5B38}"/>
              </a:ext>
            </a:extLst>
          </p:cNvPr>
          <p:cNvSpPr txBox="1"/>
          <p:nvPr/>
        </p:nvSpPr>
        <p:spPr>
          <a:xfrm>
            <a:off x="2783857" y="4123398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 points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16985D-47DB-E11E-FCFD-5FDC2A253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310751" y="2194560"/>
            <a:ext cx="17910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Up 14">
            <a:extLst>
              <a:ext uri="{FF2B5EF4-FFF2-40B4-BE49-F238E27FC236}">
                <a16:creationId xmlns:a16="http://schemas.microsoft.com/office/drawing/2014/main" id="{B507C0D7-880E-E18B-43B6-A0462F954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310750" y="1693914"/>
            <a:ext cx="45719" cy="435337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0C66E-FEE4-CB4A-97E9-A8EF34F8AE9A}"/>
              </a:ext>
            </a:extLst>
          </p:cNvPr>
          <p:cNvSpPr txBox="1"/>
          <p:nvPr/>
        </p:nvSpPr>
        <p:spPr>
          <a:xfrm>
            <a:off x="7356470" y="1797552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 points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87F38E-CE00-915A-036B-1A9B8C5F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330441" y="4102067"/>
            <a:ext cx="17910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Up 18">
            <a:extLst>
              <a:ext uri="{FF2B5EF4-FFF2-40B4-BE49-F238E27FC236}">
                <a16:creationId xmlns:a16="http://schemas.microsoft.com/office/drawing/2014/main" id="{F7051E95-0E8B-0AE2-7089-6E1BBF65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330439" y="3770364"/>
            <a:ext cx="45719" cy="266393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57420-186B-6F35-A869-919F2C4E5026}"/>
              </a:ext>
            </a:extLst>
          </p:cNvPr>
          <p:cNvSpPr txBox="1"/>
          <p:nvPr/>
        </p:nvSpPr>
        <p:spPr>
          <a:xfrm>
            <a:off x="7376158" y="3761217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E7160-F3AA-45BB-F098-A9C0C872C8BC}"/>
              </a:ext>
            </a:extLst>
          </p:cNvPr>
          <p:cNvSpPr txBox="1"/>
          <p:nvPr/>
        </p:nvSpPr>
        <p:spPr>
          <a:xfrm>
            <a:off x="9779794" y="2136106"/>
            <a:ext cx="2122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Context:</a:t>
            </a:r>
          </a:p>
          <a:p>
            <a:pPr algn="ctr"/>
            <a:r>
              <a:rPr lang="en-US" sz="1400" dirty="0"/>
              <a:t>B-W gap = 33 points </a:t>
            </a:r>
          </a:p>
          <a:p>
            <a:pPr algn="ctr"/>
            <a:r>
              <a:rPr lang="en-US" sz="1200" dirty="0"/>
              <a:t>(in 1990)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720D9-1A58-8391-8054-BBA57778190D}"/>
              </a:ext>
            </a:extLst>
          </p:cNvPr>
          <p:cNvSpPr txBox="1"/>
          <p:nvPr/>
        </p:nvSpPr>
        <p:spPr>
          <a:xfrm>
            <a:off x="9779793" y="4345906"/>
            <a:ext cx="2122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B-W gap = 32 points </a:t>
            </a:r>
          </a:p>
          <a:p>
            <a:pPr algn="ctr"/>
            <a:r>
              <a:rPr lang="en-US" sz="1200" dirty="0"/>
              <a:t>(in 1990)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3B9FE-BBFE-5D15-63D2-3D9006B9C2D0}"/>
              </a:ext>
            </a:extLst>
          </p:cNvPr>
          <p:cNvSpPr txBox="1"/>
          <p:nvPr/>
        </p:nvSpPr>
        <p:spPr>
          <a:xfrm>
            <a:off x="9736586" y="6205835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</a:p>
          <a:p>
            <a:r>
              <a:rPr lang="en-US" sz="1200" dirty="0"/>
              <a:t>NAEP Data Explorer</a:t>
            </a:r>
          </a:p>
        </p:txBody>
      </p:sp>
    </p:spTree>
    <p:extLst>
      <p:ext uri="{BB962C8B-B14F-4D97-AF65-F5344CB8AC3E}">
        <p14:creationId xmlns:p14="http://schemas.microsoft.com/office/powerpoint/2010/main" val="259831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5" grpId="0" animBg="1"/>
      <p:bldP spid="17" grpId="0"/>
      <p:bldP spid="19" grpId="0" animBg="1"/>
      <p:bldP spid="20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6A81-C653-4AE9-E72F-FF3CA2C42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And many states improved in reading.</a:t>
            </a:r>
          </a:p>
        </p:txBody>
      </p:sp>
      <p:pic>
        <p:nvPicPr>
          <p:cNvPr id="5" name="Picture 4" descr="before 2019 graph in reading for grade 4 ">
            <a:extLst>
              <a:ext uri="{FF2B5EF4-FFF2-40B4-BE49-F238E27FC236}">
                <a16:creationId xmlns:a16="http://schemas.microsoft.com/office/drawing/2014/main" id="{C43EF67D-864A-3458-7B94-EC5A99BB8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8" y="1879682"/>
            <a:ext cx="5508351" cy="3995928"/>
          </a:xfrm>
          <a:prstGeom prst="rect">
            <a:avLst/>
          </a:prstGeom>
        </p:spPr>
      </p:pic>
      <p:pic>
        <p:nvPicPr>
          <p:cNvPr id="7" name="Picture 6" descr="before 2019 graph in reading for grade 8 ">
            <a:extLst>
              <a:ext uri="{FF2B5EF4-FFF2-40B4-BE49-F238E27FC236}">
                <a16:creationId xmlns:a16="http://schemas.microsoft.com/office/drawing/2014/main" id="{A736DA7F-AA4F-B7B6-A930-6635546A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21" y="1879682"/>
            <a:ext cx="5508351" cy="39959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C5C844-9B51-9745-2D6F-D84846D18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76060" y="3612874"/>
            <a:ext cx="0" cy="760344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33633F-AA07-4B16-6D22-B666DBEB4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16077" y="4154557"/>
            <a:ext cx="0" cy="445604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epr logo">
            <a:extLst>
              <a:ext uri="{FF2B5EF4-FFF2-40B4-BE49-F238E27FC236}">
                <a16:creationId xmlns:a16="http://schemas.microsoft.com/office/drawing/2014/main" id="{0A36E2DA-63FC-9E96-4255-C0C7C9B4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" y="6371662"/>
            <a:ext cx="258005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63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A7FE3-CD6C-3678-DB11-1A3403CC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75" y="365125"/>
            <a:ext cx="1106421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Between 2019 and 2022, the U.S. gave up 40% of pre-pandemic progress in 8</a:t>
            </a:r>
            <a:r>
              <a:rPr lang="en-US" sz="3600" b="1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grade NAEP Math!</a:t>
            </a:r>
          </a:p>
        </p:txBody>
      </p:sp>
      <p:pic>
        <p:nvPicPr>
          <p:cNvPr id="5" name="Picture 4" descr="NAEP SCORES BETWEEN 2019-2022">
            <a:extLst>
              <a:ext uri="{FF2B5EF4-FFF2-40B4-BE49-F238E27FC236}">
                <a16:creationId xmlns:a16="http://schemas.microsoft.com/office/drawing/2014/main" id="{F46C3D1B-93BA-EED4-5BA3-22BE387FC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552" y="1545554"/>
            <a:ext cx="7030895" cy="5100428"/>
          </a:xfrm>
          <a:prstGeom prst="rect">
            <a:avLst/>
          </a:prstGeom>
        </p:spPr>
      </p:pic>
      <p:pic>
        <p:nvPicPr>
          <p:cNvPr id="4" name="Picture 2" descr="cepr logo">
            <a:extLst>
              <a:ext uri="{FF2B5EF4-FFF2-40B4-BE49-F238E27FC236}">
                <a16:creationId xmlns:a16="http://schemas.microsoft.com/office/drawing/2014/main" id="{85979AED-AADF-0886-3C74-981A117F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9" y="6371662"/>
            <a:ext cx="2580053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23CD2-B090-76EA-C851-E6E2304A2320}"/>
              </a:ext>
            </a:extLst>
          </p:cNvPr>
          <p:cNvSpPr txBox="1"/>
          <p:nvPr/>
        </p:nvSpPr>
        <p:spPr>
          <a:xfrm>
            <a:off x="9755371" y="4938823"/>
            <a:ext cx="218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 E. Doty, T.J. Kane, T. Patterson &amp; D. Staiger  “What Do Changes in State Test Scores Imply for Later Life Outcomes?” </a:t>
            </a:r>
          </a:p>
          <a:p>
            <a:r>
              <a:rPr lang="en-US" sz="1200" dirty="0"/>
              <a:t>NBER Working Paper No. 30701, December 2022.</a:t>
            </a:r>
          </a:p>
        </p:txBody>
      </p:sp>
    </p:spTree>
    <p:extLst>
      <p:ext uri="{BB962C8B-B14F-4D97-AF65-F5344CB8AC3E}">
        <p14:creationId xmlns:p14="http://schemas.microsoft.com/office/powerpoint/2010/main" val="26749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 NAEP achievement graph ">
            <a:extLst>
              <a:ext uri="{FF2B5EF4-FFF2-40B4-BE49-F238E27FC236}">
                <a16:creationId xmlns:a16="http://schemas.microsoft.com/office/drawing/2014/main" id="{346B026A-2E9B-FA96-38D6-0A3532017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93" y="1389569"/>
            <a:ext cx="7298250" cy="5294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C28CA-8704-43DF-0258-B9179A70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4510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Massachusetts achievement also rose,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although recent losses are larger.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646F4A-E290-C064-C204-EFEC9A62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37812" y="1663434"/>
            <a:ext cx="41729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Up 8">
            <a:extLst>
              <a:ext uri="{FF2B5EF4-FFF2-40B4-BE49-F238E27FC236}">
                <a16:creationId xmlns:a16="http://schemas.microsoft.com/office/drawing/2014/main" id="{231BC28C-A209-835F-0D5F-C7FCFABDD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7812" y="1743901"/>
            <a:ext cx="53340" cy="107442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A9020-21DD-BB27-D7E0-0167D176A9C3}"/>
              </a:ext>
            </a:extLst>
          </p:cNvPr>
          <p:cNvSpPr txBox="1"/>
          <p:nvPr/>
        </p:nvSpPr>
        <p:spPr>
          <a:xfrm>
            <a:off x="3362977" y="1855506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 points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A2DF2208-6EBE-5285-B83C-9B30C0D1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7811" y="3718267"/>
            <a:ext cx="45719" cy="1066873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9B4E0C-EDB7-13A6-0100-0B7D780B5B38}"/>
              </a:ext>
            </a:extLst>
          </p:cNvPr>
          <p:cNvSpPr txBox="1"/>
          <p:nvPr/>
        </p:nvSpPr>
        <p:spPr>
          <a:xfrm>
            <a:off x="3362977" y="4028842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 points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16985D-47DB-E11E-FCFD-5FDC2A253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310750" y="2461260"/>
            <a:ext cx="17910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Up 14">
            <a:extLst>
              <a:ext uri="{FF2B5EF4-FFF2-40B4-BE49-F238E27FC236}">
                <a16:creationId xmlns:a16="http://schemas.microsoft.com/office/drawing/2014/main" id="{B507C0D7-880E-E18B-43B6-A0462F954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299956" y="1694418"/>
            <a:ext cx="45719" cy="720545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00C66E-FEE4-CB4A-97E9-A8EF34F8AE9A}"/>
              </a:ext>
            </a:extLst>
          </p:cNvPr>
          <p:cNvSpPr txBox="1"/>
          <p:nvPr/>
        </p:nvSpPr>
        <p:spPr>
          <a:xfrm>
            <a:off x="7376158" y="1956702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points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87F38E-CE00-915A-036B-1A9B8C5FB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7310749" y="4246346"/>
            <a:ext cx="17910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Up 18">
            <a:extLst>
              <a:ext uri="{FF2B5EF4-FFF2-40B4-BE49-F238E27FC236}">
                <a16:creationId xmlns:a16="http://schemas.microsoft.com/office/drawing/2014/main" id="{F7051E95-0E8B-0AE2-7089-6E1BBF65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7284719" y="3770363"/>
            <a:ext cx="45719" cy="43567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57420-186B-6F35-A869-919F2C4E5026}"/>
              </a:ext>
            </a:extLst>
          </p:cNvPr>
          <p:cNvSpPr txBox="1"/>
          <p:nvPr/>
        </p:nvSpPr>
        <p:spPr>
          <a:xfrm>
            <a:off x="7376158" y="3867480"/>
            <a:ext cx="115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 points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C93035-EF2A-56EF-72A1-D64C62F29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37811" y="3667494"/>
            <a:ext cx="41729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D2B7C1-4626-6453-3537-22B573ADDA57}"/>
              </a:ext>
            </a:extLst>
          </p:cNvPr>
          <p:cNvSpPr txBox="1"/>
          <p:nvPr/>
        </p:nvSpPr>
        <p:spPr>
          <a:xfrm rot="16200000">
            <a:off x="1526002" y="3447422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NAEP Scale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0D5AE0-6134-AC28-FDA8-BB893F4E0804}"/>
              </a:ext>
            </a:extLst>
          </p:cNvPr>
          <p:cNvSpPr txBox="1"/>
          <p:nvPr/>
        </p:nvSpPr>
        <p:spPr>
          <a:xfrm>
            <a:off x="9736586" y="6205835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</a:p>
          <a:p>
            <a:r>
              <a:rPr lang="en-US" sz="1200" dirty="0"/>
              <a:t>NAEP Data Explorer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0A167B-F7E7-F1A7-E8FA-2CD169DA09E2}"/>
              </a:ext>
            </a:extLst>
          </p:cNvPr>
          <p:cNvSpPr txBox="1"/>
          <p:nvPr/>
        </p:nvSpPr>
        <p:spPr>
          <a:xfrm>
            <a:off x="9779794" y="2136106"/>
            <a:ext cx="2122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Context:</a:t>
            </a:r>
          </a:p>
          <a:p>
            <a:pPr algn="ctr"/>
            <a:r>
              <a:rPr lang="en-US" sz="1400" dirty="0"/>
              <a:t>B-W gap = 33 points </a:t>
            </a:r>
          </a:p>
          <a:p>
            <a:pPr algn="ctr"/>
            <a:r>
              <a:rPr lang="en-US" sz="1200" dirty="0"/>
              <a:t>(in 1990)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D28E3-9523-E1E9-8E46-4F35EBBAA0B0}"/>
              </a:ext>
            </a:extLst>
          </p:cNvPr>
          <p:cNvSpPr txBox="1"/>
          <p:nvPr/>
        </p:nvSpPr>
        <p:spPr>
          <a:xfrm>
            <a:off x="9779793" y="4345906"/>
            <a:ext cx="2122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B-W gap = 32 points </a:t>
            </a:r>
          </a:p>
          <a:p>
            <a:pPr algn="ctr"/>
            <a:r>
              <a:rPr lang="en-US" sz="1200" dirty="0"/>
              <a:t>(in 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86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5" grpId="0" animBg="1"/>
      <p:bldP spid="17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9339" y="2006244"/>
            <a:ext cx="71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VS.</a:t>
            </a:r>
          </a:p>
        </p:txBody>
      </p:sp>
      <p:pic>
        <p:nvPicPr>
          <p:cNvPr id="3" name="Picture 2" descr="image of rich vs poor ">
            <a:extLst>
              <a:ext uri="{FF2B5EF4-FFF2-40B4-BE49-F238E27FC236}">
                <a16:creationId xmlns:a16="http://schemas.microsoft.com/office/drawing/2014/main" id="{54293EFC-71E3-4CCE-A01B-683A6880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0" b="16800"/>
          <a:stretch/>
        </p:blipFill>
        <p:spPr>
          <a:xfrm>
            <a:off x="3838590" y="1791634"/>
            <a:ext cx="4682835" cy="1352550"/>
          </a:xfrm>
          <a:prstGeom prst="rect">
            <a:avLst/>
          </a:prstGeom>
        </p:spPr>
      </p:pic>
      <p:grpSp>
        <p:nvGrpSpPr>
          <p:cNvPr id="27" name="Group 26" descr="ore discretionary income at the top, &#10;income-based residential segregation&#10;">
            <a:extLst>
              <a:ext uri="{FF2B5EF4-FFF2-40B4-BE49-F238E27FC236}">
                <a16:creationId xmlns:a16="http://schemas.microsoft.com/office/drawing/2014/main" id="{63A03BE2-4BF1-4FF9-87FA-996A73505B69}"/>
              </a:ext>
            </a:extLst>
          </p:cNvPr>
          <p:cNvGrpSpPr/>
          <p:nvPr/>
        </p:nvGrpSpPr>
        <p:grpSpPr>
          <a:xfrm>
            <a:off x="2245647" y="3077815"/>
            <a:ext cx="3835111" cy="1262938"/>
            <a:chOff x="1413164" y="775044"/>
            <a:chExt cx="4682836" cy="2053789"/>
          </a:xfrm>
        </p:grpSpPr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FCD79E86-33DD-4A1B-AC9F-EB9723ACC20F}"/>
                </a:ext>
              </a:extLst>
            </p:cNvPr>
            <p:cNvSpPr/>
            <p:nvPr/>
          </p:nvSpPr>
          <p:spPr>
            <a:xfrm>
              <a:off x="1413164" y="775044"/>
              <a:ext cx="4682836" cy="2053789"/>
            </a:xfrm>
            <a:prstGeom prst="up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 descr="More discretionary income at the top, &#10;income-based residential segregation&#10;">
              <a:extLst>
                <a:ext uri="{FF2B5EF4-FFF2-40B4-BE49-F238E27FC236}">
                  <a16:creationId xmlns:a16="http://schemas.microsoft.com/office/drawing/2014/main" id="{62045F05-BC23-4AE8-8760-4E3B88881B50}"/>
                </a:ext>
              </a:extLst>
            </p:cNvPr>
            <p:cNvSpPr txBox="1"/>
            <p:nvPr/>
          </p:nvSpPr>
          <p:spPr>
            <a:xfrm>
              <a:off x="2694657" y="1236712"/>
              <a:ext cx="2384401" cy="155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More discretionary income at the top, 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income-based residential segregation</a:t>
              </a:r>
            </a:p>
          </p:txBody>
        </p:sp>
      </p:grpSp>
      <p:grpSp>
        <p:nvGrpSpPr>
          <p:cNvPr id="21" name="Group 20" descr="School accountability,&#10;School finance reforms&#10;">
            <a:extLst>
              <a:ext uri="{FF2B5EF4-FFF2-40B4-BE49-F238E27FC236}">
                <a16:creationId xmlns:a16="http://schemas.microsoft.com/office/drawing/2014/main" id="{AF621CBE-FB2B-4D73-B6CF-FA099DDC11CB}"/>
              </a:ext>
            </a:extLst>
          </p:cNvPr>
          <p:cNvGrpSpPr/>
          <p:nvPr/>
        </p:nvGrpSpPr>
        <p:grpSpPr>
          <a:xfrm>
            <a:off x="6180007" y="3077815"/>
            <a:ext cx="3835111" cy="1262938"/>
            <a:chOff x="1413164" y="775044"/>
            <a:chExt cx="4682836" cy="2053789"/>
          </a:xfrm>
        </p:grpSpPr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03AE1E9E-9427-42F7-99D7-D0CD2C5C0B56}"/>
                </a:ext>
              </a:extLst>
            </p:cNvPr>
            <p:cNvSpPr/>
            <p:nvPr/>
          </p:nvSpPr>
          <p:spPr>
            <a:xfrm>
              <a:off x="1413164" y="775044"/>
              <a:ext cx="4682836" cy="2053789"/>
            </a:xfrm>
            <a:prstGeom prst="up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 descr="School accountability,&#10;School finance reforms&#10;">
              <a:extLst>
                <a:ext uri="{FF2B5EF4-FFF2-40B4-BE49-F238E27FC236}">
                  <a16:creationId xmlns:a16="http://schemas.microsoft.com/office/drawing/2014/main" id="{E777E993-DC89-443F-85A1-0EE8B8BEDDC4}"/>
                </a:ext>
              </a:extLst>
            </p:cNvPr>
            <p:cNvSpPr txBox="1"/>
            <p:nvPr/>
          </p:nvSpPr>
          <p:spPr>
            <a:xfrm>
              <a:off x="2694657" y="1236712"/>
              <a:ext cx="2384401" cy="85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School accountability,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School finance reforms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28074B3-A50D-48FD-A6DA-187A2E44FF09}"/>
              </a:ext>
            </a:extLst>
          </p:cNvPr>
          <p:cNvSpPr txBox="1"/>
          <p:nvPr/>
        </p:nvSpPr>
        <p:spPr>
          <a:xfrm>
            <a:off x="344774" y="1365957"/>
            <a:ext cx="11594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badi" panose="020B0604020104020204" pitchFamily="34" charset="0"/>
              </a:rPr>
              <a:t>Education is the “balance wheel of the social machinery.”  </a:t>
            </a:r>
            <a:r>
              <a:rPr lang="en-US" sz="2400" b="1" dirty="0">
                <a:latin typeface="Abadi" panose="020B0604020104020204" pitchFamily="34" charset="0"/>
              </a:rPr>
              <a:t>-</a:t>
            </a:r>
            <a:r>
              <a:rPr lang="en-US" b="1" dirty="0">
                <a:latin typeface="Abadi" panose="020B0604020104020204" pitchFamily="34" charset="0"/>
              </a:rPr>
              <a:t>Horace Mann</a:t>
            </a:r>
            <a:endParaRPr lang="en-US" sz="2400" b="1" dirty="0">
              <a:latin typeface="Abadi" panose="020B06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B1217-2D0C-18A3-1F4C-37D7EC0211B4}"/>
              </a:ext>
            </a:extLst>
          </p:cNvPr>
          <p:cNvSpPr txBox="1"/>
          <p:nvPr/>
        </p:nvSpPr>
        <p:spPr>
          <a:xfrm>
            <a:off x="4145451" y="4929188"/>
            <a:ext cx="458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badi" panose="020B0604020104020204" pitchFamily="34" charset="0"/>
              </a:rPr>
              <a:t>But the balance wheel was under strain.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B86D60-4B0A-41C8-B33D-C7617655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Education is the “balance wheel of the social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machinery”</a:t>
            </a:r>
          </a:p>
        </p:txBody>
      </p:sp>
    </p:spTree>
    <p:extLst>
      <p:ext uri="{BB962C8B-B14F-4D97-AF65-F5344CB8AC3E}">
        <p14:creationId xmlns:p14="http://schemas.microsoft.com/office/powerpoint/2010/main" val="272108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A414-F219-3585-98D2-CA2AE883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99" y="349885"/>
            <a:ext cx="1153435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Nationally, racial gaps were narrowing.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06D9C-1BA2-D1F1-1EA3-59EB13439C7F}"/>
              </a:ext>
            </a:extLst>
          </p:cNvPr>
          <p:cNvSpPr txBox="1"/>
          <p:nvPr/>
        </p:nvSpPr>
        <p:spPr>
          <a:xfrm>
            <a:off x="8503920" y="1578212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4 Math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A873D-D164-3A19-0E69-584CF111B393}"/>
              </a:ext>
            </a:extLst>
          </p:cNvPr>
          <p:cNvSpPr txBox="1"/>
          <p:nvPr/>
        </p:nvSpPr>
        <p:spPr>
          <a:xfrm>
            <a:off x="2161830" y="1578212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8 Math</a:t>
            </a:r>
          </a:p>
        </p:txBody>
      </p:sp>
      <p:grpSp>
        <p:nvGrpSpPr>
          <p:cNvPr id="4" name="Group 3" descr="Grade 8 Math scores based on race">
            <a:extLst>
              <a:ext uri="{FF2B5EF4-FFF2-40B4-BE49-F238E27FC236}">
                <a16:creationId xmlns:a16="http://schemas.microsoft.com/office/drawing/2014/main" id="{CFF6D16D-6695-1568-2E5A-C2577218257D}"/>
              </a:ext>
            </a:extLst>
          </p:cNvPr>
          <p:cNvGrpSpPr/>
          <p:nvPr/>
        </p:nvGrpSpPr>
        <p:grpSpPr>
          <a:xfrm>
            <a:off x="73597" y="1947544"/>
            <a:ext cx="5952328" cy="4279392"/>
            <a:chOff x="73597" y="1947544"/>
            <a:chExt cx="5952328" cy="42793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B44302-5788-F868-84B4-CDC7D41E0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821" y="1947544"/>
              <a:ext cx="5899104" cy="427939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84181D-F151-4914-F5BE-CB9B4A16436A}"/>
                </a:ext>
              </a:extLst>
            </p:cNvPr>
            <p:cNvSpPr txBox="1"/>
            <p:nvPr/>
          </p:nvSpPr>
          <p:spPr>
            <a:xfrm rot="16200000">
              <a:off x="-517109" y="3375984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grpSp>
        <p:nvGrpSpPr>
          <p:cNvPr id="6" name="Group 5" descr="Grade 4 Math NAEP scores based on race">
            <a:extLst>
              <a:ext uri="{FF2B5EF4-FFF2-40B4-BE49-F238E27FC236}">
                <a16:creationId xmlns:a16="http://schemas.microsoft.com/office/drawing/2014/main" id="{83CCFC63-42B9-AA64-65DE-FA989A6817C9}"/>
              </a:ext>
            </a:extLst>
          </p:cNvPr>
          <p:cNvGrpSpPr/>
          <p:nvPr/>
        </p:nvGrpSpPr>
        <p:grpSpPr>
          <a:xfrm>
            <a:off x="6079149" y="1947544"/>
            <a:ext cx="5984105" cy="4277995"/>
            <a:chOff x="6079149" y="1947544"/>
            <a:chExt cx="5984105" cy="42779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09541E-F941-FE0B-1839-0032E1E56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6076" y="1947544"/>
              <a:ext cx="5897178" cy="427799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24ABA8-2D93-6F00-9D90-3B4213D6839C}"/>
                </a:ext>
              </a:extLst>
            </p:cNvPr>
            <p:cNvSpPr txBox="1"/>
            <p:nvPr/>
          </p:nvSpPr>
          <p:spPr>
            <a:xfrm rot="16200000">
              <a:off x="5488443" y="3375984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37BD7C9-C7D5-6503-C212-D6BBEB9798C5}"/>
              </a:ext>
            </a:extLst>
          </p:cNvPr>
          <p:cNvSpPr txBox="1"/>
          <p:nvPr/>
        </p:nvSpPr>
        <p:spPr>
          <a:xfrm>
            <a:off x="9736586" y="6205835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</a:p>
          <a:p>
            <a:r>
              <a:rPr lang="en-US" sz="1200" dirty="0"/>
              <a:t>NAEP Data Explorer</a:t>
            </a:r>
          </a:p>
        </p:txBody>
      </p:sp>
    </p:spTree>
    <p:extLst>
      <p:ext uri="{BB962C8B-B14F-4D97-AF65-F5344CB8AC3E}">
        <p14:creationId xmlns:p14="http://schemas.microsoft.com/office/powerpoint/2010/main" val="39035906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0A414-F219-3585-98D2-CA2AE883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99" y="349885"/>
            <a:ext cx="1153435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As they were in Massachusetts.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(Except for B-W Gap in 8</a:t>
            </a:r>
            <a:r>
              <a:rPr lang="en-US" sz="24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grade math.)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306D9C-1BA2-D1F1-1EA3-59EB13439C7F}"/>
              </a:ext>
            </a:extLst>
          </p:cNvPr>
          <p:cNvSpPr txBox="1"/>
          <p:nvPr/>
        </p:nvSpPr>
        <p:spPr>
          <a:xfrm>
            <a:off x="8503920" y="1578212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4 Math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A873D-D164-3A19-0E69-584CF111B393}"/>
              </a:ext>
            </a:extLst>
          </p:cNvPr>
          <p:cNvSpPr txBox="1"/>
          <p:nvPr/>
        </p:nvSpPr>
        <p:spPr>
          <a:xfrm>
            <a:off x="2161830" y="1578212"/>
            <a:ext cx="156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8 Math</a:t>
            </a:r>
          </a:p>
        </p:txBody>
      </p:sp>
      <p:grpSp>
        <p:nvGrpSpPr>
          <p:cNvPr id="7" name="Group 6" descr="MA NAEP GRADE 8 Math scores based on race">
            <a:extLst>
              <a:ext uri="{FF2B5EF4-FFF2-40B4-BE49-F238E27FC236}">
                <a16:creationId xmlns:a16="http://schemas.microsoft.com/office/drawing/2014/main" id="{C6D29831-026F-C79C-0567-9E5D7795A654}"/>
              </a:ext>
            </a:extLst>
          </p:cNvPr>
          <p:cNvGrpSpPr/>
          <p:nvPr/>
        </p:nvGrpSpPr>
        <p:grpSpPr>
          <a:xfrm>
            <a:off x="73597" y="1947544"/>
            <a:ext cx="5954253" cy="4279392"/>
            <a:chOff x="73597" y="1947544"/>
            <a:chExt cx="5954253" cy="42793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71EB4C-5D14-B9EC-4203-4DF5DF3D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746" y="1947544"/>
              <a:ext cx="5899104" cy="427939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533C83-CE44-9FCC-5E93-A35BADC67199}"/>
                </a:ext>
              </a:extLst>
            </p:cNvPr>
            <p:cNvSpPr txBox="1"/>
            <p:nvPr/>
          </p:nvSpPr>
          <p:spPr>
            <a:xfrm rot="16200000">
              <a:off x="-517109" y="3475996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grpSp>
        <p:nvGrpSpPr>
          <p:cNvPr id="8" name="Group 7" descr="MA Grade 4 Math scores based on race">
            <a:extLst>
              <a:ext uri="{FF2B5EF4-FFF2-40B4-BE49-F238E27FC236}">
                <a16:creationId xmlns:a16="http://schemas.microsoft.com/office/drawing/2014/main" id="{271AEE94-54CA-5EDF-9C34-CB8D11C3A19C}"/>
              </a:ext>
            </a:extLst>
          </p:cNvPr>
          <p:cNvGrpSpPr/>
          <p:nvPr/>
        </p:nvGrpSpPr>
        <p:grpSpPr>
          <a:xfrm>
            <a:off x="6096001" y="1947544"/>
            <a:ext cx="5967255" cy="4279392"/>
            <a:chOff x="6096001" y="1947544"/>
            <a:chExt cx="5967255" cy="42793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92A492-5A7A-DF0F-5AB2-932A01413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4152" y="1947544"/>
              <a:ext cx="5899104" cy="427939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7E055A-4ECC-2E9C-82D4-60E4E3ED3FCF}"/>
                </a:ext>
              </a:extLst>
            </p:cNvPr>
            <p:cNvSpPr txBox="1"/>
            <p:nvPr/>
          </p:nvSpPr>
          <p:spPr>
            <a:xfrm rot="16200000">
              <a:off x="5505295" y="3475996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B1DBB8-7819-45F7-E608-0E85E8322330}"/>
              </a:ext>
            </a:extLst>
          </p:cNvPr>
          <p:cNvSpPr txBox="1"/>
          <p:nvPr/>
        </p:nvSpPr>
        <p:spPr>
          <a:xfrm>
            <a:off x="9736586" y="6205835"/>
            <a:ext cx="224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</a:p>
          <a:p>
            <a:r>
              <a:rPr lang="en-US" sz="1200" dirty="0"/>
              <a:t>NAEP Data Explorer</a:t>
            </a:r>
          </a:p>
        </p:txBody>
      </p:sp>
    </p:spTree>
    <p:extLst>
      <p:ext uri="{BB962C8B-B14F-4D97-AF65-F5344CB8AC3E}">
        <p14:creationId xmlns:p14="http://schemas.microsoft.com/office/powerpoint/2010/main" val="37512376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5B57-30FC-4834-B17F-4843ECC4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badi" panose="020B0604020104020204" pitchFamily="34" charset="0"/>
              </a:rPr>
              <a:t>On NAEP, math improved at all income levels…</a:t>
            </a:r>
          </a:p>
        </p:txBody>
      </p:sp>
      <p:pic>
        <p:nvPicPr>
          <p:cNvPr id="4" name="Picture 3" descr="NAEP scores grade 4 math - household income">
            <a:extLst>
              <a:ext uri="{FF2B5EF4-FFF2-40B4-BE49-F238E27FC236}">
                <a16:creationId xmlns:a16="http://schemas.microsoft.com/office/drawing/2014/main" id="{B3FA4C1D-9A21-4BF0-BB7F-734AFEC7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1600200"/>
            <a:ext cx="5645013" cy="4114800"/>
          </a:xfrm>
          <a:prstGeom prst="rect">
            <a:avLst/>
          </a:prstGeom>
        </p:spPr>
      </p:pic>
      <p:pic>
        <p:nvPicPr>
          <p:cNvPr id="5" name="Picture 4" descr="NAEP GRADE 8 scores - household income">
            <a:extLst>
              <a:ext uri="{FF2B5EF4-FFF2-40B4-BE49-F238E27FC236}">
                <a16:creationId xmlns:a16="http://schemas.microsoft.com/office/drawing/2014/main" id="{4ADB66F5-6CE0-4741-9DE3-F094E65F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1597152"/>
            <a:ext cx="5645013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9E062-55CE-B5B0-873E-00BF39EEB948}"/>
              </a:ext>
            </a:extLst>
          </p:cNvPr>
          <p:cNvSpPr txBox="1"/>
          <p:nvPr/>
        </p:nvSpPr>
        <p:spPr>
          <a:xfrm rot="16200000">
            <a:off x="-338516" y="2911639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NAEP Scale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B922C-6FBE-B39E-73A4-C0E7EAB961EE}"/>
              </a:ext>
            </a:extLst>
          </p:cNvPr>
          <p:cNvSpPr txBox="1"/>
          <p:nvPr/>
        </p:nvSpPr>
        <p:spPr>
          <a:xfrm rot="16200000">
            <a:off x="5569365" y="2911640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NAEP Scale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1E0FB-701C-F76C-277F-5CC3A49987FD}"/>
              </a:ext>
            </a:extLst>
          </p:cNvPr>
          <p:cNvSpPr txBox="1"/>
          <p:nvPr/>
        </p:nvSpPr>
        <p:spPr>
          <a:xfrm>
            <a:off x="329184" y="6165056"/>
            <a:ext cx="1140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methodology, see Hashim, Kane, Kelley-Kemple, Staiger, “Have Income-based Achievement Gaps Widened or Narrowed?”   </a:t>
            </a:r>
          </a:p>
          <a:p>
            <a:r>
              <a:rPr lang="en-US" sz="1600" dirty="0"/>
              <a:t>NBER Working Paper No. 27714.</a:t>
            </a:r>
          </a:p>
        </p:txBody>
      </p:sp>
    </p:spTree>
    <p:extLst>
      <p:ext uri="{BB962C8B-B14F-4D97-AF65-F5344CB8AC3E}">
        <p14:creationId xmlns:p14="http://schemas.microsoft.com/office/powerpoint/2010/main" val="1240373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NAEP scores grade 4 math - low income households">
            <a:extLst>
              <a:ext uri="{FF2B5EF4-FFF2-40B4-BE49-F238E27FC236}">
                <a16:creationId xmlns:a16="http://schemas.microsoft.com/office/drawing/2014/main" id="{D7D08001-A943-03EA-43EE-DAC18702B522}"/>
              </a:ext>
            </a:extLst>
          </p:cNvPr>
          <p:cNvGrpSpPr/>
          <p:nvPr/>
        </p:nvGrpSpPr>
        <p:grpSpPr>
          <a:xfrm>
            <a:off x="275715" y="1597152"/>
            <a:ext cx="5698482" cy="4114800"/>
            <a:chOff x="275715" y="1597152"/>
            <a:chExt cx="5698482" cy="4114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3354C0-8FF3-429A-8FB3-62A16779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84" y="1597152"/>
              <a:ext cx="5645013" cy="4114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0C1A1F-7CD5-E4F7-E833-EEE3AABC395C}"/>
                </a:ext>
              </a:extLst>
            </p:cNvPr>
            <p:cNvSpPr txBox="1"/>
            <p:nvPr/>
          </p:nvSpPr>
          <p:spPr>
            <a:xfrm rot="16200000">
              <a:off x="-314991" y="3098995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45B57-30FC-4834-B17F-4843ECC4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badi" panose="020B0604020104020204" pitchFamily="34" charset="0"/>
              </a:rPr>
              <a:t>…especially for low-income families.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18F3ED-BA85-4C0A-84E5-7147154ABAB5}"/>
              </a:ext>
            </a:extLst>
          </p:cNvPr>
          <p:cNvSpPr txBox="1"/>
          <p:nvPr/>
        </p:nvSpPr>
        <p:spPr>
          <a:xfrm>
            <a:off x="1081137" y="3321690"/>
            <a:ext cx="1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 points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324961-F644-4129-9EA1-69B870B19764}"/>
              </a:ext>
            </a:extLst>
          </p:cNvPr>
          <p:cNvSpPr txBox="1"/>
          <p:nvPr/>
        </p:nvSpPr>
        <p:spPr>
          <a:xfrm>
            <a:off x="4734500" y="2519035"/>
            <a:ext cx="1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points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2EB081-BDF7-44B0-BE81-BD93FA80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9707" y="3055045"/>
            <a:ext cx="0" cy="9645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40F3C9-AD70-4869-A3FE-28B527E2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9707" y="3055045"/>
            <a:ext cx="4538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0DFB79-5DD2-4AD3-960D-17AF13CD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2048" y="2960132"/>
            <a:ext cx="5667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23B6A0A-162F-46ED-9D89-8F3351511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29791" y="2381250"/>
            <a:ext cx="0" cy="6234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175564-8373-4DE8-8A31-8957DE193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9982" y="3506356"/>
            <a:ext cx="3399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 descr="NAEP grade 8 math scores low income households">
            <a:extLst>
              <a:ext uri="{FF2B5EF4-FFF2-40B4-BE49-F238E27FC236}">
                <a16:creationId xmlns:a16="http://schemas.microsoft.com/office/drawing/2014/main" id="{ADECC088-BAB8-BD0C-8E87-5EF6FA5FB061}"/>
              </a:ext>
            </a:extLst>
          </p:cNvPr>
          <p:cNvGrpSpPr/>
          <p:nvPr/>
        </p:nvGrpSpPr>
        <p:grpSpPr>
          <a:xfrm>
            <a:off x="6124958" y="1597152"/>
            <a:ext cx="5737858" cy="4114800"/>
            <a:chOff x="6460410" y="2014537"/>
            <a:chExt cx="5737858" cy="4114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DDEA65-B894-4474-8EDA-2C726400B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55" y="2014537"/>
              <a:ext cx="5645013" cy="41148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3B1FC3-0881-3FBD-86D2-63E160E07224}"/>
                </a:ext>
              </a:extLst>
            </p:cNvPr>
            <p:cNvSpPr txBox="1"/>
            <p:nvPr/>
          </p:nvSpPr>
          <p:spPr>
            <a:xfrm rot="16200000">
              <a:off x="5869704" y="3642401"/>
              <a:ext cx="1489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NAEP Scale Points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721FEFB-FA3F-6107-CA22-431FB1A33C2C}"/>
              </a:ext>
            </a:extLst>
          </p:cNvPr>
          <p:cNvSpPr txBox="1"/>
          <p:nvPr/>
        </p:nvSpPr>
        <p:spPr>
          <a:xfrm>
            <a:off x="329184" y="6165056"/>
            <a:ext cx="1140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methodology, see Hashim, Kane, Kelley-Kemple, Staiger, “Have Income-based Achievement Gaps Widened or Narrowed?”   </a:t>
            </a:r>
          </a:p>
          <a:p>
            <a:r>
              <a:rPr lang="en-US" sz="1600" dirty="0"/>
              <a:t>NBER Working Paper No. 27714.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4AF792-1F57-40CE-93D7-DB2DDEAA9B35}"/>
              </a:ext>
            </a:extLst>
          </p:cNvPr>
          <p:cNvSpPr txBox="1"/>
          <p:nvPr/>
        </p:nvSpPr>
        <p:spPr>
          <a:xfrm>
            <a:off x="10366483" y="2323623"/>
            <a:ext cx="1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 points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E15D63-EBFF-49AD-89D3-AC41D5788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9982" y="3506356"/>
            <a:ext cx="0" cy="5798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B67169-F739-4D1C-B5FA-DBF3ECAD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14075" y="3116967"/>
            <a:ext cx="5667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70E865-2994-4A7A-AA85-4EB33824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21818" y="2692955"/>
            <a:ext cx="0" cy="4685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BEB5189-DA0B-496E-A498-DF7B2A2C5137}"/>
              </a:ext>
            </a:extLst>
          </p:cNvPr>
          <p:cNvSpPr txBox="1"/>
          <p:nvPr/>
        </p:nvSpPr>
        <p:spPr>
          <a:xfrm>
            <a:off x="7079982" y="3537297"/>
            <a:ext cx="113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 points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CD724-8D5C-902C-1F05-699527342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79982" y="3506356"/>
            <a:ext cx="3399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45B57-30FC-4834-B17F-4843ECC4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badi" panose="020B0604020104020204" pitchFamily="34" charset="0"/>
              </a:rPr>
              <a:t>Reading improved for low- and middle- income families.</a:t>
            </a:r>
          </a:p>
        </p:txBody>
      </p:sp>
      <p:pic>
        <p:nvPicPr>
          <p:cNvPr id="4" name="Picture 3" descr="NAEP reading scores low income households grade 4">
            <a:extLst>
              <a:ext uri="{FF2B5EF4-FFF2-40B4-BE49-F238E27FC236}">
                <a16:creationId xmlns:a16="http://schemas.microsoft.com/office/drawing/2014/main" id="{BB2D278E-4E62-4F7B-A465-78A343B0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597152"/>
            <a:ext cx="5645013" cy="4114800"/>
          </a:xfrm>
          <a:prstGeom prst="rect">
            <a:avLst/>
          </a:prstGeom>
        </p:spPr>
      </p:pic>
      <p:pic>
        <p:nvPicPr>
          <p:cNvPr id="5" name="Picture 4" descr="NAEP reading scores low income households grade 4">
            <a:extLst>
              <a:ext uri="{FF2B5EF4-FFF2-40B4-BE49-F238E27FC236}">
                <a16:creationId xmlns:a16="http://schemas.microsoft.com/office/drawing/2014/main" id="{0D80C00A-3FDC-4AF9-9E18-47A23FEF9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1597152"/>
            <a:ext cx="5645013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9BF37-37A3-8602-6958-52D25440A116}"/>
              </a:ext>
            </a:extLst>
          </p:cNvPr>
          <p:cNvSpPr txBox="1"/>
          <p:nvPr/>
        </p:nvSpPr>
        <p:spPr>
          <a:xfrm rot="16200000">
            <a:off x="-331372" y="3004509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NAEP Scale Points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B6978-987D-59BE-43CC-796E7E7DEEBA}"/>
              </a:ext>
            </a:extLst>
          </p:cNvPr>
          <p:cNvSpPr txBox="1"/>
          <p:nvPr/>
        </p:nvSpPr>
        <p:spPr>
          <a:xfrm rot="16200000">
            <a:off x="5562222" y="3004510"/>
            <a:ext cx="1489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NAEP Scale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18DCE-531E-2664-D035-D7F252FEA435}"/>
              </a:ext>
            </a:extLst>
          </p:cNvPr>
          <p:cNvSpPr txBox="1"/>
          <p:nvPr/>
        </p:nvSpPr>
        <p:spPr>
          <a:xfrm>
            <a:off x="329184" y="6165056"/>
            <a:ext cx="1140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methodology, see Hashim, Kane, Kelley-Kemple, Staiger, “Have Income-based Achievement Gaps Widened or Narrowed?”   </a:t>
            </a:r>
          </a:p>
          <a:p>
            <a:r>
              <a:rPr lang="en-US" sz="1600" dirty="0"/>
              <a:t>NBER Working Paper No. 27714.</a:t>
            </a:r>
          </a:p>
        </p:txBody>
      </p:sp>
    </p:spTree>
    <p:extLst>
      <p:ext uri="{BB962C8B-B14F-4D97-AF65-F5344CB8AC3E}">
        <p14:creationId xmlns:p14="http://schemas.microsoft.com/office/powerpoint/2010/main" val="36670221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5374E5F8F7642BC5B8A7A6964A541" ma:contentTypeVersion="13" ma:contentTypeDescription="Create a new document." ma:contentTypeScope="" ma:versionID="6a655af51d2c47c1b5d4d3d79dc0a300">
  <xsd:schema xmlns:xsd="http://www.w3.org/2001/XMLSchema" xmlns:xs="http://www.w3.org/2001/XMLSchema" xmlns:p="http://schemas.microsoft.com/office/2006/metadata/properties" xmlns:ns3="a62ae772-37ea-4d05-9106-e91bc73a96b8" xmlns:ns4="950ac25e-e2c2-4ce3-b7e0-f64e62528480" targetNamespace="http://schemas.microsoft.com/office/2006/metadata/properties" ma:root="true" ma:fieldsID="f167e332c1ca2b0f89c73d255609eed5" ns3:_="" ns4:_="">
    <xsd:import namespace="a62ae772-37ea-4d05-9106-e91bc73a96b8"/>
    <xsd:import namespace="950ac25e-e2c2-4ce3-b7e0-f64e625284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ae772-37ea-4d05-9106-e91bc73a96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ac25e-e2c2-4ce3-b7e0-f64e625284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ECE3A8-2734-48E9-A3C9-8C97C0621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4F589-93A6-440F-9D58-1DABB53C3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2ae772-37ea-4d05-9106-e91bc73a96b8"/>
    <ds:schemaRef ds:uri="950ac25e-e2c2-4ce3-b7e0-f64e625284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31833E-3E97-419B-9DE0-92BF40E4BDAA}">
  <ds:schemaRefs>
    <ds:schemaRef ds:uri="http://schemas.microsoft.com/office/2006/documentManagement/types"/>
    <ds:schemaRef ds:uri="http://purl.org/dc/dcmitype/"/>
    <ds:schemaRef ds:uri="http://purl.org/dc/elements/1.1/"/>
    <ds:schemaRef ds:uri="950ac25e-e2c2-4ce3-b7e0-f64e62528480"/>
    <ds:schemaRef ds:uri="a62ae772-37ea-4d05-9106-e91bc73a96b8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44508</TotalTime>
  <Words>1058</Words>
  <Application>Microsoft Office PowerPoint</Application>
  <PresentationFormat>Widescreen</PresentationFormat>
  <Paragraphs>156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Cambria Math</vt:lpstr>
      <vt:lpstr>Office Theme</vt:lpstr>
      <vt:lpstr>Two Steps Forward, One Step Back: Resuming Progress in MA Education Reform</vt:lpstr>
      <vt:lpstr>Nationally, achievement rose 1990-2013</vt:lpstr>
      <vt:lpstr>Massachusetts achievement also rose, although recent losses are larger.</vt:lpstr>
      <vt:lpstr>Education is the “balance wheel of the social  machinery”</vt:lpstr>
      <vt:lpstr>Nationally, racial gaps were narrowing.</vt:lpstr>
      <vt:lpstr>As they were in Massachusetts. (Except for B-W Gap in 8th grade math.)</vt:lpstr>
      <vt:lpstr>On NAEP, math improved at all income levels…</vt:lpstr>
      <vt:lpstr>…especially for low-income families.</vt:lpstr>
      <vt:lpstr>Reading improved for low- and middle- income families.</vt:lpstr>
      <vt:lpstr>Reading improved for low- and middle- income families.</vt:lpstr>
      <vt:lpstr>In MA, high poverty districts improved the most</vt:lpstr>
      <vt:lpstr>Those Born in States with Large NAEP Benefited </vt:lpstr>
      <vt:lpstr>What has the increase in achievement been worth</vt:lpstr>
      <vt:lpstr>What has increased NAEP score been worth summing over all cohorts, 1993-2019?</vt:lpstr>
      <vt:lpstr>Education reform did not fail.</vt:lpstr>
      <vt:lpstr>The pandemic losses increased inequality in MA</vt:lpstr>
      <vt:lpstr>How MA could resume improvement:  State Innovation Fund</vt:lpstr>
      <vt:lpstr>Appendix Slides</vt:lpstr>
      <vt:lpstr>Before 2019, every state had improved in math.</vt:lpstr>
      <vt:lpstr>And many states improved in reading.</vt:lpstr>
      <vt:lpstr>Between 2019 and 2022, the U.S. gave up 40% of pre-pandemic progress in 8th grade NAEP Math!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June 2023 Regular Meeting Item 2 PowerPoint: Two Steps Forward, One Step Back: Resuming Progress in MA Education Reform, Thomas J. Kane, Harvard University</dc:title>
  <dc:creator>DESE</dc:creator>
  <cp:lastModifiedBy>Zou, Dong (EOE)</cp:lastModifiedBy>
  <cp:revision>207</cp:revision>
  <dcterms:created xsi:type="dcterms:W3CDTF">2020-02-05T20:50:27Z</dcterms:created>
  <dcterms:modified xsi:type="dcterms:W3CDTF">2023-06-29T19:53:16Z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29 2023 12:00AM</vt:lpwstr>
  </property>
</Properties>
</file>