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5" r:id="rId6"/>
    <p:sldId id="261" r:id="rId7"/>
    <p:sldId id="262" r:id="rId8"/>
    <p:sldId id="263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9E2"/>
    <a:srgbClr val="8397E7"/>
    <a:srgbClr val="AFCBFD"/>
    <a:srgbClr val="93A9FF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786E7-E218-4015-821C-AF5FB8329084}" v="30" dt="2023-06-27T13:45:44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30" autoAdjust="0"/>
    <p:restoredTop sz="86388" autoAdjust="0"/>
  </p:normalViewPr>
  <p:slideViewPr>
    <p:cSldViewPr snapToGrid="0">
      <p:cViewPr varScale="1">
        <p:scale>
          <a:sx n="137" d="100"/>
          <a:sy n="137" d="100"/>
        </p:scale>
        <p:origin x="71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livan, Courtney (DESE)" userId="bb054bc9-ef4a-419b-8326-5f2044d9e48f" providerId="ADAL" clId="{05E786E7-E218-4015-821C-AF5FB8329084}"/>
    <pc:docChg chg="modSld">
      <pc:chgData name="Sullivan, Courtney (DESE)" userId="bb054bc9-ef4a-419b-8326-5f2044d9e48f" providerId="ADAL" clId="{05E786E7-E218-4015-821C-AF5FB8329084}" dt="2023-06-27T13:45:44.350" v="28" actId="14100"/>
      <pc:docMkLst>
        <pc:docMk/>
      </pc:docMkLst>
      <pc:sldChg chg="delSp modSp mod modShow">
        <pc:chgData name="Sullivan, Courtney (DESE)" userId="bb054bc9-ef4a-419b-8326-5f2044d9e48f" providerId="ADAL" clId="{05E786E7-E218-4015-821C-AF5FB8329084}" dt="2023-06-27T13:45:44.350" v="28" actId="14100"/>
        <pc:sldMkLst>
          <pc:docMk/>
          <pc:sldMk cId="3472057045" sldId="256"/>
        </pc:sldMkLst>
        <pc:spChg chg="mod">
          <ac:chgData name="Sullivan, Courtney (DESE)" userId="bb054bc9-ef4a-419b-8326-5f2044d9e48f" providerId="ADAL" clId="{05E786E7-E218-4015-821C-AF5FB8329084}" dt="2023-06-27T13:45:44.350" v="28" actId="14100"/>
          <ac:spMkLst>
            <pc:docMk/>
            <pc:sldMk cId="3472057045" sldId="256"/>
            <ac:spMk id="2" creationId="{014B4766-0EE3-8028-2E23-5FACFF09600A}"/>
          </ac:spMkLst>
        </pc:spChg>
        <pc:spChg chg="del mod">
          <ac:chgData name="Sullivan, Courtney (DESE)" userId="bb054bc9-ef4a-419b-8326-5f2044d9e48f" providerId="ADAL" clId="{05E786E7-E218-4015-821C-AF5FB8329084}" dt="2023-06-27T13:45:26.600" v="25" actId="478"/>
          <ac:spMkLst>
            <pc:docMk/>
            <pc:sldMk cId="3472057045" sldId="256"/>
            <ac:spMk id="3" creationId="{451FB839-A537-685A-EE8C-AF8C11F1A27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8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If an educator obtains the new PreK-2 moderate or severe disabilities license and they would like to obtain the PreK-8 or 5-12 moderate disabilities license or the all levels severe disabilities license, they would need to pass the required subject matter test (for example, General Curriculum).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7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8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0"/>
            <a:ext cx="10416162" cy="3894350"/>
          </a:xfrm>
        </p:spPr>
        <p:txBody>
          <a:bodyPr>
            <a:normAutofit/>
          </a:bodyPr>
          <a:lstStyle/>
          <a:p>
            <a:r>
              <a:rPr lang="en-US" sz="6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rPr>
              <a:t>Proposed Amendments to Educator Licensure Regulations – 603 CMR 7.00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821347-A40E-4BB1-D47A-CD63FCF90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Following your vote on April 25</a:t>
            </a:r>
            <a:r>
              <a:rPr lang="en-US" baseline="30000" dirty="0"/>
              <a:t>th</a:t>
            </a:r>
            <a:r>
              <a:rPr lang="en-US" dirty="0"/>
              <a:t> the proposed regulations went out for public comment until June 2</a:t>
            </a:r>
            <a:r>
              <a:rPr lang="en-US" baseline="30000" dirty="0"/>
              <a:t>nd</a:t>
            </a:r>
            <a:r>
              <a:rPr lang="en-US" dirty="0"/>
              <a:t>. </a:t>
            </a:r>
          </a:p>
          <a:p>
            <a:r>
              <a:rPr lang="en-US" dirty="0"/>
              <a:t>In total, over 350 comments were received via a survey, email and mail. </a:t>
            </a:r>
          </a:p>
          <a:p>
            <a:r>
              <a:rPr lang="en-US" dirty="0"/>
              <a:t>Comments came from a variety of individuals across an array of roles such as parents, teachers, audiologists, advocates, administrators, faculty, physicians and from a variety of organizations.  </a:t>
            </a:r>
          </a:p>
          <a:p>
            <a:r>
              <a:rPr lang="en-US" dirty="0"/>
              <a:t>Some changes are proposed to the draft regulations as a result of the feedback and public comment period.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609424-56A3-1D65-4803-F674A5D06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Proposed Licensure Regulation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2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Proposed Licensure Regulation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/>
              <a:t>Permit an individual with an Initial or Professional teacher license to obtain a Provisional license in Special Education or English as a Second Language (ESL)</a:t>
            </a:r>
          </a:p>
          <a:p>
            <a:pPr lvl="1"/>
            <a:r>
              <a:rPr lang="en-US" dirty="0"/>
              <a:t>Not allowed under current regulations. </a:t>
            </a:r>
          </a:p>
          <a:p>
            <a:pPr lvl="1"/>
            <a:r>
              <a:rPr lang="en-US" dirty="0"/>
              <a:t>Must satisfy the subject matter knowledge requirements.</a:t>
            </a:r>
          </a:p>
          <a:p>
            <a:pPr lvl="1"/>
            <a:r>
              <a:rPr lang="en-US" dirty="0"/>
              <a:t>For Special Education, the applicant would need to have at least two years of experience modifying the curriculum for students with disabilities. </a:t>
            </a:r>
          </a:p>
          <a:p>
            <a:pPr lvl="1"/>
            <a:r>
              <a:rPr lang="en-US" dirty="0"/>
              <a:t>150-hour internship required to advance to Initial or Professional.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CHANGE – Teacher of the Deaf and Hard of Hearing (ASL/TC &amp; Oral/Aural) or Visually Impaired is not included in the final proposal.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CHANGE – For ESL, require at least two years of experience in second language acquisition and sheltering content for English learners. </a:t>
            </a:r>
          </a:p>
        </p:txBody>
      </p:sp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Proposed Licensure Regulation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Create a new PreK-2 license for moderate disabilities and severe disabilities</a:t>
            </a:r>
          </a:p>
          <a:p>
            <a:pPr lvl="1"/>
            <a:r>
              <a:rPr lang="en-US" dirty="0"/>
              <a:t>Currently offer PreK-8 &amp; 5-12 for moderate disabilities &amp; All levels for severe disabilities. </a:t>
            </a:r>
          </a:p>
          <a:p>
            <a:pPr lvl="1"/>
            <a:r>
              <a:rPr lang="en-US" dirty="0"/>
              <a:t>Most teachers with an early childhood license would not need to pass another MTEL test. </a:t>
            </a:r>
          </a:p>
          <a:p>
            <a:pPr lvl="1"/>
            <a:r>
              <a:rPr lang="en-US" dirty="0"/>
              <a:t>Must demonstrate the subject matter knowledge requirements.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CHANGE – the General Curriculum test will not be accepted for the PreK-2 license as the Early Childhood MTEL test is better designed for this license as it includes elements such as child development and the science of early learning.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7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Proposed Licensure Regulation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Permit “demonstration of knowledge” as a way to satisfy ways to prepare and maintain students with disabilities for general classrooms. </a:t>
            </a:r>
          </a:p>
          <a:p>
            <a:pPr lvl="1"/>
            <a:r>
              <a:rPr lang="en-US" dirty="0"/>
              <a:t>Would allow someone to demonstrate this knowledge in the field, through Structured Guidance &amp; Supports (SG&amp;S) or mentored employment. </a:t>
            </a:r>
          </a:p>
          <a:p>
            <a:pPr lvl="1"/>
            <a:r>
              <a:rPr lang="en-US" dirty="0"/>
              <a:t>Currently, this can only be satisfied via coursework or a seminar/workshop.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 change, however, the Department will have clear information and direction as to how this can be satisfied via “demonstration of”, including a template letter for districts. </a:t>
            </a:r>
          </a:p>
        </p:txBody>
      </p:sp>
    </p:spTree>
    <p:extLst>
      <p:ext uri="{BB962C8B-B14F-4D97-AF65-F5344CB8AC3E}">
        <p14:creationId xmlns:p14="http://schemas.microsoft.com/office/powerpoint/2010/main" val="275913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Proposed Licensure Regulation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3" y="2038346"/>
            <a:ext cx="10515600" cy="405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Create a new Provisional license for school nurse</a:t>
            </a:r>
          </a:p>
          <a:p>
            <a:pPr lvl="1"/>
            <a:r>
              <a:rPr lang="en-US" dirty="0"/>
              <a:t>Would establish a new entry point to become a school nurse</a:t>
            </a:r>
          </a:p>
          <a:p>
            <a:pPr lvl="1"/>
            <a:r>
              <a:rPr lang="en-US" dirty="0"/>
              <a:t>Proposed requirements are: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Pass the Communication &amp; Literacy Skills MTEL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Possess a bachelor’s or master’s degree in nursing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Possess a valid Massachusetts license as a Registered Nurse (RN)</a:t>
            </a:r>
          </a:p>
          <a:p>
            <a:pPr lvl="1"/>
            <a:r>
              <a:rPr lang="en-US" dirty="0"/>
              <a:t>To advance to Initial, the school nurse would complete the orientation program &amp; two years of experience as a RN. 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CHANGE – to obtain the Provisional, completion of the following components of the orientation program is required: </a:t>
            </a:r>
            <a:r>
              <a:rPr lang="en-US" i="0" dirty="0">
                <a:solidFill>
                  <a:srgbClr val="FF0000"/>
                </a:solidFill>
                <a:effectLst/>
                <a:latin typeface="WordVisi_MSFontService"/>
              </a:rPr>
              <a:t>Foundations of School Nursing Practice and Medication Administration in a School Setting.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87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2" ma:contentTypeDescription="Create a new document." ma:contentTypeScope="" ma:versionID="2b00b25b6a0c24770d11ff8e0b91dd63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9414872fc25ff6077bb8e45e150f2286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6F7D87-F7DB-40FB-8663-F87E2F545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8f6a2-0fe6-40ac-973e-bb0bf351512f"/>
    <ds:schemaRef ds:uri="7a12eb2f-f040-4639-9fb2-5a6588dc8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0128f6a2-0fe6-40ac-973e-bb0bf351512f"/>
    <ds:schemaRef ds:uri="http://schemas.openxmlformats.org/package/2006/metadata/core-properties"/>
    <ds:schemaRef ds:uri="7a12eb2f-f040-4639-9fb2-5a6588dc803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588</Words>
  <Application>Microsoft Office PowerPoint</Application>
  <PresentationFormat>Widescreen</PresentationFormat>
  <Paragraphs>38</Paragraphs>
  <Slides>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WordVisi_MSFontService</vt:lpstr>
      <vt:lpstr>Arial</vt:lpstr>
      <vt:lpstr>Calibri</vt:lpstr>
      <vt:lpstr>Courier New</vt:lpstr>
      <vt:lpstr>Times New Roman</vt:lpstr>
      <vt:lpstr>Office Theme</vt:lpstr>
      <vt:lpstr>Proposed Amendments to Educator Licensure Regulations – 603 CMR 7.00</vt:lpstr>
      <vt:lpstr>Proposed Licensure Regulation Changes</vt:lpstr>
      <vt:lpstr>Proposed Licensure Regulation Changes</vt:lpstr>
      <vt:lpstr>Proposed Licensure Regulation Changes</vt:lpstr>
      <vt:lpstr>Proposed Licensure Regulation Changes</vt:lpstr>
      <vt:lpstr>Proposed Licensure Regulation Changes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June 2023 Regular Meeting Item 4 PowerPoint: Proposed Amendments to Educator Licensure Regulations – 603 CMR 7.00</dc:title>
  <dc:creator>DESE</dc:creator>
  <cp:lastModifiedBy>Zou, Dong (EOE)</cp:lastModifiedBy>
  <cp:revision>18</cp:revision>
  <cp:lastPrinted>2023-06-27T12:54:08Z</cp:lastPrinted>
  <dcterms:created xsi:type="dcterms:W3CDTF">2022-10-11T20:32:22Z</dcterms:created>
  <dcterms:modified xsi:type="dcterms:W3CDTF">2023-06-27T14:18:24Z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27 2023 12:00AM</vt:lpwstr>
  </property>
</Properties>
</file>