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3.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4.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5.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Lst>
  <p:notesMasterIdLst>
    <p:notesMasterId r:id="rId34"/>
  </p:notesMasterIdLst>
  <p:sldIdLst>
    <p:sldId id="256" r:id="rId6"/>
    <p:sldId id="3949" r:id="rId7"/>
    <p:sldId id="258" r:id="rId8"/>
    <p:sldId id="646" r:id="rId9"/>
    <p:sldId id="3945" r:id="rId10"/>
    <p:sldId id="3935" r:id="rId11"/>
    <p:sldId id="661" r:id="rId12"/>
    <p:sldId id="3952" r:id="rId13"/>
    <p:sldId id="3924" r:id="rId14"/>
    <p:sldId id="3950" r:id="rId15"/>
    <p:sldId id="3968" r:id="rId16"/>
    <p:sldId id="3969" r:id="rId17"/>
    <p:sldId id="3953" r:id="rId18"/>
    <p:sldId id="3965" r:id="rId19"/>
    <p:sldId id="3954" r:id="rId20"/>
    <p:sldId id="3977" r:id="rId21"/>
    <p:sldId id="3976" r:id="rId22"/>
    <p:sldId id="3955" r:id="rId23"/>
    <p:sldId id="3956" r:id="rId24"/>
    <p:sldId id="3957" r:id="rId25"/>
    <p:sldId id="3959" r:id="rId26"/>
    <p:sldId id="3960" r:id="rId27"/>
    <p:sldId id="3961" r:id="rId28"/>
    <p:sldId id="3971" r:id="rId29"/>
    <p:sldId id="3975" r:id="rId30"/>
    <p:sldId id="3970" r:id="rId31"/>
    <p:sldId id="3963" r:id="rId32"/>
    <p:sldId id="3964" r:id="rId33"/>
  </p:sldIdLst>
  <p:sldSz cx="9144000" cy="6858000" type="screen4x3"/>
  <p:notesSz cx="7077075" cy="9363075"/>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mpetency Determination: Overview and Impact" id="{5CE1AC40-38C1-41A3-8E20-61DCCEBBAD87}">
          <p14:sldIdLst>
            <p14:sldId id="256"/>
            <p14:sldId id="3949"/>
            <p14:sldId id="258"/>
            <p14:sldId id="646"/>
            <p14:sldId id="3945"/>
            <p14:sldId id="3935"/>
            <p14:sldId id="661"/>
            <p14:sldId id="3952"/>
            <p14:sldId id="3924"/>
            <p14:sldId id="3950"/>
            <p14:sldId id="3968"/>
            <p14:sldId id="3969"/>
            <p14:sldId id="3953"/>
            <p14:sldId id="3965"/>
            <p14:sldId id="3954"/>
            <p14:sldId id="3977"/>
            <p14:sldId id="3976"/>
            <p14:sldId id="3955"/>
            <p14:sldId id="3956"/>
            <p14:sldId id="3957"/>
            <p14:sldId id="3959"/>
            <p14:sldId id="3960"/>
            <p14:sldId id="3961"/>
            <p14:sldId id="3971"/>
            <p14:sldId id="3975"/>
            <p14:sldId id="3970"/>
            <p14:sldId id="3963"/>
            <p14:sldId id="39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wmaint" initials="s" lastIdx="14" clrIdx="6">
    <p:extLst>
      <p:ext uri="{19B8F6BF-5375-455C-9EA6-DF929625EA0E}">
        <p15:presenceInfo xmlns:p15="http://schemas.microsoft.com/office/powerpoint/2012/main" userId="swmaint" providerId="None"/>
      </p:ext>
    </p:extLst>
  </p:cmAuthor>
  <p:cmAuthor id="1" name="Aimee Guidera" initials="AG" lastIdx="50" clrIdx="0">
    <p:extLst>
      <p:ext uri="{19B8F6BF-5375-455C-9EA6-DF929625EA0E}">
        <p15:presenceInfo xmlns:p15="http://schemas.microsoft.com/office/powerpoint/2012/main" userId="S-1-5-21-2334193392-2155568568-3501009113-1171" providerId="AD"/>
      </p:ext>
    </p:extLst>
  </p:cmAuthor>
  <p:cmAuthor id="8" name="Papay, John" initials="PJ" lastIdx="25" clrIdx="7">
    <p:extLst>
      <p:ext uri="{19B8F6BF-5375-455C-9EA6-DF929625EA0E}">
        <p15:presenceInfo xmlns:p15="http://schemas.microsoft.com/office/powerpoint/2012/main" userId="S-1-5-21-117609710-602162358-682003330-104034" providerId="AD"/>
      </p:ext>
    </p:extLst>
  </p:cmAuthor>
  <p:cmAuthor id="2" name="Kate Mosle" initials="KM" lastIdx="1" clrIdx="1">
    <p:extLst>
      <p:ext uri="{19B8F6BF-5375-455C-9EA6-DF929625EA0E}">
        <p15:presenceInfo xmlns:p15="http://schemas.microsoft.com/office/powerpoint/2012/main" userId="S-1-5-21-3706588737-1542337370-3363940798-2607" providerId="AD"/>
      </p:ext>
    </p:extLst>
  </p:cmAuthor>
  <p:cmAuthor id="9" name="McDonough, Aubrey" initials="MA" lastIdx="12" clrIdx="8">
    <p:extLst>
      <p:ext uri="{19B8F6BF-5375-455C-9EA6-DF929625EA0E}">
        <p15:presenceInfo xmlns:p15="http://schemas.microsoft.com/office/powerpoint/2012/main" userId="S-1-5-21-117609710-602162358-682003330-273329" providerId="AD"/>
      </p:ext>
    </p:extLst>
  </p:cmAuthor>
  <p:cmAuthor id="3" name="Aimee Guidera" initials="AG [2]" lastIdx="2" clrIdx="2">
    <p:extLst>
      <p:ext uri="{19B8F6BF-5375-455C-9EA6-DF929625EA0E}">
        <p15:presenceInfo xmlns:p15="http://schemas.microsoft.com/office/powerpoint/2012/main" userId="S::aimee@guiderastrategy.com::c0858eed-1d58-4c0c-bcc9-2d1f3eb9624a" providerId="AD"/>
      </p:ext>
    </p:extLst>
  </p:cmAuthor>
  <p:cmAuthor id="10" name="Lee, Robert" initials="RL" lastIdx="15" clrIdx="9">
    <p:extLst>
      <p:ext uri="{19B8F6BF-5375-455C-9EA6-DF929625EA0E}">
        <p15:presenceInfo xmlns:p15="http://schemas.microsoft.com/office/powerpoint/2012/main" userId="Lee, Robert" providerId="None"/>
      </p:ext>
    </p:extLst>
  </p:cmAuthor>
  <p:cmAuthor id="4" name="Peyser, Jim (EOE)" initials="PJ(" lastIdx="9" clrIdx="3">
    <p:extLst>
      <p:ext uri="{19B8F6BF-5375-455C-9EA6-DF929625EA0E}">
        <p15:presenceInfo xmlns:p15="http://schemas.microsoft.com/office/powerpoint/2012/main" userId="S::jim.peyser@mass.gov::2a1d455b-bc64-4d5c-b7e7-f367cd295398" providerId="AD"/>
      </p:ext>
    </p:extLst>
  </p:cmAuthor>
  <p:cmAuthor id="11" name="Zorfass, Emma" initials="ZE" lastIdx="46" clrIdx="10">
    <p:extLst>
      <p:ext uri="{19B8F6BF-5375-455C-9EA6-DF929625EA0E}">
        <p15:presenceInfo xmlns:p15="http://schemas.microsoft.com/office/powerpoint/2012/main" userId="S-1-5-21-117609710-602162358-682003330-308365" providerId="AD"/>
      </p:ext>
    </p:extLst>
  </p:cmAuthor>
  <p:cmAuthor id="5" name="Aimee Guidera" initials="AG [3]" lastIdx="1" clrIdx="4">
    <p:extLst>
      <p:ext uri="{19B8F6BF-5375-455C-9EA6-DF929625EA0E}">
        <p15:presenceInfo xmlns:p15="http://schemas.microsoft.com/office/powerpoint/2012/main" userId="Aimee Guidera" providerId="None"/>
      </p:ext>
    </p:extLst>
  </p:cmAuthor>
  <p:cmAuthor id="6" name="Shannon Magner" initials="SM" lastIdx="2" clrIdx="5">
    <p:extLst>
      <p:ext uri="{19B8F6BF-5375-455C-9EA6-DF929625EA0E}">
        <p15:presenceInfo xmlns:p15="http://schemas.microsoft.com/office/powerpoint/2012/main" userId="S-1-5-21-3706588737-1542337370-3363940798-2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2ECB6"/>
    <a:srgbClr val="FFC1C1"/>
    <a:srgbClr val="FFFFA3"/>
    <a:srgbClr val="FAD670"/>
    <a:srgbClr val="FFFAE5"/>
    <a:srgbClr val="6E6171"/>
    <a:srgbClr val="F2E4D6"/>
    <a:srgbClr val="FFFFFF"/>
    <a:srgbClr val="FFF2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72EC12-F017-4406-96C6-FB0CD290824E}" v="2179" dt="2023-09-19T20:27:18.4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3" autoAdjust="0"/>
    <p:restoredTop sz="93792" autoAdjust="0"/>
  </p:normalViewPr>
  <p:slideViewPr>
    <p:cSldViewPr snapToGrid="0">
      <p:cViewPr varScale="1">
        <p:scale>
          <a:sx n="92" d="100"/>
          <a:sy n="92" d="100"/>
        </p:scale>
        <p:origin x="444" y="72"/>
      </p:cViewPr>
      <p:guideLst>
        <p:guide orient="horz" pos="2160"/>
        <p:guide pos="2880"/>
      </p:guideLst>
    </p:cSldViewPr>
  </p:slideViewPr>
  <p:outlineViewPr>
    <p:cViewPr>
      <p:scale>
        <a:sx n="33" d="100"/>
        <a:sy n="33" d="100"/>
      </p:scale>
      <p:origin x="0" y="-3752"/>
    </p:cViewPr>
  </p:outlineViewPr>
  <p:notesTextViewPr>
    <p:cViewPr>
      <p:scale>
        <a:sx n="20" d="100"/>
        <a:sy n="20" d="100"/>
      </p:scale>
      <p:origin x="0" y="0"/>
    </p:cViewPr>
  </p:notesTextViewPr>
  <p:sorterViewPr>
    <p:cViewPr>
      <p:scale>
        <a:sx n="80" d="100"/>
        <a:sy n="80" d="100"/>
      </p:scale>
      <p:origin x="0" y="0"/>
    </p:cViewPr>
  </p:sorterViewPr>
  <p:notesViewPr>
    <p:cSldViewPr snapToGrid="0" snapToObjects="1">
      <p:cViewPr varScale="1">
        <p:scale>
          <a:sx n="98" d="100"/>
          <a:sy n="98" d="100"/>
        </p:scale>
        <p:origin x="-4152" y="-11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gs" Target="tags/tag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 Courtney (DESE)" userId="bb054bc9-ef4a-419b-8326-5f2044d9e48f" providerId="ADAL" clId="{3F72EC12-F017-4406-96C6-FB0CD290824E}"/>
    <pc:docChg chg="modSld modSection">
      <pc:chgData name="Sullivan, Courtney (DESE)" userId="bb054bc9-ef4a-419b-8326-5f2044d9e48f" providerId="ADAL" clId="{3F72EC12-F017-4406-96C6-FB0CD290824E}" dt="2023-09-19T20:30:15.903" v="3807" actId="207"/>
      <pc:docMkLst>
        <pc:docMk/>
      </pc:docMkLst>
      <pc:sldChg chg="modSp mod">
        <pc:chgData name="Sullivan, Courtney (DESE)" userId="bb054bc9-ef4a-419b-8326-5f2044d9e48f" providerId="ADAL" clId="{3F72EC12-F017-4406-96C6-FB0CD290824E}" dt="2023-09-19T20:26:21.842" v="3751" actId="207"/>
        <pc:sldMkLst>
          <pc:docMk/>
          <pc:sldMk cId="79472867" sldId="256"/>
        </pc:sldMkLst>
        <pc:spChg chg="mod">
          <ac:chgData name="Sullivan, Courtney (DESE)" userId="bb054bc9-ef4a-419b-8326-5f2044d9e48f" providerId="ADAL" clId="{3F72EC12-F017-4406-96C6-FB0CD290824E}" dt="2023-09-19T20:26:21.842" v="3751" actId="207"/>
          <ac:spMkLst>
            <pc:docMk/>
            <pc:sldMk cId="79472867" sldId="256"/>
            <ac:spMk id="2" creationId="{B7DBC198-0BFB-E767-93FA-3D7614CA6B3C}"/>
          </ac:spMkLst>
        </pc:spChg>
      </pc:sldChg>
      <pc:sldChg chg="modSp mod">
        <pc:chgData name="Sullivan, Courtney (DESE)" userId="bb054bc9-ef4a-419b-8326-5f2044d9e48f" providerId="ADAL" clId="{3F72EC12-F017-4406-96C6-FB0CD290824E}" dt="2023-09-19T20:26:38.126" v="3755" actId="207"/>
        <pc:sldMkLst>
          <pc:docMk/>
          <pc:sldMk cId="4232883438" sldId="646"/>
        </pc:sldMkLst>
        <pc:spChg chg="mod">
          <ac:chgData name="Sullivan, Courtney (DESE)" userId="bb054bc9-ef4a-419b-8326-5f2044d9e48f" providerId="ADAL" clId="{3F72EC12-F017-4406-96C6-FB0CD290824E}" dt="2023-09-19T20:26:38.126" v="3755" actId="207"/>
          <ac:spMkLst>
            <pc:docMk/>
            <pc:sldMk cId="4232883438" sldId="646"/>
            <ac:spMk id="2" creationId="{00000000-0000-0000-0000-000000000000}"/>
          </ac:spMkLst>
        </pc:spChg>
        <pc:spChg chg="mod">
          <ac:chgData name="Sullivan, Courtney (DESE)" userId="bb054bc9-ef4a-419b-8326-5f2044d9e48f" providerId="ADAL" clId="{3F72EC12-F017-4406-96C6-FB0CD290824E}" dt="2023-09-19T19:58:55.501" v="14" actId="962"/>
          <ac:spMkLst>
            <pc:docMk/>
            <pc:sldMk cId="4232883438" sldId="646"/>
            <ac:spMk id="10" creationId="{00000000-0000-0000-0000-000000000000}"/>
          </ac:spMkLst>
        </pc:spChg>
        <pc:spChg chg="mod">
          <ac:chgData name="Sullivan, Courtney (DESE)" userId="bb054bc9-ef4a-419b-8326-5f2044d9e48f" providerId="ADAL" clId="{3F72EC12-F017-4406-96C6-FB0CD290824E}" dt="2023-09-19T20:26:30.068" v="3753" actId="113"/>
          <ac:spMkLst>
            <pc:docMk/>
            <pc:sldMk cId="4232883438" sldId="646"/>
            <ac:spMk id="12" creationId="{00000000-0000-0000-0000-000000000000}"/>
          </ac:spMkLst>
        </pc:spChg>
        <pc:picChg chg="mod">
          <ac:chgData name="Sullivan, Courtney (DESE)" userId="bb054bc9-ef4a-419b-8326-5f2044d9e48f" providerId="ADAL" clId="{3F72EC12-F017-4406-96C6-FB0CD290824E}" dt="2023-09-19T19:59:29.420" v="168" actId="962"/>
          <ac:picMkLst>
            <pc:docMk/>
            <pc:sldMk cId="4232883438" sldId="646"/>
            <ac:picMk id="5" creationId="{968A731B-EBC4-405B-9F66-32DBAF177793}"/>
          </ac:picMkLst>
        </pc:picChg>
      </pc:sldChg>
      <pc:sldChg chg="modSp mod">
        <pc:chgData name="Sullivan, Courtney (DESE)" userId="bb054bc9-ef4a-419b-8326-5f2044d9e48f" providerId="ADAL" clId="{3F72EC12-F017-4406-96C6-FB0CD290824E}" dt="2023-09-19T20:27:34.201" v="3767" actId="207"/>
        <pc:sldMkLst>
          <pc:docMk/>
          <pc:sldMk cId="141239263" sldId="661"/>
        </pc:sldMkLst>
        <pc:spChg chg="mod">
          <ac:chgData name="Sullivan, Courtney (DESE)" userId="bb054bc9-ef4a-419b-8326-5f2044d9e48f" providerId="ADAL" clId="{3F72EC12-F017-4406-96C6-FB0CD290824E}" dt="2023-09-19T20:27:34.201" v="3767" actId="207"/>
          <ac:spMkLst>
            <pc:docMk/>
            <pc:sldMk cId="141239263" sldId="661"/>
            <ac:spMk id="2" creationId="{00000000-0000-0000-0000-000000000000}"/>
          </ac:spMkLst>
        </pc:spChg>
        <pc:spChg chg="mod">
          <ac:chgData name="Sullivan, Courtney (DESE)" userId="bb054bc9-ef4a-419b-8326-5f2044d9e48f" providerId="ADAL" clId="{3F72EC12-F017-4406-96C6-FB0CD290824E}" dt="2023-09-19T20:04:00.748" v="924" actId="962"/>
          <ac:spMkLst>
            <pc:docMk/>
            <pc:sldMk cId="141239263" sldId="661"/>
            <ac:spMk id="6" creationId="{00000000-0000-0000-0000-000000000000}"/>
          </ac:spMkLst>
        </pc:spChg>
        <pc:cxnChg chg="mod">
          <ac:chgData name="Sullivan, Courtney (DESE)" userId="bb054bc9-ef4a-419b-8326-5f2044d9e48f" providerId="ADAL" clId="{3F72EC12-F017-4406-96C6-FB0CD290824E}" dt="2023-09-19T20:04:03.617" v="925" actId="962"/>
          <ac:cxnSpMkLst>
            <pc:docMk/>
            <pc:sldMk cId="141239263" sldId="661"/>
            <ac:cxnSpMk id="24" creationId="{F0ED9147-AE32-5E2E-4EF2-5617DA7D4B2D}"/>
          </ac:cxnSpMkLst>
        </pc:cxnChg>
        <pc:cxnChg chg="mod">
          <ac:chgData name="Sullivan, Courtney (DESE)" userId="bb054bc9-ef4a-419b-8326-5f2044d9e48f" providerId="ADAL" clId="{3F72EC12-F017-4406-96C6-FB0CD290824E}" dt="2023-09-19T20:04:05.996" v="926" actId="962"/>
          <ac:cxnSpMkLst>
            <pc:docMk/>
            <pc:sldMk cId="141239263" sldId="661"/>
            <ac:cxnSpMk id="27" creationId="{7A6133FC-7611-F993-EA3D-790BDDD12AA5}"/>
          </ac:cxnSpMkLst>
        </pc:cxnChg>
        <pc:cxnChg chg="mod">
          <ac:chgData name="Sullivan, Courtney (DESE)" userId="bb054bc9-ef4a-419b-8326-5f2044d9e48f" providerId="ADAL" clId="{3F72EC12-F017-4406-96C6-FB0CD290824E}" dt="2023-09-19T20:04:09.324" v="927" actId="962"/>
          <ac:cxnSpMkLst>
            <pc:docMk/>
            <pc:sldMk cId="141239263" sldId="661"/>
            <ac:cxnSpMk id="32" creationId="{7EA4D196-E953-9E57-ADD4-D5E3E26AED46}"/>
          </ac:cxnSpMkLst>
        </pc:cxnChg>
        <pc:cxnChg chg="mod">
          <ac:chgData name="Sullivan, Courtney (DESE)" userId="bb054bc9-ef4a-419b-8326-5f2044d9e48f" providerId="ADAL" clId="{3F72EC12-F017-4406-96C6-FB0CD290824E}" dt="2023-09-19T20:04:11.627" v="928" actId="962"/>
          <ac:cxnSpMkLst>
            <pc:docMk/>
            <pc:sldMk cId="141239263" sldId="661"/>
            <ac:cxnSpMk id="36" creationId="{14D69BD0-ACB8-5F00-EA84-BFED4E5E0323}"/>
          </ac:cxnSpMkLst>
        </pc:cxnChg>
      </pc:sldChg>
      <pc:sldChg chg="modSp mod">
        <pc:chgData name="Sullivan, Courtney (DESE)" userId="bb054bc9-ef4a-419b-8326-5f2044d9e48f" providerId="ADAL" clId="{3F72EC12-F017-4406-96C6-FB0CD290824E}" dt="2023-09-19T20:27:55.674" v="3773" actId="207"/>
        <pc:sldMkLst>
          <pc:docMk/>
          <pc:sldMk cId="2302533187" sldId="3924"/>
        </pc:sldMkLst>
        <pc:spChg chg="mod">
          <ac:chgData name="Sullivan, Courtney (DESE)" userId="bb054bc9-ef4a-419b-8326-5f2044d9e48f" providerId="ADAL" clId="{3F72EC12-F017-4406-96C6-FB0CD290824E}" dt="2023-09-19T20:27:51.359" v="3771" actId="207"/>
          <ac:spMkLst>
            <pc:docMk/>
            <pc:sldMk cId="2302533187" sldId="3924"/>
            <ac:spMk id="2" creationId="{00000000-0000-0000-0000-000000000000}"/>
          </ac:spMkLst>
        </pc:spChg>
        <pc:spChg chg="mod">
          <ac:chgData name="Sullivan, Courtney (DESE)" userId="bb054bc9-ef4a-419b-8326-5f2044d9e48f" providerId="ADAL" clId="{3F72EC12-F017-4406-96C6-FB0CD290824E}" dt="2023-09-19T20:27:55.674" v="3773" actId="207"/>
          <ac:spMkLst>
            <pc:docMk/>
            <pc:sldMk cId="2302533187" sldId="3924"/>
            <ac:spMk id="9" creationId="{00000000-0000-0000-0000-000000000000}"/>
          </ac:spMkLst>
        </pc:spChg>
        <pc:graphicFrameChg chg="modGraphic">
          <ac:chgData name="Sullivan, Courtney (DESE)" userId="bb054bc9-ef4a-419b-8326-5f2044d9e48f" providerId="ADAL" clId="{3F72EC12-F017-4406-96C6-FB0CD290824E}" dt="2023-09-19T20:12:26.240" v="3003" actId="12385"/>
          <ac:graphicFrameMkLst>
            <pc:docMk/>
            <pc:sldMk cId="2302533187" sldId="3924"/>
            <ac:graphicFrameMk id="4" creationId="{D4DE7825-5D4F-47B0-B543-7712CF844DAE}"/>
          </ac:graphicFrameMkLst>
        </pc:graphicFrameChg>
      </pc:sldChg>
      <pc:sldChg chg="modSp mod">
        <pc:chgData name="Sullivan, Courtney (DESE)" userId="bb054bc9-ef4a-419b-8326-5f2044d9e48f" providerId="ADAL" clId="{3F72EC12-F017-4406-96C6-FB0CD290824E}" dt="2023-09-19T20:27:24.076" v="3765" actId="207"/>
        <pc:sldMkLst>
          <pc:docMk/>
          <pc:sldMk cId="2177488020" sldId="3935"/>
        </pc:sldMkLst>
        <pc:spChg chg="mod">
          <ac:chgData name="Sullivan, Courtney (DESE)" userId="bb054bc9-ef4a-419b-8326-5f2044d9e48f" providerId="ADAL" clId="{3F72EC12-F017-4406-96C6-FB0CD290824E}" dt="2023-09-19T20:27:07.123" v="3761" actId="207"/>
          <ac:spMkLst>
            <pc:docMk/>
            <pc:sldMk cId="2177488020" sldId="3935"/>
            <ac:spMk id="2" creationId="{00000000-0000-0000-0000-000000000000}"/>
          </ac:spMkLst>
        </pc:spChg>
        <pc:spChg chg="mod">
          <ac:chgData name="Sullivan, Courtney (DESE)" userId="bb054bc9-ef4a-419b-8326-5f2044d9e48f" providerId="ADAL" clId="{3F72EC12-F017-4406-96C6-FB0CD290824E}" dt="2023-09-19T20:03:10.451" v="821" actId="962"/>
          <ac:spMkLst>
            <pc:docMk/>
            <pc:sldMk cId="2177488020" sldId="3935"/>
            <ac:spMk id="4" creationId="{A6ECCBF4-4371-495A-A2FA-024BD7EC2E4F}"/>
          </ac:spMkLst>
        </pc:spChg>
        <pc:spChg chg="mod">
          <ac:chgData name="Sullivan, Courtney (DESE)" userId="bb054bc9-ef4a-419b-8326-5f2044d9e48f" providerId="ADAL" clId="{3F72EC12-F017-4406-96C6-FB0CD290824E}" dt="2023-09-19T20:27:24.076" v="3765" actId="207"/>
          <ac:spMkLst>
            <pc:docMk/>
            <pc:sldMk cId="2177488020" sldId="3935"/>
            <ac:spMk id="15" creationId="{C2EBF4E0-195D-485D-88E0-9AB28C29BD78}"/>
          </ac:spMkLst>
        </pc:spChg>
        <pc:spChg chg="mod">
          <ac:chgData name="Sullivan, Courtney (DESE)" userId="bb054bc9-ef4a-419b-8326-5f2044d9e48f" providerId="ADAL" clId="{3F72EC12-F017-4406-96C6-FB0CD290824E}" dt="2023-09-19T20:27:03.015" v="3759" actId="113"/>
          <ac:spMkLst>
            <pc:docMk/>
            <pc:sldMk cId="2177488020" sldId="3935"/>
            <ac:spMk id="18" creationId="{239E17C5-B0A9-49AE-A3B7-AA65CF91895A}"/>
          </ac:spMkLst>
        </pc:spChg>
        <pc:spChg chg="mod">
          <ac:chgData name="Sullivan, Courtney (DESE)" userId="bb054bc9-ef4a-419b-8326-5f2044d9e48f" providerId="ADAL" clId="{3F72EC12-F017-4406-96C6-FB0CD290824E}" dt="2023-09-19T20:03:22.232" v="823" actId="962"/>
          <ac:spMkLst>
            <pc:docMk/>
            <pc:sldMk cId="2177488020" sldId="3935"/>
            <ac:spMk id="19" creationId="{3D0BEFB9-B26E-4D8B-BBA3-4DD1A2058C3C}"/>
          </ac:spMkLst>
        </pc:spChg>
        <pc:graphicFrameChg chg="mod">
          <ac:chgData name="Sullivan, Courtney (DESE)" userId="bb054bc9-ef4a-419b-8326-5f2044d9e48f" providerId="ADAL" clId="{3F72EC12-F017-4406-96C6-FB0CD290824E}" dt="2023-09-19T20:03:05.010" v="820" actId="962"/>
          <ac:graphicFrameMkLst>
            <pc:docMk/>
            <pc:sldMk cId="2177488020" sldId="3935"/>
            <ac:graphicFrameMk id="5" creationId="{58C6A054-998A-4E5B-AB59-F95A1D08E33E}"/>
          </ac:graphicFrameMkLst>
        </pc:graphicFrameChg>
        <pc:graphicFrameChg chg="mod">
          <ac:chgData name="Sullivan, Courtney (DESE)" userId="bb054bc9-ef4a-419b-8326-5f2044d9e48f" providerId="ADAL" clId="{3F72EC12-F017-4406-96C6-FB0CD290824E}" dt="2023-09-19T20:27:18.498" v="3763" actId="207"/>
          <ac:graphicFrameMkLst>
            <pc:docMk/>
            <pc:sldMk cId="2177488020" sldId="3935"/>
            <ac:graphicFrameMk id="26" creationId="{00000000-0008-0000-0000-000002000000}"/>
          </ac:graphicFrameMkLst>
        </pc:graphicFrameChg>
        <pc:cxnChg chg="mod">
          <ac:chgData name="Sullivan, Courtney (DESE)" userId="bb054bc9-ef4a-419b-8326-5f2044d9e48f" providerId="ADAL" clId="{3F72EC12-F017-4406-96C6-FB0CD290824E}" dt="2023-09-19T20:03:54.348" v="922" actId="962"/>
          <ac:cxnSpMkLst>
            <pc:docMk/>
            <pc:sldMk cId="2177488020" sldId="3935"/>
            <ac:cxnSpMk id="7" creationId="{07744C85-3106-4870-A736-289861153C22}"/>
          </ac:cxnSpMkLst>
        </pc:cxnChg>
        <pc:cxnChg chg="mod">
          <ac:chgData name="Sullivan, Courtney (DESE)" userId="bb054bc9-ef4a-419b-8326-5f2044d9e48f" providerId="ADAL" clId="{3F72EC12-F017-4406-96C6-FB0CD290824E}" dt="2023-09-19T20:03:56.517" v="923" actId="962"/>
          <ac:cxnSpMkLst>
            <pc:docMk/>
            <pc:sldMk cId="2177488020" sldId="3935"/>
            <ac:cxnSpMk id="14" creationId="{12D5DBA3-4E84-405C-AD9C-95181EA0F0EF}"/>
          </ac:cxnSpMkLst>
        </pc:cxnChg>
      </pc:sldChg>
      <pc:sldChg chg="addSp modSp mod">
        <pc:chgData name="Sullivan, Courtney (DESE)" userId="bb054bc9-ef4a-419b-8326-5f2044d9e48f" providerId="ADAL" clId="{3F72EC12-F017-4406-96C6-FB0CD290824E}" dt="2023-09-19T20:26:49.880" v="3757" actId="113"/>
        <pc:sldMkLst>
          <pc:docMk/>
          <pc:sldMk cId="243399857" sldId="3945"/>
        </pc:sldMkLst>
        <pc:spChg chg="add mod">
          <ac:chgData name="Sullivan, Courtney (DESE)" userId="bb054bc9-ef4a-419b-8326-5f2044d9e48f" providerId="ADAL" clId="{3F72EC12-F017-4406-96C6-FB0CD290824E}" dt="2023-09-19T19:57:48.619" v="11" actId="20577"/>
          <ac:spMkLst>
            <pc:docMk/>
            <pc:sldMk cId="243399857" sldId="3945"/>
            <ac:spMk id="5" creationId="{E8A639D5-E9CE-4197-80C5-DB095D00AD5E}"/>
          </ac:spMkLst>
        </pc:spChg>
        <pc:spChg chg="mod">
          <ac:chgData name="Sullivan, Courtney (DESE)" userId="bb054bc9-ef4a-419b-8326-5f2044d9e48f" providerId="ADAL" clId="{3F72EC12-F017-4406-96C6-FB0CD290824E}" dt="2023-09-19T20:26:49.880" v="3757" actId="113"/>
          <ac:spMkLst>
            <pc:docMk/>
            <pc:sldMk cId="243399857" sldId="3945"/>
            <ac:spMk id="6" creationId="{7B869856-A01F-44EB-9FB6-8A9A486B3AEA}"/>
          </ac:spMkLst>
        </pc:spChg>
        <pc:picChg chg="mod">
          <ac:chgData name="Sullivan, Courtney (DESE)" userId="bb054bc9-ef4a-419b-8326-5f2044d9e48f" providerId="ADAL" clId="{3F72EC12-F017-4406-96C6-FB0CD290824E}" dt="2023-09-19T20:00:35.138" v="486" actId="962"/>
          <ac:picMkLst>
            <pc:docMk/>
            <pc:sldMk cId="243399857" sldId="3945"/>
            <ac:picMk id="2" creationId="{04A6EAA6-30B1-E8C0-6250-960FD24EB808}"/>
          </ac:picMkLst>
        </pc:picChg>
        <pc:picChg chg="mod">
          <ac:chgData name="Sullivan, Courtney (DESE)" userId="bb054bc9-ef4a-419b-8326-5f2044d9e48f" providerId="ADAL" clId="{3F72EC12-F017-4406-96C6-FB0CD290824E}" dt="2023-09-19T20:00:12.092" v="366" actId="962"/>
          <ac:picMkLst>
            <pc:docMk/>
            <pc:sldMk cId="243399857" sldId="3945"/>
            <ac:picMk id="3" creationId="{B2014FC1-1D0F-4BE7-9630-57B2B5315847}"/>
          </ac:picMkLst>
        </pc:picChg>
        <pc:picChg chg="mod">
          <ac:chgData name="Sullivan, Courtney (DESE)" userId="bb054bc9-ef4a-419b-8326-5f2044d9e48f" providerId="ADAL" clId="{3F72EC12-F017-4406-96C6-FB0CD290824E}" dt="2023-09-19T20:01:44.263" v="664" actId="962"/>
          <ac:picMkLst>
            <pc:docMk/>
            <pc:sldMk cId="243399857" sldId="3945"/>
            <ac:picMk id="4" creationId="{685D7F2E-C1CF-05C1-0CBA-6A623BCB606C}"/>
          </ac:picMkLst>
        </pc:picChg>
        <pc:picChg chg="mod">
          <ac:chgData name="Sullivan, Courtney (DESE)" userId="bb054bc9-ef4a-419b-8326-5f2044d9e48f" providerId="ADAL" clId="{3F72EC12-F017-4406-96C6-FB0CD290824E}" dt="2023-09-19T20:02:14.600" v="796" actId="962"/>
          <ac:picMkLst>
            <pc:docMk/>
            <pc:sldMk cId="243399857" sldId="3945"/>
            <ac:picMk id="8" creationId="{9D9537EC-4B65-31D3-9D79-EBC50AB84B32}"/>
          </ac:picMkLst>
        </pc:picChg>
      </pc:sldChg>
      <pc:sldChg chg="modSp mod">
        <pc:chgData name="Sullivan, Courtney (DESE)" userId="bb054bc9-ef4a-419b-8326-5f2044d9e48f" providerId="ADAL" clId="{3F72EC12-F017-4406-96C6-FB0CD290824E}" dt="2023-09-19T20:28:07.588" v="3775" actId="113"/>
        <pc:sldMkLst>
          <pc:docMk/>
          <pc:sldMk cId="981969585" sldId="3950"/>
        </pc:sldMkLst>
        <pc:spChg chg="mod">
          <ac:chgData name="Sullivan, Courtney (DESE)" userId="bb054bc9-ef4a-419b-8326-5f2044d9e48f" providerId="ADAL" clId="{3F72EC12-F017-4406-96C6-FB0CD290824E}" dt="2023-09-19T20:28:07.588" v="3775" actId="113"/>
          <ac:spMkLst>
            <pc:docMk/>
            <pc:sldMk cId="981969585" sldId="3950"/>
            <ac:spMk id="2" creationId="{B6EBBBDA-033D-59FE-3C60-9CC25CF12081}"/>
          </ac:spMkLst>
        </pc:spChg>
        <pc:graphicFrameChg chg="modGraphic">
          <ac:chgData name="Sullivan, Courtney (DESE)" userId="bb054bc9-ef4a-419b-8326-5f2044d9e48f" providerId="ADAL" clId="{3F72EC12-F017-4406-96C6-FB0CD290824E}" dt="2023-09-19T20:12:35.215" v="3004" actId="12385"/>
          <ac:graphicFrameMkLst>
            <pc:docMk/>
            <pc:sldMk cId="981969585" sldId="3950"/>
            <ac:graphicFrameMk id="5" creationId="{01057574-21AF-36E9-C4BA-7F4A7BD78A66}"/>
          </ac:graphicFrameMkLst>
        </pc:graphicFrameChg>
      </pc:sldChg>
      <pc:sldChg chg="modSp mod">
        <pc:chgData name="Sullivan, Courtney (DESE)" userId="bb054bc9-ef4a-419b-8326-5f2044d9e48f" providerId="ADAL" clId="{3F72EC12-F017-4406-96C6-FB0CD290824E}" dt="2023-09-19T20:27:44.518" v="3769" actId="113"/>
        <pc:sldMkLst>
          <pc:docMk/>
          <pc:sldMk cId="2356972580" sldId="3952"/>
        </pc:sldMkLst>
        <pc:spChg chg="mod">
          <ac:chgData name="Sullivan, Courtney (DESE)" userId="bb054bc9-ef4a-419b-8326-5f2044d9e48f" providerId="ADAL" clId="{3F72EC12-F017-4406-96C6-FB0CD290824E}" dt="2023-09-19T20:27:44.518" v="3769" actId="113"/>
          <ac:spMkLst>
            <pc:docMk/>
            <pc:sldMk cId="2356972580" sldId="3952"/>
            <ac:spMk id="2" creationId="{39A74497-02F4-1863-303D-76320B178E03}"/>
          </ac:spMkLst>
        </pc:spChg>
        <pc:graphicFrameChg chg="modGraphic">
          <ac:chgData name="Sullivan, Courtney (DESE)" userId="bb054bc9-ef4a-419b-8326-5f2044d9e48f" providerId="ADAL" clId="{3F72EC12-F017-4406-96C6-FB0CD290824E}" dt="2023-09-19T20:12:16.731" v="3001" actId="12385"/>
          <ac:graphicFrameMkLst>
            <pc:docMk/>
            <pc:sldMk cId="2356972580" sldId="3952"/>
            <ac:graphicFrameMk id="4" creationId="{E34EF46A-2C35-8201-AA4B-79C78F35B29C}"/>
          </ac:graphicFrameMkLst>
        </pc:graphicFrameChg>
      </pc:sldChg>
      <pc:sldChg chg="modSp mod">
        <pc:chgData name="Sullivan, Courtney (DESE)" userId="bb054bc9-ef4a-419b-8326-5f2044d9e48f" providerId="ADAL" clId="{3F72EC12-F017-4406-96C6-FB0CD290824E}" dt="2023-09-19T20:28:23.504" v="3779" actId="113"/>
        <pc:sldMkLst>
          <pc:docMk/>
          <pc:sldMk cId="2316607671" sldId="3953"/>
        </pc:sldMkLst>
        <pc:spChg chg="mod">
          <ac:chgData name="Sullivan, Courtney (DESE)" userId="bb054bc9-ef4a-419b-8326-5f2044d9e48f" providerId="ADAL" clId="{3F72EC12-F017-4406-96C6-FB0CD290824E}" dt="2023-09-19T20:28:23.504" v="3779" actId="113"/>
          <ac:spMkLst>
            <pc:docMk/>
            <pc:sldMk cId="2316607671" sldId="3953"/>
            <ac:spMk id="2" creationId="{FB3530E0-5EDB-C5D5-0F6E-7B9C9E942127}"/>
          </ac:spMkLst>
        </pc:spChg>
        <pc:graphicFrameChg chg="mod">
          <ac:chgData name="Sullivan, Courtney (DESE)" userId="bb054bc9-ef4a-419b-8326-5f2044d9e48f" providerId="ADAL" clId="{3F72EC12-F017-4406-96C6-FB0CD290824E}" dt="2023-09-19T20:04:42.527" v="1070" actId="962"/>
          <ac:graphicFrameMkLst>
            <pc:docMk/>
            <pc:sldMk cId="2316607671" sldId="3953"/>
            <ac:graphicFrameMk id="7" creationId="{E67C7748-5D9A-670A-4152-02EA448EFFEA}"/>
          </ac:graphicFrameMkLst>
        </pc:graphicFrameChg>
      </pc:sldChg>
      <pc:sldChg chg="modSp mod">
        <pc:chgData name="Sullivan, Courtney (DESE)" userId="bb054bc9-ef4a-419b-8326-5f2044d9e48f" providerId="ADAL" clId="{3F72EC12-F017-4406-96C6-FB0CD290824E}" dt="2023-09-19T20:28:40.444" v="3783" actId="113"/>
        <pc:sldMkLst>
          <pc:docMk/>
          <pc:sldMk cId="1113794664" sldId="3954"/>
        </pc:sldMkLst>
        <pc:spChg chg="mod">
          <ac:chgData name="Sullivan, Courtney (DESE)" userId="bb054bc9-ef4a-419b-8326-5f2044d9e48f" providerId="ADAL" clId="{3F72EC12-F017-4406-96C6-FB0CD290824E}" dt="2023-09-19T20:28:40.444" v="3783" actId="113"/>
          <ac:spMkLst>
            <pc:docMk/>
            <pc:sldMk cId="1113794664" sldId="3954"/>
            <ac:spMk id="2" creationId="{A42BB779-D529-1C3B-7442-31338AE4EE7E}"/>
          </ac:spMkLst>
        </pc:spChg>
        <pc:graphicFrameChg chg="mod">
          <ac:chgData name="Sullivan, Courtney (DESE)" userId="bb054bc9-ef4a-419b-8326-5f2044d9e48f" providerId="ADAL" clId="{3F72EC12-F017-4406-96C6-FB0CD290824E}" dt="2023-09-19T20:06:05.292" v="1424" actId="962"/>
          <ac:graphicFrameMkLst>
            <pc:docMk/>
            <pc:sldMk cId="1113794664" sldId="3954"/>
            <ac:graphicFrameMk id="4" creationId="{D68095C1-439D-8010-7A3E-C70323495431}"/>
          </ac:graphicFrameMkLst>
        </pc:graphicFrameChg>
      </pc:sldChg>
      <pc:sldChg chg="modSp mod">
        <pc:chgData name="Sullivan, Courtney (DESE)" userId="bb054bc9-ef4a-419b-8326-5f2044d9e48f" providerId="ADAL" clId="{3F72EC12-F017-4406-96C6-FB0CD290824E}" dt="2023-09-19T20:29:00.888" v="3789" actId="113"/>
        <pc:sldMkLst>
          <pc:docMk/>
          <pc:sldMk cId="1041617987" sldId="3955"/>
        </pc:sldMkLst>
        <pc:spChg chg="mod">
          <ac:chgData name="Sullivan, Courtney (DESE)" userId="bb054bc9-ef4a-419b-8326-5f2044d9e48f" providerId="ADAL" clId="{3F72EC12-F017-4406-96C6-FB0CD290824E}" dt="2023-09-19T20:29:00.888" v="3789" actId="113"/>
          <ac:spMkLst>
            <pc:docMk/>
            <pc:sldMk cId="1041617987" sldId="3955"/>
            <ac:spMk id="2" creationId="{408D9BD0-FFEF-0609-85E7-943C99BAED8D}"/>
          </ac:spMkLst>
        </pc:spChg>
      </pc:sldChg>
      <pc:sldChg chg="modSp mod">
        <pc:chgData name="Sullivan, Courtney (DESE)" userId="bb054bc9-ef4a-419b-8326-5f2044d9e48f" providerId="ADAL" clId="{3F72EC12-F017-4406-96C6-FB0CD290824E}" dt="2023-09-19T20:29:07.161" v="3791" actId="207"/>
        <pc:sldMkLst>
          <pc:docMk/>
          <pc:sldMk cId="848057822" sldId="3956"/>
        </pc:sldMkLst>
        <pc:spChg chg="mod">
          <ac:chgData name="Sullivan, Courtney (DESE)" userId="bb054bc9-ef4a-419b-8326-5f2044d9e48f" providerId="ADAL" clId="{3F72EC12-F017-4406-96C6-FB0CD290824E}" dt="2023-09-19T20:29:07.161" v="3791" actId="207"/>
          <ac:spMkLst>
            <pc:docMk/>
            <pc:sldMk cId="848057822" sldId="3956"/>
            <ac:spMk id="2" creationId="{F04A9801-6F2E-7379-3A60-97576812C6FC}"/>
          </ac:spMkLst>
        </pc:spChg>
        <pc:graphicFrameChg chg="mod">
          <ac:chgData name="Sullivan, Courtney (DESE)" userId="bb054bc9-ef4a-419b-8326-5f2044d9e48f" providerId="ADAL" clId="{3F72EC12-F017-4406-96C6-FB0CD290824E}" dt="2023-09-19T20:08:01.099" v="1974" actId="962"/>
          <ac:graphicFrameMkLst>
            <pc:docMk/>
            <pc:sldMk cId="848057822" sldId="3956"/>
            <ac:graphicFrameMk id="4" creationId="{50082A4E-B43B-1CC7-651F-3C0CACDC6A93}"/>
          </ac:graphicFrameMkLst>
        </pc:graphicFrameChg>
        <pc:cxnChg chg="mod">
          <ac:chgData name="Sullivan, Courtney (DESE)" userId="bb054bc9-ef4a-419b-8326-5f2044d9e48f" providerId="ADAL" clId="{3F72EC12-F017-4406-96C6-FB0CD290824E}" dt="2023-09-19T20:08:06.267" v="1975" actId="962"/>
          <ac:cxnSpMkLst>
            <pc:docMk/>
            <pc:sldMk cId="848057822" sldId="3956"/>
            <ac:cxnSpMk id="6" creationId="{5641495E-4385-60CC-8FC1-473ECC057F80}"/>
          </ac:cxnSpMkLst>
        </pc:cxnChg>
      </pc:sldChg>
      <pc:sldChg chg="modSp mod">
        <pc:chgData name="Sullivan, Courtney (DESE)" userId="bb054bc9-ef4a-419b-8326-5f2044d9e48f" providerId="ADAL" clId="{3F72EC12-F017-4406-96C6-FB0CD290824E}" dt="2023-09-19T20:29:13.845" v="3793" actId="113"/>
        <pc:sldMkLst>
          <pc:docMk/>
          <pc:sldMk cId="1590395538" sldId="3957"/>
        </pc:sldMkLst>
        <pc:spChg chg="mod">
          <ac:chgData name="Sullivan, Courtney (DESE)" userId="bb054bc9-ef4a-419b-8326-5f2044d9e48f" providerId="ADAL" clId="{3F72EC12-F017-4406-96C6-FB0CD290824E}" dt="2023-09-19T20:29:13.845" v="3793" actId="113"/>
          <ac:spMkLst>
            <pc:docMk/>
            <pc:sldMk cId="1590395538" sldId="3957"/>
            <ac:spMk id="2" creationId="{DBCA3269-F27A-B8F8-98BF-AEF6AAFA5029}"/>
          </ac:spMkLst>
        </pc:spChg>
        <pc:graphicFrameChg chg="mod">
          <ac:chgData name="Sullivan, Courtney (DESE)" userId="bb054bc9-ef4a-419b-8326-5f2044d9e48f" providerId="ADAL" clId="{3F72EC12-F017-4406-96C6-FB0CD290824E}" dt="2023-09-19T20:08:24.537" v="2069" actId="962"/>
          <ac:graphicFrameMkLst>
            <pc:docMk/>
            <pc:sldMk cId="1590395538" sldId="3957"/>
            <ac:graphicFrameMk id="4" creationId="{036DA554-BE40-9B0C-C860-F2F07447197A}"/>
          </ac:graphicFrameMkLst>
        </pc:graphicFrameChg>
        <pc:cxnChg chg="mod">
          <ac:chgData name="Sullivan, Courtney (DESE)" userId="bb054bc9-ef4a-419b-8326-5f2044d9e48f" providerId="ADAL" clId="{3F72EC12-F017-4406-96C6-FB0CD290824E}" dt="2023-09-19T20:08:31.555" v="2070" actId="962"/>
          <ac:cxnSpMkLst>
            <pc:docMk/>
            <pc:sldMk cId="1590395538" sldId="3957"/>
            <ac:cxnSpMk id="11" creationId="{C4009453-B004-686C-F2D0-8E714371D32B}"/>
          </ac:cxnSpMkLst>
        </pc:cxnChg>
        <pc:cxnChg chg="mod">
          <ac:chgData name="Sullivan, Courtney (DESE)" userId="bb054bc9-ef4a-419b-8326-5f2044d9e48f" providerId="ADAL" clId="{3F72EC12-F017-4406-96C6-FB0CD290824E}" dt="2023-09-19T20:08:33.461" v="2071" actId="962"/>
          <ac:cxnSpMkLst>
            <pc:docMk/>
            <pc:sldMk cId="1590395538" sldId="3957"/>
            <ac:cxnSpMk id="21" creationId="{0C282A79-2D08-F1E6-79D7-74A74D4357C1}"/>
          </ac:cxnSpMkLst>
        </pc:cxnChg>
      </pc:sldChg>
      <pc:sldChg chg="modSp mod">
        <pc:chgData name="Sullivan, Courtney (DESE)" userId="bb054bc9-ef4a-419b-8326-5f2044d9e48f" providerId="ADAL" clId="{3F72EC12-F017-4406-96C6-FB0CD290824E}" dt="2023-09-19T20:29:23.814" v="3795" actId="207"/>
        <pc:sldMkLst>
          <pc:docMk/>
          <pc:sldMk cId="14259661" sldId="3959"/>
        </pc:sldMkLst>
        <pc:spChg chg="mod">
          <ac:chgData name="Sullivan, Courtney (DESE)" userId="bb054bc9-ef4a-419b-8326-5f2044d9e48f" providerId="ADAL" clId="{3F72EC12-F017-4406-96C6-FB0CD290824E}" dt="2023-09-19T20:29:23.814" v="3795" actId="207"/>
          <ac:spMkLst>
            <pc:docMk/>
            <pc:sldMk cId="14259661" sldId="3959"/>
            <ac:spMk id="2" creationId="{588F4FDA-8BEE-E9D2-E78E-C52D151F912E}"/>
          </ac:spMkLst>
        </pc:spChg>
        <pc:graphicFrameChg chg="mod">
          <ac:chgData name="Sullivan, Courtney (DESE)" userId="bb054bc9-ef4a-419b-8326-5f2044d9e48f" providerId="ADAL" clId="{3F72EC12-F017-4406-96C6-FB0CD290824E}" dt="2023-09-19T20:09:16.947" v="2345" actId="962"/>
          <ac:graphicFrameMkLst>
            <pc:docMk/>
            <pc:sldMk cId="14259661" sldId="3959"/>
            <ac:graphicFrameMk id="4" creationId="{56CD07CF-EC19-A761-F967-2425843B767C}"/>
          </ac:graphicFrameMkLst>
        </pc:graphicFrameChg>
      </pc:sldChg>
      <pc:sldChg chg="modSp mod">
        <pc:chgData name="Sullivan, Courtney (DESE)" userId="bb054bc9-ef4a-419b-8326-5f2044d9e48f" providerId="ADAL" clId="{3F72EC12-F017-4406-96C6-FB0CD290824E}" dt="2023-09-19T20:29:32.674" v="3797" actId="207"/>
        <pc:sldMkLst>
          <pc:docMk/>
          <pc:sldMk cId="4219129787" sldId="3960"/>
        </pc:sldMkLst>
        <pc:spChg chg="mod">
          <ac:chgData name="Sullivan, Courtney (DESE)" userId="bb054bc9-ef4a-419b-8326-5f2044d9e48f" providerId="ADAL" clId="{3F72EC12-F017-4406-96C6-FB0CD290824E}" dt="2023-09-19T20:29:32.674" v="3797" actId="207"/>
          <ac:spMkLst>
            <pc:docMk/>
            <pc:sldMk cId="4219129787" sldId="3960"/>
            <ac:spMk id="2" creationId="{5B7BE317-19E4-D0BE-DB45-D5D2F296FB01}"/>
          </ac:spMkLst>
        </pc:spChg>
        <pc:graphicFrameChg chg="mod">
          <ac:chgData name="Sullivan, Courtney (DESE)" userId="bb054bc9-ef4a-419b-8326-5f2044d9e48f" providerId="ADAL" clId="{3F72EC12-F017-4406-96C6-FB0CD290824E}" dt="2023-09-19T20:09:41.829" v="2483" actId="962"/>
          <ac:graphicFrameMkLst>
            <pc:docMk/>
            <pc:sldMk cId="4219129787" sldId="3960"/>
            <ac:graphicFrameMk id="4" creationId="{946E6EDB-DF3A-98BF-60BE-371721CDF9E9}"/>
          </ac:graphicFrameMkLst>
        </pc:graphicFrameChg>
      </pc:sldChg>
      <pc:sldChg chg="modSp mod">
        <pc:chgData name="Sullivan, Courtney (DESE)" userId="bb054bc9-ef4a-419b-8326-5f2044d9e48f" providerId="ADAL" clId="{3F72EC12-F017-4406-96C6-FB0CD290824E}" dt="2023-09-19T20:29:40.007" v="3799" actId="207"/>
        <pc:sldMkLst>
          <pc:docMk/>
          <pc:sldMk cId="1857838490" sldId="3961"/>
        </pc:sldMkLst>
        <pc:spChg chg="mod">
          <ac:chgData name="Sullivan, Courtney (DESE)" userId="bb054bc9-ef4a-419b-8326-5f2044d9e48f" providerId="ADAL" clId="{3F72EC12-F017-4406-96C6-FB0CD290824E}" dt="2023-09-19T20:29:40.007" v="3799" actId="207"/>
          <ac:spMkLst>
            <pc:docMk/>
            <pc:sldMk cId="1857838490" sldId="3961"/>
            <ac:spMk id="2" creationId="{95440DA1-8426-9D76-0617-5D3E8E9054C5}"/>
          </ac:spMkLst>
        </pc:spChg>
        <pc:graphicFrameChg chg="mod">
          <ac:chgData name="Sullivan, Courtney (DESE)" userId="bb054bc9-ef4a-419b-8326-5f2044d9e48f" providerId="ADAL" clId="{3F72EC12-F017-4406-96C6-FB0CD290824E}" dt="2023-09-19T20:10:10.236" v="2645" actId="962"/>
          <ac:graphicFrameMkLst>
            <pc:docMk/>
            <pc:sldMk cId="1857838490" sldId="3961"/>
            <ac:graphicFrameMk id="4" creationId="{AE75B7B3-DD99-CCBA-A3B9-7A1B08AC3609}"/>
          </ac:graphicFrameMkLst>
        </pc:graphicFrameChg>
      </pc:sldChg>
      <pc:sldChg chg="modSp mod">
        <pc:chgData name="Sullivan, Courtney (DESE)" userId="bb054bc9-ef4a-419b-8326-5f2044d9e48f" providerId="ADAL" clId="{3F72EC12-F017-4406-96C6-FB0CD290824E}" dt="2023-09-19T20:30:15.903" v="3807" actId="207"/>
        <pc:sldMkLst>
          <pc:docMk/>
          <pc:sldMk cId="896146154" sldId="3963"/>
        </pc:sldMkLst>
        <pc:spChg chg="mod">
          <ac:chgData name="Sullivan, Courtney (DESE)" userId="bb054bc9-ef4a-419b-8326-5f2044d9e48f" providerId="ADAL" clId="{3F72EC12-F017-4406-96C6-FB0CD290824E}" dt="2023-09-19T20:30:15.903" v="3807" actId="207"/>
          <ac:spMkLst>
            <pc:docMk/>
            <pc:sldMk cId="896146154" sldId="3963"/>
            <ac:spMk id="2" creationId="{AC45D470-1C1E-1302-F857-F29F275A946A}"/>
          </ac:spMkLst>
        </pc:spChg>
        <pc:spChg chg="mod">
          <ac:chgData name="Sullivan, Courtney (DESE)" userId="bb054bc9-ef4a-419b-8326-5f2044d9e48f" providerId="ADAL" clId="{3F72EC12-F017-4406-96C6-FB0CD290824E}" dt="2023-09-19T20:12:05.899" v="3000" actId="962"/>
          <ac:spMkLst>
            <pc:docMk/>
            <pc:sldMk cId="896146154" sldId="3963"/>
            <ac:spMk id="6" creationId="{1413C5D4-79C7-1E99-F4E9-CFBA81485BB0}"/>
          </ac:spMkLst>
        </pc:spChg>
        <pc:graphicFrameChg chg="mod">
          <ac:chgData name="Sullivan, Courtney (DESE)" userId="bb054bc9-ef4a-419b-8326-5f2044d9e48f" providerId="ADAL" clId="{3F72EC12-F017-4406-96C6-FB0CD290824E}" dt="2023-09-19T20:11:46.617" v="2999" actId="962"/>
          <ac:graphicFrameMkLst>
            <pc:docMk/>
            <pc:sldMk cId="896146154" sldId="3963"/>
            <ac:graphicFrameMk id="4" creationId="{35F52BC8-4690-20B6-9015-00A59C3F1FCB}"/>
          </ac:graphicFrameMkLst>
        </pc:graphicFrameChg>
      </pc:sldChg>
      <pc:sldChg chg="modSp mod">
        <pc:chgData name="Sullivan, Courtney (DESE)" userId="bb054bc9-ef4a-419b-8326-5f2044d9e48f" providerId="ADAL" clId="{3F72EC12-F017-4406-96C6-FB0CD290824E}" dt="2023-09-19T20:28:32.062" v="3781" actId="207"/>
        <pc:sldMkLst>
          <pc:docMk/>
          <pc:sldMk cId="652512980" sldId="3965"/>
        </pc:sldMkLst>
        <pc:spChg chg="mod">
          <ac:chgData name="Sullivan, Courtney (DESE)" userId="bb054bc9-ef4a-419b-8326-5f2044d9e48f" providerId="ADAL" clId="{3F72EC12-F017-4406-96C6-FB0CD290824E}" dt="2023-09-19T20:28:32.062" v="3781" actId="207"/>
          <ac:spMkLst>
            <pc:docMk/>
            <pc:sldMk cId="652512980" sldId="3965"/>
            <ac:spMk id="2" creationId="{7BC32BEC-9234-6B2F-0F09-35434D530A2E}"/>
          </ac:spMkLst>
        </pc:spChg>
        <pc:graphicFrameChg chg="mod">
          <ac:chgData name="Sullivan, Courtney (DESE)" userId="bb054bc9-ef4a-419b-8326-5f2044d9e48f" providerId="ADAL" clId="{3F72EC12-F017-4406-96C6-FB0CD290824E}" dt="2023-09-19T20:05:29.612" v="1242" actId="962"/>
          <ac:graphicFrameMkLst>
            <pc:docMk/>
            <pc:sldMk cId="652512980" sldId="3965"/>
            <ac:graphicFrameMk id="4" creationId="{A3AC1BB6-F311-20F5-7E44-0DF47588749E}"/>
          </ac:graphicFrameMkLst>
        </pc:graphicFrameChg>
      </pc:sldChg>
      <pc:sldChg chg="modSp mod">
        <pc:chgData name="Sullivan, Courtney (DESE)" userId="bb054bc9-ef4a-419b-8326-5f2044d9e48f" providerId="ADAL" clId="{3F72EC12-F017-4406-96C6-FB0CD290824E}" dt="2023-09-19T20:26:05.113" v="3748" actId="207"/>
        <pc:sldMkLst>
          <pc:docMk/>
          <pc:sldMk cId="230507282" sldId="3968"/>
        </pc:sldMkLst>
        <pc:spChg chg="mod">
          <ac:chgData name="Sullivan, Courtney (DESE)" userId="bb054bc9-ef4a-419b-8326-5f2044d9e48f" providerId="ADAL" clId="{3F72EC12-F017-4406-96C6-FB0CD290824E}" dt="2023-09-19T20:26:00.665" v="3747" actId="207"/>
          <ac:spMkLst>
            <pc:docMk/>
            <pc:sldMk cId="230507282" sldId="3968"/>
            <ac:spMk id="2" creationId="{9F59926C-D263-A1BE-5154-D6416A51D9D3}"/>
          </ac:spMkLst>
        </pc:spChg>
        <pc:spChg chg="mod">
          <ac:chgData name="Sullivan, Courtney (DESE)" userId="bb054bc9-ef4a-419b-8326-5f2044d9e48f" providerId="ADAL" clId="{3F72EC12-F017-4406-96C6-FB0CD290824E}" dt="2023-09-19T20:26:05.113" v="3748" actId="207"/>
          <ac:spMkLst>
            <pc:docMk/>
            <pc:sldMk cId="230507282" sldId="3968"/>
            <ac:spMk id="3" creationId="{1C2AAB57-52CB-FD28-8286-607BD0235192}"/>
          </ac:spMkLst>
        </pc:spChg>
      </pc:sldChg>
      <pc:sldChg chg="modSp mod">
        <pc:chgData name="Sullivan, Courtney (DESE)" userId="bb054bc9-ef4a-419b-8326-5f2044d9e48f" providerId="ADAL" clId="{3F72EC12-F017-4406-96C6-FB0CD290824E}" dt="2023-09-19T20:28:16.309" v="3777" actId="207"/>
        <pc:sldMkLst>
          <pc:docMk/>
          <pc:sldMk cId="144904406" sldId="3969"/>
        </pc:sldMkLst>
        <pc:spChg chg="mod">
          <ac:chgData name="Sullivan, Courtney (DESE)" userId="bb054bc9-ef4a-419b-8326-5f2044d9e48f" providerId="ADAL" clId="{3F72EC12-F017-4406-96C6-FB0CD290824E}" dt="2023-09-19T20:28:16.309" v="3777" actId="207"/>
          <ac:spMkLst>
            <pc:docMk/>
            <pc:sldMk cId="144904406" sldId="3969"/>
            <ac:spMk id="5" creationId="{2137102D-02E2-4620-AABF-EF5A37426212}"/>
          </ac:spMkLst>
        </pc:spChg>
        <pc:graphicFrameChg chg="mod">
          <ac:chgData name="Sullivan, Courtney (DESE)" userId="bb054bc9-ef4a-419b-8326-5f2044d9e48f" providerId="ADAL" clId="{3F72EC12-F017-4406-96C6-FB0CD290824E}" dt="2023-09-19T20:04:25.384" v="988" actId="962"/>
          <ac:graphicFrameMkLst>
            <pc:docMk/>
            <pc:sldMk cId="144904406" sldId="3969"/>
            <ac:graphicFrameMk id="4" creationId="{4156CBB3-205A-31DB-5F03-5D674DA41E7A}"/>
          </ac:graphicFrameMkLst>
        </pc:graphicFrameChg>
      </pc:sldChg>
      <pc:sldChg chg="modSp mod">
        <pc:chgData name="Sullivan, Courtney (DESE)" userId="bb054bc9-ef4a-419b-8326-5f2044d9e48f" providerId="ADAL" clId="{3F72EC12-F017-4406-96C6-FB0CD290824E}" dt="2023-09-19T20:30:10.058" v="3805" actId="207"/>
        <pc:sldMkLst>
          <pc:docMk/>
          <pc:sldMk cId="890639859" sldId="3970"/>
        </pc:sldMkLst>
        <pc:spChg chg="mod">
          <ac:chgData name="Sullivan, Courtney (DESE)" userId="bb054bc9-ef4a-419b-8326-5f2044d9e48f" providerId="ADAL" clId="{3F72EC12-F017-4406-96C6-FB0CD290824E}" dt="2023-09-19T20:30:10.058" v="3805" actId="207"/>
          <ac:spMkLst>
            <pc:docMk/>
            <pc:sldMk cId="890639859" sldId="3970"/>
            <ac:spMk id="2" creationId="{7BC32BEC-9234-6B2F-0F09-35434D530A2E}"/>
          </ac:spMkLst>
        </pc:spChg>
        <pc:graphicFrameChg chg="mod">
          <ac:chgData name="Sullivan, Courtney (DESE)" userId="bb054bc9-ef4a-419b-8326-5f2044d9e48f" providerId="ADAL" clId="{3F72EC12-F017-4406-96C6-FB0CD290824E}" dt="2023-09-19T20:11:25.715" v="2935" actId="962"/>
          <ac:graphicFrameMkLst>
            <pc:docMk/>
            <pc:sldMk cId="890639859" sldId="3970"/>
            <ac:graphicFrameMk id="7" creationId="{B3AADC68-B4A8-0913-F64C-B80B665A3216}"/>
          </ac:graphicFrameMkLst>
        </pc:graphicFrameChg>
      </pc:sldChg>
      <pc:sldChg chg="modSp mod">
        <pc:chgData name="Sullivan, Courtney (DESE)" userId="bb054bc9-ef4a-419b-8326-5f2044d9e48f" providerId="ADAL" clId="{3F72EC12-F017-4406-96C6-FB0CD290824E}" dt="2023-09-19T20:29:55.196" v="3801" actId="207"/>
        <pc:sldMkLst>
          <pc:docMk/>
          <pc:sldMk cId="3984352274" sldId="3971"/>
        </pc:sldMkLst>
        <pc:spChg chg="mod">
          <ac:chgData name="Sullivan, Courtney (DESE)" userId="bb054bc9-ef4a-419b-8326-5f2044d9e48f" providerId="ADAL" clId="{3F72EC12-F017-4406-96C6-FB0CD290824E}" dt="2023-09-19T20:29:55.196" v="3801" actId="207"/>
          <ac:spMkLst>
            <pc:docMk/>
            <pc:sldMk cId="3984352274" sldId="3971"/>
            <ac:spMk id="2" creationId="{3AB8C57C-CE5C-F495-E4F1-5110E42B5F12}"/>
          </ac:spMkLst>
        </pc:spChg>
        <pc:graphicFrameChg chg="mod">
          <ac:chgData name="Sullivan, Courtney (DESE)" userId="bb054bc9-ef4a-419b-8326-5f2044d9e48f" providerId="ADAL" clId="{3F72EC12-F017-4406-96C6-FB0CD290824E}" dt="2023-09-19T20:10:39.839" v="2803" actId="962"/>
          <ac:graphicFrameMkLst>
            <pc:docMk/>
            <pc:sldMk cId="3984352274" sldId="3971"/>
            <ac:graphicFrameMk id="6" creationId="{3B37941F-1354-127E-B519-52CD5EC3C33A}"/>
          </ac:graphicFrameMkLst>
        </pc:graphicFrameChg>
      </pc:sldChg>
      <pc:sldChg chg="modSp mod">
        <pc:chgData name="Sullivan, Courtney (DESE)" userId="bb054bc9-ef4a-419b-8326-5f2044d9e48f" providerId="ADAL" clId="{3F72EC12-F017-4406-96C6-FB0CD290824E}" dt="2023-09-19T20:30:02.138" v="3803" actId="113"/>
        <pc:sldMkLst>
          <pc:docMk/>
          <pc:sldMk cId="1154171113" sldId="3975"/>
        </pc:sldMkLst>
        <pc:spChg chg="mod">
          <ac:chgData name="Sullivan, Courtney (DESE)" userId="bb054bc9-ef4a-419b-8326-5f2044d9e48f" providerId="ADAL" clId="{3F72EC12-F017-4406-96C6-FB0CD290824E}" dt="2023-09-19T20:30:02.138" v="3803" actId="113"/>
          <ac:spMkLst>
            <pc:docMk/>
            <pc:sldMk cId="1154171113" sldId="3975"/>
            <ac:spMk id="4" creationId="{22ABF4D5-A471-6EE7-609B-1A5627649FA8}"/>
          </ac:spMkLst>
        </pc:spChg>
        <pc:picChg chg="mod">
          <ac:chgData name="Sullivan, Courtney (DESE)" userId="bb054bc9-ef4a-419b-8326-5f2044d9e48f" providerId="ADAL" clId="{3F72EC12-F017-4406-96C6-FB0CD290824E}" dt="2023-09-19T20:13:52.812" v="3186" actId="962"/>
          <ac:picMkLst>
            <pc:docMk/>
            <pc:sldMk cId="1154171113" sldId="3975"/>
            <ac:picMk id="5" creationId="{452479A3-C5CC-2410-1AA5-E4E73F0652D4}"/>
          </ac:picMkLst>
        </pc:picChg>
        <pc:picChg chg="mod">
          <ac:chgData name="Sullivan, Courtney (DESE)" userId="bb054bc9-ef4a-419b-8326-5f2044d9e48f" providerId="ADAL" clId="{3F72EC12-F017-4406-96C6-FB0CD290824E}" dt="2023-09-19T20:24:23.749" v="3358" actId="962"/>
          <ac:picMkLst>
            <pc:docMk/>
            <pc:sldMk cId="1154171113" sldId="3975"/>
            <ac:picMk id="8" creationId="{12052A31-9DEA-1825-93FB-B6843AE889E5}"/>
          </ac:picMkLst>
        </pc:picChg>
        <pc:picChg chg="mod">
          <ac:chgData name="Sullivan, Courtney (DESE)" userId="bb054bc9-ef4a-419b-8326-5f2044d9e48f" providerId="ADAL" clId="{3F72EC12-F017-4406-96C6-FB0CD290824E}" dt="2023-09-19T20:24:57.828" v="3522" actId="962"/>
          <ac:picMkLst>
            <pc:docMk/>
            <pc:sldMk cId="1154171113" sldId="3975"/>
            <ac:picMk id="12" creationId="{0FF9D7FC-C5D4-AD76-8484-1CE8B7EC2ABC}"/>
          </ac:picMkLst>
        </pc:picChg>
        <pc:picChg chg="mod">
          <ac:chgData name="Sullivan, Courtney (DESE)" userId="bb054bc9-ef4a-419b-8326-5f2044d9e48f" providerId="ADAL" clId="{3F72EC12-F017-4406-96C6-FB0CD290824E}" dt="2023-09-19T20:25:40.783" v="3744" actId="962"/>
          <ac:picMkLst>
            <pc:docMk/>
            <pc:sldMk cId="1154171113" sldId="3975"/>
            <ac:picMk id="15" creationId="{37C0DED7-C0EE-12DE-6C89-5CA081536111}"/>
          </ac:picMkLst>
        </pc:picChg>
      </pc:sldChg>
      <pc:sldChg chg="modSp mod">
        <pc:chgData name="Sullivan, Courtney (DESE)" userId="bb054bc9-ef4a-419b-8326-5f2044d9e48f" providerId="ADAL" clId="{3F72EC12-F017-4406-96C6-FB0CD290824E}" dt="2023-09-19T20:28:53.115" v="3787" actId="207"/>
        <pc:sldMkLst>
          <pc:docMk/>
          <pc:sldMk cId="1535566360" sldId="3976"/>
        </pc:sldMkLst>
        <pc:spChg chg="mod">
          <ac:chgData name="Sullivan, Courtney (DESE)" userId="bb054bc9-ef4a-419b-8326-5f2044d9e48f" providerId="ADAL" clId="{3F72EC12-F017-4406-96C6-FB0CD290824E}" dt="2023-09-19T20:28:53.115" v="3787" actId="207"/>
          <ac:spMkLst>
            <pc:docMk/>
            <pc:sldMk cId="1535566360" sldId="3976"/>
            <ac:spMk id="2" creationId="{E342BC14-46A2-B03F-2FF8-F3118E00F5F9}"/>
          </ac:spMkLst>
        </pc:spChg>
        <pc:graphicFrameChg chg="mod">
          <ac:chgData name="Sullivan, Courtney (DESE)" userId="bb054bc9-ef4a-419b-8326-5f2044d9e48f" providerId="ADAL" clId="{3F72EC12-F017-4406-96C6-FB0CD290824E}" dt="2023-09-19T20:07:21.611" v="1830" actId="962"/>
          <ac:graphicFrameMkLst>
            <pc:docMk/>
            <pc:sldMk cId="1535566360" sldId="3976"/>
            <ac:graphicFrameMk id="5" creationId="{AC3BB1F4-B01B-66C2-3EE6-C7A4ABFACB39}"/>
          </ac:graphicFrameMkLst>
        </pc:graphicFrameChg>
      </pc:sldChg>
      <pc:sldChg chg="modSp mod">
        <pc:chgData name="Sullivan, Courtney (DESE)" userId="bb054bc9-ef4a-419b-8326-5f2044d9e48f" providerId="ADAL" clId="{3F72EC12-F017-4406-96C6-FB0CD290824E}" dt="2023-09-19T20:28:47.862" v="3785" actId="113"/>
        <pc:sldMkLst>
          <pc:docMk/>
          <pc:sldMk cId="750680859" sldId="3977"/>
        </pc:sldMkLst>
        <pc:spChg chg="mod">
          <ac:chgData name="Sullivan, Courtney (DESE)" userId="bb054bc9-ef4a-419b-8326-5f2044d9e48f" providerId="ADAL" clId="{3F72EC12-F017-4406-96C6-FB0CD290824E}" dt="2023-09-19T20:28:47.862" v="3785" actId="113"/>
          <ac:spMkLst>
            <pc:docMk/>
            <pc:sldMk cId="750680859" sldId="3977"/>
            <ac:spMk id="2" creationId="{47DCF03D-D0BB-10B0-65E0-EEBBFE29D535}"/>
          </ac:spMkLst>
        </pc:spChg>
        <pc:graphicFrameChg chg="mod">
          <ac:chgData name="Sullivan, Courtney (DESE)" userId="bb054bc9-ef4a-419b-8326-5f2044d9e48f" providerId="ADAL" clId="{3F72EC12-F017-4406-96C6-FB0CD290824E}" dt="2023-09-19T20:06:50.038" v="1674" actId="962"/>
          <ac:graphicFrameMkLst>
            <pc:docMk/>
            <pc:sldMk cId="750680859" sldId="3977"/>
            <ac:graphicFrameMk id="4" creationId="{8989D4C5-76E6-A416-9F4D-DE58F01BAB22}"/>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Ellen%20Viruleg\Downloads\Policy%20report%20Section%202.2%20Figure%204.%20Updated%205.8.202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5.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41140375221813"/>
          <c:y val="3.2128598160020921E-2"/>
          <c:w val="0.79187843476669972"/>
          <c:h val="0.80020942177190701"/>
        </c:manualLayout>
      </c:layout>
      <c:lineChart>
        <c:grouping val="standard"/>
        <c:varyColors val="0"/>
        <c:ser>
          <c:idx val="0"/>
          <c:order val="0"/>
          <c:spPr>
            <a:ln w="28575" cap="rnd">
              <a:solidFill>
                <a:schemeClr val="accent4"/>
              </a:solidFill>
              <a:round/>
            </a:ln>
            <a:effectLst/>
          </c:spPr>
          <c:marker>
            <c:symbol val="none"/>
          </c:marker>
          <c:cat>
            <c:numRef>
              <c:f>Sheet1!$L$3:$L$101</c:f>
              <c:numCache>
                <c:formatCode>General</c:formatCode>
                <c:ptCount val="99"/>
                <c:pt idx="24">
                  <c:v>25</c:v>
                </c:pt>
                <c:pt idx="49">
                  <c:v>50</c:v>
                </c:pt>
                <c:pt idx="74">
                  <c:v>75</c:v>
                </c:pt>
                <c:pt idx="98">
                  <c:v>99</c:v>
                </c:pt>
              </c:numCache>
            </c:numRef>
          </c:cat>
          <c:val>
            <c:numRef>
              <c:f>Sheet1!$O$3:$O$101</c:f>
              <c:numCache>
                <c:formatCode>General</c:formatCode>
                <c:ptCount val="99"/>
                <c:pt idx="0">
                  <c:v>20283.22193101529</c:v>
                </c:pt>
                <c:pt idx="1">
                  <c:v>21798.688020819049</c:v>
                </c:pt>
                <c:pt idx="2">
                  <c:v>22187.789898274837</c:v>
                </c:pt>
                <c:pt idx="3">
                  <c:v>22503.471456703839</c:v>
                </c:pt>
                <c:pt idx="4">
                  <c:v>22724.109496182395</c:v>
                </c:pt>
                <c:pt idx="5">
                  <c:v>22873.952558882287</c:v>
                </c:pt>
                <c:pt idx="6">
                  <c:v>23089.981894114411</c:v>
                </c:pt>
                <c:pt idx="7">
                  <c:v>23148.413471669413</c:v>
                </c:pt>
                <c:pt idx="8">
                  <c:v>23345.921151337185</c:v>
                </c:pt>
                <c:pt idx="9">
                  <c:v>23507.718769447118</c:v>
                </c:pt>
                <c:pt idx="10">
                  <c:v>23711.133149999576</c:v>
                </c:pt>
                <c:pt idx="11">
                  <c:v>23730.958120469702</c:v>
                </c:pt>
                <c:pt idx="12">
                  <c:v>23912.114083356846</c:v>
                </c:pt>
                <c:pt idx="13">
                  <c:v>23946.940368107807</c:v>
                </c:pt>
                <c:pt idx="14">
                  <c:v>24111.609982977519</c:v>
                </c:pt>
                <c:pt idx="15">
                  <c:v>24294.994721188941</c:v>
                </c:pt>
                <c:pt idx="16">
                  <c:v>24310.595470194748</c:v>
                </c:pt>
                <c:pt idx="17">
                  <c:v>24482.646143880273</c:v>
                </c:pt>
                <c:pt idx="18">
                  <c:v>24530.197991645622</c:v>
                </c:pt>
                <c:pt idx="19">
                  <c:v>24711.135457845161</c:v>
                </c:pt>
                <c:pt idx="20">
                  <c:v>24726.489148456589</c:v>
                </c:pt>
                <c:pt idx="21">
                  <c:v>24914.821703569021</c:v>
                </c:pt>
                <c:pt idx="22">
                  <c:v>24925.369006938981</c:v>
                </c:pt>
                <c:pt idx="23">
                  <c:v>25122.264308498998</c:v>
                </c:pt>
                <c:pt idx="24">
                  <c:v>25127.878608575706</c:v>
                </c:pt>
                <c:pt idx="25">
                  <c:v>25334.619248480853</c:v>
                </c:pt>
                <c:pt idx="26">
                  <c:v>25335.091924360848</c:v>
                </c:pt>
                <c:pt idx="27">
                  <c:v>25548.117212127316</c:v>
                </c:pt>
                <c:pt idx="28">
                  <c:v>25553.080130660706</c:v>
                </c:pt>
                <c:pt idx="29">
                  <c:v>25768.101293946023</c:v>
                </c:pt>
                <c:pt idx="30">
                  <c:v>25778.883033804708</c:v>
                </c:pt>
                <c:pt idx="31">
                  <c:v>25996.22979794097</c:v>
                </c:pt>
                <c:pt idx="32">
                  <c:v>26013.307110843554</c:v>
                </c:pt>
                <c:pt idx="33">
                  <c:v>26233.732549267377</c:v>
                </c:pt>
                <c:pt idx="34">
                  <c:v>26257.680430154411</c:v>
                </c:pt>
                <c:pt idx="35">
                  <c:v>26341.535761217532</c:v>
                </c:pt>
                <c:pt idx="36">
                  <c:v>26513.383415727461</c:v>
                </c:pt>
                <c:pt idx="37">
                  <c:v>26585.687489417491</c:v>
                </c:pt>
                <c:pt idx="38">
                  <c:v>26781.852741238308</c:v>
                </c:pt>
                <c:pt idx="39">
                  <c:v>26841.505703072784</c:v>
                </c:pt>
                <c:pt idx="40">
                  <c:v>27015.514415123867</c:v>
                </c:pt>
                <c:pt idx="41">
                  <c:v>27110.254880885095</c:v>
                </c:pt>
                <c:pt idx="42">
                  <c:v>27303.820267700205</c:v>
                </c:pt>
                <c:pt idx="43">
                  <c:v>27363.163554776358</c:v>
                </c:pt>
                <c:pt idx="44">
                  <c:v>27608.450838734778</c:v>
                </c:pt>
                <c:pt idx="45">
                  <c:v>27679.222666708574</c:v>
                </c:pt>
                <c:pt idx="46">
                  <c:v>27691.889537330822</c:v>
                </c:pt>
                <c:pt idx="47">
                  <c:v>28007.606205715583</c:v>
                </c:pt>
                <c:pt idx="48">
                  <c:v>28014.499107348474</c:v>
                </c:pt>
                <c:pt idx="49">
                  <c:v>28273.136860564315</c:v>
                </c:pt>
                <c:pt idx="50">
                  <c:v>28341.930460042684</c:v>
                </c:pt>
                <c:pt idx="51">
                  <c:v>28636.63581540899</c:v>
                </c:pt>
                <c:pt idx="52">
                  <c:v>28696.469716942447</c:v>
                </c:pt>
                <c:pt idx="53">
                  <c:v>28750.123983420031</c:v>
                </c:pt>
                <c:pt idx="54">
                  <c:v>29023.36777755633</c:v>
                </c:pt>
                <c:pt idx="55">
                  <c:v>29154.457270089464</c:v>
                </c:pt>
                <c:pt idx="56">
                  <c:v>29435.318639173813</c:v>
                </c:pt>
                <c:pt idx="57">
                  <c:v>29473.090775926728</c:v>
                </c:pt>
                <c:pt idx="58">
                  <c:v>29586.004867251493</c:v>
                </c:pt>
                <c:pt idx="59">
                  <c:v>29898.884275756038</c:v>
                </c:pt>
                <c:pt idx="60">
                  <c:v>30047.093848349945</c:v>
                </c:pt>
                <c:pt idx="61">
                  <c:v>30343.47927658122</c:v>
                </c:pt>
                <c:pt idx="62">
                  <c:v>30352.340030887848</c:v>
                </c:pt>
              </c:numCache>
            </c:numRef>
          </c:val>
          <c:smooth val="0"/>
          <c:extLst>
            <c:ext xmlns:c16="http://schemas.microsoft.com/office/drawing/2014/chart" uri="{C3380CC4-5D6E-409C-BE32-E72D297353CC}">
              <c16:uniqueId val="{00000000-4565-4764-B821-1E7074047C7C}"/>
            </c:ext>
          </c:extLst>
        </c:ser>
        <c:ser>
          <c:idx val="1"/>
          <c:order val="1"/>
          <c:tx>
            <c:v>Terminal High School Graduates</c:v>
          </c:tx>
          <c:spPr>
            <a:ln w="28575" cap="rnd">
              <a:solidFill>
                <a:schemeClr val="accent2"/>
              </a:solidFill>
              <a:round/>
            </a:ln>
            <a:effectLst/>
          </c:spPr>
          <c:marker>
            <c:symbol val="none"/>
          </c:marker>
          <c:cat>
            <c:numRef>
              <c:f>Sheet1!$L$3:$L$101</c:f>
              <c:numCache>
                <c:formatCode>General</c:formatCode>
                <c:ptCount val="99"/>
                <c:pt idx="24">
                  <c:v>25</c:v>
                </c:pt>
                <c:pt idx="49">
                  <c:v>50</c:v>
                </c:pt>
                <c:pt idx="74">
                  <c:v>75</c:v>
                </c:pt>
                <c:pt idx="98">
                  <c:v>99</c:v>
                </c:pt>
              </c:numCache>
            </c:numRef>
          </c:cat>
          <c:val>
            <c:numRef>
              <c:f>Sheet1!$P$3:$P$101</c:f>
              <c:numCache>
                <c:formatCode>General</c:formatCode>
                <c:ptCount val="99"/>
                <c:pt idx="3">
                  <c:v>31472.389580789193</c:v>
                </c:pt>
                <c:pt idx="4">
                  <c:v>31941.33097192943</c:v>
                </c:pt>
                <c:pt idx="5">
                  <c:v>32258.759180736462</c:v>
                </c:pt>
                <c:pt idx="6">
                  <c:v>32714.455549767925</c:v>
                </c:pt>
                <c:pt idx="7">
                  <c:v>32837.250772927473</c:v>
                </c:pt>
                <c:pt idx="8">
                  <c:v>33250.626499495222</c:v>
                </c:pt>
                <c:pt idx="9">
                  <c:v>33587.083988208942</c:v>
                </c:pt>
                <c:pt idx="10">
                  <c:v>34006.921392047516</c:v>
                </c:pt>
                <c:pt idx="11">
                  <c:v>34047.636730402839</c:v>
                </c:pt>
                <c:pt idx="12">
                  <c:v>34417.91259029034</c:v>
                </c:pt>
                <c:pt idx="13">
                  <c:v>34488.719195673388</c:v>
                </c:pt>
                <c:pt idx="14">
                  <c:v>34821.803872022479</c:v>
                </c:pt>
                <c:pt idx="15">
                  <c:v>35189.33264598505</c:v>
                </c:pt>
                <c:pt idx="16">
                  <c:v>35220.430160990778</c:v>
                </c:pt>
                <c:pt idx="17">
                  <c:v>35561.623904787062</c:v>
                </c:pt>
                <c:pt idx="18">
                  <c:v>35655.356197223962</c:v>
                </c:pt>
                <c:pt idx="19">
                  <c:v>36009.7982111975</c:v>
                </c:pt>
                <c:pt idx="20">
                  <c:v>36039.715810870184</c:v>
                </c:pt>
                <c:pt idx="21">
                  <c:v>36404.734398858214</c:v>
                </c:pt>
                <c:pt idx="22">
                  <c:v>36425.072091240807</c:v>
                </c:pt>
                <c:pt idx="23">
                  <c:v>36802.797108470651</c:v>
                </c:pt>
                <c:pt idx="24">
                  <c:v>36813.515449788363</c:v>
                </c:pt>
                <c:pt idx="25">
                  <c:v>37206.331285065178</c:v>
                </c:pt>
                <c:pt idx="26">
                  <c:v>37207.225375071728</c:v>
                </c:pt>
                <c:pt idx="27">
                  <c:v>37608.47227142183</c:v>
                </c:pt>
                <c:pt idx="28">
                  <c:v>37617.781847815248</c:v>
                </c:pt>
                <c:pt idx="29">
                  <c:v>38019.625216226967</c:v>
                </c:pt>
                <c:pt idx="30">
                  <c:v>38039.702476357881</c:v>
                </c:pt>
                <c:pt idx="31">
                  <c:v>38443.15259276815</c:v>
                </c:pt>
                <c:pt idx="32">
                  <c:v>38474.756953808457</c:v>
                </c:pt>
                <c:pt idx="33">
                  <c:v>38881.632952194901</c:v>
                </c:pt>
                <c:pt idx="34">
                  <c:v>38925.730996357488</c:v>
                </c:pt>
                <c:pt idx="35">
                  <c:v>39080.000730623629</c:v>
                </c:pt>
                <c:pt idx="36">
                  <c:v>39395.540280561225</c:v>
                </c:pt>
                <c:pt idx="37">
                  <c:v>39528.094257774646</c:v>
                </c:pt>
                <c:pt idx="38">
                  <c:v>39887.240168004137</c:v>
                </c:pt>
                <c:pt idx="39">
                  <c:v>39996.343078096768</c:v>
                </c:pt>
                <c:pt idx="40">
                  <c:v>40314.388813145553</c:v>
                </c:pt>
                <c:pt idx="41">
                  <c:v>40487.458763124865</c:v>
                </c:pt>
                <c:pt idx="42">
                  <c:v>40840.964516070868</c:v>
                </c:pt>
                <c:pt idx="43">
                  <c:v>40949.336277621922</c:v>
                </c:pt>
                <c:pt idx="44">
                  <c:v>41397.370462795574</c:v>
                </c:pt>
                <c:pt idx="45">
                  <c:v>41526.693396428025</c:v>
                </c:pt>
                <c:pt idx="46">
                  <c:v>41549.84332337846</c:v>
                </c:pt>
                <c:pt idx="47">
                  <c:v>42127.285924527234</c:v>
                </c:pt>
                <c:pt idx="48">
                  <c:v>42139.904049203513</c:v>
                </c:pt>
                <c:pt idx="49">
                  <c:v>42613.784969616594</c:v>
                </c:pt>
                <c:pt idx="50">
                  <c:v>42739.9800948091</c:v>
                </c:pt>
                <c:pt idx="51">
                  <c:v>43281.400013380015</c:v>
                </c:pt>
                <c:pt idx="52">
                  <c:v>43391.496268796705</c:v>
                </c:pt>
                <c:pt idx="53">
                  <c:v>43490.273964408319</c:v>
                </c:pt>
                <c:pt idx="54">
                  <c:v>43994.115082102318</c:v>
                </c:pt>
                <c:pt idx="55">
                  <c:v>44236.328670578157</c:v>
                </c:pt>
                <c:pt idx="56">
                  <c:v>44756.411047070396</c:v>
                </c:pt>
                <c:pt idx="57">
                  <c:v>44826.47663216458</c:v>
                </c:pt>
                <c:pt idx="58">
                  <c:v>45036.102527220683</c:v>
                </c:pt>
                <c:pt idx="59">
                  <c:v>45618.36566402125</c:v>
                </c:pt>
                <c:pt idx="60">
                  <c:v>45894.913630338233</c:v>
                </c:pt>
                <c:pt idx="61">
                  <c:v>46449.387873691259</c:v>
                </c:pt>
                <c:pt idx="62">
                  <c:v>46465.994327444692</c:v>
                </c:pt>
                <c:pt idx="63">
                  <c:v>47374.416470128781</c:v>
                </c:pt>
                <c:pt idx="64">
                  <c:v>47390.868573348722</c:v>
                </c:pt>
                <c:pt idx="65">
                  <c:v>47813.142183181015</c:v>
                </c:pt>
                <c:pt idx="66">
                  <c:v>48349.097050572069</c:v>
                </c:pt>
                <c:pt idx="67">
                  <c:v>48885.582015490712</c:v>
                </c:pt>
                <c:pt idx="68">
                  <c:v>49395.963570826731</c:v>
                </c:pt>
                <c:pt idx="69">
                  <c:v>49494.296848044978</c:v>
                </c:pt>
                <c:pt idx="70">
                  <c:v>50043.236693881852</c:v>
                </c:pt>
                <c:pt idx="71">
                  <c:v>50521.455955592464</c:v>
                </c:pt>
                <c:pt idx="72">
                  <c:v>51294.212657974378</c:v>
                </c:pt>
                <c:pt idx="73">
                  <c:v>51732.599253140019</c:v>
                </c:pt>
                <c:pt idx="74">
                  <c:v>51938.877433152833</c:v>
                </c:pt>
                <c:pt idx="75">
                  <c:v>53037.069207123786</c:v>
                </c:pt>
                <c:pt idx="76">
                  <c:v>53309.347563386931</c:v>
                </c:pt>
                <c:pt idx="77">
                  <c:v>54112.616015717169</c:v>
                </c:pt>
                <c:pt idx="78">
                  <c:v>54443.274820589701</c:v>
                </c:pt>
                <c:pt idx="79">
                  <c:v>55700.648183817109</c:v>
                </c:pt>
                <c:pt idx="80">
                  <c:v>55960.452535936915</c:v>
                </c:pt>
                <c:pt idx="81">
                  <c:v>56394.363094644425</c:v>
                </c:pt>
                <c:pt idx="82">
                  <c:v>57598.756256353721</c:v>
                </c:pt>
                <c:pt idx="83">
                  <c:v>58131.004249788493</c:v>
                </c:pt>
                <c:pt idx="84">
                  <c:v>59294.339996670358</c:v>
                </c:pt>
                <c:pt idx="85">
                  <c:v>60013.775679011691</c:v>
                </c:pt>
                <c:pt idx="86">
                  <c:v>61284.805646036286</c:v>
                </c:pt>
                <c:pt idx="87">
                  <c:v>61328.030483037503</c:v>
                </c:pt>
              </c:numCache>
            </c:numRef>
          </c:val>
          <c:smooth val="0"/>
          <c:extLst>
            <c:ext xmlns:c16="http://schemas.microsoft.com/office/drawing/2014/chart" uri="{C3380CC4-5D6E-409C-BE32-E72D297353CC}">
              <c16:uniqueId val="{00000001-4565-4764-B821-1E7074047C7C}"/>
            </c:ext>
          </c:extLst>
        </c:ser>
        <c:ser>
          <c:idx val="2"/>
          <c:order val="2"/>
          <c:tx>
            <c:v>4-Year College Graduates</c:v>
          </c:tx>
          <c:spPr>
            <a:ln w="28575" cap="rnd">
              <a:solidFill>
                <a:schemeClr val="tx2"/>
              </a:solidFill>
              <a:round/>
            </a:ln>
            <a:effectLst/>
          </c:spPr>
          <c:marker>
            <c:symbol val="none"/>
          </c:marker>
          <c:cat>
            <c:numRef>
              <c:f>Sheet1!$L$3:$L$101</c:f>
              <c:numCache>
                <c:formatCode>General</c:formatCode>
                <c:ptCount val="99"/>
                <c:pt idx="24">
                  <c:v>25</c:v>
                </c:pt>
                <c:pt idx="49">
                  <c:v>50</c:v>
                </c:pt>
                <c:pt idx="74">
                  <c:v>75</c:v>
                </c:pt>
                <c:pt idx="98">
                  <c:v>99</c:v>
                </c:pt>
              </c:numCache>
            </c:numRef>
          </c:cat>
          <c:val>
            <c:numRef>
              <c:f>Sheet1!$Q$3:$Q$101</c:f>
              <c:numCache>
                <c:formatCode>General</c:formatCode>
                <c:ptCount val="99"/>
                <c:pt idx="27">
                  <c:v>59385.889375171457</c:v>
                </c:pt>
                <c:pt idx="28">
                  <c:v>59396.70354284456</c:v>
                </c:pt>
                <c:pt idx="29">
                  <c:v>59863.162287303414</c:v>
                </c:pt>
                <c:pt idx="30">
                  <c:v>59886.428037430487</c:v>
                </c:pt>
                <c:pt idx="31">
                  <c:v>60352.320952787864</c:v>
                </c:pt>
                <c:pt idx="32">
                  <c:v>60388.652097028978</c:v>
                </c:pt>
                <c:pt idx="33">
                  <c:v>60853.516162939428</c:v>
                </c:pt>
                <c:pt idx="34">
                  <c:v>60903.538412955102</c:v>
                </c:pt>
                <c:pt idx="35">
                  <c:v>61077.905429174694</c:v>
                </c:pt>
                <c:pt idx="36">
                  <c:v>61431.25429302745</c:v>
                </c:pt>
                <c:pt idx="37">
                  <c:v>61578.262783568374</c:v>
                </c:pt>
                <c:pt idx="38">
                  <c:v>61971.969400849295</c:v>
                </c:pt>
                <c:pt idx="39">
                  <c:v>62090.177287503109</c:v>
                </c:pt>
                <c:pt idx="40">
                  <c:v>62430.884857374571</c:v>
                </c:pt>
                <c:pt idx="41">
                  <c:v>62613.796378572064</c:v>
                </c:pt>
                <c:pt idx="42">
                  <c:v>62981.810849745954</c:v>
                </c:pt>
                <c:pt idx="43">
                  <c:v>63093.107827469044</c:v>
                </c:pt>
                <c:pt idx="44">
                  <c:v>63545.585357804266</c:v>
                </c:pt>
                <c:pt idx="45">
                  <c:v>63673.896545997719</c:v>
                </c:pt>
                <c:pt idx="46">
                  <c:v>63696.757074917703</c:v>
                </c:pt>
                <c:pt idx="47">
                  <c:v>64256.410999270076</c:v>
                </c:pt>
                <c:pt idx="48">
                  <c:v>64268.415199345174</c:v>
                </c:pt>
                <c:pt idx="49">
                  <c:v>64712.387954091464</c:v>
                </c:pt>
                <c:pt idx="50">
                  <c:v>64828.395795227305</c:v>
                </c:pt>
                <c:pt idx="51">
                  <c:v>65315.77830360271</c:v>
                </c:pt>
                <c:pt idx="52">
                  <c:v>65412.877274820763</c:v>
                </c:pt>
                <c:pt idx="53">
                  <c:v>65499.427915648819</c:v>
                </c:pt>
                <c:pt idx="54">
                  <c:v>65932.745080815075</c:v>
                </c:pt>
                <c:pt idx="55">
                  <c:v>66136.324165813567</c:v>
                </c:pt>
                <c:pt idx="56">
                  <c:v>66563.478862764139</c:v>
                </c:pt>
                <c:pt idx="57">
                  <c:v>66620.013174450374</c:v>
                </c:pt>
                <c:pt idx="58">
                  <c:v>66787.758220450953</c:v>
                </c:pt>
                <c:pt idx="59">
                  <c:v>67243.017123303405</c:v>
                </c:pt>
                <c:pt idx="60">
                  <c:v>67453.941807758223</c:v>
                </c:pt>
                <c:pt idx="61">
                  <c:v>67867.042229243671</c:v>
                </c:pt>
                <c:pt idx="62">
                  <c:v>67879.218647698872</c:v>
                </c:pt>
                <c:pt idx="63">
                  <c:v>68528.802499221623</c:v>
                </c:pt>
                <c:pt idx="64">
                  <c:v>68540.277510427943</c:v>
                </c:pt>
                <c:pt idx="65">
                  <c:v>68831.439792014397</c:v>
                </c:pt>
                <c:pt idx="66">
                  <c:v>69191.957288948135</c:v>
                </c:pt>
                <c:pt idx="67">
                  <c:v>69543.205780445787</c:v>
                </c:pt>
                <c:pt idx="68">
                  <c:v>69868.876524407227</c:v>
                </c:pt>
                <c:pt idx="69">
                  <c:v>69930.706101149728</c:v>
                </c:pt>
                <c:pt idx="70">
                  <c:v>70270.624380941939</c:v>
                </c:pt>
                <c:pt idx="71">
                  <c:v>70559.754604300339</c:v>
                </c:pt>
                <c:pt idx="72">
                  <c:v>71013.934776539798</c:v>
                </c:pt>
                <c:pt idx="73">
                  <c:v>71264.79285662224</c:v>
                </c:pt>
                <c:pt idx="74">
                  <c:v>71381.198774545104</c:v>
                </c:pt>
                <c:pt idx="75">
                  <c:v>71984.195574474448</c:v>
                </c:pt>
                <c:pt idx="76">
                  <c:v>72129.53096542116</c:v>
                </c:pt>
                <c:pt idx="77">
                  <c:v>72549.210040368387</c:v>
                </c:pt>
                <c:pt idx="78">
                  <c:v>72718.171032599421</c:v>
                </c:pt>
                <c:pt idx="79">
                  <c:v>73341.676645308617</c:v>
                </c:pt>
                <c:pt idx="80">
                  <c:v>73466.93263147668</c:v>
                </c:pt>
                <c:pt idx="81">
                  <c:v>73673.528350350811</c:v>
                </c:pt>
                <c:pt idx="82">
                  <c:v>74230.692180427228</c:v>
                </c:pt>
                <c:pt idx="83">
                  <c:v>74469.672772806734</c:v>
                </c:pt>
                <c:pt idx="84">
                  <c:v>74977.557079560473</c:v>
                </c:pt>
                <c:pt idx="85">
                  <c:v>75282.238495362282</c:v>
                </c:pt>
                <c:pt idx="86">
                  <c:v>75804.10766471659</c:v>
                </c:pt>
                <c:pt idx="87">
                  <c:v>75821.502189370512</c:v>
                </c:pt>
                <c:pt idx="88">
                  <c:v>76614.207172433904</c:v>
                </c:pt>
                <c:pt idx="89">
                  <c:v>76683.161243683149</c:v>
                </c:pt>
                <c:pt idx="90">
                  <c:v>76957.666366979654</c:v>
                </c:pt>
                <c:pt idx="91">
                  <c:v>77562.789589408247</c:v>
                </c:pt>
                <c:pt idx="92">
                  <c:v>77821.033522846395</c:v>
                </c:pt>
                <c:pt idx="93">
                  <c:v>78460.683757436855</c:v>
                </c:pt>
                <c:pt idx="94">
                  <c:v>78701.872066228942</c:v>
                </c:pt>
                <c:pt idx="95">
                  <c:v>79377.133711371513</c:v>
                </c:pt>
                <c:pt idx="96">
                  <c:v>80016.091935849778</c:v>
                </c:pt>
                <c:pt idx="97">
                  <c:v>80516.987064759174</c:v>
                </c:pt>
              </c:numCache>
            </c:numRef>
          </c:val>
          <c:smooth val="1"/>
          <c:extLst>
            <c:ext xmlns:c16="http://schemas.microsoft.com/office/drawing/2014/chart" uri="{C3380CC4-5D6E-409C-BE32-E72D297353CC}">
              <c16:uniqueId val="{00000002-4565-4764-B821-1E7074047C7C}"/>
            </c:ext>
          </c:extLst>
        </c:ser>
        <c:dLbls>
          <c:showLegendKey val="0"/>
          <c:showVal val="0"/>
          <c:showCatName val="0"/>
          <c:showSerName val="0"/>
          <c:showPercent val="0"/>
          <c:showBubbleSize val="0"/>
        </c:dLbls>
        <c:smooth val="0"/>
        <c:axId val="347848624"/>
        <c:axId val="347855512"/>
      </c:lineChart>
      <c:catAx>
        <c:axId val="34784862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r>
                  <a:rPr lang="en-US" b="1" dirty="0">
                    <a:solidFill>
                      <a:schemeClr val="tx1"/>
                    </a:solidFill>
                  </a:rPr>
                  <a:t>2003-05 10th Grade MCAS Math Score Percentile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347855512"/>
        <c:crosses val="autoZero"/>
        <c:auto val="1"/>
        <c:lblAlgn val="ctr"/>
        <c:lblOffset val="100"/>
        <c:noMultiLvlLbl val="0"/>
      </c:catAx>
      <c:valAx>
        <c:axId val="347855512"/>
        <c:scaling>
          <c:orientation val="minMax"/>
        </c:scaling>
        <c:delete val="0"/>
        <c:axPos val="l"/>
        <c:majorGridlines>
          <c:spPr>
            <a:ln w="9525" cap="flat" cmpd="sng" algn="ctr">
              <a:solidFill>
                <a:schemeClr val="bg1"/>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r>
                  <a:rPr lang="en-US"/>
                  <a:t>2019 Earnings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title>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347848624"/>
        <c:crosses val="autoZero"/>
        <c:crossBetween val="between"/>
      </c:valAx>
      <c:spPr>
        <a:noFill/>
        <a:ln w="25400">
          <a:noFill/>
        </a:ln>
        <a:effectLst/>
      </c:spPr>
    </c:plotArea>
    <c:plotVisOnly val="1"/>
    <c:dispBlanksAs val="gap"/>
    <c:showDLblsOverMax val="0"/>
  </c:chart>
  <c:spPr>
    <a:noFill/>
    <a:ln>
      <a:noFill/>
    </a:ln>
    <a:effectLst/>
  </c:spPr>
  <c:txPr>
    <a:bodyPr/>
    <a:lstStyle/>
    <a:p>
      <a:pPr>
        <a:defRPr sz="1000">
          <a:latin typeface="Arial Nova" panose="020B05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en-US" b="1" dirty="0"/>
              <a:t>Top 15 Districts With Students Not Meeting the CD</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28623094403791E-2"/>
          <c:y val="0.10762012337835676"/>
          <c:w val="0.85290425834523764"/>
          <c:h val="0.82221360857154902"/>
        </c:manualLayout>
      </c:layout>
      <c:barChart>
        <c:barDir val="col"/>
        <c:grouping val="clustered"/>
        <c:varyColors val="0"/>
        <c:ser>
          <c:idx val="0"/>
          <c:order val="0"/>
          <c:tx>
            <c:strRef>
              <c:f>Sheet1!$B$1</c:f>
              <c:strCache>
                <c:ptCount val="1"/>
                <c:pt idx="0">
                  <c:v>Met District Req.</c:v>
                </c:pt>
              </c:strCache>
            </c:strRef>
          </c:tx>
          <c:spPr>
            <a:solidFill>
              <a:srgbClr val="FF9900"/>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Black</c:v>
                </c:pt>
                <c:pt idx="1">
                  <c:v>Hispanic</c:v>
                </c:pt>
                <c:pt idx="2">
                  <c:v>Asian</c:v>
                </c:pt>
                <c:pt idx="3">
                  <c:v>White</c:v>
                </c:pt>
                <c:pt idx="5">
                  <c:v>ED</c:v>
                </c:pt>
                <c:pt idx="6">
                  <c:v>EL</c:v>
                </c:pt>
                <c:pt idx="7">
                  <c:v>IEP</c:v>
                </c:pt>
              </c:strCache>
            </c:strRef>
          </c:cat>
          <c:val>
            <c:numRef>
              <c:f>Sheet1!$B$2:$B$9</c:f>
              <c:numCache>
                <c:formatCode>0.0%</c:formatCode>
                <c:ptCount val="8"/>
                <c:pt idx="0">
                  <c:v>2.7E-2</c:v>
                </c:pt>
                <c:pt idx="1">
                  <c:v>3.5000000000000003E-2</c:v>
                </c:pt>
                <c:pt idx="2">
                  <c:v>8.0000000000000002E-3</c:v>
                </c:pt>
                <c:pt idx="3">
                  <c:v>1.7000000000000001E-2</c:v>
                </c:pt>
                <c:pt idx="5">
                  <c:v>3.6999999999999998E-2</c:v>
                </c:pt>
                <c:pt idx="6">
                  <c:v>7.8E-2</c:v>
                </c:pt>
                <c:pt idx="7">
                  <c:v>7.2999999999999995E-2</c:v>
                </c:pt>
              </c:numCache>
            </c:numRef>
          </c:val>
          <c:extLst>
            <c:ext xmlns:c16="http://schemas.microsoft.com/office/drawing/2014/chart" uri="{C3380CC4-5D6E-409C-BE32-E72D297353CC}">
              <c16:uniqueId val="{00000000-75E4-2D40-823A-64C357964E08}"/>
            </c:ext>
          </c:extLst>
        </c:ser>
        <c:ser>
          <c:idx val="1"/>
          <c:order val="1"/>
          <c:tx>
            <c:strRef>
              <c:f>Sheet1!$C$1</c:f>
              <c:strCache>
                <c:ptCount val="1"/>
                <c:pt idx="0">
                  <c:v>Did not Meet District Req</c:v>
                </c:pt>
              </c:strCache>
            </c:strRef>
          </c:tx>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Black</c:v>
                </c:pt>
                <c:pt idx="1">
                  <c:v>Hispanic</c:v>
                </c:pt>
                <c:pt idx="2">
                  <c:v>Asian</c:v>
                </c:pt>
                <c:pt idx="3">
                  <c:v>White</c:v>
                </c:pt>
                <c:pt idx="5">
                  <c:v>ED</c:v>
                </c:pt>
                <c:pt idx="6">
                  <c:v>EL</c:v>
                </c:pt>
                <c:pt idx="7">
                  <c:v>IEP</c:v>
                </c:pt>
              </c:strCache>
            </c:strRef>
          </c:cat>
          <c:val>
            <c:numRef>
              <c:f>Sheet1!$C$2:$C$9</c:f>
              <c:numCache>
                <c:formatCode>0.0%</c:formatCode>
                <c:ptCount val="8"/>
                <c:pt idx="0">
                  <c:v>7.8E-2</c:v>
                </c:pt>
                <c:pt idx="1">
                  <c:v>7.8E-2</c:v>
                </c:pt>
                <c:pt idx="2">
                  <c:v>2.5000000000000001E-2</c:v>
                </c:pt>
                <c:pt idx="3">
                  <c:v>6.2E-2</c:v>
                </c:pt>
                <c:pt idx="5">
                  <c:v>9.6000000000000002E-2</c:v>
                </c:pt>
                <c:pt idx="6">
                  <c:v>0.13100000000000001</c:v>
                </c:pt>
                <c:pt idx="7">
                  <c:v>0.255</c:v>
                </c:pt>
              </c:numCache>
            </c:numRef>
          </c:val>
          <c:extLst>
            <c:ext xmlns:c16="http://schemas.microsoft.com/office/drawing/2014/chart" uri="{C3380CC4-5D6E-409C-BE32-E72D297353CC}">
              <c16:uniqueId val="{00000001-75E4-2D40-823A-64C357964E08}"/>
            </c:ext>
          </c:extLst>
        </c:ser>
        <c:dLbls>
          <c:dLblPos val="inEnd"/>
          <c:showLegendKey val="0"/>
          <c:showVal val="1"/>
          <c:showCatName val="0"/>
          <c:showSerName val="0"/>
          <c:showPercent val="0"/>
          <c:showBubbleSize val="0"/>
        </c:dLbls>
        <c:gapWidth val="150"/>
        <c:axId val="27113952"/>
        <c:axId val="635061359"/>
      </c:barChart>
      <c:catAx>
        <c:axId val="27113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635061359"/>
        <c:crosses val="autoZero"/>
        <c:auto val="1"/>
        <c:lblAlgn val="ctr"/>
        <c:lblOffset val="100"/>
        <c:noMultiLvlLbl val="0"/>
      </c:catAx>
      <c:valAx>
        <c:axId val="6350613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t>Percent</a:t>
                </a:r>
                <a:r>
                  <a:rPr lang="en-US" b="1" baseline="0" dirty="0"/>
                  <a:t> of Students</a:t>
                </a:r>
                <a:endParaRPr lang="en-US" b="1" dirty="0"/>
              </a:p>
            </c:rich>
          </c:tx>
          <c:layout>
            <c:manualLayout>
              <c:xMode val="edge"/>
              <c:yMode val="edge"/>
              <c:x val="1.1287148556360421E-4"/>
              <c:y val="0.38429665618209169"/>
            </c:manualLayout>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27113952"/>
        <c:crosses val="autoZero"/>
        <c:crossBetween val="between"/>
      </c:valAx>
      <c:spPr>
        <a:noFill/>
        <a:ln>
          <a:noFill/>
        </a:ln>
        <a:effectLst/>
      </c:spPr>
    </c:plotArea>
    <c:legend>
      <c:legendPos val="r"/>
      <c:layout>
        <c:manualLayout>
          <c:xMode val="edge"/>
          <c:yMode val="edge"/>
          <c:x val="0.84809041584821776"/>
          <c:y val="1.9470977717567759E-2"/>
          <c:w val="0.13761816493859269"/>
          <c:h val="0.183117146312073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District</a:t>
            </a:r>
            <a:r>
              <a:rPr lang="en-US" b="1" baseline="0" dirty="0"/>
              <a:t> Distribution of Students with CA—2019 Graduation Class</a:t>
            </a:r>
            <a:endParaRPr lang="en-US" b="1" dirty="0"/>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0</c:v>
                </c:pt>
              </c:strCache>
            </c:strRef>
          </c:tx>
          <c:spPr>
            <a:solidFill>
              <a:srgbClr val="FF9900"/>
            </a:solidFill>
            <a:ln>
              <a:noFill/>
            </a:ln>
            <a:effectLst/>
          </c:spPr>
          <c:invertIfNegative val="0"/>
          <c:dPt>
            <c:idx val="1"/>
            <c:invertIfNegative val="0"/>
            <c:bubble3D val="0"/>
            <c:spPr>
              <a:solidFill>
                <a:srgbClr val="FFFF00"/>
              </a:solidFill>
              <a:ln>
                <a:noFill/>
              </a:ln>
              <a:effectLst/>
            </c:spPr>
            <c:extLst>
              <c:ext xmlns:c16="http://schemas.microsoft.com/office/drawing/2014/chart" uri="{C3380CC4-5D6E-409C-BE32-E72D297353CC}">
                <c16:uniqueId val="{00000009-82AB-1147-95BE-450E8B1DA5A8}"/>
              </c:ext>
            </c:extLst>
          </c:dPt>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b="0" dirty="0">
                        <a:solidFill>
                          <a:schemeClr val="tx1"/>
                        </a:solidFill>
                      </a:rPr>
                      <a:t>0</a:t>
                    </a:r>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B-82AB-1147-95BE-450E8B1DA5A8}"/>
                </c:ext>
              </c:extLst>
            </c:dLbl>
            <c:dLbl>
              <c:idx val="1"/>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dirty="0">
                        <a:solidFill>
                          <a:schemeClr val="tx1"/>
                        </a:solidFill>
                      </a:rPr>
                      <a:t>CA – 415 Students</a:t>
                    </a:r>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9-82AB-1147-95BE-450E8B1DA5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 District Concentration (# Students)</c:v>
                </c:pt>
                <c:pt idx="1">
                  <c:v>CA Distribution within 15 Largest CA Districts</c:v>
                </c:pt>
              </c:strCache>
            </c:strRef>
          </c:cat>
          <c:val>
            <c:numRef>
              <c:f>Sheet1!$B$2:$B$3</c:f>
              <c:numCache>
                <c:formatCode>0.0%</c:formatCode>
                <c:ptCount val="2"/>
                <c:pt idx="0">
                  <c:v>0.48299999999999998</c:v>
                </c:pt>
                <c:pt idx="1">
                  <c:v>0.38</c:v>
                </c:pt>
              </c:numCache>
            </c:numRef>
          </c:val>
          <c:extLst>
            <c:ext xmlns:c16="http://schemas.microsoft.com/office/drawing/2014/chart" uri="{C3380CC4-5D6E-409C-BE32-E72D297353CC}">
              <c16:uniqueId val="{00000000-82AB-1147-95BE-450E8B1DA5A8}"/>
            </c:ext>
          </c:extLst>
        </c:ser>
        <c:ser>
          <c:idx val="1"/>
          <c:order val="1"/>
          <c:tx>
            <c:strRef>
              <c:f>Sheet1!$C$1</c:f>
              <c:strCache>
                <c:ptCount val="1"/>
                <c:pt idx="0">
                  <c:v>1</c:v>
                </c:pt>
              </c:strCache>
            </c:strRef>
          </c:tx>
          <c:spPr>
            <a:solidFill>
              <a:srgbClr val="00B050"/>
            </a:solidFill>
            <a:ln>
              <a:noFill/>
            </a:ln>
            <a:effectLst/>
          </c:spPr>
          <c:invertIfNegative val="0"/>
          <c:dPt>
            <c:idx val="0"/>
            <c:invertIfNegative val="0"/>
            <c:bubble3D val="0"/>
            <c:spPr>
              <a:solidFill>
                <a:srgbClr val="92D050"/>
              </a:solidFill>
              <a:ln>
                <a:noFill/>
              </a:ln>
              <a:effectLst/>
            </c:spPr>
            <c:extLst>
              <c:ext xmlns:c16="http://schemas.microsoft.com/office/drawing/2014/chart" uri="{C3380CC4-5D6E-409C-BE32-E72D297353CC}">
                <c16:uniqueId val="{0000000C-82AB-1147-95BE-450E8B1DA5A8}"/>
              </c:ext>
            </c:extLst>
          </c:dPt>
          <c:dPt>
            <c:idx val="1"/>
            <c:invertIfNegative val="0"/>
            <c:bubble3D val="0"/>
            <c:spPr>
              <a:solidFill>
                <a:srgbClr val="FFC1C1"/>
              </a:solidFill>
              <a:ln>
                <a:noFill/>
              </a:ln>
              <a:effectLst/>
            </c:spPr>
            <c:extLst>
              <c:ext xmlns:c16="http://schemas.microsoft.com/office/drawing/2014/chart" uri="{C3380CC4-5D6E-409C-BE32-E72D297353CC}">
                <c16:uniqueId val="{0000000A-82AB-1147-95BE-450E8B1DA5A8}"/>
              </c:ext>
            </c:extLst>
          </c:dPt>
          <c:dLbls>
            <c:dLbl>
              <c:idx val="0"/>
              <c:layout>
                <c:manualLayout>
                  <c:x val="-9.5275903136165137E-3"/>
                  <c:y val="0"/>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dirty="0">
                        <a:solidFill>
                          <a:schemeClr val="tx1"/>
                        </a:solidFill>
                      </a:rPr>
                      <a:t>1</a:t>
                    </a:r>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C-82AB-1147-95BE-450E8B1DA5A8}"/>
                </c:ext>
              </c:extLst>
            </c:dLbl>
            <c:dLbl>
              <c:idx val="1"/>
              <c:tx>
                <c:rich>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r>
                      <a:rPr lang="en-US" dirty="0">
                        <a:solidFill>
                          <a:schemeClr val="tx1"/>
                        </a:solidFill>
                      </a:rPr>
                      <a:t>Not Meeting</a:t>
                    </a:r>
                  </a:p>
                  <a:p>
                    <a:pPr>
                      <a:defRPr>
                        <a:solidFill>
                          <a:schemeClr val="tx1"/>
                        </a:solidFill>
                      </a:defRPr>
                    </a:pPr>
                    <a:r>
                      <a:rPr lang="en-US" dirty="0">
                        <a:solidFill>
                          <a:schemeClr val="tx1"/>
                        </a:solidFill>
                      </a:rPr>
                      <a:t>District Req</a:t>
                    </a:r>
                    <a:r>
                      <a:rPr lang="en-US" baseline="0" dirty="0">
                        <a:solidFill>
                          <a:schemeClr val="tx1"/>
                        </a:solidFill>
                      </a:rPr>
                      <a:t> – </a:t>
                    </a:r>
                  </a:p>
                  <a:p>
                    <a:pPr>
                      <a:defRPr>
                        <a:solidFill>
                          <a:schemeClr val="tx1"/>
                        </a:solidFill>
                      </a:defRPr>
                    </a:pPr>
                    <a:r>
                      <a:rPr lang="en-US" baseline="0" dirty="0">
                        <a:solidFill>
                          <a:schemeClr val="tx1"/>
                        </a:solidFill>
                      </a:rPr>
                      <a:t>676 Students</a:t>
                    </a:r>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A-82AB-1147-95BE-450E8B1DA5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 District Concentration (# Students)</c:v>
                </c:pt>
                <c:pt idx="1">
                  <c:v>CA Distribution within 15 Largest CA Districts</c:v>
                </c:pt>
              </c:strCache>
            </c:strRef>
          </c:cat>
          <c:val>
            <c:numRef>
              <c:f>Sheet1!$C$2:$C$3</c:f>
              <c:numCache>
                <c:formatCode>0.0%</c:formatCode>
                <c:ptCount val="2"/>
                <c:pt idx="0">
                  <c:v>0.20799999999999999</c:v>
                </c:pt>
                <c:pt idx="1">
                  <c:v>0.62</c:v>
                </c:pt>
              </c:numCache>
            </c:numRef>
          </c:val>
          <c:extLst>
            <c:ext xmlns:c16="http://schemas.microsoft.com/office/drawing/2014/chart" uri="{C3380CC4-5D6E-409C-BE32-E72D297353CC}">
              <c16:uniqueId val="{00000001-82AB-1147-95BE-450E8B1DA5A8}"/>
            </c:ext>
          </c:extLst>
        </c:ser>
        <c:ser>
          <c:idx val="2"/>
          <c:order val="2"/>
          <c:tx>
            <c:strRef>
              <c:f>Sheet1!$D$1</c:f>
              <c:strCache>
                <c:ptCount val="1"/>
                <c:pt idx="0">
                  <c:v>2</c:v>
                </c:pt>
              </c:strCache>
            </c:strRef>
          </c:tx>
          <c:spPr>
            <a:solidFill>
              <a:schemeClr val="tx2">
                <a:lumMod val="60000"/>
                <a:lumOff val="40000"/>
              </a:schemeClr>
            </a:solidFill>
            <a:ln>
              <a:noFill/>
            </a:ln>
            <a:effectLst/>
          </c:spPr>
          <c:invertIfNegative val="0"/>
          <c:dLbls>
            <c:dLbl>
              <c:idx val="0"/>
              <c:layout>
                <c:manualLayout>
                  <c:x val="-9.5275903136165137E-3"/>
                  <c:y val="0"/>
                </c:manualLayout>
              </c:layout>
              <c:tx>
                <c:rich>
                  <a:bodyPr/>
                  <a:lstStyle/>
                  <a:p>
                    <a:r>
                      <a:rPr lang="en-US" dirty="0"/>
                      <a:t>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82AB-1147-95BE-450E8B1DA5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 District Concentration (# Students)</c:v>
                </c:pt>
                <c:pt idx="1">
                  <c:v>CA Distribution within 15 Largest CA Districts</c:v>
                </c:pt>
              </c:strCache>
            </c:strRef>
          </c:cat>
          <c:val>
            <c:numRef>
              <c:f>Sheet1!$D$2:$D$3</c:f>
              <c:numCache>
                <c:formatCode>General</c:formatCode>
                <c:ptCount val="2"/>
                <c:pt idx="0" formatCode="0.0%">
                  <c:v>8.3000000000000004E-2</c:v>
                </c:pt>
              </c:numCache>
            </c:numRef>
          </c:val>
          <c:extLst>
            <c:ext xmlns:c16="http://schemas.microsoft.com/office/drawing/2014/chart" uri="{C3380CC4-5D6E-409C-BE32-E72D297353CC}">
              <c16:uniqueId val="{00000002-82AB-1147-95BE-450E8B1DA5A8}"/>
            </c:ext>
          </c:extLst>
        </c:ser>
        <c:ser>
          <c:idx val="3"/>
          <c:order val="3"/>
          <c:tx>
            <c:strRef>
              <c:f>Sheet1!$E$1</c:f>
              <c:strCache>
                <c:ptCount val="1"/>
                <c:pt idx="0">
                  <c:v>3</c:v>
                </c:pt>
              </c:strCache>
            </c:strRef>
          </c:tx>
          <c:spPr>
            <a:solidFill>
              <a:srgbClr val="FFFAE5"/>
            </a:solidFill>
            <a:ln>
              <a:noFill/>
            </a:ln>
            <a:effectLst/>
          </c:spPr>
          <c:invertIfNegative val="0"/>
          <c:dPt>
            <c:idx val="0"/>
            <c:invertIfNegative val="0"/>
            <c:bubble3D val="0"/>
            <c:spPr>
              <a:solidFill>
                <a:schemeClr val="accent5">
                  <a:lumMod val="75000"/>
                </a:schemeClr>
              </a:solidFill>
              <a:ln>
                <a:noFill/>
              </a:ln>
              <a:effectLst/>
            </c:spPr>
            <c:extLst>
              <c:ext xmlns:c16="http://schemas.microsoft.com/office/drawing/2014/chart" uri="{C3380CC4-5D6E-409C-BE32-E72D297353CC}">
                <c16:uniqueId val="{0000000E-82AB-1147-95BE-450E8B1DA5A8}"/>
              </c:ext>
            </c:extLst>
          </c:dPt>
          <c:dLbls>
            <c:dLbl>
              <c:idx val="0"/>
              <c:delete val="1"/>
              <c:extLst>
                <c:ext xmlns:c15="http://schemas.microsoft.com/office/drawing/2012/chart" uri="{CE6537A1-D6FC-4f65-9D91-7224C49458BB}"/>
                <c:ext xmlns:c16="http://schemas.microsoft.com/office/drawing/2014/chart" uri="{C3380CC4-5D6E-409C-BE32-E72D297353CC}">
                  <c16:uniqueId val="{0000000E-82AB-1147-95BE-450E8B1DA5A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 District Concentration (# Students)</c:v>
                </c:pt>
                <c:pt idx="1">
                  <c:v>CA Distribution within 15 Largest CA Districts</c:v>
                </c:pt>
              </c:strCache>
            </c:strRef>
          </c:cat>
          <c:val>
            <c:numRef>
              <c:f>Sheet1!$E$2:$E$3</c:f>
              <c:numCache>
                <c:formatCode>General</c:formatCode>
                <c:ptCount val="2"/>
                <c:pt idx="0" formatCode="0.0%">
                  <c:v>4.2000000000000003E-2</c:v>
                </c:pt>
              </c:numCache>
            </c:numRef>
          </c:val>
          <c:extLst>
            <c:ext xmlns:c16="http://schemas.microsoft.com/office/drawing/2014/chart" uri="{C3380CC4-5D6E-409C-BE32-E72D297353CC}">
              <c16:uniqueId val="{00000003-82AB-1147-95BE-450E8B1DA5A8}"/>
            </c:ext>
          </c:extLst>
        </c:ser>
        <c:ser>
          <c:idx val="4"/>
          <c:order val="4"/>
          <c:tx>
            <c:strRef>
              <c:f>Sheet1!$F$1</c:f>
              <c:strCache>
                <c:ptCount val="1"/>
                <c:pt idx="0">
                  <c:v>4 + 5</c:v>
                </c:pt>
              </c:strCache>
            </c:strRef>
          </c:tx>
          <c:spPr>
            <a:solidFill>
              <a:srgbClr val="FFFF00"/>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4-1FA9-F845-B9A1-5478F31989D8}"/>
              </c:ext>
            </c:extLst>
          </c:dPt>
          <c:dLbls>
            <c:delete val="1"/>
          </c:dLbls>
          <c:cat>
            <c:strRef>
              <c:f>Sheet1!$A$2:$A$3</c:f>
              <c:strCache>
                <c:ptCount val="2"/>
                <c:pt idx="0">
                  <c:v>CA District Concentration (# Students)</c:v>
                </c:pt>
                <c:pt idx="1">
                  <c:v>CA Distribution within 15 Largest CA Districts</c:v>
                </c:pt>
              </c:strCache>
            </c:strRef>
          </c:cat>
          <c:val>
            <c:numRef>
              <c:f>Sheet1!$F$2:$F$3</c:f>
              <c:numCache>
                <c:formatCode>General</c:formatCode>
                <c:ptCount val="2"/>
                <c:pt idx="0" formatCode="0.0%">
                  <c:v>7.0999999999999994E-2</c:v>
                </c:pt>
              </c:numCache>
            </c:numRef>
          </c:val>
          <c:extLst>
            <c:ext xmlns:c16="http://schemas.microsoft.com/office/drawing/2014/chart" uri="{C3380CC4-5D6E-409C-BE32-E72D297353CC}">
              <c16:uniqueId val="{00000004-82AB-1147-95BE-450E8B1DA5A8}"/>
            </c:ext>
          </c:extLst>
        </c:ser>
        <c:ser>
          <c:idx val="5"/>
          <c:order val="5"/>
          <c:tx>
            <c:strRef>
              <c:f>Sheet1!$G$1</c:f>
              <c:strCache>
                <c:ptCount val="1"/>
                <c:pt idx="0">
                  <c:v>6 to 10</c:v>
                </c:pt>
              </c:strCache>
            </c:strRef>
          </c:tx>
          <c:spPr>
            <a:solidFill>
              <a:schemeClr val="accent6"/>
            </a:solidFill>
            <a:ln>
              <a:noFill/>
            </a:ln>
            <a:effectLst/>
          </c:spPr>
          <c:invertIfNegative val="0"/>
          <c:dPt>
            <c:idx val="0"/>
            <c:invertIfNegative val="0"/>
            <c:bubble3D val="0"/>
            <c:spPr>
              <a:solidFill>
                <a:srgbClr val="D2ECB6"/>
              </a:solidFill>
              <a:ln>
                <a:noFill/>
              </a:ln>
              <a:effectLst/>
            </c:spPr>
            <c:extLst>
              <c:ext xmlns:c16="http://schemas.microsoft.com/office/drawing/2014/chart" uri="{C3380CC4-5D6E-409C-BE32-E72D297353CC}">
                <c16:uniqueId val="{00000001-1D3A-B946-B4D8-AF466465FA78}"/>
              </c:ext>
            </c:extLst>
          </c:dPt>
          <c:dLbls>
            <c:delete val="1"/>
          </c:dLbls>
          <c:cat>
            <c:strRef>
              <c:f>Sheet1!$A$2:$A$3</c:f>
              <c:strCache>
                <c:ptCount val="2"/>
                <c:pt idx="0">
                  <c:v>CA District Concentration (# Students)</c:v>
                </c:pt>
                <c:pt idx="1">
                  <c:v>CA Distribution within 15 Largest CA Districts</c:v>
                </c:pt>
              </c:strCache>
            </c:strRef>
          </c:cat>
          <c:val>
            <c:numRef>
              <c:f>Sheet1!$G$2:$G$3</c:f>
              <c:numCache>
                <c:formatCode>General</c:formatCode>
                <c:ptCount val="2"/>
                <c:pt idx="0" formatCode="0.0%">
                  <c:v>0.05</c:v>
                </c:pt>
              </c:numCache>
            </c:numRef>
          </c:val>
          <c:extLst>
            <c:ext xmlns:c16="http://schemas.microsoft.com/office/drawing/2014/chart" uri="{C3380CC4-5D6E-409C-BE32-E72D297353CC}">
              <c16:uniqueId val="{00000005-82AB-1147-95BE-450E8B1DA5A8}"/>
            </c:ext>
          </c:extLst>
        </c:ser>
        <c:ser>
          <c:idx val="6"/>
          <c:order val="6"/>
          <c:tx>
            <c:strRef>
              <c:f>Sheet1!$H$1</c:f>
              <c:strCache>
                <c:ptCount val="1"/>
                <c:pt idx="0">
                  <c:v>11+</c:v>
                </c:pt>
              </c:strCache>
            </c:strRef>
          </c:tx>
          <c:spPr>
            <a:solidFill>
              <a:schemeClr val="tx2">
                <a:lumMod val="20000"/>
                <a:lumOff val="80000"/>
              </a:schemeClr>
            </a:solidFill>
            <a:ln>
              <a:noFill/>
            </a:ln>
            <a:effectLst/>
          </c:spPr>
          <c:invertIfNegative val="0"/>
          <c:dPt>
            <c:idx val="0"/>
            <c:invertIfNegative val="0"/>
            <c:bubble3D val="0"/>
            <c:spPr>
              <a:solidFill>
                <a:schemeClr val="tx2">
                  <a:lumMod val="20000"/>
                  <a:lumOff val="80000"/>
                </a:schemeClr>
              </a:solidFill>
              <a:ln>
                <a:noFill/>
              </a:ln>
              <a:effectLst/>
            </c:spPr>
            <c:extLst>
              <c:ext xmlns:c16="http://schemas.microsoft.com/office/drawing/2014/chart" uri="{C3380CC4-5D6E-409C-BE32-E72D297353CC}">
                <c16:uniqueId val="{00000000-1D3A-B946-B4D8-AF466465FA78}"/>
              </c:ext>
            </c:extLst>
          </c:dPt>
          <c:dLbls>
            <c:dLbl>
              <c:idx val="0"/>
              <c:delete val="1"/>
              <c:extLst>
                <c:ext xmlns:c15="http://schemas.microsoft.com/office/drawing/2012/chart" uri="{CE6537A1-D6FC-4f65-9D91-7224C49458BB}"/>
                <c:ext xmlns:c16="http://schemas.microsoft.com/office/drawing/2014/chart" uri="{C3380CC4-5D6E-409C-BE32-E72D297353CC}">
                  <c16:uniqueId val="{00000000-1D3A-B946-B4D8-AF466465FA7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 District Concentration (# Students)</c:v>
                </c:pt>
                <c:pt idx="1">
                  <c:v>CA Distribution within 15 Largest CA Districts</c:v>
                </c:pt>
              </c:strCache>
            </c:strRef>
          </c:cat>
          <c:val>
            <c:numRef>
              <c:f>Sheet1!$H$2:$H$3</c:f>
              <c:numCache>
                <c:formatCode>General</c:formatCode>
                <c:ptCount val="2"/>
                <c:pt idx="0" formatCode="0.0%">
                  <c:v>6.3E-2</c:v>
                </c:pt>
              </c:numCache>
            </c:numRef>
          </c:val>
          <c:extLst>
            <c:ext xmlns:c16="http://schemas.microsoft.com/office/drawing/2014/chart" uri="{C3380CC4-5D6E-409C-BE32-E72D297353CC}">
              <c16:uniqueId val="{00000006-82AB-1147-95BE-450E8B1DA5A8}"/>
            </c:ext>
          </c:extLst>
        </c:ser>
        <c:dLbls>
          <c:dLblPos val="ctr"/>
          <c:showLegendKey val="0"/>
          <c:showVal val="1"/>
          <c:showCatName val="0"/>
          <c:showSerName val="0"/>
          <c:showPercent val="0"/>
          <c:showBubbleSize val="0"/>
        </c:dLbls>
        <c:gapWidth val="150"/>
        <c:overlap val="100"/>
        <c:axId val="636679759"/>
        <c:axId val="27141760"/>
      </c:barChart>
      <c:catAx>
        <c:axId val="636679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27141760"/>
        <c:crosses val="autoZero"/>
        <c:auto val="1"/>
        <c:lblAlgn val="ctr"/>
        <c:lblOffset val="100"/>
        <c:noMultiLvlLbl val="0"/>
      </c:catAx>
      <c:valAx>
        <c:axId val="27141760"/>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a:t>Percent</a:t>
                </a:r>
                <a:r>
                  <a:rPr lang="en-US" b="1" baseline="0" dirty="0"/>
                  <a:t> of Districts (%)</a:t>
                </a:r>
                <a:endParaRPr lang="en-US" b="1"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6366797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en-US" sz="1600" b="1" dirty="0"/>
              <a:t>Top 15 Districts With Students Not Meeting the CD—2019 Graduation Class</a:t>
            </a:r>
          </a:p>
        </c:rich>
      </c:tx>
      <c:layout>
        <c:manualLayout>
          <c:xMode val="edge"/>
          <c:yMode val="edge"/>
          <c:x val="0.10714531703374663"/>
          <c:y val="1.7109686950466784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7879126374919103E-2"/>
          <c:y val="0.10762012337835676"/>
          <c:w val="0.76674794461467677"/>
          <c:h val="0.82221360857154902"/>
        </c:manualLayout>
      </c:layout>
      <c:barChart>
        <c:barDir val="col"/>
        <c:grouping val="clustered"/>
        <c:varyColors val="0"/>
        <c:ser>
          <c:idx val="0"/>
          <c:order val="0"/>
          <c:tx>
            <c:strRef>
              <c:f>Sheet1!$B$1</c:f>
              <c:strCache>
                <c:ptCount val="1"/>
                <c:pt idx="0">
                  <c:v>Met District Req.</c:v>
                </c:pt>
              </c:strCache>
            </c:strRef>
          </c:tx>
          <c:spPr>
            <a:solidFill>
              <a:srgbClr val="FF9900"/>
            </a:solidFill>
            <a:ln>
              <a:noFill/>
            </a:ln>
            <a:effectLst/>
          </c:spPr>
          <c:invertIfNegative val="0"/>
          <c:dLbls>
            <c:dLbl>
              <c:idx val="6"/>
              <c:layout>
                <c:manualLayout>
                  <c:x val="-5.783386448273243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D08-4946-A149-1344517FC925}"/>
                </c:ext>
              </c:extLst>
            </c:dLbl>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Black</c:v>
                </c:pt>
                <c:pt idx="1">
                  <c:v>Hispanic</c:v>
                </c:pt>
                <c:pt idx="2">
                  <c:v>Asian</c:v>
                </c:pt>
                <c:pt idx="3">
                  <c:v>White</c:v>
                </c:pt>
                <c:pt idx="5">
                  <c:v>ED</c:v>
                </c:pt>
                <c:pt idx="6">
                  <c:v>EL</c:v>
                </c:pt>
                <c:pt idx="7">
                  <c:v>IEP</c:v>
                </c:pt>
              </c:strCache>
            </c:strRef>
          </c:cat>
          <c:val>
            <c:numRef>
              <c:f>Sheet1!$B$2:$B$9</c:f>
              <c:numCache>
                <c:formatCode>0.0%</c:formatCode>
                <c:ptCount val="8"/>
                <c:pt idx="0">
                  <c:v>4.5999999999999999E-2</c:v>
                </c:pt>
                <c:pt idx="1">
                  <c:v>4.8000000000000001E-2</c:v>
                </c:pt>
                <c:pt idx="2">
                  <c:v>1.2999999999999999E-2</c:v>
                </c:pt>
                <c:pt idx="3">
                  <c:v>2.3E-2</c:v>
                </c:pt>
                <c:pt idx="5">
                  <c:v>5.1999999999999998E-2</c:v>
                </c:pt>
                <c:pt idx="6">
                  <c:v>0.11899999999999999</c:v>
                </c:pt>
                <c:pt idx="7">
                  <c:v>0.109</c:v>
                </c:pt>
              </c:numCache>
            </c:numRef>
          </c:val>
          <c:extLst>
            <c:ext xmlns:c16="http://schemas.microsoft.com/office/drawing/2014/chart" uri="{C3380CC4-5D6E-409C-BE32-E72D297353CC}">
              <c16:uniqueId val="{00000001-A31F-7045-8B88-F184C06F7777}"/>
            </c:ext>
          </c:extLst>
        </c:ser>
        <c:ser>
          <c:idx val="1"/>
          <c:order val="1"/>
          <c:tx>
            <c:strRef>
              <c:f>Sheet1!$C$1</c:f>
              <c:strCache>
                <c:ptCount val="1"/>
                <c:pt idx="0">
                  <c:v>Did not Meet District Req</c:v>
                </c:pt>
              </c:strCache>
            </c:strRef>
          </c:tx>
          <c:spPr>
            <a:solidFill>
              <a:srgbClr val="92D050"/>
            </a:solidFill>
            <a:ln>
              <a:noFill/>
            </a:ln>
            <a:effectLst/>
          </c:spPr>
          <c:invertIfNegative val="0"/>
          <c:dLbls>
            <c:dLbl>
              <c:idx val="5"/>
              <c:layout>
                <c:manualLayout>
                  <c:x val="7.2292330603415545E-3"/>
                  <c:y val="2.444240992923736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08-4946-A149-1344517FC925}"/>
                </c:ext>
              </c:extLst>
            </c:dLbl>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Black</c:v>
                </c:pt>
                <c:pt idx="1">
                  <c:v>Hispanic</c:v>
                </c:pt>
                <c:pt idx="2">
                  <c:v>Asian</c:v>
                </c:pt>
                <c:pt idx="3">
                  <c:v>White</c:v>
                </c:pt>
                <c:pt idx="5">
                  <c:v>ED</c:v>
                </c:pt>
                <c:pt idx="6">
                  <c:v>EL</c:v>
                </c:pt>
                <c:pt idx="7">
                  <c:v>IEP</c:v>
                </c:pt>
              </c:strCache>
            </c:strRef>
          </c:cat>
          <c:val>
            <c:numRef>
              <c:f>Sheet1!$C$2:$C$9</c:f>
              <c:numCache>
                <c:formatCode>0.0%</c:formatCode>
                <c:ptCount val="8"/>
                <c:pt idx="0">
                  <c:v>7.0000000000000007E-2</c:v>
                </c:pt>
                <c:pt idx="1">
                  <c:v>7.0000000000000007E-2</c:v>
                </c:pt>
                <c:pt idx="2">
                  <c:v>1.9E-2</c:v>
                </c:pt>
                <c:pt idx="3">
                  <c:v>5.6000000000000001E-2</c:v>
                </c:pt>
                <c:pt idx="5">
                  <c:v>8.5999999999999993E-2</c:v>
                </c:pt>
                <c:pt idx="6">
                  <c:v>0.112</c:v>
                </c:pt>
                <c:pt idx="7">
                  <c:v>0.24399999999999999</c:v>
                </c:pt>
              </c:numCache>
            </c:numRef>
          </c:val>
          <c:extLst>
            <c:ext xmlns:c16="http://schemas.microsoft.com/office/drawing/2014/chart" uri="{C3380CC4-5D6E-409C-BE32-E72D297353CC}">
              <c16:uniqueId val="{00000002-A31F-7045-8B88-F184C06F7777}"/>
            </c:ext>
          </c:extLst>
        </c:ser>
        <c:dLbls>
          <c:dLblPos val="inEnd"/>
          <c:showLegendKey val="0"/>
          <c:showVal val="1"/>
          <c:showCatName val="0"/>
          <c:showSerName val="0"/>
          <c:showPercent val="0"/>
          <c:showBubbleSize val="0"/>
        </c:dLbls>
        <c:gapWidth val="150"/>
        <c:axId val="27113952"/>
        <c:axId val="635061359"/>
      </c:barChart>
      <c:catAx>
        <c:axId val="27113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635061359"/>
        <c:crosses val="autoZero"/>
        <c:auto val="1"/>
        <c:lblAlgn val="ctr"/>
        <c:lblOffset val="100"/>
        <c:noMultiLvlLbl val="0"/>
      </c:catAx>
      <c:valAx>
        <c:axId val="635061359"/>
        <c:scaling>
          <c:orientation val="minMax"/>
          <c:max val="0.3"/>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t>Percent</a:t>
                </a:r>
                <a:r>
                  <a:rPr lang="en-US" b="1" baseline="0" dirty="0"/>
                  <a:t> of Students</a:t>
                </a:r>
                <a:endParaRPr lang="en-US" b="1" dirty="0"/>
              </a:p>
            </c:rich>
          </c:tx>
          <c:layout>
            <c:manualLayout>
              <c:xMode val="edge"/>
              <c:yMode val="edge"/>
              <c:x val="3.1758634378721714E-3"/>
              <c:y val="0.38429665618209169"/>
            </c:manualLayout>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27113952"/>
        <c:crosses val="autoZero"/>
        <c:crossBetween val="between"/>
      </c:valAx>
      <c:spPr>
        <a:noFill/>
        <a:ln>
          <a:noFill/>
        </a:ln>
        <a:effectLst/>
      </c:spPr>
    </c:plotArea>
    <c:legend>
      <c:legendPos val="r"/>
      <c:layout>
        <c:manualLayout>
          <c:xMode val="edge"/>
          <c:yMode val="edge"/>
          <c:x val="0.86218272846021893"/>
          <c:y val="5.8578833604348977E-2"/>
          <c:w val="0.11717422712971409"/>
          <c:h val="0.2368904481563975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62" b="1" i="0" u="none" strike="noStrike" kern="1200" spc="0" baseline="0" dirty="0">
                <a:solidFill>
                  <a:prstClr val="black">
                    <a:lumMod val="65000"/>
                    <a:lumOff val="35000"/>
                  </a:prstClr>
                </a:solidFill>
              </a:rPr>
              <a:t>Students Who Earn the CD by Attempt—2019 Graduation Class</a:t>
            </a:r>
          </a:p>
          <a:p>
            <a:pPr>
              <a:defRPr/>
            </a:pPr>
            <a:endParaRPr lang="en-US" sz="1862" b="1" i="0" u="none" strike="noStrike" kern="1200" spc="0" baseline="0" dirty="0">
              <a:solidFill>
                <a:prstClr val="black">
                  <a:lumMod val="65000"/>
                  <a:lumOff val="35000"/>
                </a:prstClr>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First</c:v>
                </c:pt>
              </c:strCache>
            </c:strRef>
          </c:tx>
          <c:spPr>
            <a:solidFill>
              <a:srgbClr val="0070C0"/>
            </a:solidFill>
            <a:ln>
              <a:noFill/>
            </a:ln>
            <a:effectLst/>
          </c:spPr>
          <c:invertIfNegative val="0"/>
          <c:cat>
            <c:strRef>
              <c:f>Sheet1!$A$2:$A$11</c:f>
              <c:strCache>
                <c:ptCount val="10"/>
                <c:pt idx="0">
                  <c:v>All Students</c:v>
                </c:pt>
                <c:pt idx="2">
                  <c:v>Black</c:v>
                </c:pt>
                <c:pt idx="3">
                  <c:v>Hispanic</c:v>
                </c:pt>
                <c:pt idx="4">
                  <c:v>Asian</c:v>
                </c:pt>
                <c:pt idx="5">
                  <c:v>White</c:v>
                </c:pt>
                <c:pt idx="7">
                  <c:v>ED</c:v>
                </c:pt>
                <c:pt idx="8">
                  <c:v>EL</c:v>
                </c:pt>
                <c:pt idx="9">
                  <c:v>IEP</c:v>
                </c:pt>
              </c:strCache>
            </c:strRef>
          </c:cat>
          <c:val>
            <c:numRef>
              <c:f>Sheet1!$B$2:$B$11</c:f>
              <c:numCache>
                <c:formatCode>General</c:formatCode>
                <c:ptCount val="10"/>
                <c:pt idx="0" formatCode="0.0%">
                  <c:v>0.92</c:v>
                </c:pt>
                <c:pt idx="2" formatCode="0.0%">
                  <c:v>0.83599999999999997</c:v>
                </c:pt>
                <c:pt idx="3" formatCode="0.0%">
                  <c:v>0.79100000000000004</c:v>
                </c:pt>
                <c:pt idx="4" formatCode="0.0%">
                  <c:v>0.96199999999999997</c:v>
                </c:pt>
                <c:pt idx="5" formatCode="0.0%">
                  <c:v>0.95799999999999996</c:v>
                </c:pt>
                <c:pt idx="7" formatCode="0.0%">
                  <c:v>0.81899999999999995</c:v>
                </c:pt>
                <c:pt idx="8" formatCode="0.0%">
                  <c:v>0.46400000000000002</c:v>
                </c:pt>
                <c:pt idx="9" formatCode="0.0%">
                  <c:v>0.72499999999999998</c:v>
                </c:pt>
              </c:numCache>
            </c:numRef>
          </c:val>
          <c:extLst>
            <c:ext xmlns:c16="http://schemas.microsoft.com/office/drawing/2014/chart" uri="{C3380CC4-5D6E-409C-BE32-E72D297353CC}">
              <c16:uniqueId val="{00000000-3044-4C4F-BC36-49784F385065}"/>
            </c:ext>
          </c:extLst>
        </c:ser>
        <c:ser>
          <c:idx val="1"/>
          <c:order val="1"/>
          <c:tx>
            <c:strRef>
              <c:f>Sheet1!$C$1</c:f>
              <c:strCache>
                <c:ptCount val="1"/>
                <c:pt idx="0">
                  <c:v>Second</c:v>
                </c:pt>
              </c:strCache>
            </c:strRef>
          </c:tx>
          <c:spPr>
            <a:solidFill>
              <a:srgbClr val="FF9900"/>
            </a:solidFill>
            <a:ln>
              <a:noFill/>
            </a:ln>
            <a:effectLst/>
          </c:spPr>
          <c:invertIfNegative val="0"/>
          <c:cat>
            <c:strRef>
              <c:f>Sheet1!$A$2:$A$11</c:f>
              <c:strCache>
                <c:ptCount val="10"/>
                <c:pt idx="0">
                  <c:v>All Students</c:v>
                </c:pt>
                <c:pt idx="2">
                  <c:v>Black</c:v>
                </c:pt>
                <c:pt idx="3">
                  <c:v>Hispanic</c:v>
                </c:pt>
                <c:pt idx="4">
                  <c:v>Asian</c:v>
                </c:pt>
                <c:pt idx="5">
                  <c:v>White</c:v>
                </c:pt>
                <c:pt idx="7">
                  <c:v>ED</c:v>
                </c:pt>
                <c:pt idx="8">
                  <c:v>EL</c:v>
                </c:pt>
                <c:pt idx="9">
                  <c:v>IEP</c:v>
                </c:pt>
              </c:strCache>
            </c:strRef>
          </c:cat>
          <c:val>
            <c:numRef>
              <c:f>Sheet1!$C$2:$C$11</c:f>
              <c:numCache>
                <c:formatCode>General</c:formatCode>
                <c:ptCount val="10"/>
                <c:pt idx="0" formatCode="0.0%">
                  <c:v>3.7999999999999999E-2</c:v>
                </c:pt>
                <c:pt idx="2" formatCode="0.0%">
                  <c:v>7.5999999999999998E-2</c:v>
                </c:pt>
                <c:pt idx="3" formatCode="0.0%">
                  <c:v>0.09</c:v>
                </c:pt>
                <c:pt idx="4" formatCode="0.0%">
                  <c:v>2.1000000000000001E-2</c:v>
                </c:pt>
                <c:pt idx="5" formatCode="0.0%">
                  <c:v>2.3E-2</c:v>
                </c:pt>
                <c:pt idx="7" formatCode="0.0%">
                  <c:v>0.08</c:v>
                </c:pt>
                <c:pt idx="8" formatCode="0.0%">
                  <c:v>0.191</c:v>
                </c:pt>
                <c:pt idx="9" formatCode="0.0%">
                  <c:v>0.12</c:v>
                </c:pt>
              </c:numCache>
            </c:numRef>
          </c:val>
          <c:extLst>
            <c:ext xmlns:c16="http://schemas.microsoft.com/office/drawing/2014/chart" uri="{C3380CC4-5D6E-409C-BE32-E72D297353CC}">
              <c16:uniqueId val="{00000001-3044-4C4F-BC36-49784F385065}"/>
            </c:ext>
          </c:extLst>
        </c:ser>
        <c:ser>
          <c:idx val="2"/>
          <c:order val="2"/>
          <c:tx>
            <c:strRef>
              <c:f>Sheet1!$D$1</c:f>
              <c:strCache>
                <c:ptCount val="1"/>
                <c:pt idx="0">
                  <c:v>Third</c:v>
                </c:pt>
              </c:strCache>
            </c:strRef>
          </c:tx>
          <c:spPr>
            <a:solidFill>
              <a:srgbClr val="92D050"/>
            </a:solidFill>
            <a:ln>
              <a:noFill/>
            </a:ln>
            <a:effectLst/>
          </c:spPr>
          <c:invertIfNegative val="0"/>
          <c:cat>
            <c:strRef>
              <c:f>Sheet1!$A$2:$A$11</c:f>
              <c:strCache>
                <c:ptCount val="10"/>
                <c:pt idx="0">
                  <c:v>All Students</c:v>
                </c:pt>
                <c:pt idx="2">
                  <c:v>Black</c:v>
                </c:pt>
                <c:pt idx="3">
                  <c:v>Hispanic</c:v>
                </c:pt>
                <c:pt idx="4">
                  <c:v>Asian</c:v>
                </c:pt>
                <c:pt idx="5">
                  <c:v>White</c:v>
                </c:pt>
                <c:pt idx="7">
                  <c:v>ED</c:v>
                </c:pt>
                <c:pt idx="8">
                  <c:v>EL</c:v>
                </c:pt>
                <c:pt idx="9">
                  <c:v>IEP</c:v>
                </c:pt>
              </c:strCache>
            </c:strRef>
          </c:cat>
          <c:val>
            <c:numRef>
              <c:f>Sheet1!$D$2:$D$11</c:f>
              <c:numCache>
                <c:formatCode>General</c:formatCode>
                <c:ptCount val="10"/>
                <c:pt idx="0" formatCode="0.0%">
                  <c:v>1.7000000000000001E-2</c:v>
                </c:pt>
                <c:pt idx="2" formatCode="0.0%">
                  <c:v>3.4000000000000002E-2</c:v>
                </c:pt>
                <c:pt idx="3" formatCode="0.0%">
                  <c:v>4.5999999999999999E-2</c:v>
                </c:pt>
                <c:pt idx="4" formatCode="0.0%">
                  <c:v>7.0000000000000001E-3</c:v>
                </c:pt>
                <c:pt idx="5" formatCode="0.0%">
                  <c:v>8.0000000000000002E-3</c:v>
                </c:pt>
                <c:pt idx="7" formatCode="0.0%">
                  <c:v>0.04</c:v>
                </c:pt>
                <c:pt idx="8" formatCode="0.0%">
                  <c:v>0.126</c:v>
                </c:pt>
                <c:pt idx="9" formatCode="0.0%">
                  <c:v>6.0999999999999999E-2</c:v>
                </c:pt>
              </c:numCache>
            </c:numRef>
          </c:val>
          <c:extLst>
            <c:ext xmlns:c16="http://schemas.microsoft.com/office/drawing/2014/chart" uri="{C3380CC4-5D6E-409C-BE32-E72D297353CC}">
              <c16:uniqueId val="{00000002-3044-4C4F-BC36-49784F385065}"/>
            </c:ext>
          </c:extLst>
        </c:ser>
        <c:ser>
          <c:idx val="3"/>
          <c:order val="3"/>
          <c:tx>
            <c:strRef>
              <c:f>Sheet1!$E$1</c:f>
              <c:strCache>
                <c:ptCount val="1"/>
                <c:pt idx="0">
                  <c:v>Fourth+</c:v>
                </c:pt>
              </c:strCache>
            </c:strRef>
          </c:tx>
          <c:spPr>
            <a:solidFill>
              <a:srgbClr val="FFFFA3"/>
            </a:solidFill>
            <a:ln>
              <a:noFill/>
            </a:ln>
            <a:effectLst/>
          </c:spPr>
          <c:invertIfNegative val="0"/>
          <c:cat>
            <c:strRef>
              <c:f>Sheet1!$A$2:$A$11</c:f>
              <c:strCache>
                <c:ptCount val="10"/>
                <c:pt idx="0">
                  <c:v>All Students</c:v>
                </c:pt>
                <c:pt idx="2">
                  <c:v>Black</c:v>
                </c:pt>
                <c:pt idx="3">
                  <c:v>Hispanic</c:v>
                </c:pt>
                <c:pt idx="4">
                  <c:v>Asian</c:v>
                </c:pt>
                <c:pt idx="5">
                  <c:v>White</c:v>
                </c:pt>
                <c:pt idx="7">
                  <c:v>ED</c:v>
                </c:pt>
                <c:pt idx="8">
                  <c:v>EL</c:v>
                </c:pt>
                <c:pt idx="9">
                  <c:v>IEP</c:v>
                </c:pt>
              </c:strCache>
            </c:strRef>
          </c:cat>
          <c:val>
            <c:numRef>
              <c:f>Sheet1!$E$2:$E$11</c:f>
              <c:numCache>
                <c:formatCode>General</c:formatCode>
                <c:ptCount val="10"/>
                <c:pt idx="0" formatCode="0.0%">
                  <c:v>1.7999999999999999E-2</c:v>
                </c:pt>
                <c:pt idx="2" formatCode="0.0%">
                  <c:v>4.1000000000000002E-2</c:v>
                </c:pt>
                <c:pt idx="3" formatCode="0.0%">
                  <c:v>4.9000000000000002E-2</c:v>
                </c:pt>
                <c:pt idx="4" formatCode="0.0%">
                  <c:v>8.0000000000000002E-3</c:v>
                </c:pt>
                <c:pt idx="5" formatCode="0.0%">
                  <c:v>8.0000000000000002E-3</c:v>
                </c:pt>
                <c:pt idx="7" formatCode="0.0%">
                  <c:v>4.2999999999999997E-2</c:v>
                </c:pt>
                <c:pt idx="8" formatCode="0.0%">
                  <c:v>0.13700000000000001</c:v>
                </c:pt>
                <c:pt idx="9" formatCode="0.0%">
                  <c:v>7.1999999999999995E-2</c:v>
                </c:pt>
              </c:numCache>
            </c:numRef>
          </c:val>
          <c:extLst>
            <c:ext xmlns:c16="http://schemas.microsoft.com/office/drawing/2014/chart" uri="{C3380CC4-5D6E-409C-BE32-E72D297353CC}">
              <c16:uniqueId val="{00000003-3044-4C4F-BC36-49784F385065}"/>
            </c:ext>
          </c:extLst>
        </c:ser>
        <c:ser>
          <c:idx val="4"/>
          <c:order val="4"/>
          <c:tx>
            <c:strRef>
              <c:f>Sheet1!$F$1</c:f>
              <c:strCache>
                <c:ptCount val="1"/>
                <c:pt idx="0">
                  <c:v>Appeal</c:v>
                </c:pt>
              </c:strCache>
            </c:strRef>
          </c:tx>
          <c:spPr>
            <a:solidFill>
              <a:srgbClr val="FFC1C1"/>
            </a:solidFill>
            <a:ln>
              <a:noFill/>
            </a:ln>
            <a:effectLst/>
          </c:spPr>
          <c:invertIfNegative val="0"/>
          <c:cat>
            <c:strRef>
              <c:f>Sheet1!$A$2:$A$11</c:f>
              <c:strCache>
                <c:ptCount val="10"/>
                <c:pt idx="0">
                  <c:v>All Students</c:v>
                </c:pt>
                <c:pt idx="2">
                  <c:v>Black</c:v>
                </c:pt>
                <c:pt idx="3">
                  <c:v>Hispanic</c:v>
                </c:pt>
                <c:pt idx="4">
                  <c:v>Asian</c:v>
                </c:pt>
                <c:pt idx="5">
                  <c:v>White</c:v>
                </c:pt>
                <c:pt idx="7">
                  <c:v>ED</c:v>
                </c:pt>
                <c:pt idx="8">
                  <c:v>EL</c:v>
                </c:pt>
                <c:pt idx="9">
                  <c:v>IEP</c:v>
                </c:pt>
              </c:strCache>
            </c:strRef>
          </c:cat>
          <c:val>
            <c:numRef>
              <c:f>Sheet1!$F$2:$F$11</c:f>
              <c:numCache>
                <c:formatCode>General</c:formatCode>
                <c:ptCount val="10"/>
                <c:pt idx="0" formatCode="0.0%">
                  <c:v>7.0000000000000001E-3</c:v>
                </c:pt>
                <c:pt idx="2" formatCode="0.0%">
                  <c:v>1.2999999999999999E-2</c:v>
                </c:pt>
                <c:pt idx="3" formatCode="0.0%">
                  <c:v>2.4E-2</c:v>
                </c:pt>
                <c:pt idx="4" formatCode="0.0%">
                  <c:v>2E-3</c:v>
                </c:pt>
                <c:pt idx="5" formatCode="0.0%">
                  <c:v>2E-3</c:v>
                </c:pt>
                <c:pt idx="7" formatCode="0.0%">
                  <c:v>1.7000000000000001E-2</c:v>
                </c:pt>
                <c:pt idx="8" formatCode="0.0%">
                  <c:v>8.2000000000000003E-2</c:v>
                </c:pt>
                <c:pt idx="9" formatCode="0.0%">
                  <c:v>2.1999999999999999E-2</c:v>
                </c:pt>
              </c:numCache>
            </c:numRef>
          </c:val>
          <c:extLst>
            <c:ext xmlns:c16="http://schemas.microsoft.com/office/drawing/2014/chart" uri="{C3380CC4-5D6E-409C-BE32-E72D297353CC}">
              <c16:uniqueId val="{00000004-3044-4C4F-BC36-49784F385065}"/>
            </c:ext>
          </c:extLst>
        </c:ser>
        <c:dLbls>
          <c:showLegendKey val="0"/>
          <c:showVal val="0"/>
          <c:showCatName val="0"/>
          <c:showSerName val="0"/>
          <c:showPercent val="0"/>
          <c:showBubbleSize val="0"/>
        </c:dLbls>
        <c:gapWidth val="150"/>
        <c:overlap val="100"/>
        <c:axId val="1151236960"/>
        <c:axId val="763534160"/>
      </c:barChart>
      <c:catAx>
        <c:axId val="115123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763534160"/>
        <c:crosses val="autoZero"/>
        <c:auto val="1"/>
        <c:lblAlgn val="ctr"/>
        <c:lblOffset val="100"/>
        <c:noMultiLvlLbl val="0"/>
      </c:catAx>
      <c:valAx>
        <c:axId val="76353416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151236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black">
                    <a:lumMod val="65000"/>
                    <a:lumOff val="35000"/>
                  </a:prstClr>
                </a:solidFill>
                <a:latin typeface="+mn-lt"/>
                <a:ea typeface="+mn-ea"/>
                <a:cs typeface="+mn-cs"/>
              </a:defRPr>
            </a:pPr>
            <a:r>
              <a:rPr lang="en-US" sz="1862" b="1" i="0" u="none" strike="noStrike" kern="1200" spc="0" baseline="0" dirty="0">
                <a:solidFill>
                  <a:prstClr val="black">
                    <a:lumMod val="65000"/>
                    <a:lumOff val="35000"/>
                  </a:prstClr>
                </a:solidFill>
              </a:rPr>
              <a:t>2019 Graduation Class--Students Who Earn the CD with an EPP</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62" b="0" i="0" u="none" strike="noStrike" kern="1200" spc="0" baseline="0">
              <a:solidFill>
                <a:prstClr val="black">
                  <a:lumMod val="65000"/>
                  <a:lumOff val="35000"/>
                </a:prst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Total</c:v>
                </c:pt>
                <c:pt idx="2">
                  <c:v>Black</c:v>
                </c:pt>
                <c:pt idx="3">
                  <c:v>Hispanic</c:v>
                </c:pt>
                <c:pt idx="4">
                  <c:v>Asian</c:v>
                </c:pt>
                <c:pt idx="5">
                  <c:v>White</c:v>
                </c:pt>
                <c:pt idx="7">
                  <c:v>ED</c:v>
                </c:pt>
                <c:pt idx="8">
                  <c:v>EL</c:v>
                </c:pt>
                <c:pt idx="9">
                  <c:v>IEP</c:v>
                </c:pt>
              </c:strCache>
            </c:strRef>
          </c:cat>
          <c:val>
            <c:numRef>
              <c:f>Sheet1!$B$2:$B$11</c:f>
              <c:numCache>
                <c:formatCode>General</c:formatCode>
                <c:ptCount val="10"/>
                <c:pt idx="0" formatCode="0%">
                  <c:v>0.8</c:v>
                </c:pt>
                <c:pt idx="2" formatCode="0%">
                  <c:v>0.62</c:v>
                </c:pt>
                <c:pt idx="3" formatCode="0%">
                  <c:v>0.59</c:v>
                </c:pt>
                <c:pt idx="4" formatCode="0%">
                  <c:v>0.9</c:v>
                </c:pt>
                <c:pt idx="5" formatCode="0%">
                  <c:v>0.87</c:v>
                </c:pt>
                <c:pt idx="7" formatCode="0%">
                  <c:v>0.17</c:v>
                </c:pt>
                <c:pt idx="8" formatCode="0%">
                  <c:v>0.14000000000000001</c:v>
                </c:pt>
                <c:pt idx="9" formatCode="0%">
                  <c:v>0.62</c:v>
                </c:pt>
              </c:numCache>
            </c:numRef>
          </c:val>
          <c:extLst>
            <c:ext xmlns:c16="http://schemas.microsoft.com/office/drawing/2014/chart" uri="{C3380CC4-5D6E-409C-BE32-E72D297353CC}">
              <c16:uniqueId val="{00000000-7E31-944C-B160-087E599CC1A6}"/>
            </c:ext>
          </c:extLst>
        </c:ser>
        <c:ser>
          <c:idx val="1"/>
          <c:order val="1"/>
          <c:tx>
            <c:strRef>
              <c:f>Sheet1!$C$1</c:f>
              <c:strCache>
                <c:ptCount val="1"/>
                <c:pt idx="0">
                  <c:v>Series 2</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Total</c:v>
                </c:pt>
                <c:pt idx="2">
                  <c:v>Black</c:v>
                </c:pt>
                <c:pt idx="3">
                  <c:v>Hispanic</c:v>
                </c:pt>
                <c:pt idx="4">
                  <c:v>Asian</c:v>
                </c:pt>
                <c:pt idx="5">
                  <c:v>White</c:v>
                </c:pt>
                <c:pt idx="7">
                  <c:v>ED</c:v>
                </c:pt>
                <c:pt idx="8">
                  <c:v>EL</c:v>
                </c:pt>
                <c:pt idx="9">
                  <c:v>IEP</c:v>
                </c:pt>
              </c:strCache>
            </c:strRef>
          </c:cat>
          <c:val>
            <c:numRef>
              <c:f>Sheet1!$C$2:$C$11</c:f>
              <c:numCache>
                <c:formatCode>General</c:formatCode>
                <c:ptCount val="10"/>
                <c:pt idx="0" formatCode="0%">
                  <c:v>0.2</c:v>
                </c:pt>
                <c:pt idx="2" formatCode="0%">
                  <c:v>0.38</c:v>
                </c:pt>
                <c:pt idx="3" formatCode="0%">
                  <c:v>0.41</c:v>
                </c:pt>
                <c:pt idx="4" formatCode="0%">
                  <c:v>0.1</c:v>
                </c:pt>
                <c:pt idx="5" formatCode="0%">
                  <c:v>0.13</c:v>
                </c:pt>
                <c:pt idx="7" formatCode="0%">
                  <c:v>0.83</c:v>
                </c:pt>
                <c:pt idx="8" formatCode="0%">
                  <c:v>0.86</c:v>
                </c:pt>
                <c:pt idx="9" formatCode="0%">
                  <c:v>0.38</c:v>
                </c:pt>
              </c:numCache>
            </c:numRef>
          </c:val>
          <c:extLst>
            <c:ext xmlns:c16="http://schemas.microsoft.com/office/drawing/2014/chart" uri="{C3380CC4-5D6E-409C-BE32-E72D297353CC}">
              <c16:uniqueId val="{00000001-7E31-944C-B160-087E599CC1A6}"/>
            </c:ext>
          </c:extLst>
        </c:ser>
        <c:dLbls>
          <c:showLegendKey val="0"/>
          <c:showVal val="0"/>
          <c:showCatName val="0"/>
          <c:showSerName val="0"/>
          <c:showPercent val="0"/>
          <c:showBubbleSize val="0"/>
        </c:dLbls>
        <c:gapWidth val="150"/>
        <c:overlap val="100"/>
        <c:axId val="1118438048"/>
        <c:axId val="1118007184"/>
      </c:barChart>
      <c:catAx>
        <c:axId val="1118438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118007184"/>
        <c:crosses val="autoZero"/>
        <c:auto val="1"/>
        <c:lblAlgn val="ctr"/>
        <c:lblOffset val="100"/>
        <c:noMultiLvlLbl val="0"/>
      </c:catAx>
      <c:valAx>
        <c:axId val="1118007184"/>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b="1" dirty="0"/>
                  <a:t>Percent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118438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State Requirements</a:t>
            </a:r>
          </a:p>
        </c:rich>
      </c:tx>
      <c:layout>
        <c:manualLayout>
          <c:xMode val="edge"/>
          <c:yMode val="edge"/>
          <c:x val="0.37451369591107581"/>
          <c:y val="0"/>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482093569189124"/>
          <c:y val="8.3352456459410168E-2"/>
          <c:w val="0.67162209725769206"/>
          <c:h val="0.80358404928917337"/>
        </c:manualLayout>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9-82E3-644F-905E-68DF123EE768}"/>
              </c:ext>
            </c:extLst>
          </c:dPt>
          <c:dLbls>
            <c:dLbl>
              <c:idx val="0"/>
              <c:tx>
                <c:rich>
                  <a:bodyPr/>
                  <a:lstStyle/>
                  <a:p>
                    <a:r>
                      <a:rPr lang="en-US" dirty="0"/>
                      <a:t>49</a:t>
                    </a:r>
                    <a:r>
                      <a:rPr lang="en-US" baseline="0" dirty="0"/>
                      <a:t> (96%)</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82E3-644F-905E-68DF123EE76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0.0%</c:formatCode>
                <c:ptCount val="1"/>
                <c:pt idx="0">
                  <c:v>0.96</c:v>
                </c:pt>
              </c:numCache>
            </c:numRef>
          </c:val>
          <c:extLst>
            <c:ext xmlns:c16="http://schemas.microsoft.com/office/drawing/2014/chart" uri="{C3380CC4-5D6E-409C-BE32-E72D297353CC}">
              <c16:uniqueId val="{00000000-82E3-644F-905E-68DF123EE768}"/>
            </c:ext>
          </c:extLst>
        </c:ser>
        <c:ser>
          <c:idx val="1"/>
          <c:order val="1"/>
          <c:tx>
            <c:strRef>
              <c:f>Sheet1!$C$1</c:f>
              <c:strCache>
                <c:ptCount val="1"/>
                <c:pt idx="0">
                  <c:v>Series 2</c:v>
                </c:pt>
              </c:strCache>
            </c:strRef>
          </c:tx>
          <c:spPr>
            <a:solidFill>
              <a:srgbClr val="FF9900"/>
            </a:solidFill>
            <a:ln>
              <a:noFill/>
            </a:ln>
            <a:effectLst/>
          </c:spPr>
          <c:invertIfNegative val="0"/>
          <c:dLbls>
            <c:dLbl>
              <c:idx val="0"/>
              <c:tx>
                <c:rich>
                  <a:bodyPr/>
                  <a:lstStyle/>
                  <a:p>
                    <a:r>
                      <a:rPr lang="en-US" dirty="0"/>
                      <a:t>2 (4%)</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82E3-644F-905E-68DF123EE76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0.0%</c:formatCode>
                <c:ptCount val="1"/>
                <c:pt idx="0">
                  <c:v>0.04</c:v>
                </c:pt>
              </c:numCache>
            </c:numRef>
          </c:val>
          <c:extLst>
            <c:ext xmlns:c16="http://schemas.microsoft.com/office/drawing/2014/chart" uri="{C3380CC4-5D6E-409C-BE32-E72D297353CC}">
              <c16:uniqueId val="{00000003-82E3-644F-905E-68DF123EE768}"/>
            </c:ext>
          </c:extLst>
        </c:ser>
        <c:dLbls>
          <c:dLblPos val="ctr"/>
          <c:showLegendKey val="0"/>
          <c:showVal val="1"/>
          <c:showCatName val="0"/>
          <c:showSerName val="0"/>
          <c:showPercent val="0"/>
          <c:showBubbleSize val="0"/>
        </c:dLbls>
        <c:gapWidth val="150"/>
        <c:overlap val="100"/>
        <c:axId val="183284304"/>
        <c:axId val="182872640"/>
      </c:barChart>
      <c:catAx>
        <c:axId val="183284304"/>
        <c:scaling>
          <c:orientation val="minMax"/>
        </c:scaling>
        <c:delete val="1"/>
        <c:axPos val="b"/>
        <c:numFmt formatCode="General" sourceLinked="1"/>
        <c:majorTickMark val="none"/>
        <c:minorTickMark val="none"/>
        <c:tickLblPos val="nextTo"/>
        <c:crossAx val="182872640"/>
        <c:crosses val="autoZero"/>
        <c:auto val="1"/>
        <c:lblAlgn val="ctr"/>
        <c:lblOffset val="100"/>
        <c:noMultiLvlLbl val="0"/>
      </c:catAx>
      <c:valAx>
        <c:axId val="182872640"/>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Percent</a:t>
                </a:r>
                <a:r>
                  <a:rPr lang="en-US" b="1" baseline="0" dirty="0"/>
                  <a:t> of 51 States (including D.C.)</a:t>
                </a:r>
                <a:endParaRPr lang="en-US" b="1" dirty="0"/>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83284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Student</a:t>
            </a:r>
            <a:r>
              <a:rPr lang="en-US" b="1" baseline="0" dirty="0"/>
              <a:t> Outcomes on</a:t>
            </a:r>
            <a:r>
              <a:rPr lang="en-US" b="1" dirty="0"/>
              <a:t> the CD</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Met Req/CD</c:v>
                </c:pt>
              </c:strCache>
            </c:strRef>
          </c:tx>
          <c:spPr>
            <a:solidFill>
              <a:srgbClr val="FF99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5 Yr Avg</c:v>
                </c:pt>
                <c:pt idx="1">
                  <c:v>2019</c:v>
                </c:pt>
                <c:pt idx="2">
                  <c:v>2018</c:v>
                </c:pt>
                <c:pt idx="3">
                  <c:v>2017</c:v>
                </c:pt>
                <c:pt idx="4">
                  <c:v>2016</c:v>
                </c:pt>
                <c:pt idx="5">
                  <c:v>2015</c:v>
                </c:pt>
              </c:strCache>
            </c:strRef>
          </c:cat>
          <c:val>
            <c:numRef>
              <c:f>Sheet1!$B$2:$B$7</c:f>
              <c:numCache>
                <c:formatCode>0%</c:formatCode>
                <c:ptCount val="6"/>
                <c:pt idx="0">
                  <c:v>0.96</c:v>
                </c:pt>
                <c:pt idx="1">
                  <c:v>0.96</c:v>
                </c:pt>
                <c:pt idx="2">
                  <c:v>0.96</c:v>
                </c:pt>
                <c:pt idx="3">
                  <c:v>0.96</c:v>
                </c:pt>
                <c:pt idx="4">
                  <c:v>0.96</c:v>
                </c:pt>
                <c:pt idx="5">
                  <c:v>0.96</c:v>
                </c:pt>
              </c:numCache>
            </c:numRef>
          </c:val>
          <c:extLst>
            <c:ext xmlns:c16="http://schemas.microsoft.com/office/drawing/2014/chart" uri="{C3380CC4-5D6E-409C-BE32-E72D297353CC}">
              <c16:uniqueId val="{00000000-ED1A-B54C-9840-59D7F36D0D53}"/>
            </c:ext>
          </c:extLst>
        </c:ser>
        <c:ser>
          <c:idx val="1"/>
          <c:order val="1"/>
          <c:tx>
            <c:strRef>
              <c:f>Sheet1!$C$1</c:f>
              <c:strCache>
                <c:ptCount val="1"/>
                <c:pt idx="0">
                  <c:v>Did Not</c:v>
                </c:pt>
              </c:strCache>
            </c:strRef>
          </c:tx>
          <c:spPr>
            <a:solidFill>
              <a:srgbClr val="92D050"/>
            </a:solidFill>
            <a:ln>
              <a:noFill/>
            </a:ln>
            <a:effectLst/>
          </c:spPr>
          <c:invertIfNegative val="0"/>
          <c:cat>
            <c:strRef>
              <c:f>Sheet1!$A$2:$A$7</c:f>
              <c:strCache>
                <c:ptCount val="6"/>
                <c:pt idx="0">
                  <c:v>5 Yr Avg</c:v>
                </c:pt>
                <c:pt idx="1">
                  <c:v>2019</c:v>
                </c:pt>
                <c:pt idx="2">
                  <c:v>2018</c:v>
                </c:pt>
                <c:pt idx="3">
                  <c:v>2017</c:v>
                </c:pt>
                <c:pt idx="4">
                  <c:v>2016</c:v>
                </c:pt>
                <c:pt idx="5">
                  <c:v>2015</c:v>
                </c:pt>
              </c:strCache>
            </c:strRef>
          </c:cat>
          <c:val>
            <c:numRef>
              <c:f>Sheet1!$C$2:$C$7</c:f>
              <c:numCache>
                <c:formatCode>0%</c:formatCode>
                <c:ptCount val="6"/>
                <c:pt idx="0">
                  <c:v>0.04</c:v>
                </c:pt>
                <c:pt idx="1">
                  <c:v>0.04</c:v>
                </c:pt>
                <c:pt idx="2">
                  <c:v>0.04</c:v>
                </c:pt>
                <c:pt idx="3">
                  <c:v>0.04</c:v>
                </c:pt>
                <c:pt idx="4">
                  <c:v>0.04</c:v>
                </c:pt>
                <c:pt idx="5">
                  <c:v>0.04</c:v>
                </c:pt>
              </c:numCache>
            </c:numRef>
          </c:val>
          <c:extLst>
            <c:ext xmlns:c16="http://schemas.microsoft.com/office/drawing/2014/chart" uri="{C3380CC4-5D6E-409C-BE32-E72D297353CC}">
              <c16:uniqueId val="{00000001-ED1A-B54C-9840-59D7F36D0D53}"/>
            </c:ext>
          </c:extLst>
        </c:ser>
        <c:dLbls>
          <c:showLegendKey val="0"/>
          <c:showVal val="0"/>
          <c:showCatName val="0"/>
          <c:showSerName val="0"/>
          <c:showPercent val="0"/>
          <c:showBubbleSize val="0"/>
        </c:dLbls>
        <c:gapWidth val="150"/>
        <c:overlap val="100"/>
        <c:axId val="699763088"/>
        <c:axId val="666030896"/>
      </c:barChart>
      <c:catAx>
        <c:axId val="699763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666030896"/>
        <c:crosses val="autoZero"/>
        <c:auto val="1"/>
        <c:lblAlgn val="ctr"/>
        <c:lblOffset val="100"/>
        <c:noMultiLvlLbl val="0"/>
      </c:catAx>
      <c:valAx>
        <c:axId val="66603089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6997630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0"/>
    <c:plotArea>
      <c:layout>
        <c:manualLayout>
          <c:layoutTarget val="inner"/>
          <c:xMode val="edge"/>
          <c:yMode val="edge"/>
          <c:x val="9.6919971371368471E-2"/>
          <c:y val="4.1323499859410612E-2"/>
          <c:w val="0.88561226209702226"/>
          <c:h val="0.88204880137823471"/>
        </c:manualLayout>
      </c:layout>
      <c:barChart>
        <c:barDir val="col"/>
        <c:grouping val="stacked"/>
        <c:varyColors val="0"/>
        <c:ser>
          <c:idx val="0"/>
          <c:order val="0"/>
          <c:tx>
            <c:strRef>
              <c:f>Sheet1!$B$1</c:f>
              <c:strCache>
                <c:ptCount val="1"/>
                <c:pt idx="0">
                  <c:v>Did not meet local req.</c:v>
                </c:pt>
              </c:strCache>
            </c:strRef>
          </c:tx>
          <c:spPr>
            <a:solidFill>
              <a:srgbClr val="FF990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AB96-3945-8894-3B403BF9DBB0}"/>
                </c:ext>
              </c:extLst>
            </c:dLbl>
            <c:dLbl>
              <c:idx val="1"/>
              <c:tx>
                <c:rich>
                  <a:bodyPr/>
                  <a:lstStyle/>
                  <a:p>
                    <a:r>
                      <a:rPr lang="en-US"/>
                      <a:t>2050</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AB96-3945-8894-3B403BF9DBB0}"/>
                </c:ext>
              </c:extLst>
            </c:dLbl>
            <c:dLbl>
              <c:idx val="2"/>
              <c:tx>
                <c:rich>
                  <a:bodyPr/>
                  <a:lstStyle/>
                  <a:p>
                    <a:r>
                      <a:rPr lang="en-US"/>
                      <a:t>2333</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AB96-3945-8894-3B403BF9DBB0}"/>
                </c:ext>
              </c:extLst>
            </c:dLbl>
            <c:dLbl>
              <c:idx val="3"/>
              <c:tx>
                <c:rich>
                  <a:bodyPr/>
                  <a:lstStyle/>
                  <a:p>
                    <a:r>
                      <a:rPr lang="en-US"/>
                      <a:t>1853</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AB96-3945-8894-3B403BF9DBB0}"/>
                </c:ext>
              </c:extLst>
            </c:dLbl>
            <c:dLbl>
              <c:idx val="4"/>
              <c:tx>
                <c:rich>
                  <a:bodyPr/>
                  <a:lstStyle/>
                  <a:p>
                    <a:r>
                      <a:rPr lang="en-US"/>
                      <a:t>2020</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AB96-3945-8894-3B403BF9DBB0}"/>
                </c:ext>
              </c:extLst>
            </c:dLbl>
            <c:dLbl>
              <c:idx val="5"/>
              <c:tx>
                <c:rich>
                  <a:bodyPr/>
                  <a:lstStyle/>
                  <a:p>
                    <a:r>
                      <a:rPr lang="en-US"/>
                      <a:t>1910</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AB96-3945-8894-3B403BF9DBB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5 Year Avg.</c:v>
                </c:pt>
                <c:pt idx="1">
                  <c:v>2019</c:v>
                </c:pt>
                <c:pt idx="2">
                  <c:v>2018</c:v>
                </c:pt>
                <c:pt idx="3">
                  <c:v>2017</c:v>
                </c:pt>
                <c:pt idx="4">
                  <c:v>2016</c:v>
                </c:pt>
                <c:pt idx="5">
                  <c:v>2015</c:v>
                </c:pt>
              </c:strCache>
            </c:strRef>
          </c:cat>
          <c:val>
            <c:numRef>
              <c:f>Sheet1!$B$2:$B$7</c:f>
              <c:numCache>
                <c:formatCode>General</c:formatCode>
                <c:ptCount val="6"/>
                <c:pt idx="0">
                  <c:v>73</c:v>
                </c:pt>
                <c:pt idx="1">
                  <c:v>74</c:v>
                </c:pt>
                <c:pt idx="2">
                  <c:v>74</c:v>
                </c:pt>
                <c:pt idx="3">
                  <c:v>72</c:v>
                </c:pt>
                <c:pt idx="4">
                  <c:v>73</c:v>
                </c:pt>
                <c:pt idx="5">
                  <c:v>72</c:v>
                </c:pt>
              </c:numCache>
            </c:numRef>
          </c:val>
          <c:extLst>
            <c:ext xmlns:c16="http://schemas.microsoft.com/office/drawing/2014/chart" uri="{C3380CC4-5D6E-409C-BE32-E72D297353CC}">
              <c16:uniqueId val="{00000000-AB96-3945-8894-3B403BF9DBB0}"/>
            </c:ext>
          </c:extLst>
        </c:ser>
        <c:ser>
          <c:idx val="1"/>
          <c:order val="1"/>
          <c:tx>
            <c:strRef>
              <c:f>Sheet1!$C$1</c:f>
              <c:strCache>
                <c:ptCount val="1"/>
                <c:pt idx="0">
                  <c:v>Met local req.</c:v>
                </c:pt>
              </c:strCache>
            </c:strRef>
          </c:tx>
          <c:spPr>
            <a:solidFill>
              <a:srgbClr val="92D05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AB96-3945-8894-3B403BF9DBB0}"/>
                </c:ext>
              </c:extLst>
            </c:dLbl>
            <c:dLbl>
              <c:idx val="1"/>
              <c:tx>
                <c:rich>
                  <a:bodyPr/>
                  <a:lstStyle/>
                  <a:p>
                    <a:r>
                      <a:rPr lang="en-US"/>
                      <a:t>702</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AB96-3945-8894-3B403BF9DBB0}"/>
                </c:ext>
              </c:extLst>
            </c:dLbl>
            <c:dLbl>
              <c:idx val="2"/>
              <c:tx>
                <c:rich>
                  <a:bodyPr/>
                  <a:lstStyle/>
                  <a:p>
                    <a:r>
                      <a:rPr lang="en-US"/>
                      <a:t>822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AB96-3945-8894-3B403BF9DBB0}"/>
                </c:ext>
              </c:extLst>
            </c:dLbl>
            <c:dLbl>
              <c:idx val="3"/>
              <c:tx>
                <c:rich>
                  <a:bodyPr/>
                  <a:lstStyle/>
                  <a:p>
                    <a:r>
                      <a:rPr lang="en-US"/>
                      <a:t>729</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AB96-3945-8894-3B403BF9DBB0}"/>
                </c:ext>
              </c:extLst>
            </c:dLbl>
            <c:dLbl>
              <c:idx val="4"/>
              <c:tx>
                <c:rich>
                  <a:bodyPr/>
                  <a:lstStyle/>
                  <a:p>
                    <a:r>
                      <a:rPr lang="en-US"/>
                      <a:t>737</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AB96-3945-8894-3B403BF9DBB0}"/>
                </c:ext>
              </c:extLst>
            </c:dLbl>
            <c:dLbl>
              <c:idx val="5"/>
              <c:tx>
                <c:rich>
                  <a:bodyPr/>
                  <a:lstStyle/>
                  <a:p>
                    <a:r>
                      <a:rPr lang="en-US"/>
                      <a:t>758</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AB96-3945-8894-3B403BF9DBB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5 Year Avg.</c:v>
                </c:pt>
                <c:pt idx="1">
                  <c:v>2019</c:v>
                </c:pt>
                <c:pt idx="2">
                  <c:v>2018</c:v>
                </c:pt>
                <c:pt idx="3">
                  <c:v>2017</c:v>
                </c:pt>
                <c:pt idx="4">
                  <c:v>2016</c:v>
                </c:pt>
                <c:pt idx="5">
                  <c:v>2015</c:v>
                </c:pt>
              </c:strCache>
            </c:strRef>
          </c:cat>
          <c:val>
            <c:numRef>
              <c:f>Sheet1!$C$2:$C$7</c:f>
              <c:numCache>
                <c:formatCode>General</c:formatCode>
                <c:ptCount val="6"/>
                <c:pt idx="0">
                  <c:v>27</c:v>
                </c:pt>
                <c:pt idx="1">
                  <c:v>26</c:v>
                </c:pt>
                <c:pt idx="2">
                  <c:v>26</c:v>
                </c:pt>
                <c:pt idx="3">
                  <c:v>28</c:v>
                </c:pt>
                <c:pt idx="4">
                  <c:v>27</c:v>
                </c:pt>
                <c:pt idx="5">
                  <c:v>28</c:v>
                </c:pt>
              </c:numCache>
            </c:numRef>
          </c:val>
          <c:extLst>
            <c:ext xmlns:c16="http://schemas.microsoft.com/office/drawing/2014/chart" uri="{C3380CC4-5D6E-409C-BE32-E72D297353CC}">
              <c16:uniqueId val="{00000003-AB96-3945-8894-3B403BF9DBB0}"/>
            </c:ext>
          </c:extLst>
        </c:ser>
        <c:dLbls>
          <c:showLegendKey val="0"/>
          <c:showVal val="0"/>
          <c:showCatName val="0"/>
          <c:showSerName val="0"/>
          <c:showPercent val="0"/>
          <c:showBubbleSize val="0"/>
        </c:dLbls>
        <c:gapWidth val="150"/>
        <c:overlap val="100"/>
        <c:axId val="1069458319"/>
        <c:axId val="1069536991"/>
      </c:barChart>
      <c:catAx>
        <c:axId val="1069458319"/>
        <c:scaling>
          <c:orientation val="minMax"/>
        </c:scaling>
        <c:delete val="1"/>
        <c:axPos val="b"/>
        <c:title>
          <c:tx>
            <c:rich>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dirty="0"/>
                  <a:t>Graduating Class</a:t>
                </a:r>
                <a:endParaRPr lang="en-US" b="1" dirty="0"/>
              </a:p>
            </c:rich>
          </c:tx>
          <c:layout>
            <c:manualLayout>
              <c:xMode val="edge"/>
              <c:yMode val="edge"/>
              <c:x val="0.46349226195871995"/>
              <c:y val="0.95055300471315118"/>
            </c:manualLayout>
          </c:layout>
          <c:overlay val="0"/>
          <c:spPr>
            <a:noFill/>
            <a:ln>
              <a:noFill/>
            </a:ln>
            <a:effectLst/>
          </c:spPr>
          <c:txPr>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1069536991"/>
        <c:crosses val="autoZero"/>
        <c:auto val="1"/>
        <c:lblAlgn val="ctr"/>
        <c:lblOffset val="100"/>
        <c:noMultiLvlLbl val="0"/>
      </c:catAx>
      <c:valAx>
        <c:axId val="1069536991"/>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Percent (%)</a:t>
                </a: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0694583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600" b="1" dirty="0"/>
              <a:t>CD Attainment Rates for Student Groups (2015-2019 Graduating Class Avg)</a:t>
            </a:r>
            <a:r>
              <a:rPr lang="en-US" b="1" dirty="0"/>
              <a:t> </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077186610109624"/>
          <c:y val="0.15585712314374811"/>
          <c:w val="0.87176088499060678"/>
          <c:h val="0.7739766088061576"/>
        </c:manualLayout>
      </c:layout>
      <c:barChart>
        <c:barDir val="col"/>
        <c:grouping val="stacked"/>
        <c:varyColors val="0"/>
        <c:ser>
          <c:idx val="0"/>
          <c:order val="0"/>
          <c:tx>
            <c:strRef>
              <c:f>Sheet1!$B$1</c:f>
              <c:strCache>
                <c:ptCount val="1"/>
                <c:pt idx="0">
                  <c:v>Series 1</c:v>
                </c:pt>
              </c:strCache>
            </c:strRef>
          </c:tx>
          <c:spPr>
            <a:solidFill>
              <a:srgbClr val="92D050"/>
            </a:solidFill>
            <a:ln>
              <a:noFill/>
            </a:ln>
            <a:effectLst/>
          </c:spPr>
          <c:invertIfNegative val="0"/>
          <c:dLbls>
            <c:dLbl>
              <c:idx val="0"/>
              <c:layout>
                <c:manualLayout>
                  <c:x val="3.1758634378721714E-3"/>
                  <c:y val="-0.4013297440841188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131-894A-9AF4-6F0190720297}"/>
                </c:ext>
              </c:extLst>
            </c:dLbl>
            <c:dLbl>
              <c:idx val="1"/>
              <c:layout>
                <c:manualLayout>
                  <c:x val="-6.3517268757443722E-3"/>
                  <c:y val="-0.398429565539050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131-894A-9AF4-6F0190720297}"/>
                </c:ext>
              </c:extLst>
            </c:dLbl>
            <c:dLbl>
              <c:idx val="2"/>
              <c:layout>
                <c:manualLayout>
                  <c:x val="-1.5879317189360857E-3"/>
                  <c:y val="-0.42597346709041212"/>
                </c:manualLayout>
              </c:layout>
              <c:tx>
                <c:rich>
                  <a:bodyPr/>
                  <a:lstStyle/>
                  <a:p>
                    <a:fld id="{F32A19AB-5968-1E48-8DCC-44E56B24586E}" type="VALUE">
                      <a:rPr lang="en-US" smtClean="0"/>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B131-894A-9AF4-6F0190720297}"/>
                </c:ext>
              </c:extLst>
            </c:dLbl>
            <c:dLbl>
              <c:idx val="3"/>
              <c:layout>
                <c:manualLayout>
                  <c:x val="3.1758634378722299E-3"/>
                  <c:y val="-0.4247399914586287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131-894A-9AF4-6F0190720297}"/>
                </c:ext>
              </c:extLst>
            </c:dLbl>
            <c:dLbl>
              <c:idx val="5"/>
              <c:layout>
                <c:manualLayout>
                  <c:x val="-1.1644698084985336E-16"/>
                  <c:y val="-0.404529005345959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131-894A-9AF4-6F0190720297}"/>
                </c:ext>
              </c:extLst>
            </c:dLbl>
            <c:dLbl>
              <c:idx val="6"/>
              <c:layout>
                <c:manualLayout>
                  <c:x val="3.1758634378721714E-3"/>
                  <c:y val="-0.34946391251387876"/>
                </c:manualLayout>
              </c:layout>
              <c:tx>
                <c:rich>
                  <a:bodyPr/>
                  <a:lstStyle/>
                  <a:p>
                    <a:fld id="{0DE8A573-0AE1-444B-94DD-D1CB1D82489B}" type="VALUE">
                      <a:rPr lang="en-US" smtClean="0"/>
                      <a:pPr/>
                      <a:t>[VALUE]</a:t>
                    </a:fld>
                    <a:endParaRPr lang="en-US"/>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B131-894A-9AF4-6F0190720297}"/>
                </c:ext>
              </c:extLst>
            </c:dLbl>
            <c:dLbl>
              <c:idx val="7"/>
              <c:layout>
                <c:manualLayout>
                  <c:x val="-3.1758634378721714E-3"/>
                  <c:y val="-0.3740627923586483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131-894A-9AF4-6F0190720297}"/>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Black</c:v>
                </c:pt>
                <c:pt idx="1">
                  <c:v>Hispanic</c:v>
                </c:pt>
                <c:pt idx="2">
                  <c:v>Asian</c:v>
                </c:pt>
                <c:pt idx="3">
                  <c:v>White</c:v>
                </c:pt>
                <c:pt idx="5">
                  <c:v>ED</c:v>
                </c:pt>
                <c:pt idx="6">
                  <c:v>EL</c:v>
                </c:pt>
                <c:pt idx="7">
                  <c:v>IEP</c:v>
                </c:pt>
              </c:strCache>
            </c:strRef>
          </c:cat>
          <c:val>
            <c:numRef>
              <c:f>Sheet1!$B$2:$B$9</c:f>
              <c:numCache>
                <c:formatCode>0.0%</c:formatCode>
                <c:ptCount val="8"/>
                <c:pt idx="0">
                  <c:v>0.92400000000000004</c:v>
                </c:pt>
                <c:pt idx="1">
                  <c:v>0.91100000000000003</c:v>
                </c:pt>
                <c:pt idx="2">
                  <c:v>0.97799999999999998</c:v>
                </c:pt>
                <c:pt idx="3">
                  <c:v>0.97499999999999998</c:v>
                </c:pt>
                <c:pt idx="5">
                  <c:v>0.90800000000000003</c:v>
                </c:pt>
                <c:pt idx="6">
                  <c:v>0.78</c:v>
                </c:pt>
                <c:pt idx="7">
                  <c:v>0.82199999999999995</c:v>
                </c:pt>
              </c:numCache>
            </c:numRef>
          </c:val>
          <c:extLst>
            <c:ext xmlns:c16="http://schemas.microsoft.com/office/drawing/2014/chart" uri="{C3380CC4-5D6E-409C-BE32-E72D297353CC}">
              <c16:uniqueId val="{00000000-37F0-DE47-9ACD-567CE045388D}"/>
            </c:ext>
          </c:extLst>
        </c:ser>
        <c:ser>
          <c:idx val="1"/>
          <c:order val="1"/>
          <c:tx>
            <c:strRef>
              <c:f>Sheet1!$C$1</c:f>
              <c:strCache>
                <c:ptCount val="1"/>
                <c:pt idx="0">
                  <c:v>Series 2</c:v>
                </c:pt>
              </c:strCache>
            </c:strRef>
          </c:tx>
          <c:spPr>
            <a:solidFill>
              <a:schemeClr val="accent5">
                <a:shade val="76000"/>
              </a:schemeClr>
            </a:solidFill>
            <a:ln>
              <a:noFill/>
            </a:ln>
            <a:effectLst/>
          </c:spPr>
          <c:invertIfNegative val="0"/>
          <c:cat>
            <c:strRef>
              <c:f>Sheet1!$A$2:$A$9</c:f>
              <c:strCache>
                <c:ptCount val="8"/>
                <c:pt idx="0">
                  <c:v>Black</c:v>
                </c:pt>
                <c:pt idx="1">
                  <c:v>Hispanic</c:v>
                </c:pt>
                <c:pt idx="2">
                  <c:v>Asian</c:v>
                </c:pt>
                <c:pt idx="3">
                  <c:v>White</c:v>
                </c:pt>
                <c:pt idx="5">
                  <c:v>ED</c:v>
                </c:pt>
                <c:pt idx="6">
                  <c:v>EL</c:v>
                </c:pt>
                <c:pt idx="7">
                  <c:v>IEP</c:v>
                </c:pt>
              </c:strCache>
            </c:strRef>
          </c:cat>
          <c:val>
            <c:numRef>
              <c:f>Sheet1!$C$2:$C$9</c:f>
              <c:numCache>
                <c:formatCode>General</c:formatCode>
                <c:ptCount val="8"/>
              </c:numCache>
            </c:numRef>
          </c:val>
          <c:extLst>
            <c:ext xmlns:c16="http://schemas.microsoft.com/office/drawing/2014/chart" uri="{C3380CC4-5D6E-409C-BE32-E72D297353CC}">
              <c16:uniqueId val="{00000005-37F0-DE47-9ACD-567CE045388D}"/>
            </c:ext>
          </c:extLst>
        </c:ser>
        <c:dLbls>
          <c:showLegendKey val="0"/>
          <c:showVal val="0"/>
          <c:showCatName val="0"/>
          <c:showSerName val="0"/>
          <c:showPercent val="0"/>
          <c:showBubbleSize val="0"/>
        </c:dLbls>
        <c:gapWidth val="150"/>
        <c:overlap val="100"/>
        <c:axId val="1662606271"/>
        <c:axId val="636521231"/>
      </c:barChart>
      <c:catAx>
        <c:axId val="1662606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636521231"/>
        <c:crosses val="autoZero"/>
        <c:auto val="1"/>
        <c:lblAlgn val="ctr"/>
        <c:lblOffset val="100"/>
        <c:noMultiLvlLbl val="0"/>
      </c:catAx>
      <c:valAx>
        <c:axId val="636521231"/>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Percent (%)</a:t>
                </a: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6626062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Met</a:t>
            </a:r>
            <a:r>
              <a:rPr lang="en-US" b="1" baseline="0" dirty="0"/>
              <a:t> Local Requirements (</a:t>
            </a:r>
            <a:r>
              <a:rPr lang="en-US" b="1" dirty="0"/>
              <a:t>Certificate of Attainment) vs.</a:t>
            </a:r>
            <a:r>
              <a:rPr lang="en-US" b="1" baseline="0" dirty="0"/>
              <a:t> </a:t>
            </a:r>
            <a:r>
              <a:rPr lang="en-US" b="1" dirty="0"/>
              <a:t>Not Meeting Local </a:t>
            </a:r>
            <a:r>
              <a:rPr lang="en-US" b="1" baseline="0" dirty="0"/>
              <a:t>Requirements</a:t>
            </a:r>
            <a:endParaRPr lang="en-US" b="1" dirty="0"/>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28623094403791E-2"/>
          <c:y val="0.16318984612251961"/>
          <c:w val="0.83381731908362577"/>
          <c:h val="0.70496336814099303"/>
        </c:manualLayout>
      </c:layout>
      <c:barChart>
        <c:barDir val="col"/>
        <c:grouping val="clustered"/>
        <c:varyColors val="0"/>
        <c:ser>
          <c:idx val="0"/>
          <c:order val="0"/>
          <c:tx>
            <c:strRef>
              <c:f>Sheet1!$B$1</c:f>
              <c:strCache>
                <c:ptCount val="1"/>
                <c:pt idx="0">
                  <c:v>Earning CA</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Total</c:v>
                </c:pt>
                <c:pt idx="2">
                  <c:v>Asian</c:v>
                </c:pt>
                <c:pt idx="3">
                  <c:v>Black</c:v>
                </c:pt>
                <c:pt idx="4">
                  <c:v>Hispanic</c:v>
                </c:pt>
                <c:pt idx="5">
                  <c:v>White</c:v>
                </c:pt>
                <c:pt idx="7">
                  <c:v>ED</c:v>
                </c:pt>
                <c:pt idx="8">
                  <c:v>EL</c:v>
                </c:pt>
                <c:pt idx="9">
                  <c:v>IEP</c:v>
                </c:pt>
              </c:strCache>
            </c:strRef>
          </c:cat>
          <c:val>
            <c:numRef>
              <c:f>Sheet1!$B$2:$B$11</c:f>
              <c:numCache>
                <c:formatCode>General</c:formatCode>
                <c:ptCount val="10"/>
                <c:pt idx="0" formatCode="0.0%">
                  <c:v>1.0999999999999999E-2</c:v>
                </c:pt>
                <c:pt idx="2" formatCode="0.0%">
                  <c:v>6.0000000000000001E-3</c:v>
                </c:pt>
                <c:pt idx="3" formatCode="0.0%">
                  <c:v>2.1000000000000001E-2</c:v>
                </c:pt>
                <c:pt idx="4" formatCode="0.0%">
                  <c:v>0.03</c:v>
                </c:pt>
                <c:pt idx="5" formatCode="0.0%">
                  <c:v>5.0000000000000001E-3</c:v>
                </c:pt>
                <c:pt idx="7" formatCode="0.0%">
                  <c:v>2.5000000000000001E-2</c:v>
                </c:pt>
                <c:pt idx="8" formatCode="0.0%">
                  <c:v>0.09</c:v>
                </c:pt>
                <c:pt idx="9" formatCode="0.0%">
                  <c:v>0.04</c:v>
                </c:pt>
              </c:numCache>
            </c:numRef>
          </c:val>
          <c:extLst>
            <c:ext xmlns:c16="http://schemas.microsoft.com/office/drawing/2014/chart" uri="{C3380CC4-5D6E-409C-BE32-E72D297353CC}">
              <c16:uniqueId val="{00000000-C852-AA4B-8F41-9A9F21DC6082}"/>
            </c:ext>
          </c:extLst>
        </c:ser>
        <c:ser>
          <c:idx val="1"/>
          <c:order val="1"/>
          <c:tx>
            <c:strRef>
              <c:f>Sheet1!$C$1</c:f>
              <c:strCache>
                <c:ptCount val="1"/>
                <c:pt idx="0">
                  <c:v>Not Meeting District Req.</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Total</c:v>
                </c:pt>
                <c:pt idx="2">
                  <c:v>Asian</c:v>
                </c:pt>
                <c:pt idx="3">
                  <c:v>Black</c:v>
                </c:pt>
                <c:pt idx="4">
                  <c:v>Hispanic</c:v>
                </c:pt>
                <c:pt idx="5">
                  <c:v>White</c:v>
                </c:pt>
                <c:pt idx="7">
                  <c:v>ED</c:v>
                </c:pt>
                <c:pt idx="8">
                  <c:v>EL</c:v>
                </c:pt>
                <c:pt idx="9">
                  <c:v>IEP</c:v>
                </c:pt>
              </c:strCache>
            </c:strRef>
          </c:cat>
          <c:val>
            <c:numRef>
              <c:f>Sheet1!$C$2:$C$11</c:f>
              <c:numCache>
                <c:formatCode>General</c:formatCode>
                <c:ptCount val="10"/>
                <c:pt idx="0" formatCode="0.0%">
                  <c:v>2.9000000000000001E-2</c:v>
                </c:pt>
                <c:pt idx="2" formatCode="0.0%">
                  <c:v>1.6E-2</c:v>
                </c:pt>
                <c:pt idx="3" formatCode="0.0%">
                  <c:v>5.5E-2</c:v>
                </c:pt>
                <c:pt idx="4" formatCode="0.0%">
                  <c:v>5.8000000000000003E-2</c:v>
                </c:pt>
                <c:pt idx="5" formatCode="0.0%">
                  <c:v>0.02</c:v>
                </c:pt>
                <c:pt idx="7" formatCode="0.0%">
                  <c:v>6.7000000000000004E-2</c:v>
                </c:pt>
                <c:pt idx="8" formatCode="0.0%">
                  <c:v>0.128</c:v>
                </c:pt>
                <c:pt idx="9" formatCode="0.0%">
                  <c:v>0.13900000000000001</c:v>
                </c:pt>
              </c:numCache>
            </c:numRef>
          </c:val>
          <c:extLst>
            <c:ext xmlns:c16="http://schemas.microsoft.com/office/drawing/2014/chart" uri="{C3380CC4-5D6E-409C-BE32-E72D297353CC}">
              <c16:uniqueId val="{00000001-C852-AA4B-8F41-9A9F21DC6082}"/>
            </c:ext>
          </c:extLst>
        </c:ser>
        <c:dLbls>
          <c:showLegendKey val="0"/>
          <c:showVal val="1"/>
          <c:showCatName val="0"/>
          <c:showSerName val="0"/>
          <c:showPercent val="0"/>
          <c:showBubbleSize val="0"/>
        </c:dLbls>
        <c:gapWidth val="219"/>
        <c:overlap val="-27"/>
        <c:axId val="1966439775"/>
        <c:axId val="1970048527"/>
      </c:barChart>
      <c:catAx>
        <c:axId val="1966439775"/>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5-Year Average</a:t>
                </a:r>
                <a:r>
                  <a:rPr lang="en-US" b="1" baseline="0" dirty="0"/>
                  <a:t> for 2015-2019 Graduating Classes</a:t>
                </a:r>
                <a:endParaRPr lang="en-US" b="1" dirty="0"/>
              </a:p>
            </c:rich>
          </c:tx>
          <c:layout>
            <c:manualLayout>
              <c:xMode val="edge"/>
              <c:yMode val="edge"/>
              <c:x val="0.29138021899703981"/>
              <c:y val="0.92854251834191159"/>
            </c:manualLayout>
          </c:layout>
          <c:overlay val="0"/>
          <c:spPr>
            <a:noFill/>
            <a:ln>
              <a:noFill/>
            </a:ln>
            <a:effectLst/>
          </c:spPr>
          <c:txPr>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970048527"/>
        <c:crosses val="autoZero"/>
        <c:auto val="1"/>
        <c:lblAlgn val="ctr"/>
        <c:lblOffset val="100"/>
        <c:noMultiLvlLbl val="0"/>
      </c:catAx>
      <c:valAx>
        <c:axId val="1970048527"/>
        <c:scaling>
          <c:orientation val="minMax"/>
          <c:max val="0.1400000000000000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Percent</a:t>
                </a:r>
                <a:r>
                  <a:rPr lang="en-US" b="1" baseline="0" dirty="0"/>
                  <a:t> (%)</a:t>
                </a:r>
                <a:endParaRPr lang="en-US" b="1" dirty="0"/>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966439775"/>
        <c:crosses val="autoZero"/>
        <c:crossBetween val="between"/>
      </c:valAx>
      <c:spPr>
        <a:noFill/>
        <a:ln>
          <a:noFill/>
        </a:ln>
        <a:effectLst/>
      </c:spPr>
    </c:plotArea>
    <c:legend>
      <c:legendPos val="r"/>
      <c:layout>
        <c:manualLayout>
          <c:xMode val="edge"/>
          <c:yMode val="edge"/>
          <c:x val="0.58604995733214982"/>
          <c:y val="0.17680061171461195"/>
          <c:w val="0.15988096763807658"/>
          <c:h val="0.1586747363828351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400" b="1" dirty="0"/>
              <a:t>2019 Graduation</a:t>
            </a:r>
            <a:r>
              <a:rPr lang="en-US" sz="1400" b="1" baseline="0" dirty="0"/>
              <a:t> Class</a:t>
            </a:r>
            <a:r>
              <a:rPr lang="en-US" sz="1400" b="1" dirty="0"/>
              <a:t> IEP Students</a:t>
            </a:r>
            <a:r>
              <a:rPr lang="en-US" sz="1400" b="1" baseline="0" dirty="0"/>
              <a:t> Not Meeting the CD by Service Needs</a:t>
            </a:r>
            <a:endParaRPr lang="en-US" sz="1400" b="1" dirty="0"/>
          </a:p>
        </c:rich>
      </c:tx>
      <c:layout>
        <c:manualLayout>
          <c:xMode val="edge"/>
          <c:yMode val="edge"/>
          <c:x val="0.15754270692344483"/>
          <c:y val="3.4219373900933568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28623094403791E-2"/>
          <c:y val="0.16318984612251961"/>
          <c:w val="0.83381731908362577"/>
          <c:h val="0.70496336814099303"/>
        </c:manualLayout>
      </c:layout>
      <c:barChart>
        <c:barDir val="col"/>
        <c:grouping val="clustered"/>
        <c:varyColors val="0"/>
        <c:ser>
          <c:idx val="0"/>
          <c:order val="0"/>
          <c:tx>
            <c:strRef>
              <c:f>Sheet1!$B$1</c:f>
              <c:strCache>
                <c:ptCount val="1"/>
                <c:pt idx="0">
                  <c:v>Earning CA</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&lt;2</c:v>
                </c:pt>
                <c:pt idx="1">
                  <c:v>2 to 5</c:v>
                </c:pt>
                <c:pt idx="2">
                  <c:v>6 to 14</c:v>
                </c:pt>
                <c:pt idx="3">
                  <c:v>15+</c:v>
                </c:pt>
              </c:strCache>
            </c:strRef>
          </c:cat>
          <c:val>
            <c:numRef>
              <c:f>Sheet1!$B$2:$B$5</c:f>
              <c:numCache>
                <c:formatCode>0.0%</c:formatCode>
                <c:ptCount val="4"/>
                <c:pt idx="0">
                  <c:v>8.9999999999999993E-3</c:v>
                </c:pt>
                <c:pt idx="1">
                  <c:v>1.2E-2</c:v>
                </c:pt>
                <c:pt idx="2">
                  <c:v>3.1E-2</c:v>
                </c:pt>
                <c:pt idx="3">
                  <c:v>7.0999999999999994E-2</c:v>
                </c:pt>
              </c:numCache>
            </c:numRef>
          </c:val>
          <c:extLst>
            <c:ext xmlns:c16="http://schemas.microsoft.com/office/drawing/2014/chart" uri="{C3380CC4-5D6E-409C-BE32-E72D297353CC}">
              <c16:uniqueId val="{00000000-F71A-AC4C-BAD2-6F995C3FC633}"/>
            </c:ext>
          </c:extLst>
        </c:ser>
        <c:ser>
          <c:idx val="1"/>
          <c:order val="1"/>
          <c:tx>
            <c:strRef>
              <c:f>Sheet1!$C$1</c:f>
              <c:strCache>
                <c:ptCount val="1"/>
                <c:pt idx="0">
                  <c:v>Not Meeting District Req.</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&lt;2</c:v>
                </c:pt>
                <c:pt idx="1">
                  <c:v>2 to 5</c:v>
                </c:pt>
                <c:pt idx="2">
                  <c:v>6 to 14</c:v>
                </c:pt>
                <c:pt idx="3">
                  <c:v>15+</c:v>
                </c:pt>
              </c:strCache>
            </c:strRef>
          </c:cat>
          <c:val>
            <c:numRef>
              <c:f>Sheet1!$C$2:$C$5</c:f>
              <c:numCache>
                <c:formatCode>0.0%</c:formatCode>
                <c:ptCount val="4"/>
                <c:pt idx="0">
                  <c:v>2.3E-2</c:v>
                </c:pt>
                <c:pt idx="1">
                  <c:v>5.0000000000000001E-3</c:v>
                </c:pt>
                <c:pt idx="2">
                  <c:v>3.3000000000000002E-2</c:v>
                </c:pt>
                <c:pt idx="3">
                  <c:v>0.46300000000000002</c:v>
                </c:pt>
              </c:numCache>
            </c:numRef>
          </c:val>
          <c:extLst>
            <c:ext xmlns:c16="http://schemas.microsoft.com/office/drawing/2014/chart" uri="{C3380CC4-5D6E-409C-BE32-E72D297353CC}">
              <c16:uniqueId val="{00000001-F71A-AC4C-BAD2-6F995C3FC633}"/>
            </c:ext>
          </c:extLst>
        </c:ser>
        <c:dLbls>
          <c:showLegendKey val="0"/>
          <c:showVal val="1"/>
          <c:showCatName val="0"/>
          <c:showSerName val="0"/>
          <c:showPercent val="0"/>
          <c:showBubbleSize val="0"/>
        </c:dLbls>
        <c:gapWidth val="219"/>
        <c:overlap val="-27"/>
        <c:axId val="1966439775"/>
        <c:axId val="1970048527"/>
      </c:barChart>
      <c:catAx>
        <c:axId val="1966439775"/>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Hours Per Week</a:t>
                </a:r>
              </a:p>
            </c:rich>
          </c:tx>
          <c:layout>
            <c:manualLayout>
              <c:xMode val="edge"/>
              <c:yMode val="edge"/>
              <c:x val="0.40729923447937411"/>
              <c:y val="0.95298492827114989"/>
            </c:manualLayout>
          </c:layout>
          <c:overlay val="0"/>
          <c:spPr>
            <a:noFill/>
            <a:ln>
              <a:noFill/>
            </a:ln>
            <a:effectLst/>
          </c:spPr>
          <c:txPr>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970048527"/>
        <c:crosses val="autoZero"/>
        <c:auto val="1"/>
        <c:lblAlgn val="ctr"/>
        <c:lblOffset val="100"/>
        <c:noMultiLvlLbl val="0"/>
      </c:catAx>
      <c:valAx>
        <c:axId val="1970048527"/>
        <c:scaling>
          <c:orientation val="minMax"/>
          <c:max val="0.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Percent of Students</a:t>
                </a:r>
                <a:r>
                  <a:rPr lang="en-US" b="1" baseline="0" dirty="0"/>
                  <a:t> (%)</a:t>
                </a:r>
                <a:endParaRPr lang="en-US" b="1" dirty="0"/>
              </a:p>
            </c:rich>
          </c:tx>
          <c:layout>
            <c:manualLayout>
              <c:xMode val="edge"/>
              <c:yMode val="edge"/>
              <c:x val="4.3661870571061484E-4"/>
              <c:y val="0.31875731708561023"/>
            </c:manualLayout>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966439775"/>
        <c:crosses val="autoZero"/>
        <c:crossBetween val="between"/>
      </c:valAx>
      <c:spPr>
        <a:noFill/>
        <a:ln>
          <a:noFill/>
        </a:ln>
        <a:effectLst/>
      </c:spPr>
    </c:plotArea>
    <c:legend>
      <c:legendPos val="r"/>
      <c:layout>
        <c:manualLayout>
          <c:xMode val="edge"/>
          <c:yMode val="edge"/>
          <c:x val="0.84488282751873167"/>
          <c:y val="1.5480706181639438E-2"/>
          <c:w val="0.15352924076233226"/>
          <c:h val="0.148897772411139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400" b="1" dirty="0"/>
              <a:t>2019 Graduation Class EL Students Not Meeting the CD – Years as EL Student</a:t>
            </a:r>
          </a:p>
        </c:rich>
      </c:tx>
      <c:layout>
        <c:manualLayout>
          <c:xMode val="edge"/>
          <c:yMode val="edge"/>
          <c:x val="0.14376333565688171"/>
          <c:y val="3.9107855886781215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28623094403791E-2"/>
          <c:y val="0.16318984612251961"/>
          <c:w val="0.83381731908362577"/>
          <c:h val="0.70496336814099303"/>
        </c:manualLayout>
      </c:layout>
      <c:barChart>
        <c:barDir val="col"/>
        <c:grouping val="clustered"/>
        <c:varyColors val="0"/>
        <c:ser>
          <c:idx val="0"/>
          <c:order val="0"/>
          <c:tx>
            <c:strRef>
              <c:f>Sheet1!$B$1</c:f>
              <c:strCache>
                <c:ptCount val="1"/>
                <c:pt idx="0">
                  <c:v>Earning CA</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 Year</c:v>
                </c:pt>
                <c:pt idx="1">
                  <c:v>2 Years</c:v>
                </c:pt>
                <c:pt idx="2">
                  <c:v>3 Years</c:v>
                </c:pt>
                <c:pt idx="3">
                  <c:v>4 Years</c:v>
                </c:pt>
                <c:pt idx="4">
                  <c:v>5 Years</c:v>
                </c:pt>
              </c:strCache>
            </c:strRef>
          </c:cat>
          <c:val>
            <c:numRef>
              <c:f>Sheet1!$B$2:$B$6</c:f>
              <c:numCache>
                <c:formatCode>0.0%</c:formatCode>
                <c:ptCount val="5"/>
                <c:pt idx="0">
                  <c:v>0.14099999999999999</c:v>
                </c:pt>
                <c:pt idx="1">
                  <c:v>8.8999999999999996E-2</c:v>
                </c:pt>
                <c:pt idx="2">
                  <c:v>7.2999999999999995E-2</c:v>
                </c:pt>
                <c:pt idx="3">
                  <c:v>8.4000000000000005E-2</c:v>
                </c:pt>
                <c:pt idx="4">
                  <c:v>5.5E-2</c:v>
                </c:pt>
              </c:numCache>
            </c:numRef>
          </c:val>
          <c:extLst>
            <c:ext xmlns:c16="http://schemas.microsoft.com/office/drawing/2014/chart" uri="{C3380CC4-5D6E-409C-BE32-E72D297353CC}">
              <c16:uniqueId val="{00000000-08ED-D34C-881E-3E2454634F6F}"/>
            </c:ext>
          </c:extLst>
        </c:ser>
        <c:ser>
          <c:idx val="1"/>
          <c:order val="1"/>
          <c:tx>
            <c:strRef>
              <c:f>Sheet1!$C$1</c:f>
              <c:strCache>
                <c:ptCount val="1"/>
                <c:pt idx="0">
                  <c:v>Not Meeting District Req.</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1 Year</c:v>
                </c:pt>
                <c:pt idx="1">
                  <c:v>2 Years</c:v>
                </c:pt>
                <c:pt idx="2">
                  <c:v>3 Years</c:v>
                </c:pt>
                <c:pt idx="3">
                  <c:v>4 Years</c:v>
                </c:pt>
                <c:pt idx="4">
                  <c:v>5 Years</c:v>
                </c:pt>
              </c:strCache>
            </c:strRef>
          </c:cat>
          <c:val>
            <c:numRef>
              <c:f>Sheet1!$C$2:$C$6</c:f>
              <c:numCache>
                <c:formatCode>0.0%</c:formatCode>
                <c:ptCount val="5"/>
                <c:pt idx="0">
                  <c:v>0.20300000000000001</c:v>
                </c:pt>
                <c:pt idx="1">
                  <c:v>0.105</c:v>
                </c:pt>
                <c:pt idx="2">
                  <c:v>0.12</c:v>
                </c:pt>
                <c:pt idx="3">
                  <c:v>0.10199999999999999</c:v>
                </c:pt>
                <c:pt idx="4">
                  <c:v>6.4000000000000001E-2</c:v>
                </c:pt>
              </c:numCache>
            </c:numRef>
          </c:val>
          <c:extLst>
            <c:ext xmlns:c16="http://schemas.microsoft.com/office/drawing/2014/chart" uri="{C3380CC4-5D6E-409C-BE32-E72D297353CC}">
              <c16:uniqueId val="{00000001-08ED-D34C-881E-3E2454634F6F}"/>
            </c:ext>
          </c:extLst>
        </c:ser>
        <c:dLbls>
          <c:showLegendKey val="0"/>
          <c:showVal val="1"/>
          <c:showCatName val="0"/>
          <c:showSerName val="0"/>
          <c:showPercent val="0"/>
          <c:showBubbleSize val="0"/>
        </c:dLbls>
        <c:gapWidth val="219"/>
        <c:overlap val="-27"/>
        <c:axId val="1966439775"/>
        <c:axId val="1970048527"/>
      </c:barChart>
      <c:catAx>
        <c:axId val="1966439775"/>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Number</a:t>
                </a:r>
                <a:r>
                  <a:rPr lang="en-US" b="1" baseline="0" dirty="0"/>
                  <a:t> of Years</a:t>
                </a:r>
                <a:endParaRPr lang="en-US" b="1" dirty="0"/>
              </a:p>
            </c:rich>
          </c:tx>
          <c:layout>
            <c:manualLayout>
              <c:xMode val="edge"/>
              <c:yMode val="edge"/>
              <c:x val="0.40412337104150192"/>
              <c:y val="0.93587524132068312"/>
            </c:manualLayout>
          </c:layout>
          <c:overlay val="0"/>
          <c:spPr>
            <a:noFill/>
            <a:ln>
              <a:noFill/>
            </a:ln>
            <a:effectLst/>
          </c:spPr>
          <c:txPr>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970048527"/>
        <c:crosses val="autoZero"/>
        <c:auto val="1"/>
        <c:lblAlgn val="ctr"/>
        <c:lblOffset val="100"/>
        <c:noMultiLvlLbl val="0"/>
      </c:catAx>
      <c:valAx>
        <c:axId val="1970048527"/>
        <c:scaling>
          <c:orientation val="minMax"/>
          <c:max val="0.2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Percent of Students</a:t>
                </a:r>
                <a:r>
                  <a:rPr lang="en-US" b="1" baseline="0" dirty="0"/>
                  <a:t> (%)</a:t>
                </a:r>
                <a:endParaRPr lang="en-US" b="1" dirty="0"/>
              </a:p>
            </c:rich>
          </c:tx>
          <c:layout>
            <c:manualLayout>
              <c:xMode val="edge"/>
              <c:yMode val="edge"/>
              <c:x val="3.6124821435827865E-3"/>
              <c:y val="0.31875731708561023"/>
            </c:manualLayout>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966439775"/>
        <c:crosses val="autoZero"/>
        <c:crossBetween val="between"/>
      </c:valAx>
      <c:spPr>
        <a:noFill/>
        <a:ln>
          <a:noFill/>
        </a:ln>
        <a:effectLst/>
      </c:spPr>
    </c:plotArea>
    <c:legend>
      <c:legendPos val="r"/>
      <c:layout>
        <c:manualLayout>
          <c:xMode val="edge"/>
          <c:yMode val="edge"/>
          <c:x val="0.76548624157192735"/>
          <c:y val="0.17435637072168814"/>
          <c:w val="0.15988096763807658"/>
          <c:h val="0.1586747363828351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9.6917099336382082E-2"/>
          <c:y val="0.12543959555015102"/>
          <c:w val="0.88561565175532098"/>
          <c:h val="0.8049967400618635"/>
        </c:manualLayout>
      </c:layout>
      <c:barChart>
        <c:barDir val="col"/>
        <c:grouping val="stacked"/>
        <c:varyColors val="0"/>
        <c:ser>
          <c:idx val="0"/>
          <c:order val="0"/>
          <c:tx>
            <c:strRef>
              <c:f>Sheet1!$B$1</c:f>
              <c:strCache>
                <c:ptCount val="1"/>
                <c:pt idx="0">
                  <c:v>Series 1</c:v>
                </c:pt>
              </c:strCache>
            </c:strRef>
          </c:tx>
          <c:spPr>
            <a:solidFill>
              <a:srgbClr val="00B050"/>
            </a:solidFill>
            <a:ln>
              <a:noFill/>
            </a:ln>
            <a:effectLst/>
          </c:spPr>
          <c:invertIfNegative val="0"/>
          <c:dPt>
            <c:idx val="0"/>
            <c:invertIfNegative val="0"/>
            <c:bubble3D val="0"/>
            <c:spPr>
              <a:solidFill>
                <a:srgbClr val="FF9900"/>
              </a:solidFill>
              <a:ln>
                <a:noFill/>
              </a:ln>
              <a:effectLst/>
            </c:spPr>
            <c:extLst>
              <c:ext xmlns:c16="http://schemas.microsoft.com/office/drawing/2014/chart" uri="{C3380CC4-5D6E-409C-BE32-E72D297353CC}">
                <c16:uniqueId val="{00000003-60EA-EB43-814B-44837BEDFBA6}"/>
              </c:ext>
            </c:extLst>
          </c:dPt>
          <c:dPt>
            <c:idx val="1"/>
            <c:invertIfNegative val="0"/>
            <c:bubble3D val="0"/>
            <c:spPr>
              <a:solidFill>
                <a:srgbClr val="FFFF00"/>
              </a:solidFill>
              <a:ln>
                <a:noFill/>
              </a:ln>
              <a:effectLst/>
            </c:spPr>
            <c:extLst>
              <c:ext xmlns:c16="http://schemas.microsoft.com/office/drawing/2014/chart" uri="{C3380CC4-5D6E-409C-BE32-E72D297353CC}">
                <c16:uniqueId val="{00000006-60EA-EB43-814B-44837BEDFBA6}"/>
              </c:ext>
            </c:extLst>
          </c:dPt>
          <c:dLbls>
            <c:dLbl>
              <c:idx val="0"/>
              <c:tx>
                <c:rich>
                  <a:bodyPr/>
                  <a:lstStyle/>
                  <a:p>
                    <a:r>
                      <a:rPr lang="en-US"/>
                      <a:t>14 DISTRICTS</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60EA-EB43-814B-44837BEDFBA6}"/>
                </c:ext>
              </c:extLst>
            </c:dLbl>
            <c:dLbl>
              <c:idx val="1"/>
              <c:tx>
                <c:rich>
                  <a:bodyPr/>
                  <a:lstStyle/>
                  <a:p>
                    <a:r>
                      <a:rPr lang="en-US"/>
                      <a:t>MET </a:t>
                    </a:r>
                  </a:p>
                  <a:p>
                    <a:r>
                      <a:rPr lang="en-US"/>
                      <a:t>CD </a:t>
                    </a:r>
                  </a:p>
                  <a:p>
                    <a:r>
                      <a:rPr lang="en-US"/>
                      <a:t>(342)</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60EA-EB43-814B-44837BEDFBA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Total State Dropouts</c:v>
                </c:pt>
                <c:pt idx="1">
                  <c:v>Districts With 50% of State Dropouts</c:v>
                </c:pt>
              </c:strCache>
            </c:strRef>
          </c:cat>
          <c:val>
            <c:numRef>
              <c:f>Sheet1!$B$2:$B$3</c:f>
              <c:numCache>
                <c:formatCode>General</c:formatCode>
                <c:ptCount val="2"/>
                <c:pt idx="0">
                  <c:v>49.5</c:v>
                </c:pt>
                <c:pt idx="1">
                  <c:v>59.9</c:v>
                </c:pt>
              </c:numCache>
            </c:numRef>
          </c:val>
          <c:extLst>
            <c:ext xmlns:c16="http://schemas.microsoft.com/office/drawing/2014/chart" uri="{C3380CC4-5D6E-409C-BE32-E72D297353CC}">
              <c16:uniqueId val="{00000000-60EA-EB43-814B-44837BEDFBA6}"/>
            </c:ext>
          </c:extLst>
        </c:ser>
        <c:ser>
          <c:idx val="1"/>
          <c:order val="1"/>
          <c:tx>
            <c:strRef>
              <c:f>Sheet1!$C$1</c:f>
              <c:strCache>
                <c:ptCount val="1"/>
                <c:pt idx="0">
                  <c:v>Series 2</c:v>
                </c:pt>
              </c:strCache>
            </c:strRef>
          </c:tx>
          <c:spPr>
            <a:solidFill>
              <a:schemeClr val="bg2">
                <a:lumMod val="90000"/>
              </a:schemeClr>
            </a:solidFill>
            <a:ln>
              <a:noFill/>
            </a:ln>
            <a:effectLst/>
          </c:spPr>
          <c:invertIfNegative val="0"/>
          <c:dPt>
            <c:idx val="1"/>
            <c:invertIfNegative val="0"/>
            <c:bubble3D val="0"/>
            <c:spPr>
              <a:solidFill>
                <a:srgbClr val="FFC1C1"/>
              </a:solidFill>
              <a:ln>
                <a:noFill/>
              </a:ln>
              <a:effectLst/>
            </c:spPr>
            <c:extLst>
              <c:ext xmlns:c16="http://schemas.microsoft.com/office/drawing/2014/chart" uri="{C3380CC4-5D6E-409C-BE32-E72D297353CC}">
                <c16:uniqueId val="{00000005-60EA-EB43-814B-44837BEDFBA6}"/>
              </c:ext>
            </c:extLst>
          </c:dPt>
          <c:dLbls>
            <c:dLbl>
              <c:idx val="0"/>
              <c:tx>
                <c:rich>
                  <a:bodyPr/>
                  <a:lstStyle/>
                  <a:p>
                    <a:r>
                      <a:rPr lang="en-US"/>
                      <a:t>12 DISTRICTS</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60EA-EB43-814B-44837BEDFBA6}"/>
                </c:ext>
              </c:extLst>
            </c:dLbl>
            <c:dLbl>
              <c:idx val="1"/>
              <c:tx>
                <c:rich>
                  <a:bodyPr/>
                  <a:lstStyle/>
                  <a:p>
                    <a:r>
                      <a:rPr lang="en-US"/>
                      <a:t>DIDN’T</a:t>
                    </a:r>
                  </a:p>
                  <a:p>
                    <a:r>
                      <a:rPr lang="en-US"/>
                      <a:t>MEET</a:t>
                    </a:r>
                    <a:r>
                      <a:rPr lang="en-US" baseline="0"/>
                      <a:t> </a:t>
                    </a:r>
                  </a:p>
                  <a:p>
                    <a:r>
                      <a:rPr lang="en-US" baseline="0"/>
                      <a:t>CD</a:t>
                    </a:r>
                  </a:p>
                  <a:p>
                    <a:r>
                      <a:rPr lang="en-US" baseline="0"/>
                      <a:t>(335)</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60EA-EB43-814B-44837BEDFBA6}"/>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Total State Dropouts</c:v>
                </c:pt>
                <c:pt idx="1">
                  <c:v>Districts With 50% of State Dropouts</c:v>
                </c:pt>
              </c:strCache>
            </c:strRef>
          </c:cat>
          <c:val>
            <c:numRef>
              <c:f>Sheet1!$C$2:$C$3</c:f>
              <c:numCache>
                <c:formatCode>General</c:formatCode>
                <c:ptCount val="2"/>
                <c:pt idx="0">
                  <c:v>10</c:v>
                </c:pt>
                <c:pt idx="1">
                  <c:v>40.1</c:v>
                </c:pt>
              </c:numCache>
            </c:numRef>
          </c:val>
          <c:extLst>
            <c:ext xmlns:c16="http://schemas.microsoft.com/office/drawing/2014/chart" uri="{C3380CC4-5D6E-409C-BE32-E72D297353CC}">
              <c16:uniqueId val="{00000001-60EA-EB43-814B-44837BEDFBA6}"/>
            </c:ext>
          </c:extLst>
        </c:ser>
        <c:ser>
          <c:idx val="2"/>
          <c:order val="2"/>
          <c:tx>
            <c:strRef>
              <c:f>Sheet1!$D$1</c:f>
              <c:strCache>
                <c:ptCount val="1"/>
                <c:pt idx="0">
                  <c:v>Series 3</c:v>
                </c:pt>
              </c:strCache>
            </c:strRef>
          </c:tx>
          <c:spPr>
            <a:solidFill>
              <a:srgbClr val="FF9900"/>
            </a:solidFill>
            <a:ln>
              <a:noFill/>
            </a:ln>
            <a:effectLst/>
          </c:spPr>
          <c:invertIfNegative val="0"/>
          <c:dPt>
            <c:idx val="0"/>
            <c:invertIfNegative val="0"/>
            <c:bubble3D val="0"/>
            <c:spPr>
              <a:solidFill>
                <a:srgbClr val="92D050"/>
              </a:solidFill>
              <a:ln>
                <a:noFill/>
              </a:ln>
              <a:effectLst/>
            </c:spPr>
            <c:extLst>
              <c:ext xmlns:c16="http://schemas.microsoft.com/office/drawing/2014/chart" uri="{C3380CC4-5D6E-409C-BE32-E72D297353CC}">
                <c16:uniqueId val="{00000004-66F0-174D-9CBA-FCA82D789193}"/>
              </c:ext>
            </c:extLst>
          </c:dPt>
          <c:dLbls>
            <c:dLbl>
              <c:idx val="0"/>
              <c:tx>
                <c:rich>
                  <a:bodyPr/>
                  <a:lstStyle/>
                  <a:p>
                    <a:r>
                      <a:rPr lang="en-US"/>
                      <a:t>194 DISTRICTS</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66F0-174D-9CBA-FCA82D78919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Total State Dropouts</c:v>
                </c:pt>
                <c:pt idx="1">
                  <c:v>Districts With 50% of State Dropouts</c:v>
                </c:pt>
              </c:strCache>
            </c:strRef>
          </c:cat>
          <c:val>
            <c:numRef>
              <c:f>Sheet1!$D$2:$D$3</c:f>
              <c:numCache>
                <c:formatCode>General</c:formatCode>
                <c:ptCount val="2"/>
                <c:pt idx="0">
                  <c:v>40.5</c:v>
                </c:pt>
              </c:numCache>
            </c:numRef>
          </c:val>
          <c:extLst>
            <c:ext xmlns:c16="http://schemas.microsoft.com/office/drawing/2014/chart" uri="{C3380CC4-5D6E-409C-BE32-E72D297353CC}">
              <c16:uniqueId val="{00000000-833C-8647-BAFF-628141A27B50}"/>
            </c:ext>
          </c:extLst>
        </c:ser>
        <c:dLbls>
          <c:showLegendKey val="0"/>
          <c:showVal val="0"/>
          <c:showCatName val="0"/>
          <c:showSerName val="0"/>
          <c:showPercent val="0"/>
          <c:showBubbleSize val="0"/>
        </c:dLbls>
        <c:gapWidth val="150"/>
        <c:overlap val="100"/>
        <c:axId val="1824819936"/>
        <c:axId val="1887223823"/>
      </c:barChart>
      <c:catAx>
        <c:axId val="18248199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887223823"/>
        <c:crosses val="autoZero"/>
        <c:auto val="1"/>
        <c:lblAlgn val="ctr"/>
        <c:lblOffset val="100"/>
        <c:noMultiLvlLbl val="0"/>
      </c:catAx>
      <c:valAx>
        <c:axId val="1887223823"/>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Precent (%)</a:t>
                </a: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8248199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400" b="1" dirty="0"/>
              <a:t>2019</a:t>
            </a:r>
            <a:r>
              <a:rPr lang="en-US" sz="1400" b="1" baseline="0" dirty="0"/>
              <a:t> Graduation Class--Students Not Earning CD</a:t>
            </a:r>
            <a:endParaRPr lang="en-US" sz="1400" b="1" dirty="0"/>
          </a:p>
        </c:rich>
      </c:tx>
      <c:layout>
        <c:manualLayout>
          <c:xMode val="edge"/>
          <c:yMode val="edge"/>
          <c:x val="0.2650960411759295"/>
          <c:y val="7.9920088302258187E-3"/>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Boston</c:v>
                </c:pt>
              </c:strCache>
            </c:strRef>
          </c:tx>
          <c:spPr>
            <a:solidFill>
              <a:schemeClr val="accent1"/>
            </a:solidFill>
            <a:ln>
              <a:noFill/>
            </a:ln>
            <a:effectLst/>
          </c:spPr>
          <c:invertIfNegative val="0"/>
          <c:dPt>
            <c:idx val="0"/>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16-A3CD-6D4E-A2B1-D62547CF19F0}"/>
              </c:ext>
            </c:extLst>
          </c:dPt>
          <c:dPt>
            <c:idx val="1"/>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18-A3CD-6D4E-A2B1-D62547CF19F0}"/>
              </c:ext>
            </c:extLst>
          </c:dPt>
          <c:dPt>
            <c:idx val="2"/>
            <c:invertIfNegative val="0"/>
            <c:bubble3D val="0"/>
            <c:spPr>
              <a:solidFill>
                <a:srgbClr val="D2ECB6"/>
              </a:solidFill>
              <a:ln>
                <a:noFill/>
              </a:ln>
              <a:effectLst/>
            </c:spPr>
            <c:extLst>
              <c:ext xmlns:c16="http://schemas.microsoft.com/office/drawing/2014/chart" uri="{C3380CC4-5D6E-409C-BE32-E72D297353CC}">
                <c16:uniqueId val="{00000000-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17-075B-004C-8CA0-676FFD8A8867}"/>
              </c:ext>
            </c:extLst>
          </c:dPt>
          <c:dLbls>
            <c:dLbl>
              <c:idx val="0"/>
              <c:tx>
                <c:rich>
                  <a:bodyPr/>
                  <a:lstStyle/>
                  <a:p>
                    <a:r>
                      <a:rPr lang="en-US" dirty="0"/>
                      <a:t>2,050</a:t>
                    </a:r>
                  </a:p>
                  <a:p>
                    <a:r>
                      <a:rPr lang="en-US" dirty="0"/>
                      <a:t>(74%)</a:t>
                    </a:r>
                  </a:p>
                  <a:p>
                    <a:r>
                      <a:rPr lang="en-US" dirty="0"/>
                      <a:t>Did</a:t>
                    </a:r>
                    <a:r>
                      <a:rPr lang="en-US" baseline="0" dirty="0"/>
                      <a:t> not</a:t>
                    </a:r>
                  </a:p>
                  <a:p>
                    <a:r>
                      <a:rPr lang="en-US" baseline="0" dirty="0"/>
                      <a:t>meet </a:t>
                    </a:r>
                  </a:p>
                  <a:p>
                    <a:r>
                      <a:rPr lang="en-US" baseline="0" dirty="0"/>
                      <a:t>district</a:t>
                    </a:r>
                  </a:p>
                  <a:p>
                    <a:r>
                      <a:rPr lang="en-US" baseline="0" dirty="0"/>
                      <a:t>req.</a:t>
                    </a:r>
                  </a:p>
                </c:rich>
              </c:tx>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16-A3CD-6D4E-A2B1-D62547CF19F0}"/>
                </c:ext>
              </c:extLst>
            </c:dLbl>
            <c:dLbl>
              <c:idx val="1"/>
              <c:tx>
                <c:rich>
                  <a:bodyPr/>
                  <a:lstStyle/>
                  <a:p>
                    <a:r>
                      <a:rPr lang="en-US" dirty="0"/>
                      <a:t>15 </a:t>
                    </a:r>
                  </a:p>
                  <a:p>
                    <a:r>
                      <a:rPr lang="en-US" dirty="0"/>
                      <a:t>districts</a:t>
                    </a:r>
                  </a:p>
                  <a:p>
                    <a:r>
                      <a:rPr lang="en-US" dirty="0"/>
                      <a:t>50%</a:t>
                    </a:r>
                  </a:p>
                </c:rich>
              </c:tx>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18-A3CD-6D4E-A2B1-D62547CF19F0}"/>
                </c:ext>
              </c:extLst>
            </c:dLbl>
            <c:dLbl>
              <c:idx val="3"/>
              <c:tx>
                <c:rich>
                  <a:bodyPr/>
                  <a:lstStyle/>
                  <a:p>
                    <a:fld id="{A07FDC31-C078-194C-8991-369CF729815E}" type="VALUE">
                      <a:rPr lang="en-US" smtClean="0"/>
                      <a:pPr/>
                      <a:t>[VALUE]</a:t>
                    </a:fld>
                    <a:endParaRPr lang="en-US"/>
                  </a:p>
                  <a:p>
                    <a:r>
                      <a:rPr lang="en-US"/>
                      <a:t>Did</a:t>
                    </a:r>
                    <a:r>
                      <a:rPr lang="en-US" baseline="0"/>
                      <a:t> Not</a:t>
                    </a:r>
                  </a:p>
                  <a:p>
                    <a:r>
                      <a:rPr lang="en-US" baseline="0"/>
                      <a:t>Meet </a:t>
                    </a:r>
                  </a:p>
                  <a:p>
                    <a:r>
                      <a:rPr lang="en-US" baseline="0"/>
                      <a:t>Local </a:t>
                    </a:r>
                  </a:p>
                  <a:p>
                    <a:r>
                      <a:rPr lang="en-US" baseline="0"/>
                      <a:t>Req.</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15-A3CD-6D4E-A2B1-D62547CF19F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Sheet1!$B$2:$B$6</c:f>
              <c:numCache>
                <c:formatCode>0.0%</c:formatCode>
                <c:ptCount val="5"/>
                <c:pt idx="0">
                  <c:v>0.745</c:v>
                </c:pt>
                <c:pt idx="1">
                  <c:v>0.5</c:v>
                </c:pt>
                <c:pt idx="2">
                  <c:v>0.182</c:v>
                </c:pt>
                <c:pt idx="3" formatCode="0%">
                  <c:v>0.72</c:v>
                </c:pt>
                <c:pt idx="4">
                  <c:v>1.7999999999999999E-2</c:v>
                </c:pt>
              </c:numCache>
            </c:numRef>
          </c:val>
          <c:extLst>
            <c:ext xmlns:c16="http://schemas.microsoft.com/office/drawing/2014/chart" uri="{C3380CC4-5D6E-409C-BE32-E72D297353CC}">
              <c16:uniqueId val="{00000000-A3CD-6D4E-A2B1-D62547CF19F0}"/>
            </c:ext>
          </c:extLst>
        </c:ser>
        <c:ser>
          <c:idx val="1"/>
          <c:order val="1"/>
          <c:tx>
            <c:strRef>
              <c:f>Sheet1!$C$1</c:f>
              <c:strCache>
                <c:ptCount val="1"/>
                <c:pt idx="0">
                  <c:v>Series 2</c:v>
                </c:pt>
              </c:strCache>
            </c:strRef>
          </c:tx>
          <c:spPr>
            <a:solidFill>
              <a:srgbClr val="FFFAE5"/>
            </a:solidFill>
            <a:ln>
              <a:noFill/>
            </a:ln>
            <a:effectLst/>
          </c:spPr>
          <c:invertIfNegative val="0"/>
          <c:dPt>
            <c:idx val="0"/>
            <c:invertIfNegative val="0"/>
            <c:bubble3D val="0"/>
            <c:spPr>
              <a:solidFill>
                <a:srgbClr val="FF9900"/>
              </a:solidFill>
              <a:ln>
                <a:noFill/>
              </a:ln>
              <a:effectLst/>
            </c:spPr>
            <c:extLst>
              <c:ext xmlns:c16="http://schemas.microsoft.com/office/drawing/2014/chart" uri="{C3380CC4-5D6E-409C-BE32-E72D297353CC}">
                <c16:uniqueId val="{00000017-A3CD-6D4E-A2B1-D62547CF19F0}"/>
              </c:ext>
            </c:extLst>
          </c:dPt>
          <c:dPt>
            <c:idx val="1"/>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19-A3CD-6D4E-A2B1-D62547CF19F0}"/>
              </c:ext>
            </c:extLst>
          </c:dPt>
          <c:dPt>
            <c:idx val="2"/>
            <c:invertIfNegative val="0"/>
            <c:bubble3D val="0"/>
            <c:spPr>
              <a:solidFill>
                <a:srgbClr val="D2ECB6"/>
              </a:solidFill>
              <a:ln>
                <a:noFill/>
              </a:ln>
              <a:effectLst/>
            </c:spPr>
            <c:extLst>
              <c:ext xmlns:c16="http://schemas.microsoft.com/office/drawing/2014/chart" uri="{C3380CC4-5D6E-409C-BE32-E72D297353CC}">
                <c16:uniqueId val="{00000001-075B-004C-8CA0-676FFD8A8867}"/>
              </c:ext>
            </c:extLst>
          </c:dPt>
          <c:dPt>
            <c:idx val="3"/>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1C-A3CD-6D4E-A2B1-D62547CF19F0}"/>
              </c:ext>
            </c:extLst>
          </c:dPt>
          <c:dPt>
            <c:idx val="4"/>
            <c:invertIfNegative val="0"/>
            <c:bubble3D val="0"/>
            <c:spPr>
              <a:solidFill>
                <a:srgbClr val="D2ECB6"/>
              </a:solidFill>
              <a:ln>
                <a:noFill/>
              </a:ln>
              <a:effectLst/>
            </c:spPr>
            <c:extLst>
              <c:ext xmlns:c16="http://schemas.microsoft.com/office/drawing/2014/chart" uri="{C3380CC4-5D6E-409C-BE32-E72D297353CC}">
                <c16:uniqueId val="{00000016-075B-004C-8CA0-676FFD8A8867}"/>
              </c:ext>
            </c:extLst>
          </c:dPt>
          <c:dLbls>
            <c:dLbl>
              <c:idx val="0"/>
              <c:tx>
                <c:rich>
                  <a:bodyPr/>
                  <a:lstStyle/>
                  <a:p>
                    <a:r>
                      <a:rPr lang="en-US" dirty="0"/>
                      <a:t>702</a:t>
                    </a:r>
                  </a:p>
                  <a:p>
                    <a:r>
                      <a:rPr lang="en-US" dirty="0"/>
                      <a:t>(26%)</a:t>
                    </a:r>
                  </a:p>
                  <a:p>
                    <a:r>
                      <a:rPr lang="en-US" dirty="0"/>
                      <a:t>Met </a:t>
                    </a:r>
                  </a:p>
                  <a:p>
                    <a:r>
                      <a:rPr lang="en-US" dirty="0"/>
                      <a:t>req.</a:t>
                    </a:r>
                  </a:p>
                </c:rich>
              </c:tx>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17-A3CD-6D4E-A2B1-D62547CF19F0}"/>
                </c:ext>
              </c:extLst>
            </c:dLbl>
            <c:dLbl>
              <c:idx val="1"/>
              <c:tx>
                <c:rich>
                  <a:bodyPr/>
                  <a:lstStyle/>
                  <a:p>
                    <a:r>
                      <a:rPr lang="en-US" dirty="0">
                        <a:solidFill>
                          <a:schemeClr val="tx1"/>
                        </a:solidFill>
                      </a:rPr>
                      <a:t>10 districts</a:t>
                    </a:r>
                  </a:p>
                  <a:p>
                    <a:r>
                      <a:rPr lang="en-US" dirty="0">
                        <a:solidFill>
                          <a:schemeClr val="tx1"/>
                        </a:solidFill>
                      </a:rPr>
                      <a:t>10%</a:t>
                    </a:r>
                    <a:endParaRPr lang="en-US" dirty="0"/>
                  </a:p>
                </c:rich>
              </c:tx>
              <c:dLblPos val="ctr"/>
              <c:showLegendKey val="0"/>
              <c:showVal val="1"/>
              <c:showCatName val="0"/>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19-A3CD-6D4E-A2B1-D62547CF19F0}"/>
                </c:ext>
              </c:extLst>
            </c:dLbl>
            <c:dLbl>
              <c:idx val="3"/>
              <c:tx>
                <c:rich>
                  <a:bodyPr/>
                  <a:lstStyle/>
                  <a:p>
                    <a:fld id="{4546DFD4-3D77-514D-A79F-2032783D2A4A}" type="VALUE">
                      <a:rPr lang="en-US" smtClean="0"/>
                      <a:pPr/>
                      <a:t>[VALUE]</a:t>
                    </a:fld>
                    <a:endParaRPr lang="en-US" dirty="0"/>
                  </a:p>
                  <a:p>
                    <a:r>
                      <a:rPr lang="en-US" dirty="0"/>
                      <a:t>Met </a:t>
                    </a:r>
                  </a:p>
                  <a:p>
                    <a:r>
                      <a:rPr lang="en-US" dirty="0"/>
                      <a:t>Local</a:t>
                    </a:r>
                    <a:r>
                      <a:rPr lang="en-US" baseline="0" dirty="0"/>
                      <a:t> Req.</a:t>
                    </a:r>
                  </a:p>
                </c:rich>
              </c:tx>
              <c:dLblPos val="ctr"/>
              <c:showLegendKey val="0"/>
              <c:showVal val="1"/>
              <c:showCatName val="0"/>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1C-A3CD-6D4E-A2B1-D62547CF19F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Sheet1!$C$2:$C$6</c:f>
              <c:numCache>
                <c:formatCode>0.0%</c:formatCode>
                <c:ptCount val="5"/>
                <c:pt idx="0">
                  <c:v>0.255</c:v>
                </c:pt>
                <c:pt idx="1">
                  <c:v>0.1</c:v>
                </c:pt>
                <c:pt idx="2">
                  <c:v>0.11600000000000001</c:v>
                </c:pt>
                <c:pt idx="3" formatCode="0%">
                  <c:v>0.28000000000000003</c:v>
                </c:pt>
                <c:pt idx="4">
                  <c:v>0.14399999999999999</c:v>
                </c:pt>
              </c:numCache>
            </c:numRef>
          </c:val>
          <c:extLst>
            <c:ext xmlns:c16="http://schemas.microsoft.com/office/drawing/2014/chart" uri="{C3380CC4-5D6E-409C-BE32-E72D297353CC}">
              <c16:uniqueId val="{00000001-A3CD-6D4E-A2B1-D62547CF19F0}"/>
            </c:ext>
          </c:extLst>
        </c:ser>
        <c:ser>
          <c:idx val="2"/>
          <c:order val="2"/>
          <c:tx>
            <c:strRef>
              <c:f>Sheet1!$D$1</c:f>
              <c:strCache>
                <c:ptCount val="1"/>
                <c:pt idx="0">
                  <c:v>Series 3</c:v>
                </c:pt>
              </c:strCache>
            </c:strRef>
          </c:tx>
          <c:spPr>
            <a:solidFill>
              <a:schemeClr val="accent5"/>
            </a:solidFill>
            <a:ln>
              <a:noFill/>
            </a:ln>
            <a:effectLst/>
          </c:spPr>
          <c:invertIfNegative val="0"/>
          <c:dPt>
            <c:idx val="1"/>
            <c:invertIfNegative val="0"/>
            <c:bubble3D val="0"/>
            <c:spPr>
              <a:solidFill>
                <a:srgbClr val="F2E4D6"/>
              </a:solidFill>
              <a:ln>
                <a:noFill/>
              </a:ln>
              <a:effectLst/>
            </c:spPr>
            <c:extLst>
              <c:ext xmlns:c16="http://schemas.microsoft.com/office/drawing/2014/chart" uri="{C3380CC4-5D6E-409C-BE32-E72D297353CC}">
                <c16:uniqueId val="{0000001A-A3CD-6D4E-A2B1-D62547CF19F0}"/>
              </c:ext>
            </c:extLst>
          </c:dPt>
          <c:dPt>
            <c:idx val="2"/>
            <c:invertIfNegative val="0"/>
            <c:bubble3D val="0"/>
            <c:spPr>
              <a:solidFill>
                <a:srgbClr val="D2ECB6"/>
              </a:solidFill>
              <a:ln>
                <a:noFill/>
              </a:ln>
              <a:effectLst/>
            </c:spPr>
            <c:extLst>
              <c:ext xmlns:c16="http://schemas.microsoft.com/office/drawing/2014/chart" uri="{C3380CC4-5D6E-409C-BE32-E72D297353CC}">
                <c16:uniqueId val="{00000002-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15-075B-004C-8CA0-676FFD8A8867}"/>
              </c:ext>
            </c:extLst>
          </c:dPt>
          <c:dLbls>
            <c:dLbl>
              <c:idx val="1"/>
              <c:tx>
                <c:rich>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r>
                      <a:rPr lang="en-US" sz="1000" b="1" dirty="0">
                        <a:solidFill>
                          <a:schemeClr val="tx1"/>
                        </a:solidFill>
                      </a:rPr>
                      <a:t>17 districts</a:t>
                    </a:r>
                  </a:p>
                  <a:p>
                    <a:pPr>
                      <a:defRPr sz="1000" b="1">
                        <a:solidFill>
                          <a:schemeClr val="tx1"/>
                        </a:solidFill>
                      </a:defRPr>
                    </a:pPr>
                    <a:r>
                      <a:rPr lang="en-US" sz="1000" b="1" dirty="0">
                        <a:solidFill>
                          <a:schemeClr val="tx1"/>
                        </a:solidFill>
                      </a:rPr>
                      <a:t>10%</a:t>
                    </a:r>
                  </a:p>
                  <a:p>
                    <a:pPr>
                      <a:defRPr sz="1000" b="1">
                        <a:solidFill>
                          <a:schemeClr val="tx1"/>
                        </a:solidFill>
                      </a:defRPr>
                    </a:pPr>
                    <a:endParaRPr lang="en-US" dirty="0"/>
                  </a:p>
                </c:rich>
              </c:tx>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A-A3CD-6D4E-A2B1-D62547CF19F0}"/>
                </c:ext>
              </c:extLst>
            </c:dLbl>
            <c:dLbl>
              <c:idx val="2"/>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2-075B-004C-8CA0-676FFD8A8867}"/>
                </c:ext>
              </c:extLst>
            </c:dLbl>
            <c:dLbl>
              <c:idx val="4"/>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5-075B-004C-8CA0-676FFD8A886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Sheet1!$D$2:$D$6</c:f>
              <c:numCache>
                <c:formatCode>0.0%</c:formatCode>
                <c:ptCount val="5"/>
                <c:pt idx="1">
                  <c:v>0.1</c:v>
                </c:pt>
                <c:pt idx="2">
                  <c:v>9.1999999999999998E-2</c:v>
                </c:pt>
                <c:pt idx="4">
                  <c:v>0.14899999999999999</c:v>
                </c:pt>
              </c:numCache>
            </c:numRef>
          </c:val>
          <c:extLst>
            <c:ext xmlns:c16="http://schemas.microsoft.com/office/drawing/2014/chart" uri="{C3380CC4-5D6E-409C-BE32-E72D297353CC}">
              <c16:uniqueId val="{00000002-A3CD-6D4E-A2B1-D62547CF19F0}"/>
            </c:ext>
          </c:extLst>
        </c:ser>
        <c:ser>
          <c:idx val="3"/>
          <c:order val="3"/>
          <c:tx>
            <c:strRef>
              <c:f>Sheet1!$E$1</c:f>
              <c:strCache>
                <c:ptCount val="1"/>
                <c:pt idx="0">
                  <c:v>Series 4</c:v>
                </c:pt>
              </c:strCache>
            </c:strRef>
          </c:tx>
          <c:spPr>
            <a:solidFill>
              <a:schemeClr val="accent1">
                <a:lumMod val="60000"/>
              </a:schemeClr>
            </a:solidFill>
            <a:ln>
              <a:noFill/>
            </a:ln>
            <a:effectLst/>
          </c:spPr>
          <c:invertIfNegative val="0"/>
          <c:dPt>
            <c:idx val="1"/>
            <c:invertIfNegative val="0"/>
            <c:bubble3D val="0"/>
            <c:spPr>
              <a:solidFill>
                <a:srgbClr val="FFC1C1"/>
              </a:solidFill>
              <a:ln>
                <a:noFill/>
              </a:ln>
              <a:effectLst/>
            </c:spPr>
            <c:extLst>
              <c:ext xmlns:c16="http://schemas.microsoft.com/office/drawing/2014/chart" uri="{C3380CC4-5D6E-409C-BE32-E72D297353CC}">
                <c16:uniqueId val="{0000001B-A3CD-6D4E-A2B1-D62547CF19F0}"/>
              </c:ext>
            </c:extLst>
          </c:dPt>
          <c:dPt>
            <c:idx val="2"/>
            <c:invertIfNegative val="0"/>
            <c:bubble3D val="0"/>
            <c:spPr>
              <a:solidFill>
                <a:srgbClr val="D2ECB6"/>
              </a:solidFill>
              <a:ln>
                <a:noFill/>
              </a:ln>
              <a:effectLst/>
            </c:spPr>
            <c:extLst>
              <c:ext xmlns:c16="http://schemas.microsoft.com/office/drawing/2014/chart" uri="{C3380CC4-5D6E-409C-BE32-E72D297353CC}">
                <c16:uniqueId val="{00000003-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14-075B-004C-8CA0-676FFD8A8867}"/>
              </c:ext>
            </c:extLst>
          </c:dPt>
          <c:dLbls>
            <c:dLbl>
              <c:idx val="1"/>
              <c:tx>
                <c:rich>
                  <a:bodyPr/>
                  <a:lstStyle/>
                  <a:p>
                    <a:r>
                      <a:rPr lang="en-US" dirty="0"/>
                      <a:t>Other</a:t>
                    </a:r>
                  </a:p>
                  <a:p>
                    <a:r>
                      <a:rPr lang="en-US" dirty="0"/>
                      <a:t>30%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B-A3CD-6D4E-A2B1-D62547CF19F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Sheet1!$E$2:$E$6</c:f>
              <c:numCache>
                <c:formatCode>0.0%</c:formatCode>
                <c:ptCount val="5"/>
                <c:pt idx="1">
                  <c:v>0.3</c:v>
                </c:pt>
                <c:pt idx="2">
                  <c:v>8.3000000000000004E-2</c:v>
                </c:pt>
                <c:pt idx="4">
                  <c:v>7.2999999999999995E-2</c:v>
                </c:pt>
              </c:numCache>
            </c:numRef>
          </c:val>
          <c:extLst>
            <c:ext xmlns:c16="http://schemas.microsoft.com/office/drawing/2014/chart" uri="{C3380CC4-5D6E-409C-BE32-E72D297353CC}">
              <c16:uniqueId val="{00000003-A3CD-6D4E-A2B1-D62547CF19F0}"/>
            </c:ext>
          </c:extLst>
        </c:ser>
        <c:ser>
          <c:idx val="4"/>
          <c:order val="4"/>
          <c:tx>
            <c:strRef>
              <c:f>Sheet1!$F$1</c:f>
              <c:strCache>
                <c:ptCount val="1"/>
                <c:pt idx="0">
                  <c:v>Series 5</c:v>
                </c:pt>
              </c:strCache>
            </c:strRef>
          </c:tx>
          <c:spPr>
            <a:solidFill>
              <a:schemeClr val="accent3">
                <a:lumMod val="60000"/>
              </a:schemeClr>
            </a:solidFill>
            <a:ln>
              <a:noFill/>
            </a:ln>
            <a:effectLst/>
          </c:spPr>
          <c:invertIfNegative val="0"/>
          <c:dPt>
            <c:idx val="2"/>
            <c:invertIfNegative val="0"/>
            <c:bubble3D val="0"/>
            <c:spPr>
              <a:solidFill>
                <a:srgbClr val="D2ECB6"/>
              </a:solidFill>
              <a:ln>
                <a:noFill/>
              </a:ln>
              <a:effectLst/>
            </c:spPr>
            <c:extLst>
              <c:ext xmlns:c16="http://schemas.microsoft.com/office/drawing/2014/chart" uri="{C3380CC4-5D6E-409C-BE32-E72D297353CC}">
                <c16:uniqueId val="{00000004-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13-075B-004C-8CA0-676FFD8A8867}"/>
              </c:ext>
            </c:extLst>
          </c:dPt>
          <c:dLbls>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4-075B-004C-8CA0-676FFD8A8867}"/>
                </c:ext>
              </c:extLst>
            </c:dLbl>
            <c:dLbl>
              <c:idx val="4"/>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3-075B-004C-8CA0-676FFD8A886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Sheet1!$F$2:$F$6</c:f>
              <c:numCache>
                <c:formatCode>General</c:formatCode>
                <c:ptCount val="5"/>
                <c:pt idx="2" formatCode="0.0%">
                  <c:v>7.5999999999999998E-2</c:v>
                </c:pt>
                <c:pt idx="4" formatCode="0.0%">
                  <c:v>7.8E-2</c:v>
                </c:pt>
              </c:numCache>
            </c:numRef>
          </c:val>
          <c:extLst>
            <c:ext xmlns:c16="http://schemas.microsoft.com/office/drawing/2014/chart" uri="{C3380CC4-5D6E-409C-BE32-E72D297353CC}">
              <c16:uniqueId val="{00000004-A3CD-6D4E-A2B1-D62547CF19F0}"/>
            </c:ext>
          </c:extLst>
        </c:ser>
        <c:ser>
          <c:idx val="5"/>
          <c:order val="5"/>
          <c:tx>
            <c:strRef>
              <c:f>Sheet1!$G$1</c:f>
              <c:strCache>
                <c:ptCount val="1"/>
                <c:pt idx="0">
                  <c:v>Series 6</c:v>
                </c:pt>
              </c:strCache>
            </c:strRef>
          </c:tx>
          <c:spPr>
            <a:solidFill>
              <a:schemeClr val="accent5">
                <a:lumMod val="60000"/>
              </a:schemeClr>
            </a:solidFill>
            <a:ln>
              <a:noFill/>
            </a:ln>
            <a:effectLst/>
          </c:spPr>
          <c:invertIfNegative val="0"/>
          <c:dPt>
            <c:idx val="2"/>
            <c:invertIfNegative val="0"/>
            <c:bubble3D val="0"/>
            <c:spPr>
              <a:solidFill>
                <a:srgbClr val="D2ECB6"/>
              </a:solidFill>
              <a:ln>
                <a:noFill/>
              </a:ln>
              <a:effectLst/>
            </c:spPr>
            <c:extLst>
              <c:ext xmlns:c16="http://schemas.microsoft.com/office/drawing/2014/chart" uri="{C3380CC4-5D6E-409C-BE32-E72D297353CC}">
                <c16:uniqueId val="{00000005-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12-075B-004C-8CA0-676FFD8A8867}"/>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Sheet1!$G$2:$G$6</c:f>
              <c:numCache>
                <c:formatCode>General</c:formatCode>
                <c:ptCount val="5"/>
                <c:pt idx="2" formatCode="0.0%">
                  <c:v>7.3999999999999996E-2</c:v>
                </c:pt>
                <c:pt idx="4" formatCode="0.0%">
                  <c:v>0.107</c:v>
                </c:pt>
              </c:numCache>
            </c:numRef>
          </c:val>
          <c:extLst>
            <c:ext xmlns:c16="http://schemas.microsoft.com/office/drawing/2014/chart" uri="{C3380CC4-5D6E-409C-BE32-E72D297353CC}">
              <c16:uniqueId val="{00000005-A3CD-6D4E-A2B1-D62547CF19F0}"/>
            </c:ext>
          </c:extLst>
        </c:ser>
        <c:ser>
          <c:idx val="6"/>
          <c:order val="6"/>
          <c:tx>
            <c:strRef>
              <c:f>Sheet1!$H$1</c:f>
              <c:strCache>
                <c:ptCount val="1"/>
                <c:pt idx="0">
                  <c:v>Series 7</c:v>
                </c:pt>
              </c:strCache>
            </c:strRef>
          </c:tx>
          <c:spPr>
            <a:solidFill>
              <a:schemeClr val="accent1">
                <a:lumMod val="80000"/>
                <a:lumOff val="20000"/>
              </a:schemeClr>
            </a:solidFill>
            <a:ln>
              <a:noFill/>
            </a:ln>
            <a:effectLst/>
          </c:spPr>
          <c:invertIfNegative val="0"/>
          <c:dPt>
            <c:idx val="2"/>
            <c:invertIfNegative val="0"/>
            <c:bubble3D val="0"/>
            <c:spPr>
              <a:solidFill>
                <a:srgbClr val="D2ECB6"/>
              </a:solidFill>
              <a:ln>
                <a:noFill/>
              </a:ln>
              <a:effectLst/>
            </c:spPr>
            <c:extLst>
              <c:ext xmlns:c16="http://schemas.microsoft.com/office/drawing/2014/chart" uri="{C3380CC4-5D6E-409C-BE32-E72D297353CC}">
                <c16:uniqueId val="{00000006-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11-075B-004C-8CA0-676FFD8A8867}"/>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Sheet1!$H$2:$H$6</c:f>
              <c:numCache>
                <c:formatCode>General</c:formatCode>
                <c:ptCount val="5"/>
                <c:pt idx="2" formatCode="0.0%">
                  <c:v>6.5000000000000002E-2</c:v>
                </c:pt>
                <c:pt idx="4" formatCode="0.0%">
                  <c:v>6.8000000000000005E-2</c:v>
                </c:pt>
              </c:numCache>
            </c:numRef>
          </c:val>
          <c:extLst>
            <c:ext xmlns:c16="http://schemas.microsoft.com/office/drawing/2014/chart" uri="{C3380CC4-5D6E-409C-BE32-E72D297353CC}">
              <c16:uniqueId val="{00000006-A3CD-6D4E-A2B1-D62547CF19F0}"/>
            </c:ext>
          </c:extLst>
        </c:ser>
        <c:ser>
          <c:idx val="7"/>
          <c:order val="7"/>
          <c:tx>
            <c:strRef>
              <c:f>Sheet1!$I$1</c:f>
              <c:strCache>
                <c:ptCount val="1"/>
                <c:pt idx="0">
                  <c:v>Series 8</c:v>
                </c:pt>
              </c:strCache>
            </c:strRef>
          </c:tx>
          <c:spPr>
            <a:solidFill>
              <a:schemeClr val="accent3">
                <a:lumMod val="80000"/>
                <a:lumOff val="20000"/>
              </a:schemeClr>
            </a:solidFill>
            <a:ln>
              <a:noFill/>
            </a:ln>
            <a:effectLst/>
          </c:spPr>
          <c:invertIfNegative val="0"/>
          <c:dPt>
            <c:idx val="2"/>
            <c:invertIfNegative val="0"/>
            <c:bubble3D val="0"/>
            <c:spPr>
              <a:solidFill>
                <a:srgbClr val="D2ECB6"/>
              </a:solidFill>
              <a:ln>
                <a:noFill/>
              </a:ln>
              <a:effectLst/>
            </c:spPr>
            <c:extLst>
              <c:ext xmlns:c16="http://schemas.microsoft.com/office/drawing/2014/chart" uri="{C3380CC4-5D6E-409C-BE32-E72D297353CC}">
                <c16:uniqueId val="{00000007-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10-075B-004C-8CA0-676FFD8A8867}"/>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Sheet1!$I$2:$I$6</c:f>
              <c:numCache>
                <c:formatCode>General</c:formatCode>
                <c:ptCount val="5"/>
                <c:pt idx="2" formatCode="0.0%">
                  <c:v>0.06</c:v>
                </c:pt>
                <c:pt idx="4" formatCode="0.0%">
                  <c:v>8.5999999999999993E-2</c:v>
                </c:pt>
              </c:numCache>
            </c:numRef>
          </c:val>
          <c:extLst>
            <c:ext xmlns:c16="http://schemas.microsoft.com/office/drawing/2014/chart" uri="{C3380CC4-5D6E-409C-BE32-E72D297353CC}">
              <c16:uniqueId val="{00000007-A3CD-6D4E-A2B1-D62547CF19F0}"/>
            </c:ext>
          </c:extLst>
        </c:ser>
        <c:ser>
          <c:idx val="8"/>
          <c:order val="8"/>
          <c:tx>
            <c:strRef>
              <c:f>Sheet1!$J$1</c:f>
              <c:strCache>
                <c:ptCount val="1"/>
                <c:pt idx="0">
                  <c:v>Series 9</c:v>
                </c:pt>
              </c:strCache>
            </c:strRef>
          </c:tx>
          <c:spPr>
            <a:solidFill>
              <a:schemeClr val="accent5">
                <a:lumMod val="80000"/>
                <a:lumOff val="20000"/>
              </a:schemeClr>
            </a:solidFill>
            <a:ln>
              <a:noFill/>
            </a:ln>
            <a:effectLst/>
          </c:spPr>
          <c:invertIfNegative val="0"/>
          <c:dPt>
            <c:idx val="2"/>
            <c:invertIfNegative val="0"/>
            <c:bubble3D val="0"/>
            <c:spPr>
              <a:solidFill>
                <a:srgbClr val="D2ECB6"/>
              </a:solidFill>
              <a:ln>
                <a:noFill/>
              </a:ln>
              <a:effectLst/>
            </c:spPr>
            <c:extLst>
              <c:ext xmlns:c16="http://schemas.microsoft.com/office/drawing/2014/chart" uri="{C3380CC4-5D6E-409C-BE32-E72D297353CC}">
                <c16:uniqueId val="{00000008-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0F-075B-004C-8CA0-676FFD8A8867}"/>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Sheet1!$J$2:$J$6</c:f>
              <c:numCache>
                <c:formatCode>General</c:formatCode>
                <c:ptCount val="5"/>
                <c:pt idx="2" formatCode="0.0%">
                  <c:v>5.6000000000000001E-2</c:v>
                </c:pt>
                <c:pt idx="4" formatCode="0.0%">
                  <c:v>6.8000000000000005E-2</c:v>
                </c:pt>
              </c:numCache>
            </c:numRef>
          </c:val>
          <c:extLst>
            <c:ext xmlns:c16="http://schemas.microsoft.com/office/drawing/2014/chart" uri="{C3380CC4-5D6E-409C-BE32-E72D297353CC}">
              <c16:uniqueId val="{00000008-A3CD-6D4E-A2B1-D62547CF19F0}"/>
            </c:ext>
          </c:extLst>
        </c:ser>
        <c:ser>
          <c:idx val="9"/>
          <c:order val="9"/>
          <c:tx>
            <c:strRef>
              <c:f>Sheet1!$K$1</c:f>
              <c:strCache>
                <c:ptCount val="1"/>
                <c:pt idx="0">
                  <c:v>Series 10</c:v>
                </c:pt>
              </c:strCache>
            </c:strRef>
          </c:tx>
          <c:spPr>
            <a:solidFill>
              <a:srgbClr val="D2ECB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Sheet1!$K$2:$K$6</c:f>
              <c:numCache>
                <c:formatCode>General</c:formatCode>
                <c:ptCount val="5"/>
                <c:pt idx="2" formatCode="0.0%">
                  <c:v>4.7E-2</c:v>
                </c:pt>
                <c:pt idx="4" formatCode="0.0%">
                  <c:v>6.5000000000000002E-2</c:v>
                </c:pt>
              </c:numCache>
            </c:numRef>
          </c:val>
          <c:extLst>
            <c:ext xmlns:c16="http://schemas.microsoft.com/office/drawing/2014/chart" uri="{C3380CC4-5D6E-409C-BE32-E72D297353CC}">
              <c16:uniqueId val="{00000009-A3CD-6D4E-A2B1-D62547CF19F0}"/>
            </c:ext>
          </c:extLst>
        </c:ser>
        <c:ser>
          <c:idx val="10"/>
          <c:order val="10"/>
          <c:tx>
            <c:strRef>
              <c:f>Sheet1!$L$1</c:f>
              <c:strCache>
                <c:ptCount val="1"/>
                <c:pt idx="0">
                  <c:v>Series 11</c:v>
                </c:pt>
              </c:strCache>
            </c:strRef>
          </c:tx>
          <c:spPr>
            <a:solidFill>
              <a:srgbClr val="D2ECB6"/>
            </a:solidFill>
            <a:ln>
              <a:noFill/>
            </a:ln>
            <a:effectLst/>
          </c:spPr>
          <c:invertIfNegative val="0"/>
          <c:dLbls>
            <c:dLbl>
              <c:idx val="2"/>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A-075B-004C-8CA0-676FFD8A886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Sheet1!$L$2:$L$6</c:f>
              <c:numCache>
                <c:formatCode>General</c:formatCode>
                <c:ptCount val="5"/>
                <c:pt idx="2" formatCode="0.0%">
                  <c:v>4.1000000000000002E-2</c:v>
                </c:pt>
              </c:numCache>
            </c:numRef>
          </c:val>
          <c:extLst>
            <c:ext xmlns:c16="http://schemas.microsoft.com/office/drawing/2014/chart" uri="{C3380CC4-5D6E-409C-BE32-E72D297353CC}">
              <c16:uniqueId val="{0000000A-A3CD-6D4E-A2B1-D62547CF19F0}"/>
            </c:ext>
          </c:extLst>
        </c:ser>
        <c:ser>
          <c:idx val="11"/>
          <c:order val="11"/>
          <c:tx>
            <c:strRef>
              <c:f>Sheet1!$M$1</c:f>
              <c:strCache>
                <c:ptCount val="1"/>
                <c:pt idx="0">
                  <c:v>Series 12</c:v>
                </c:pt>
              </c:strCache>
            </c:strRef>
          </c:tx>
          <c:spPr>
            <a:solidFill>
              <a:srgbClr val="D2ECB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Sheet1!$M$2:$M$6</c:f>
              <c:numCache>
                <c:formatCode>General</c:formatCode>
                <c:ptCount val="5"/>
                <c:pt idx="2" formatCode="0.0%">
                  <c:v>3.1E-2</c:v>
                </c:pt>
                <c:pt idx="4" formatCode="0.0%">
                  <c:v>1.7999999999999999E-2</c:v>
                </c:pt>
              </c:numCache>
            </c:numRef>
          </c:val>
          <c:extLst>
            <c:ext xmlns:c16="http://schemas.microsoft.com/office/drawing/2014/chart" uri="{C3380CC4-5D6E-409C-BE32-E72D297353CC}">
              <c16:uniqueId val="{0000000B-A3CD-6D4E-A2B1-D62547CF19F0}"/>
            </c:ext>
          </c:extLst>
        </c:ser>
        <c:ser>
          <c:idx val="12"/>
          <c:order val="12"/>
          <c:tx>
            <c:strRef>
              <c:f>Sheet1!$N$1</c:f>
              <c:strCache>
                <c:ptCount val="1"/>
                <c:pt idx="0">
                  <c:v>Series 13</c:v>
                </c:pt>
              </c:strCache>
            </c:strRef>
          </c:tx>
          <c:spPr>
            <a:solidFill>
              <a:schemeClr val="accent1">
                <a:lumMod val="60000"/>
                <a:lumOff val="40000"/>
              </a:schemeClr>
            </a:solidFill>
            <a:ln>
              <a:noFill/>
            </a:ln>
            <a:effectLst/>
          </c:spPr>
          <c:invertIfNegative val="0"/>
          <c:dPt>
            <c:idx val="2"/>
            <c:invertIfNegative val="0"/>
            <c:bubble3D val="0"/>
            <c:spPr>
              <a:solidFill>
                <a:srgbClr val="D2ECB6"/>
              </a:solidFill>
              <a:ln>
                <a:noFill/>
              </a:ln>
              <a:effectLst/>
            </c:spPr>
            <c:extLst>
              <c:ext xmlns:c16="http://schemas.microsoft.com/office/drawing/2014/chart" uri="{C3380CC4-5D6E-409C-BE32-E72D297353CC}">
                <c16:uniqueId val="{0000000B-075B-004C-8CA0-676FFD8A8867}"/>
              </c:ext>
            </c:extLst>
          </c:dPt>
          <c:dPt>
            <c:idx val="4"/>
            <c:invertIfNegative val="0"/>
            <c:bubble3D val="0"/>
            <c:spPr>
              <a:solidFill>
                <a:srgbClr val="D2ECB6"/>
              </a:solidFill>
              <a:ln>
                <a:noFill/>
              </a:ln>
              <a:effectLst/>
            </c:spPr>
            <c:extLst>
              <c:ext xmlns:c16="http://schemas.microsoft.com/office/drawing/2014/chart" uri="{C3380CC4-5D6E-409C-BE32-E72D297353CC}">
                <c16:uniqueId val="{0000000E-075B-004C-8CA0-676FFD8A8867}"/>
              </c:ext>
            </c:extLst>
          </c:dPt>
          <c:dLbls>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B-075B-004C-8CA0-676FFD8A8867}"/>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Sheet1!$N$2:$N$6</c:f>
              <c:numCache>
                <c:formatCode>General</c:formatCode>
                <c:ptCount val="5"/>
                <c:pt idx="2" formatCode="0.0%">
                  <c:v>2.9000000000000001E-2</c:v>
                </c:pt>
                <c:pt idx="4" formatCode="0.0%">
                  <c:v>5.5E-2</c:v>
                </c:pt>
              </c:numCache>
            </c:numRef>
          </c:val>
          <c:extLst>
            <c:ext xmlns:c16="http://schemas.microsoft.com/office/drawing/2014/chart" uri="{C3380CC4-5D6E-409C-BE32-E72D297353CC}">
              <c16:uniqueId val="{0000000C-A3CD-6D4E-A2B1-D62547CF19F0}"/>
            </c:ext>
          </c:extLst>
        </c:ser>
        <c:ser>
          <c:idx val="13"/>
          <c:order val="13"/>
          <c:tx>
            <c:strRef>
              <c:f>Sheet1!$O$1</c:f>
              <c:strCache>
                <c:ptCount val="1"/>
                <c:pt idx="0">
                  <c:v>Series 14</c:v>
                </c:pt>
              </c:strCache>
            </c:strRef>
          </c:tx>
          <c:spPr>
            <a:solidFill>
              <a:srgbClr val="D2ECB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Sheet1!$O$2:$O$6</c:f>
              <c:numCache>
                <c:formatCode>General</c:formatCode>
                <c:ptCount val="5"/>
                <c:pt idx="2" formatCode="0.0%">
                  <c:v>2.5000000000000001E-2</c:v>
                </c:pt>
                <c:pt idx="4" formatCode="0.0%">
                  <c:v>2.9000000000000001E-2</c:v>
                </c:pt>
              </c:numCache>
            </c:numRef>
          </c:val>
          <c:extLst>
            <c:ext xmlns:c16="http://schemas.microsoft.com/office/drawing/2014/chart" uri="{C3380CC4-5D6E-409C-BE32-E72D297353CC}">
              <c16:uniqueId val="{0000000D-A3CD-6D4E-A2B1-D62547CF19F0}"/>
            </c:ext>
          </c:extLst>
        </c:ser>
        <c:ser>
          <c:idx val="14"/>
          <c:order val="14"/>
          <c:tx>
            <c:strRef>
              <c:f>Sheet1!$P$1</c:f>
              <c:strCache>
                <c:ptCount val="1"/>
                <c:pt idx="0">
                  <c:v>Series 15</c:v>
                </c:pt>
              </c:strCache>
            </c:strRef>
          </c:tx>
          <c:spPr>
            <a:solidFill>
              <a:srgbClr val="D2ECB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Category 1</c:v>
                </c:pt>
                <c:pt idx="1">
                  <c:v>Category 2</c:v>
                </c:pt>
                <c:pt idx="2">
                  <c:v>Category 3</c:v>
                </c:pt>
                <c:pt idx="4">
                  <c:v>Category 4</c:v>
                </c:pt>
              </c:strCache>
            </c:strRef>
          </c:cat>
          <c:val>
            <c:numRef>
              <c:f>Sheet1!$P$2:$P$6</c:f>
              <c:numCache>
                <c:formatCode>General</c:formatCode>
                <c:ptCount val="5"/>
                <c:pt idx="2" formatCode="0.0%">
                  <c:v>2.3E-2</c:v>
                </c:pt>
                <c:pt idx="4" formatCode="0.0%">
                  <c:v>4.2000000000000003E-2</c:v>
                </c:pt>
              </c:numCache>
            </c:numRef>
          </c:val>
          <c:extLst>
            <c:ext xmlns:c16="http://schemas.microsoft.com/office/drawing/2014/chart" uri="{C3380CC4-5D6E-409C-BE32-E72D297353CC}">
              <c16:uniqueId val="{0000000E-A3CD-6D4E-A2B1-D62547CF19F0}"/>
            </c:ext>
          </c:extLst>
        </c:ser>
        <c:dLbls>
          <c:dLblPos val="ctr"/>
          <c:showLegendKey val="0"/>
          <c:showVal val="1"/>
          <c:showCatName val="0"/>
          <c:showSerName val="0"/>
          <c:showPercent val="0"/>
          <c:showBubbleSize val="0"/>
        </c:dLbls>
        <c:gapWidth val="150"/>
        <c:overlap val="100"/>
        <c:axId val="2026034111"/>
        <c:axId val="1967094895"/>
      </c:barChart>
      <c:catAx>
        <c:axId val="2026034111"/>
        <c:scaling>
          <c:orientation val="minMax"/>
        </c:scaling>
        <c:delete val="1"/>
        <c:axPos val="b"/>
        <c:numFmt formatCode="General" sourceLinked="1"/>
        <c:majorTickMark val="none"/>
        <c:minorTickMark val="none"/>
        <c:tickLblPos val="nextTo"/>
        <c:crossAx val="1967094895"/>
        <c:crosses val="autoZero"/>
        <c:auto val="1"/>
        <c:lblAlgn val="ctr"/>
        <c:lblOffset val="100"/>
        <c:noMultiLvlLbl val="0"/>
      </c:catAx>
      <c:valAx>
        <c:axId val="19670948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20260341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Reversed" id="25">
  <a:schemeClr val="accent5"/>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withinLinearReversed" id="25">
  <a:schemeClr val="accent5"/>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5">
  <a:schemeClr val="accent5"/>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withinLinearReversed" id="25">
  <a:schemeClr val="accent5"/>
</cs:colorStyle>
</file>

<file path=ppt/charts/colors8.xml><?xml version="1.0" encoding="utf-8"?>
<cs:colorStyle xmlns:cs="http://schemas.microsoft.com/office/drawing/2012/chartStyle" xmlns:a="http://schemas.openxmlformats.org/drawingml/2006/main" meth="withinLinearReversed" id="25">
  <a:schemeClr val="accent5"/>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0.42211</cdr:x>
      <cdr:y>0.09612</cdr:y>
    </cdr:from>
    <cdr:to>
      <cdr:x>0.5</cdr:x>
      <cdr:y>0.14646</cdr:y>
    </cdr:to>
    <cdr:sp macro="" textlink="">
      <cdr:nvSpPr>
        <cdr:cNvPr id="2" name="TextBox 7">
          <a:extLst xmlns:a="http://schemas.openxmlformats.org/drawingml/2006/main">
            <a:ext uri="{FF2B5EF4-FFF2-40B4-BE49-F238E27FC236}">
              <a16:creationId xmlns:a16="http://schemas.microsoft.com/office/drawing/2014/main" id="{20F1C487-ADDF-BBA6-1C35-0E0B9F5C1199}"/>
            </a:ext>
          </a:extLst>
        </cdr:cNvPr>
        <cdr:cNvSpPr txBox="1"/>
      </cdr:nvSpPr>
      <cdr:spPr>
        <a:xfrm xmlns:a="http://schemas.openxmlformats.org/drawingml/2006/main">
          <a:off x="3375994" y="499413"/>
          <a:ext cx="622918" cy="26160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3,155</a:t>
          </a:r>
        </a:p>
      </cdr:txBody>
    </cdr:sp>
  </cdr:relSizeAnchor>
</c:userShapes>
</file>

<file path=ppt/drawings/drawing2.xml><?xml version="1.0" encoding="utf-8"?>
<c:userShapes xmlns:c="http://schemas.openxmlformats.org/drawingml/2006/chart">
  <cdr:relSizeAnchor xmlns:cdr="http://schemas.openxmlformats.org/drawingml/2006/chartDrawing">
    <cdr:from>
      <cdr:x>0.58049</cdr:x>
      <cdr:y>0.91241</cdr:y>
    </cdr:from>
    <cdr:to>
      <cdr:x>0.64884</cdr:x>
      <cdr:y>0.96572</cdr:y>
    </cdr:to>
    <cdr:sp macro="" textlink="">
      <cdr:nvSpPr>
        <cdr:cNvPr id="2" name="TextBox 11">
          <a:extLst xmlns:a="http://schemas.openxmlformats.org/drawingml/2006/main">
            <a:ext uri="{FF2B5EF4-FFF2-40B4-BE49-F238E27FC236}">
              <a16:creationId xmlns:a16="http://schemas.microsoft.com/office/drawing/2014/main" id="{18DE23F4-D115-5F09-2B07-A2CC8E6EC773}"/>
            </a:ext>
          </a:extLst>
        </cdr:cNvPr>
        <cdr:cNvSpPr txBox="1"/>
      </cdr:nvSpPr>
      <cdr:spPr>
        <a:xfrm xmlns:a="http://schemas.openxmlformats.org/drawingml/2006/main">
          <a:off x="4642679" y="4740790"/>
          <a:ext cx="546651"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a:t>2017</a:t>
          </a:r>
        </a:p>
      </cdr:txBody>
    </cdr:sp>
  </cdr:relSizeAnchor>
  <cdr:relSizeAnchor xmlns:cdr="http://schemas.openxmlformats.org/drawingml/2006/chartDrawing">
    <cdr:from>
      <cdr:x>0.73086</cdr:x>
      <cdr:y>0.91241</cdr:y>
    </cdr:from>
    <cdr:to>
      <cdr:x>0.79921</cdr:x>
      <cdr:y>0.96572</cdr:y>
    </cdr:to>
    <cdr:sp macro="" textlink="">
      <cdr:nvSpPr>
        <cdr:cNvPr id="3" name="TextBox 11">
          <a:extLst xmlns:a="http://schemas.openxmlformats.org/drawingml/2006/main">
            <a:ext uri="{FF2B5EF4-FFF2-40B4-BE49-F238E27FC236}">
              <a16:creationId xmlns:a16="http://schemas.microsoft.com/office/drawing/2014/main" id="{18DE23F4-D115-5F09-2B07-A2CC8E6EC773}"/>
            </a:ext>
          </a:extLst>
        </cdr:cNvPr>
        <cdr:cNvSpPr txBox="1"/>
      </cdr:nvSpPr>
      <cdr:spPr>
        <a:xfrm xmlns:a="http://schemas.openxmlformats.org/drawingml/2006/main">
          <a:off x="5845314" y="4740789"/>
          <a:ext cx="546651"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a:t>2016</a:t>
          </a:r>
        </a:p>
      </cdr:txBody>
    </cdr:sp>
  </cdr:relSizeAnchor>
  <cdr:relSizeAnchor xmlns:cdr="http://schemas.openxmlformats.org/drawingml/2006/chartDrawing">
    <cdr:from>
      <cdr:x>0.87875</cdr:x>
      <cdr:y>0.91241</cdr:y>
    </cdr:from>
    <cdr:to>
      <cdr:x>0.9471</cdr:x>
      <cdr:y>0.96572</cdr:y>
    </cdr:to>
    <cdr:sp macro="" textlink="">
      <cdr:nvSpPr>
        <cdr:cNvPr id="4" name="TextBox 11">
          <a:extLst xmlns:a="http://schemas.openxmlformats.org/drawingml/2006/main">
            <a:ext uri="{FF2B5EF4-FFF2-40B4-BE49-F238E27FC236}">
              <a16:creationId xmlns:a16="http://schemas.microsoft.com/office/drawing/2014/main" id="{18DE23F4-D115-5F09-2B07-A2CC8E6EC773}"/>
            </a:ext>
          </a:extLst>
        </cdr:cNvPr>
        <cdr:cNvSpPr txBox="1"/>
      </cdr:nvSpPr>
      <cdr:spPr>
        <a:xfrm xmlns:a="http://schemas.openxmlformats.org/drawingml/2006/main">
          <a:off x="7028070" y="4740790"/>
          <a:ext cx="546651"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a:t>2015</a:t>
          </a:r>
        </a:p>
      </cdr:txBody>
    </cdr:sp>
  </cdr:relSizeAnchor>
  <cdr:relSizeAnchor xmlns:cdr="http://schemas.openxmlformats.org/drawingml/2006/chartDrawing">
    <cdr:from>
      <cdr:x>0.28224</cdr:x>
      <cdr:y>0.91241</cdr:y>
    </cdr:from>
    <cdr:to>
      <cdr:x>0.35059</cdr:x>
      <cdr:y>0.96572</cdr:y>
    </cdr:to>
    <cdr:sp macro="" textlink="">
      <cdr:nvSpPr>
        <cdr:cNvPr id="5" name="TextBox 11">
          <a:extLst xmlns:a="http://schemas.openxmlformats.org/drawingml/2006/main">
            <a:ext uri="{FF2B5EF4-FFF2-40B4-BE49-F238E27FC236}">
              <a16:creationId xmlns:a16="http://schemas.microsoft.com/office/drawing/2014/main" id="{18DE23F4-D115-5F09-2B07-A2CC8E6EC773}"/>
            </a:ext>
          </a:extLst>
        </cdr:cNvPr>
        <cdr:cNvSpPr txBox="1"/>
      </cdr:nvSpPr>
      <cdr:spPr>
        <a:xfrm xmlns:a="http://schemas.openxmlformats.org/drawingml/2006/main">
          <a:off x="2257288" y="4740790"/>
          <a:ext cx="546651"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a:t>2019</a:t>
          </a:r>
        </a:p>
      </cdr:txBody>
    </cdr:sp>
  </cdr:relSizeAnchor>
  <cdr:relSizeAnchor xmlns:cdr="http://schemas.openxmlformats.org/drawingml/2006/chartDrawing">
    <cdr:from>
      <cdr:x>0.12441</cdr:x>
      <cdr:y>0.91241</cdr:y>
    </cdr:from>
    <cdr:to>
      <cdr:x>0.24648</cdr:x>
      <cdr:y>0.96572</cdr:y>
    </cdr:to>
    <cdr:sp macro="" textlink="">
      <cdr:nvSpPr>
        <cdr:cNvPr id="6" name="TextBox 11">
          <a:extLst xmlns:a="http://schemas.openxmlformats.org/drawingml/2006/main">
            <a:ext uri="{FF2B5EF4-FFF2-40B4-BE49-F238E27FC236}">
              <a16:creationId xmlns:a16="http://schemas.microsoft.com/office/drawing/2014/main" id="{18DE23F4-D115-5F09-2B07-A2CC8E6EC773}"/>
            </a:ext>
          </a:extLst>
        </cdr:cNvPr>
        <cdr:cNvSpPr txBox="1"/>
      </cdr:nvSpPr>
      <cdr:spPr>
        <a:xfrm xmlns:a="http://schemas.openxmlformats.org/drawingml/2006/main">
          <a:off x="995018" y="4740790"/>
          <a:ext cx="976311"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a:t>5 Year Avg</a:t>
          </a:r>
        </a:p>
      </cdr:txBody>
    </cdr:sp>
  </cdr:relSizeAnchor>
  <cdr:relSizeAnchor xmlns:cdr="http://schemas.openxmlformats.org/drawingml/2006/chartDrawing">
    <cdr:from>
      <cdr:x>0.43165</cdr:x>
      <cdr:y>0</cdr:y>
    </cdr:from>
    <cdr:to>
      <cdr:x>0.5</cdr:x>
      <cdr:y>0.05221</cdr:y>
    </cdr:to>
    <cdr:sp macro="" textlink="">
      <cdr:nvSpPr>
        <cdr:cNvPr id="7" name="TextBox 7">
          <a:extLst xmlns:a="http://schemas.openxmlformats.org/drawingml/2006/main">
            <a:ext uri="{FF2B5EF4-FFF2-40B4-BE49-F238E27FC236}">
              <a16:creationId xmlns:a16="http://schemas.microsoft.com/office/drawing/2014/main" id="{F16159B5-2ABB-511E-2E90-BB6875B3846F}"/>
            </a:ext>
          </a:extLst>
        </cdr:cNvPr>
        <cdr:cNvSpPr txBox="1"/>
      </cdr:nvSpPr>
      <cdr:spPr>
        <a:xfrm xmlns:a="http://schemas.openxmlformats.org/drawingml/2006/main">
          <a:off x="3452143" y="-1334480"/>
          <a:ext cx="546651"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100" b="1" dirty="0"/>
            <a:t>3,155</a:t>
          </a:r>
        </a:p>
      </cdr:txBody>
    </cdr:sp>
  </cdr:relSizeAnchor>
</c:userShapes>
</file>

<file path=ppt/drawings/drawing3.xml><?xml version="1.0" encoding="utf-8"?>
<c:userShapes xmlns:c="http://schemas.openxmlformats.org/drawingml/2006/chart">
  <cdr:relSizeAnchor xmlns:cdr="http://schemas.openxmlformats.org/drawingml/2006/chartDrawing">
    <cdr:from>
      <cdr:x>0.23995</cdr:x>
      <cdr:y>0.0542</cdr:y>
    </cdr:from>
    <cdr:to>
      <cdr:x>0.40555</cdr:x>
      <cdr:y>0.14229</cdr:y>
    </cdr:to>
    <cdr:sp macro="" textlink="">
      <cdr:nvSpPr>
        <cdr:cNvPr id="2" name="TextBox 7">
          <a:extLst xmlns:a="http://schemas.openxmlformats.org/drawingml/2006/main">
            <a:ext uri="{FF2B5EF4-FFF2-40B4-BE49-F238E27FC236}">
              <a16:creationId xmlns:a16="http://schemas.microsoft.com/office/drawing/2014/main" id="{F7499778-FD75-CBD6-C3B2-F171180BCFC5}"/>
            </a:ext>
          </a:extLst>
        </cdr:cNvPr>
        <cdr:cNvSpPr txBox="1"/>
      </cdr:nvSpPr>
      <cdr:spPr>
        <a:xfrm xmlns:a="http://schemas.openxmlformats.org/drawingml/2006/main">
          <a:off x="1919100" y="284057"/>
          <a:ext cx="1324437"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1368 Students</a:t>
          </a:r>
        </a:p>
        <a:p xmlns:a="http://schemas.openxmlformats.org/drawingml/2006/main">
          <a:endParaRPr lang="en-US" sz="1200" b="1" dirty="0"/>
        </a:p>
      </cdr:txBody>
    </cdr:sp>
  </cdr:relSizeAnchor>
  <cdr:relSizeAnchor xmlns:cdr="http://schemas.openxmlformats.org/drawingml/2006/chartDrawing">
    <cdr:from>
      <cdr:x>0.68607</cdr:x>
      <cdr:y>0.0542</cdr:y>
    </cdr:from>
    <cdr:to>
      <cdr:x>0.81296</cdr:x>
      <cdr:y>0.10705</cdr:y>
    </cdr:to>
    <cdr:sp macro="" textlink="">
      <cdr:nvSpPr>
        <cdr:cNvPr id="3" name="TextBox 7">
          <a:extLst xmlns:a="http://schemas.openxmlformats.org/drawingml/2006/main">
            <a:ext uri="{FF2B5EF4-FFF2-40B4-BE49-F238E27FC236}">
              <a16:creationId xmlns:a16="http://schemas.microsoft.com/office/drawing/2014/main" id="{F7499778-FD75-CBD6-C3B2-F171180BCFC5}"/>
            </a:ext>
          </a:extLst>
        </cdr:cNvPr>
        <cdr:cNvSpPr txBox="1"/>
      </cdr:nvSpPr>
      <cdr:spPr>
        <a:xfrm xmlns:a="http://schemas.openxmlformats.org/drawingml/2006/main">
          <a:off x="5487053" y="284057"/>
          <a:ext cx="101485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677 Students</a:t>
          </a:r>
        </a:p>
      </cdr:txBody>
    </cdr:sp>
  </cdr:relSizeAnchor>
</c:userShapes>
</file>

<file path=ppt/drawings/drawing4.xml><?xml version="1.0" encoding="utf-8"?>
<c:userShapes xmlns:c="http://schemas.openxmlformats.org/drawingml/2006/chart">
  <cdr:relSizeAnchor xmlns:cdr="http://schemas.openxmlformats.org/drawingml/2006/chartDrawing">
    <cdr:from>
      <cdr:x>0.91855</cdr:x>
      <cdr:y>0.23307</cdr:y>
    </cdr:from>
    <cdr:to>
      <cdr:x>1</cdr:x>
      <cdr:y>0.94969</cdr:y>
    </cdr:to>
    <cdr:sp macro="" textlink="">
      <cdr:nvSpPr>
        <cdr:cNvPr id="3" name="TextBox 13">
          <a:extLst xmlns:a="http://schemas.openxmlformats.org/drawingml/2006/main">
            <a:ext uri="{FF2B5EF4-FFF2-40B4-BE49-F238E27FC236}">
              <a16:creationId xmlns:a16="http://schemas.microsoft.com/office/drawing/2014/main" id="{60F456C5-F067-5B1A-BD78-DFDDCBD7C434}"/>
            </a:ext>
          </a:extLst>
        </cdr:cNvPr>
        <cdr:cNvSpPr txBox="1"/>
      </cdr:nvSpPr>
      <cdr:spPr>
        <a:xfrm xmlns:a="http://schemas.openxmlformats.org/drawingml/2006/main">
          <a:off x="7579523" y="1132400"/>
          <a:ext cx="672094" cy="3481818"/>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800" dirty="0"/>
            <a:t>Everett</a:t>
          </a:r>
        </a:p>
        <a:p xmlns:a="http://schemas.openxmlformats.org/drawingml/2006/main">
          <a:endParaRPr lang="en-US" sz="800" dirty="0"/>
        </a:p>
        <a:p xmlns:a="http://schemas.openxmlformats.org/drawingml/2006/main">
          <a:r>
            <a:rPr lang="en-US" sz="800" dirty="0"/>
            <a:t>Lowell</a:t>
          </a:r>
        </a:p>
        <a:p xmlns:a="http://schemas.openxmlformats.org/drawingml/2006/main">
          <a:endParaRPr lang="en-US" sz="800" dirty="0"/>
        </a:p>
        <a:p xmlns:a="http://schemas.openxmlformats.org/drawingml/2006/main">
          <a:r>
            <a:rPr lang="en-US" sz="800" dirty="0"/>
            <a:t>New Bedford</a:t>
          </a:r>
        </a:p>
        <a:p xmlns:a="http://schemas.openxmlformats.org/drawingml/2006/main">
          <a:endParaRPr lang="en-US" sz="800" dirty="0"/>
        </a:p>
        <a:p xmlns:a="http://schemas.openxmlformats.org/drawingml/2006/main">
          <a:r>
            <a:rPr lang="en-US" sz="800" dirty="0"/>
            <a:t>Lawrence</a:t>
          </a:r>
        </a:p>
        <a:p xmlns:a="http://schemas.openxmlformats.org/drawingml/2006/main">
          <a:endParaRPr lang="en-US" sz="800" dirty="0"/>
        </a:p>
        <a:p xmlns:a="http://schemas.openxmlformats.org/drawingml/2006/main">
          <a:endParaRPr lang="en-US" sz="800" dirty="0"/>
        </a:p>
        <a:p xmlns:a="http://schemas.openxmlformats.org/drawingml/2006/main">
          <a:r>
            <a:rPr lang="en-US" sz="800" dirty="0"/>
            <a:t>Fall River</a:t>
          </a:r>
        </a:p>
        <a:p xmlns:a="http://schemas.openxmlformats.org/drawingml/2006/main">
          <a:endParaRPr lang="en-US" sz="800" dirty="0"/>
        </a:p>
        <a:p xmlns:a="http://schemas.openxmlformats.org/drawingml/2006/main">
          <a:endParaRPr lang="en-US" sz="800" dirty="0"/>
        </a:p>
        <a:p xmlns:a="http://schemas.openxmlformats.org/drawingml/2006/main">
          <a:r>
            <a:rPr lang="en-US" sz="800" dirty="0"/>
            <a:t>Lynn</a:t>
          </a:r>
        </a:p>
        <a:p xmlns:a="http://schemas.openxmlformats.org/drawingml/2006/main">
          <a:endParaRPr lang="en-US" sz="800" dirty="0"/>
        </a:p>
        <a:p xmlns:a="http://schemas.openxmlformats.org/drawingml/2006/main">
          <a:endParaRPr lang="en-US" sz="800" dirty="0"/>
        </a:p>
        <a:p xmlns:a="http://schemas.openxmlformats.org/drawingml/2006/main">
          <a:r>
            <a:rPr lang="en-US" sz="800" dirty="0"/>
            <a:t>Worcester</a:t>
          </a:r>
        </a:p>
        <a:p xmlns:a="http://schemas.openxmlformats.org/drawingml/2006/main">
          <a:endParaRPr lang="en-US" sz="800" dirty="0"/>
        </a:p>
        <a:p xmlns:a="http://schemas.openxmlformats.org/drawingml/2006/main">
          <a:endParaRPr lang="en-US" sz="800" dirty="0"/>
        </a:p>
        <a:p xmlns:a="http://schemas.openxmlformats.org/drawingml/2006/main">
          <a:endParaRPr lang="en-US" sz="800" dirty="0"/>
        </a:p>
        <a:p xmlns:a="http://schemas.openxmlformats.org/drawingml/2006/main">
          <a:r>
            <a:rPr lang="en-US" sz="800" dirty="0"/>
            <a:t>Brockton</a:t>
          </a:r>
        </a:p>
        <a:p xmlns:a="http://schemas.openxmlformats.org/drawingml/2006/main">
          <a:endParaRPr lang="en-US" sz="800" dirty="0"/>
        </a:p>
        <a:p xmlns:a="http://schemas.openxmlformats.org/drawingml/2006/main">
          <a:endParaRPr lang="en-US" sz="800" dirty="0"/>
        </a:p>
        <a:p xmlns:a="http://schemas.openxmlformats.org/drawingml/2006/main">
          <a:endParaRPr lang="en-US" sz="800" dirty="0"/>
        </a:p>
        <a:p xmlns:a="http://schemas.openxmlformats.org/drawingml/2006/main">
          <a:endParaRPr lang="en-US" sz="800" dirty="0"/>
        </a:p>
        <a:p xmlns:a="http://schemas.openxmlformats.org/drawingml/2006/main">
          <a:r>
            <a:rPr lang="en-US" sz="800" dirty="0"/>
            <a:t>Springfield</a:t>
          </a:r>
        </a:p>
        <a:p xmlns:a="http://schemas.openxmlformats.org/drawingml/2006/main">
          <a:endParaRPr lang="en-US" sz="800" dirty="0"/>
        </a:p>
      </cdr:txBody>
    </cdr:sp>
  </cdr:relSizeAnchor>
  <cdr:relSizeAnchor xmlns:cdr="http://schemas.openxmlformats.org/drawingml/2006/chartDrawing">
    <cdr:from>
      <cdr:x>0.84712</cdr:x>
      <cdr:y>0.05066</cdr:y>
    </cdr:from>
    <cdr:to>
      <cdr:x>0.99006</cdr:x>
      <cdr:y>0.10904</cdr:y>
    </cdr:to>
    <cdr:sp macro="" textlink="">
      <cdr:nvSpPr>
        <cdr:cNvPr id="5" name="TextBox 26">
          <a:extLst xmlns:a="http://schemas.openxmlformats.org/drawingml/2006/main">
            <a:ext uri="{FF2B5EF4-FFF2-40B4-BE49-F238E27FC236}">
              <a16:creationId xmlns:a16="http://schemas.microsoft.com/office/drawing/2014/main" id="{146757C6-A002-6340-EF17-D151B7F56CE4}"/>
            </a:ext>
          </a:extLst>
        </cdr:cNvPr>
        <cdr:cNvSpPr txBox="1"/>
      </cdr:nvSpPr>
      <cdr:spPr>
        <a:xfrm xmlns:a="http://schemas.openxmlformats.org/drawingml/2006/main">
          <a:off x="6990119" y="246142"/>
          <a:ext cx="1179486" cy="28364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a:t>383 students</a:t>
          </a:r>
        </a:p>
      </cdr:txBody>
    </cdr:sp>
  </cdr:relSizeAnchor>
</c:userShapes>
</file>

<file path=ppt/drawings/drawing5.xml><?xml version="1.0" encoding="utf-8"?>
<c:userShapes xmlns:c="http://schemas.openxmlformats.org/drawingml/2006/chart">
  <cdr:relSizeAnchor xmlns:cdr="http://schemas.openxmlformats.org/drawingml/2006/chartDrawing">
    <cdr:from>
      <cdr:x>0.41514</cdr:x>
      <cdr:y>0.16152</cdr:y>
    </cdr:from>
    <cdr:to>
      <cdr:x>0.67689</cdr:x>
      <cdr:y>0.93432</cdr:y>
    </cdr:to>
    <cdr:cxnSp macro="">
      <cdr:nvCxnSpPr>
        <cdr:cNvPr id="3" name="Straight Connector 2">
          <a:extLst xmlns:a="http://schemas.openxmlformats.org/drawingml/2006/main">
            <a:ext uri="{FF2B5EF4-FFF2-40B4-BE49-F238E27FC236}">
              <a16:creationId xmlns:a16="http://schemas.microsoft.com/office/drawing/2014/main" id="{6026BE1F-DBE3-C099-B9FA-DD35B489DF28}"/>
            </a:ext>
          </a:extLst>
        </cdr:cNvPr>
        <cdr:cNvCxnSpPr/>
      </cdr:nvCxnSpPr>
      <cdr:spPr>
        <a:xfrm xmlns:a="http://schemas.openxmlformats.org/drawingml/2006/main">
          <a:off x="3320240" y="839227"/>
          <a:ext cx="2093372" cy="4015384"/>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0.30172</cdr:x>
      <cdr:y>0.20645</cdr:y>
    </cdr:from>
    <cdr:to>
      <cdr:x>0.40864</cdr:x>
      <cdr:y>0.25976</cdr:y>
    </cdr:to>
    <cdr:sp macro="" textlink="">
      <cdr:nvSpPr>
        <cdr:cNvPr id="4" name="TextBox 4">
          <a:extLst xmlns:a="http://schemas.openxmlformats.org/drawingml/2006/main">
            <a:ext uri="{FF2B5EF4-FFF2-40B4-BE49-F238E27FC236}">
              <a16:creationId xmlns:a16="http://schemas.microsoft.com/office/drawing/2014/main" id="{553948E4-059E-B71B-F995-A54067F8AC01}"/>
            </a:ext>
          </a:extLst>
        </cdr:cNvPr>
        <cdr:cNvSpPr txBox="1"/>
      </cdr:nvSpPr>
      <cdr:spPr>
        <a:xfrm xmlns:a="http://schemas.openxmlformats.org/drawingml/2006/main">
          <a:off x="2413100" y="1072668"/>
          <a:ext cx="855157"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4-5</a:t>
          </a:r>
        </a:p>
      </cdr:txBody>
    </cdr:sp>
  </cdr:relSizeAnchor>
  <cdr:relSizeAnchor xmlns:cdr="http://schemas.openxmlformats.org/drawingml/2006/chartDrawing">
    <cdr:from>
      <cdr:x>0.28899</cdr:x>
      <cdr:y>0.15079</cdr:y>
    </cdr:from>
    <cdr:to>
      <cdr:x>0.34735</cdr:x>
      <cdr:y>0.2041</cdr:y>
    </cdr:to>
    <cdr:sp macro="" textlink="">
      <cdr:nvSpPr>
        <cdr:cNvPr id="5" name="TextBox 4">
          <a:extLst xmlns:a="http://schemas.openxmlformats.org/drawingml/2006/main">
            <a:ext uri="{FF2B5EF4-FFF2-40B4-BE49-F238E27FC236}">
              <a16:creationId xmlns:a16="http://schemas.microsoft.com/office/drawing/2014/main" id="{553948E4-059E-B71B-F995-A54067F8AC01}"/>
            </a:ext>
          </a:extLst>
        </cdr:cNvPr>
        <cdr:cNvSpPr txBox="1"/>
      </cdr:nvSpPr>
      <cdr:spPr>
        <a:xfrm xmlns:a="http://schemas.openxmlformats.org/drawingml/2006/main">
          <a:off x="2311330" y="783486"/>
          <a:ext cx="466753" cy="276993"/>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6-10</a:t>
          </a:r>
        </a:p>
      </cdr:txBody>
    </cdr:sp>
  </cdr:relSizeAnchor>
  <cdr:relSizeAnchor xmlns:cdr="http://schemas.openxmlformats.org/drawingml/2006/chartDrawing">
    <cdr:from>
      <cdr:x>0.292</cdr:x>
      <cdr:y>0.10946</cdr:y>
    </cdr:from>
    <cdr:to>
      <cdr:x>0.34435</cdr:x>
      <cdr:y>0.16277</cdr:y>
    </cdr:to>
    <cdr:sp macro="" textlink="">
      <cdr:nvSpPr>
        <cdr:cNvPr id="6" name="TextBox 4">
          <a:extLst xmlns:a="http://schemas.openxmlformats.org/drawingml/2006/main">
            <a:ext uri="{FF2B5EF4-FFF2-40B4-BE49-F238E27FC236}">
              <a16:creationId xmlns:a16="http://schemas.microsoft.com/office/drawing/2014/main" id="{553948E4-059E-B71B-F995-A54067F8AC01}"/>
            </a:ext>
          </a:extLst>
        </cdr:cNvPr>
        <cdr:cNvSpPr txBox="1"/>
      </cdr:nvSpPr>
      <cdr:spPr>
        <a:xfrm xmlns:a="http://schemas.openxmlformats.org/drawingml/2006/main">
          <a:off x="2335364" y="568725"/>
          <a:ext cx="418686" cy="276993"/>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11+</a:t>
          </a:r>
        </a:p>
      </cdr:txBody>
    </cdr:sp>
  </cdr:relSizeAnchor>
  <cdr:relSizeAnchor xmlns:cdr="http://schemas.openxmlformats.org/drawingml/2006/chartDrawing">
    <cdr:from>
      <cdr:x>0.35377</cdr:x>
      <cdr:y>0.24748</cdr:y>
    </cdr:from>
    <cdr:to>
      <cdr:x>0.41515</cdr:x>
      <cdr:y>0.30079</cdr:y>
    </cdr:to>
    <cdr:sp macro="" textlink="">
      <cdr:nvSpPr>
        <cdr:cNvPr id="8" name="TextBox 11">
          <a:extLst xmlns:a="http://schemas.openxmlformats.org/drawingml/2006/main">
            <a:ext uri="{FF2B5EF4-FFF2-40B4-BE49-F238E27FC236}">
              <a16:creationId xmlns:a16="http://schemas.microsoft.com/office/drawing/2014/main" id="{5C0DCD0E-8A13-F73F-ECA4-22BA359C45C2}"/>
            </a:ext>
          </a:extLst>
        </cdr:cNvPr>
        <cdr:cNvSpPr txBox="1"/>
      </cdr:nvSpPr>
      <cdr:spPr>
        <a:xfrm xmlns:a="http://schemas.openxmlformats.org/drawingml/2006/main">
          <a:off x="2829400" y="1285858"/>
          <a:ext cx="490907" cy="27699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4.2%</a:t>
          </a:r>
        </a:p>
      </cdr:txBody>
    </cdr:sp>
  </cdr:relSizeAnchor>
  <cdr:relSizeAnchor xmlns:cdr="http://schemas.openxmlformats.org/drawingml/2006/chartDrawing">
    <cdr:from>
      <cdr:x>0.35377</cdr:x>
      <cdr:y>0.19919</cdr:y>
    </cdr:from>
    <cdr:to>
      <cdr:x>0.41514</cdr:x>
      <cdr:y>0.2525</cdr:y>
    </cdr:to>
    <cdr:sp macro="" textlink="">
      <cdr:nvSpPr>
        <cdr:cNvPr id="9" name="TextBox 11">
          <a:extLst xmlns:a="http://schemas.openxmlformats.org/drawingml/2006/main">
            <a:ext uri="{FF2B5EF4-FFF2-40B4-BE49-F238E27FC236}">
              <a16:creationId xmlns:a16="http://schemas.microsoft.com/office/drawing/2014/main" id="{5C0DCD0E-8A13-F73F-ECA4-22BA359C45C2}"/>
            </a:ext>
          </a:extLst>
        </cdr:cNvPr>
        <cdr:cNvSpPr txBox="1"/>
      </cdr:nvSpPr>
      <cdr:spPr>
        <a:xfrm xmlns:a="http://schemas.openxmlformats.org/drawingml/2006/main">
          <a:off x="2829400" y="1034950"/>
          <a:ext cx="490826" cy="276993"/>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7.1%</a:t>
          </a:r>
        </a:p>
      </cdr:txBody>
    </cdr:sp>
  </cdr:relSizeAnchor>
  <cdr:relSizeAnchor xmlns:cdr="http://schemas.openxmlformats.org/drawingml/2006/chartDrawing">
    <cdr:from>
      <cdr:x>0.35377</cdr:x>
      <cdr:y>0.15406</cdr:y>
    </cdr:from>
    <cdr:to>
      <cdr:x>0.41514</cdr:x>
      <cdr:y>0.20737</cdr:y>
    </cdr:to>
    <cdr:sp macro="" textlink="">
      <cdr:nvSpPr>
        <cdr:cNvPr id="10" name="TextBox 11">
          <a:extLst xmlns:a="http://schemas.openxmlformats.org/drawingml/2006/main">
            <a:ext uri="{FF2B5EF4-FFF2-40B4-BE49-F238E27FC236}">
              <a16:creationId xmlns:a16="http://schemas.microsoft.com/office/drawing/2014/main" id="{5C0DCD0E-8A13-F73F-ECA4-22BA359C45C2}"/>
            </a:ext>
          </a:extLst>
        </cdr:cNvPr>
        <cdr:cNvSpPr txBox="1"/>
      </cdr:nvSpPr>
      <cdr:spPr>
        <a:xfrm xmlns:a="http://schemas.openxmlformats.org/drawingml/2006/main">
          <a:off x="2829400" y="800461"/>
          <a:ext cx="490826" cy="276993"/>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5.0%</a:t>
          </a:r>
        </a:p>
      </cdr:txBody>
    </cdr:sp>
  </cdr:relSizeAnchor>
  <cdr:relSizeAnchor xmlns:cdr="http://schemas.openxmlformats.org/drawingml/2006/chartDrawing">
    <cdr:from>
      <cdr:x>0.35377</cdr:x>
      <cdr:y>0.1049</cdr:y>
    </cdr:from>
    <cdr:to>
      <cdr:x>0.41515</cdr:x>
      <cdr:y>0.15821</cdr:y>
    </cdr:to>
    <cdr:sp macro="" textlink="">
      <cdr:nvSpPr>
        <cdr:cNvPr id="11" name="TextBox 11">
          <a:extLst xmlns:a="http://schemas.openxmlformats.org/drawingml/2006/main">
            <a:ext uri="{FF2B5EF4-FFF2-40B4-BE49-F238E27FC236}">
              <a16:creationId xmlns:a16="http://schemas.microsoft.com/office/drawing/2014/main" id="{5C0DCD0E-8A13-F73F-ECA4-22BA359C45C2}"/>
            </a:ext>
          </a:extLst>
        </cdr:cNvPr>
        <cdr:cNvSpPr txBox="1"/>
      </cdr:nvSpPr>
      <cdr:spPr>
        <a:xfrm xmlns:a="http://schemas.openxmlformats.org/drawingml/2006/main">
          <a:off x="2829400" y="545057"/>
          <a:ext cx="490907" cy="27699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6.3%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67040" cy="467534"/>
          </a:xfrm>
          <a:prstGeom prst="rect">
            <a:avLst/>
          </a:prstGeom>
        </p:spPr>
        <p:txBody>
          <a:bodyPr vert="horz" lIns="88850" tIns="44425" rIns="88850" bIns="44425" rtlCol="0"/>
          <a:lstStyle>
            <a:lvl1pPr algn="l">
              <a:defRPr sz="1200"/>
            </a:lvl1pPr>
          </a:lstStyle>
          <a:p>
            <a:endParaRPr lang="en-US" dirty="0"/>
          </a:p>
        </p:txBody>
      </p:sp>
      <p:sp>
        <p:nvSpPr>
          <p:cNvPr id="3" name="Date Placeholder 2"/>
          <p:cNvSpPr>
            <a:spLocks noGrp="1"/>
          </p:cNvSpPr>
          <p:nvPr>
            <p:ph type="dt" idx="1"/>
          </p:nvPr>
        </p:nvSpPr>
        <p:spPr>
          <a:xfrm>
            <a:off x="4008500" y="3"/>
            <a:ext cx="3067040" cy="467534"/>
          </a:xfrm>
          <a:prstGeom prst="rect">
            <a:avLst/>
          </a:prstGeom>
        </p:spPr>
        <p:txBody>
          <a:bodyPr vert="horz" lIns="88850" tIns="44425" rIns="88850" bIns="44425" rtlCol="0"/>
          <a:lstStyle>
            <a:lvl1pPr algn="r">
              <a:defRPr sz="1200"/>
            </a:lvl1pPr>
          </a:lstStyle>
          <a:p>
            <a:fld id="{FBFB43D2-2D1F-7545-8E97-21BEDB61BB12}" type="datetimeFigureOut">
              <a:rPr lang="en-US" smtClean="0"/>
              <a:t>9/20/2023</a:t>
            </a:fld>
            <a:endParaRPr lang="en-US" dirty="0"/>
          </a:p>
        </p:txBody>
      </p:sp>
      <p:sp>
        <p:nvSpPr>
          <p:cNvPr id="4" name="Slide Image Placeholder 3"/>
          <p:cNvSpPr>
            <a:spLocks noGrp="1" noRot="1" noChangeAspect="1"/>
          </p:cNvSpPr>
          <p:nvPr>
            <p:ph type="sldImg" idx="2"/>
          </p:nvPr>
        </p:nvSpPr>
        <p:spPr>
          <a:xfrm>
            <a:off x="1196975" y="703263"/>
            <a:ext cx="4683125" cy="3511550"/>
          </a:xfrm>
          <a:prstGeom prst="rect">
            <a:avLst/>
          </a:prstGeom>
          <a:noFill/>
          <a:ln w="12700">
            <a:solidFill>
              <a:prstClr val="black"/>
            </a:solidFill>
          </a:ln>
        </p:spPr>
        <p:txBody>
          <a:bodyPr vert="horz" lIns="88850" tIns="44425" rIns="88850" bIns="44425" rtlCol="0" anchor="ctr"/>
          <a:lstStyle/>
          <a:p>
            <a:endParaRPr lang="en-US" dirty="0"/>
          </a:p>
        </p:txBody>
      </p:sp>
      <p:sp>
        <p:nvSpPr>
          <p:cNvPr id="5" name="Notes Placeholder 4"/>
          <p:cNvSpPr>
            <a:spLocks noGrp="1"/>
          </p:cNvSpPr>
          <p:nvPr>
            <p:ph type="body" sz="quarter" idx="3"/>
          </p:nvPr>
        </p:nvSpPr>
        <p:spPr>
          <a:xfrm>
            <a:off x="708016" y="4447773"/>
            <a:ext cx="5661045" cy="4212454"/>
          </a:xfrm>
          <a:prstGeom prst="rect">
            <a:avLst/>
          </a:prstGeom>
        </p:spPr>
        <p:txBody>
          <a:bodyPr vert="horz" lIns="88850" tIns="44425" rIns="88850" bIns="444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994"/>
            <a:ext cx="3067040" cy="467534"/>
          </a:xfrm>
          <a:prstGeom prst="rect">
            <a:avLst/>
          </a:prstGeom>
        </p:spPr>
        <p:txBody>
          <a:bodyPr vert="horz" lIns="88850" tIns="44425" rIns="88850" bIns="444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500" y="8893994"/>
            <a:ext cx="3067040" cy="467534"/>
          </a:xfrm>
          <a:prstGeom prst="rect">
            <a:avLst/>
          </a:prstGeom>
        </p:spPr>
        <p:txBody>
          <a:bodyPr vert="horz" lIns="88850" tIns="44425" rIns="88850" bIns="44425" rtlCol="0" anchor="b"/>
          <a:lstStyle>
            <a:lvl1pPr algn="r">
              <a:defRPr sz="1200"/>
            </a:lvl1pPr>
          </a:lstStyle>
          <a:p>
            <a:fld id="{01516C04-7573-9240-93A7-6BDE2CB08E22}" type="slidenum">
              <a:rPr lang="en-US" smtClean="0"/>
              <a:t>‹#›</a:t>
            </a:fld>
            <a:endParaRPr lang="en-US" dirty="0"/>
          </a:p>
        </p:txBody>
      </p:sp>
    </p:spTree>
    <p:extLst>
      <p:ext uri="{BB962C8B-B14F-4D97-AF65-F5344CB8AC3E}">
        <p14:creationId xmlns:p14="http://schemas.microsoft.com/office/powerpoint/2010/main" val="13251450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CCD5AF-71CD-4C88-AC55-E7BE057B2D3C}" type="slidenum">
              <a:rPr lang="zh-CN" altLang="en-US" smtClean="0"/>
              <a:pPr/>
              <a:t>4</a:t>
            </a:fld>
            <a:endParaRPr lang="zh-CN" altLang="en-US"/>
          </a:p>
        </p:txBody>
      </p:sp>
    </p:spTree>
    <p:extLst>
      <p:ext uri="{BB962C8B-B14F-4D97-AF65-F5344CB8AC3E}">
        <p14:creationId xmlns:p14="http://schemas.microsoft.com/office/powerpoint/2010/main" val="3784311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3263"/>
            <a:ext cx="3133725" cy="2351087"/>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see the same pattern for 2-year college graduates. We tend to focus on 4-year colleges in the report because of the large returns to a bachelor’s degree, although we are actively engaged in some research looking at the experiences of students in Massachusetts two-year colleges because they are the most common form of post-secondary education for low-income students. </a:t>
            </a:r>
          </a:p>
        </p:txBody>
      </p:sp>
      <p:sp>
        <p:nvSpPr>
          <p:cNvPr id="4" name="Slide Number Placeholder 3"/>
          <p:cNvSpPr>
            <a:spLocks noGrp="1"/>
          </p:cNvSpPr>
          <p:nvPr>
            <p:ph type="sldNum" sz="quarter" idx="10"/>
          </p:nvPr>
        </p:nvSpPr>
        <p:spPr/>
        <p:txBody>
          <a:bodyPr/>
          <a:lstStyle/>
          <a:p>
            <a:fld id="{ADCCD5AF-71CD-4C88-AC55-E7BE057B2D3C}" type="slidenum">
              <a:rPr lang="zh-CN" altLang="en-US" smtClean="0"/>
              <a:pPr/>
              <a:t>6</a:t>
            </a:fld>
            <a:endParaRPr lang="zh-CN" altLang="en-US"/>
          </a:p>
        </p:txBody>
      </p:sp>
    </p:spTree>
    <p:extLst>
      <p:ext uri="{BB962C8B-B14F-4D97-AF65-F5344CB8AC3E}">
        <p14:creationId xmlns:p14="http://schemas.microsoft.com/office/powerpoint/2010/main" val="124605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16C04-7573-9240-93A7-6BDE2CB08E22}" type="slidenum">
              <a:rPr lang="en-US" smtClean="0"/>
              <a:t>9</a:t>
            </a:fld>
            <a:endParaRPr lang="en-US" dirty="0"/>
          </a:p>
        </p:txBody>
      </p:sp>
    </p:spTree>
    <p:extLst>
      <p:ext uri="{BB962C8B-B14F-4D97-AF65-F5344CB8AC3E}">
        <p14:creationId xmlns:p14="http://schemas.microsoft.com/office/powerpoint/2010/main" val="1237056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0" dirty="0"/>
              <a:t>Slight</a:t>
            </a:r>
          </a:p>
        </p:txBody>
      </p:sp>
      <p:sp>
        <p:nvSpPr>
          <p:cNvPr id="4" name="Slide Number Placeholder 3"/>
          <p:cNvSpPr>
            <a:spLocks noGrp="1"/>
          </p:cNvSpPr>
          <p:nvPr>
            <p:ph type="sldNum" sz="quarter" idx="5"/>
          </p:nvPr>
        </p:nvSpPr>
        <p:spPr/>
        <p:txBody>
          <a:bodyPr/>
          <a:lstStyle/>
          <a:p>
            <a:fld id="{01516C04-7573-9240-93A7-6BDE2CB08E22}" type="slidenum">
              <a:rPr lang="en-US" smtClean="0"/>
              <a:t>19</a:t>
            </a:fld>
            <a:endParaRPr lang="en-US" dirty="0"/>
          </a:p>
        </p:txBody>
      </p:sp>
    </p:spTree>
    <p:extLst>
      <p:ext uri="{BB962C8B-B14F-4D97-AF65-F5344CB8AC3E}">
        <p14:creationId xmlns:p14="http://schemas.microsoft.com/office/powerpoint/2010/main" val="552428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6.xml"/><Relationship Id="rId4" Type="http://schemas.openxmlformats.org/officeDocument/2006/relationships/image" Target="../media/image2.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758952"/>
            <a:ext cx="7543800" cy="3566160"/>
          </a:xfrm>
          <a:prstGeom prst="rect">
            <a:avLst/>
          </a:prstGeom>
        </p:spPr>
        <p:txBody>
          <a:bodyPr anchor="b">
            <a:normAutofit/>
          </a:bodyPr>
          <a:lstStyle>
            <a:lvl1pPr algn="l">
              <a:lnSpc>
                <a:spcPct val="85000"/>
              </a:lnSpc>
              <a:defRPr sz="4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00100" y="4455621"/>
            <a:ext cx="7543800" cy="1143000"/>
          </a:xfrm>
          <a:prstGeom prst="rect">
            <a:avLst/>
          </a:prstGeom>
        </p:spPr>
        <p:txBody>
          <a:bodyPr lIns="91440" rIns="91440">
            <a:normAutofit/>
          </a:bodyPr>
          <a:lstStyle>
            <a:lvl1pPr marL="0" indent="0" algn="l">
              <a:buNone/>
              <a:defRPr sz="2400" cap="all" spc="200" baseline="0">
                <a:solidFill>
                  <a:schemeClr val="accent2">
                    <a:lumMod val="75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9825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6854" y="286605"/>
            <a:ext cx="7997588" cy="712016"/>
          </a:xfrm>
          <a:prstGeom prst="rect">
            <a:avLst/>
          </a:prstGeo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86855" y="1093341"/>
            <a:ext cx="7997588" cy="5274607"/>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819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12302"/>
            <a:ext cx="1971675" cy="5759898"/>
          </a:xfrm>
          <a:prstGeom prst="rect">
            <a:avLst/>
          </a:prstGeom>
        </p:spPr>
        <p:txBody>
          <a:bodyPr vert="eaVert">
            <a:normAutofit/>
          </a:bodyPr>
          <a:lstStyle>
            <a:lvl1pPr>
              <a:defRPr sz="26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8" name="Rectangle 7"/>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Rectangle 10"/>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43840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 Title Only">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p>
        </p:txBody>
      </p:sp>
      <p:sp>
        <p:nvSpPr>
          <p:cNvPr id="7" name="Copyright"/>
          <p:cNvSpPr txBox="1"/>
          <p:nvPr userDrawn="1"/>
        </p:nvSpPr>
        <p:spPr>
          <a:xfrm rot="16200000">
            <a:off x="6473429" y="3934616"/>
            <a:ext cx="5133975" cy="72712"/>
          </a:xfrm>
          <a:prstGeom prst="rect">
            <a:avLst/>
          </a:prstGeom>
          <a:noFill/>
        </p:spPr>
        <p:txBody>
          <a:bodyPr wrap="square" lIns="0" tIns="0" rIns="0" bIns="0" rtlCol="0" anchor="t">
            <a:spAutoFit/>
          </a:bodyPr>
          <a:lstStyle/>
          <a:p>
            <a:pPr>
              <a:lnSpc>
                <a:spcPct val="90000"/>
              </a:lnSpc>
              <a:spcAft>
                <a:spcPts val="450"/>
              </a:spcAft>
            </a:pPr>
            <a:r>
              <a:rPr lang="en-US" sz="525" dirty="0">
                <a:solidFill>
                  <a:schemeClr val="bg1">
                    <a:lumMod val="50000"/>
                  </a:schemeClr>
                </a:solidFill>
                <a:latin typeface="+mn-lt"/>
                <a:sym typeface="Trebuchet MS" panose="020B0603020202020204" pitchFamily="34" charset="0"/>
              </a:rPr>
              <a:t>Copyright © 2017 by The Boston Consulting Group, Inc. All rights reserved.</a:t>
            </a:r>
          </a:p>
        </p:txBody>
      </p:sp>
      <p:sp>
        <p:nvSpPr>
          <p:cNvPr id="8" name="Title 7"/>
          <p:cNvSpPr>
            <a:spLocks noGrp="1"/>
          </p:cNvSpPr>
          <p:nvPr>
            <p:ph type="title" hasCustomPrompt="1"/>
          </p:nvPr>
        </p:nvSpPr>
        <p:spPr>
          <a:xfrm>
            <a:off x="472500" y="622801"/>
            <a:ext cx="8200013" cy="332399"/>
          </a:xfrm>
        </p:spPr>
        <p:txBody>
          <a:bodyPr/>
          <a:lstStyle>
            <a:lvl1pPr>
              <a:defRPr>
                <a:latin typeface="+mj-lt"/>
                <a:sym typeface="Trebuchet MS" panose="020B0603020202020204" pitchFamily="34" charset="0"/>
              </a:defRPr>
            </a:lvl1pPr>
          </a:lstStyle>
          <a:p>
            <a:r>
              <a:rPr lang="en-US" dirty="0"/>
              <a:t>Click to add title</a:t>
            </a:r>
          </a:p>
        </p:txBody>
      </p:sp>
      <p:sp>
        <p:nvSpPr>
          <p:cNvPr id="10" name="FooterSimple" hidden="1"/>
          <p:cNvSpPr txBox="1"/>
          <p:nvPr userDrawn="1">
            <p:custDataLst>
              <p:tags r:id="rId1"/>
            </p:custDataLst>
          </p:nvPr>
        </p:nvSpPr>
        <p:spPr>
          <a:xfrm rot="16200000">
            <a:off x="7578090" y="5130004"/>
            <a:ext cx="2743200" cy="72712"/>
          </a:xfrm>
          <a:prstGeom prst="rect">
            <a:avLst/>
          </a:prstGeom>
          <a:noFill/>
        </p:spPr>
        <p:txBody>
          <a:bodyPr wrap="square" lIns="0" tIns="0" rIns="0" bIns="0" rtlCol="0" anchor="b">
            <a:spAutoFit/>
          </a:bodyPr>
          <a:lstStyle/>
          <a:p>
            <a:pPr>
              <a:lnSpc>
                <a:spcPct val="90000"/>
              </a:lnSpc>
              <a:spcAft>
                <a:spcPts val="450"/>
              </a:spcAft>
            </a:pPr>
            <a:r>
              <a:rPr lang="en-US" sz="525" dirty="0">
                <a:solidFill>
                  <a:schemeClr val="bg1">
                    <a:lumMod val="50000"/>
                  </a:schemeClr>
                </a:solidFill>
                <a:latin typeface="+mn-lt"/>
                <a:sym typeface="Trebuchet MS" panose="020B0603020202020204" pitchFamily="34" charset="0"/>
              </a:rPr>
              <a:t>Slide examples_Killer slides_Final.pptx</a:t>
            </a:r>
          </a:p>
        </p:txBody>
      </p:sp>
    </p:spTree>
    <p:extLst>
      <p:ext uri="{BB962C8B-B14F-4D97-AF65-F5344CB8AC3E}">
        <p14:creationId xmlns:p14="http://schemas.microsoft.com/office/powerpoint/2010/main" val="34435787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758952"/>
            <a:ext cx="7543800" cy="3566160"/>
          </a:xfrm>
          <a:prstGeom prst="rect">
            <a:avLst/>
          </a:prstGeom>
        </p:spPr>
        <p:txBody>
          <a:bodyPr anchor="b">
            <a:normAutofit/>
          </a:bodyPr>
          <a:lstStyle>
            <a:lvl1pPr algn="l">
              <a:lnSpc>
                <a:spcPct val="85000"/>
              </a:lnSpc>
              <a:defRPr sz="4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00100" y="4455621"/>
            <a:ext cx="7543800" cy="1143000"/>
          </a:xfrm>
          <a:prstGeom prst="rect">
            <a:avLst/>
          </a:prstGeom>
        </p:spPr>
        <p:txBody>
          <a:bodyPr lIns="91440" rIns="91440">
            <a:normAutofit/>
          </a:bodyPr>
          <a:lstStyle>
            <a:lvl1pPr marL="0" indent="0" algn="l">
              <a:buNone/>
              <a:defRPr sz="2400" cap="all" spc="200" baseline="0">
                <a:solidFill>
                  <a:schemeClr val="accent2">
                    <a:lumMod val="75000"/>
                  </a:schemeClr>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84315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extLst>
              <p:ext uri="{D42A27DB-BD31-4B8C-83A1-F6EECF244321}">
                <p14:modId xmlns:p14="http://schemas.microsoft.com/office/powerpoint/2010/main" val="172622885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573206" y="286605"/>
            <a:ext cx="7997588" cy="772174"/>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idx="1"/>
          </p:nvPr>
        </p:nvSpPr>
        <p:spPr>
          <a:xfrm>
            <a:off x="573206" y="1150491"/>
            <a:ext cx="7997588" cy="5196521"/>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72696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0100" y="758952"/>
            <a:ext cx="7543800" cy="3566160"/>
          </a:xfrm>
          <a:prstGeom prst="rect">
            <a:avLst/>
          </a:prstGeom>
        </p:spPr>
        <p:txBody>
          <a:bodyPr anchor="b" anchorCtr="0">
            <a:normAutofit/>
          </a:bodyPr>
          <a:lstStyle>
            <a:lvl1pPr>
              <a:lnSpc>
                <a:spcPct val="85000"/>
              </a:lnSpc>
              <a:defRPr sz="4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00100" y="4453128"/>
            <a:ext cx="7543800" cy="1143000"/>
          </a:xfrm>
          <a:prstGeom prst="rect">
            <a:avLst/>
          </a:prstGeom>
        </p:spPr>
        <p:txBody>
          <a:bodyPr lIns="91440" rIns="91440" anchor="t" anchorCtr="0">
            <a:normAutofit/>
          </a:bodyPr>
          <a:lstStyle>
            <a:lvl1pPr marL="0" indent="0">
              <a:buNone/>
              <a:defRPr sz="2400" cap="all" spc="200" baseline="0">
                <a:solidFill>
                  <a:schemeClr val="accent2">
                    <a:lumMod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Rectangle 14"/>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95134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65484" y="274573"/>
            <a:ext cx="8013032" cy="784206"/>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sz="half" idx="1"/>
          </p:nvPr>
        </p:nvSpPr>
        <p:spPr>
          <a:xfrm>
            <a:off x="565484" y="1167062"/>
            <a:ext cx="396079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167063"/>
            <a:ext cx="391507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9738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589547" y="286605"/>
            <a:ext cx="7976937" cy="760142"/>
          </a:xfrm>
          <a:prstGeom prst="rect">
            <a:avLst/>
          </a:prstGeom>
        </p:spPr>
        <p:txBody>
          <a:bodyPr anchor="b">
            <a:normAutofit/>
          </a:bodyPr>
          <a:lstStyle>
            <a:lvl1pPr>
              <a:defRPr sz="2600"/>
            </a:lvl1pPr>
          </a:lstStyle>
          <a:p>
            <a:r>
              <a:rPr lang="en-US"/>
              <a:t>Click to edit Master title style</a:t>
            </a:r>
            <a:endParaRPr lang="en-US" dirty="0"/>
          </a:p>
        </p:txBody>
      </p:sp>
      <p:sp>
        <p:nvSpPr>
          <p:cNvPr id="3" name="Text Placeholder 2"/>
          <p:cNvSpPr>
            <a:spLocks noGrp="1"/>
          </p:cNvSpPr>
          <p:nvPr>
            <p:ph type="body" idx="1"/>
          </p:nvPr>
        </p:nvSpPr>
        <p:spPr>
          <a:xfrm>
            <a:off x="589547" y="1146660"/>
            <a:ext cx="3936733"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9547" y="1982855"/>
            <a:ext cx="3936733"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146660"/>
            <a:ext cx="3903044"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1982855"/>
            <a:ext cx="3903044"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02554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3206" y="286605"/>
            <a:ext cx="7997588" cy="760142"/>
          </a:xfrm>
          <a:prstGeom prst="rect">
            <a:avLst/>
          </a:prstGeom>
        </p:spPr>
        <p:txBody>
          <a:bodyPr anchor="b"/>
          <a:lstStyle>
            <a:lvl1pPr>
              <a:defRPr sz="2600" baseline="0"/>
            </a:lvl1pPr>
          </a:lstStyle>
          <a:p>
            <a:r>
              <a:rPr lang="en-US"/>
              <a:t>Click to edit Master title style</a:t>
            </a:r>
            <a:endParaRPr lang="en-US" dirty="0"/>
          </a:p>
        </p:txBody>
      </p:sp>
    </p:spTree>
    <p:extLst>
      <p:ext uri="{BB962C8B-B14F-4D97-AF65-F5344CB8AC3E}">
        <p14:creationId xmlns:p14="http://schemas.microsoft.com/office/powerpoint/2010/main" val="2325523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Rectangle 5"/>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7" name="Rectangle 6"/>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1465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extLst>
              <p:ext uri="{D42A27DB-BD31-4B8C-83A1-F6EECF244321}">
                <p14:modId xmlns:p14="http://schemas.microsoft.com/office/powerpoint/2010/main" val="400012397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Object 3"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573206" y="286605"/>
            <a:ext cx="7997588" cy="772174"/>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idx="1"/>
          </p:nvPr>
        </p:nvSpPr>
        <p:spPr>
          <a:xfrm>
            <a:off x="573206" y="1150491"/>
            <a:ext cx="7997588" cy="5196521"/>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3206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3054117" y="0"/>
            <a:ext cx="48006" cy="685800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342900" y="594359"/>
            <a:ext cx="2400300" cy="2286000"/>
          </a:xfrm>
          <a:prstGeom prst="rect">
            <a:avLst/>
          </a:prstGeo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a:prstGeom prst="rect">
            <a:avLst/>
          </a:prstGeo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351124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12" y="4915076"/>
            <a:ext cx="9141619"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822960" y="5074920"/>
            <a:ext cx="7585234" cy="822960"/>
          </a:xfrm>
          <a:prstGeom prst="rect">
            <a:avLst/>
          </a:prstGeo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a:prstGeom prst="rect">
            <a:avLst/>
          </a:prstGeo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618725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6854" y="286605"/>
            <a:ext cx="7997588" cy="712016"/>
          </a:xfrm>
          <a:prstGeom prst="rect">
            <a:avLst/>
          </a:prstGeo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86855" y="1093341"/>
            <a:ext cx="7997588" cy="5274607"/>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53085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12302"/>
            <a:ext cx="1971675" cy="5759898"/>
          </a:xfrm>
          <a:prstGeom prst="rect">
            <a:avLst/>
          </a:prstGeom>
        </p:spPr>
        <p:txBody>
          <a:bodyPr vert="eaVert">
            <a:normAutofit/>
          </a:bodyPr>
          <a:lstStyle>
            <a:lvl1pPr>
              <a:defRPr sz="26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a:prstGeom prst="rect">
            <a:avLst/>
          </a:prstGeom>
        </p:spPr>
        <p:txBody>
          <a:bodyPr vert="eaVert" lIns="45720" tIns="0" rIns="45720" bIns="0"/>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8" name="Rectangle 7"/>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 name="Rectangle 10"/>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227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0100" y="758952"/>
            <a:ext cx="7543800" cy="3566160"/>
          </a:xfrm>
          <a:prstGeom prst="rect">
            <a:avLst/>
          </a:prstGeom>
        </p:spPr>
        <p:txBody>
          <a:bodyPr anchor="b" anchorCtr="0">
            <a:normAutofit/>
          </a:bodyPr>
          <a:lstStyle>
            <a:lvl1pPr>
              <a:lnSpc>
                <a:spcPct val="85000"/>
              </a:lnSpc>
              <a:defRPr sz="4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00100" y="4453128"/>
            <a:ext cx="7543800" cy="1143000"/>
          </a:xfrm>
          <a:prstGeom prst="rect">
            <a:avLst/>
          </a:prstGeom>
        </p:spPr>
        <p:txBody>
          <a:bodyPr lIns="91440" rIns="91440" anchor="t" anchorCtr="0">
            <a:normAutofit/>
          </a:bodyPr>
          <a:lstStyle>
            <a:lvl1pPr marL="0" indent="0">
              <a:buNone/>
              <a:defRPr sz="2400" cap="all" spc="200" baseline="0">
                <a:solidFill>
                  <a:schemeClr val="accent2">
                    <a:lumMod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cxnSp>
        <p:nvCxnSpPr>
          <p:cNvPr id="9" name="Straight Connector 8"/>
          <p:cNvCxnSpPr/>
          <p:nvPr/>
        </p:nvCxnSpPr>
        <p:spPr>
          <a:xfrm>
            <a:off x="868680" y="4343400"/>
            <a:ext cx="7406640" cy="0"/>
          </a:xfrm>
          <a:prstGeom prst="line">
            <a:avLst/>
          </a:prstGeom>
          <a:ln w="63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55109" y="6598692"/>
            <a:ext cx="3930555" cy="218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cap="small" dirty="0">
                <a:solidFill>
                  <a:prstClr val="white"/>
                </a:solidFill>
                <a:latin typeface="Times New Roman" panose="02020603050405020304" pitchFamily="18" charset="0"/>
              </a:rPr>
              <a:t>Strategic Grant Partners</a:t>
            </a:r>
          </a:p>
        </p:txBody>
      </p:sp>
      <p:sp>
        <p:nvSpPr>
          <p:cNvPr id="12" name="Rectangle 11"/>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Rectangle 14"/>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39144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65484" y="274573"/>
            <a:ext cx="8013032" cy="784206"/>
          </a:xfrm>
          <a:prstGeom prst="rect">
            <a:avLst/>
          </a:prstGeom>
        </p:spPr>
        <p:txBody>
          <a:bodyPr anchor="b">
            <a:normAutofit/>
          </a:bodyPr>
          <a:lstStyle>
            <a:lvl1pPr>
              <a:defRPr sz="2600"/>
            </a:lvl1pPr>
          </a:lstStyle>
          <a:p>
            <a:r>
              <a:rPr lang="en-US"/>
              <a:t>Click to edit Master title style</a:t>
            </a:r>
            <a:endParaRPr lang="en-US" dirty="0"/>
          </a:p>
        </p:txBody>
      </p:sp>
      <p:sp>
        <p:nvSpPr>
          <p:cNvPr id="3" name="Content Placeholder 2"/>
          <p:cNvSpPr>
            <a:spLocks noGrp="1"/>
          </p:cNvSpPr>
          <p:nvPr>
            <p:ph sz="half" idx="1"/>
          </p:nvPr>
        </p:nvSpPr>
        <p:spPr>
          <a:xfrm>
            <a:off x="565484" y="1167062"/>
            <a:ext cx="396079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167063"/>
            <a:ext cx="3915076" cy="4702032"/>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4104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589547" y="286605"/>
            <a:ext cx="7976937" cy="760142"/>
          </a:xfrm>
          <a:prstGeom prst="rect">
            <a:avLst/>
          </a:prstGeom>
        </p:spPr>
        <p:txBody>
          <a:bodyPr anchor="b">
            <a:normAutofit/>
          </a:bodyPr>
          <a:lstStyle>
            <a:lvl1pPr>
              <a:defRPr sz="2600"/>
            </a:lvl1pPr>
          </a:lstStyle>
          <a:p>
            <a:r>
              <a:rPr lang="en-US"/>
              <a:t>Click to edit Master title style</a:t>
            </a:r>
            <a:endParaRPr lang="en-US" dirty="0"/>
          </a:p>
        </p:txBody>
      </p:sp>
      <p:sp>
        <p:nvSpPr>
          <p:cNvPr id="3" name="Text Placeholder 2"/>
          <p:cNvSpPr>
            <a:spLocks noGrp="1"/>
          </p:cNvSpPr>
          <p:nvPr>
            <p:ph type="body" idx="1"/>
          </p:nvPr>
        </p:nvSpPr>
        <p:spPr>
          <a:xfrm>
            <a:off x="589547" y="1146660"/>
            <a:ext cx="3936733"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9547" y="1982855"/>
            <a:ext cx="3936733"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146660"/>
            <a:ext cx="3903044" cy="736282"/>
          </a:xfrm>
          <a:prstGeom prst="rect">
            <a:avLst/>
          </a:prstGeom>
        </p:spPr>
        <p:txBody>
          <a:bodyPr lIns="91440" rIns="91440" anchor="ctr">
            <a:normAutofit/>
          </a:bodyPr>
          <a:lstStyle>
            <a:lvl1pPr marL="0" indent="0">
              <a:buNone/>
              <a:defRPr sz="2000" b="0" cap="all"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1982855"/>
            <a:ext cx="3903044" cy="3977679"/>
          </a:xfrm>
          <a:prstGeom prst="rect">
            <a:avLst/>
          </a:prstGeom>
        </p:spPr>
        <p:txBody>
          <a:bodyPr/>
          <a:lstStyle>
            <a:lvl1pPr>
              <a:buClr>
                <a:schemeClr val="tx1"/>
              </a:buClr>
              <a:defRPr/>
            </a:lvl1pPr>
            <a:lvl2pPr marL="384048" indent="-182880">
              <a:buClr>
                <a:schemeClr val="tx1"/>
              </a:buClr>
              <a:buFont typeface="Calibri" panose="020F0502020204030204" pitchFamily="34" charset="0"/>
              <a:buChar char="−"/>
              <a:defRPr/>
            </a:lvl2pPr>
            <a:lvl3pPr>
              <a:buClr>
                <a:schemeClr val="tx1"/>
              </a:buClr>
              <a:defRPr/>
            </a:lvl3pPr>
            <a:lvl4pPr>
              <a:buClr>
                <a:schemeClr val="tx1"/>
              </a:buClr>
              <a:defRPr/>
            </a:lvl4pPr>
            <a:lvl5pPr>
              <a:buClr>
                <a:schemeClr val="tx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8473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3206" y="286605"/>
            <a:ext cx="7997588" cy="760142"/>
          </a:xfrm>
          <a:prstGeom prst="rect">
            <a:avLst/>
          </a:prstGeom>
        </p:spPr>
        <p:txBody>
          <a:bodyPr anchor="b"/>
          <a:lstStyle>
            <a:lvl1pPr>
              <a:defRPr sz="2600" baseline="0"/>
            </a:lvl1pPr>
          </a:lstStyle>
          <a:p>
            <a:r>
              <a:rPr lang="en-US"/>
              <a:t>Click to edit Master title style</a:t>
            </a:r>
            <a:endParaRPr lang="en-US" dirty="0"/>
          </a:p>
        </p:txBody>
      </p:sp>
    </p:spTree>
    <p:extLst>
      <p:ext uri="{BB962C8B-B14F-4D97-AF65-F5344CB8AC3E}">
        <p14:creationId xmlns:p14="http://schemas.microsoft.com/office/powerpoint/2010/main" val="2820525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Rectangle 5"/>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7" name="Rectangle 6"/>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5297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3054117" y="0"/>
            <a:ext cx="48006" cy="685800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342900" y="594359"/>
            <a:ext cx="2400300" cy="2286000"/>
          </a:xfrm>
          <a:prstGeom prst="rect">
            <a:avLst/>
          </a:prstGeo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a:prstGeom prst="rect">
            <a:avLst/>
          </a:prstGeom>
        </p:spPr>
        <p:txBody>
          <a:bodyPr/>
          <a:lstStyle>
            <a:lvl1pPr>
              <a:buClrTx/>
              <a:defRPr/>
            </a:lvl1pPr>
            <a:lvl2pPr marL="384048" indent="-182880">
              <a:buClrTx/>
              <a:buFont typeface="Calibri" panose="020F0502020204030204" pitchFamily="34" charset="0"/>
              <a:buChar char="−"/>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a:prstGeom prst="rect">
            <a:avLst/>
          </a:prstGeo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74514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12" y="4915076"/>
            <a:ext cx="9141619" cy="64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p:cNvSpPr>
            <a:spLocks noGrp="1"/>
          </p:cNvSpPr>
          <p:nvPr>
            <p:ph type="title"/>
          </p:nvPr>
        </p:nvSpPr>
        <p:spPr>
          <a:xfrm>
            <a:off x="822960" y="5074920"/>
            <a:ext cx="7585234" cy="822960"/>
          </a:xfrm>
          <a:prstGeom prst="rect">
            <a:avLst/>
          </a:prstGeo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prstGeom prst="rect">
            <a:avLst/>
          </a:prstGeo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a:prstGeom prst="rect">
            <a:avLst/>
          </a:prstGeo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Slide Number Placeholder 5"/>
          <p:cNvSpPr txBox="1">
            <a:spLocks/>
          </p:cNvSpPr>
          <p:nvPr/>
        </p:nvSpPr>
        <p:spPr>
          <a:xfrm>
            <a:off x="7596794" y="660787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1678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ags" Target="../tags/tag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emf"/><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sp>
        <p:nvSpPr>
          <p:cNvPr id="9" name="Rectangle 8"/>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cxnSp>
        <p:nvCxnSpPr>
          <p:cNvPr id="10" name="Straight Connector 9"/>
          <p:cNvCxnSpPr/>
          <p:nvPr/>
        </p:nvCxnSpPr>
        <p:spPr>
          <a:xfrm>
            <a:off x="573206" y="1059329"/>
            <a:ext cx="7997588" cy="0"/>
          </a:xfrm>
          <a:prstGeom prst="line">
            <a:avLst/>
          </a:prstGeom>
          <a:ln w="12700" cmpd="sng">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1" name="Object 10" hidden="1"/>
          <p:cNvGraphicFramePr>
            <a:graphicFrameLocks noChangeAspect="1"/>
          </p:cNvGraphicFramePr>
          <p:nvPr>
            <p:custDataLst>
              <p:tags r:id="rId14"/>
            </p:custDataLst>
            <p:extLst>
              <p:ext uri="{D42A27DB-BD31-4B8C-83A1-F6EECF244321}">
                <p14:modId xmlns:p14="http://schemas.microsoft.com/office/powerpoint/2010/main" val="215816266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5" imgW="270" imgH="270" progId="TCLayout.ActiveDocument.1">
                  <p:embed/>
                </p:oleObj>
              </mc:Choice>
              <mc:Fallback>
                <p:oleObj name="think-cell Slide" r:id="rId15" imgW="270" imgH="270" progId="TCLayout.ActiveDocument.1">
                  <p:embed/>
                  <p:pic>
                    <p:nvPicPr>
                      <p:cNvPr id="11" name="Object 10" hidden="1"/>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21"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
        <p:nvSpPr>
          <p:cNvPr id="2" name="Text Placeholder 1">
            <a:extLst>
              <a:ext uri="{FF2B5EF4-FFF2-40B4-BE49-F238E27FC236}">
                <a16:creationId xmlns:a16="http://schemas.microsoft.com/office/drawing/2014/main" id="{F56E2B7D-E41F-4446-BB49-E6652BC38BE3}"/>
              </a:ext>
            </a:extLst>
          </p:cNvPr>
          <p:cNvSpPr>
            <a:spLocks noGrp="1"/>
          </p:cNvSpPr>
          <p:nvPr>
            <p:ph type="body" idx="1"/>
          </p:nvPr>
        </p:nvSpPr>
        <p:spPr>
          <a:xfrm>
            <a:off x="628650" y="1825625"/>
            <a:ext cx="7886700" cy="1343958"/>
          </a:xfrm>
          <a:prstGeom prst="rect">
            <a:avLst/>
          </a:prstGeom>
        </p:spPr>
        <p:txBody>
          <a:bodyPr vert="horz" lIns="91440" tIns="45720" rIns="91440" bIns="4572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256181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09" r:id="rId12"/>
  </p:sldLayoutIdLst>
  <p:hf hdr="0" ftr="0" dt="0"/>
  <p:txStyles>
    <p:titleStyle>
      <a:lvl1pPr algn="l" defTabSz="914400" rtl="0" eaLnBrk="1" latinLnBrk="0" hangingPunct="1">
        <a:lnSpc>
          <a:spcPct val="85000"/>
        </a:lnSpc>
        <a:spcBef>
          <a:spcPct val="0"/>
        </a:spcBef>
        <a:buNone/>
        <a:defRPr sz="2400" kern="1200" spc="-50" baseline="0">
          <a:solidFill>
            <a:schemeClr val="tx1">
              <a:lumMod val="75000"/>
              <a:lumOff val="25000"/>
            </a:schemeClr>
          </a:solidFill>
          <a:latin typeface="+mj-lt"/>
          <a:ea typeface="+mj-ea"/>
          <a:cs typeface="+mj-cs"/>
        </a:defRPr>
      </a:lvl1pPr>
    </p:titleStyle>
    <p:bodyStyle>
      <a:lvl1pPr marL="171450" indent="-17145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1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1054"/>
            <a:ext cx="9144001" cy="3869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sp>
        <p:nvSpPr>
          <p:cNvPr id="9" name="Rectangle 8"/>
          <p:cNvSpPr/>
          <p:nvPr/>
        </p:nvSpPr>
        <p:spPr>
          <a:xfrm>
            <a:off x="0" y="6414576"/>
            <a:ext cx="9144001" cy="45720"/>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prstClr val="white"/>
              </a:solidFill>
            </a:endParaRPr>
          </a:p>
        </p:txBody>
      </p:sp>
      <p:cxnSp>
        <p:nvCxnSpPr>
          <p:cNvPr id="10" name="Straight Connector 9"/>
          <p:cNvCxnSpPr/>
          <p:nvPr/>
        </p:nvCxnSpPr>
        <p:spPr>
          <a:xfrm>
            <a:off x="573206" y="1059329"/>
            <a:ext cx="7997588" cy="0"/>
          </a:xfrm>
          <a:prstGeom prst="line">
            <a:avLst/>
          </a:prstGeom>
          <a:ln w="12700" cmpd="sng">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1" name="Object 10" hidden="1"/>
          <p:cNvGraphicFramePr>
            <a:graphicFrameLocks noChangeAspect="1"/>
          </p:cNvGraphicFramePr>
          <p:nvPr>
            <p:custDataLst>
              <p:tags r:id="rId13"/>
            </p:custDataLst>
            <p:extLst>
              <p:ext uri="{D42A27DB-BD31-4B8C-83A1-F6EECF244321}">
                <p14:modId xmlns:p14="http://schemas.microsoft.com/office/powerpoint/2010/main" val="400220085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4" imgW="270" imgH="270" progId="TCLayout.ActiveDocument.1">
                  <p:embed/>
                </p:oleObj>
              </mc:Choice>
              <mc:Fallback>
                <p:oleObj name="think-cell Slide" r:id="rId14" imgW="270" imgH="270" progId="TCLayout.ActiveDocument.1">
                  <p:embed/>
                  <p:pic>
                    <p:nvPicPr>
                      <p:cNvPr id="11" name="Object 10" hidden="1"/>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21" name="Slide Number Placeholder 5"/>
          <p:cNvSpPr txBox="1">
            <a:spLocks/>
          </p:cNvSpPr>
          <p:nvPr/>
        </p:nvSpPr>
        <p:spPr>
          <a:xfrm>
            <a:off x="7596794" y="6561564"/>
            <a:ext cx="984019" cy="182880"/>
          </a:xfrm>
          <a:prstGeom prst="rect">
            <a:avLst/>
          </a:prstGeom>
        </p:spPr>
        <p:txBody>
          <a:bodyPr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F3E119-1ED0-445A-88F2-71EA0EAD89F4}"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623895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85000"/>
        </a:lnSpc>
        <a:spcBef>
          <a:spcPct val="0"/>
        </a:spcBef>
        <a:buNone/>
        <a:defRPr sz="2400" kern="1200" spc="-50" baseline="0">
          <a:solidFill>
            <a:schemeClr val="tx1">
              <a:lumMod val="75000"/>
              <a:lumOff val="25000"/>
            </a:schemeClr>
          </a:solidFill>
          <a:latin typeface="+mj-lt"/>
          <a:ea typeface="+mj-ea"/>
          <a:cs typeface="+mj-cs"/>
        </a:defRPr>
      </a:lvl1pPr>
    </p:titleStyle>
    <p:bodyStyle>
      <a:lvl1pPr marL="171450" indent="-17145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chart" Target="../charts/chart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8.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BC198-0BFB-E767-93FA-3D7614CA6B3C}"/>
              </a:ext>
            </a:extLst>
          </p:cNvPr>
          <p:cNvSpPr>
            <a:spLocks noGrp="1"/>
          </p:cNvSpPr>
          <p:nvPr>
            <p:ph type="ctrTitle"/>
          </p:nvPr>
        </p:nvSpPr>
        <p:spPr/>
        <p:txBody>
          <a:bodyPr>
            <a:normAutofit/>
          </a:bodyPr>
          <a:lstStyle/>
          <a:p>
            <a:pPr algn="ctr"/>
            <a:r>
              <a:rPr lang="en-US" b="1" dirty="0">
                <a:solidFill>
                  <a:schemeClr val="tx1"/>
                </a:solidFill>
              </a:rPr>
              <a:t>Competency Determination</a:t>
            </a:r>
            <a:br>
              <a:rPr lang="en-US" b="1" dirty="0">
                <a:solidFill>
                  <a:schemeClr val="tx1"/>
                </a:solidFill>
              </a:rPr>
            </a:br>
            <a:r>
              <a:rPr lang="en-US" sz="3300" b="1" dirty="0">
                <a:solidFill>
                  <a:schemeClr val="tx1"/>
                </a:solidFill>
              </a:rPr>
              <a:t>Overview and Impact</a:t>
            </a:r>
          </a:p>
        </p:txBody>
      </p:sp>
    </p:spTree>
    <p:extLst>
      <p:ext uri="{BB962C8B-B14F-4D97-AF65-F5344CB8AC3E}">
        <p14:creationId xmlns:p14="http://schemas.microsoft.com/office/powerpoint/2010/main" val="79472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BBBDA-033D-59FE-3C60-9CC25CF12081}"/>
              </a:ext>
            </a:extLst>
          </p:cNvPr>
          <p:cNvSpPr>
            <a:spLocks noGrp="1"/>
          </p:cNvSpPr>
          <p:nvPr>
            <p:ph type="title"/>
          </p:nvPr>
        </p:nvSpPr>
        <p:spPr/>
        <p:txBody>
          <a:bodyPr>
            <a:normAutofit/>
          </a:bodyPr>
          <a:lstStyle/>
          <a:p>
            <a:r>
              <a:rPr lang="en-US" sz="2400" b="1" dirty="0">
                <a:solidFill>
                  <a:schemeClr val="tx1"/>
                </a:solidFill>
              </a:rPr>
              <a:t>…and that relationship exists among different student groups</a:t>
            </a:r>
          </a:p>
        </p:txBody>
      </p:sp>
      <p:graphicFrame>
        <p:nvGraphicFramePr>
          <p:cNvPr id="5" name="Table 5">
            <a:extLst>
              <a:ext uri="{FF2B5EF4-FFF2-40B4-BE49-F238E27FC236}">
                <a16:creationId xmlns:a16="http://schemas.microsoft.com/office/drawing/2014/main" id="{01057574-21AF-36E9-C4BA-7F4A7BD78A66}"/>
              </a:ext>
            </a:extLst>
          </p:cNvPr>
          <p:cNvGraphicFramePr>
            <a:graphicFrameLocks noGrp="1"/>
          </p:cNvGraphicFramePr>
          <p:nvPr>
            <p:ph idx="1"/>
            <p:extLst>
              <p:ext uri="{D42A27DB-BD31-4B8C-83A1-F6EECF244321}">
                <p14:modId xmlns:p14="http://schemas.microsoft.com/office/powerpoint/2010/main" val="2013530465"/>
              </p:ext>
            </p:extLst>
          </p:nvPr>
        </p:nvGraphicFramePr>
        <p:xfrm>
          <a:off x="273204" y="1097882"/>
          <a:ext cx="8597592" cy="5014496"/>
        </p:xfrm>
        <a:graphic>
          <a:graphicData uri="http://schemas.openxmlformats.org/drawingml/2006/table">
            <a:tbl>
              <a:tblPr firstRow="1" bandRow="1">
                <a:tableStyleId>{306799F8-075E-4A3A-A7F6-7FBC6576F1A4}</a:tableStyleId>
              </a:tblPr>
              <a:tblGrid>
                <a:gridCol w="1718418">
                  <a:extLst>
                    <a:ext uri="{9D8B030D-6E8A-4147-A177-3AD203B41FA5}">
                      <a16:colId xmlns:a16="http://schemas.microsoft.com/office/drawing/2014/main" val="1103141438"/>
                    </a:ext>
                  </a:extLst>
                </a:gridCol>
                <a:gridCol w="1718418">
                  <a:extLst>
                    <a:ext uri="{9D8B030D-6E8A-4147-A177-3AD203B41FA5}">
                      <a16:colId xmlns:a16="http://schemas.microsoft.com/office/drawing/2014/main" val="2559707195"/>
                    </a:ext>
                  </a:extLst>
                </a:gridCol>
                <a:gridCol w="1718418">
                  <a:extLst>
                    <a:ext uri="{9D8B030D-6E8A-4147-A177-3AD203B41FA5}">
                      <a16:colId xmlns:a16="http://schemas.microsoft.com/office/drawing/2014/main" val="2373791775"/>
                    </a:ext>
                  </a:extLst>
                </a:gridCol>
                <a:gridCol w="1916087">
                  <a:extLst>
                    <a:ext uri="{9D8B030D-6E8A-4147-A177-3AD203B41FA5}">
                      <a16:colId xmlns:a16="http://schemas.microsoft.com/office/drawing/2014/main" val="3633432941"/>
                    </a:ext>
                  </a:extLst>
                </a:gridCol>
                <a:gridCol w="1526251">
                  <a:extLst>
                    <a:ext uri="{9D8B030D-6E8A-4147-A177-3AD203B41FA5}">
                      <a16:colId xmlns:a16="http://schemas.microsoft.com/office/drawing/2014/main" val="544929096"/>
                    </a:ext>
                  </a:extLst>
                </a:gridCol>
              </a:tblGrid>
              <a:tr h="426541">
                <a:tc>
                  <a:txBody>
                    <a:bodyPr/>
                    <a:lstStyle/>
                    <a:p>
                      <a:pPr algn="ctr"/>
                      <a:r>
                        <a:rPr lang="en-US" sz="1100" dirty="0"/>
                        <a:t>Student Group</a:t>
                      </a:r>
                    </a:p>
                  </a:txBody>
                  <a:tcPr/>
                </a:tc>
                <a:tc>
                  <a:txBody>
                    <a:bodyPr/>
                    <a:lstStyle/>
                    <a:p>
                      <a:pPr algn="ctr"/>
                      <a:r>
                        <a:rPr lang="en-US" sz="1100" dirty="0"/>
                        <a:t>Pass/Fail</a:t>
                      </a:r>
                    </a:p>
                  </a:txBody>
                  <a:tcPr/>
                </a:tc>
                <a:tc>
                  <a:txBody>
                    <a:bodyPr/>
                    <a:lstStyle/>
                    <a:p>
                      <a:pPr algn="ctr"/>
                      <a:r>
                        <a:rPr lang="en-US" sz="1100" dirty="0"/>
                        <a:t>Proficient/Needs Improvement</a:t>
                      </a:r>
                    </a:p>
                  </a:txBody>
                  <a:tcPr/>
                </a:tc>
                <a:tc>
                  <a:txBody>
                    <a:bodyPr/>
                    <a:lstStyle/>
                    <a:p>
                      <a:pPr algn="ctr"/>
                      <a:r>
                        <a:rPr lang="en-US" sz="1100" dirty="0"/>
                        <a:t>Meets/Partially Meets</a:t>
                      </a:r>
                    </a:p>
                  </a:txBody>
                  <a:tcPr/>
                </a:tc>
                <a:tc>
                  <a:txBody>
                    <a:bodyPr/>
                    <a:lstStyle/>
                    <a:p>
                      <a:pPr algn="ctr"/>
                      <a:r>
                        <a:rPr lang="en-US" sz="1100"/>
                        <a:t>State Average</a:t>
                      </a:r>
                      <a:endParaRPr lang="en-US" sz="1100" dirty="0"/>
                    </a:p>
                  </a:txBody>
                  <a:tcPr/>
                </a:tc>
                <a:extLst>
                  <a:ext uri="{0D108BD9-81ED-4DB2-BD59-A6C34878D82A}">
                    <a16:rowId xmlns:a16="http://schemas.microsoft.com/office/drawing/2014/main" val="927072870"/>
                  </a:ext>
                </a:extLst>
              </a:tr>
              <a:tr h="248193">
                <a:tc>
                  <a:txBody>
                    <a:bodyPr/>
                    <a:lstStyle/>
                    <a:p>
                      <a:pPr algn="ctr"/>
                      <a:r>
                        <a:rPr lang="en-US" sz="1100" b="1" dirty="0"/>
                        <a:t>Black Students </a:t>
                      </a:r>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4108963690"/>
                  </a:ext>
                </a:extLst>
              </a:tr>
              <a:tr h="259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HS Graduation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66%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77%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88%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86%</a:t>
                      </a:r>
                    </a:p>
                  </a:txBody>
                  <a:tcPr/>
                </a:tc>
                <a:extLst>
                  <a:ext uri="{0D108BD9-81ED-4DB2-BD59-A6C34878D82A}">
                    <a16:rowId xmlns:a16="http://schemas.microsoft.com/office/drawing/2014/main" val="1982943590"/>
                  </a:ext>
                </a:extLst>
              </a:tr>
              <a:tr h="4087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Any College Enrollment</a:t>
                      </a:r>
                    </a:p>
                  </a:txBody>
                  <a:tcPr/>
                </a:tc>
                <a:tc>
                  <a:txBody>
                    <a:bodyPr/>
                    <a:lstStyle/>
                    <a:p>
                      <a:pPr algn="ctr"/>
                      <a:r>
                        <a:rPr lang="en-US" sz="1100" dirty="0"/>
                        <a:t>43% </a:t>
                      </a:r>
                      <a:endParaRPr lang="en-US" dirty="0"/>
                    </a:p>
                  </a:txBody>
                  <a:tcPr/>
                </a:tc>
                <a:tc>
                  <a:txBody>
                    <a:bodyPr/>
                    <a:lstStyle/>
                    <a:p>
                      <a:pPr algn="ctr"/>
                      <a:r>
                        <a:rPr lang="en-US" sz="1100" dirty="0"/>
                        <a:t>59% </a:t>
                      </a:r>
                      <a:endParaRPr lang="en-US" dirty="0"/>
                    </a:p>
                  </a:txBody>
                  <a:tcPr/>
                </a:tc>
                <a:tc>
                  <a:txBody>
                    <a:bodyPr/>
                    <a:lstStyle/>
                    <a:p>
                      <a:pPr algn="ctr"/>
                      <a:r>
                        <a:rPr lang="en-US" sz="1100" dirty="0"/>
                        <a:t>65% </a:t>
                      </a:r>
                      <a:endParaRPr lang="en-US" dirty="0"/>
                    </a:p>
                  </a:txBody>
                  <a:tcPr/>
                </a:tc>
                <a:tc>
                  <a:txBody>
                    <a:bodyPr/>
                    <a:lstStyle/>
                    <a:p>
                      <a:pPr algn="ctr"/>
                      <a:r>
                        <a:rPr lang="en-US" sz="1100" dirty="0"/>
                        <a:t>70% </a:t>
                      </a:r>
                      <a:endParaRPr lang="en-US" dirty="0"/>
                    </a:p>
                  </a:txBody>
                  <a:tcPr/>
                </a:tc>
                <a:extLst>
                  <a:ext uri="{0D108BD9-81ED-4DB2-BD59-A6C34878D82A}">
                    <a16:rowId xmlns:a16="http://schemas.microsoft.com/office/drawing/2014/main" val="2755889388"/>
                  </a:ext>
                </a:extLst>
              </a:tr>
              <a:tr h="173213">
                <a:tc gridSpan="5">
                  <a:txBody>
                    <a:bodyPr/>
                    <a:lstStyle/>
                    <a:p>
                      <a:pPr algn="ctr"/>
                      <a:endParaRPr lang="en-US" sz="1100" b="1" dirty="0"/>
                    </a:p>
                  </a:txBody>
                  <a:tcPr/>
                </a:tc>
                <a:tc hMerge="1">
                  <a:txBody>
                    <a:bodyPr/>
                    <a:lstStyle/>
                    <a:p>
                      <a:pPr algn="ctr"/>
                      <a:endParaRPr lang="en-US" sz="1400" dirty="0"/>
                    </a:p>
                  </a:txBody>
                  <a:tcPr/>
                </a:tc>
                <a:tc hMerge="1">
                  <a:txBody>
                    <a:bodyPr/>
                    <a:lstStyle/>
                    <a:p>
                      <a:pPr algn="ctr"/>
                      <a:endParaRPr lang="en-US" sz="1400" dirty="0"/>
                    </a:p>
                  </a:txBody>
                  <a:tcPr/>
                </a:tc>
                <a:tc hMerge="1">
                  <a:txBody>
                    <a:bodyPr/>
                    <a:lstStyle/>
                    <a:p>
                      <a:pPr algn="ctr"/>
                      <a:endParaRPr lang="en-US" sz="1400" dirty="0"/>
                    </a:p>
                  </a:txBody>
                  <a:tcPr/>
                </a:tc>
                <a:tc hMerge="1">
                  <a:txBody>
                    <a:bodyPr/>
                    <a:lstStyle/>
                    <a:p>
                      <a:pPr algn="ctr"/>
                      <a:endParaRPr lang="en-US" sz="1400" dirty="0"/>
                    </a:p>
                  </a:txBody>
                  <a:tcPr/>
                </a:tc>
                <a:extLst>
                  <a:ext uri="{0D108BD9-81ED-4DB2-BD59-A6C34878D82A}">
                    <a16:rowId xmlns:a16="http://schemas.microsoft.com/office/drawing/2014/main" val="1667700447"/>
                  </a:ext>
                </a:extLst>
              </a:tr>
              <a:tr h="0">
                <a:tc>
                  <a:txBody>
                    <a:bodyPr/>
                    <a:lstStyle/>
                    <a:p>
                      <a:pPr algn="ctr"/>
                      <a:r>
                        <a:rPr lang="en-US" sz="1100" b="1" dirty="0"/>
                        <a:t>Hispanic Students </a:t>
                      </a:r>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919684737"/>
                  </a:ext>
                </a:extLst>
              </a:tr>
              <a:tr h="259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HS Graduation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55%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76%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84%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81%</a:t>
                      </a:r>
                    </a:p>
                  </a:txBody>
                  <a:tcPr/>
                </a:tc>
                <a:extLst>
                  <a:ext uri="{0D108BD9-81ED-4DB2-BD59-A6C34878D82A}">
                    <a16:rowId xmlns:a16="http://schemas.microsoft.com/office/drawing/2014/main" val="1504209737"/>
                  </a:ext>
                </a:extLst>
              </a:tr>
              <a:tr h="4087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Any College Enrollment</a:t>
                      </a:r>
                    </a:p>
                  </a:txBody>
                  <a:tcPr/>
                </a:tc>
                <a:tc>
                  <a:txBody>
                    <a:bodyPr/>
                    <a:lstStyle/>
                    <a:p>
                      <a:pPr algn="ctr"/>
                      <a:r>
                        <a:rPr lang="en-US" sz="1100" dirty="0"/>
                        <a:t>33%</a:t>
                      </a:r>
                      <a:endParaRPr lang="en-US" dirty="0"/>
                    </a:p>
                  </a:txBody>
                  <a:tcPr/>
                </a:tc>
                <a:tc>
                  <a:txBody>
                    <a:bodyPr/>
                    <a:lstStyle/>
                    <a:p>
                      <a:pPr algn="ctr"/>
                      <a:r>
                        <a:rPr lang="en-US" sz="1100" dirty="0"/>
                        <a:t>48%</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59%</a:t>
                      </a:r>
                    </a:p>
                  </a:txBody>
                  <a:tcPr/>
                </a:tc>
                <a:tc>
                  <a:txBody>
                    <a:bodyPr/>
                    <a:lstStyle/>
                    <a:p>
                      <a:pPr algn="ctr"/>
                      <a:r>
                        <a:rPr lang="en-US" sz="1100" dirty="0"/>
                        <a:t>60%</a:t>
                      </a:r>
                      <a:endParaRPr lang="en-US" dirty="0"/>
                    </a:p>
                  </a:txBody>
                  <a:tcPr/>
                </a:tc>
                <a:extLst>
                  <a:ext uri="{0D108BD9-81ED-4DB2-BD59-A6C34878D82A}">
                    <a16:rowId xmlns:a16="http://schemas.microsoft.com/office/drawing/2014/main" val="4229283281"/>
                  </a:ext>
                </a:extLst>
              </a:tr>
              <a:tr h="173585">
                <a:tc gridSpan="5">
                  <a:txBody>
                    <a:bodyPr/>
                    <a:lstStyle/>
                    <a:p>
                      <a:pPr algn="ctr"/>
                      <a:endParaRPr lang="en-US" sz="1100" b="1" dirty="0"/>
                    </a:p>
                  </a:txBody>
                  <a:tcPr/>
                </a:tc>
                <a:tc hMerge="1">
                  <a:txBody>
                    <a:bodyPr/>
                    <a:lstStyle/>
                    <a:p>
                      <a:pPr algn="ctr"/>
                      <a:endParaRPr lang="en-US" sz="1400" dirty="0"/>
                    </a:p>
                  </a:txBody>
                  <a:tcPr/>
                </a:tc>
                <a:tc hMerge="1">
                  <a:txBody>
                    <a:bodyPr/>
                    <a:lstStyle/>
                    <a:p>
                      <a:pPr algn="ctr"/>
                      <a:endParaRPr lang="en-US" sz="1400" dirty="0"/>
                    </a:p>
                  </a:txBody>
                  <a:tcPr/>
                </a:tc>
                <a:tc hMerge="1">
                  <a:txBody>
                    <a:bodyPr/>
                    <a:lstStyle/>
                    <a:p>
                      <a:pPr algn="ctr"/>
                      <a:endParaRPr lang="en-US" sz="1400" dirty="0"/>
                    </a:p>
                  </a:txBody>
                  <a:tcPr/>
                </a:tc>
                <a:tc hMerge="1">
                  <a:txBody>
                    <a:bodyPr/>
                    <a:lstStyle/>
                    <a:p>
                      <a:pPr algn="ctr"/>
                      <a:endParaRPr lang="en-US" sz="1400" dirty="0"/>
                    </a:p>
                  </a:txBody>
                  <a:tcPr/>
                </a:tc>
                <a:extLst>
                  <a:ext uri="{0D108BD9-81ED-4DB2-BD59-A6C34878D82A}">
                    <a16:rowId xmlns:a16="http://schemas.microsoft.com/office/drawing/2014/main" val="2346039409"/>
                  </a:ext>
                </a:extLst>
              </a:tr>
              <a:tr h="330200">
                <a:tc>
                  <a:txBody>
                    <a:bodyPr/>
                    <a:lstStyle/>
                    <a:p>
                      <a:pPr algn="ctr"/>
                      <a:r>
                        <a:rPr lang="en-US" sz="1100" b="1" dirty="0"/>
                        <a:t>White Students</a:t>
                      </a:r>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1428908585"/>
                  </a:ext>
                </a:extLst>
              </a:tr>
              <a:tr h="262582">
                <a:tc>
                  <a:txBody>
                    <a:bodyPr/>
                    <a:lstStyle/>
                    <a:p>
                      <a:pPr algn="ctr"/>
                      <a:r>
                        <a:rPr lang="en-US" sz="1100" dirty="0"/>
                        <a:t>HS Graduation</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83%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93%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95%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93%</a:t>
                      </a:r>
                    </a:p>
                  </a:txBody>
                  <a:tcPr/>
                </a:tc>
                <a:extLst>
                  <a:ext uri="{0D108BD9-81ED-4DB2-BD59-A6C34878D82A}">
                    <a16:rowId xmlns:a16="http://schemas.microsoft.com/office/drawing/2014/main" val="3908872804"/>
                  </a:ext>
                </a:extLst>
              </a:tr>
              <a:tr h="4087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Any College Enrollment</a:t>
                      </a:r>
                    </a:p>
                  </a:txBody>
                  <a:tcPr/>
                </a:tc>
                <a:tc>
                  <a:txBody>
                    <a:bodyPr/>
                    <a:lstStyle/>
                    <a:p>
                      <a:pPr algn="ctr"/>
                      <a:r>
                        <a:rPr lang="en-US" sz="1100" dirty="0"/>
                        <a:t>49%</a:t>
                      </a:r>
                      <a:endParaRPr lang="en-US" dirty="0"/>
                    </a:p>
                  </a:txBody>
                  <a:tcPr/>
                </a:tc>
                <a:tc>
                  <a:txBody>
                    <a:bodyPr/>
                    <a:lstStyle/>
                    <a:p>
                      <a:pPr algn="ctr"/>
                      <a:r>
                        <a:rPr lang="en-US" sz="1100" dirty="0"/>
                        <a:t>67%</a:t>
                      </a:r>
                      <a:endParaRPr lang="en-US" dirty="0"/>
                    </a:p>
                  </a:txBody>
                  <a:tcPr/>
                </a:tc>
                <a:tc>
                  <a:txBody>
                    <a:bodyPr/>
                    <a:lstStyle/>
                    <a:p>
                      <a:pPr algn="ctr"/>
                      <a:r>
                        <a:rPr lang="en-US" sz="1100" dirty="0"/>
                        <a:t>80%</a:t>
                      </a:r>
                      <a:endParaRPr lang="en-US" dirty="0"/>
                    </a:p>
                  </a:txBody>
                  <a:tcPr/>
                </a:tc>
                <a:tc>
                  <a:txBody>
                    <a:bodyPr/>
                    <a:lstStyle/>
                    <a:p>
                      <a:pPr algn="ctr"/>
                      <a:r>
                        <a:rPr lang="en-US" sz="1100" dirty="0"/>
                        <a:t>78%</a:t>
                      </a:r>
                      <a:endParaRPr lang="en-US" dirty="0"/>
                    </a:p>
                  </a:txBody>
                  <a:tcPr/>
                </a:tc>
                <a:extLst>
                  <a:ext uri="{0D108BD9-81ED-4DB2-BD59-A6C34878D82A}">
                    <a16:rowId xmlns:a16="http://schemas.microsoft.com/office/drawing/2014/main" val="1734319668"/>
                  </a:ext>
                </a:extLst>
              </a:tr>
              <a:tr h="222444">
                <a:tc gridSpan="5">
                  <a:txBody>
                    <a:bodyPr/>
                    <a:lstStyle/>
                    <a:p>
                      <a:pPr algn="ctr"/>
                      <a:endParaRPr lang="en-US" sz="1100" b="1" dirty="0"/>
                    </a:p>
                  </a:txBody>
                  <a:tcPr/>
                </a:tc>
                <a:tc hMerge="1">
                  <a:txBody>
                    <a:bodyPr/>
                    <a:lstStyle/>
                    <a:p>
                      <a:pPr algn="ctr"/>
                      <a:endParaRPr lang="en-US" sz="1400" dirty="0"/>
                    </a:p>
                  </a:txBody>
                  <a:tcPr/>
                </a:tc>
                <a:tc hMerge="1">
                  <a:txBody>
                    <a:bodyPr/>
                    <a:lstStyle/>
                    <a:p>
                      <a:pPr algn="ctr"/>
                      <a:endParaRPr lang="en-US" sz="1400" dirty="0"/>
                    </a:p>
                  </a:txBody>
                  <a:tcPr/>
                </a:tc>
                <a:tc hMerge="1">
                  <a:txBody>
                    <a:bodyPr/>
                    <a:lstStyle/>
                    <a:p>
                      <a:pPr algn="ctr"/>
                      <a:endParaRPr lang="en-US" sz="1400" dirty="0"/>
                    </a:p>
                  </a:txBody>
                  <a:tcPr/>
                </a:tc>
                <a:tc hMerge="1">
                  <a:txBody>
                    <a:bodyPr/>
                    <a:lstStyle/>
                    <a:p>
                      <a:pPr algn="ctr"/>
                      <a:endParaRPr lang="en-US" sz="1400" dirty="0"/>
                    </a:p>
                  </a:txBody>
                  <a:tcPr/>
                </a:tc>
                <a:extLst>
                  <a:ext uri="{0D108BD9-81ED-4DB2-BD59-A6C34878D82A}">
                    <a16:rowId xmlns:a16="http://schemas.microsoft.com/office/drawing/2014/main" val="3903738570"/>
                  </a:ext>
                </a:extLst>
              </a:tr>
              <a:tr h="287198">
                <a:tc>
                  <a:txBody>
                    <a:bodyPr/>
                    <a:lstStyle/>
                    <a:p>
                      <a:pPr algn="ctr"/>
                      <a:r>
                        <a:rPr lang="en-US" sz="1100" b="1" dirty="0"/>
                        <a:t>ED Students</a:t>
                      </a:r>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extLst>
                  <a:ext uri="{0D108BD9-81ED-4DB2-BD59-A6C34878D82A}">
                    <a16:rowId xmlns:a16="http://schemas.microsoft.com/office/drawing/2014/main" val="362524895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HS Graduation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87%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83%</a:t>
                      </a:r>
                    </a:p>
                  </a:txBody>
                  <a:tcPr/>
                </a:tc>
                <a:extLst>
                  <a:ext uri="{0D108BD9-81ED-4DB2-BD59-A6C34878D82A}">
                    <a16:rowId xmlns:a16="http://schemas.microsoft.com/office/drawing/2014/main" val="1821481554"/>
                  </a:ext>
                </a:extLst>
              </a:tr>
              <a:tr h="4087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Any College Enrollment</a:t>
                      </a:r>
                    </a:p>
                  </a:txBody>
                  <a:tcPr/>
                </a:tc>
                <a:tc>
                  <a:txBody>
                    <a:bodyPr/>
                    <a:lstStyle/>
                    <a:p>
                      <a:pPr algn="ctr"/>
                      <a:r>
                        <a:rPr lang="en-US" sz="1100" dirty="0"/>
                        <a:t>36%</a:t>
                      </a:r>
                      <a:endParaRPr lang="en-US" dirty="0"/>
                    </a:p>
                  </a:txBody>
                  <a:tcPr/>
                </a:tc>
                <a:tc>
                  <a:txBody>
                    <a:bodyPr/>
                    <a:lstStyle/>
                    <a:p>
                      <a:pPr algn="ctr"/>
                      <a:r>
                        <a:rPr lang="en-US" sz="1100" dirty="0"/>
                        <a:t>45%</a:t>
                      </a:r>
                      <a:endParaRPr lang="en-US" dirty="0"/>
                    </a:p>
                  </a:txBody>
                  <a:tcPr/>
                </a:tc>
                <a:tc>
                  <a:txBody>
                    <a:bodyPr/>
                    <a:lstStyle/>
                    <a:p>
                      <a:pPr algn="ctr"/>
                      <a:r>
                        <a:rPr lang="en-US" sz="1100" dirty="0"/>
                        <a:t>56%</a:t>
                      </a:r>
                      <a:endParaRPr lang="en-US" dirty="0"/>
                    </a:p>
                  </a:txBody>
                  <a:tcPr/>
                </a:tc>
                <a:tc>
                  <a:txBody>
                    <a:bodyPr/>
                    <a:lstStyle/>
                    <a:p>
                      <a:pPr algn="ctr"/>
                      <a:r>
                        <a:rPr lang="en-US" sz="1100" dirty="0"/>
                        <a:t>60%</a:t>
                      </a:r>
                      <a:endParaRPr lang="en-US" dirty="0"/>
                    </a:p>
                  </a:txBody>
                  <a:tcPr/>
                </a:tc>
                <a:extLst>
                  <a:ext uri="{0D108BD9-81ED-4DB2-BD59-A6C34878D82A}">
                    <a16:rowId xmlns:a16="http://schemas.microsoft.com/office/drawing/2014/main" val="3205613330"/>
                  </a:ext>
                </a:extLst>
              </a:tr>
            </a:tbl>
          </a:graphicData>
        </a:graphic>
      </p:graphicFrame>
      <p:sp>
        <p:nvSpPr>
          <p:cNvPr id="3" name="TextBox 2">
            <a:extLst>
              <a:ext uri="{FF2B5EF4-FFF2-40B4-BE49-F238E27FC236}">
                <a16:creationId xmlns:a16="http://schemas.microsoft.com/office/drawing/2014/main" id="{8EE58777-F196-61E9-3FDC-A598118D6B22}"/>
              </a:ext>
            </a:extLst>
          </p:cNvPr>
          <p:cNvSpPr txBox="1"/>
          <p:nvPr/>
        </p:nvSpPr>
        <p:spPr>
          <a:xfrm>
            <a:off x="573206" y="303992"/>
            <a:ext cx="1031631" cy="338554"/>
          </a:xfrm>
          <a:prstGeom prst="rect">
            <a:avLst/>
          </a:prstGeom>
          <a:noFill/>
        </p:spPr>
        <p:txBody>
          <a:bodyPr wrap="square" rtlCol="0">
            <a:spAutoFit/>
          </a:bodyPr>
          <a:lstStyle/>
          <a:p>
            <a:r>
              <a:rPr lang="en-US" sz="1600" dirty="0"/>
              <a:t>CD Value</a:t>
            </a:r>
          </a:p>
        </p:txBody>
      </p:sp>
    </p:spTree>
    <p:extLst>
      <p:ext uri="{BB962C8B-B14F-4D97-AF65-F5344CB8AC3E}">
        <p14:creationId xmlns:p14="http://schemas.microsoft.com/office/powerpoint/2010/main" val="981969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9926C-D263-A1BE-5154-D6416A51D9D3}"/>
              </a:ext>
            </a:extLst>
          </p:cNvPr>
          <p:cNvSpPr>
            <a:spLocks noGrp="1"/>
          </p:cNvSpPr>
          <p:nvPr>
            <p:ph type="title"/>
          </p:nvPr>
        </p:nvSpPr>
        <p:spPr/>
        <p:txBody>
          <a:bodyPr>
            <a:normAutofit/>
          </a:bodyPr>
          <a:lstStyle/>
          <a:p>
            <a:r>
              <a:rPr lang="en-US" sz="2200" b="1" dirty="0">
                <a:solidFill>
                  <a:schemeClr val="tx1"/>
                </a:solidFill>
              </a:rPr>
              <a:t>Agenda</a:t>
            </a:r>
          </a:p>
        </p:txBody>
      </p:sp>
      <p:sp>
        <p:nvSpPr>
          <p:cNvPr id="3" name="Content Placeholder 2">
            <a:extLst>
              <a:ext uri="{FF2B5EF4-FFF2-40B4-BE49-F238E27FC236}">
                <a16:creationId xmlns:a16="http://schemas.microsoft.com/office/drawing/2014/main" id="{1C2AAB57-52CB-FD28-8286-607BD0235192}"/>
              </a:ext>
            </a:extLst>
          </p:cNvPr>
          <p:cNvSpPr>
            <a:spLocks noGrp="1"/>
          </p:cNvSpPr>
          <p:nvPr>
            <p:ph idx="1"/>
          </p:nvPr>
        </p:nvSpPr>
        <p:spPr>
          <a:xfrm>
            <a:off x="573206" y="1743410"/>
            <a:ext cx="5998191" cy="3516604"/>
          </a:xfrm>
        </p:spPr>
        <p:txBody>
          <a:bodyPr/>
          <a:lstStyle/>
          <a:p>
            <a:r>
              <a:rPr lang="en-US" sz="1800" b="1" dirty="0">
                <a:solidFill>
                  <a:schemeClr val="tx1"/>
                </a:solidFill>
              </a:rPr>
              <a:t>Summary</a:t>
            </a:r>
          </a:p>
          <a:p>
            <a:pPr marL="0" indent="0">
              <a:buNone/>
            </a:pPr>
            <a:endParaRPr lang="en-US" sz="1800" b="1" dirty="0">
              <a:solidFill>
                <a:schemeClr val="tx1"/>
              </a:solidFill>
            </a:endParaRPr>
          </a:p>
          <a:p>
            <a:r>
              <a:rPr lang="en-US" sz="1800" b="1" dirty="0">
                <a:solidFill>
                  <a:schemeClr val="tx1"/>
                </a:solidFill>
              </a:rPr>
              <a:t>CD Value</a:t>
            </a:r>
          </a:p>
          <a:p>
            <a:pPr marL="0" indent="0">
              <a:buNone/>
            </a:pPr>
            <a:endParaRPr lang="en-US" sz="1800" b="1" dirty="0">
              <a:solidFill>
                <a:schemeClr val="tx1"/>
              </a:solidFill>
            </a:endParaRPr>
          </a:p>
          <a:p>
            <a:r>
              <a:rPr lang="en-US" sz="1800" b="1" dirty="0">
                <a:solidFill>
                  <a:schemeClr val="tx1"/>
                </a:solidFill>
              </a:rPr>
              <a:t>CD Graduation Impact</a:t>
            </a:r>
          </a:p>
          <a:p>
            <a:endParaRPr lang="en-US" b="1" dirty="0">
              <a:solidFill>
                <a:schemeClr val="tx1"/>
              </a:solidFill>
            </a:endParaRPr>
          </a:p>
          <a:p>
            <a:pPr marL="0" indent="0">
              <a:buNone/>
            </a:pPr>
            <a:r>
              <a:rPr lang="en-US" sz="1050" b="1" dirty="0">
                <a:solidFill>
                  <a:schemeClr val="tx1"/>
                </a:solidFill>
              </a:rPr>
              <a:t>The CD Value section is from analysis completed by Professor John Papay and presented to the DESE Board at the April 2022 meeting and from additional analysis recently provided.  Professor Papay is Associate Professor of Education and Economics at Brown University and is Director of the Annenberg Institute.</a:t>
            </a:r>
          </a:p>
          <a:p>
            <a:pPr marL="0" indent="0">
              <a:buNone/>
            </a:pPr>
            <a:r>
              <a:rPr lang="en-US" sz="1050" b="1" dirty="0">
                <a:solidFill>
                  <a:schemeClr val="tx1"/>
                </a:solidFill>
              </a:rPr>
              <a:t>The CD Graduation Impact analysis is from data provided by DESE Associate Commissioner Rob Curtin.</a:t>
            </a:r>
          </a:p>
        </p:txBody>
      </p:sp>
    </p:spTree>
    <p:extLst>
      <p:ext uri="{BB962C8B-B14F-4D97-AF65-F5344CB8AC3E}">
        <p14:creationId xmlns:p14="http://schemas.microsoft.com/office/powerpoint/2010/main" val="230507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Student Outcomes on the CD">
            <a:extLst>
              <a:ext uri="{FF2B5EF4-FFF2-40B4-BE49-F238E27FC236}">
                <a16:creationId xmlns:a16="http://schemas.microsoft.com/office/drawing/2014/main" id="{4156CBB3-205A-31DB-5F03-5D674DA41E7A}"/>
              </a:ext>
            </a:extLst>
          </p:cNvPr>
          <p:cNvGraphicFramePr>
            <a:graphicFrameLocks noGrp="1"/>
          </p:cNvGraphicFramePr>
          <p:nvPr>
            <p:ph idx="1"/>
            <p:extLst>
              <p:ext uri="{D42A27DB-BD31-4B8C-83A1-F6EECF244321}">
                <p14:modId xmlns:p14="http://schemas.microsoft.com/office/powerpoint/2010/main" val="2710215627"/>
              </p:ext>
            </p:extLst>
          </p:nvPr>
        </p:nvGraphicFramePr>
        <p:xfrm>
          <a:off x="573088" y="1058780"/>
          <a:ext cx="7997825" cy="5288046"/>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2137102D-02E2-4620-AABF-EF5A37426212}"/>
              </a:ext>
            </a:extLst>
          </p:cNvPr>
          <p:cNvSpPr>
            <a:spLocks noGrp="1"/>
          </p:cNvSpPr>
          <p:nvPr>
            <p:ph type="title"/>
          </p:nvPr>
        </p:nvSpPr>
        <p:spPr/>
        <p:txBody>
          <a:bodyPr>
            <a:normAutofit/>
          </a:bodyPr>
          <a:lstStyle/>
          <a:p>
            <a:r>
              <a:rPr lang="en-US" sz="2200" b="1" dirty="0">
                <a:solidFill>
                  <a:schemeClr val="tx1"/>
                </a:solidFill>
              </a:rPr>
              <a:t>96% of the graduating class consistently earned the CD and met local district graduation requirements</a:t>
            </a:r>
          </a:p>
        </p:txBody>
      </p:sp>
      <p:sp>
        <p:nvSpPr>
          <p:cNvPr id="6" name="TextBox 5">
            <a:extLst>
              <a:ext uri="{FF2B5EF4-FFF2-40B4-BE49-F238E27FC236}">
                <a16:creationId xmlns:a16="http://schemas.microsoft.com/office/drawing/2014/main" id="{0E79693B-3DA9-BE6B-DE2F-D15978229F2B}"/>
              </a:ext>
            </a:extLst>
          </p:cNvPr>
          <p:cNvSpPr txBox="1"/>
          <p:nvPr/>
        </p:nvSpPr>
        <p:spPr>
          <a:xfrm>
            <a:off x="556591" y="117328"/>
            <a:ext cx="2156751" cy="338554"/>
          </a:xfrm>
          <a:prstGeom prst="rect">
            <a:avLst/>
          </a:prstGeom>
          <a:noFill/>
        </p:spPr>
        <p:txBody>
          <a:bodyPr wrap="square" rtlCol="0">
            <a:spAutoFit/>
          </a:bodyPr>
          <a:lstStyle/>
          <a:p>
            <a:r>
              <a:rPr lang="en-US" sz="1600" dirty="0"/>
              <a:t>CD Graduation Impact</a:t>
            </a:r>
          </a:p>
        </p:txBody>
      </p:sp>
      <p:sp>
        <p:nvSpPr>
          <p:cNvPr id="7" name="TextBox 6">
            <a:extLst>
              <a:ext uri="{FF2B5EF4-FFF2-40B4-BE49-F238E27FC236}">
                <a16:creationId xmlns:a16="http://schemas.microsoft.com/office/drawing/2014/main" id="{2098823A-CEE5-A317-E079-9B04860118F4}"/>
              </a:ext>
            </a:extLst>
          </p:cNvPr>
          <p:cNvSpPr txBox="1"/>
          <p:nvPr/>
        </p:nvSpPr>
        <p:spPr>
          <a:xfrm>
            <a:off x="2658776" y="3840830"/>
            <a:ext cx="613491" cy="261610"/>
          </a:xfrm>
          <a:prstGeom prst="rect">
            <a:avLst/>
          </a:prstGeom>
          <a:noFill/>
        </p:spPr>
        <p:txBody>
          <a:bodyPr wrap="square" rtlCol="0">
            <a:spAutoFit/>
          </a:bodyPr>
          <a:lstStyle/>
          <a:p>
            <a:r>
              <a:rPr lang="en-US" sz="1100" b="1" dirty="0"/>
              <a:t>68,175</a:t>
            </a:r>
          </a:p>
        </p:txBody>
      </p:sp>
      <p:sp>
        <p:nvSpPr>
          <p:cNvPr id="8" name="TextBox 7">
            <a:extLst>
              <a:ext uri="{FF2B5EF4-FFF2-40B4-BE49-F238E27FC236}">
                <a16:creationId xmlns:a16="http://schemas.microsoft.com/office/drawing/2014/main" id="{325236AE-84B2-B647-F5D4-6F0471ED0829}"/>
              </a:ext>
            </a:extLst>
          </p:cNvPr>
          <p:cNvSpPr txBox="1"/>
          <p:nvPr/>
        </p:nvSpPr>
        <p:spPr>
          <a:xfrm>
            <a:off x="3875134" y="3848266"/>
            <a:ext cx="653911" cy="28190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69,197</a:t>
            </a:r>
          </a:p>
        </p:txBody>
      </p:sp>
      <p:sp>
        <p:nvSpPr>
          <p:cNvPr id="10" name="TextBox 7">
            <a:extLst>
              <a:ext uri="{FF2B5EF4-FFF2-40B4-BE49-F238E27FC236}">
                <a16:creationId xmlns:a16="http://schemas.microsoft.com/office/drawing/2014/main" id="{92E5FC6A-2EF0-249D-FD79-FFD1C16F0E46}"/>
              </a:ext>
            </a:extLst>
          </p:cNvPr>
          <p:cNvSpPr txBox="1"/>
          <p:nvPr/>
        </p:nvSpPr>
        <p:spPr>
          <a:xfrm>
            <a:off x="5100927" y="3851995"/>
            <a:ext cx="622918" cy="281958"/>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67,337</a:t>
            </a:r>
          </a:p>
        </p:txBody>
      </p:sp>
      <p:sp>
        <p:nvSpPr>
          <p:cNvPr id="11" name="TextBox 7">
            <a:extLst>
              <a:ext uri="{FF2B5EF4-FFF2-40B4-BE49-F238E27FC236}">
                <a16:creationId xmlns:a16="http://schemas.microsoft.com/office/drawing/2014/main" id="{975F1EB6-18D6-68ED-B0E1-84ABFF3EE1AD}"/>
              </a:ext>
            </a:extLst>
          </p:cNvPr>
          <p:cNvSpPr txBox="1"/>
          <p:nvPr/>
        </p:nvSpPr>
        <p:spPr>
          <a:xfrm>
            <a:off x="6310522" y="3848266"/>
            <a:ext cx="653911" cy="28190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67,233</a:t>
            </a:r>
          </a:p>
        </p:txBody>
      </p:sp>
      <p:sp>
        <p:nvSpPr>
          <p:cNvPr id="12" name="TextBox 7">
            <a:extLst>
              <a:ext uri="{FF2B5EF4-FFF2-40B4-BE49-F238E27FC236}">
                <a16:creationId xmlns:a16="http://schemas.microsoft.com/office/drawing/2014/main" id="{DFA61468-AE4C-ECDB-3053-E2BB4E915D94}"/>
              </a:ext>
            </a:extLst>
          </p:cNvPr>
          <p:cNvSpPr txBox="1"/>
          <p:nvPr/>
        </p:nvSpPr>
        <p:spPr>
          <a:xfrm>
            <a:off x="7514869" y="3825452"/>
            <a:ext cx="634457" cy="276988"/>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65,911</a:t>
            </a:r>
          </a:p>
        </p:txBody>
      </p:sp>
      <p:sp>
        <p:nvSpPr>
          <p:cNvPr id="13" name="TextBox 7">
            <a:extLst>
              <a:ext uri="{FF2B5EF4-FFF2-40B4-BE49-F238E27FC236}">
                <a16:creationId xmlns:a16="http://schemas.microsoft.com/office/drawing/2014/main" id="{602B84CB-1346-9DD7-B195-ACF9AC3BF392}"/>
              </a:ext>
            </a:extLst>
          </p:cNvPr>
          <p:cNvSpPr txBox="1"/>
          <p:nvPr/>
        </p:nvSpPr>
        <p:spPr>
          <a:xfrm>
            <a:off x="2654062" y="1384690"/>
            <a:ext cx="622917" cy="2769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70,927</a:t>
            </a:r>
          </a:p>
        </p:txBody>
      </p:sp>
      <p:sp>
        <p:nvSpPr>
          <p:cNvPr id="14" name="TextBox 7">
            <a:extLst>
              <a:ext uri="{FF2B5EF4-FFF2-40B4-BE49-F238E27FC236}">
                <a16:creationId xmlns:a16="http://schemas.microsoft.com/office/drawing/2014/main" id="{EEAED798-5C9D-4658-64A7-8B8F1EA3ED39}"/>
              </a:ext>
            </a:extLst>
          </p:cNvPr>
          <p:cNvSpPr txBox="1"/>
          <p:nvPr/>
        </p:nvSpPr>
        <p:spPr>
          <a:xfrm>
            <a:off x="3865728" y="1400484"/>
            <a:ext cx="622918" cy="2769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72,352</a:t>
            </a:r>
          </a:p>
        </p:txBody>
      </p:sp>
      <p:sp>
        <p:nvSpPr>
          <p:cNvPr id="15" name="TextBox 7">
            <a:extLst>
              <a:ext uri="{FF2B5EF4-FFF2-40B4-BE49-F238E27FC236}">
                <a16:creationId xmlns:a16="http://schemas.microsoft.com/office/drawing/2014/main" id="{D7894C78-4D05-AC4F-D53E-14DCCA635276}"/>
              </a:ext>
            </a:extLst>
          </p:cNvPr>
          <p:cNvSpPr txBox="1"/>
          <p:nvPr/>
        </p:nvSpPr>
        <p:spPr>
          <a:xfrm>
            <a:off x="5070456" y="1396400"/>
            <a:ext cx="622918" cy="2769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69,919</a:t>
            </a:r>
          </a:p>
        </p:txBody>
      </p:sp>
      <p:sp>
        <p:nvSpPr>
          <p:cNvPr id="16" name="TextBox 7">
            <a:extLst>
              <a:ext uri="{FF2B5EF4-FFF2-40B4-BE49-F238E27FC236}">
                <a16:creationId xmlns:a16="http://schemas.microsoft.com/office/drawing/2014/main" id="{C79BB934-04E6-7CFF-ADCC-11AEDF85336F}"/>
              </a:ext>
            </a:extLst>
          </p:cNvPr>
          <p:cNvSpPr txBox="1"/>
          <p:nvPr/>
        </p:nvSpPr>
        <p:spPr>
          <a:xfrm>
            <a:off x="6296698" y="1402255"/>
            <a:ext cx="622917" cy="2769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69,990</a:t>
            </a:r>
          </a:p>
        </p:txBody>
      </p:sp>
      <p:sp>
        <p:nvSpPr>
          <p:cNvPr id="17" name="TextBox 7">
            <a:extLst>
              <a:ext uri="{FF2B5EF4-FFF2-40B4-BE49-F238E27FC236}">
                <a16:creationId xmlns:a16="http://schemas.microsoft.com/office/drawing/2014/main" id="{6851DF52-A114-7464-1857-F6506530F53F}"/>
              </a:ext>
            </a:extLst>
          </p:cNvPr>
          <p:cNvSpPr txBox="1"/>
          <p:nvPr/>
        </p:nvSpPr>
        <p:spPr>
          <a:xfrm>
            <a:off x="7526409" y="1404093"/>
            <a:ext cx="622917" cy="2615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t>68,579</a:t>
            </a:r>
          </a:p>
        </p:txBody>
      </p:sp>
      <p:sp>
        <p:nvSpPr>
          <p:cNvPr id="18" name="TextBox 7">
            <a:extLst>
              <a:ext uri="{FF2B5EF4-FFF2-40B4-BE49-F238E27FC236}">
                <a16:creationId xmlns:a16="http://schemas.microsoft.com/office/drawing/2014/main" id="{C41249A4-9561-1C5B-B6C5-E2A9A1D0551C}"/>
              </a:ext>
            </a:extLst>
          </p:cNvPr>
          <p:cNvSpPr txBox="1"/>
          <p:nvPr/>
        </p:nvSpPr>
        <p:spPr>
          <a:xfrm>
            <a:off x="2713342" y="1596444"/>
            <a:ext cx="60195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t>2,752</a:t>
            </a:r>
          </a:p>
        </p:txBody>
      </p:sp>
      <p:sp>
        <p:nvSpPr>
          <p:cNvPr id="19" name="TextBox 7">
            <a:extLst>
              <a:ext uri="{FF2B5EF4-FFF2-40B4-BE49-F238E27FC236}">
                <a16:creationId xmlns:a16="http://schemas.microsoft.com/office/drawing/2014/main" id="{21E492B5-4621-0790-ED7D-542F1E84F9E4}"/>
              </a:ext>
            </a:extLst>
          </p:cNvPr>
          <p:cNvSpPr txBox="1"/>
          <p:nvPr/>
        </p:nvSpPr>
        <p:spPr>
          <a:xfrm>
            <a:off x="5091970" y="1585681"/>
            <a:ext cx="622917" cy="2615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t>2,582</a:t>
            </a:r>
          </a:p>
        </p:txBody>
      </p:sp>
      <p:sp>
        <p:nvSpPr>
          <p:cNvPr id="20" name="TextBox 7">
            <a:extLst>
              <a:ext uri="{FF2B5EF4-FFF2-40B4-BE49-F238E27FC236}">
                <a16:creationId xmlns:a16="http://schemas.microsoft.com/office/drawing/2014/main" id="{2EA4584E-A178-7495-E89D-4266363E0935}"/>
              </a:ext>
            </a:extLst>
          </p:cNvPr>
          <p:cNvSpPr txBox="1"/>
          <p:nvPr/>
        </p:nvSpPr>
        <p:spPr>
          <a:xfrm>
            <a:off x="6330890" y="1583186"/>
            <a:ext cx="622917" cy="26160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t>2,757</a:t>
            </a:r>
          </a:p>
        </p:txBody>
      </p:sp>
      <p:sp>
        <p:nvSpPr>
          <p:cNvPr id="21" name="TextBox 7">
            <a:extLst>
              <a:ext uri="{FF2B5EF4-FFF2-40B4-BE49-F238E27FC236}">
                <a16:creationId xmlns:a16="http://schemas.microsoft.com/office/drawing/2014/main" id="{FB481F5C-66A2-6FAC-95C0-16225C798936}"/>
              </a:ext>
            </a:extLst>
          </p:cNvPr>
          <p:cNvSpPr txBox="1"/>
          <p:nvPr/>
        </p:nvSpPr>
        <p:spPr>
          <a:xfrm>
            <a:off x="7558566" y="1598296"/>
            <a:ext cx="622918" cy="26160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t>2,668</a:t>
            </a:r>
          </a:p>
        </p:txBody>
      </p:sp>
    </p:spTree>
    <p:extLst>
      <p:ext uri="{BB962C8B-B14F-4D97-AF65-F5344CB8AC3E}">
        <p14:creationId xmlns:p14="http://schemas.microsoft.com/office/powerpoint/2010/main" val="144904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530E0-5EDB-C5D5-0F6E-7B9C9E942127}"/>
              </a:ext>
            </a:extLst>
          </p:cNvPr>
          <p:cNvSpPr>
            <a:spLocks noGrp="1"/>
          </p:cNvSpPr>
          <p:nvPr>
            <p:ph type="title"/>
          </p:nvPr>
        </p:nvSpPr>
        <p:spPr>
          <a:xfrm>
            <a:off x="109330" y="286605"/>
            <a:ext cx="8965096" cy="657795"/>
          </a:xfrm>
        </p:spPr>
        <p:txBody>
          <a:bodyPr>
            <a:noAutofit/>
          </a:bodyPr>
          <a:lstStyle/>
          <a:p>
            <a:r>
              <a:rPr lang="en-US" sz="1700" b="1" dirty="0">
                <a:solidFill>
                  <a:schemeClr val="tx1"/>
                </a:solidFill>
              </a:rPr>
              <a:t>Of the 4% of the graduating class that did not earn the CD, approximately 3/4 did not meet local district requirements and can’t receive a graduation diploma regardless of the CD requirement</a:t>
            </a:r>
          </a:p>
        </p:txBody>
      </p:sp>
      <p:graphicFrame>
        <p:nvGraphicFramePr>
          <p:cNvPr id="7" name="Content Placeholder 6" descr="Students Not Earning the CD">
            <a:extLst>
              <a:ext uri="{FF2B5EF4-FFF2-40B4-BE49-F238E27FC236}">
                <a16:creationId xmlns:a16="http://schemas.microsoft.com/office/drawing/2014/main" id="{E67C7748-5D9A-670A-4152-02EA448EFFEA}"/>
              </a:ext>
            </a:extLst>
          </p:cNvPr>
          <p:cNvGraphicFramePr>
            <a:graphicFrameLocks noGrp="1"/>
          </p:cNvGraphicFramePr>
          <p:nvPr>
            <p:ph idx="1"/>
            <p:extLst>
              <p:ext uri="{D42A27DB-BD31-4B8C-83A1-F6EECF244321}">
                <p14:modId xmlns:p14="http://schemas.microsoft.com/office/powerpoint/2010/main" val="896180176"/>
              </p:ext>
            </p:extLst>
          </p:nvPr>
        </p:nvGraphicFramePr>
        <p:xfrm>
          <a:off x="573089" y="1334480"/>
          <a:ext cx="7997588" cy="5011047"/>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2F63C21B-E109-8994-E520-42094CF95DFB}"/>
              </a:ext>
            </a:extLst>
          </p:cNvPr>
          <p:cNvSpPr txBox="1"/>
          <p:nvPr/>
        </p:nvSpPr>
        <p:spPr>
          <a:xfrm>
            <a:off x="3307915" y="1012612"/>
            <a:ext cx="2899833" cy="369332"/>
          </a:xfrm>
          <a:prstGeom prst="rect">
            <a:avLst/>
          </a:prstGeom>
          <a:noFill/>
        </p:spPr>
        <p:txBody>
          <a:bodyPr wrap="none" rtlCol="0">
            <a:spAutoFit/>
          </a:bodyPr>
          <a:lstStyle/>
          <a:p>
            <a:r>
              <a:rPr lang="en-US" b="1" dirty="0"/>
              <a:t>Students Not Earning the CD</a:t>
            </a:r>
          </a:p>
        </p:txBody>
      </p:sp>
      <p:sp>
        <p:nvSpPr>
          <p:cNvPr id="12" name="TextBox 11">
            <a:extLst>
              <a:ext uri="{FF2B5EF4-FFF2-40B4-BE49-F238E27FC236}">
                <a16:creationId xmlns:a16="http://schemas.microsoft.com/office/drawing/2014/main" id="{18DE23F4-D115-5F09-2B07-A2CC8E6EC773}"/>
              </a:ext>
            </a:extLst>
          </p:cNvPr>
          <p:cNvSpPr txBox="1"/>
          <p:nvPr/>
        </p:nvSpPr>
        <p:spPr>
          <a:xfrm>
            <a:off x="4025349" y="5891728"/>
            <a:ext cx="546651" cy="276999"/>
          </a:xfrm>
          <a:prstGeom prst="rect">
            <a:avLst/>
          </a:prstGeom>
          <a:noFill/>
        </p:spPr>
        <p:txBody>
          <a:bodyPr wrap="square" rtlCol="0">
            <a:spAutoFit/>
          </a:bodyPr>
          <a:lstStyle/>
          <a:p>
            <a:r>
              <a:rPr lang="en-US" sz="1200" b="1" dirty="0"/>
              <a:t>2018</a:t>
            </a:r>
          </a:p>
        </p:txBody>
      </p:sp>
      <p:sp>
        <p:nvSpPr>
          <p:cNvPr id="14" name="TextBox 7">
            <a:extLst>
              <a:ext uri="{FF2B5EF4-FFF2-40B4-BE49-F238E27FC236}">
                <a16:creationId xmlns:a16="http://schemas.microsoft.com/office/drawing/2014/main" id="{F16159B5-2ABB-511E-2E90-BB6875B3846F}"/>
              </a:ext>
            </a:extLst>
          </p:cNvPr>
          <p:cNvSpPr txBox="1"/>
          <p:nvPr/>
        </p:nvSpPr>
        <p:spPr>
          <a:xfrm>
            <a:off x="2845835" y="1334480"/>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2,752</a:t>
            </a:r>
          </a:p>
        </p:txBody>
      </p:sp>
      <p:sp>
        <p:nvSpPr>
          <p:cNvPr id="15" name="TextBox 7">
            <a:extLst>
              <a:ext uri="{FF2B5EF4-FFF2-40B4-BE49-F238E27FC236}">
                <a16:creationId xmlns:a16="http://schemas.microsoft.com/office/drawing/2014/main" id="{6BE06E07-9B71-B4B8-E8B2-ED35E7BB631F}"/>
              </a:ext>
            </a:extLst>
          </p:cNvPr>
          <p:cNvSpPr txBox="1"/>
          <p:nvPr/>
        </p:nvSpPr>
        <p:spPr>
          <a:xfrm>
            <a:off x="5212930" y="1346420"/>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2,582</a:t>
            </a:r>
          </a:p>
        </p:txBody>
      </p:sp>
      <p:sp>
        <p:nvSpPr>
          <p:cNvPr id="16" name="TextBox 7">
            <a:extLst>
              <a:ext uri="{FF2B5EF4-FFF2-40B4-BE49-F238E27FC236}">
                <a16:creationId xmlns:a16="http://schemas.microsoft.com/office/drawing/2014/main" id="{71C1CF66-54C8-FA91-3BA5-3986563BC500}"/>
              </a:ext>
            </a:extLst>
          </p:cNvPr>
          <p:cNvSpPr txBox="1"/>
          <p:nvPr/>
        </p:nvSpPr>
        <p:spPr>
          <a:xfrm>
            <a:off x="6428817" y="1346420"/>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2,757</a:t>
            </a:r>
          </a:p>
        </p:txBody>
      </p:sp>
      <p:sp>
        <p:nvSpPr>
          <p:cNvPr id="17" name="TextBox 7">
            <a:extLst>
              <a:ext uri="{FF2B5EF4-FFF2-40B4-BE49-F238E27FC236}">
                <a16:creationId xmlns:a16="http://schemas.microsoft.com/office/drawing/2014/main" id="{D8F71B7C-AB90-6080-F512-CBE2A3B0A0DE}"/>
              </a:ext>
            </a:extLst>
          </p:cNvPr>
          <p:cNvSpPr txBox="1"/>
          <p:nvPr/>
        </p:nvSpPr>
        <p:spPr>
          <a:xfrm>
            <a:off x="7580025" y="1328774"/>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2,668</a:t>
            </a:r>
          </a:p>
        </p:txBody>
      </p:sp>
      <p:sp>
        <p:nvSpPr>
          <p:cNvPr id="18" name="TextBox 7">
            <a:extLst>
              <a:ext uri="{FF2B5EF4-FFF2-40B4-BE49-F238E27FC236}">
                <a16:creationId xmlns:a16="http://schemas.microsoft.com/office/drawing/2014/main" id="{34EF71E8-0E4C-F59A-E800-F014B1719094}"/>
              </a:ext>
            </a:extLst>
          </p:cNvPr>
          <p:cNvSpPr txBox="1"/>
          <p:nvPr/>
        </p:nvSpPr>
        <p:spPr>
          <a:xfrm>
            <a:off x="2108608" y="2602063"/>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73%</a:t>
            </a:r>
          </a:p>
        </p:txBody>
      </p:sp>
      <p:sp>
        <p:nvSpPr>
          <p:cNvPr id="19" name="TextBox 7">
            <a:extLst>
              <a:ext uri="{FF2B5EF4-FFF2-40B4-BE49-F238E27FC236}">
                <a16:creationId xmlns:a16="http://schemas.microsoft.com/office/drawing/2014/main" id="{C471D781-341A-332C-D6B0-C70D6C655C06}"/>
              </a:ext>
            </a:extLst>
          </p:cNvPr>
          <p:cNvSpPr txBox="1"/>
          <p:nvPr/>
        </p:nvSpPr>
        <p:spPr>
          <a:xfrm>
            <a:off x="8038941" y="2649769"/>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72%</a:t>
            </a:r>
          </a:p>
        </p:txBody>
      </p:sp>
      <p:sp>
        <p:nvSpPr>
          <p:cNvPr id="20" name="TextBox 7">
            <a:extLst>
              <a:ext uri="{FF2B5EF4-FFF2-40B4-BE49-F238E27FC236}">
                <a16:creationId xmlns:a16="http://schemas.microsoft.com/office/drawing/2014/main" id="{2F4C283A-E911-D7AB-061F-9E4E4E34E0E1}"/>
              </a:ext>
            </a:extLst>
          </p:cNvPr>
          <p:cNvSpPr txBox="1"/>
          <p:nvPr/>
        </p:nvSpPr>
        <p:spPr>
          <a:xfrm>
            <a:off x="3307915" y="2518964"/>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74%</a:t>
            </a:r>
          </a:p>
        </p:txBody>
      </p:sp>
      <p:sp>
        <p:nvSpPr>
          <p:cNvPr id="21" name="TextBox 7">
            <a:extLst>
              <a:ext uri="{FF2B5EF4-FFF2-40B4-BE49-F238E27FC236}">
                <a16:creationId xmlns:a16="http://schemas.microsoft.com/office/drawing/2014/main" id="{8EB7EB79-9CD8-6444-BF91-1056C22DA6D2}"/>
              </a:ext>
            </a:extLst>
          </p:cNvPr>
          <p:cNvSpPr txBox="1"/>
          <p:nvPr/>
        </p:nvSpPr>
        <p:spPr>
          <a:xfrm>
            <a:off x="4495531" y="2518964"/>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74%</a:t>
            </a:r>
          </a:p>
        </p:txBody>
      </p:sp>
      <p:sp>
        <p:nvSpPr>
          <p:cNvPr id="22" name="TextBox 7">
            <a:extLst>
              <a:ext uri="{FF2B5EF4-FFF2-40B4-BE49-F238E27FC236}">
                <a16:creationId xmlns:a16="http://schemas.microsoft.com/office/drawing/2014/main" id="{075CE789-723F-0CF6-F866-325827A97D42}"/>
              </a:ext>
            </a:extLst>
          </p:cNvPr>
          <p:cNvSpPr txBox="1"/>
          <p:nvPr/>
        </p:nvSpPr>
        <p:spPr>
          <a:xfrm>
            <a:off x="5683147" y="2602063"/>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72%</a:t>
            </a:r>
          </a:p>
        </p:txBody>
      </p:sp>
      <p:sp>
        <p:nvSpPr>
          <p:cNvPr id="23" name="TextBox 7">
            <a:extLst>
              <a:ext uri="{FF2B5EF4-FFF2-40B4-BE49-F238E27FC236}">
                <a16:creationId xmlns:a16="http://schemas.microsoft.com/office/drawing/2014/main" id="{C600848C-C8F5-9EDA-3BE6-D8DE3415A004}"/>
              </a:ext>
            </a:extLst>
          </p:cNvPr>
          <p:cNvSpPr txBox="1"/>
          <p:nvPr/>
        </p:nvSpPr>
        <p:spPr>
          <a:xfrm>
            <a:off x="6851325" y="2588145"/>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73%</a:t>
            </a:r>
          </a:p>
        </p:txBody>
      </p:sp>
      <p:sp>
        <p:nvSpPr>
          <p:cNvPr id="4" name="TextBox 3">
            <a:extLst>
              <a:ext uri="{FF2B5EF4-FFF2-40B4-BE49-F238E27FC236}">
                <a16:creationId xmlns:a16="http://schemas.microsoft.com/office/drawing/2014/main" id="{5A8AC2C5-A883-9933-CB65-6AD69B77D9B5}"/>
              </a:ext>
            </a:extLst>
          </p:cNvPr>
          <p:cNvSpPr txBox="1"/>
          <p:nvPr/>
        </p:nvSpPr>
        <p:spPr>
          <a:xfrm>
            <a:off x="8038941" y="3321625"/>
            <a:ext cx="966931" cy="430887"/>
          </a:xfrm>
          <a:prstGeom prst="rect">
            <a:avLst/>
          </a:prstGeom>
          <a:noFill/>
        </p:spPr>
        <p:txBody>
          <a:bodyPr wrap="none" rtlCol="0">
            <a:spAutoFit/>
          </a:bodyPr>
          <a:lstStyle/>
          <a:p>
            <a:r>
              <a:rPr lang="en-US" sz="1100" dirty="0"/>
              <a:t>Did not meet </a:t>
            </a:r>
          </a:p>
          <a:p>
            <a:r>
              <a:rPr lang="en-US" sz="1100" dirty="0"/>
              <a:t>local req.</a:t>
            </a:r>
          </a:p>
        </p:txBody>
      </p:sp>
      <p:sp>
        <p:nvSpPr>
          <p:cNvPr id="5" name="TextBox 4">
            <a:extLst>
              <a:ext uri="{FF2B5EF4-FFF2-40B4-BE49-F238E27FC236}">
                <a16:creationId xmlns:a16="http://schemas.microsoft.com/office/drawing/2014/main" id="{490C895F-E06E-1187-840F-4ECFDD1C39B1}"/>
              </a:ext>
            </a:extLst>
          </p:cNvPr>
          <p:cNvSpPr txBox="1"/>
          <p:nvPr/>
        </p:nvSpPr>
        <p:spPr>
          <a:xfrm>
            <a:off x="8038941" y="1974758"/>
            <a:ext cx="979755" cy="261610"/>
          </a:xfrm>
          <a:prstGeom prst="rect">
            <a:avLst/>
          </a:prstGeom>
          <a:noFill/>
        </p:spPr>
        <p:txBody>
          <a:bodyPr wrap="none" rtlCol="0">
            <a:spAutoFit/>
          </a:bodyPr>
          <a:lstStyle/>
          <a:p>
            <a:r>
              <a:rPr lang="en-US" sz="1100" dirty="0"/>
              <a:t>Met local req.</a:t>
            </a:r>
          </a:p>
        </p:txBody>
      </p:sp>
      <p:sp>
        <p:nvSpPr>
          <p:cNvPr id="6" name="TextBox 5">
            <a:extLst>
              <a:ext uri="{FF2B5EF4-FFF2-40B4-BE49-F238E27FC236}">
                <a16:creationId xmlns:a16="http://schemas.microsoft.com/office/drawing/2014/main" id="{F4780B07-918E-7275-5401-438EEEE723AA}"/>
              </a:ext>
            </a:extLst>
          </p:cNvPr>
          <p:cNvSpPr txBox="1"/>
          <p:nvPr/>
        </p:nvSpPr>
        <p:spPr>
          <a:xfrm>
            <a:off x="109330" y="117328"/>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2316607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32BEC-9234-6B2F-0F09-35434D530A2E}"/>
              </a:ext>
            </a:extLst>
          </p:cNvPr>
          <p:cNvSpPr>
            <a:spLocks noGrp="1"/>
          </p:cNvSpPr>
          <p:nvPr>
            <p:ph type="title"/>
          </p:nvPr>
        </p:nvSpPr>
        <p:spPr/>
        <p:txBody>
          <a:bodyPr>
            <a:normAutofit/>
          </a:bodyPr>
          <a:lstStyle/>
          <a:p>
            <a:r>
              <a:rPr lang="en-US" sz="2200" b="1" dirty="0">
                <a:solidFill>
                  <a:schemeClr val="tx1"/>
                </a:solidFill>
              </a:rPr>
              <a:t>A high percent of each student group in the graduating class earns the CD</a:t>
            </a:r>
          </a:p>
        </p:txBody>
      </p:sp>
      <p:graphicFrame>
        <p:nvGraphicFramePr>
          <p:cNvPr id="4" name="Content Placeholder 3" descr="CD Attainment Rates for Student Groups (2015-2019 Graduating Class Avg.)">
            <a:extLst>
              <a:ext uri="{FF2B5EF4-FFF2-40B4-BE49-F238E27FC236}">
                <a16:creationId xmlns:a16="http://schemas.microsoft.com/office/drawing/2014/main" id="{A3AC1BB6-F311-20F5-7E44-0DF47588749E}"/>
              </a:ext>
            </a:extLst>
          </p:cNvPr>
          <p:cNvGraphicFramePr>
            <a:graphicFrameLocks noGrp="1"/>
          </p:cNvGraphicFramePr>
          <p:nvPr>
            <p:ph idx="1"/>
            <p:extLst>
              <p:ext uri="{D42A27DB-BD31-4B8C-83A1-F6EECF244321}">
                <p14:modId xmlns:p14="http://schemas.microsoft.com/office/powerpoint/2010/main" val="2983433344"/>
              </p:ext>
            </p:extLst>
          </p:nvPr>
        </p:nvGraphicFramePr>
        <p:xfrm>
          <a:off x="572969" y="998000"/>
          <a:ext cx="7997825"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7">
            <a:extLst>
              <a:ext uri="{FF2B5EF4-FFF2-40B4-BE49-F238E27FC236}">
                <a16:creationId xmlns:a16="http://schemas.microsoft.com/office/drawing/2014/main" id="{7947A8D2-67EE-B1FC-973A-E1960A3F85CF}"/>
              </a:ext>
            </a:extLst>
          </p:cNvPr>
          <p:cNvSpPr txBox="1"/>
          <p:nvPr/>
        </p:nvSpPr>
        <p:spPr>
          <a:xfrm>
            <a:off x="3403928" y="5751723"/>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4,334</a:t>
            </a:r>
          </a:p>
        </p:txBody>
      </p:sp>
      <p:sp>
        <p:nvSpPr>
          <p:cNvPr id="6" name="TextBox 7">
            <a:extLst>
              <a:ext uri="{FF2B5EF4-FFF2-40B4-BE49-F238E27FC236}">
                <a16:creationId xmlns:a16="http://schemas.microsoft.com/office/drawing/2014/main" id="{84A5ECC2-1476-EACC-7FA8-87AC5C7B3D7D}"/>
              </a:ext>
            </a:extLst>
          </p:cNvPr>
          <p:cNvSpPr txBox="1"/>
          <p:nvPr/>
        </p:nvSpPr>
        <p:spPr>
          <a:xfrm>
            <a:off x="1612843" y="5751723"/>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6,409</a:t>
            </a:r>
          </a:p>
        </p:txBody>
      </p:sp>
      <p:sp>
        <p:nvSpPr>
          <p:cNvPr id="7" name="TextBox 7">
            <a:extLst>
              <a:ext uri="{FF2B5EF4-FFF2-40B4-BE49-F238E27FC236}">
                <a16:creationId xmlns:a16="http://schemas.microsoft.com/office/drawing/2014/main" id="{214D53AA-4C42-3C31-AA46-DDB3ED940A7D}"/>
              </a:ext>
            </a:extLst>
          </p:cNvPr>
          <p:cNvSpPr txBox="1"/>
          <p:nvPr/>
        </p:nvSpPr>
        <p:spPr>
          <a:xfrm>
            <a:off x="2494143" y="5751723"/>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10,868</a:t>
            </a:r>
          </a:p>
        </p:txBody>
      </p:sp>
      <p:sp>
        <p:nvSpPr>
          <p:cNvPr id="8" name="TextBox 7">
            <a:extLst>
              <a:ext uri="{FF2B5EF4-FFF2-40B4-BE49-F238E27FC236}">
                <a16:creationId xmlns:a16="http://schemas.microsoft.com/office/drawing/2014/main" id="{13F9A950-C543-D8D6-29C0-D634BDFE5B0F}"/>
              </a:ext>
            </a:extLst>
          </p:cNvPr>
          <p:cNvSpPr txBox="1"/>
          <p:nvPr/>
        </p:nvSpPr>
        <p:spPr>
          <a:xfrm>
            <a:off x="4227248" y="5751723"/>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46,836</a:t>
            </a:r>
          </a:p>
        </p:txBody>
      </p:sp>
      <p:sp>
        <p:nvSpPr>
          <p:cNvPr id="9" name="TextBox 7">
            <a:extLst>
              <a:ext uri="{FF2B5EF4-FFF2-40B4-BE49-F238E27FC236}">
                <a16:creationId xmlns:a16="http://schemas.microsoft.com/office/drawing/2014/main" id="{59B520FB-DB1A-0F2C-3C49-8E86393B2E44}"/>
              </a:ext>
            </a:extLst>
          </p:cNvPr>
          <p:cNvSpPr txBox="1"/>
          <p:nvPr/>
        </p:nvSpPr>
        <p:spPr>
          <a:xfrm>
            <a:off x="6841652" y="5729195"/>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3,052</a:t>
            </a:r>
          </a:p>
        </p:txBody>
      </p:sp>
      <p:sp>
        <p:nvSpPr>
          <p:cNvPr id="10" name="TextBox 7">
            <a:extLst>
              <a:ext uri="{FF2B5EF4-FFF2-40B4-BE49-F238E27FC236}">
                <a16:creationId xmlns:a16="http://schemas.microsoft.com/office/drawing/2014/main" id="{E331DF09-56C9-19F5-A266-2DC4D7150800}"/>
              </a:ext>
            </a:extLst>
          </p:cNvPr>
          <p:cNvSpPr txBox="1"/>
          <p:nvPr/>
        </p:nvSpPr>
        <p:spPr>
          <a:xfrm>
            <a:off x="7751437" y="5731960"/>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11,397</a:t>
            </a:r>
          </a:p>
        </p:txBody>
      </p:sp>
      <p:sp>
        <p:nvSpPr>
          <p:cNvPr id="11" name="TextBox 7">
            <a:extLst>
              <a:ext uri="{FF2B5EF4-FFF2-40B4-BE49-F238E27FC236}">
                <a16:creationId xmlns:a16="http://schemas.microsoft.com/office/drawing/2014/main" id="{174C038C-4A19-2200-2B75-187DBA714BD4}"/>
              </a:ext>
            </a:extLst>
          </p:cNvPr>
          <p:cNvSpPr txBox="1"/>
          <p:nvPr/>
        </p:nvSpPr>
        <p:spPr>
          <a:xfrm>
            <a:off x="5931867" y="5751723"/>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19,492</a:t>
            </a:r>
          </a:p>
        </p:txBody>
      </p:sp>
      <p:sp>
        <p:nvSpPr>
          <p:cNvPr id="13" name="TextBox 12">
            <a:extLst>
              <a:ext uri="{FF2B5EF4-FFF2-40B4-BE49-F238E27FC236}">
                <a16:creationId xmlns:a16="http://schemas.microsoft.com/office/drawing/2014/main" id="{8E537F13-6A7A-80D6-C1FB-33FCA06F3472}"/>
              </a:ext>
            </a:extLst>
          </p:cNvPr>
          <p:cNvSpPr txBox="1"/>
          <p:nvPr/>
        </p:nvSpPr>
        <p:spPr>
          <a:xfrm>
            <a:off x="-1787" y="5822444"/>
            <a:ext cx="1833672" cy="276999"/>
          </a:xfrm>
          <a:prstGeom prst="rect">
            <a:avLst/>
          </a:prstGeom>
          <a:noFill/>
        </p:spPr>
        <p:txBody>
          <a:bodyPr wrap="square" rtlCol="0">
            <a:spAutoFit/>
          </a:bodyPr>
          <a:lstStyle/>
          <a:p>
            <a:r>
              <a:rPr lang="en-US" sz="1200" dirty="0"/>
              <a:t>Number of Students:</a:t>
            </a:r>
          </a:p>
        </p:txBody>
      </p:sp>
      <p:sp>
        <p:nvSpPr>
          <p:cNvPr id="12" name="TextBox 11">
            <a:extLst>
              <a:ext uri="{FF2B5EF4-FFF2-40B4-BE49-F238E27FC236}">
                <a16:creationId xmlns:a16="http://schemas.microsoft.com/office/drawing/2014/main" id="{60BB5A21-5EB4-ECDF-870E-5BFE8C1F304D}"/>
              </a:ext>
            </a:extLst>
          </p:cNvPr>
          <p:cNvSpPr txBox="1"/>
          <p:nvPr/>
        </p:nvSpPr>
        <p:spPr>
          <a:xfrm>
            <a:off x="572969" y="303749"/>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652512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BB779-D529-1C3B-7442-31338AE4EE7E}"/>
              </a:ext>
            </a:extLst>
          </p:cNvPr>
          <p:cNvSpPr>
            <a:spLocks noGrp="1"/>
          </p:cNvSpPr>
          <p:nvPr>
            <p:ph type="title"/>
          </p:nvPr>
        </p:nvSpPr>
        <p:spPr/>
        <p:txBody>
          <a:bodyPr>
            <a:normAutofit/>
          </a:bodyPr>
          <a:lstStyle/>
          <a:p>
            <a:r>
              <a:rPr lang="en-US" sz="2200" b="1" dirty="0">
                <a:solidFill>
                  <a:schemeClr val="tx1"/>
                </a:solidFill>
              </a:rPr>
              <a:t>Most students in all student groups who do not earn the CD also do not meet local district graduation requirements</a:t>
            </a:r>
          </a:p>
        </p:txBody>
      </p:sp>
      <p:graphicFrame>
        <p:nvGraphicFramePr>
          <p:cNvPr id="4" name="Content Placeholder 3" descr="Met Local Requirements (Certificate of Attainment) vs. Not Meeting Local Requirements">
            <a:extLst>
              <a:ext uri="{FF2B5EF4-FFF2-40B4-BE49-F238E27FC236}">
                <a16:creationId xmlns:a16="http://schemas.microsoft.com/office/drawing/2014/main" id="{D68095C1-439D-8010-7A3E-C70323495431}"/>
              </a:ext>
            </a:extLst>
          </p:cNvPr>
          <p:cNvGraphicFramePr>
            <a:graphicFrameLocks noGrp="1"/>
          </p:cNvGraphicFramePr>
          <p:nvPr>
            <p:ph idx="1"/>
            <p:extLst>
              <p:ext uri="{D42A27DB-BD31-4B8C-83A1-F6EECF244321}">
                <p14:modId xmlns:p14="http://schemas.microsoft.com/office/powerpoint/2010/main" val="1407075268"/>
              </p:ext>
            </p:extLst>
          </p:nvPr>
        </p:nvGraphicFramePr>
        <p:xfrm>
          <a:off x="572969" y="1058779"/>
          <a:ext cx="7997825"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60A3937C-383B-25E8-DEC2-AD2132940ED7}"/>
              </a:ext>
            </a:extLst>
          </p:cNvPr>
          <p:cNvSpPr txBox="1"/>
          <p:nvPr/>
        </p:nvSpPr>
        <p:spPr>
          <a:xfrm>
            <a:off x="572969" y="117328"/>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1113794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CF03D-D0BB-10B0-65E0-EEBBFE29D535}"/>
              </a:ext>
            </a:extLst>
          </p:cNvPr>
          <p:cNvSpPr>
            <a:spLocks noGrp="1"/>
          </p:cNvSpPr>
          <p:nvPr>
            <p:ph type="title"/>
          </p:nvPr>
        </p:nvSpPr>
        <p:spPr/>
        <p:txBody>
          <a:bodyPr>
            <a:normAutofit/>
          </a:bodyPr>
          <a:lstStyle/>
          <a:p>
            <a:r>
              <a:rPr lang="en-US" sz="2200" b="1" dirty="0">
                <a:solidFill>
                  <a:schemeClr val="tx1"/>
                </a:solidFill>
              </a:rPr>
              <a:t>Among students with IEPs, the percent of students not earning the CD is much higher for those with the most significant needs</a:t>
            </a:r>
          </a:p>
        </p:txBody>
      </p:sp>
      <p:graphicFrame>
        <p:nvGraphicFramePr>
          <p:cNvPr id="4" name="Content Placeholder 3" descr="2019 Graduation Class IEP Students Not Meeting the CD by Services Needs">
            <a:extLst>
              <a:ext uri="{FF2B5EF4-FFF2-40B4-BE49-F238E27FC236}">
                <a16:creationId xmlns:a16="http://schemas.microsoft.com/office/drawing/2014/main" id="{8989D4C5-76E6-A416-9F4D-DE58F01BAB22}"/>
              </a:ext>
            </a:extLst>
          </p:cNvPr>
          <p:cNvGraphicFramePr>
            <a:graphicFrameLocks noGrp="1"/>
          </p:cNvGraphicFramePr>
          <p:nvPr>
            <p:ph idx="1"/>
            <p:extLst>
              <p:ext uri="{D42A27DB-BD31-4B8C-83A1-F6EECF244321}">
                <p14:modId xmlns:p14="http://schemas.microsoft.com/office/powerpoint/2010/main" val="2178009695"/>
              </p:ext>
            </p:extLst>
          </p:nvPr>
        </p:nvGraphicFramePr>
        <p:xfrm>
          <a:off x="573088" y="1150938"/>
          <a:ext cx="7997825"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3DA7CD9-67A2-D6F6-520F-F012AB3EB4F5}"/>
              </a:ext>
            </a:extLst>
          </p:cNvPr>
          <p:cNvSpPr txBox="1"/>
          <p:nvPr/>
        </p:nvSpPr>
        <p:spPr>
          <a:xfrm>
            <a:off x="572969" y="117328"/>
            <a:ext cx="2156751" cy="338554"/>
          </a:xfrm>
          <a:prstGeom prst="rect">
            <a:avLst/>
          </a:prstGeom>
          <a:noFill/>
        </p:spPr>
        <p:txBody>
          <a:bodyPr wrap="square" rtlCol="0">
            <a:spAutoFit/>
          </a:bodyPr>
          <a:lstStyle/>
          <a:p>
            <a:r>
              <a:rPr lang="en-US" sz="1600" dirty="0"/>
              <a:t>CD Graduation Impact</a:t>
            </a:r>
          </a:p>
        </p:txBody>
      </p:sp>
      <p:sp>
        <p:nvSpPr>
          <p:cNvPr id="6" name="TextBox 7">
            <a:extLst>
              <a:ext uri="{FF2B5EF4-FFF2-40B4-BE49-F238E27FC236}">
                <a16:creationId xmlns:a16="http://schemas.microsoft.com/office/drawing/2014/main" id="{88892870-4E6D-E496-5727-CCEF71937978}"/>
              </a:ext>
            </a:extLst>
          </p:cNvPr>
          <p:cNvSpPr txBox="1"/>
          <p:nvPr/>
        </p:nvSpPr>
        <p:spPr>
          <a:xfrm>
            <a:off x="1861321" y="5910749"/>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1,116</a:t>
            </a:r>
          </a:p>
        </p:txBody>
      </p:sp>
      <p:sp>
        <p:nvSpPr>
          <p:cNvPr id="7" name="TextBox 7">
            <a:extLst>
              <a:ext uri="{FF2B5EF4-FFF2-40B4-BE49-F238E27FC236}">
                <a16:creationId xmlns:a16="http://schemas.microsoft.com/office/drawing/2014/main" id="{04A8ED75-1D06-ED12-9086-2275E3481F83}"/>
              </a:ext>
            </a:extLst>
          </p:cNvPr>
          <p:cNvSpPr txBox="1"/>
          <p:nvPr/>
        </p:nvSpPr>
        <p:spPr>
          <a:xfrm>
            <a:off x="3461014" y="5952326"/>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2,229</a:t>
            </a:r>
          </a:p>
        </p:txBody>
      </p:sp>
      <p:sp>
        <p:nvSpPr>
          <p:cNvPr id="8" name="TextBox 7">
            <a:extLst>
              <a:ext uri="{FF2B5EF4-FFF2-40B4-BE49-F238E27FC236}">
                <a16:creationId xmlns:a16="http://schemas.microsoft.com/office/drawing/2014/main" id="{0506E52D-98EF-1EAF-5379-32052A574F90}"/>
              </a:ext>
            </a:extLst>
          </p:cNvPr>
          <p:cNvSpPr txBox="1"/>
          <p:nvPr/>
        </p:nvSpPr>
        <p:spPr>
          <a:xfrm>
            <a:off x="5216117" y="5952326"/>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5,272</a:t>
            </a:r>
          </a:p>
        </p:txBody>
      </p:sp>
      <p:sp>
        <p:nvSpPr>
          <p:cNvPr id="9" name="TextBox 7">
            <a:extLst>
              <a:ext uri="{FF2B5EF4-FFF2-40B4-BE49-F238E27FC236}">
                <a16:creationId xmlns:a16="http://schemas.microsoft.com/office/drawing/2014/main" id="{B016B265-6D92-F90F-1D26-9F7AC74AB15F}"/>
              </a:ext>
            </a:extLst>
          </p:cNvPr>
          <p:cNvSpPr txBox="1"/>
          <p:nvPr/>
        </p:nvSpPr>
        <p:spPr>
          <a:xfrm>
            <a:off x="6868473" y="5952326"/>
            <a:ext cx="622921"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t>2,837</a:t>
            </a:r>
          </a:p>
        </p:txBody>
      </p:sp>
      <p:sp>
        <p:nvSpPr>
          <p:cNvPr id="10" name="TextBox 9">
            <a:extLst>
              <a:ext uri="{FF2B5EF4-FFF2-40B4-BE49-F238E27FC236}">
                <a16:creationId xmlns:a16="http://schemas.microsoft.com/office/drawing/2014/main" id="{8FBE29B0-1C0D-DBFB-4B5F-1412A4F040F5}"/>
              </a:ext>
            </a:extLst>
          </p:cNvPr>
          <p:cNvSpPr txBox="1"/>
          <p:nvPr/>
        </p:nvSpPr>
        <p:spPr>
          <a:xfrm>
            <a:off x="183379" y="5910469"/>
            <a:ext cx="1833672" cy="276999"/>
          </a:xfrm>
          <a:prstGeom prst="rect">
            <a:avLst/>
          </a:prstGeom>
          <a:noFill/>
        </p:spPr>
        <p:txBody>
          <a:bodyPr wrap="square" rtlCol="0">
            <a:spAutoFit/>
          </a:bodyPr>
          <a:lstStyle/>
          <a:p>
            <a:r>
              <a:rPr lang="en-US" sz="1200" dirty="0"/>
              <a:t>Number of Students:</a:t>
            </a:r>
          </a:p>
        </p:txBody>
      </p:sp>
    </p:spTree>
    <p:extLst>
      <p:ext uri="{BB962C8B-B14F-4D97-AF65-F5344CB8AC3E}">
        <p14:creationId xmlns:p14="http://schemas.microsoft.com/office/powerpoint/2010/main" val="750680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2BC14-46A2-B03F-2FF8-F3118E00F5F9}"/>
              </a:ext>
            </a:extLst>
          </p:cNvPr>
          <p:cNvSpPr>
            <a:spLocks noGrp="1"/>
          </p:cNvSpPr>
          <p:nvPr>
            <p:ph type="title"/>
          </p:nvPr>
        </p:nvSpPr>
        <p:spPr>
          <a:xfrm>
            <a:off x="573206" y="-1"/>
            <a:ext cx="7997588" cy="968189"/>
          </a:xfrm>
        </p:spPr>
        <p:txBody>
          <a:bodyPr>
            <a:normAutofit/>
          </a:bodyPr>
          <a:lstStyle/>
          <a:p>
            <a:r>
              <a:rPr lang="en-US" sz="1800" b="1" dirty="0">
                <a:solidFill>
                  <a:schemeClr val="tx1"/>
                </a:solidFill>
              </a:rPr>
              <a:t>The percent of EL students not meeting the CD generally declines the more years the student is considered EL</a:t>
            </a:r>
          </a:p>
        </p:txBody>
      </p:sp>
      <p:sp>
        <p:nvSpPr>
          <p:cNvPr id="4" name="TextBox 3">
            <a:extLst>
              <a:ext uri="{FF2B5EF4-FFF2-40B4-BE49-F238E27FC236}">
                <a16:creationId xmlns:a16="http://schemas.microsoft.com/office/drawing/2014/main" id="{5C1E4260-B83E-E7FE-6115-299AD2D7AA32}"/>
              </a:ext>
            </a:extLst>
          </p:cNvPr>
          <p:cNvSpPr txBox="1"/>
          <p:nvPr/>
        </p:nvSpPr>
        <p:spPr>
          <a:xfrm>
            <a:off x="572969" y="117328"/>
            <a:ext cx="2156751" cy="338554"/>
          </a:xfrm>
          <a:prstGeom prst="rect">
            <a:avLst/>
          </a:prstGeom>
          <a:noFill/>
        </p:spPr>
        <p:txBody>
          <a:bodyPr wrap="square" rtlCol="0">
            <a:spAutoFit/>
          </a:bodyPr>
          <a:lstStyle/>
          <a:p>
            <a:r>
              <a:rPr lang="en-US" sz="1600" dirty="0"/>
              <a:t>CD Graduation Impact</a:t>
            </a:r>
          </a:p>
        </p:txBody>
      </p:sp>
      <p:graphicFrame>
        <p:nvGraphicFramePr>
          <p:cNvPr id="5" name="Content Placeholder 3" descr="2019 Graduation Class EL Students Not Meeting the CD - Years as EL Student">
            <a:extLst>
              <a:ext uri="{FF2B5EF4-FFF2-40B4-BE49-F238E27FC236}">
                <a16:creationId xmlns:a16="http://schemas.microsoft.com/office/drawing/2014/main" id="{AC3BB1F4-B01B-66C2-3EE6-C7A4ABFACB39}"/>
              </a:ext>
            </a:extLst>
          </p:cNvPr>
          <p:cNvGraphicFramePr>
            <a:graphicFrameLocks noGrp="1"/>
          </p:cNvGraphicFramePr>
          <p:nvPr>
            <p:ph idx="1"/>
            <p:extLst>
              <p:ext uri="{D42A27DB-BD31-4B8C-83A1-F6EECF244321}">
                <p14:modId xmlns:p14="http://schemas.microsoft.com/office/powerpoint/2010/main" val="3034381914"/>
              </p:ext>
            </p:extLst>
          </p:nvPr>
        </p:nvGraphicFramePr>
        <p:xfrm>
          <a:off x="573088" y="1219199"/>
          <a:ext cx="7997825" cy="51186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35566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D9BD0-FFEF-0609-85E7-943C99BAED8D}"/>
              </a:ext>
            </a:extLst>
          </p:cNvPr>
          <p:cNvSpPr>
            <a:spLocks noGrp="1"/>
          </p:cNvSpPr>
          <p:nvPr>
            <p:ph type="title"/>
          </p:nvPr>
        </p:nvSpPr>
        <p:spPr/>
        <p:txBody>
          <a:bodyPr>
            <a:normAutofit/>
          </a:bodyPr>
          <a:lstStyle/>
          <a:p>
            <a:r>
              <a:rPr lang="en-US" sz="2200" b="1" dirty="0">
                <a:solidFill>
                  <a:schemeClr val="tx1"/>
                </a:solidFill>
              </a:rPr>
              <a:t> Most Grade 12 dropouts have already earned the CD</a:t>
            </a:r>
          </a:p>
        </p:txBody>
      </p:sp>
      <p:graphicFrame>
        <p:nvGraphicFramePr>
          <p:cNvPr id="4" name="Table 4">
            <a:extLst>
              <a:ext uri="{FF2B5EF4-FFF2-40B4-BE49-F238E27FC236}">
                <a16:creationId xmlns:a16="http://schemas.microsoft.com/office/drawing/2014/main" id="{A7645792-5F81-E064-784B-B68A5EDF1467}"/>
              </a:ext>
            </a:extLst>
          </p:cNvPr>
          <p:cNvGraphicFramePr>
            <a:graphicFrameLocks noGrp="1"/>
          </p:cNvGraphicFramePr>
          <p:nvPr>
            <p:ph idx="1"/>
            <p:extLst>
              <p:ext uri="{D42A27DB-BD31-4B8C-83A1-F6EECF244321}">
                <p14:modId xmlns:p14="http://schemas.microsoft.com/office/powerpoint/2010/main" val="3391826489"/>
              </p:ext>
            </p:extLst>
          </p:nvPr>
        </p:nvGraphicFramePr>
        <p:xfrm>
          <a:off x="280480" y="1461834"/>
          <a:ext cx="8516049" cy="4146888"/>
        </p:xfrm>
        <a:graphic>
          <a:graphicData uri="http://schemas.openxmlformats.org/drawingml/2006/table">
            <a:tbl>
              <a:tblPr firstRow="1" bandRow="1">
                <a:tableStyleId>{7DF18680-E054-41AD-8BC1-D1AEF772440D}</a:tableStyleId>
              </a:tblPr>
              <a:tblGrid>
                <a:gridCol w="1157907">
                  <a:extLst>
                    <a:ext uri="{9D8B030D-6E8A-4147-A177-3AD203B41FA5}">
                      <a16:colId xmlns:a16="http://schemas.microsoft.com/office/drawing/2014/main" val="178062505"/>
                    </a:ext>
                  </a:extLst>
                </a:gridCol>
                <a:gridCol w="1216779">
                  <a:extLst>
                    <a:ext uri="{9D8B030D-6E8A-4147-A177-3AD203B41FA5}">
                      <a16:colId xmlns:a16="http://schemas.microsoft.com/office/drawing/2014/main" val="1333513632"/>
                    </a:ext>
                  </a:extLst>
                </a:gridCol>
                <a:gridCol w="1482753">
                  <a:extLst>
                    <a:ext uri="{9D8B030D-6E8A-4147-A177-3AD203B41FA5}">
                      <a16:colId xmlns:a16="http://schemas.microsoft.com/office/drawing/2014/main" val="2467585435"/>
                    </a:ext>
                  </a:extLst>
                </a:gridCol>
                <a:gridCol w="1482753">
                  <a:extLst>
                    <a:ext uri="{9D8B030D-6E8A-4147-A177-3AD203B41FA5}">
                      <a16:colId xmlns:a16="http://schemas.microsoft.com/office/drawing/2014/main" val="2473620846"/>
                    </a:ext>
                  </a:extLst>
                </a:gridCol>
                <a:gridCol w="1583016">
                  <a:extLst>
                    <a:ext uri="{9D8B030D-6E8A-4147-A177-3AD203B41FA5}">
                      <a16:colId xmlns:a16="http://schemas.microsoft.com/office/drawing/2014/main" val="542048970"/>
                    </a:ext>
                  </a:extLst>
                </a:gridCol>
                <a:gridCol w="1592841">
                  <a:extLst>
                    <a:ext uri="{9D8B030D-6E8A-4147-A177-3AD203B41FA5}">
                      <a16:colId xmlns:a16="http://schemas.microsoft.com/office/drawing/2014/main" val="1485507518"/>
                    </a:ext>
                  </a:extLst>
                </a:gridCol>
              </a:tblGrid>
              <a:tr h="518361">
                <a:tc gridSpan="6">
                  <a:txBody>
                    <a:bodyPr/>
                    <a:lstStyle/>
                    <a:p>
                      <a:pPr algn="ctr"/>
                      <a:r>
                        <a:rPr lang="en-US" dirty="0">
                          <a:solidFill>
                            <a:schemeClr val="tx1"/>
                          </a:solidFill>
                        </a:rPr>
                        <a:t>Grade 12 Dropouts</a:t>
                      </a:r>
                    </a:p>
                  </a:txBody>
                  <a:tcPr/>
                </a:tc>
                <a:tc hMerge="1">
                  <a:txBody>
                    <a:bodyPr/>
                    <a:lstStyle/>
                    <a:p>
                      <a:pPr algn="ctr"/>
                      <a:endParaRPr lang="en-US" dirty="0"/>
                    </a:p>
                  </a:txBody>
                  <a:tcPr/>
                </a:tc>
                <a:tc hMerge="1">
                  <a:txBody>
                    <a:bodyPr/>
                    <a:lstStyle/>
                    <a:p>
                      <a:endParaRPr lang="en-US"/>
                    </a:p>
                  </a:txBody>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extLst>
                  <a:ext uri="{0D108BD9-81ED-4DB2-BD59-A6C34878D82A}">
                    <a16:rowId xmlns:a16="http://schemas.microsoft.com/office/drawing/2014/main" val="748902666"/>
                  </a:ext>
                </a:extLst>
              </a:tr>
              <a:tr h="518361">
                <a:tc>
                  <a:txBody>
                    <a:bodyPr/>
                    <a:lstStyle/>
                    <a:p>
                      <a:pPr algn="ctr"/>
                      <a:r>
                        <a:rPr lang="en-US" b="1" dirty="0"/>
                        <a:t>Year</a:t>
                      </a:r>
                    </a:p>
                  </a:txBody>
                  <a:tcPr/>
                </a:tc>
                <a:tc gridSpan="2">
                  <a:txBody>
                    <a:bodyPr/>
                    <a:lstStyle/>
                    <a:p>
                      <a:pPr algn="ctr"/>
                      <a:r>
                        <a:rPr lang="en-US" b="1" dirty="0"/>
                        <a:t># Dropouts</a:t>
                      </a:r>
                    </a:p>
                  </a:txBody>
                  <a:tcPr/>
                </a:tc>
                <a:tc hMerge="1">
                  <a:txBody>
                    <a:bodyPr/>
                    <a:lstStyle/>
                    <a:p>
                      <a:endParaRPr lang="en-US"/>
                    </a:p>
                  </a:txBody>
                  <a:tcPr/>
                </a:tc>
                <a:tc rowSpan="7">
                  <a:txBody>
                    <a:bodyPr/>
                    <a:lstStyle/>
                    <a:p>
                      <a:pPr algn="ctr"/>
                      <a:endParaRPr lang="en-US" b="1" dirty="0"/>
                    </a:p>
                  </a:txBody>
                  <a:tcPr/>
                </a:tc>
                <a:tc gridSpan="2">
                  <a:txBody>
                    <a:bodyPr/>
                    <a:lstStyle/>
                    <a:p>
                      <a:pPr algn="ctr"/>
                      <a:r>
                        <a:rPr lang="en-US" b="1" dirty="0"/>
                        <a:t>% of Dropouts</a:t>
                      </a:r>
                    </a:p>
                  </a:txBody>
                  <a:tcPr/>
                </a:tc>
                <a:tc hMerge="1">
                  <a:txBody>
                    <a:bodyPr/>
                    <a:lstStyle/>
                    <a:p>
                      <a:endParaRPr lang="en-US"/>
                    </a:p>
                  </a:txBody>
                  <a:tcPr/>
                </a:tc>
                <a:extLst>
                  <a:ext uri="{0D108BD9-81ED-4DB2-BD59-A6C34878D82A}">
                    <a16:rowId xmlns:a16="http://schemas.microsoft.com/office/drawing/2014/main" val="3341910188"/>
                  </a:ext>
                </a:extLst>
              </a:tr>
              <a:tr h="518361">
                <a:tc>
                  <a:txBody>
                    <a:bodyPr/>
                    <a:lstStyle/>
                    <a:p>
                      <a:pPr algn="ctr"/>
                      <a:endParaRPr lang="en-US" dirty="0"/>
                    </a:p>
                  </a:txBody>
                  <a:tcPr/>
                </a:tc>
                <a:tc>
                  <a:txBody>
                    <a:bodyPr/>
                    <a:lstStyle/>
                    <a:p>
                      <a:pPr algn="ctr"/>
                      <a:r>
                        <a:rPr lang="en-US" u="sng" dirty="0"/>
                        <a:t>w/ CD</a:t>
                      </a:r>
                    </a:p>
                  </a:txBody>
                  <a:tcPr/>
                </a:tc>
                <a:tc>
                  <a:txBody>
                    <a:bodyPr/>
                    <a:lstStyle/>
                    <a:p>
                      <a:pPr algn="ctr"/>
                      <a:r>
                        <a:rPr lang="en-US" u="sng" dirty="0"/>
                        <a:t>w/o CD</a:t>
                      </a:r>
                    </a:p>
                  </a:txBody>
                  <a:tcPr/>
                </a:tc>
                <a:tc vMerge="1">
                  <a:txBody>
                    <a:bodyPr/>
                    <a:lstStyle/>
                    <a:p>
                      <a:pPr algn="ctr"/>
                      <a:endParaRPr lang="en-US" dirty="0"/>
                    </a:p>
                  </a:txBody>
                  <a:tcPr/>
                </a:tc>
                <a:tc>
                  <a:txBody>
                    <a:bodyPr/>
                    <a:lstStyle/>
                    <a:p>
                      <a:pPr algn="ctr"/>
                      <a:r>
                        <a:rPr lang="en-US" u="sng" dirty="0"/>
                        <a:t>w/ CD</a:t>
                      </a:r>
                    </a:p>
                  </a:txBody>
                  <a:tcPr/>
                </a:tc>
                <a:tc>
                  <a:txBody>
                    <a:bodyPr/>
                    <a:lstStyle/>
                    <a:p>
                      <a:pPr algn="ctr"/>
                      <a:r>
                        <a:rPr lang="en-US" u="sng" dirty="0"/>
                        <a:t>w/o CD</a:t>
                      </a:r>
                    </a:p>
                  </a:txBody>
                  <a:tcPr/>
                </a:tc>
                <a:extLst>
                  <a:ext uri="{0D108BD9-81ED-4DB2-BD59-A6C34878D82A}">
                    <a16:rowId xmlns:a16="http://schemas.microsoft.com/office/drawing/2014/main" val="3482222422"/>
                  </a:ext>
                </a:extLst>
              </a:tr>
              <a:tr h="518361">
                <a:tc>
                  <a:txBody>
                    <a:bodyPr/>
                    <a:lstStyle/>
                    <a:p>
                      <a:pPr algn="ctr"/>
                      <a:r>
                        <a:rPr lang="en-US" b="1" dirty="0"/>
                        <a:t>2019</a:t>
                      </a:r>
                    </a:p>
                  </a:txBody>
                  <a:tcPr/>
                </a:tc>
                <a:tc>
                  <a:txBody>
                    <a:bodyPr/>
                    <a:lstStyle/>
                    <a:p>
                      <a:pPr algn="ctr"/>
                      <a:r>
                        <a:rPr lang="en-US" b="0" dirty="0"/>
                        <a:t>847</a:t>
                      </a:r>
                    </a:p>
                  </a:txBody>
                  <a:tcPr/>
                </a:tc>
                <a:tc>
                  <a:txBody>
                    <a:bodyPr/>
                    <a:lstStyle/>
                    <a:p>
                      <a:pPr algn="ctr"/>
                      <a:r>
                        <a:rPr lang="en-US" b="0" dirty="0"/>
                        <a:t>521</a:t>
                      </a:r>
                    </a:p>
                  </a:txBody>
                  <a:tcPr/>
                </a:tc>
                <a:tc vMerge="1">
                  <a:txBody>
                    <a:bodyPr/>
                    <a:lstStyle/>
                    <a:p>
                      <a:pPr algn="ctr"/>
                      <a:endParaRPr lang="en-US" b="0" dirty="0"/>
                    </a:p>
                  </a:txBody>
                  <a:tcPr/>
                </a:tc>
                <a:tc>
                  <a:txBody>
                    <a:bodyPr/>
                    <a:lstStyle/>
                    <a:p>
                      <a:pPr algn="ctr"/>
                      <a:r>
                        <a:rPr lang="en-US" b="0" dirty="0"/>
                        <a:t>62%</a:t>
                      </a:r>
                    </a:p>
                  </a:txBody>
                  <a:tcPr/>
                </a:tc>
                <a:tc>
                  <a:txBody>
                    <a:bodyPr/>
                    <a:lstStyle/>
                    <a:p>
                      <a:pPr algn="ctr"/>
                      <a:r>
                        <a:rPr lang="en-US" b="0" dirty="0"/>
                        <a:t>38%</a:t>
                      </a:r>
                    </a:p>
                  </a:txBody>
                  <a:tcPr/>
                </a:tc>
                <a:extLst>
                  <a:ext uri="{0D108BD9-81ED-4DB2-BD59-A6C34878D82A}">
                    <a16:rowId xmlns:a16="http://schemas.microsoft.com/office/drawing/2014/main" val="3946702409"/>
                  </a:ext>
                </a:extLst>
              </a:tr>
              <a:tr h="518361">
                <a:tc>
                  <a:txBody>
                    <a:bodyPr/>
                    <a:lstStyle/>
                    <a:p>
                      <a:pPr algn="ctr"/>
                      <a:r>
                        <a:rPr lang="en-US" b="1" dirty="0"/>
                        <a:t>2018</a:t>
                      </a:r>
                    </a:p>
                  </a:txBody>
                  <a:tcPr/>
                </a:tc>
                <a:tc>
                  <a:txBody>
                    <a:bodyPr/>
                    <a:lstStyle/>
                    <a:p>
                      <a:pPr algn="ctr"/>
                      <a:r>
                        <a:rPr lang="en-US" b="0" dirty="0"/>
                        <a:t>995</a:t>
                      </a:r>
                    </a:p>
                  </a:txBody>
                  <a:tcPr/>
                </a:tc>
                <a:tc>
                  <a:txBody>
                    <a:bodyPr/>
                    <a:lstStyle/>
                    <a:p>
                      <a:pPr algn="ctr"/>
                      <a:r>
                        <a:rPr lang="en-US" b="0" dirty="0"/>
                        <a:t>512</a:t>
                      </a:r>
                    </a:p>
                  </a:txBody>
                  <a:tcPr/>
                </a:tc>
                <a:tc vMerge="1">
                  <a:txBody>
                    <a:bodyPr/>
                    <a:lstStyle/>
                    <a:p>
                      <a:pPr algn="ctr"/>
                      <a:endParaRPr lang="en-US" b="0" dirty="0"/>
                    </a:p>
                  </a:txBody>
                  <a:tcPr/>
                </a:tc>
                <a:tc>
                  <a:txBody>
                    <a:bodyPr/>
                    <a:lstStyle/>
                    <a:p>
                      <a:pPr algn="ctr"/>
                      <a:r>
                        <a:rPr lang="en-US" b="0" dirty="0"/>
                        <a:t>66%</a:t>
                      </a:r>
                    </a:p>
                  </a:txBody>
                  <a:tcPr/>
                </a:tc>
                <a:tc>
                  <a:txBody>
                    <a:bodyPr/>
                    <a:lstStyle/>
                    <a:p>
                      <a:pPr algn="ctr"/>
                      <a:r>
                        <a:rPr lang="en-US" b="0" dirty="0"/>
                        <a:t>34%</a:t>
                      </a:r>
                    </a:p>
                  </a:txBody>
                  <a:tcPr/>
                </a:tc>
                <a:extLst>
                  <a:ext uri="{0D108BD9-81ED-4DB2-BD59-A6C34878D82A}">
                    <a16:rowId xmlns:a16="http://schemas.microsoft.com/office/drawing/2014/main" val="3317659761"/>
                  </a:ext>
                </a:extLst>
              </a:tr>
              <a:tr h="518361">
                <a:tc>
                  <a:txBody>
                    <a:bodyPr/>
                    <a:lstStyle/>
                    <a:p>
                      <a:pPr algn="ctr"/>
                      <a:r>
                        <a:rPr lang="en-US" b="1" dirty="0"/>
                        <a:t>2017</a:t>
                      </a:r>
                    </a:p>
                  </a:txBody>
                  <a:tcPr/>
                </a:tc>
                <a:tc>
                  <a:txBody>
                    <a:bodyPr/>
                    <a:lstStyle/>
                    <a:p>
                      <a:pPr algn="ctr"/>
                      <a:r>
                        <a:rPr lang="en-US" b="0" dirty="0"/>
                        <a:t>862</a:t>
                      </a:r>
                    </a:p>
                  </a:txBody>
                  <a:tcPr/>
                </a:tc>
                <a:tc>
                  <a:txBody>
                    <a:bodyPr/>
                    <a:lstStyle/>
                    <a:p>
                      <a:pPr algn="ctr"/>
                      <a:r>
                        <a:rPr lang="en-US" b="0" dirty="0"/>
                        <a:t>363</a:t>
                      </a:r>
                    </a:p>
                  </a:txBody>
                  <a:tcPr/>
                </a:tc>
                <a:tc vMerge="1">
                  <a:txBody>
                    <a:bodyPr/>
                    <a:lstStyle/>
                    <a:p>
                      <a:pPr algn="ctr"/>
                      <a:endParaRPr lang="en-US" b="0" dirty="0"/>
                    </a:p>
                  </a:txBody>
                  <a:tcPr/>
                </a:tc>
                <a:tc>
                  <a:txBody>
                    <a:bodyPr/>
                    <a:lstStyle/>
                    <a:p>
                      <a:pPr algn="ctr"/>
                      <a:r>
                        <a:rPr lang="en-US" b="0" dirty="0"/>
                        <a:t>70%</a:t>
                      </a:r>
                    </a:p>
                  </a:txBody>
                  <a:tcPr/>
                </a:tc>
                <a:tc>
                  <a:txBody>
                    <a:bodyPr/>
                    <a:lstStyle/>
                    <a:p>
                      <a:pPr algn="ctr"/>
                      <a:r>
                        <a:rPr lang="en-US" b="0" dirty="0"/>
                        <a:t>30%</a:t>
                      </a:r>
                    </a:p>
                  </a:txBody>
                  <a:tcPr/>
                </a:tc>
                <a:extLst>
                  <a:ext uri="{0D108BD9-81ED-4DB2-BD59-A6C34878D82A}">
                    <a16:rowId xmlns:a16="http://schemas.microsoft.com/office/drawing/2014/main" val="3255419115"/>
                  </a:ext>
                </a:extLst>
              </a:tr>
              <a:tr h="518361">
                <a:tc>
                  <a:txBody>
                    <a:bodyPr/>
                    <a:lstStyle/>
                    <a:p>
                      <a:pPr algn="ctr"/>
                      <a:r>
                        <a:rPr lang="en-US" b="1" dirty="0"/>
                        <a:t>2016</a:t>
                      </a:r>
                    </a:p>
                  </a:txBody>
                  <a:tcPr/>
                </a:tc>
                <a:tc>
                  <a:txBody>
                    <a:bodyPr/>
                    <a:lstStyle/>
                    <a:p>
                      <a:pPr algn="ctr"/>
                      <a:r>
                        <a:rPr lang="en-US" b="0" dirty="0"/>
                        <a:t>1,037</a:t>
                      </a:r>
                    </a:p>
                  </a:txBody>
                  <a:tcPr/>
                </a:tc>
                <a:tc>
                  <a:txBody>
                    <a:bodyPr/>
                    <a:lstStyle/>
                    <a:p>
                      <a:pPr algn="ctr"/>
                      <a:r>
                        <a:rPr lang="en-US" b="0" dirty="0"/>
                        <a:t>431</a:t>
                      </a:r>
                    </a:p>
                  </a:txBody>
                  <a:tcPr/>
                </a:tc>
                <a:tc vMerge="1">
                  <a:txBody>
                    <a:bodyPr/>
                    <a:lstStyle/>
                    <a:p>
                      <a:pPr algn="ctr"/>
                      <a:endParaRPr lang="en-US" b="0" dirty="0"/>
                    </a:p>
                  </a:txBody>
                  <a:tcPr/>
                </a:tc>
                <a:tc>
                  <a:txBody>
                    <a:bodyPr/>
                    <a:lstStyle/>
                    <a:p>
                      <a:pPr algn="ctr"/>
                      <a:r>
                        <a:rPr lang="en-US" b="0" dirty="0"/>
                        <a:t>71%</a:t>
                      </a:r>
                    </a:p>
                  </a:txBody>
                  <a:tcPr/>
                </a:tc>
                <a:tc>
                  <a:txBody>
                    <a:bodyPr/>
                    <a:lstStyle/>
                    <a:p>
                      <a:pPr algn="ctr"/>
                      <a:r>
                        <a:rPr lang="en-US" b="0" dirty="0"/>
                        <a:t>29%</a:t>
                      </a:r>
                    </a:p>
                  </a:txBody>
                  <a:tcPr/>
                </a:tc>
                <a:extLst>
                  <a:ext uri="{0D108BD9-81ED-4DB2-BD59-A6C34878D82A}">
                    <a16:rowId xmlns:a16="http://schemas.microsoft.com/office/drawing/2014/main" val="3829444225"/>
                  </a:ext>
                </a:extLst>
              </a:tr>
              <a:tr h="518361">
                <a:tc>
                  <a:txBody>
                    <a:bodyPr/>
                    <a:lstStyle/>
                    <a:p>
                      <a:pPr algn="ctr"/>
                      <a:r>
                        <a:rPr lang="en-US" b="1" dirty="0"/>
                        <a:t>2015</a:t>
                      </a:r>
                    </a:p>
                  </a:txBody>
                  <a:tcPr/>
                </a:tc>
                <a:tc>
                  <a:txBody>
                    <a:bodyPr/>
                    <a:lstStyle/>
                    <a:p>
                      <a:pPr algn="ctr"/>
                      <a:r>
                        <a:rPr lang="en-US" b="0" dirty="0"/>
                        <a:t>975</a:t>
                      </a:r>
                    </a:p>
                  </a:txBody>
                  <a:tcPr/>
                </a:tc>
                <a:tc>
                  <a:txBody>
                    <a:bodyPr/>
                    <a:lstStyle/>
                    <a:p>
                      <a:pPr algn="ctr"/>
                      <a:r>
                        <a:rPr lang="en-US" b="0" dirty="0"/>
                        <a:t>381</a:t>
                      </a:r>
                    </a:p>
                  </a:txBody>
                  <a:tcPr/>
                </a:tc>
                <a:tc vMerge="1">
                  <a:txBody>
                    <a:bodyPr/>
                    <a:lstStyle/>
                    <a:p>
                      <a:pPr algn="ctr"/>
                      <a:endParaRPr lang="en-US" b="0" dirty="0"/>
                    </a:p>
                  </a:txBody>
                  <a:tcPr/>
                </a:tc>
                <a:tc>
                  <a:txBody>
                    <a:bodyPr/>
                    <a:lstStyle/>
                    <a:p>
                      <a:pPr algn="ctr"/>
                      <a:r>
                        <a:rPr lang="en-US" b="0" dirty="0"/>
                        <a:t>72%</a:t>
                      </a:r>
                    </a:p>
                  </a:txBody>
                  <a:tcPr/>
                </a:tc>
                <a:tc>
                  <a:txBody>
                    <a:bodyPr/>
                    <a:lstStyle/>
                    <a:p>
                      <a:pPr algn="ctr"/>
                      <a:r>
                        <a:rPr lang="en-US" b="0" dirty="0"/>
                        <a:t>28%</a:t>
                      </a:r>
                    </a:p>
                  </a:txBody>
                  <a:tcPr/>
                </a:tc>
                <a:extLst>
                  <a:ext uri="{0D108BD9-81ED-4DB2-BD59-A6C34878D82A}">
                    <a16:rowId xmlns:a16="http://schemas.microsoft.com/office/drawing/2014/main" val="1432775477"/>
                  </a:ext>
                </a:extLst>
              </a:tr>
            </a:tbl>
          </a:graphicData>
        </a:graphic>
      </p:graphicFrame>
      <p:sp>
        <p:nvSpPr>
          <p:cNvPr id="3" name="TextBox 2">
            <a:extLst>
              <a:ext uri="{FF2B5EF4-FFF2-40B4-BE49-F238E27FC236}">
                <a16:creationId xmlns:a16="http://schemas.microsoft.com/office/drawing/2014/main" id="{8F58BFEC-E573-E108-1C2F-36BEB1BF8C82}"/>
              </a:ext>
            </a:extLst>
          </p:cNvPr>
          <p:cNvSpPr txBox="1"/>
          <p:nvPr/>
        </p:nvSpPr>
        <p:spPr>
          <a:xfrm>
            <a:off x="573206" y="334138"/>
            <a:ext cx="2378716"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1041617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A9801-6F2E-7379-3A60-97576812C6FC}"/>
              </a:ext>
            </a:extLst>
          </p:cNvPr>
          <p:cNvSpPr>
            <a:spLocks noGrp="1"/>
          </p:cNvSpPr>
          <p:nvPr>
            <p:ph type="title"/>
          </p:nvPr>
        </p:nvSpPr>
        <p:spPr/>
        <p:txBody>
          <a:bodyPr>
            <a:normAutofit/>
          </a:bodyPr>
          <a:lstStyle/>
          <a:p>
            <a:r>
              <a:rPr lang="en-US" sz="2200" b="1" dirty="0">
                <a:solidFill>
                  <a:schemeClr val="tx1"/>
                </a:solidFill>
              </a:rPr>
              <a:t>14 districts account for 50% of 2019 Grade 12 dropouts, with 51% of dropouts in those 14 districts having met the CD</a:t>
            </a:r>
          </a:p>
        </p:txBody>
      </p:sp>
      <p:graphicFrame>
        <p:nvGraphicFramePr>
          <p:cNvPr id="4" name="Content Placeholder 3" descr="Total state dropouts /districts with 50% of State Dropouts">
            <a:extLst>
              <a:ext uri="{FF2B5EF4-FFF2-40B4-BE49-F238E27FC236}">
                <a16:creationId xmlns:a16="http://schemas.microsoft.com/office/drawing/2014/main" id="{50082A4E-B43B-1CC7-651F-3C0CACDC6A93}"/>
              </a:ext>
            </a:extLst>
          </p:cNvPr>
          <p:cNvGraphicFramePr>
            <a:graphicFrameLocks noGrp="1"/>
          </p:cNvGraphicFramePr>
          <p:nvPr>
            <p:ph idx="1"/>
            <p:extLst>
              <p:ext uri="{D42A27DB-BD31-4B8C-83A1-F6EECF244321}">
                <p14:modId xmlns:p14="http://schemas.microsoft.com/office/powerpoint/2010/main" val="2206838871"/>
              </p:ext>
            </p:extLst>
          </p:nvPr>
        </p:nvGraphicFramePr>
        <p:xfrm>
          <a:off x="572969" y="1150938"/>
          <a:ext cx="7997825" cy="5240897"/>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a:extLst>
              <a:ext uri="{FF2B5EF4-FFF2-40B4-BE49-F238E27FC236}">
                <a16:creationId xmlns:a16="http://schemas.microsoft.com/office/drawing/2014/main" id="{5641495E-4385-60CC-8FC1-473ECC057F80}"/>
              </a:ext>
              <a:ext uri="{C183D7F6-B498-43B3-948B-1728B52AA6E4}">
                <adec:decorative xmlns:adec="http://schemas.microsoft.com/office/drawing/2017/decorative" val="1"/>
              </a:ext>
            </a:extLst>
          </p:cNvPr>
          <p:cNvCxnSpPr>
            <a:cxnSpLocks/>
          </p:cNvCxnSpPr>
          <p:nvPr/>
        </p:nvCxnSpPr>
        <p:spPr>
          <a:xfrm flipV="1">
            <a:off x="3810000" y="2043953"/>
            <a:ext cx="2142565" cy="2017059"/>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3C7231D-4114-8D2A-4AD2-573A60B9AF16}"/>
              </a:ext>
            </a:extLst>
          </p:cNvPr>
          <p:cNvSpPr txBox="1"/>
          <p:nvPr/>
        </p:nvSpPr>
        <p:spPr>
          <a:xfrm>
            <a:off x="573088" y="71249"/>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84805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9926C-D263-A1BE-5154-D6416A51D9D3}"/>
              </a:ext>
            </a:extLst>
          </p:cNvPr>
          <p:cNvSpPr>
            <a:spLocks noGrp="1"/>
          </p:cNvSpPr>
          <p:nvPr>
            <p:ph type="title"/>
          </p:nvPr>
        </p:nvSpPr>
        <p:spPr/>
        <p:txBody>
          <a:bodyPr>
            <a:normAutofit/>
          </a:bodyPr>
          <a:lstStyle/>
          <a:p>
            <a:r>
              <a:rPr lang="en-US" sz="2200" dirty="0"/>
              <a:t>Agenda</a:t>
            </a:r>
          </a:p>
        </p:txBody>
      </p:sp>
      <p:sp>
        <p:nvSpPr>
          <p:cNvPr id="3" name="Content Placeholder 2">
            <a:extLst>
              <a:ext uri="{FF2B5EF4-FFF2-40B4-BE49-F238E27FC236}">
                <a16:creationId xmlns:a16="http://schemas.microsoft.com/office/drawing/2014/main" id="{1C2AAB57-52CB-FD28-8286-607BD0235192}"/>
              </a:ext>
            </a:extLst>
          </p:cNvPr>
          <p:cNvSpPr>
            <a:spLocks noGrp="1"/>
          </p:cNvSpPr>
          <p:nvPr>
            <p:ph idx="1"/>
          </p:nvPr>
        </p:nvSpPr>
        <p:spPr>
          <a:xfrm>
            <a:off x="573206" y="1743410"/>
            <a:ext cx="5998191" cy="3371179"/>
          </a:xfrm>
        </p:spPr>
        <p:txBody>
          <a:bodyPr/>
          <a:lstStyle/>
          <a:p>
            <a:r>
              <a:rPr lang="en-US" sz="1800" dirty="0"/>
              <a:t>Summary</a:t>
            </a:r>
          </a:p>
          <a:p>
            <a:pPr marL="0" indent="0">
              <a:buNone/>
            </a:pPr>
            <a:endParaRPr lang="en-US" sz="1800" dirty="0"/>
          </a:p>
          <a:p>
            <a:r>
              <a:rPr lang="en-US" sz="1800" dirty="0"/>
              <a:t>CD Value</a:t>
            </a:r>
          </a:p>
          <a:p>
            <a:pPr marL="0" indent="0">
              <a:buNone/>
            </a:pPr>
            <a:endParaRPr lang="en-US" sz="1800" dirty="0"/>
          </a:p>
          <a:p>
            <a:r>
              <a:rPr lang="en-US" sz="1800" dirty="0"/>
              <a:t>CD Graduation Impact</a:t>
            </a:r>
          </a:p>
          <a:p>
            <a:endParaRPr lang="en-US" dirty="0"/>
          </a:p>
          <a:p>
            <a:pPr marL="0" indent="0">
              <a:buNone/>
            </a:pPr>
            <a:r>
              <a:rPr lang="en-US" sz="1050" dirty="0"/>
              <a:t>The CD Value section is from analysis completed by Professor John Papay and presented to the DESE Board at the April 2022 meeting and from additional analysis recently provided.  Professor Papay is Associate Professor of Education and Economics at Brown University and is Director of the Annenberg Institute.</a:t>
            </a:r>
          </a:p>
          <a:p>
            <a:pPr marL="0" indent="0">
              <a:buNone/>
            </a:pPr>
            <a:r>
              <a:rPr lang="en-US" sz="1050" dirty="0"/>
              <a:t>The CD Graduation Impact analysis is from data provided by DESE Associate Commissioner Rob Curtin.</a:t>
            </a:r>
          </a:p>
        </p:txBody>
      </p:sp>
    </p:spTree>
    <p:extLst>
      <p:ext uri="{BB962C8B-B14F-4D97-AF65-F5344CB8AC3E}">
        <p14:creationId xmlns:p14="http://schemas.microsoft.com/office/powerpoint/2010/main" val="3487882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A3269-F27A-B8F8-98BF-AEF6AAFA5029}"/>
              </a:ext>
            </a:extLst>
          </p:cNvPr>
          <p:cNvSpPr>
            <a:spLocks noGrp="1"/>
          </p:cNvSpPr>
          <p:nvPr>
            <p:ph type="title"/>
          </p:nvPr>
        </p:nvSpPr>
        <p:spPr>
          <a:xfrm>
            <a:off x="573206" y="344311"/>
            <a:ext cx="8563836" cy="630341"/>
          </a:xfrm>
        </p:spPr>
        <p:txBody>
          <a:bodyPr>
            <a:noAutofit/>
          </a:bodyPr>
          <a:lstStyle/>
          <a:p>
            <a:r>
              <a:rPr lang="en-US" sz="2000" b="1" dirty="0">
                <a:solidFill>
                  <a:schemeClr val="tx1"/>
                </a:solidFill>
              </a:rPr>
              <a:t>15 districts account for 50% of students not earning the CD. Of the 28% in those 15 districts with a Certificate of Attainment, more than 80% are in 9 districts</a:t>
            </a:r>
          </a:p>
        </p:txBody>
      </p:sp>
      <p:graphicFrame>
        <p:nvGraphicFramePr>
          <p:cNvPr id="4" name="Content Placeholder 3" descr="2019 Graduation Class - Students Not Earning CD">
            <a:extLst>
              <a:ext uri="{FF2B5EF4-FFF2-40B4-BE49-F238E27FC236}">
                <a16:creationId xmlns:a16="http://schemas.microsoft.com/office/drawing/2014/main" id="{036DA554-BE40-9B0C-C860-F2F07447197A}"/>
              </a:ext>
            </a:extLst>
          </p:cNvPr>
          <p:cNvGraphicFramePr>
            <a:graphicFrameLocks noGrp="1"/>
          </p:cNvGraphicFramePr>
          <p:nvPr>
            <p:ph idx="1"/>
            <p:extLst>
              <p:ext uri="{D42A27DB-BD31-4B8C-83A1-F6EECF244321}">
                <p14:modId xmlns:p14="http://schemas.microsoft.com/office/powerpoint/2010/main" val="308768224"/>
              </p:ext>
            </p:extLst>
          </p:nvPr>
        </p:nvGraphicFramePr>
        <p:xfrm>
          <a:off x="573206" y="1158373"/>
          <a:ext cx="8251617" cy="485866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064EBEC-ECED-D929-37D5-0D8E8B81DAC6}"/>
              </a:ext>
            </a:extLst>
          </p:cNvPr>
          <p:cNvSpPr txBox="1"/>
          <p:nvPr/>
        </p:nvSpPr>
        <p:spPr>
          <a:xfrm>
            <a:off x="2097175" y="1409869"/>
            <a:ext cx="1179444" cy="278295"/>
          </a:xfrm>
          <a:prstGeom prst="rect">
            <a:avLst/>
          </a:prstGeom>
          <a:noFill/>
        </p:spPr>
        <p:txBody>
          <a:bodyPr wrap="square" rtlCol="0">
            <a:spAutoFit/>
          </a:bodyPr>
          <a:lstStyle/>
          <a:p>
            <a:r>
              <a:rPr lang="en-US" sz="1200" b="1" dirty="0"/>
              <a:t>2,752</a:t>
            </a:r>
            <a:r>
              <a:rPr lang="en-US" sz="1200" dirty="0"/>
              <a:t> </a:t>
            </a:r>
            <a:r>
              <a:rPr lang="en-US" sz="1200" b="1" dirty="0"/>
              <a:t>students</a:t>
            </a:r>
          </a:p>
        </p:txBody>
      </p:sp>
      <p:cxnSp>
        <p:nvCxnSpPr>
          <p:cNvPr id="11" name="Straight Connector 10">
            <a:extLst>
              <a:ext uri="{FF2B5EF4-FFF2-40B4-BE49-F238E27FC236}">
                <a16:creationId xmlns:a16="http://schemas.microsoft.com/office/drawing/2014/main" id="{C4009453-B004-686C-F2D0-8E714371D32B}"/>
              </a:ext>
              <a:ext uri="{C183D7F6-B498-43B3-948B-1728B52AA6E4}">
                <adec:decorative xmlns:adec="http://schemas.microsoft.com/office/drawing/2017/decorative" val="1"/>
              </a:ext>
            </a:extLst>
          </p:cNvPr>
          <p:cNvCxnSpPr>
            <a:cxnSpLocks/>
          </p:cNvCxnSpPr>
          <p:nvPr/>
        </p:nvCxnSpPr>
        <p:spPr>
          <a:xfrm flipV="1">
            <a:off x="3697782" y="1615508"/>
            <a:ext cx="931138" cy="220111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95CBF78-D849-974F-B4C1-A4601ACB7248}"/>
              </a:ext>
            </a:extLst>
          </p:cNvPr>
          <p:cNvSpPr txBox="1"/>
          <p:nvPr/>
        </p:nvSpPr>
        <p:spPr>
          <a:xfrm>
            <a:off x="5156237" y="1569304"/>
            <a:ext cx="1046922" cy="830997"/>
          </a:xfrm>
          <a:prstGeom prst="rect">
            <a:avLst/>
          </a:prstGeom>
          <a:noFill/>
        </p:spPr>
        <p:txBody>
          <a:bodyPr wrap="square" rtlCol="0">
            <a:spAutoFit/>
          </a:bodyPr>
          <a:lstStyle/>
          <a:p>
            <a:r>
              <a:rPr lang="en-US" sz="800" dirty="0"/>
              <a:t>Methuen</a:t>
            </a:r>
          </a:p>
          <a:p>
            <a:r>
              <a:rPr lang="en-US" sz="800" dirty="0"/>
              <a:t>Fitchburg</a:t>
            </a:r>
          </a:p>
          <a:p>
            <a:r>
              <a:rPr lang="en-US" sz="800" dirty="0"/>
              <a:t>Holyoke</a:t>
            </a:r>
          </a:p>
          <a:p>
            <a:r>
              <a:rPr lang="en-US" sz="800" dirty="0"/>
              <a:t>Leominster</a:t>
            </a:r>
          </a:p>
          <a:p>
            <a:r>
              <a:rPr lang="en-US" sz="800" dirty="0"/>
              <a:t>Boston Day</a:t>
            </a:r>
          </a:p>
          <a:p>
            <a:endParaRPr lang="en-US" sz="800" dirty="0"/>
          </a:p>
        </p:txBody>
      </p:sp>
      <p:sp>
        <p:nvSpPr>
          <p:cNvPr id="14" name="TextBox 13">
            <a:extLst>
              <a:ext uri="{FF2B5EF4-FFF2-40B4-BE49-F238E27FC236}">
                <a16:creationId xmlns:a16="http://schemas.microsoft.com/office/drawing/2014/main" id="{60F456C5-F067-5B1A-BD78-DFDDCBD7C434}"/>
              </a:ext>
            </a:extLst>
          </p:cNvPr>
          <p:cNvSpPr txBox="1"/>
          <p:nvPr/>
        </p:nvSpPr>
        <p:spPr>
          <a:xfrm>
            <a:off x="5173613" y="2240840"/>
            <a:ext cx="751784" cy="3539430"/>
          </a:xfrm>
          <a:prstGeom prst="rect">
            <a:avLst/>
          </a:prstGeom>
          <a:noFill/>
        </p:spPr>
        <p:txBody>
          <a:bodyPr wrap="square" rtlCol="0">
            <a:spAutoFit/>
          </a:bodyPr>
          <a:lstStyle/>
          <a:p>
            <a:r>
              <a:rPr lang="en-US" sz="800" dirty="0"/>
              <a:t>Everett</a:t>
            </a:r>
          </a:p>
          <a:p>
            <a:endParaRPr lang="en-US" sz="800" dirty="0"/>
          </a:p>
          <a:p>
            <a:r>
              <a:rPr lang="en-US" sz="800" dirty="0"/>
              <a:t>Lowell</a:t>
            </a:r>
          </a:p>
          <a:p>
            <a:endParaRPr lang="en-US" sz="800" dirty="0"/>
          </a:p>
          <a:p>
            <a:r>
              <a:rPr lang="en-US" sz="800" dirty="0"/>
              <a:t>New Bedford</a:t>
            </a:r>
          </a:p>
          <a:p>
            <a:endParaRPr lang="en-US" sz="800" dirty="0"/>
          </a:p>
          <a:p>
            <a:r>
              <a:rPr lang="en-US" sz="800" dirty="0"/>
              <a:t>Lawrence</a:t>
            </a:r>
          </a:p>
          <a:p>
            <a:endParaRPr lang="en-US" sz="800" dirty="0"/>
          </a:p>
          <a:p>
            <a:r>
              <a:rPr lang="en-US" sz="800" dirty="0"/>
              <a:t>Fall River</a:t>
            </a:r>
          </a:p>
          <a:p>
            <a:endParaRPr lang="en-US" sz="800" dirty="0"/>
          </a:p>
          <a:p>
            <a:endParaRPr lang="en-US" sz="800" dirty="0"/>
          </a:p>
          <a:p>
            <a:r>
              <a:rPr lang="en-US" sz="800" dirty="0"/>
              <a:t>Lynn</a:t>
            </a:r>
          </a:p>
          <a:p>
            <a:endParaRPr lang="en-US" sz="800" dirty="0"/>
          </a:p>
          <a:p>
            <a:endParaRPr lang="en-US" sz="800" dirty="0"/>
          </a:p>
          <a:p>
            <a:r>
              <a:rPr lang="en-US" sz="800" dirty="0"/>
              <a:t>Worcester</a:t>
            </a:r>
          </a:p>
          <a:p>
            <a:endParaRPr lang="en-US" sz="800" dirty="0"/>
          </a:p>
          <a:p>
            <a:endParaRPr lang="en-US" sz="800" dirty="0"/>
          </a:p>
          <a:p>
            <a:r>
              <a:rPr lang="en-US" sz="800" dirty="0"/>
              <a:t>Brockton</a:t>
            </a:r>
          </a:p>
          <a:p>
            <a:endParaRPr lang="en-US" sz="800" dirty="0"/>
          </a:p>
          <a:p>
            <a:endParaRPr lang="en-US" sz="800" dirty="0"/>
          </a:p>
          <a:p>
            <a:r>
              <a:rPr lang="en-US" sz="800" dirty="0"/>
              <a:t>Springfield</a:t>
            </a:r>
          </a:p>
          <a:p>
            <a:endParaRPr lang="en-US" sz="800" dirty="0"/>
          </a:p>
          <a:p>
            <a:endParaRPr lang="en-US" sz="800" dirty="0"/>
          </a:p>
          <a:p>
            <a:endParaRPr lang="en-US" sz="800" dirty="0"/>
          </a:p>
          <a:p>
            <a:endParaRPr lang="en-US" sz="800" dirty="0"/>
          </a:p>
          <a:p>
            <a:endParaRPr lang="en-US" sz="800" dirty="0"/>
          </a:p>
          <a:p>
            <a:r>
              <a:rPr lang="en-US" sz="800" dirty="0"/>
              <a:t>Boston</a:t>
            </a:r>
          </a:p>
          <a:p>
            <a:endParaRPr lang="en-US" sz="800" dirty="0"/>
          </a:p>
        </p:txBody>
      </p:sp>
      <p:sp>
        <p:nvSpPr>
          <p:cNvPr id="15" name="TextBox 14">
            <a:extLst>
              <a:ext uri="{FF2B5EF4-FFF2-40B4-BE49-F238E27FC236}">
                <a16:creationId xmlns:a16="http://schemas.microsoft.com/office/drawing/2014/main" id="{AFCE88F1-88EC-853D-A3C0-06D65E960AD9}"/>
              </a:ext>
            </a:extLst>
          </p:cNvPr>
          <p:cNvSpPr txBox="1"/>
          <p:nvPr/>
        </p:nvSpPr>
        <p:spPr>
          <a:xfrm>
            <a:off x="8140624" y="1615508"/>
            <a:ext cx="1046922" cy="584775"/>
          </a:xfrm>
          <a:prstGeom prst="rect">
            <a:avLst/>
          </a:prstGeom>
          <a:noFill/>
        </p:spPr>
        <p:txBody>
          <a:bodyPr wrap="square" rtlCol="0">
            <a:spAutoFit/>
          </a:bodyPr>
          <a:lstStyle/>
          <a:p>
            <a:r>
              <a:rPr lang="en-US" sz="800" dirty="0"/>
              <a:t>Methuen</a:t>
            </a:r>
          </a:p>
          <a:p>
            <a:r>
              <a:rPr lang="en-US" sz="800" dirty="0"/>
              <a:t>Fitchburg</a:t>
            </a:r>
          </a:p>
          <a:p>
            <a:endParaRPr lang="en-US" sz="800" dirty="0"/>
          </a:p>
          <a:p>
            <a:r>
              <a:rPr lang="en-US" sz="800" dirty="0"/>
              <a:t>Holyoke</a:t>
            </a:r>
          </a:p>
        </p:txBody>
      </p:sp>
      <p:sp>
        <p:nvSpPr>
          <p:cNvPr id="16" name="TextBox 15">
            <a:extLst>
              <a:ext uri="{FF2B5EF4-FFF2-40B4-BE49-F238E27FC236}">
                <a16:creationId xmlns:a16="http://schemas.microsoft.com/office/drawing/2014/main" id="{1647439B-BC0C-85AF-1C8F-7086E636EFA0}"/>
              </a:ext>
            </a:extLst>
          </p:cNvPr>
          <p:cNvSpPr txBox="1"/>
          <p:nvPr/>
        </p:nvSpPr>
        <p:spPr>
          <a:xfrm>
            <a:off x="8140624" y="2112573"/>
            <a:ext cx="1046922" cy="215444"/>
          </a:xfrm>
          <a:prstGeom prst="rect">
            <a:avLst/>
          </a:prstGeom>
          <a:noFill/>
        </p:spPr>
        <p:txBody>
          <a:bodyPr wrap="square" rtlCol="0">
            <a:spAutoFit/>
          </a:bodyPr>
          <a:lstStyle/>
          <a:p>
            <a:r>
              <a:rPr lang="en-US" sz="800" dirty="0"/>
              <a:t>Leominster</a:t>
            </a:r>
          </a:p>
        </p:txBody>
      </p:sp>
      <p:sp>
        <p:nvSpPr>
          <p:cNvPr id="17" name="TextBox 16">
            <a:extLst>
              <a:ext uri="{FF2B5EF4-FFF2-40B4-BE49-F238E27FC236}">
                <a16:creationId xmlns:a16="http://schemas.microsoft.com/office/drawing/2014/main" id="{6934C75F-468A-1D00-BB5D-106E9A6271A7}"/>
              </a:ext>
            </a:extLst>
          </p:cNvPr>
          <p:cNvSpPr txBox="1"/>
          <p:nvPr/>
        </p:nvSpPr>
        <p:spPr>
          <a:xfrm>
            <a:off x="8153068" y="5714071"/>
            <a:ext cx="751784" cy="338554"/>
          </a:xfrm>
          <a:prstGeom prst="rect">
            <a:avLst/>
          </a:prstGeom>
          <a:noFill/>
        </p:spPr>
        <p:txBody>
          <a:bodyPr wrap="square" rtlCol="0">
            <a:spAutoFit/>
          </a:bodyPr>
          <a:lstStyle/>
          <a:p>
            <a:r>
              <a:rPr lang="en-US" sz="800" dirty="0"/>
              <a:t>Boston</a:t>
            </a:r>
          </a:p>
          <a:p>
            <a:endParaRPr lang="en-US" sz="800" dirty="0"/>
          </a:p>
        </p:txBody>
      </p:sp>
      <p:cxnSp>
        <p:nvCxnSpPr>
          <p:cNvPr id="21" name="Straight Connector 20">
            <a:extLst>
              <a:ext uri="{FF2B5EF4-FFF2-40B4-BE49-F238E27FC236}">
                <a16:creationId xmlns:a16="http://schemas.microsoft.com/office/drawing/2014/main" id="{0C282A79-2D08-F1E6-79D7-74A74D4357C1}"/>
              </a:ext>
              <a:ext uri="{C183D7F6-B498-43B3-948B-1728B52AA6E4}">
                <adec:decorative xmlns:adec="http://schemas.microsoft.com/office/drawing/2017/decorative" val="1"/>
              </a:ext>
            </a:extLst>
          </p:cNvPr>
          <p:cNvCxnSpPr>
            <a:cxnSpLocks/>
          </p:cNvCxnSpPr>
          <p:nvPr/>
        </p:nvCxnSpPr>
        <p:spPr>
          <a:xfrm>
            <a:off x="6708913" y="2862470"/>
            <a:ext cx="916838" cy="3020878"/>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146757C6-A002-6340-EF17-D151B7F56CE4}"/>
              </a:ext>
            </a:extLst>
          </p:cNvPr>
          <p:cNvSpPr txBox="1"/>
          <p:nvPr/>
        </p:nvSpPr>
        <p:spPr>
          <a:xfrm>
            <a:off x="5023715" y="1409869"/>
            <a:ext cx="1179444" cy="278295"/>
          </a:xfrm>
          <a:prstGeom prst="rect">
            <a:avLst/>
          </a:prstGeom>
          <a:noFill/>
        </p:spPr>
        <p:txBody>
          <a:bodyPr wrap="square" rtlCol="0">
            <a:spAutoFit/>
          </a:bodyPr>
          <a:lstStyle/>
          <a:p>
            <a:r>
              <a:rPr lang="en-US" sz="1200" b="1" dirty="0"/>
              <a:t>1,374 students</a:t>
            </a:r>
          </a:p>
        </p:txBody>
      </p:sp>
      <p:sp>
        <p:nvSpPr>
          <p:cNvPr id="6" name="TextBox 5">
            <a:extLst>
              <a:ext uri="{FF2B5EF4-FFF2-40B4-BE49-F238E27FC236}">
                <a16:creationId xmlns:a16="http://schemas.microsoft.com/office/drawing/2014/main" id="{4AF2FD23-4604-87E4-EDBB-9EEDA024A4CD}"/>
              </a:ext>
            </a:extLst>
          </p:cNvPr>
          <p:cNvSpPr txBox="1"/>
          <p:nvPr/>
        </p:nvSpPr>
        <p:spPr>
          <a:xfrm>
            <a:off x="573206" y="-14255"/>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1590395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F4FDA-8BEE-E9D2-E78E-C52D151F912E}"/>
              </a:ext>
            </a:extLst>
          </p:cNvPr>
          <p:cNvSpPr>
            <a:spLocks noGrp="1"/>
          </p:cNvSpPr>
          <p:nvPr>
            <p:ph type="title"/>
          </p:nvPr>
        </p:nvSpPr>
        <p:spPr>
          <a:xfrm>
            <a:off x="278296" y="382590"/>
            <a:ext cx="8587407" cy="639762"/>
          </a:xfrm>
        </p:spPr>
        <p:txBody>
          <a:bodyPr>
            <a:normAutofit fontScale="90000"/>
          </a:bodyPr>
          <a:lstStyle/>
          <a:p>
            <a:r>
              <a:rPr lang="en-US" sz="2200" b="1" dirty="0">
                <a:solidFill>
                  <a:schemeClr val="tx1"/>
                </a:solidFill>
              </a:rPr>
              <a:t>There are some differences among student groups receiving CAs, with each group having a much higher percent not meeting district requirements</a:t>
            </a:r>
          </a:p>
        </p:txBody>
      </p:sp>
      <p:graphicFrame>
        <p:nvGraphicFramePr>
          <p:cNvPr id="4" name="Content Placeholder 3" descr="Top 15 Districts with students not meeting the CD">
            <a:extLst>
              <a:ext uri="{FF2B5EF4-FFF2-40B4-BE49-F238E27FC236}">
                <a16:creationId xmlns:a16="http://schemas.microsoft.com/office/drawing/2014/main" id="{56CD07CF-EC19-A761-F967-2425843B767C}"/>
              </a:ext>
            </a:extLst>
          </p:cNvPr>
          <p:cNvGraphicFramePr>
            <a:graphicFrameLocks noGrp="1"/>
          </p:cNvGraphicFramePr>
          <p:nvPr>
            <p:ph idx="1"/>
            <p:extLst>
              <p:ext uri="{D42A27DB-BD31-4B8C-83A1-F6EECF244321}">
                <p14:modId xmlns:p14="http://schemas.microsoft.com/office/powerpoint/2010/main" val="3764198969"/>
              </p:ext>
            </p:extLst>
          </p:nvPr>
        </p:nvGraphicFramePr>
        <p:xfrm>
          <a:off x="278296" y="1150938"/>
          <a:ext cx="8292617"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ED2A948-610B-78DD-25BC-FA57493463BF}"/>
              </a:ext>
            </a:extLst>
          </p:cNvPr>
          <p:cNvSpPr txBox="1"/>
          <p:nvPr/>
        </p:nvSpPr>
        <p:spPr>
          <a:xfrm>
            <a:off x="278296" y="124417"/>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14259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E317-19E4-D0BE-DB45-D5D2F296FB01}"/>
              </a:ext>
            </a:extLst>
          </p:cNvPr>
          <p:cNvSpPr>
            <a:spLocks noGrp="1"/>
          </p:cNvSpPr>
          <p:nvPr>
            <p:ph type="title"/>
          </p:nvPr>
        </p:nvSpPr>
        <p:spPr>
          <a:xfrm>
            <a:off x="515815" y="339178"/>
            <a:ext cx="8358554" cy="709074"/>
          </a:xfrm>
        </p:spPr>
        <p:txBody>
          <a:bodyPr>
            <a:noAutofit/>
          </a:bodyPr>
          <a:lstStyle/>
          <a:p>
            <a:r>
              <a:rPr lang="en-US" sz="2200" b="1" dirty="0">
                <a:solidFill>
                  <a:schemeClr val="tx1"/>
                </a:solidFill>
              </a:rPr>
              <a:t>Most districts have few students with a CA. 15 districts have 11+ students with a CA, and in this group most students did not meet local requirements</a:t>
            </a:r>
          </a:p>
        </p:txBody>
      </p:sp>
      <p:graphicFrame>
        <p:nvGraphicFramePr>
          <p:cNvPr id="4" name="Content Placeholder 3" descr="District Distribution of Students with CA - 2019 Graduation Class">
            <a:extLst>
              <a:ext uri="{FF2B5EF4-FFF2-40B4-BE49-F238E27FC236}">
                <a16:creationId xmlns:a16="http://schemas.microsoft.com/office/drawing/2014/main" id="{946E6EDB-DF3A-98BF-60BE-371721CDF9E9}"/>
              </a:ext>
            </a:extLst>
          </p:cNvPr>
          <p:cNvGraphicFramePr>
            <a:graphicFrameLocks noGrp="1"/>
          </p:cNvGraphicFramePr>
          <p:nvPr>
            <p:ph idx="1"/>
            <p:extLst>
              <p:ext uri="{D42A27DB-BD31-4B8C-83A1-F6EECF244321}">
                <p14:modId xmlns:p14="http://schemas.microsoft.com/office/powerpoint/2010/main" val="2547979646"/>
              </p:ext>
            </p:extLst>
          </p:nvPr>
        </p:nvGraphicFramePr>
        <p:xfrm>
          <a:off x="573088" y="1150938"/>
          <a:ext cx="7997825"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53948E4-059E-B71B-F995-A54067F8AC01}"/>
              </a:ext>
            </a:extLst>
          </p:cNvPr>
          <p:cNvSpPr txBox="1"/>
          <p:nvPr/>
        </p:nvSpPr>
        <p:spPr>
          <a:xfrm>
            <a:off x="2986188" y="2413448"/>
            <a:ext cx="263214" cy="276999"/>
          </a:xfrm>
          <a:prstGeom prst="rect">
            <a:avLst/>
          </a:prstGeom>
          <a:noFill/>
        </p:spPr>
        <p:txBody>
          <a:bodyPr wrap="none" rtlCol="0">
            <a:spAutoFit/>
          </a:bodyPr>
          <a:lstStyle/>
          <a:p>
            <a:r>
              <a:rPr lang="en-US" sz="1200" dirty="0"/>
              <a:t>3</a:t>
            </a:r>
          </a:p>
        </p:txBody>
      </p:sp>
      <p:sp>
        <p:nvSpPr>
          <p:cNvPr id="8" name="TextBox 7">
            <a:extLst>
              <a:ext uri="{FF2B5EF4-FFF2-40B4-BE49-F238E27FC236}">
                <a16:creationId xmlns:a16="http://schemas.microsoft.com/office/drawing/2014/main" id="{719C8AEA-D245-E19C-7A2A-C68FF82EE4AE}"/>
              </a:ext>
            </a:extLst>
          </p:cNvPr>
          <p:cNvSpPr txBox="1"/>
          <p:nvPr/>
        </p:nvSpPr>
        <p:spPr>
          <a:xfrm>
            <a:off x="6479416" y="5235791"/>
            <a:ext cx="452368" cy="276999"/>
          </a:xfrm>
          <a:prstGeom prst="rect">
            <a:avLst/>
          </a:prstGeom>
          <a:noFill/>
        </p:spPr>
        <p:txBody>
          <a:bodyPr wrap="none" rtlCol="0">
            <a:spAutoFit/>
          </a:bodyPr>
          <a:lstStyle/>
          <a:p>
            <a:r>
              <a:rPr lang="en-US" sz="1200" dirty="0"/>
              <a:t>38%</a:t>
            </a:r>
          </a:p>
        </p:txBody>
      </p:sp>
      <p:sp>
        <p:nvSpPr>
          <p:cNvPr id="9" name="TextBox 8">
            <a:extLst>
              <a:ext uri="{FF2B5EF4-FFF2-40B4-BE49-F238E27FC236}">
                <a16:creationId xmlns:a16="http://schemas.microsoft.com/office/drawing/2014/main" id="{E4B63491-0D5B-68E9-B631-AB3E4D0A5EED}"/>
              </a:ext>
            </a:extLst>
          </p:cNvPr>
          <p:cNvSpPr txBox="1"/>
          <p:nvPr/>
        </p:nvSpPr>
        <p:spPr>
          <a:xfrm>
            <a:off x="6479416" y="3290500"/>
            <a:ext cx="452368" cy="276999"/>
          </a:xfrm>
          <a:prstGeom prst="rect">
            <a:avLst/>
          </a:prstGeom>
          <a:noFill/>
        </p:spPr>
        <p:txBody>
          <a:bodyPr wrap="square" rtlCol="0">
            <a:spAutoFit/>
          </a:bodyPr>
          <a:lstStyle/>
          <a:p>
            <a:r>
              <a:rPr lang="en-US" sz="1200" dirty="0"/>
              <a:t>62%</a:t>
            </a:r>
          </a:p>
        </p:txBody>
      </p:sp>
      <p:sp>
        <p:nvSpPr>
          <p:cNvPr id="10" name="TextBox 9">
            <a:extLst>
              <a:ext uri="{FF2B5EF4-FFF2-40B4-BE49-F238E27FC236}">
                <a16:creationId xmlns:a16="http://schemas.microsoft.com/office/drawing/2014/main" id="{55CF3D8A-6A0D-E34A-15C7-34A481AC5669}"/>
              </a:ext>
            </a:extLst>
          </p:cNvPr>
          <p:cNvSpPr txBox="1"/>
          <p:nvPr/>
        </p:nvSpPr>
        <p:spPr>
          <a:xfrm>
            <a:off x="2856285" y="5097291"/>
            <a:ext cx="569387" cy="276999"/>
          </a:xfrm>
          <a:prstGeom prst="rect">
            <a:avLst/>
          </a:prstGeom>
          <a:noFill/>
        </p:spPr>
        <p:txBody>
          <a:bodyPr wrap="none" rtlCol="0">
            <a:spAutoFit/>
          </a:bodyPr>
          <a:lstStyle/>
          <a:p>
            <a:r>
              <a:rPr lang="en-US" sz="1200" dirty="0"/>
              <a:t>48.3%</a:t>
            </a:r>
          </a:p>
        </p:txBody>
      </p:sp>
      <p:sp>
        <p:nvSpPr>
          <p:cNvPr id="11" name="TextBox 10">
            <a:extLst>
              <a:ext uri="{FF2B5EF4-FFF2-40B4-BE49-F238E27FC236}">
                <a16:creationId xmlns:a16="http://schemas.microsoft.com/office/drawing/2014/main" id="{701B2E73-089C-01FB-55EC-4B4D47923C6B}"/>
              </a:ext>
            </a:extLst>
          </p:cNvPr>
          <p:cNvSpPr txBox="1"/>
          <p:nvPr/>
        </p:nvSpPr>
        <p:spPr>
          <a:xfrm>
            <a:off x="2833101" y="3567499"/>
            <a:ext cx="569387" cy="276999"/>
          </a:xfrm>
          <a:prstGeom prst="rect">
            <a:avLst/>
          </a:prstGeom>
          <a:noFill/>
        </p:spPr>
        <p:txBody>
          <a:bodyPr wrap="none" rtlCol="0">
            <a:spAutoFit/>
          </a:bodyPr>
          <a:lstStyle/>
          <a:p>
            <a:r>
              <a:rPr lang="en-US" sz="1200" dirty="0"/>
              <a:t>20.8%</a:t>
            </a:r>
          </a:p>
        </p:txBody>
      </p:sp>
      <p:sp>
        <p:nvSpPr>
          <p:cNvPr id="12" name="TextBox 11">
            <a:extLst>
              <a:ext uri="{FF2B5EF4-FFF2-40B4-BE49-F238E27FC236}">
                <a16:creationId xmlns:a16="http://schemas.microsoft.com/office/drawing/2014/main" id="{5C0DCD0E-8A13-F73F-ECA4-22BA359C45C2}"/>
              </a:ext>
            </a:extLst>
          </p:cNvPr>
          <p:cNvSpPr txBox="1"/>
          <p:nvPr/>
        </p:nvSpPr>
        <p:spPr>
          <a:xfrm>
            <a:off x="3402488" y="2772637"/>
            <a:ext cx="490840" cy="276999"/>
          </a:xfrm>
          <a:prstGeom prst="rect">
            <a:avLst/>
          </a:prstGeom>
          <a:noFill/>
        </p:spPr>
        <p:txBody>
          <a:bodyPr wrap="none" rtlCol="0">
            <a:spAutoFit/>
          </a:bodyPr>
          <a:lstStyle/>
          <a:p>
            <a:r>
              <a:rPr lang="en-US" sz="1200" dirty="0"/>
              <a:t>8.3%</a:t>
            </a:r>
          </a:p>
        </p:txBody>
      </p:sp>
      <p:sp>
        <p:nvSpPr>
          <p:cNvPr id="13" name="TextBox 12">
            <a:extLst>
              <a:ext uri="{FF2B5EF4-FFF2-40B4-BE49-F238E27FC236}">
                <a16:creationId xmlns:a16="http://schemas.microsoft.com/office/drawing/2014/main" id="{7752CFF7-907F-5ACC-01FF-DF4EC79EF8C5}"/>
              </a:ext>
            </a:extLst>
          </p:cNvPr>
          <p:cNvSpPr txBox="1"/>
          <p:nvPr/>
        </p:nvSpPr>
        <p:spPr>
          <a:xfrm>
            <a:off x="2742821" y="1483709"/>
            <a:ext cx="1013162" cy="292388"/>
          </a:xfrm>
          <a:prstGeom prst="rect">
            <a:avLst/>
          </a:prstGeom>
          <a:noFill/>
        </p:spPr>
        <p:txBody>
          <a:bodyPr wrap="none" rtlCol="0">
            <a:spAutoFit/>
          </a:bodyPr>
          <a:lstStyle/>
          <a:p>
            <a:r>
              <a:rPr lang="en-US" sz="1300" dirty="0"/>
              <a:t>240 districts</a:t>
            </a:r>
          </a:p>
        </p:txBody>
      </p:sp>
      <p:sp>
        <p:nvSpPr>
          <p:cNvPr id="14" name="TextBox 13">
            <a:extLst>
              <a:ext uri="{FF2B5EF4-FFF2-40B4-BE49-F238E27FC236}">
                <a16:creationId xmlns:a16="http://schemas.microsoft.com/office/drawing/2014/main" id="{5A026B66-25E9-417F-24FC-9A57DE74618B}"/>
              </a:ext>
            </a:extLst>
          </p:cNvPr>
          <p:cNvSpPr txBox="1"/>
          <p:nvPr/>
        </p:nvSpPr>
        <p:spPr>
          <a:xfrm>
            <a:off x="6189785" y="1483709"/>
            <a:ext cx="1031631" cy="292388"/>
          </a:xfrm>
          <a:prstGeom prst="rect">
            <a:avLst/>
          </a:prstGeom>
          <a:noFill/>
        </p:spPr>
        <p:txBody>
          <a:bodyPr wrap="square" rtlCol="0">
            <a:spAutoFit/>
          </a:bodyPr>
          <a:lstStyle/>
          <a:p>
            <a:r>
              <a:rPr lang="en-US" sz="1300" dirty="0"/>
              <a:t>15 districts</a:t>
            </a:r>
          </a:p>
        </p:txBody>
      </p:sp>
      <p:sp>
        <p:nvSpPr>
          <p:cNvPr id="6" name="TextBox 5">
            <a:extLst>
              <a:ext uri="{FF2B5EF4-FFF2-40B4-BE49-F238E27FC236}">
                <a16:creationId xmlns:a16="http://schemas.microsoft.com/office/drawing/2014/main" id="{0D69F2B8-C657-A3A7-860C-A73BBE8448E2}"/>
              </a:ext>
            </a:extLst>
          </p:cNvPr>
          <p:cNvSpPr txBox="1"/>
          <p:nvPr/>
        </p:nvSpPr>
        <p:spPr>
          <a:xfrm>
            <a:off x="556591" y="117328"/>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421912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0DA1-8426-9D76-0617-5D3E8E9054C5}"/>
              </a:ext>
            </a:extLst>
          </p:cNvPr>
          <p:cNvSpPr>
            <a:spLocks noGrp="1"/>
          </p:cNvSpPr>
          <p:nvPr>
            <p:ph type="title"/>
          </p:nvPr>
        </p:nvSpPr>
        <p:spPr>
          <a:xfrm>
            <a:off x="447608" y="349303"/>
            <a:ext cx="8248782" cy="772174"/>
          </a:xfrm>
        </p:spPr>
        <p:txBody>
          <a:bodyPr>
            <a:normAutofit/>
          </a:bodyPr>
          <a:lstStyle/>
          <a:p>
            <a:r>
              <a:rPr lang="en-US" sz="2200" b="1" dirty="0">
                <a:solidFill>
                  <a:schemeClr val="tx1"/>
                </a:solidFill>
              </a:rPr>
              <a:t>In the 15 largest CA districts, almost every student group has a much larger portion of students not meeting district requirements</a:t>
            </a:r>
          </a:p>
        </p:txBody>
      </p:sp>
      <p:graphicFrame>
        <p:nvGraphicFramePr>
          <p:cNvPr id="4" name="Content Placeholder 3" descr="top 15 Districts with students not meeting the CD - 2019 Graduation Class">
            <a:extLst>
              <a:ext uri="{FF2B5EF4-FFF2-40B4-BE49-F238E27FC236}">
                <a16:creationId xmlns:a16="http://schemas.microsoft.com/office/drawing/2014/main" id="{AE75B7B3-DD99-CCBA-A3B9-7A1B08AC3609}"/>
              </a:ext>
            </a:extLst>
          </p:cNvPr>
          <p:cNvGraphicFramePr>
            <a:graphicFrameLocks noGrp="1"/>
          </p:cNvGraphicFramePr>
          <p:nvPr>
            <p:ph idx="1"/>
            <p:extLst>
              <p:ext uri="{D42A27DB-BD31-4B8C-83A1-F6EECF244321}">
                <p14:modId xmlns:p14="http://schemas.microsoft.com/office/powerpoint/2010/main" val="4124071267"/>
              </p:ext>
            </p:extLst>
          </p:nvPr>
        </p:nvGraphicFramePr>
        <p:xfrm>
          <a:off x="180109" y="1150938"/>
          <a:ext cx="8783781"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2A18BE05-9ED7-6DD7-8CEF-F89C57865210}"/>
              </a:ext>
            </a:extLst>
          </p:cNvPr>
          <p:cNvSpPr txBox="1"/>
          <p:nvPr/>
        </p:nvSpPr>
        <p:spPr>
          <a:xfrm>
            <a:off x="447608" y="76654"/>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1857838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8C57C-CE5C-F495-E4F1-5110E42B5F12}"/>
              </a:ext>
            </a:extLst>
          </p:cNvPr>
          <p:cNvSpPr>
            <a:spLocks noGrp="1"/>
          </p:cNvSpPr>
          <p:nvPr>
            <p:ph type="title"/>
          </p:nvPr>
        </p:nvSpPr>
        <p:spPr/>
        <p:txBody>
          <a:bodyPr>
            <a:normAutofit fontScale="90000"/>
          </a:bodyPr>
          <a:lstStyle/>
          <a:p>
            <a:r>
              <a:rPr lang="en-US" sz="2200" b="1" dirty="0">
                <a:solidFill>
                  <a:schemeClr val="tx1"/>
                </a:solidFill>
              </a:rPr>
              <a:t>Most students who earn the CD do so on their first attempt (usually Grade 10), with almost all passing on their 2nd or 3rd attempt (usually Grade 11)….</a:t>
            </a:r>
          </a:p>
        </p:txBody>
      </p:sp>
      <p:graphicFrame>
        <p:nvGraphicFramePr>
          <p:cNvPr id="6" name="Content Placeholder 5" descr="Students who earn the CD by Attempt - 2019 Graduation Class">
            <a:extLst>
              <a:ext uri="{FF2B5EF4-FFF2-40B4-BE49-F238E27FC236}">
                <a16:creationId xmlns:a16="http://schemas.microsoft.com/office/drawing/2014/main" id="{3B37941F-1354-127E-B519-52CD5EC3C33A}"/>
              </a:ext>
            </a:extLst>
          </p:cNvPr>
          <p:cNvGraphicFramePr>
            <a:graphicFrameLocks noGrp="1"/>
          </p:cNvGraphicFramePr>
          <p:nvPr>
            <p:ph idx="1"/>
            <p:extLst>
              <p:ext uri="{D42A27DB-BD31-4B8C-83A1-F6EECF244321}">
                <p14:modId xmlns:p14="http://schemas.microsoft.com/office/powerpoint/2010/main" val="2134629519"/>
              </p:ext>
            </p:extLst>
          </p:nvPr>
        </p:nvGraphicFramePr>
        <p:xfrm>
          <a:off x="573088" y="1150938"/>
          <a:ext cx="7997825"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67058D3B-A287-5D19-E776-83E245E1EA91}"/>
              </a:ext>
            </a:extLst>
          </p:cNvPr>
          <p:cNvSpPr txBox="1"/>
          <p:nvPr/>
        </p:nvSpPr>
        <p:spPr>
          <a:xfrm>
            <a:off x="573088" y="71249"/>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3984352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C537DA-E950-C322-D2C9-E69BBCDA1FAF}"/>
              </a:ext>
            </a:extLst>
          </p:cNvPr>
          <p:cNvSpPr txBox="1"/>
          <p:nvPr/>
        </p:nvSpPr>
        <p:spPr>
          <a:xfrm>
            <a:off x="573206" y="286605"/>
            <a:ext cx="2156751" cy="338554"/>
          </a:xfrm>
          <a:prstGeom prst="rect">
            <a:avLst/>
          </a:prstGeom>
          <a:noFill/>
        </p:spPr>
        <p:txBody>
          <a:bodyPr wrap="square" rtlCol="0">
            <a:spAutoFit/>
          </a:bodyPr>
          <a:lstStyle/>
          <a:p>
            <a:r>
              <a:rPr lang="en-US" sz="1600" dirty="0"/>
              <a:t>CD Graduation Impact</a:t>
            </a:r>
          </a:p>
        </p:txBody>
      </p:sp>
      <p:sp>
        <p:nvSpPr>
          <p:cNvPr id="4" name="Title 1">
            <a:extLst>
              <a:ext uri="{FF2B5EF4-FFF2-40B4-BE49-F238E27FC236}">
                <a16:creationId xmlns:a16="http://schemas.microsoft.com/office/drawing/2014/main" id="{22ABF4D5-A471-6EE7-609B-1A5627649FA8}"/>
              </a:ext>
            </a:extLst>
          </p:cNvPr>
          <p:cNvSpPr>
            <a:spLocks noGrp="1"/>
          </p:cNvSpPr>
          <p:nvPr>
            <p:ph type="title"/>
          </p:nvPr>
        </p:nvSpPr>
        <p:spPr>
          <a:xfrm>
            <a:off x="573206" y="286605"/>
            <a:ext cx="7997588" cy="772174"/>
          </a:xfrm>
        </p:spPr>
        <p:txBody>
          <a:bodyPr>
            <a:normAutofit/>
          </a:bodyPr>
          <a:lstStyle/>
          <a:p>
            <a:r>
              <a:rPr lang="en-US" sz="2200" b="1" dirty="0">
                <a:solidFill>
                  <a:schemeClr val="tx1"/>
                </a:solidFill>
              </a:rPr>
              <a:t>….with each individual test having even higher pass rates by attempt</a:t>
            </a:r>
          </a:p>
        </p:txBody>
      </p:sp>
      <p:pic>
        <p:nvPicPr>
          <p:cNvPr id="5" name="Picture 4" descr="A graph of a student who earn the CD by attempt - 2019 graduation class&#10;&#10;&#10;">
            <a:extLst>
              <a:ext uri="{FF2B5EF4-FFF2-40B4-BE49-F238E27FC236}">
                <a16:creationId xmlns:a16="http://schemas.microsoft.com/office/drawing/2014/main" id="{452479A3-C5CC-2410-1AA5-E4E73F0652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8052" y="1118869"/>
            <a:ext cx="4253948" cy="2518910"/>
          </a:xfrm>
          <a:prstGeom prst="rect">
            <a:avLst/>
          </a:prstGeom>
        </p:spPr>
      </p:pic>
      <p:pic>
        <p:nvPicPr>
          <p:cNvPr id="8" name="Picture 7" descr="Students who meet the ELA CD Requirement  - 2019 Graduation Class&#10;">
            <a:extLst>
              <a:ext uri="{FF2B5EF4-FFF2-40B4-BE49-F238E27FC236}">
                <a16:creationId xmlns:a16="http://schemas.microsoft.com/office/drawing/2014/main" id="{12052A31-9DEA-1825-93FB-B6843AE889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4737" y="1118869"/>
            <a:ext cx="4290420" cy="2639090"/>
          </a:xfrm>
          <a:prstGeom prst="rect">
            <a:avLst/>
          </a:prstGeom>
        </p:spPr>
      </p:pic>
      <p:pic>
        <p:nvPicPr>
          <p:cNvPr id="12" name="Picture 11" descr="Students who meet the math cd requirement by attempt - 2019 Graduation class&#10;">
            <a:extLst>
              <a:ext uri="{FF2B5EF4-FFF2-40B4-BE49-F238E27FC236}">
                <a16:creationId xmlns:a16="http://schemas.microsoft.com/office/drawing/2014/main" id="{0FF9D7FC-C5D4-AD76-8484-1CE8B7EC2AB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8843" y="3637778"/>
            <a:ext cx="4475894" cy="2694883"/>
          </a:xfrm>
          <a:prstGeom prst="rect">
            <a:avLst/>
          </a:prstGeom>
        </p:spPr>
      </p:pic>
      <p:pic>
        <p:nvPicPr>
          <p:cNvPr id="15" name="Picture 14" descr="students who meet the science cd requirement by attempt - 2019 graduation class">
            <a:extLst>
              <a:ext uri="{FF2B5EF4-FFF2-40B4-BE49-F238E27FC236}">
                <a16:creationId xmlns:a16="http://schemas.microsoft.com/office/drawing/2014/main" id="{37C0DED7-C0EE-12DE-6C89-5CA08153611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64737" y="3818049"/>
            <a:ext cx="4191028" cy="2530247"/>
          </a:xfrm>
          <a:prstGeom prst="rect">
            <a:avLst/>
          </a:prstGeom>
        </p:spPr>
      </p:pic>
    </p:spTree>
    <p:extLst>
      <p:ext uri="{BB962C8B-B14F-4D97-AF65-F5344CB8AC3E}">
        <p14:creationId xmlns:p14="http://schemas.microsoft.com/office/powerpoint/2010/main" val="1154171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32BEC-9234-6B2F-0F09-35434D530A2E}"/>
              </a:ext>
            </a:extLst>
          </p:cNvPr>
          <p:cNvSpPr>
            <a:spLocks noGrp="1"/>
          </p:cNvSpPr>
          <p:nvPr>
            <p:ph type="title"/>
          </p:nvPr>
        </p:nvSpPr>
        <p:spPr/>
        <p:txBody>
          <a:bodyPr>
            <a:normAutofit/>
          </a:bodyPr>
          <a:lstStyle/>
          <a:p>
            <a:r>
              <a:rPr lang="en-US" sz="2200" b="1" dirty="0">
                <a:solidFill>
                  <a:schemeClr val="tx1"/>
                </a:solidFill>
              </a:rPr>
              <a:t>20% of students who earn the CD do so with an EPP, with some student groups being more dependent on the EPP</a:t>
            </a:r>
          </a:p>
        </p:txBody>
      </p:sp>
      <p:graphicFrame>
        <p:nvGraphicFramePr>
          <p:cNvPr id="7" name="Content Placeholder 6" descr="2019 Graduation Class - Students who Earn the CD with an EPP">
            <a:extLst>
              <a:ext uri="{FF2B5EF4-FFF2-40B4-BE49-F238E27FC236}">
                <a16:creationId xmlns:a16="http://schemas.microsoft.com/office/drawing/2014/main" id="{B3AADC68-B4A8-0913-F64C-B80B665A3216}"/>
              </a:ext>
            </a:extLst>
          </p:cNvPr>
          <p:cNvGraphicFramePr>
            <a:graphicFrameLocks noGrp="1"/>
          </p:cNvGraphicFramePr>
          <p:nvPr>
            <p:ph idx="1"/>
            <p:extLst>
              <p:ext uri="{D42A27DB-BD31-4B8C-83A1-F6EECF244321}">
                <p14:modId xmlns:p14="http://schemas.microsoft.com/office/powerpoint/2010/main" val="2398068002"/>
              </p:ext>
            </p:extLst>
          </p:nvPr>
        </p:nvGraphicFramePr>
        <p:xfrm>
          <a:off x="573088" y="1150938"/>
          <a:ext cx="7997825" cy="519588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C864389F-E39F-21AB-28B9-30B209F0DE82}"/>
              </a:ext>
            </a:extLst>
          </p:cNvPr>
          <p:cNvSpPr txBox="1"/>
          <p:nvPr/>
        </p:nvSpPr>
        <p:spPr>
          <a:xfrm>
            <a:off x="8167451" y="5476229"/>
            <a:ext cx="981359" cy="461665"/>
          </a:xfrm>
          <a:prstGeom prst="rect">
            <a:avLst/>
          </a:prstGeom>
          <a:noFill/>
        </p:spPr>
        <p:txBody>
          <a:bodyPr wrap="none" rtlCol="0">
            <a:spAutoFit/>
          </a:bodyPr>
          <a:lstStyle/>
          <a:p>
            <a:r>
              <a:rPr lang="en-US" sz="1200" dirty="0"/>
              <a:t>Met CD </a:t>
            </a:r>
          </a:p>
          <a:p>
            <a:r>
              <a:rPr lang="en-US" sz="1200" dirty="0"/>
              <a:t>without EPP </a:t>
            </a:r>
          </a:p>
        </p:txBody>
      </p:sp>
      <p:sp>
        <p:nvSpPr>
          <p:cNvPr id="9" name="TextBox 8">
            <a:extLst>
              <a:ext uri="{FF2B5EF4-FFF2-40B4-BE49-F238E27FC236}">
                <a16:creationId xmlns:a16="http://schemas.microsoft.com/office/drawing/2014/main" id="{F81AB6E3-0D57-380F-EAE0-9223E86C6D2C}"/>
              </a:ext>
            </a:extLst>
          </p:cNvPr>
          <p:cNvSpPr txBox="1"/>
          <p:nvPr/>
        </p:nvSpPr>
        <p:spPr>
          <a:xfrm>
            <a:off x="8167451" y="2067088"/>
            <a:ext cx="996940" cy="830997"/>
          </a:xfrm>
          <a:prstGeom prst="rect">
            <a:avLst/>
          </a:prstGeom>
          <a:noFill/>
        </p:spPr>
        <p:txBody>
          <a:bodyPr wrap="none" rtlCol="0">
            <a:spAutoFit/>
          </a:bodyPr>
          <a:lstStyle/>
          <a:p>
            <a:r>
              <a:rPr lang="en-US" sz="1200" dirty="0"/>
              <a:t>Met CD </a:t>
            </a:r>
          </a:p>
          <a:p>
            <a:r>
              <a:rPr lang="en-US" sz="1200" dirty="0"/>
              <a:t>with EPP in</a:t>
            </a:r>
          </a:p>
          <a:p>
            <a:r>
              <a:rPr lang="en-US" sz="1200" dirty="0"/>
              <a:t>one or more </a:t>
            </a:r>
          </a:p>
          <a:p>
            <a:r>
              <a:rPr lang="en-US" sz="1200" dirty="0"/>
              <a:t>subjects</a:t>
            </a:r>
          </a:p>
        </p:txBody>
      </p:sp>
      <p:sp>
        <p:nvSpPr>
          <p:cNvPr id="4" name="TextBox 3">
            <a:extLst>
              <a:ext uri="{FF2B5EF4-FFF2-40B4-BE49-F238E27FC236}">
                <a16:creationId xmlns:a16="http://schemas.microsoft.com/office/drawing/2014/main" id="{690CA325-A01B-F1E0-CA23-F5D57F26766A}"/>
              </a:ext>
            </a:extLst>
          </p:cNvPr>
          <p:cNvSpPr txBox="1"/>
          <p:nvPr/>
        </p:nvSpPr>
        <p:spPr>
          <a:xfrm>
            <a:off x="556591" y="117328"/>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890639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5D470-1C1E-1302-F857-F29F275A946A}"/>
              </a:ext>
            </a:extLst>
          </p:cNvPr>
          <p:cNvSpPr>
            <a:spLocks noGrp="1"/>
          </p:cNvSpPr>
          <p:nvPr>
            <p:ph type="title"/>
          </p:nvPr>
        </p:nvSpPr>
        <p:spPr>
          <a:xfrm>
            <a:off x="512887" y="217730"/>
            <a:ext cx="8393548" cy="796801"/>
          </a:xfrm>
        </p:spPr>
        <p:txBody>
          <a:bodyPr>
            <a:normAutofit fontScale="90000"/>
          </a:bodyPr>
          <a:lstStyle/>
          <a:p>
            <a:r>
              <a:rPr lang="en-US" sz="2200" b="1" dirty="0">
                <a:solidFill>
                  <a:schemeClr val="tx1"/>
                </a:solidFill>
              </a:rPr>
              <a:t>49 of 51 states (including D.C.) have state-mandated comprehensive graduation requirements, with MA the only 1 of the 49 requiring only passing an assessment</a:t>
            </a:r>
          </a:p>
        </p:txBody>
      </p:sp>
      <p:graphicFrame>
        <p:nvGraphicFramePr>
          <p:cNvPr id="4" name="Content Placeholder 3" descr="State Requirements">
            <a:extLst>
              <a:ext uri="{FF2B5EF4-FFF2-40B4-BE49-F238E27FC236}">
                <a16:creationId xmlns:a16="http://schemas.microsoft.com/office/drawing/2014/main" id="{35F52BC8-4690-20B6-9015-00A59C3F1FCB}"/>
              </a:ext>
            </a:extLst>
          </p:cNvPr>
          <p:cNvGraphicFramePr>
            <a:graphicFrameLocks noGrp="1"/>
          </p:cNvGraphicFramePr>
          <p:nvPr>
            <p:ph idx="1"/>
            <p:extLst>
              <p:ext uri="{D42A27DB-BD31-4B8C-83A1-F6EECF244321}">
                <p14:modId xmlns:p14="http://schemas.microsoft.com/office/powerpoint/2010/main" val="3166431988"/>
              </p:ext>
            </p:extLst>
          </p:nvPr>
        </p:nvGraphicFramePr>
        <p:xfrm>
          <a:off x="399996" y="1168100"/>
          <a:ext cx="6178959" cy="5237986"/>
        </p:xfrm>
        <a:graphic>
          <a:graphicData uri="http://schemas.openxmlformats.org/drawingml/2006/chart">
            <c:chart xmlns:c="http://schemas.openxmlformats.org/drawingml/2006/chart" xmlns:r="http://schemas.openxmlformats.org/officeDocument/2006/relationships" r:id="rId2"/>
          </a:graphicData>
        </a:graphic>
      </p:graphicFrame>
      <p:sp>
        <p:nvSpPr>
          <p:cNvPr id="6" name="Freeform 5">
            <a:extLst>
              <a:ext uri="{FF2B5EF4-FFF2-40B4-BE49-F238E27FC236}">
                <a16:creationId xmlns:a16="http://schemas.microsoft.com/office/drawing/2014/main" id="{1413C5D4-79C7-1E99-F4E9-CFBA81485BB0}"/>
              </a:ext>
              <a:ext uri="{C183D7F6-B498-43B3-948B-1728B52AA6E4}">
                <adec:decorative xmlns:adec="http://schemas.microsoft.com/office/drawing/2017/decorative" val="1"/>
              </a:ext>
            </a:extLst>
          </p:cNvPr>
          <p:cNvSpPr/>
          <p:nvPr/>
        </p:nvSpPr>
        <p:spPr>
          <a:xfrm>
            <a:off x="4253345" y="1813668"/>
            <a:ext cx="946244" cy="3992379"/>
          </a:xfrm>
          <a:custGeom>
            <a:avLst/>
            <a:gdLst>
              <a:gd name="connsiteX0" fmla="*/ 23750 w 926300"/>
              <a:gd name="connsiteY0" fmla="*/ 0 h 1448789"/>
              <a:gd name="connsiteX1" fmla="*/ 926275 w 926300"/>
              <a:gd name="connsiteY1" fmla="*/ 700644 h 1448789"/>
              <a:gd name="connsiteX2" fmla="*/ 0 w 926300"/>
              <a:gd name="connsiteY2" fmla="*/ 1448789 h 1448789"/>
            </a:gdLst>
            <a:ahLst/>
            <a:cxnLst>
              <a:cxn ang="0">
                <a:pos x="connsiteX0" y="connsiteY0"/>
              </a:cxn>
              <a:cxn ang="0">
                <a:pos x="connsiteX1" y="connsiteY1"/>
              </a:cxn>
              <a:cxn ang="0">
                <a:pos x="connsiteX2" y="connsiteY2"/>
              </a:cxn>
            </a:cxnLst>
            <a:rect l="l" t="t" r="r" b="b"/>
            <a:pathLst>
              <a:path w="926300" h="1448789">
                <a:moveTo>
                  <a:pt x="23750" y="0"/>
                </a:moveTo>
                <a:cubicBezTo>
                  <a:pt x="476991" y="229589"/>
                  <a:pt x="930233" y="459179"/>
                  <a:pt x="926275" y="700644"/>
                </a:cubicBezTo>
                <a:cubicBezTo>
                  <a:pt x="922317" y="942109"/>
                  <a:pt x="35626" y="1397329"/>
                  <a:pt x="0" y="1448789"/>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78500B8E-F518-030B-137F-AE4DF82D6208}"/>
              </a:ext>
            </a:extLst>
          </p:cNvPr>
          <p:cNvSpPr txBox="1"/>
          <p:nvPr/>
        </p:nvSpPr>
        <p:spPr>
          <a:xfrm>
            <a:off x="5276847" y="3094595"/>
            <a:ext cx="3638553" cy="1015663"/>
          </a:xfrm>
          <a:prstGeom prst="rect">
            <a:avLst/>
          </a:prstGeom>
          <a:noFill/>
        </p:spPr>
        <p:txBody>
          <a:bodyPr wrap="square" rtlCol="0">
            <a:spAutoFit/>
          </a:bodyPr>
          <a:lstStyle/>
          <a:p>
            <a:r>
              <a:rPr lang="en-US" sz="1200" b="1" dirty="0"/>
              <a:t>Of these 49 with state-mandated requirements:</a:t>
            </a:r>
          </a:p>
          <a:p>
            <a:r>
              <a:rPr lang="en-US" sz="1200" dirty="0"/>
              <a:t>-48 have comprehensive course requirements</a:t>
            </a:r>
          </a:p>
          <a:p>
            <a:r>
              <a:rPr lang="en-US" sz="1200" dirty="0"/>
              <a:t>- 9 also require passing core-curriculum tests</a:t>
            </a:r>
          </a:p>
          <a:p>
            <a:r>
              <a:rPr lang="en-US" sz="1200" dirty="0"/>
              <a:t>- 9 also require passing a civics test</a:t>
            </a:r>
          </a:p>
          <a:p>
            <a:r>
              <a:rPr lang="en-US" sz="1200" dirty="0"/>
              <a:t>– Only MA has a requirement of passing the CD</a:t>
            </a:r>
          </a:p>
        </p:txBody>
      </p:sp>
      <p:sp>
        <p:nvSpPr>
          <p:cNvPr id="8" name="TextBox 7">
            <a:extLst>
              <a:ext uri="{FF2B5EF4-FFF2-40B4-BE49-F238E27FC236}">
                <a16:creationId xmlns:a16="http://schemas.microsoft.com/office/drawing/2014/main" id="{6ABACC83-2F9B-C39C-AEF7-75DDA6C674AF}"/>
              </a:ext>
            </a:extLst>
          </p:cNvPr>
          <p:cNvSpPr txBox="1"/>
          <p:nvPr/>
        </p:nvSpPr>
        <p:spPr>
          <a:xfrm>
            <a:off x="4253345" y="1552058"/>
            <a:ext cx="3187361" cy="261610"/>
          </a:xfrm>
          <a:prstGeom prst="rect">
            <a:avLst/>
          </a:prstGeom>
          <a:noFill/>
        </p:spPr>
        <p:txBody>
          <a:bodyPr wrap="square" rtlCol="0">
            <a:spAutoFit/>
          </a:bodyPr>
          <a:lstStyle/>
          <a:p>
            <a:r>
              <a:rPr lang="en-US" sz="1100" b="1" dirty="0"/>
              <a:t>1 w/partial and 1 w/no state requirements </a:t>
            </a:r>
          </a:p>
        </p:txBody>
      </p:sp>
      <p:sp>
        <p:nvSpPr>
          <p:cNvPr id="9" name="TextBox 8">
            <a:extLst>
              <a:ext uri="{FF2B5EF4-FFF2-40B4-BE49-F238E27FC236}">
                <a16:creationId xmlns:a16="http://schemas.microsoft.com/office/drawing/2014/main" id="{5F21747B-2E96-D234-203E-2FE865CC3A61}"/>
              </a:ext>
            </a:extLst>
          </p:cNvPr>
          <p:cNvSpPr txBox="1"/>
          <p:nvPr/>
        </p:nvSpPr>
        <p:spPr>
          <a:xfrm>
            <a:off x="3375178" y="1381113"/>
            <a:ext cx="496388" cy="292388"/>
          </a:xfrm>
          <a:prstGeom prst="rect">
            <a:avLst/>
          </a:prstGeom>
          <a:noFill/>
        </p:spPr>
        <p:txBody>
          <a:bodyPr wrap="square" rtlCol="0">
            <a:spAutoFit/>
          </a:bodyPr>
          <a:lstStyle/>
          <a:p>
            <a:r>
              <a:rPr lang="en-US" sz="1300" b="1" dirty="0"/>
              <a:t>51</a:t>
            </a:r>
          </a:p>
        </p:txBody>
      </p:sp>
      <p:sp>
        <p:nvSpPr>
          <p:cNvPr id="5" name="TextBox 4">
            <a:extLst>
              <a:ext uri="{FF2B5EF4-FFF2-40B4-BE49-F238E27FC236}">
                <a16:creationId xmlns:a16="http://schemas.microsoft.com/office/drawing/2014/main" id="{D44529B9-B5B6-E736-4CA7-4C65FE21A301}"/>
              </a:ext>
            </a:extLst>
          </p:cNvPr>
          <p:cNvSpPr txBox="1"/>
          <p:nvPr/>
        </p:nvSpPr>
        <p:spPr>
          <a:xfrm>
            <a:off x="521852" y="143111"/>
            <a:ext cx="2156751" cy="338554"/>
          </a:xfrm>
          <a:prstGeom prst="rect">
            <a:avLst/>
          </a:prstGeom>
          <a:noFill/>
        </p:spPr>
        <p:txBody>
          <a:bodyPr wrap="square" rtlCol="0">
            <a:spAutoFit/>
          </a:bodyPr>
          <a:lstStyle/>
          <a:p>
            <a:r>
              <a:rPr lang="en-US" sz="1600" dirty="0"/>
              <a:t>CD Graduation Impact</a:t>
            </a:r>
          </a:p>
        </p:txBody>
      </p:sp>
    </p:spTree>
    <p:extLst>
      <p:ext uri="{BB962C8B-B14F-4D97-AF65-F5344CB8AC3E}">
        <p14:creationId xmlns:p14="http://schemas.microsoft.com/office/powerpoint/2010/main" val="896146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13D6F-D9F9-6915-2718-D43DFA9729E3}"/>
              </a:ext>
            </a:extLst>
          </p:cNvPr>
          <p:cNvSpPr>
            <a:spLocks noGrp="1"/>
          </p:cNvSpPr>
          <p:nvPr>
            <p:ph type="title"/>
          </p:nvPr>
        </p:nvSpPr>
        <p:spPr>
          <a:xfrm>
            <a:off x="573206" y="179028"/>
            <a:ext cx="7997588" cy="842948"/>
          </a:xfrm>
        </p:spPr>
        <p:txBody>
          <a:bodyPr>
            <a:normAutofit fontScale="90000"/>
          </a:bodyPr>
          <a:lstStyle/>
          <a:p>
            <a:r>
              <a:rPr lang="en-US" sz="2800" dirty="0"/>
              <a:t>Summary</a:t>
            </a:r>
            <a:br>
              <a:rPr lang="en-US" sz="2400" dirty="0"/>
            </a:br>
            <a:r>
              <a:rPr lang="en-US" sz="1900" b="1" dirty="0"/>
              <a:t>MCAS and the CD have substantial value in predicting certain key life outcomes for students in all student groups, while helping policy-makers and educators prioritize needs</a:t>
            </a:r>
            <a:endParaRPr lang="en-US" sz="1900" dirty="0"/>
          </a:p>
        </p:txBody>
      </p:sp>
      <p:sp>
        <p:nvSpPr>
          <p:cNvPr id="3" name="Content Placeholder 2">
            <a:extLst>
              <a:ext uri="{FF2B5EF4-FFF2-40B4-BE49-F238E27FC236}">
                <a16:creationId xmlns:a16="http://schemas.microsoft.com/office/drawing/2014/main" id="{DB442D36-3C59-E84F-71E6-E709C76003AF}"/>
              </a:ext>
            </a:extLst>
          </p:cNvPr>
          <p:cNvSpPr>
            <a:spLocks noGrp="1"/>
          </p:cNvSpPr>
          <p:nvPr>
            <p:ph idx="1"/>
          </p:nvPr>
        </p:nvSpPr>
        <p:spPr>
          <a:xfrm>
            <a:off x="474302" y="1129553"/>
            <a:ext cx="7886700" cy="5217459"/>
          </a:xfrm>
        </p:spPr>
        <p:txBody>
          <a:bodyPr>
            <a:normAutofit fontScale="25000" lnSpcReduction="20000"/>
          </a:bodyPr>
          <a:lstStyle/>
          <a:p>
            <a:pPr>
              <a:buFont typeface="Wingdings" panose="05000000000000000000" pitchFamily="2" charset="2"/>
              <a:buChar char="§"/>
            </a:pPr>
            <a:r>
              <a:rPr lang="en-US" sz="5600" b="1" dirty="0"/>
              <a:t>CD scores are on average predictive of certain important life outcomes</a:t>
            </a:r>
          </a:p>
          <a:p>
            <a:pPr marL="0" indent="0">
              <a:buNone/>
            </a:pPr>
            <a:endParaRPr lang="en-US" sz="5600" b="1" dirty="0"/>
          </a:p>
          <a:p>
            <a:pPr>
              <a:buFont typeface="Wingdings" panose="05000000000000000000" pitchFamily="2" charset="2"/>
              <a:buChar char="§"/>
            </a:pPr>
            <a:r>
              <a:rPr lang="en-US" sz="5600" b="1" dirty="0"/>
              <a:t>Of approximately 70,000 students in the statewide graduating class</a:t>
            </a:r>
          </a:p>
          <a:p>
            <a:pPr lvl="1">
              <a:buFont typeface="Wingdings" panose="05000000000000000000" pitchFamily="2" charset="2"/>
              <a:buChar char="§"/>
            </a:pPr>
            <a:r>
              <a:rPr lang="en-US" sz="5600" b="1" dirty="0"/>
              <a:t>96% earn the CD</a:t>
            </a:r>
          </a:p>
          <a:p>
            <a:pPr lvl="1">
              <a:buFont typeface="Wingdings" panose="05000000000000000000" pitchFamily="2" charset="2"/>
              <a:buChar char="§"/>
            </a:pPr>
            <a:r>
              <a:rPr lang="en-US" sz="5600" b="1" dirty="0"/>
              <a:t>3% don’t earn the CD and also don’t meet local district graduation requirements</a:t>
            </a:r>
          </a:p>
          <a:p>
            <a:pPr lvl="1">
              <a:buFont typeface="Wingdings" panose="05000000000000000000" pitchFamily="2" charset="2"/>
              <a:buChar char="§"/>
            </a:pPr>
            <a:r>
              <a:rPr lang="en-US" sz="5600" b="1" dirty="0"/>
              <a:t>1% don’t earn the CD and meet local district graduation requirements</a:t>
            </a:r>
          </a:p>
          <a:p>
            <a:pPr marL="201168" lvl="1" indent="0">
              <a:buNone/>
            </a:pPr>
            <a:endParaRPr lang="en-US" sz="5600" b="1" dirty="0"/>
          </a:p>
          <a:p>
            <a:pPr>
              <a:buFont typeface="Wingdings" panose="05000000000000000000" pitchFamily="2" charset="2"/>
              <a:buChar char="§"/>
            </a:pPr>
            <a:r>
              <a:rPr lang="en-US" sz="5600" b="1" dirty="0"/>
              <a:t>Most students who pass do so on their 1st attempt (usually Grade 10), and almost all pass on the 2nd or 3rd attempt (usually Grade 11)</a:t>
            </a:r>
          </a:p>
          <a:p>
            <a:pPr>
              <a:buFont typeface="Wingdings" panose="05000000000000000000" pitchFamily="2" charset="2"/>
              <a:buChar char="§"/>
            </a:pPr>
            <a:endParaRPr lang="en-US" sz="5600" b="1" dirty="0"/>
          </a:p>
          <a:p>
            <a:pPr>
              <a:buFont typeface="Wingdings" panose="05000000000000000000" pitchFamily="2" charset="2"/>
              <a:buChar char="§"/>
            </a:pPr>
            <a:r>
              <a:rPr lang="en-US" sz="5600" b="1" dirty="0"/>
              <a:t>A significant number of Grade 12 dropouts have passed the CD</a:t>
            </a:r>
          </a:p>
          <a:p>
            <a:pPr marL="0" indent="0">
              <a:buNone/>
            </a:pPr>
            <a:endParaRPr lang="en-US" sz="5600" b="1" dirty="0"/>
          </a:p>
          <a:p>
            <a:pPr>
              <a:buFont typeface="Wingdings" panose="05000000000000000000" pitchFamily="2" charset="2"/>
              <a:buChar char="§"/>
            </a:pPr>
            <a:r>
              <a:rPr lang="en-US" sz="5600" b="1" dirty="0"/>
              <a:t>A relatively small number of districts have a disproportionate number of total MA students not earning the CD</a:t>
            </a:r>
          </a:p>
          <a:p>
            <a:pPr>
              <a:buFont typeface="Wingdings" panose="05000000000000000000" pitchFamily="2" charset="2"/>
              <a:buChar char="§"/>
            </a:pPr>
            <a:endParaRPr lang="en-US" sz="5600" b="1" dirty="0"/>
          </a:p>
          <a:p>
            <a:pPr>
              <a:buFont typeface="Wingdings" panose="05000000000000000000" pitchFamily="2" charset="2"/>
              <a:buChar char="§"/>
            </a:pPr>
            <a:r>
              <a:rPr lang="en-US" sz="5600" b="1" dirty="0"/>
              <a:t>Of the 51 states (including D.C.)</a:t>
            </a:r>
          </a:p>
          <a:p>
            <a:pPr lvl="1">
              <a:buFont typeface="Wingdings" panose="05000000000000000000" pitchFamily="2" charset="2"/>
              <a:buChar char="§"/>
            </a:pPr>
            <a:r>
              <a:rPr lang="en-US" sz="5600" b="1" dirty="0"/>
              <a:t>49 states including MA have comprehensive state-mandated graduation requirements</a:t>
            </a:r>
          </a:p>
          <a:p>
            <a:pPr lvl="3">
              <a:buFont typeface="Wingdings" panose="05000000000000000000" pitchFamily="2" charset="2"/>
              <a:buChar char="§"/>
            </a:pPr>
            <a:r>
              <a:rPr lang="en-US" sz="5600" b="1" dirty="0"/>
              <a:t>48 of 49 states have course and other requirements (some also require tests)</a:t>
            </a:r>
          </a:p>
          <a:p>
            <a:pPr lvl="3">
              <a:buFont typeface="Wingdings" panose="05000000000000000000" pitchFamily="2" charset="2"/>
              <a:buChar char="§"/>
            </a:pPr>
            <a:r>
              <a:rPr lang="en-US" sz="5600" b="1" dirty="0"/>
              <a:t>MA is the only one of the 49 states whose only state requirement is a test (the CD)</a:t>
            </a:r>
          </a:p>
          <a:p>
            <a:pPr lvl="1">
              <a:buFont typeface="Wingdings" panose="05000000000000000000" pitchFamily="2" charset="2"/>
              <a:buChar char="§"/>
            </a:pPr>
            <a:r>
              <a:rPr lang="en-US" sz="5600" b="1" dirty="0"/>
              <a:t>2 states have no state-mandated graduation requirements</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747914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13D6F-D9F9-6915-2718-D43DFA9729E3}"/>
              </a:ext>
            </a:extLst>
          </p:cNvPr>
          <p:cNvSpPr>
            <a:spLocks noGrp="1"/>
          </p:cNvSpPr>
          <p:nvPr>
            <p:ph type="title"/>
          </p:nvPr>
        </p:nvSpPr>
        <p:spPr>
          <a:xfrm>
            <a:off x="573206" y="286605"/>
            <a:ext cx="7997588" cy="825020"/>
          </a:xfrm>
        </p:spPr>
        <p:txBody>
          <a:bodyPr>
            <a:normAutofit fontScale="90000"/>
          </a:bodyPr>
          <a:lstStyle/>
          <a:p>
            <a:r>
              <a:rPr lang="en-US" sz="2800" dirty="0"/>
              <a:t>Summary</a:t>
            </a:r>
            <a:br>
              <a:rPr lang="en-US" sz="2800" dirty="0"/>
            </a:br>
            <a:r>
              <a:rPr lang="en-US" sz="1900" b="1" dirty="0"/>
              <a:t>MCAS and the CD have substantial value in predicting certain key life outcomes for students in all student groups, while helping policy-makers and educators prioritize needs</a:t>
            </a:r>
            <a:r>
              <a:rPr lang="en-US" sz="2000" b="1" dirty="0"/>
              <a:t> </a:t>
            </a:r>
          </a:p>
        </p:txBody>
      </p:sp>
      <p:sp>
        <p:nvSpPr>
          <p:cNvPr id="3" name="Content Placeholder 2">
            <a:extLst>
              <a:ext uri="{FF2B5EF4-FFF2-40B4-BE49-F238E27FC236}">
                <a16:creationId xmlns:a16="http://schemas.microsoft.com/office/drawing/2014/main" id="{DB442D36-3C59-E84F-71E6-E709C76003AF}"/>
              </a:ext>
            </a:extLst>
          </p:cNvPr>
          <p:cNvSpPr>
            <a:spLocks noGrp="1"/>
          </p:cNvSpPr>
          <p:nvPr>
            <p:ph idx="1"/>
          </p:nvPr>
        </p:nvSpPr>
        <p:spPr>
          <a:xfrm>
            <a:off x="474302" y="1111625"/>
            <a:ext cx="7886700" cy="5244351"/>
          </a:xfrm>
        </p:spPr>
        <p:txBody>
          <a:bodyPr>
            <a:normAutofit fontScale="25000" lnSpcReduction="20000"/>
          </a:bodyPr>
          <a:lstStyle/>
          <a:p>
            <a:pPr>
              <a:buFont typeface="Wingdings" panose="05000000000000000000" pitchFamily="2" charset="2"/>
              <a:buChar char="§"/>
            </a:pPr>
            <a:r>
              <a:rPr lang="en-US" sz="5600" b="1" dirty="0"/>
              <a:t>CD scores are on average predictive of certain important life outcomes</a:t>
            </a:r>
          </a:p>
          <a:p>
            <a:pPr marL="0" indent="0">
              <a:buNone/>
            </a:pPr>
            <a:endParaRPr lang="en-US" sz="5600" b="1" dirty="0"/>
          </a:p>
          <a:p>
            <a:pPr>
              <a:buFont typeface="Wingdings" panose="05000000000000000000" pitchFamily="2" charset="2"/>
              <a:buChar char="§"/>
            </a:pPr>
            <a:r>
              <a:rPr lang="en-US" sz="5600" b="1" dirty="0"/>
              <a:t>Of approximately 70,000 students in the statewide graduating class</a:t>
            </a:r>
          </a:p>
          <a:p>
            <a:pPr lvl="1">
              <a:buFont typeface="Wingdings" panose="05000000000000000000" pitchFamily="2" charset="2"/>
              <a:buChar char="§"/>
            </a:pPr>
            <a:r>
              <a:rPr lang="en-US" sz="5600" b="1" dirty="0"/>
              <a:t>96% earn the CD</a:t>
            </a:r>
          </a:p>
          <a:p>
            <a:pPr lvl="1">
              <a:buFont typeface="Wingdings" panose="05000000000000000000" pitchFamily="2" charset="2"/>
              <a:buChar char="§"/>
            </a:pPr>
            <a:r>
              <a:rPr lang="en-US" sz="5600" b="1" dirty="0"/>
              <a:t>3% don’t earn the CD and also don’t meet local district graduation requirements</a:t>
            </a:r>
          </a:p>
          <a:p>
            <a:pPr lvl="1">
              <a:buFont typeface="Wingdings" panose="05000000000000000000" pitchFamily="2" charset="2"/>
              <a:buChar char="§"/>
            </a:pPr>
            <a:r>
              <a:rPr lang="en-US" sz="5600" b="1" dirty="0"/>
              <a:t>1% don’t earn the CD and meet local district graduation requirements</a:t>
            </a:r>
          </a:p>
          <a:p>
            <a:pPr marL="201168" lvl="1" indent="0">
              <a:buNone/>
            </a:pPr>
            <a:endParaRPr lang="en-US" sz="5600" b="1" dirty="0"/>
          </a:p>
          <a:p>
            <a:pPr>
              <a:buFont typeface="Wingdings" panose="05000000000000000000" pitchFamily="2" charset="2"/>
              <a:buChar char="§"/>
            </a:pPr>
            <a:r>
              <a:rPr lang="en-US" sz="5600" b="1" dirty="0"/>
              <a:t>Most students who pass do so on their 1st attempt (usually Grade 10), and almost all pass on the 2nd or 3rd attempt (usually Grade 11)</a:t>
            </a:r>
          </a:p>
          <a:p>
            <a:pPr>
              <a:buFont typeface="Wingdings" panose="05000000000000000000" pitchFamily="2" charset="2"/>
              <a:buChar char="§"/>
            </a:pPr>
            <a:endParaRPr lang="en-US" sz="5600" b="1" dirty="0"/>
          </a:p>
          <a:p>
            <a:pPr>
              <a:buFont typeface="Wingdings" panose="05000000000000000000" pitchFamily="2" charset="2"/>
              <a:buChar char="§"/>
            </a:pPr>
            <a:r>
              <a:rPr lang="en-US" sz="5600" b="1" dirty="0"/>
              <a:t>A significant number of Grade 12 dropouts have passed the CD</a:t>
            </a:r>
          </a:p>
          <a:p>
            <a:pPr marL="0" indent="0">
              <a:buNone/>
            </a:pPr>
            <a:endParaRPr lang="en-US" sz="5600" b="1" dirty="0"/>
          </a:p>
          <a:p>
            <a:pPr>
              <a:buFont typeface="Wingdings" panose="05000000000000000000" pitchFamily="2" charset="2"/>
              <a:buChar char="§"/>
            </a:pPr>
            <a:r>
              <a:rPr lang="en-US" sz="5600" b="1" dirty="0"/>
              <a:t>A relatively small number of districts have a disproportionate number of total MA students not earning the CD</a:t>
            </a:r>
          </a:p>
          <a:p>
            <a:pPr>
              <a:buFont typeface="Wingdings" panose="05000000000000000000" pitchFamily="2" charset="2"/>
              <a:buChar char="§"/>
            </a:pPr>
            <a:endParaRPr lang="en-US" sz="5600" b="1" dirty="0"/>
          </a:p>
          <a:p>
            <a:pPr>
              <a:buFont typeface="Wingdings" panose="05000000000000000000" pitchFamily="2" charset="2"/>
              <a:buChar char="§"/>
            </a:pPr>
            <a:r>
              <a:rPr lang="en-US" sz="5600" b="1" dirty="0"/>
              <a:t>Of the 51 states (including D.C.)</a:t>
            </a:r>
          </a:p>
          <a:p>
            <a:pPr lvl="1">
              <a:buFont typeface="Wingdings" panose="05000000000000000000" pitchFamily="2" charset="2"/>
              <a:buChar char="§"/>
            </a:pPr>
            <a:r>
              <a:rPr lang="en-US" sz="5600" b="1" dirty="0"/>
              <a:t>49 states including MA have comprehensive state-mandated graduation requirements</a:t>
            </a:r>
          </a:p>
          <a:p>
            <a:pPr lvl="3">
              <a:buFont typeface="Wingdings" panose="05000000000000000000" pitchFamily="2" charset="2"/>
              <a:buChar char="§"/>
            </a:pPr>
            <a:r>
              <a:rPr lang="en-US" sz="5600" b="1" dirty="0"/>
              <a:t>48 of 49 states have course and other requirements (some also require tests)</a:t>
            </a:r>
          </a:p>
          <a:p>
            <a:pPr lvl="3">
              <a:buFont typeface="Wingdings" panose="05000000000000000000" pitchFamily="2" charset="2"/>
              <a:buChar char="§"/>
            </a:pPr>
            <a:r>
              <a:rPr lang="en-US" sz="5600" b="1" dirty="0"/>
              <a:t>MA is the only one of the 49 states whose only state requirement is a test (the CD)</a:t>
            </a:r>
          </a:p>
          <a:p>
            <a:pPr lvl="1">
              <a:buFont typeface="Wingdings" panose="05000000000000000000" pitchFamily="2" charset="2"/>
              <a:buChar char="§"/>
            </a:pPr>
            <a:r>
              <a:rPr lang="en-US" sz="5600" b="1" dirty="0"/>
              <a:t>2 states have no state-mandated graduation requirements</a:t>
            </a:r>
          </a:p>
          <a:p>
            <a:pPr marL="0" indent="0">
              <a:buNone/>
            </a:pPr>
            <a:endParaRPr lang="en-US" sz="2400" dirty="0"/>
          </a:p>
        </p:txBody>
      </p:sp>
    </p:spTree>
    <p:extLst>
      <p:ext uri="{BB962C8B-B14F-4D97-AF65-F5344CB8AC3E}">
        <p14:creationId xmlns:p14="http://schemas.microsoft.com/office/powerpoint/2010/main" val="4088609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descr="We look at median annual earnings ~ age 30 for students at each MCAS score&#10;&#10;Students with higher MCAS scores go on to earn substantially more in the labor market. &#10;&#10;There is substantial variation in earnings at each MCAS score point (MCAS scores explain about 13% of the variation in earnings). &#10;"/>
          <p:cNvSpPr/>
          <p:nvPr/>
        </p:nvSpPr>
        <p:spPr>
          <a:xfrm>
            <a:off x="6433136" y="1240636"/>
            <a:ext cx="2658080" cy="427875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Autofit/>
          </a:bodyPr>
          <a:lstStyle/>
          <a:p>
            <a:pPr defTabSz="672013">
              <a:buClr>
                <a:schemeClr val="tx2"/>
              </a:buClr>
              <a:buSzPts val="2000"/>
            </a:pPr>
            <a:r>
              <a:rPr lang="en-US" sz="2200" b="1" dirty="0">
                <a:solidFill>
                  <a:schemeClr val="tx1"/>
                </a:solidFill>
              </a:rPr>
              <a:t>Grade 10 MCAS scores help predict future earnings</a:t>
            </a:r>
            <a:endParaRPr lang="en-US" sz="2200" b="1" dirty="0">
              <a:solidFill>
                <a:schemeClr val="tx1"/>
              </a:solidFill>
              <a:cs typeface="Arial" pitchFamily="34" charset="0"/>
            </a:endParaRPr>
          </a:p>
        </p:txBody>
      </p:sp>
      <p:sp>
        <p:nvSpPr>
          <p:cNvPr id="6" name="TextBox 5"/>
          <p:cNvSpPr txBox="1"/>
          <p:nvPr/>
        </p:nvSpPr>
        <p:spPr>
          <a:xfrm>
            <a:off x="6402079" y="1249768"/>
            <a:ext cx="2619882" cy="4031873"/>
          </a:xfrm>
          <a:prstGeom prst="rect">
            <a:avLst/>
          </a:prstGeom>
          <a:noFill/>
        </p:spPr>
        <p:txBody>
          <a:bodyPr wrap="square" rtlCol="0">
            <a:spAutoFit/>
          </a:bodyPr>
          <a:lstStyle/>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We look at median annual earnings ~ age 30 for students at each MCAS score</a:t>
            </a:r>
          </a:p>
          <a:p>
            <a:pPr marL="173831" indent="-173831">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Students with higher MCAS scores go on to earn substantially more in the labor market. </a:t>
            </a:r>
          </a:p>
          <a:p>
            <a:pPr marL="173831" indent="-173831">
              <a:buClr>
                <a:schemeClr val="tx2"/>
              </a:buClr>
              <a:buSzPct val="130000"/>
              <a:buFont typeface="Wingdings" panose="05000000000000000000" pitchFamily="2" charset="2"/>
              <a:buChar char="§"/>
            </a:pPr>
            <a:endParaRPr lang="en-US" sz="1600" dirty="0">
              <a:solidFill>
                <a:schemeClr val="tx1">
                  <a:lumMod val="75000"/>
                  <a:lumOff val="25000"/>
                </a:schemeClr>
              </a:solidFill>
              <a:cs typeface="Arial" panose="020B0604020202020204" pitchFamily="34" charset="0"/>
            </a:endParaRPr>
          </a:p>
          <a:p>
            <a:pPr marL="173831" indent="-173831">
              <a:buClr>
                <a:schemeClr val="tx2"/>
              </a:buClr>
              <a:buSzPct val="130000"/>
              <a:buFont typeface="Wingdings" panose="05000000000000000000" pitchFamily="2" charset="2"/>
              <a:buChar char="§"/>
            </a:pPr>
            <a:r>
              <a:rPr lang="en-US" sz="1600" dirty="0">
                <a:solidFill>
                  <a:schemeClr val="tx1">
                    <a:lumMod val="75000"/>
                    <a:lumOff val="25000"/>
                  </a:schemeClr>
                </a:solidFill>
                <a:cs typeface="Arial" panose="020B0604020202020204" pitchFamily="34" charset="0"/>
              </a:rPr>
              <a:t>There is substantial variation in earnings at each MCAS score point (MCAS scores explain about 13% of the variation in earnings). </a:t>
            </a:r>
          </a:p>
        </p:txBody>
      </p:sp>
      <p:sp>
        <p:nvSpPr>
          <p:cNvPr id="12" name="TextBox 11"/>
          <p:cNvSpPr txBox="1"/>
          <p:nvPr/>
        </p:nvSpPr>
        <p:spPr>
          <a:xfrm>
            <a:off x="116738" y="5957443"/>
            <a:ext cx="8951393" cy="461665"/>
          </a:xfrm>
          <a:prstGeom prst="rect">
            <a:avLst/>
          </a:prstGeom>
          <a:solidFill>
            <a:schemeClr val="bg1"/>
          </a:solidFill>
        </p:spPr>
        <p:txBody>
          <a:bodyPr wrap="square" rtlCol="0">
            <a:spAutoFit/>
          </a:bodyPr>
          <a:lstStyle/>
          <a:p>
            <a:r>
              <a:rPr lang="en-US" sz="1200" b="1" dirty="0"/>
              <a:t>NOTE: We only observe in-state earnings reported to the UI system. This excludes self-employed individuals or those who work for the federal government or military. Living Wage from MIT estimates for two working parents with two children.  </a:t>
            </a:r>
          </a:p>
        </p:txBody>
      </p:sp>
      <p:pic>
        <p:nvPicPr>
          <p:cNvPr id="5" name="Picture 4" descr="Graph of Total 2019 Earnings by MCAS Percentile">
            <a:extLst>
              <a:ext uri="{FF2B5EF4-FFF2-40B4-BE49-F238E27FC236}">
                <a16:creationId xmlns:a16="http://schemas.microsoft.com/office/drawing/2014/main" id="{968A731B-EBC4-405B-9F66-32DBAF1777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006" y="1322615"/>
            <a:ext cx="5662830" cy="4114800"/>
          </a:xfrm>
          <a:prstGeom prst="rect">
            <a:avLst/>
          </a:prstGeom>
        </p:spPr>
      </p:pic>
      <p:sp>
        <p:nvSpPr>
          <p:cNvPr id="3" name="TextBox 2">
            <a:extLst>
              <a:ext uri="{FF2B5EF4-FFF2-40B4-BE49-F238E27FC236}">
                <a16:creationId xmlns:a16="http://schemas.microsoft.com/office/drawing/2014/main" id="{4E5D799B-BD6D-02A9-1E47-EF5C75905BE3}"/>
              </a:ext>
            </a:extLst>
          </p:cNvPr>
          <p:cNvSpPr txBox="1"/>
          <p:nvPr/>
        </p:nvSpPr>
        <p:spPr>
          <a:xfrm>
            <a:off x="5066491" y="3682825"/>
            <a:ext cx="1366645" cy="246221"/>
          </a:xfrm>
          <a:prstGeom prst="rect">
            <a:avLst/>
          </a:prstGeom>
          <a:noFill/>
        </p:spPr>
        <p:txBody>
          <a:bodyPr wrap="square" rtlCol="0">
            <a:spAutoFit/>
          </a:bodyPr>
          <a:lstStyle/>
          <a:p>
            <a:pPr algn="ctr"/>
            <a:r>
              <a:rPr lang="en-US" sz="1000" b="1" i="1" dirty="0"/>
              <a:t>Living Wage</a:t>
            </a:r>
          </a:p>
        </p:txBody>
      </p:sp>
      <p:sp>
        <p:nvSpPr>
          <p:cNvPr id="4" name="TextBox 3">
            <a:extLst>
              <a:ext uri="{FF2B5EF4-FFF2-40B4-BE49-F238E27FC236}">
                <a16:creationId xmlns:a16="http://schemas.microsoft.com/office/drawing/2014/main" id="{754B06FB-1A3D-1ED7-5E26-FDE4C0057F59}"/>
              </a:ext>
            </a:extLst>
          </p:cNvPr>
          <p:cNvSpPr txBox="1"/>
          <p:nvPr/>
        </p:nvSpPr>
        <p:spPr>
          <a:xfrm>
            <a:off x="573206" y="100338"/>
            <a:ext cx="1031631" cy="338554"/>
          </a:xfrm>
          <a:prstGeom prst="rect">
            <a:avLst/>
          </a:prstGeom>
          <a:noFill/>
        </p:spPr>
        <p:txBody>
          <a:bodyPr wrap="square" rtlCol="0">
            <a:spAutoFit/>
          </a:bodyPr>
          <a:lstStyle/>
          <a:p>
            <a:r>
              <a:rPr lang="en-US" sz="1600" dirty="0"/>
              <a:t>CD Value</a:t>
            </a:r>
          </a:p>
        </p:txBody>
      </p:sp>
    </p:spTree>
    <p:extLst>
      <p:ext uri="{BB962C8B-B14F-4D97-AF65-F5344CB8AC3E}">
        <p14:creationId xmlns:p14="http://schemas.microsoft.com/office/powerpoint/2010/main" val="4232883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otal 2019 Earnings by MCAS Percentile for Black Students">
            <a:extLst>
              <a:ext uri="{FF2B5EF4-FFF2-40B4-BE49-F238E27FC236}">
                <a16:creationId xmlns:a16="http://schemas.microsoft.com/office/drawing/2014/main" id="{B2014FC1-1D0F-4BE7-9630-57B2B53158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662" y="685800"/>
            <a:ext cx="3768952" cy="2743200"/>
          </a:xfrm>
          <a:prstGeom prst="rect">
            <a:avLst/>
          </a:prstGeom>
        </p:spPr>
      </p:pic>
      <p:sp>
        <p:nvSpPr>
          <p:cNvPr id="6" name="Title 1">
            <a:extLst>
              <a:ext uri="{FF2B5EF4-FFF2-40B4-BE49-F238E27FC236}">
                <a16:creationId xmlns:a16="http://schemas.microsoft.com/office/drawing/2014/main" id="{7B869856-A01F-44EB-9FB6-8A9A486B3AEA}"/>
              </a:ext>
            </a:extLst>
          </p:cNvPr>
          <p:cNvSpPr txBox="1">
            <a:spLocks/>
          </p:cNvSpPr>
          <p:nvPr/>
        </p:nvSpPr>
        <p:spPr>
          <a:xfrm>
            <a:off x="573206" y="286605"/>
            <a:ext cx="7997588" cy="456345"/>
          </a:xfrm>
          <a:prstGeom prst="rect">
            <a:avLst/>
          </a:prstGeom>
        </p:spPr>
        <p:txBody>
          <a:bodyPr>
            <a:normAutofit fontScale="75000" lnSpcReduction="20000"/>
          </a:bodyPr>
          <a:lstStyle>
            <a:lvl1pPr algn="l" defTabSz="914400" rtl="0" eaLnBrk="1" latinLnBrk="0" hangingPunct="1">
              <a:lnSpc>
                <a:spcPct val="85000"/>
              </a:lnSpc>
              <a:spcBef>
                <a:spcPct val="0"/>
              </a:spcBef>
              <a:buNone/>
              <a:defRPr sz="2400" kern="1200" spc="-50" baseline="0">
                <a:solidFill>
                  <a:schemeClr val="tx1">
                    <a:lumMod val="75000"/>
                    <a:lumOff val="25000"/>
                  </a:schemeClr>
                </a:solidFill>
                <a:latin typeface="+mj-lt"/>
                <a:ea typeface="+mj-ea"/>
                <a:cs typeface="+mj-cs"/>
              </a:defRPr>
            </a:lvl1pPr>
          </a:lstStyle>
          <a:p>
            <a:r>
              <a:rPr lang="en-US" sz="2200" b="1" dirty="0">
                <a:solidFill>
                  <a:schemeClr val="tx1"/>
                </a:solidFill>
              </a:rPr>
              <a:t>This relationship between higher Grade 10 MCAS scores and higher earnings exists across different student groups </a:t>
            </a:r>
          </a:p>
        </p:txBody>
      </p:sp>
      <p:pic>
        <p:nvPicPr>
          <p:cNvPr id="2" name="Picture 1" descr="Total 2019 Earnings by MCAS Percentile for Hispanic Students">
            <a:extLst>
              <a:ext uri="{FF2B5EF4-FFF2-40B4-BE49-F238E27FC236}">
                <a16:creationId xmlns:a16="http://schemas.microsoft.com/office/drawing/2014/main" id="{04A6EAA6-30B1-E8C0-6250-960FD24EB8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85800"/>
            <a:ext cx="3768952" cy="2743200"/>
          </a:xfrm>
          <a:prstGeom prst="rect">
            <a:avLst/>
          </a:prstGeom>
        </p:spPr>
      </p:pic>
      <p:pic>
        <p:nvPicPr>
          <p:cNvPr id="4" name="Picture 3" descr="Total 2019 Earnings by MCAS Percentile for White Students">
            <a:extLst>
              <a:ext uri="{FF2B5EF4-FFF2-40B4-BE49-F238E27FC236}">
                <a16:creationId xmlns:a16="http://schemas.microsoft.com/office/drawing/2014/main" id="{685D7F2E-C1CF-05C1-0CBA-6A623BCB606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4772" y="3429000"/>
            <a:ext cx="3768952" cy="2743200"/>
          </a:xfrm>
          <a:prstGeom prst="rect">
            <a:avLst/>
          </a:prstGeom>
        </p:spPr>
      </p:pic>
      <p:sp>
        <p:nvSpPr>
          <p:cNvPr id="7" name="TextBox 6">
            <a:extLst>
              <a:ext uri="{FF2B5EF4-FFF2-40B4-BE49-F238E27FC236}">
                <a16:creationId xmlns:a16="http://schemas.microsoft.com/office/drawing/2014/main" id="{E1A95DBB-4F62-C13D-047E-AD9BFB8178BB}"/>
              </a:ext>
            </a:extLst>
          </p:cNvPr>
          <p:cNvSpPr txBox="1"/>
          <p:nvPr/>
        </p:nvSpPr>
        <p:spPr>
          <a:xfrm>
            <a:off x="573206" y="10391"/>
            <a:ext cx="1031631" cy="338554"/>
          </a:xfrm>
          <a:prstGeom prst="rect">
            <a:avLst/>
          </a:prstGeom>
          <a:noFill/>
        </p:spPr>
        <p:txBody>
          <a:bodyPr wrap="square" rtlCol="0">
            <a:spAutoFit/>
          </a:bodyPr>
          <a:lstStyle/>
          <a:p>
            <a:r>
              <a:rPr lang="en-US" sz="1600" dirty="0"/>
              <a:t>CD Value</a:t>
            </a:r>
          </a:p>
        </p:txBody>
      </p:sp>
      <p:pic>
        <p:nvPicPr>
          <p:cNvPr id="8" name="Picture 7" descr="Total 2019 Earnings by MCAS Percentile for FRPL Students">
            <a:extLst>
              <a:ext uri="{FF2B5EF4-FFF2-40B4-BE49-F238E27FC236}">
                <a16:creationId xmlns:a16="http://schemas.microsoft.com/office/drawing/2014/main" id="{9D9537EC-4B65-31D3-9D79-EBC50AB84B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0434" y="3429000"/>
            <a:ext cx="3768952" cy="2743200"/>
          </a:xfrm>
          <a:prstGeom prst="rect">
            <a:avLst/>
          </a:prstGeom>
        </p:spPr>
      </p:pic>
      <p:sp>
        <p:nvSpPr>
          <p:cNvPr id="5" name="Title 4">
            <a:extLst>
              <a:ext uri="{FF2B5EF4-FFF2-40B4-BE49-F238E27FC236}">
                <a16:creationId xmlns:a16="http://schemas.microsoft.com/office/drawing/2014/main" id="{E8A639D5-E9CE-4197-80C5-DB095D00AD5E}"/>
              </a:ext>
            </a:extLst>
          </p:cNvPr>
          <p:cNvSpPr>
            <a:spLocks noGrp="1"/>
          </p:cNvSpPr>
          <p:nvPr>
            <p:ph type="title" idx="4294967295"/>
          </p:nvPr>
        </p:nvSpPr>
        <p:spPr>
          <a:xfrm>
            <a:off x="628650" y="-1325563"/>
            <a:ext cx="7886700" cy="1325563"/>
          </a:xfrm>
          <a:prstGeom prst="rect">
            <a:avLst/>
          </a:prstGeom>
        </p:spPr>
        <p:txBody>
          <a:bodyPr anchor="b"/>
          <a:lstStyle/>
          <a:p>
            <a:r>
              <a:rPr lang="en-US" dirty="0"/>
              <a:t>CD Value: This relationship between higher Grade 10 MCAS scores and higher earnings exists across different student groups </a:t>
            </a:r>
            <a:br>
              <a:rPr lang="en-US" dirty="0"/>
            </a:br>
            <a:endParaRPr lang="en-US" dirty="0"/>
          </a:p>
        </p:txBody>
      </p:sp>
    </p:spTree>
    <p:extLst>
      <p:ext uri="{BB962C8B-B14F-4D97-AF65-F5344CB8AC3E}">
        <p14:creationId xmlns:p14="http://schemas.microsoft.com/office/powerpoint/2010/main" val="24339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descr="We compare students with similar demographics from the same high school. &#10;&#10;Among students with the same education level, students with higher MCAS scores have higher earnings. &#10;&#10;We also see large returns to educational attainments (particularly four-year college degrees) for students at the same MCAS score level" hidden="1">
            <a:extLst>
              <a:ext uri="{FF2B5EF4-FFF2-40B4-BE49-F238E27FC236}">
                <a16:creationId xmlns:a16="http://schemas.microsoft.com/office/drawing/2014/main" id="{58C6A054-998A-4E5B-AB59-F95A1D08E33E}"/>
              </a:ext>
            </a:extLst>
          </p:cNvPr>
          <p:cNvGraphicFramePr>
            <a:graphicFrameLocks noChangeAspect="1"/>
          </p:cNvGraphicFramePr>
          <p:nvPr>
            <p:custDataLst>
              <p:tags r:id="rId1"/>
            </p:custDataLst>
            <p:extLst>
              <p:ext uri="{D42A27DB-BD31-4B8C-83A1-F6EECF244321}">
                <p14:modId xmlns:p14="http://schemas.microsoft.com/office/powerpoint/2010/main" val="559967738"/>
              </p:ext>
            </p:extLst>
          </p:nvPr>
        </p:nvGraphicFramePr>
        <p:xfrm>
          <a:off x="1144193" y="858443"/>
          <a:ext cx="1191" cy="1191"/>
        </p:xfrm>
        <a:graphic>
          <a:graphicData uri="http://schemas.openxmlformats.org/presentationml/2006/ole">
            <mc:AlternateContent xmlns:mc="http://schemas.openxmlformats.org/markup-compatibility/2006">
              <mc:Choice xmlns:v="urn:schemas-microsoft-com:vml" Requires="v">
                <p:oleObj name="think-cell Slide" r:id="rId5" imgW="526" imgH="526" progId="TCLayout.ActiveDocument.1">
                  <p:embed/>
                </p:oleObj>
              </mc:Choice>
              <mc:Fallback>
                <p:oleObj name="think-cell Slide" r:id="rId5" imgW="526" imgH="526" progId="TCLayout.ActiveDocument.1">
                  <p:embed/>
                  <p:pic>
                    <p:nvPicPr>
                      <p:cNvPr id="5" name="Object 4" descr="We compare students with similar demographics from the same high school. &#10;&#10;Among students with the same education level, students with higher MCAS scores have higher earnings. &#10;&#10;We also see large returns to educational attainments (particularly four-year college degrees) for students at the same MCAS score level" hidden="1">
                        <a:extLst>
                          <a:ext uri="{FF2B5EF4-FFF2-40B4-BE49-F238E27FC236}">
                            <a16:creationId xmlns:a16="http://schemas.microsoft.com/office/drawing/2014/main" id="{58C6A054-998A-4E5B-AB59-F95A1D08E33E}"/>
                          </a:ext>
                        </a:extLst>
                      </p:cNvPr>
                      <p:cNvPicPr/>
                      <p:nvPr/>
                    </p:nvPicPr>
                    <p:blipFill>
                      <a:blip r:embed="rId6"/>
                      <a:stretch>
                        <a:fillRect/>
                      </a:stretch>
                    </p:blipFill>
                    <p:spPr>
                      <a:xfrm>
                        <a:off x="1144193" y="858443"/>
                        <a:ext cx="1191" cy="1191"/>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A6ECCBF4-4371-495A-A2FA-024BD7EC2E4F}"/>
              </a:ext>
              <a:ext uri="{C183D7F6-B498-43B3-948B-1728B52AA6E4}">
                <adec:decorative xmlns:adec="http://schemas.microsoft.com/office/drawing/2017/decorative" val="1"/>
              </a:ext>
            </a:extLst>
          </p:cNvPr>
          <p:cNvSpPr/>
          <p:nvPr>
            <p:custDataLst>
              <p:tags r:id="rId2"/>
            </p:custDataLst>
          </p:nvPr>
        </p:nvSpPr>
        <p:spPr>
          <a:xfrm>
            <a:off x="1143002" y="857252"/>
            <a:ext cx="119063" cy="119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2600" b="1" dirty="0">
              <a:latin typeface="Arial Nova" panose="020B0504020202020204" pitchFamily="34" charset="0"/>
              <a:ea typeface="+mj-ea"/>
              <a:cs typeface="+mj-cs"/>
              <a:sym typeface="Arial Nova" panose="020B0504020202020204" pitchFamily="34" charset="0"/>
            </a:endParaRPr>
          </a:p>
        </p:txBody>
      </p:sp>
      <p:sp>
        <p:nvSpPr>
          <p:cNvPr id="19" name="Rectangle 10" descr="Estimated average 2019 earnings by MCAS math percentile and educational attainment &#10;for demographically similar students who attended the same high school&#10;">
            <a:extLst>
              <a:ext uri="{FF2B5EF4-FFF2-40B4-BE49-F238E27FC236}">
                <a16:creationId xmlns:a16="http://schemas.microsoft.com/office/drawing/2014/main" id="{3D0BEFB9-B26E-4D8B-BBA3-4DD1A2058C3C}"/>
              </a:ext>
            </a:extLst>
          </p:cNvPr>
          <p:cNvSpPr>
            <a:spLocks noChangeArrowheads="1"/>
          </p:cNvSpPr>
          <p:nvPr/>
        </p:nvSpPr>
        <p:spPr bwMode="auto">
          <a:xfrm>
            <a:off x="573100" y="1441452"/>
            <a:ext cx="6276975" cy="4321397"/>
          </a:xfrm>
          <a:prstGeom prst="rect">
            <a:avLst/>
          </a:prstGeom>
          <a:noFill/>
          <a:ln w="9525"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sz="1000">
              <a:latin typeface="Arial Nova" panose="020B0504020202020204" pitchFamily="34" charset="0"/>
            </a:endParaRPr>
          </a:p>
        </p:txBody>
      </p:sp>
      <p:sp>
        <p:nvSpPr>
          <p:cNvPr id="2" name="Title 1" descr="CD Value: Grade 10 MCAS scores help predict earnings among similar students with the same education level and demographics"/>
          <p:cNvSpPr>
            <a:spLocks noGrp="1"/>
          </p:cNvSpPr>
          <p:nvPr>
            <p:ph type="title"/>
          </p:nvPr>
        </p:nvSpPr>
        <p:spPr>
          <a:xfrm>
            <a:off x="573206" y="286605"/>
            <a:ext cx="8451052" cy="772174"/>
          </a:xfrm>
        </p:spPr>
        <p:txBody>
          <a:bodyPr>
            <a:noAutofit/>
          </a:bodyPr>
          <a:lstStyle/>
          <a:p>
            <a:r>
              <a:rPr lang="en-US" sz="2200" b="1" dirty="0">
                <a:solidFill>
                  <a:schemeClr val="tx1"/>
                </a:solidFill>
              </a:rPr>
              <a:t>Grade 10 MCAS scores help predict earnings among similar students with the same education level and demographics</a:t>
            </a:r>
          </a:p>
        </p:txBody>
      </p:sp>
      <p:sp>
        <p:nvSpPr>
          <p:cNvPr id="18" name="Rectangle 148">
            <a:extLst>
              <a:ext uri="{FF2B5EF4-FFF2-40B4-BE49-F238E27FC236}">
                <a16:creationId xmlns:a16="http://schemas.microsoft.com/office/drawing/2014/main" id="{239E17C5-B0A9-49AE-A3B7-AA65CF91895A}"/>
              </a:ext>
            </a:extLst>
          </p:cNvPr>
          <p:cNvSpPr>
            <a:spLocks noChangeArrowheads="1"/>
          </p:cNvSpPr>
          <p:nvPr/>
        </p:nvSpPr>
        <p:spPr bwMode="auto">
          <a:xfrm>
            <a:off x="511386" y="1232401"/>
            <a:ext cx="6979668"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500" b="1" dirty="0">
                <a:latin typeface="+mn-lt"/>
              </a:rPr>
              <a:t>Estimated average 2019 earnings by MCAS math percentile and educational attainment </a:t>
            </a:r>
          </a:p>
          <a:p>
            <a:r>
              <a:rPr lang="en-US" altLang="en-US" sz="1500" b="1" dirty="0">
                <a:latin typeface="+mn-lt"/>
              </a:rPr>
              <a:t>for demographically similar students who attended the same high school</a:t>
            </a:r>
          </a:p>
        </p:txBody>
      </p:sp>
      <p:graphicFrame>
        <p:nvGraphicFramePr>
          <p:cNvPr id="26" name="Chart 25" descr="2003-05 10th Grade MCAS Math Score Percentile">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4080469690"/>
              </p:ext>
            </p:extLst>
          </p:nvPr>
        </p:nvGraphicFramePr>
        <p:xfrm>
          <a:off x="249447" y="1943409"/>
          <a:ext cx="6539865" cy="4202113"/>
        </p:xfrm>
        <a:graphic>
          <a:graphicData uri="http://schemas.openxmlformats.org/drawingml/2006/chart">
            <c:chart xmlns:c="http://schemas.openxmlformats.org/drawingml/2006/chart" xmlns:r="http://schemas.openxmlformats.org/officeDocument/2006/relationships" r:id="rId7"/>
          </a:graphicData>
        </a:graphic>
      </p:graphicFrame>
      <p:sp>
        <p:nvSpPr>
          <p:cNvPr id="3" name="TextBox 2">
            <a:extLst>
              <a:ext uri="{FF2B5EF4-FFF2-40B4-BE49-F238E27FC236}">
                <a16:creationId xmlns:a16="http://schemas.microsoft.com/office/drawing/2014/main" id="{AB257D8F-D402-45A4-946E-E107909A2D6B}"/>
              </a:ext>
            </a:extLst>
          </p:cNvPr>
          <p:cNvSpPr txBox="1"/>
          <p:nvPr/>
        </p:nvSpPr>
        <p:spPr>
          <a:xfrm>
            <a:off x="4821142" y="2123631"/>
            <a:ext cx="1428750" cy="480131"/>
          </a:xfrm>
          <a:prstGeom prst="rect">
            <a:avLst/>
          </a:prstGeom>
        </p:spPr>
        <p:txBody>
          <a:bodyPr vert="horz" wrap="square" lIns="91440" tIns="45720" rIns="91440" bIns="45720" rtlCol="0">
            <a:spAutoFit/>
          </a:bodyPr>
          <a:lstStyle>
            <a:lvl1pPr marL="171450" lvl="0" indent="-171450">
              <a:lnSpc>
                <a:spcPct val="90000"/>
              </a:lnSpc>
              <a:spcBef>
                <a:spcPts val="1200"/>
              </a:spcBef>
              <a:spcAft>
                <a:spcPts val="200"/>
              </a:spcAft>
              <a:buClr>
                <a:schemeClr val="accent1"/>
              </a:buClr>
              <a:buSzPct val="100000"/>
              <a:buFont typeface="Arial" panose="020B0604020202020204" pitchFamily="34" charset="0"/>
              <a:buChar char="•"/>
              <a:defRPr sz="1400">
                <a:solidFill>
                  <a:schemeClr val="tx1">
                    <a:lumMod val="75000"/>
                    <a:lumOff val="25000"/>
                  </a:schemeClr>
                </a:solidFill>
                <a:latin typeface="Arial Nova" panose="020B0504020202020204" pitchFamily="34" charset="0"/>
              </a:defRPr>
            </a:lvl1pPr>
            <a:lvl2pPr marL="384048" lvl="1"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2pPr>
            <a:lvl3pPr marL="566928" lvl="2"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3pPr>
            <a:lvl4pPr marL="749808" lvl="3"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4pPr>
            <a:lvl5pPr marL="932688" lvl="4"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marL="0" indent="0">
              <a:buNone/>
            </a:pPr>
            <a:r>
              <a:rPr lang="en-US" dirty="0">
                <a:solidFill>
                  <a:schemeClr val="tx2"/>
                </a:solidFill>
              </a:rPr>
              <a:t>4-Year College Graduates</a:t>
            </a:r>
          </a:p>
        </p:txBody>
      </p:sp>
      <p:sp>
        <p:nvSpPr>
          <p:cNvPr id="27" name="TextBox 26">
            <a:extLst>
              <a:ext uri="{FF2B5EF4-FFF2-40B4-BE49-F238E27FC236}">
                <a16:creationId xmlns:a16="http://schemas.microsoft.com/office/drawing/2014/main" id="{4A7C4D68-FBD4-41A7-81F4-EC8ECFD70DB1}"/>
              </a:ext>
            </a:extLst>
          </p:cNvPr>
          <p:cNvSpPr txBox="1"/>
          <p:nvPr/>
        </p:nvSpPr>
        <p:spPr>
          <a:xfrm>
            <a:off x="4383324" y="2853105"/>
            <a:ext cx="2267112" cy="480131"/>
          </a:xfrm>
          <a:prstGeom prst="rect">
            <a:avLst/>
          </a:prstGeom>
        </p:spPr>
        <p:txBody>
          <a:bodyPr vert="horz" wrap="square" lIns="91440" tIns="45720" rIns="91440" bIns="45720" rtlCol="0">
            <a:spAutoFit/>
          </a:bodyPr>
          <a:lstStyle>
            <a:lvl1pPr marL="171450" lvl="0" indent="-171450">
              <a:lnSpc>
                <a:spcPct val="90000"/>
              </a:lnSpc>
              <a:spcBef>
                <a:spcPts val="1200"/>
              </a:spcBef>
              <a:spcAft>
                <a:spcPts val="200"/>
              </a:spcAft>
              <a:buClr>
                <a:schemeClr val="accent1"/>
              </a:buClr>
              <a:buSzPct val="100000"/>
              <a:buFont typeface="Arial" panose="020B0604020202020204" pitchFamily="34" charset="0"/>
              <a:buChar char="•"/>
              <a:defRPr sz="1400">
                <a:solidFill>
                  <a:schemeClr val="tx1">
                    <a:lumMod val="75000"/>
                    <a:lumOff val="25000"/>
                  </a:schemeClr>
                </a:solidFill>
                <a:latin typeface="Arial Nova" panose="020B0504020202020204" pitchFamily="34" charset="0"/>
              </a:defRPr>
            </a:lvl1pPr>
            <a:lvl2pPr marL="384048" lvl="1"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2pPr>
            <a:lvl3pPr marL="566928" lvl="2"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3pPr>
            <a:lvl4pPr marL="749808" lvl="3"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4pPr>
            <a:lvl5pPr marL="932688" lvl="4"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marL="0" indent="0">
              <a:buNone/>
            </a:pPr>
            <a:r>
              <a:rPr lang="en-US" dirty="0">
                <a:solidFill>
                  <a:schemeClr val="accent2"/>
                </a:solidFill>
              </a:rPr>
              <a:t>Terminal High School Graduates</a:t>
            </a:r>
          </a:p>
        </p:txBody>
      </p:sp>
      <p:sp>
        <p:nvSpPr>
          <p:cNvPr id="28" name="TextBox 27">
            <a:extLst>
              <a:ext uri="{FF2B5EF4-FFF2-40B4-BE49-F238E27FC236}">
                <a16:creationId xmlns:a16="http://schemas.microsoft.com/office/drawing/2014/main" id="{6127D77F-28F1-47DB-8A4D-6E76CAB35608}"/>
              </a:ext>
            </a:extLst>
          </p:cNvPr>
          <p:cNvSpPr txBox="1"/>
          <p:nvPr/>
        </p:nvSpPr>
        <p:spPr>
          <a:xfrm>
            <a:off x="4329652" y="4159043"/>
            <a:ext cx="1920240" cy="286232"/>
          </a:xfrm>
          <a:prstGeom prst="rect">
            <a:avLst/>
          </a:prstGeom>
        </p:spPr>
        <p:txBody>
          <a:bodyPr vert="horz" wrap="square" lIns="91440" tIns="45720" rIns="91440" bIns="45720" rtlCol="0">
            <a:spAutoFit/>
          </a:bodyPr>
          <a:lstStyle>
            <a:lvl1pPr marL="171450" lvl="0" indent="-171450">
              <a:lnSpc>
                <a:spcPct val="90000"/>
              </a:lnSpc>
              <a:spcBef>
                <a:spcPts val="1200"/>
              </a:spcBef>
              <a:spcAft>
                <a:spcPts val="200"/>
              </a:spcAft>
              <a:buClr>
                <a:schemeClr val="accent1"/>
              </a:buClr>
              <a:buSzPct val="100000"/>
              <a:buFont typeface="Arial" panose="020B0604020202020204" pitchFamily="34" charset="0"/>
              <a:buChar char="•"/>
              <a:defRPr sz="1400">
                <a:solidFill>
                  <a:schemeClr val="tx1">
                    <a:lumMod val="75000"/>
                    <a:lumOff val="25000"/>
                  </a:schemeClr>
                </a:solidFill>
                <a:latin typeface="Arial Nova" panose="020B0504020202020204" pitchFamily="34" charset="0"/>
              </a:defRPr>
            </a:lvl1pPr>
            <a:lvl2pPr marL="384048" lvl="1"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2pPr>
            <a:lvl3pPr marL="566928" lvl="2"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3pPr>
            <a:lvl4pPr marL="749808" lvl="3"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4pPr>
            <a:lvl5pPr marL="932688" lvl="4"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latin typeface="Arial Nova" panose="020B0504020202020204" pitchFamily="34" charset="0"/>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marL="0" indent="0">
              <a:buNone/>
            </a:pPr>
            <a:r>
              <a:rPr lang="en-US" dirty="0">
                <a:solidFill>
                  <a:schemeClr val="accent4"/>
                </a:solidFill>
              </a:rPr>
              <a:t>High School Dropouts</a:t>
            </a:r>
          </a:p>
        </p:txBody>
      </p:sp>
      <p:cxnSp>
        <p:nvCxnSpPr>
          <p:cNvPr id="7" name="Straight Connector 6">
            <a:extLst>
              <a:ext uri="{FF2B5EF4-FFF2-40B4-BE49-F238E27FC236}">
                <a16:creationId xmlns:a16="http://schemas.microsoft.com/office/drawing/2014/main" id="{07744C85-3106-4870-A736-289861153C22}"/>
              </a:ext>
              <a:ext uri="{C183D7F6-B498-43B3-948B-1728B52AA6E4}">
                <adec:decorative xmlns:adec="http://schemas.microsoft.com/office/drawing/2017/decorative" val="1"/>
              </a:ext>
            </a:extLst>
          </p:cNvPr>
          <p:cNvCxnSpPr/>
          <p:nvPr/>
        </p:nvCxnSpPr>
        <p:spPr>
          <a:xfrm>
            <a:off x="947394" y="2059755"/>
            <a:ext cx="0" cy="34125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2D5DBA3-4E84-405C-AD9C-95181EA0F0EF}"/>
              </a:ext>
              <a:ext uri="{C183D7F6-B498-43B3-948B-1728B52AA6E4}">
                <adec:decorative xmlns:adec="http://schemas.microsoft.com/office/drawing/2017/decorative" val="1"/>
              </a:ext>
            </a:extLst>
          </p:cNvPr>
          <p:cNvCxnSpPr>
            <a:cxnSpLocks/>
          </p:cNvCxnSpPr>
          <p:nvPr/>
        </p:nvCxnSpPr>
        <p:spPr>
          <a:xfrm flipH="1">
            <a:off x="939538" y="5483259"/>
            <a:ext cx="54518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C2EBF4E0-195D-485D-88E0-9AB28C29BD78}"/>
              </a:ext>
            </a:extLst>
          </p:cNvPr>
          <p:cNvSpPr/>
          <p:nvPr/>
        </p:nvSpPr>
        <p:spPr>
          <a:xfrm>
            <a:off x="6440737" y="1503097"/>
            <a:ext cx="2658080" cy="452581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chemeClr val="tx2"/>
              </a:buClr>
              <a:buSzPct val="130000"/>
              <a:buFont typeface="Wingdings" panose="05000000000000000000" pitchFamily="2" charset="2"/>
              <a:buChar char="§"/>
            </a:pPr>
            <a:r>
              <a:rPr lang="en-US" sz="1600" b="1" dirty="0">
                <a:solidFill>
                  <a:schemeClr val="tx1"/>
                </a:solidFill>
                <a:cs typeface="Arial" panose="020B0604020202020204" pitchFamily="34" charset="0"/>
              </a:rPr>
              <a:t>We compare students with similar demographics from the same high school. </a:t>
            </a:r>
          </a:p>
          <a:p>
            <a:pPr marL="285750" indent="-285750">
              <a:buClr>
                <a:schemeClr val="tx2"/>
              </a:buClr>
              <a:buSzPct val="130000"/>
              <a:buFont typeface="Wingdings" panose="05000000000000000000" pitchFamily="2" charset="2"/>
              <a:buChar char="§"/>
            </a:pPr>
            <a:endParaRPr lang="en-US" sz="1600" b="1" dirty="0">
              <a:solidFill>
                <a:schemeClr val="tx1"/>
              </a:solidFill>
              <a:cs typeface="Arial" panose="020B0604020202020204" pitchFamily="34" charset="0"/>
            </a:endParaRPr>
          </a:p>
          <a:p>
            <a:pPr marL="285750" indent="-285750">
              <a:buClr>
                <a:schemeClr val="tx2"/>
              </a:buClr>
              <a:buSzPct val="130000"/>
              <a:buFont typeface="Wingdings" panose="05000000000000000000" pitchFamily="2" charset="2"/>
              <a:buChar char="§"/>
            </a:pPr>
            <a:r>
              <a:rPr lang="en-US" sz="1600" b="1" dirty="0">
                <a:solidFill>
                  <a:schemeClr val="tx1"/>
                </a:solidFill>
                <a:cs typeface="Arial" panose="020B0604020202020204" pitchFamily="34" charset="0"/>
              </a:rPr>
              <a:t>Among students with the same education level, students with higher MCAS scores have higher earnings. </a:t>
            </a:r>
          </a:p>
          <a:p>
            <a:pPr marL="285750" indent="-285750">
              <a:buClr>
                <a:schemeClr val="tx2"/>
              </a:buClr>
              <a:buSzPct val="130000"/>
              <a:buFont typeface="Wingdings" panose="05000000000000000000" pitchFamily="2" charset="2"/>
              <a:buChar char="§"/>
            </a:pPr>
            <a:endParaRPr lang="en-US" sz="1600" b="1" dirty="0">
              <a:solidFill>
                <a:schemeClr val="tx1"/>
              </a:solidFill>
              <a:cs typeface="Arial" panose="020B0604020202020204" pitchFamily="34" charset="0"/>
            </a:endParaRPr>
          </a:p>
          <a:p>
            <a:pPr marL="285750" indent="-285750">
              <a:buClr>
                <a:schemeClr val="tx2"/>
              </a:buClr>
              <a:buSzPct val="130000"/>
              <a:buFont typeface="Wingdings" panose="05000000000000000000" pitchFamily="2" charset="2"/>
              <a:buChar char="§"/>
            </a:pPr>
            <a:r>
              <a:rPr lang="en-US" sz="1600" b="1" dirty="0">
                <a:solidFill>
                  <a:schemeClr val="tx1"/>
                </a:solidFill>
                <a:cs typeface="Arial" panose="020B0604020202020204" pitchFamily="34" charset="0"/>
              </a:rPr>
              <a:t>We also see large returns to educational attainments (particularly four-year college degrees) for students at the same MCAS score level</a:t>
            </a:r>
            <a:r>
              <a:rPr lang="en-US" sz="1600" dirty="0">
                <a:solidFill>
                  <a:schemeClr val="tx1">
                    <a:lumMod val="75000"/>
                    <a:lumOff val="25000"/>
                  </a:schemeClr>
                </a:solidFill>
                <a:cs typeface="Arial" panose="020B0604020202020204" pitchFamily="34" charset="0"/>
              </a:rPr>
              <a:t>.</a:t>
            </a:r>
          </a:p>
        </p:txBody>
      </p:sp>
      <p:sp>
        <p:nvSpPr>
          <p:cNvPr id="6" name="TextBox 5">
            <a:extLst>
              <a:ext uri="{FF2B5EF4-FFF2-40B4-BE49-F238E27FC236}">
                <a16:creationId xmlns:a16="http://schemas.microsoft.com/office/drawing/2014/main" id="{568011FF-870E-068E-602D-2F287DB7CC15}"/>
              </a:ext>
            </a:extLst>
          </p:cNvPr>
          <p:cNvSpPr txBox="1"/>
          <p:nvPr/>
        </p:nvSpPr>
        <p:spPr>
          <a:xfrm>
            <a:off x="573100" y="106327"/>
            <a:ext cx="1031631" cy="338554"/>
          </a:xfrm>
          <a:prstGeom prst="rect">
            <a:avLst/>
          </a:prstGeom>
          <a:noFill/>
        </p:spPr>
        <p:txBody>
          <a:bodyPr wrap="square" rtlCol="0">
            <a:spAutoFit/>
          </a:bodyPr>
          <a:lstStyle/>
          <a:p>
            <a:r>
              <a:rPr lang="en-US" sz="1600" dirty="0"/>
              <a:t>CD Value</a:t>
            </a:r>
          </a:p>
        </p:txBody>
      </p:sp>
    </p:spTree>
    <p:extLst>
      <p:ext uri="{BB962C8B-B14F-4D97-AF65-F5344CB8AC3E}">
        <p14:creationId xmlns:p14="http://schemas.microsoft.com/office/powerpoint/2010/main" val="2177488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01" y="165485"/>
            <a:ext cx="8720499" cy="847765"/>
          </a:xfrm>
        </p:spPr>
        <p:txBody>
          <a:bodyPr>
            <a:noAutofit/>
          </a:bodyPr>
          <a:lstStyle/>
          <a:p>
            <a:r>
              <a:rPr lang="en-US" sz="1800" b="1" dirty="0">
                <a:solidFill>
                  <a:schemeClr val="tx1"/>
                </a:solidFill>
              </a:rPr>
              <a:t>When comparing students with similar Grade 8 scores and similar demographic characteristics who attend the same high school, those with higher Grade 10 scores have better future incomes</a:t>
            </a:r>
          </a:p>
        </p:txBody>
      </p:sp>
      <p:sp>
        <p:nvSpPr>
          <p:cNvPr id="6" name="Rectangle 5">
            <a:extLst>
              <a:ext uri="{C183D7F6-B498-43B3-948B-1728B52AA6E4}">
                <adec:decorative xmlns:adec="http://schemas.microsoft.com/office/drawing/2017/decorative" val="1"/>
              </a:ext>
            </a:extLst>
          </p:cNvPr>
          <p:cNvSpPr/>
          <p:nvPr/>
        </p:nvSpPr>
        <p:spPr>
          <a:xfrm>
            <a:off x="731707" y="4147080"/>
            <a:ext cx="863014" cy="332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pic>
        <p:nvPicPr>
          <p:cNvPr id="9" name="Graphic 33" descr="Man">
            <a:extLst>
              <a:ext uri="{FF2B5EF4-FFF2-40B4-BE49-F238E27FC236}">
                <a16:creationId xmlns:a16="http://schemas.microsoft.com/office/drawing/2014/main" id="{D5B0A0A2-E371-44C7-A02C-9040D26BE726}"/>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1707" y="2806869"/>
            <a:ext cx="509214" cy="509214"/>
          </a:xfrm>
          <a:prstGeom prst="rect">
            <a:avLst/>
          </a:prstGeom>
        </p:spPr>
      </p:pic>
      <p:pic>
        <p:nvPicPr>
          <p:cNvPr id="10" name="Graphic 33" descr="Man">
            <a:extLst>
              <a:ext uri="{FF2B5EF4-FFF2-40B4-BE49-F238E27FC236}">
                <a16:creationId xmlns:a16="http://schemas.microsoft.com/office/drawing/2014/main" id="{D5B0A0A2-E371-44C7-A02C-9040D26BE726}"/>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tretch>
            <a:fillRect/>
          </a:stretch>
        </p:blipFill>
        <p:spPr>
          <a:xfrm>
            <a:off x="1023586" y="2806869"/>
            <a:ext cx="509214" cy="509214"/>
          </a:xfrm>
          <a:prstGeom prst="rect">
            <a:avLst/>
          </a:prstGeom>
        </p:spPr>
      </p:pic>
      <p:sp>
        <p:nvSpPr>
          <p:cNvPr id="11" name="Rectangle 10"/>
          <p:cNvSpPr/>
          <p:nvPr/>
        </p:nvSpPr>
        <p:spPr>
          <a:xfrm>
            <a:off x="3649183" y="4830071"/>
            <a:ext cx="1016084" cy="332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Grade 10</a:t>
            </a:r>
          </a:p>
          <a:p>
            <a:pPr algn="ctr"/>
            <a:r>
              <a:rPr lang="en-US" sz="1600" dirty="0">
                <a:solidFill>
                  <a:schemeClr val="tx1"/>
                </a:solidFill>
              </a:rPr>
              <a:t>MCAS</a:t>
            </a:r>
          </a:p>
        </p:txBody>
      </p:sp>
      <p:sp>
        <p:nvSpPr>
          <p:cNvPr id="12" name="Rectangle 11"/>
          <p:cNvSpPr/>
          <p:nvPr/>
        </p:nvSpPr>
        <p:spPr>
          <a:xfrm>
            <a:off x="7827210" y="4585708"/>
            <a:ext cx="815081" cy="332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dirty="0">
                <a:solidFill>
                  <a:schemeClr val="tx1"/>
                </a:solidFill>
              </a:rPr>
              <a:t>Age 30</a:t>
            </a:r>
          </a:p>
          <a:p>
            <a:r>
              <a:rPr lang="en-US" sz="1350" dirty="0">
                <a:solidFill>
                  <a:schemeClr val="tx1"/>
                </a:solidFill>
              </a:rPr>
              <a:t>Earnings</a:t>
            </a:r>
          </a:p>
        </p:txBody>
      </p:sp>
      <p:sp>
        <p:nvSpPr>
          <p:cNvPr id="8" name="TextBox 7"/>
          <p:cNvSpPr txBox="1"/>
          <p:nvPr/>
        </p:nvSpPr>
        <p:spPr>
          <a:xfrm>
            <a:off x="314687" y="3316083"/>
            <a:ext cx="1770601" cy="830997"/>
          </a:xfrm>
          <a:prstGeom prst="rect">
            <a:avLst/>
          </a:prstGeom>
          <a:noFill/>
        </p:spPr>
        <p:txBody>
          <a:bodyPr wrap="square" rtlCol="0">
            <a:spAutoFit/>
          </a:bodyPr>
          <a:lstStyle/>
          <a:p>
            <a:pPr algn="ctr"/>
            <a:r>
              <a:rPr lang="en-US" sz="1600" dirty="0">
                <a:solidFill>
                  <a:schemeClr val="accent1">
                    <a:lumMod val="75000"/>
                  </a:schemeClr>
                </a:solidFill>
              </a:rPr>
              <a:t>Students scoring at the state average on Grade 8 MCAS</a:t>
            </a:r>
          </a:p>
        </p:txBody>
      </p:sp>
      <p:sp>
        <p:nvSpPr>
          <p:cNvPr id="17" name="TextBox 16"/>
          <p:cNvSpPr txBox="1"/>
          <p:nvPr/>
        </p:nvSpPr>
        <p:spPr>
          <a:xfrm>
            <a:off x="3271757" y="3259723"/>
            <a:ext cx="1674294" cy="338554"/>
          </a:xfrm>
          <a:prstGeom prst="rect">
            <a:avLst/>
          </a:prstGeom>
          <a:noFill/>
        </p:spPr>
        <p:txBody>
          <a:bodyPr wrap="square" rtlCol="0">
            <a:spAutoFit/>
          </a:bodyPr>
          <a:lstStyle/>
          <a:p>
            <a:pPr algn="ctr"/>
            <a:r>
              <a:rPr lang="en-US" sz="1600" dirty="0">
                <a:solidFill>
                  <a:schemeClr val="accent1">
                    <a:lumMod val="75000"/>
                  </a:schemeClr>
                </a:solidFill>
              </a:rPr>
              <a:t>75</a:t>
            </a:r>
            <a:r>
              <a:rPr lang="en-US" sz="1600" baseline="30000" dirty="0">
                <a:solidFill>
                  <a:schemeClr val="accent1">
                    <a:lumMod val="75000"/>
                  </a:schemeClr>
                </a:solidFill>
              </a:rPr>
              <a:t>th</a:t>
            </a:r>
            <a:r>
              <a:rPr lang="en-US" sz="1600" dirty="0">
                <a:solidFill>
                  <a:schemeClr val="accent1">
                    <a:lumMod val="75000"/>
                  </a:schemeClr>
                </a:solidFill>
              </a:rPr>
              <a:t> percentile</a:t>
            </a:r>
          </a:p>
        </p:txBody>
      </p:sp>
      <p:sp>
        <p:nvSpPr>
          <p:cNvPr id="18" name="TextBox 17"/>
          <p:cNvSpPr txBox="1"/>
          <p:nvPr/>
        </p:nvSpPr>
        <p:spPr>
          <a:xfrm>
            <a:off x="3320078" y="4358031"/>
            <a:ext cx="1674294" cy="338554"/>
          </a:xfrm>
          <a:prstGeom prst="rect">
            <a:avLst/>
          </a:prstGeom>
          <a:noFill/>
        </p:spPr>
        <p:txBody>
          <a:bodyPr wrap="square" rtlCol="0">
            <a:spAutoFit/>
          </a:bodyPr>
          <a:lstStyle/>
          <a:p>
            <a:pPr algn="ctr"/>
            <a:r>
              <a:rPr lang="en-US" sz="1600" dirty="0">
                <a:solidFill>
                  <a:schemeClr val="accent1">
                    <a:lumMod val="75000"/>
                  </a:schemeClr>
                </a:solidFill>
              </a:rPr>
              <a:t>State average</a:t>
            </a:r>
          </a:p>
        </p:txBody>
      </p:sp>
      <p:sp>
        <p:nvSpPr>
          <p:cNvPr id="19" name="TextBox 18"/>
          <p:cNvSpPr txBox="1"/>
          <p:nvPr/>
        </p:nvSpPr>
        <p:spPr>
          <a:xfrm>
            <a:off x="7300740" y="3151097"/>
            <a:ext cx="1674294" cy="584775"/>
          </a:xfrm>
          <a:prstGeom prst="rect">
            <a:avLst/>
          </a:prstGeom>
          <a:noFill/>
        </p:spPr>
        <p:txBody>
          <a:bodyPr wrap="square" rtlCol="0">
            <a:spAutoFit/>
          </a:bodyPr>
          <a:lstStyle/>
          <a:p>
            <a:pPr algn="ctr"/>
            <a:r>
              <a:rPr lang="en-US" sz="1600" dirty="0">
                <a:solidFill>
                  <a:schemeClr val="accent1">
                    <a:lumMod val="75000"/>
                  </a:schemeClr>
                </a:solidFill>
              </a:rPr>
              <a:t>$64,000</a:t>
            </a:r>
          </a:p>
          <a:p>
            <a:pPr algn="ctr"/>
            <a:r>
              <a:rPr lang="en-US" sz="1600" dirty="0">
                <a:solidFill>
                  <a:schemeClr val="accent1">
                    <a:lumMod val="75000"/>
                  </a:schemeClr>
                </a:solidFill>
              </a:rPr>
              <a:t>(+21%)</a:t>
            </a:r>
          </a:p>
        </p:txBody>
      </p:sp>
      <p:sp>
        <p:nvSpPr>
          <p:cNvPr id="20" name="TextBox 19"/>
          <p:cNvSpPr txBox="1"/>
          <p:nvPr/>
        </p:nvSpPr>
        <p:spPr>
          <a:xfrm>
            <a:off x="7347594" y="4140598"/>
            <a:ext cx="1674294" cy="338554"/>
          </a:xfrm>
          <a:prstGeom prst="rect">
            <a:avLst/>
          </a:prstGeom>
          <a:noFill/>
        </p:spPr>
        <p:txBody>
          <a:bodyPr wrap="square" rtlCol="0">
            <a:spAutoFit/>
          </a:bodyPr>
          <a:lstStyle/>
          <a:p>
            <a:pPr algn="ctr"/>
            <a:r>
              <a:rPr lang="en-US" sz="1600" dirty="0">
                <a:solidFill>
                  <a:schemeClr val="accent1">
                    <a:lumMod val="75000"/>
                  </a:schemeClr>
                </a:solidFill>
              </a:rPr>
              <a:t>$53,000</a:t>
            </a:r>
          </a:p>
        </p:txBody>
      </p:sp>
      <p:pic>
        <p:nvPicPr>
          <p:cNvPr id="7" name="Graphic 33" descr="Man">
            <a:extLst>
              <a:ext uri="{FF2B5EF4-FFF2-40B4-BE49-F238E27FC236}">
                <a16:creationId xmlns:a16="http://schemas.microsoft.com/office/drawing/2014/main" id="{CFDB033B-23D1-4D33-28AF-DEE5B739DCDA}"/>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tretch>
            <a:fillRect/>
          </a:stretch>
        </p:blipFill>
        <p:spPr>
          <a:xfrm>
            <a:off x="2987367" y="3222367"/>
            <a:ext cx="509214" cy="509214"/>
          </a:xfrm>
          <a:prstGeom prst="rect">
            <a:avLst/>
          </a:prstGeom>
        </p:spPr>
      </p:pic>
      <p:pic>
        <p:nvPicPr>
          <p:cNvPr id="13" name="Graphic 33" descr="Man">
            <a:extLst>
              <a:ext uri="{FF2B5EF4-FFF2-40B4-BE49-F238E27FC236}">
                <a16:creationId xmlns:a16="http://schemas.microsoft.com/office/drawing/2014/main" id="{BFE72C6A-F035-0ECE-A4BD-5B2FBB99B984}"/>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tretch>
            <a:fillRect/>
          </a:stretch>
        </p:blipFill>
        <p:spPr>
          <a:xfrm>
            <a:off x="3017150" y="4224545"/>
            <a:ext cx="509214" cy="509214"/>
          </a:xfrm>
          <a:prstGeom prst="rect">
            <a:avLst/>
          </a:prstGeom>
        </p:spPr>
      </p:pic>
      <p:pic>
        <p:nvPicPr>
          <p:cNvPr id="15" name="Graphic 33" descr="Man">
            <a:extLst>
              <a:ext uri="{FF2B5EF4-FFF2-40B4-BE49-F238E27FC236}">
                <a16:creationId xmlns:a16="http://schemas.microsoft.com/office/drawing/2014/main" id="{88607D3F-2B7E-AE5B-8227-AAF6A2AEB811}"/>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tretch>
            <a:fillRect/>
          </a:stretch>
        </p:blipFill>
        <p:spPr>
          <a:xfrm>
            <a:off x="7018489" y="4320857"/>
            <a:ext cx="509214" cy="509214"/>
          </a:xfrm>
          <a:prstGeom prst="rect">
            <a:avLst/>
          </a:prstGeom>
        </p:spPr>
      </p:pic>
      <p:pic>
        <p:nvPicPr>
          <p:cNvPr id="21" name="Graphic 33" descr="Man">
            <a:extLst>
              <a:ext uri="{FF2B5EF4-FFF2-40B4-BE49-F238E27FC236}">
                <a16:creationId xmlns:a16="http://schemas.microsoft.com/office/drawing/2014/main" id="{FCFD5EFE-55A3-9D5C-2194-8E710CB721F3}"/>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tretch>
            <a:fillRect/>
          </a:stretch>
        </p:blipFill>
        <p:spPr>
          <a:xfrm>
            <a:off x="6942694" y="3174393"/>
            <a:ext cx="509214" cy="509214"/>
          </a:xfrm>
          <a:prstGeom prst="rect">
            <a:avLst/>
          </a:prstGeom>
        </p:spPr>
      </p:pic>
      <p:cxnSp>
        <p:nvCxnSpPr>
          <p:cNvPr id="24" name="Straight Arrow Connector 23">
            <a:extLst>
              <a:ext uri="{FF2B5EF4-FFF2-40B4-BE49-F238E27FC236}">
                <a16:creationId xmlns:a16="http://schemas.microsoft.com/office/drawing/2014/main" id="{F0ED9147-AE32-5E2E-4EF2-5617DA7D4B2D}"/>
              </a:ext>
              <a:ext uri="{C183D7F6-B498-43B3-948B-1728B52AA6E4}">
                <adec:decorative xmlns:adec="http://schemas.microsoft.com/office/drawing/2017/decorative" val="1"/>
              </a:ext>
            </a:extLst>
          </p:cNvPr>
          <p:cNvCxnSpPr>
            <a:cxnSpLocks/>
          </p:cNvCxnSpPr>
          <p:nvPr/>
        </p:nvCxnSpPr>
        <p:spPr>
          <a:xfrm>
            <a:off x="2153554" y="3826945"/>
            <a:ext cx="665124" cy="3865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A6133FC-7611-F993-EA3D-790BDDD12AA5}"/>
              </a:ext>
              <a:ext uri="{C183D7F6-B498-43B3-948B-1728B52AA6E4}">
                <adec:decorative xmlns:adec="http://schemas.microsoft.com/office/drawing/2017/decorative" val="1"/>
              </a:ext>
            </a:extLst>
          </p:cNvPr>
          <p:cNvCxnSpPr>
            <a:cxnSpLocks/>
          </p:cNvCxnSpPr>
          <p:nvPr/>
        </p:nvCxnSpPr>
        <p:spPr>
          <a:xfrm flipV="1">
            <a:off x="2137797" y="3453062"/>
            <a:ext cx="696637" cy="33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EA4D196-E953-9E57-ADD4-D5E3E26AED46}"/>
              </a:ext>
              <a:ext uri="{C183D7F6-B498-43B3-948B-1728B52AA6E4}">
                <adec:decorative xmlns:adec="http://schemas.microsoft.com/office/drawing/2017/decorative" val="1"/>
              </a:ext>
            </a:extLst>
          </p:cNvPr>
          <p:cNvCxnSpPr>
            <a:cxnSpLocks/>
          </p:cNvCxnSpPr>
          <p:nvPr/>
        </p:nvCxnSpPr>
        <p:spPr>
          <a:xfrm>
            <a:off x="4986776" y="3453062"/>
            <a:ext cx="18470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14D69BD0-ACB8-5F00-EA84-BFED4E5E0323}"/>
              </a:ext>
              <a:ext uri="{C183D7F6-B498-43B3-948B-1728B52AA6E4}">
                <adec:decorative xmlns:adec="http://schemas.microsoft.com/office/drawing/2017/decorative" val="1"/>
              </a:ext>
            </a:extLst>
          </p:cNvPr>
          <p:cNvCxnSpPr>
            <a:cxnSpLocks/>
          </p:cNvCxnSpPr>
          <p:nvPr/>
        </p:nvCxnSpPr>
        <p:spPr>
          <a:xfrm>
            <a:off x="4986776" y="4527308"/>
            <a:ext cx="18470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C1C7EE6-F1AF-F03A-A1E2-88CCDD0DEF7F}"/>
              </a:ext>
            </a:extLst>
          </p:cNvPr>
          <p:cNvSpPr txBox="1"/>
          <p:nvPr/>
        </p:nvSpPr>
        <p:spPr>
          <a:xfrm>
            <a:off x="437853" y="165485"/>
            <a:ext cx="1031631" cy="338554"/>
          </a:xfrm>
          <a:prstGeom prst="rect">
            <a:avLst/>
          </a:prstGeom>
          <a:noFill/>
        </p:spPr>
        <p:txBody>
          <a:bodyPr wrap="square" rtlCol="0">
            <a:spAutoFit/>
          </a:bodyPr>
          <a:lstStyle/>
          <a:p>
            <a:r>
              <a:rPr lang="en-US" sz="1600" dirty="0"/>
              <a:t>CD Value</a:t>
            </a:r>
          </a:p>
        </p:txBody>
      </p:sp>
    </p:spTree>
    <p:extLst>
      <p:ext uri="{BB962C8B-B14F-4D97-AF65-F5344CB8AC3E}">
        <p14:creationId xmlns:p14="http://schemas.microsoft.com/office/powerpoint/2010/main" val="14123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1.25E-6 -3.7037E-6 L 0.13164 -0.17592 " pathEditMode="relative" rAng="0" ptsTypes="AA">
                                      <p:cBhvr>
                                        <p:cTn id="14" dur="2000" fill="hold"/>
                                        <p:tgtEl>
                                          <p:spTgt spid="10"/>
                                        </p:tgtEl>
                                        <p:attrNameLst>
                                          <p:attrName>ppt_x</p:attrName>
                                          <p:attrName>ppt_y</p:attrName>
                                        </p:attrNameLst>
                                      </p:cBhvr>
                                      <p:rCtr x="6576" y="-8796"/>
                                    </p:animMotion>
                                  </p:childTnLst>
                                </p:cTn>
                              </p:par>
                              <p:par>
                                <p:cTn id="15" presetID="42" presetClass="path" presetSubtype="0" accel="50000" decel="50000" fill="hold" nodeType="withEffect">
                                  <p:stCondLst>
                                    <p:cond delay="0"/>
                                  </p:stCondLst>
                                  <p:childTnLst>
                                    <p:animMotion origin="layout" path="M -3.75E-6 3.7037E-6 L 0.15274 -0.0051 " pathEditMode="relative" rAng="0" ptsTypes="AA">
                                      <p:cBhvr>
                                        <p:cTn id="16" dur="2000" fill="hold"/>
                                        <p:tgtEl>
                                          <p:spTgt spid="9"/>
                                        </p:tgtEl>
                                        <p:attrNameLst>
                                          <p:attrName>ppt_x</p:attrName>
                                          <p:attrName>ppt_y</p:attrName>
                                        </p:attrNameLst>
                                      </p:cBhvr>
                                      <p:rCtr x="7630" y="-255"/>
                                    </p:animMotion>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0.13164 -0.17592 L 0.67682 -0.19398 " pathEditMode="relative" rAng="0" ptsTypes="AA">
                                      <p:cBhvr>
                                        <p:cTn id="27" dur="2000" fill="hold"/>
                                        <p:tgtEl>
                                          <p:spTgt spid="10"/>
                                        </p:tgtEl>
                                        <p:attrNameLst>
                                          <p:attrName>ppt_x</p:attrName>
                                          <p:attrName>ppt_y</p:attrName>
                                        </p:attrNameLst>
                                      </p:cBhvr>
                                      <p:rCtr x="27253" y="-903"/>
                                    </p:animMotion>
                                  </p:childTnLst>
                                </p:cTn>
                              </p:par>
                              <p:par>
                                <p:cTn id="28" presetID="42" presetClass="path" presetSubtype="0" accel="50000" decel="50000" fill="hold" nodeType="withEffect">
                                  <p:stCondLst>
                                    <p:cond delay="0"/>
                                  </p:stCondLst>
                                  <p:childTnLst>
                                    <p:animMotion origin="layout" path="M 0.15274 -0.0051 L 0.69467 -0.00649 " pathEditMode="relative" rAng="0" ptsTypes="AA">
                                      <p:cBhvr>
                                        <p:cTn id="29" dur="2000" fill="hold"/>
                                        <p:tgtEl>
                                          <p:spTgt spid="9"/>
                                        </p:tgtEl>
                                        <p:attrNameLst>
                                          <p:attrName>ppt_x</p:attrName>
                                          <p:attrName>ppt_y</p:attrName>
                                        </p:attrNameLst>
                                      </p:cBhvr>
                                      <p:rCtr x="27096" y="-69"/>
                                    </p:animMotion>
                                  </p:childTnLst>
                                </p:cTn>
                              </p:par>
                            </p:childTnLst>
                          </p:cTn>
                        </p:par>
                        <p:par>
                          <p:cTn id="30" fill="hold">
                            <p:stCondLst>
                              <p:cond delay="2000"/>
                            </p:stCondLst>
                            <p:childTnLst>
                              <p:par>
                                <p:cTn id="31" presetID="1" presetClass="entr" presetSubtype="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2" presetClass="path" presetSubtype="0" accel="50000" decel="50000" fill="hold" nodeType="clickEffect">
                                  <p:stCondLst>
                                    <p:cond delay="0"/>
                                  </p:stCondLst>
                                  <p:childTnLst>
                                    <p:animMotion origin="layout" path="M 1.25E-6 -3.7037E-6 L 0.13164 -0.17592 " pathEditMode="relative" rAng="0" ptsTypes="AA">
                                      <p:cBhvr>
                                        <p:cTn id="42" dur="2000" fill="hold"/>
                                        <p:tgtEl>
                                          <p:spTgt spid="7"/>
                                        </p:tgtEl>
                                        <p:attrNameLst>
                                          <p:attrName>ppt_x</p:attrName>
                                          <p:attrName>ppt_y</p:attrName>
                                        </p:attrNameLst>
                                      </p:cBhvr>
                                      <p:rCtr x="6576" y="-8796"/>
                                    </p:animMotion>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0.13164 -0.17592 L 0.67682 -0.19398 " pathEditMode="relative" rAng="0" ptsTypes="AA">
                                      <p:cBhvr>
                                        <p:cTn id="46" dur="2000" fill="hold"/>
                                        <p:tgtEl>
                                          <p:spTgt spid="7"/>
                                        </p:tgtEl>
                                        <p:attrNameLst>
                                          <p:attrName>ppt_x</p:attrName>
                                          <p:attrName>ppt_y</p:attrName>
                                        </p:attrNameLst>
                                      </p:cBhvr>
                                      <p:rCtr x="27253" y="-903"/>
                                    </p:animMotion>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42" presetClass="path" presetSubtype="0" accel="50000" decel="50000" fill="hold" nodeType="clickEffect">
                                  <p:stCondLst>
                                    <p:cond delay="0"/>
                                  </p:stCondLst>
                                  <p:childTnLst>
                                    <p:animMotion origin="layout" path="M 1.25E-6 -3.7037E-6 L 0.13164 -0.17592 " pathEditMode="relative" rAng="0" ptsTypes="AA">
                                      <p:cBhvr>
                                        <p:cTn id="52" dur="2000" fill="hold"/>
                                        <p:tgtEl>
                                          <p:spTgt spid="13"/>
                                        </p:tgtEl>
                                        <p:attrNameLst>
                                          <p:attrName>ppt_x</p:attrName>
                                          <p:attrName>ppt_y</p:attrName>
                                        </p:attrNameLst>
                                      </p:cBhvr>
                                      <p:rCtr x="6576" y="-8796"/>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nodeType="clickEffect">
                                  <p:stCondLst>
                                    <p:cond delay="0"/>
                                  </p:stCondLst>
                                  <p:childTnLst>
                                    <p:animMotion origin="layout" path="M 0.13164 -0.17592 L 0.67682 -0.19398 " pathEditMode="relative" rAng="0" ptsTypes="AA">
                                      <p:cBhvr>
                                        <p:cTn id="56" dur="2000" fill="hold"/>
                                        <p:tgtEl>
                                          <p:spTgt spid="13"/>
                                        </p:tgtEl>
                                        <p:attrNameLst>
                                          <p:attrName>ppt_x</p:attrName>
                                          <p:attrName>ppt_y</p:attrName>
                                        </p:attrNameLst>
                                      </p:cBhvr>
                                      <p:rCtr x="27253" y="-903"/>
                                    </p:animMotion>
                                  </p:childTnLst>
                                </p:cTn>
                              </p:par>
                              <p:par>
                                <p:cTn id="57" presetID="1" presetClass="entr" presetSubtype="0" fill="hold" nodeType="with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2" presetClass="path" presetSubtype="0" accel="50000" decel="50000" fill="hold" nodeType="clickEffect">
                                  <p:stCondLst>
                                    <p:cond delay="0"/>
                                  </p:stCondLst>
                                  <p:childTnLst>
                                    <p:animMotion origin="layout" path="M 1.25E-6 -3.7037E-6 L 0.13164 -0.17592 " pathEditMode="relative" rAng="0" ptsTypes="AA">
                                      <p:cBhvr>
                                        <p:cTn id="62" dur="2000" fill="hold"/>
                                        <p:tgtEl>
                                          <p:spTgt spid="15"/>
                                        </p:tgtEl>
                                        <p:attrNameLst>
                                          <p:attrName>ppt_x</p:attrName>
                                          <p:attrName>ppt_y</p:attrName>
                                        </p:attrNameLst>
                                      </p:cBhvr>
                                      <p:rCtr x="6576" y="-8796"/>
                                    </p:animMotion>
                                  </p:childTnLst>
                                </p:cTn>
                              </p:par>
                            </p:childTnLst>
                          </p:cTn>
                        </p:par>
                      </p:childTnLst>
                    </p:cTn>
                  </p:par>
                  <p:par>
                    <p:cTn id="63" fill="hold">
                      <p:stCondLst>
                        <p:cond delay="indefinite"/>
                      </p:stCondLst>
                      <p:childTnLst>
                        <p:par>
                          <p:cTn id="64" fill="hold">
                            <p:stCondLst>
                              <p:cond delay="0"/>
                            </p:stCondLst>
                            <p:childTnLst>
                              <p:par>
                                <p:cTn id="65" presetID="42" presetClass="path" presetSubtype="0" accel="50000" decel="50000" fill="hold" nodeType="clickEffect">
                                  <p:stCondLst>
                                    <p:cond delay="0"/>
                                  </p:stCondLst>
                                  <p:childTnLst>
                                    <p:animMotion origin="layout" path="M 0.13164 -0.17592 L 0.67682 -0.19398 " pathEditMode="relative" rAng="0" ptsTypes="AA">
                                      <p:cBhvr>
                                        <p:cTn id="66" dur="2000" fill="hold"/>
                                        <p:tgtEl>
                                          <p:spTgt spid="15"/>
                                        </p:tgtEl>
                                        <p:attrNameLst>
                                          <p:attrName>ppt_x</p:attrName>
                                          <p:attrName>ppt_y</p:attrName>
                                        </p:attrNameLst>
                                      </p:cBhvr>
                                      <p:rCtr x="27253" y="-903"/>
                                    </p:animMotion>
                                  </p:childTnLst>
                                </p:cTn>
                              </p:par>
                              <p:par>
                                <p:cTn id="67" presetID="1" presetClass="entr" presetSubtype="0" fill="hold" nodeType="with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42" presetClass="path" presetSubtype="0" accel="50000" decel="50000" fill="hold" nodeType="clickEffect">
                                  <p:stCondLst>
                                    <p:cond delay="0"/>
                                  </p:stCondLst>
                                  <p:childTnLst>
                                    <p:animMotion origin="layout" path="M 1.25E-6 -3.7037E-6 L 0.13164 -0.17592 " pathEditMode="relative" rAng="0" ptsTypes="AA">
                                      <p:cBhvr>
                                        <p:cTn id="72" dur="2000" fill="hold"/>
                                        <p:tgtEl>
                                          <p:spTgt spid="21"/>
                                        </p:tgtEl>
                                        <p:attrNameLst>
                                          <p:attrName>ppt_x</p:attrName>
                                          <p:attrName>ppt_y</p:attrName>
                                        </p:attrNameLst>
                                      </p:cBhvr>
                                      <p:rCtr x="6576" y="-8796"/>
                                    </p:animMotion>
                                  </p:childTnLst>
                                </p:cTn>
                              </p:par>
                            </p:childTnLst>
                          </p:cTn>
                        </p:par>
                      </p:childTnLst>
                    </p:cTn>
                  </p:par>
                  <p:par>
                    <p:cTn id="73" fill="hold">
                      <p:stCondLst>
                        <p:cond delay="indefinite"/>
                      </p:stCondLst>
                      <p:childTnLst>
                        <p:par>
                          <p:cTn id="74" fill="hold">
                            <p:stCondLst>
                              <p:cond delay="0"/>
                            </p:stCondLst>
                            <p:childTnLst>
                              <p:par>
                                <p:cTn id="75" presetID="42" presetClass="path" presetSubtype="0" accel="50000" decel="50000" fill="hold" nodeType="clickEffect">
                                  <p:stCondLst>
                                    <p:cond delay="0"/>
                                  </p:stCondLst>
                                  <p:childTnLst>
                                    <p:animMotion origin="layout" path="M 0.13164 -0.17592 L 0.67682 -0.19398 " pathEditMode="relative" rAng="0" ptsTypes="AA">
                                      <p:cBhvr>
                                        <p:cTn id="76" dur="2000" fill="hold"/>
                                        <p:tgtEl>
                                          <p:spTgt spid="21"/>
                                        </p:tgtEl>
                                        <p:attrNameLst>
                                          <p:attrName>ppt_x</p:attrName>
                                          <p:attrName>ppt_y</p:attrName>
                                        </p:attrNameLst>
                                      </p:cBhvr>
                                      <p:rCtr x="27253" y="-90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4497-02F4-1863-303D-76320B178E03}"/>
              </a:ext>
            </a:extLst>
          </p:cNvPr>
          <p:cNvSpPr>
            <a:spLocks noGrp="1"/>
          </p:cNvSpPr>
          <p:nvPr>
            <p:ph type="title"/>
          </p:nvPr>
        </p:nvSpPr>
        <p:spPr>
          <a:xfrm>
            <a:off x="573206" y="325072"/>
            <a:ext cx="7997588" cy="772174"/>
          </a:xfrm>
        </p:spPr>
        <p:txBody>
          <a:bodyPr>
            <a:normAutofit/>
          </a:bodyPr>
          <a:lstStyle/>
          <a:p>
            <a:r>
              <a:rPr lang="en-US" sz="2200" b="1" dirty="0">
                <a:solidFill>
                  <a:schemeClr val="tx1"/>
                </a:solidFill>
              </a:rPr>
              <a:t>The same relationship can be seen among different student groups</a:t>
            </a:r>
          </a:p>
        </p:txBody>
      </p:sp>
      <p:graphicFrame>
        <p:nvGraphicFramePr>
          <p:cNvPr id="4" name="Table 4">
            <a:extLst>
              <a:ext uri="{FF2B5EF4-FFF2-40B4-BE49-F238E27FC236}">
                <a16:creationId xmlns:a16="http://schemas.microsoft.com/office/drawing/2014/main" id="{E34EF46A-2C35-8201-AA4B-79C78F35B29C}"/>
              </a:ext>
            </a:extLst>
          </p:cNvPr>
          <p:cNvGraphicFramePr>
            <a:graphicFrameLocks noGrp="1"/>
          </p:cNvGraphicFramePr>
          <p:nvPr>
            <p:ph idx="1"/>
            <p:extLst>
              <p:ext uri="{D42A27DB-BD31-4B8C-83A1-F6EECF244321}">
                <p14:modId xmlns:p14="http://schemas.microsoft.com/office/powerpoint/2010/main" val="2593566396"/>
              </p:ext>
            </p:extLst>
          </p:nvPr>
        </p:nvGraphicFramePr>
        <p:xfrm>
          <a:off x="342901" y="1479551"/>
          <a:ext cx="8501061" cy="4246880"/>
        </p:xfrm>
        <a:graphic>
          <a:graphicData uri="http://schemas.openxmlformats.org/drawingml/2006/table">
            <a:tbl>
              <a:tblPr firstRow="1" bandRow="1">
                <a:tableStyleId>{69C7853C-536D-4A76-A0AE-DD22124D55A5}</a:tableStyleId>
              </a:tblPr>
              <a:tblGrid>
                <a:gridCol w="2833687">
                  <a:extLst>
                    <a:ext uri="{9D8B030D-6E8A-4147-A177-3AD203B41FA5}">
                      <a16:colId xmlns:a16="http://schemas.microsoft.com/office/drawing/2014/main" val="1314868491"/>
                    </a:ext>
                  </a:extLst>
                </a:gridCol>
                <a:gridCol w="2833687">
                  <a:extLst>
                    <a:ext uri="{9D8B030D-6E8A-4147-A177-3AD203B41FA5}">
                      <a16:colId xmlns:a16="http://schemas.microsoft.com/office/drawing/2014/main" val="4038858606"/>
                    </a:ext>
                  </a:extLst>
                </a:gridCol>
                <a:gridCol w="2833687">
                  <a:extLst>
                    <a:ext uri="{9D8B030D-6E8A-4147-A177-3AD203B41FA5}">
                      <a16:colId xmlns:a16="http://schemas.microsoft.com/office/drawing/2014/main" val="2423101597"/>
                    </a:ext>
                  </a:extLst>
                </a:gridCol>
              </a:tblGrid>
              <a:tr h="370840">
                <a:tc>
                  <a:txBody>
                    <a:bodyPr/>
                    <a:lstStyle/>
                    <a:p>
                      <a:pPr algn="ctr"/>
                      <a:r>
                        <a:rPr lang="en-US" dirty="0"/>
                        <a:t>Student Group</a:t>
                      </a:r>
                    </a:p>
                  </a:txBody>
                  <a:tcPr/>
                </a:tc>
                <a:tc gridSpan="2">
                  <a:txBody>
                    <a:bodyPr/>
                    <a:lstStyle/>
                    <a:p>
                      <a:pPr algn="ctr"/>
                      <a:r>
                        <a:rPr lang="en-US" dirty="0"/>
                        <a:t>Increase in Age 30 Earnings for students whose Grade 8 MCAS score was at the mean and increased in Grade 10</a:t>
                      </a:r>
                      <a:r>
                        <a:rPr lang="en-US" baseline="30000" dirty="0"/>
                        <a:t> </a:t>
                      </a:r>
                      <a:r>
                        <a:rPr lang="en-US" dirty="0"/>
                        <a:t>to the 75</a:t>
                      </a:r>
                      <a:r>
                        <a:rPr lang="en-US" baseline="30000" dirty="0"/>
                        <a:t>th</a:t>
                      </a:r>
                      <a:r>
                        <a:rPr lang="en-US" dirty="0"/>
                        <a:t> percentile  </a:t>
                      </a:r>
                    </a:p>
                  </a:txBody>
                  <a:tcPr/>
                </a:tc>
                <a:tc hMerge="1">
                  <a:txBody>
                    <a:bodyPr/>
                    <a:lstStyle/>
                    <a:p>
                      <a:endParaRPr lang="en-US" dirty="0"/>
                    </a:p>
                  </a:txBody>
                  <a:tcPr/>
                </a:tc>
                <a:extLst>
                  <a:ext uri="{0D108BD9-81ED-4DB2-BD59-A6C34878D82A}">
                    <a16:rowId xmlns:a16="http://schemas.microsoft.com/office/drawing/2014/main" val="3761094333"/>
                  </a:ext>
                </a:extLst>
              </a:tr>
              <a:tr h="370840">
                <a:tc>
                  <a:txBody>
                    <a:bodyPr/>
                    <a:lstStyle/>
                    <a:p>
                      <a:pPr algn="ctr"/>
                      <a:endParaRPr lang="en-US" dirty="0"/>
                    </a:p>
                  </a:txBody>
                  <a:tcPr/>
                </a:tc>
                <a:tc>
                  <a:txBody>
                    <a:bodyPr/>
                    <a:lstStyle/>
                    <a:p>
                      <a:pPr algn="ctr"/>
                      <a:r>
                        <a:rPr lang="en-US" dirty="0"/>
                        <a:t>Percentage (%)</a:t>
                      </a:r>
                    </a:p>
                  </a:txBody>
                  <a:tcPr/>
                </a:tc>
                <a:tc>
                  <a:txBody>
                    <a:bodyPr/>
                    <a:lstStyle/>
                    <a:p>
                      <a:pPr algn="ctr"/>
                      <a:r>
                        <a:rPr lang="en-US" dirty="0"/>
                        <a:t>Dollar Earnings ($)</a:t>
                      </a:r>
                    </a:p>
                  </a:txBody>
                  <a:tcPr/>
                </a:tc>
                <a:extLst>
                  <a:ext uri="{0D108BD9-81ED-4DB2-BD59-A6C34878D82A}">
                    <a16:rowId xmlns:a16="http://schemas.microsoft.com/office/drawing/2014/main" val="1443941234"/>
                  </a:ext>
                </a:extLst>
              </a:tr>
              <a:tr h="370840">
                <a:tc>
                  <a:txBody>
                    <a:bodyPr/>
                    <a:lstStyle/>
                    <a:p>
                      <a:pPr algn="ctr"/>
                      <a:r>
                        <a:rPr lang="en-US" dirty="0"/>
                        <a:t>Black</a:t>
                      </a:r>
                    </a:p>
                  </a:txBody>
                  <a:tcPr/>
                </a:tc>
                <a:tc>
                  <a:txBody>
                    <a:bodyPr/>
                    <a:lstStyle/>
                    <a:p>
                      <a:pPr algn="ctr"/>
                      <a:r>
                        <a:rPr lang="en-US" dirty="0"/>
                        <a:t>15.5%</a:t>
                      </a:r>
                    </a:p>
                  </a:txBody>
                  <a:tcPr/>
                </a:tc>
                <a:tc>
                  <a:txBody>
                    <a:bodyPr/>
                    <a:lstStyle/>
                    <a:p>
                      <a:pPr algn="ctr"/>
                      <a:r>
                        <a:rPr lang="en-US" dirty="0"/>
                        <a:t>$61,215</a:t>
                      </a:r>
                    </a:p>
                  </a:txBody>
                  <a:tcPr/>
                </a:tc>
                <a:extLst>
                  <a:ext uri="{0D108BD9-81ED-4DB2-BD59-A6C34878D82A}">
                    <a16:rowId xmlns:a16="http://schemas.microsoft.com/office/drawing/2014/main" val="1429396063"/>
                  </a:ext>
                </a:extLst>
              </a:tr>
              <a:tr h="335597">
                <a:tc>
                  <a:txBody>
                    <a:bodyPr/>
                    <a:lstStyle/>
                    <a:p>
                      <a:pPr algn="ctr"/>
                      <a:r>
                        <a:rPr lang="en-US" dirty="0"/>
                        <a:t>Hispanic</a:t>
                      </a:r>
                    </a:p>
                  </a:txBody>
                  <a:tcPr/>
                </a:tc>
                <a:tc>
                  <a:txBody>
                    <a:bodyPr/>
                    <a:lstStyle/>
                    <a:p>
                      <a:pPr algn="ctr"/>
                      <a:r>
                        <a:rPr lang="en-US" dirty="0"/>
                        <a:t>15.9%</a:t>
                      </a:r>
                    </a:p>
                  </a:txBody>
                  <a:tcPr/>
                </a:tc>
                <a:tc>
                  <a:txBody>
                    <a:bodyPr/>
                    <a:lstStyle/>
                    <a:p>
                      <a:pPr algn="ctr"/>
                      <a:r>
                        <a:rPr lang="en-US" dirty="0"/>
                        <a:t>$61,427</a:t>
                      </a:r>
                    </a:p>
                  </a:txBody>
                  <a:tcPr/>
                </a:tc>
                <a:extLst>
                  <a:ext uri="{0D108BD9-81ED-4DB2-BD59-A6C34878D82A}">
                    <a16:rowId xmlns:a16="http://schemas.microsoft.com/office/drawing/2014/main" val="4195750349"/>
                  </a:ext>
                </a:extLst>
              </a:tr>
              <a:tr h="370840">
                <a:tc>
                  <a:txBody>
                    <a:bodyPr/>
                    <a:lstStyle/>
                    <a:p>
                      <a:pPr algn="ctr"/>
                      <a:r>
                        <a:rPr lang="en-US" dirty="0"/>
                        <a:t>Asian</a:t>
                      </a:r>
                    </a:p>
                  </a:txBody>
                  <a:tcPr/>
                </a:tc>
                <a:tc>
                  <a:txBody>
                    <a:bodyPr/>
                    <a:lstStyle/>
                    <a:p>
                      <a:pPr algn="ctr"/>
                      <a:r>
                        <a:rPr lang="en-US" dirty="0"/>
                        <a:t>24.3%</a:t>
                      </a:r>
                    </a:p>
                  </a:txBody>
                  <a:tcPr/>
                </a:tc>
                <a:tc>
                  <a:txBody>
                    <a:bodyPr/>
                    <a:lstStyle/>
                    <a:p>
                      <a:pPr algn="ctr"/>
                      <a:r>
                        <a:rPr lang="en-US" dirty="0"/>
                        <a:t>$65,879</a:t>
                      </a:r>
                    </a:p>
                  </a:txBody>
                  <a:tcPr/>
                </a:tc>
                <a:extLst>
                  <a:ext uri="{0D108BD9-81ED-4DB2-BD59-A6C34878D82A}">
                    <a16:rowId xmlns:a16="http://schemas.microsoft.com/office/drawing/2014/main" val="1019886928"/>
                  </a:ext>
                </a:extLst>
              </a:tr>
              <a:tr h="370840">
                <a:tc>
                  <a:txBody>
                    <a:bodyPr/>
                    <a:lstStyle/>
                    <a:p>
                      <a:pPr algn="ctr"/>
                      <a:r>
                        <a:rPr lang="en-US" dirty="0"/>
                        <a:t>White</a:t>
                      </a:r>
                    </a:p>
                  </a:txBody>
                  <a:tcPr/>
                </a:tc>
                <a:tc>
                  <a:txBody>
                    <a:bodyPr/>
                    <a:lstStyle/>
                    <a:p>
                      <a:pPr algn="ctr"/>
                      <a:r>
                        <a:rPr lang="en-US" dirty="0"/>
                        <a:t>19.4%</a:t>
                      </a:r>
                    </a:p>
                  </a:txBody>
                  <a:tcPr/>
                </a:tc>
                <a:tc>
                  <a:txBody>
                    <a:bodyPr/>
                    <a:lstStyle/>
                    <a:p>
                      <a:pPr algn="ctr"/>
                      <a:r>
                        <a:rPr lang="en-US" dirty="0"/>
                        <a:t>$63,282</a:t>
                      </a:r>
                    </a:p>
                  </a:txBody>
                  <a:tcPr/>
                </a:tc>
                <a:extLst>
                  <a:ext uri="{0D108BD9-81ED-4DB2-BD59-A6C34878D82A}">
                    <a16:rowId xmlns:a16="http://schemas.microsoft.com/office/drawing/2014/main" val="116206417"/>
                  </a:ext>
                </a:extLst>
              </a:tr>
              <a:tr h="370840">
                <a:tc gridSpan="3">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4074027383"/>
                  </a:ext>
                </a:extLst>
              </a:tr>
              <a:tr h="370840">
                <a:tc>
                  <a:txBody>
                    <a:bodyPr/>
                    <a:lstStyle/>
                    <a:p>
                      <a:pPr algn="ctr"/>
                      <a:r>
                        <a:rPr lang="en-US" dirty="0"/>
                        <a:t>ED</a:t>
                      </a:r>
                    </a:p>
                  </a:txBody>
                  <a:tcPr/>
                </a:tc>
                <a:tc>
                  <a:txBody>
                    <a:bodyPr/>
                    <a:lstStyle/>
                    <a:p>
                      <a:pPr algn="ctr"/>
                      <a:r>
                        <a:rPr lang="en-US" dirty="0"/>
                        <a:t>16.3%</a:t>
                      </a:r>
                    </a:p>
                  </a:txBody>
                  <a:tcPr/>
                </a:tc>
                <a:tc>
                  <a:txBody>
                    <a:bodyPr/>
                    <a:lstStyle/>
                    <a:p>
                      <a:pPr algn="ctr"/>
                      <a:r>
                        <a:rPr lang="en-US" dirty="0"/>
                        <a:t>$61,639</a:t>
                      </a:r>
                    </a:p>
                  </a:txBody>
                  <a:tcPr/>
                </a:tc>
                <a:extLst>
                  <a:ext uri="{0D108BD9-81ED-4DB2-BD59-A6C34878D82A}">
                    <a16:rowId xmlns:a16="http://schemas.microsoft.com/office/drawing/2014/main" val="3697103071"/>
                  </a:ext>
                </a:extLst>
              </a:tr>
              <a:tr h="370840">
                <a:tc>
                  <a:txBody>
                    <a:bodyPr/>
                    <a:lstStyle/>
                    <a:p>
                      <a:pPr algn="ctr"/>
                      <a:r>
                        <a:rPr lang="en-US" dirty="0"/>
                        <a:t>EL</a:t>
                      </a:r>
                    </a:p>
                  </a:txBody>
                  <a:tcPr/>
                </a:tc>
                <a:tc>
                  <a:txBody>
                    <a:bodyPr/>
                    <a:lstStyle/>
                    <a:p>
                      <a:pPr algn="ctr"/>
                      <a:r>
                        <a:rPr lang="en-US" dirty="0"/>
                        <a:t>6.3%</a:t>
                      </a:r>
                    </a:p>
                  </a:txBody>
                  <a:tcPr/>
                </a:tc>
                <a:tc>
                  <a:txBody>
                    <a:bodyPr/>
                    <a:lstStyle/>
                    <a:p>
                      <a:pPr algn="ctr"/>
                      <a:r>
                        <a:rPr lang="en-US" dirty="0"/>
                        <a:t>$56,339</a:t>
                      </a:r>
                    </a:p>
                  </a:txBody>
                  <a:tcPr/>
                </a:tc>
                <a:extLst>
                  <a:ext uri="{0D108BD9-81ED-4DB2-BD59-A6C34878D82A}">
                    <a16:rowId xmlns:a16="http://schemas.microsoft.com/office/drawing/2014/main" val="3570185427"/>
                  </a:ext>
                </a:extLst>
              </a:tr>
              <a:tr h="370840">
                <a:tc>
                  <a:txBody>
                    <a:bodyPr/>
                    <a:lstStyle/>
                    <a:p>
                      <a:pPr algn="ctr"/>
                      <a:r>
                        <a:rPr lang="en-US" dirty="0"/>
                        <a:t>IEP</a:t>
                      </a:r>
                    </a:p>
                  </a:txBody>
                  <a:tcPr/>
                </a:tc>
                <a:tc>
                  <a:txBody>
                    <a:bodyPr/>
                    <a:lstStyle/>
                    <a:p>
                      <a:pPr algn="ctr"/>
                      <a:r>
                        <a:rPr lang="en-US" dirty="0"/>
                        <a:t>10.5%</a:t>
                      </a:r>
                    </a:p>
                  </a:txBody>
                  <a:tcPr/>
                </a:tc>
                <a:tc>
                  <a:txBody>
                    <a:bodyPr/>
                    <a:lstStyle/>
                    <a:p>
                      <a:pPr algn="ctr"/>
                      <a:r>
                        <a:rPr lang="en-US" dirty="0"/>
                        <a:t>$58,565</a:t>
                      </a:r>
                    </a:p>
                  </a:txBody>
                  <a:tcPr/>
                </a:tc>
                <a:extLst>
                  <a:ext uri="{0D108BD9-81ED-4DB2-BD59-A6C34878D82A}">
                    <a16:rowId xmlns:a16="http://schemas.microsoft.com/office/drawing/2014/main" val="1231928276"/>
                  </a:ext>
                </a:extLst>
              </a:tr>
            </a:tbl>
          </a:graphicData>
        </a:graphic>
      </p:graphicFrame>
      <p:sp>
        <p:nvSpPr>
          <p:cNvPr id="5" name="TextBox 4">
            <a:extLst>
              <a:ext uri="{FF2B5EF4-FFF2-40B4-BE49-F238E27FC236}">
                <a16:creationId xmlns:a16="http://schemas.microsoft.com/office/drawing/2014/main" id="{2F98F58B-8B10-103C-C6C7-692C1CC78A7A}"/>
              </a:ext>
            </a:extLst>
          </p:cNvPr>
          <p:cNvSpPr txBox="1"/>
          <p:nvPr/>
        </p:nvSpPr>
        <p:spPr>
          <a:xfrm>
            <a:off x="2802384" y="5739404"/>
            <a:ext cx="3965713" cy="369332"/>
          </a:xfrm>
          <a:prstGeom prst="rect">
            <a:avLst/>
          </a:prstGeom>
          <a:noFill/>
        </p:spPr>
        <p:txBody>
          <a:bodyPr wrap="square" rtlCol="0">
            <a:spAutoFit/>
          </a:bodyPr>
          <a:lstStyle/>
          <a:p>
            <a:pPr algn="ctr"/>
            <a:r>
              <a:rPr lang="en-US" u="sng" dirty="0"/>
              <a:t>10</a:t>
            </a:r>
            <a:r>
              <a:rPr lang="en-US" u="sng" baseline="30000" dirty="0"/>
              <a:t>th</a:t>
            </a:r>
            <a:r>
              <a:rPr lang="en-US" u="sng" dirty="0"/>
              <a:t> Grade Mean: $53,000</a:t>
            </a:r>
          </a:p>
        </p:txBody>
      </p:sp>
      <p:sp>
        <p:nvSpPr>
          <p:cNvPr id="3" name="TextBox 2">
            <a:extLst>
              <a:ext uri="{FF2B5EF4-FFF2-40B4-BE49-F238E27FC236}">
                <a16:creationId xmlns:a16="http://schemas.microsoft.com/office/drawing/2014/main" id="{6C4DA81E-876C-9FEF-611C-7D09A9D5B58F}"/>
              </a:ext>
            </a:extLst>
          </p:cNvPr>
          <p:cNvSpPr txBox="1"/>
          <p:nvPr/>
        </p:nvSpPr>
        <p:spPr>
          <a:xfrm>
            <a:off x="573206" y="402422"/>
            <a:ext cx="1031631" cy="338554"/>
          </a:xfrm>
          <a:prstGeom prst="rect">
            <a:avLst/>
          </a:prstGeom>
          <a:noFill/>
        </p:spPr>
        <p:txBody>
          <a:bodyPr wrap="square" rtlCol="0">
            <a:spAutoFit/>
          </a:bodyPr>
          <a:lstStyle/>
          <a:p>
            <a:r>
              <a:rPr lang="en-US" sz="1600" dirty="0"/>
              <a:t>CD Value</a:t>
            </a:r>
          </a:p>
        </p:txBody>
      </p:sp>
    </p:spTree>
    <p:extLst>
      <p:ext uri="{BB962C8B-B14F-4D97-AF65-F5344CB8AC3E}">
        <p14:creationId xmlns:p14="http://schemas.microsoft.com/office/powerpoint/2010/main" val="2356972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19" y="266068"/>
            <a:ext cx="8288562" cy="729013"/>
          </a:xfrm>
        </p:spPr>
        <p:txBody>
          <a:bodyPr>
            <a:noAutofit/>
          </a:bodyPr>
          <a:lstStyle/>
          <a:p>
            <a:r>
              <a:rPr lang="en-US" sz="2400" b="1" dirty="0">
                <a:solidFill>
                  <a:schemeClr val="tx1"/>
                </a:solidFill>
              </a:rPr>
              <a:t>The likelihood of enrolling and/or graduating increases significantly at different achievement levels….</a:t>
            </a:r>
          </a:p>
        </p:txBody>
      </p:sp>
      <p:sp>
        <p:nvSpPr>
          <p:cNvPr id="9" name="TextBox 8"/>
          <p:cNvSpPr txBox="1"/>
          <p:nvPr/>
        </p:nvSpPr>
        <p:spPr>
          <a:xfrm>
            <a:off x="231767" y="5005505"/>
            <a:ext cx="8912233" cy="461665"/>
          </a:xfrm>
          <a:prstGeom prst="rect">
            <a:avLst/>
          </a:prstGeom>
          <a:solidFill>
            <a:schemeClr val="bg1"/>
          </a:solidFill>
        </p:spPr>
        <p:txBody>
          <a:bodyPr wrap="square" rtlCol="0">
            <a:spAutoFit/>
          </a:bodyPr>
          <a:lstStyle/>
          <a:p>
            <a:r>
              <a:rPr lang="en-US" sz="1200" b="1" dirty="0"/>
              <a:t>NOTE: We measure HS graduation within 3 years of taking the 10</a:t>
            </a:r>
            <a:r>
              <a:rPr lang="en-US" sz="1200" b="1" baseline="30000" dirty="0"/>
              <a:t>th</a:t>
            </a:r>
            <a:r>
              <a:rPr lang="en-US" sz="1200" b="1" dirty="0"/>
              <a:t> grade test, college attendance within 4 years, and college graduation within 7 years. </a:t>
            </a:r>
          </a:p>
        </p:txBody>
      </p:sp>
      <p:graphicFrame>
        <p:nvGraphicFramePr>
          <p:cNvPr id="4" name="Table 3">
            <a:extLst>
              <a:ext uri="{FF2B5EF4-FFF2-40B4-BE49-F238E27FC236}">
                <a16:creationId xmlns:a16="http://schemas.microsoft.com/office/drawing/2014/main" id="{D4DE7825-5D4F-47B0-B543-7712CF844DAE}"/>
              </a:ext>
            </a:extLst>
          </p:cNvPr>
          <p:cNvGraphicFramePr>
            <a:graphicFrameLocks noGrp="1"/>
          </p:cNvGraphicFramePr>
          <p:nvPr>
            <p:extLst>
              <p:ext uri="{D42A27DB-BD31-4B8C-83A1-F6EECF244321}">
                <p14:modId xmlns:p14="http://schemas.microsoft.com/office/powerpoint/2010/main" val="2378374918"/>
              </p:ext>
            </p:extLst>
          </p:nvPr>
        </p:nvGraphicFramePr>
        <p:xfrm>
          <a:off x="573206" y="1852495"/>
          <a:ext cx="7527306" cy="3097225"/>
        </p:xfrm>
        <a:graphic>
          <a:graphicData uri="http://schemas.openxmlformats.org/drawingml/2006/table">
            <a:tbl>
              <a:tblPr firstRow="1" bandRow="1">
                <a:tableStyleId>{306799F8-075E-4A3A-A7F6-7FBC6576F1A4}</a:tableStyleId>
              </a:tblPr>
              <a:tblGrid>
                <a:gridCol w="2817890">
                  <a:extLst>
                    <a:ext uri="{9D8B030D-6E8A-4147-A177-3AD203B41FA5}">
                      <a16:colId xmlns:a16="http://schemas.microsoft.com/office/drawing/2014/main" val="3303128143"/>
                    </a:ext>
                  </a:extLst>
                </a:gridCol>
                <a:gridCol w="1177354">
                  <a:extLst>
                    <a:ext uri="{9D8B030D-6E8A-4147-A177-3AD203B41FA5}">
                      <a16:colId xmlns:a16="http://schemas.microsoft.com/office/drawing/2014/main" val="2026676544"/>
                    </a:ext>
                  </a:extLst>
                </a:gridCol>
                <a:gridCol w="1177354">
                  <a:extLst>
                    <a:ext uri="{9D8B030D-6E8A-4147-A177-3AD203B41FA5}">
                      <a16:colId xmlns:a16="http://schemas.microsoft.com/office/drawing/2014/main" val="2923363393"/>
                    </a:ext>
                  </a:extLst>
                </a:gridCol>
                <a:gridCol w="1177354">
                  <a:extLst>
                    <a:ext uri="{9D8B030D-6E8A-4147-A177-3AD203B41FA5}">
                      <a16:colId xmlns:a16="http://schemas.microsoft.com/office/drawing/2014/main" val="2879495173"/>
                    </a:ext>
                  </a:extLst>
                </a:gridCol>
                <a:gridCol w="1177354">
                  <a:extLst>
                    <a:ext uri="{9D8B030D-6E8A-4147-A177-3AD203B41FA5}">
                      <a16:colId xmlns:a16="http://schemas.microsoft.com/office/drawing/2014/main" val="4183834116"/>
                    </a:ext>
                  </a:extLst>
                </a:gridCol>
              </a:tblGrid>
              <a:tr h="491429">
                <a:tc>
                  <a:txBody>
                    <a:bodyPr/>
                    <a:lstStyle/>
                    <a:p>
                      <a:endParaRPr lang="en-US" dirty="0"/>
                    </a:p>
                  </a:txBody>
                  <a:tcPr/>
                </a:tc>
                <a:tc>
                  <a:txBody>
                    <a:bodyPr/>
                    <a:lstStyle/>
                    <a:p>
                      <a:pPr algn="ctr"/>
                      <a:r>
                        <a:rPr lang="en-US" sz="1200" baseline="0" dirty="0"/>
                        <a:t>Pass/Fail</a:t>
                      </a:r>
                    </a:p>
                  </a:txBody>
                  <a:tcPr anchor="ctr"/>
                </a:tc>
                <a:tc>
                  <a:txBody>
                    <a:bodyPr/>
                    <a:lstStyle/>
                    <a:p>
                      <a:pPr algn="ctr"/>
                      <a:r>
                        <a:rPr lang="en-US" sz="1200" dirty="0"/>
                        <a:t>Proficient/</a:t>
                      </a:r>
                    </a:p>
                    <a:p>
                      <a:pPr algn="ctr"/>
                      <a:r>
                        <a:rPr lang="en-US" sz="1200" dirty="0"/>
                        <a:t>Needs Improvement</a:t>
                      </a:r>
                    </a:p>
                  </a:txBody>
                  <a:tcPr anchor="ctr"/>
                </a:tc>
                <a:tc>
                  <a:txBody>
                    <a:bodyPr/>
                    <a:lstStyle/>
                    <a:p>
                      <a:pPr algn="ctr"/>
                      <a:r>
                        <a:rPr lang="en-US" sz="1200" baseline="0" dirty="0"/>
                        <a:t>Meets/Partially Meets</a:t>
                      </a:r>
                    </a:p>
                  </a:txBody>
                  <a:tcPr anchor="ctr"/>
                </a:tc>
                <a:tc>
                  <a:txBody>
                    <a:bodyPr/>
                    <a:lstStyle/>
                    <a:p>
                      <a:pPr algn="ctr"/>
                      <a:r>
                        <a:rPr lang="en-US" sz="1200" dirty="0"/>
                        <a:t>State Avg.</a:t>
                      </a:r>
                    </a:p>
                  </a:txBody>
                  <a:tcPr anchor="ctr"/>
                </a:tc>
                <a:extLst>
                  <a:ext uri="{0D108BD9-81ED-4DB2-BD59-A6C34878D82A}">
                    <a16:rowId xmlns:a16="http://schemas.microsoft.com/office/drawing/2014/main" val="3029091923"/>
                  </a:ext>
                </a:extLst>
              </a:tr>
              <a:tr h="491429">
                <a:tc>
                  <a:txBody>
                    <a:bodyPr/>
                    <a:lstStyle/>
                    <a:p>
                      <a:r>
                        <a:rPr lang="en-US" b="1" dirty="0">
                          <a:solidFill>
                            <a:schemeClr val="tx1">
                              <a:lumMod val="75000"/>
                              <a:lumOff val="25000"/>
                            </a:schemeClr>
                          </a:solidFill>
                        </a:rPr>
                        <a:t>HS Graduation</a:t>
                      </a:r>
                    </a:p>
                  </a:txBody>
                  <a:tcPr/>
                </a:tc>
                <a:tc>
                  <a:txBody>
                    <a:bodyPr/>
                    <a:lstStyle/>
                    <a:p>
                      <a:pPr algn="ctr"/>
                      <a:r>
                        <a:rPr lang="en-US" b="1" dirty="0">
                          <a:solidFill>
                            <a:schemeClr val="tx1">
                              <a:lumMod val="75000"/>
                              <a:lumOff val="25000"/>
                            </a:schemeClr>
                          </a:solidFill>
                        </a:rPr>
                        <a:t>79%</a:t>
                      </a:r>
                    </a:p>
                  </a:txBody>
                  <a:tcPr anchor="ctr"/>
                </a:tc>
                <a:tc>
                  <a:txBody>
                    <a:bodyPr/>
                    <a:lstStyle/>
                    <a:p>
                      <a:pPr algn="ctr"/>
                      <a:r>
                        <a:rPr lang="en-US" b="1" dirty="0">
                          <a:solidFill>
                            <a:schemeClr val="tx1">
                              <a:lumMod val="75000"/>
                              <a:lumOff val="25000"/>
                            </a:schemeClr>
                          </a:solidFill>
                        </a:rPr>
                        <a:t>89%</a:t>
                      </a:r>
                    </a:p>
                  </a:txBody>
                  <a:tcPr anchor="ctr"/>
                </a:tc>
                <a:tc>
                  <a:txBody>
                    <a:bodyPr/>
                    <a:lstStyle/>
                    <a:p>
                      <a:pPr algn="ctr"/>
                      <a:r>
                        <a:rPr lang="en-US" b="1" dirty="0">
                          <a:solidFill>
                            <a:schemeClr val="tx1">
                              <a:lumMod val="75000"/>
                              <a:lumOff val="25000"/>
                            </a:schemeClr>
                          </a:solidFill>
                        </a:rPr>
                        <a:t>93%</a:t>
                      </a:r>
                    </a:p>
                  </a:txBody>
                  <a:tcPr anchor="ctr"/>
                </a:tc>
                <a:tc>
                  <a:txBody>
                    <a:bodyPr/>
                    <a:lstStyle/>
                    <a:p>
                      <a:pPr algn="ctr"/>
                      <a:r>
                        <a:rPr lang="en-US" b="1" dirty="0">
                          <a:solidFill>
                            <a:schemeClr val="tx1">
                              <a:lumMod val="75000"/>
                              <a:lumOff val="25000"/>
                            </a:schemeClr>
                          </a:solidFill>
                        </a:rPr>
                        <a:t>91%</a:t>
                      </a:r>
                    </a:p>
                  </a:txBody>
                  <a:tcPr anchor="ctr"/>
                </a:tc>
                <a:extLst>
                  <a:ext uri="{0D108BD9-81ED-4DB2-BD59-A6C34878D82A}">
                    <a16:rowId xmlns:a16="http://schemas.microsoft.com/office/drawing/2014/main" val="1242620328"/>
                  </a:ext>
                </a:extLst>
              </a:tr>
              <a:tr h="491429">
                <a:tc>
                  <a:txBody>
                    <a:bodyPr/>
                    <a:lstStyle/>
                    <a:p>
                      <a:r>
                        <a:rPr lang="en-US" b="1" dirty="0">
                          <a:solidFill>
                            <a:schemeClr val="tx1">
                              <a:lumMod val="75000"/>
                              <a:lumOff val="25000"/>
                            </a:schemeClr>
                          </a:solidFill>
                        </a:rPr>
                        <a:t>Any College Enroll</a:t>
                      </a:r>
                    </a:p>
                  </a:txBody>
                  <a:tcPr/>
                </a:tc>
                <a:tc>
                  <a:txBody>
                    <a:bodyPr/>
                    <a:lstStyle/>
                    <a:p>
                      <a:pPr algn="ctr"/>
                      <a:r>
                        <a:rPr lang="en-US" b="1" dirty="0">
                          <a:solidFill>
                            <a:schemeClr val="tx1">
                              <a:lumMod val="75000"/>
                              <a:lumOff val="25000"/>
                            </a:schemeClr>
                          </a:solidFill>
                        </a:rPr>
                        <a:t>46%</a:t>
                      </a:r>
                    </a:p>
                  </a:txBody>
                  <a:tcPr anchor="ctr"/>
                </a:tc>
                <a:tc>
                  <a:txBody>
                    <a:bodyPr/>
                    <a:lstStyle/>
                    <a:p>
                      <a:pPr algn="ctr"/>
                      <a:r>
                        <a:rPr lang="en-US" b="1" dirty="0">
                          <a:solidFill>
                            <a:schemeClr val="tx1">
                              <a:lumMod val="75000"/>
                              <a:lumOff val="25000"/>
                            </a:schemeClr>
                          </a:solidFill>
                        </a:rPr>
                        <a:t>61%</a:t>
                      </a:r>
                    </a:p>
                  </a:txBody>
                  <a:tcPr anchor="ctr"/>
                </a:tc>
                <a:tc>
                  <a:txBody>
                    <a:bodyPr/>
                    <a:lstStyle/>
                    <a:p>
                      <a:pPr algn="ctr"/>
                      <a:r>
                        <a:rPr lang="en-US" b="1" dirty="0">
                          <a:solidFill>
                            <a:schemeClr val="tx1">
                              <a:lumMod val="75000"/>
                              <a:lumOff val="25000"/>
                            </a:schemeClr>
                          </a:solidFill>
                        </a:rPr>
                        <a:t>74%</a:t>
                      </a:r>
                    </a:p>
                  </a:txBody>
                  <a:tcPr anchor="ctr"/>
                </a:tc>
                <a:tc>
                  <a:txBody>
                    <a:bodyPr/>
                    <a:lstStyle/>
                    <a:p>
                      <a:pPr algn="ctr"/>
                      <a:r>
                        <a:rPr lang="en-US" b="1" dirty="0">
                          <a:solidFill>
                            <a:schemeClr val="tx1">
                              <a:lumMod val="75000"/>
                              <a:lumOff val="25000"/>
                            </a:schemeClr>
                          </a:solidFill>
                        </a:rPr>
                        <a:t>75%</a:t>
                      </a:r>
                    </a:p>
                  </a:txBody>
                  <a:tcPr anchor="ctr"/>
                </a:tc>
                <a:extLst>
                  <a:ext uri="{0D108BD9-81ED-4DB2-BD59-A6C34878D82A}">
                    <a16:rowId xmlns:a16="http://schemas.microsoft.com/office/drawing/2014/main" val="1462604452"/>
                  </a:ext>
                </a:extLst>
              </a:tr>
              <a:tr h="491429">
                <a:tc>
                  <a:txBody>
                    <a:bodyPr/>
                    <a:lstStyle/>
                    <a:p>
                      <a:r>
                        <a:rPr lang="en-US" dirty="0">
                          <a:solidFill>
                            <a:schemeClr val="tx1">
                              <a:lumMod val="75000"/>
                              <a:lumOff val="25000"/>
                            </a:schemeClr>
                          </a:solidFill>
                        </a:rPr>
                        <a:t>4-yr College Enroll</a:t>
                      </a:r>
                    </a:p>
                  </a:txBody>
                  <a:tcPr/>
                </a:tc>
                <a:tc>
                  <a:txBody>
                    <a:bodyPr/>
                    <a:lstStyle/>
                    <a:p>
                      <a:pPr algn="ctr"/>
                      <a:r>
                        <a:rPr lang="en-US" dirty="0">
                          <a:solidFill>
                            <a:schemeClr val="tx1">
                              <a:lumMod val="75000"/>
                              <a:lumOff val="25000"/>
                            </a:schemeClr>
                          </a:solidFill>
                        </a:rPr>
                        <a:t>11%</a:t>
                      </a:r>
                    </a:p>
                  </a:txBody>
                  <a:tcPr anchor="ctr"/>
                </a:tc>
                <a:tc>
                  <a:txBody>
                    <a:bodyPr/>
                    <a:lstStyle/>
                    <a:p>
                      <a:pPr algn="ctr"/>
                      <a:r>
                        <a:rPr lang="en-US" dirty="0">
                          <a:solidFill>
                            <a:schemeClr val="tx1">
                              <a:lumMod val="75000"/>
                              <a:lumOff val="25000"/>
                            </a:schemeClr>
                          </a:solidFill>
                        </a:rPr>
                        <a:t>28%</a:t>
                      </a:r>
                    </a:p>
                  </a:txBody>
                  <a:tcPr anchor="ctr"/>
                </a:tc>
                <a:tc>
                  <a:txBody>
                    <a:bodyPr/>
                    <a:lstStyle/>
                    <a:p>
                      <a:pPr algn="ctr"/>
                      <a:r>
                        <a:rPr lang="en-US" dirty="0">
                          <a:solidFill>
                            <a:schemeClr val="tx1">
                              <a:lumMod val="75000"/>
                              <a:lumOff val="25000"/>
                            </a:schemeClr>
                          </a:solidFill>
                        </a:rPr>
                        <a:t>49%</a:t>
                      </a:r>
                    </a:p>
                  </a:txBody>
                  <a:tcPr anchor="ctr"/>
                </a:tc>
                <a:tc>
                  <a:txBody>
                    <a:bodyPr/>
                    <a:lstStyle/>
                    <a:p>
                      <a:pPr algn="ctr"/>
                      <a:r>
                        <a:rPr lang="en-US" dirty="0">
                          <a:solidFill>
                            <a:schemeClr val="tx1">
                              <a:lumMod val="75000"/>
                              <a:lumOff val="25000"/>
                            </a:schemeClr>
                          </a:solidFill>
                        </a:rPr>
                        <a:t>55%</a:t>
                      </a:r>
                    </a:p>
                  </a:txBody>
                  <a:tcPr anchor="ctr"/>
                </a:tc>
                <a:extLst>
                  <a:ext uri="{0D108BD9-81ED-4DB2-BD59-A6C34878D82A}">
                    <a16:rowId xmlns:a16="http://schemas.microsoft.com/office/drawing/2014/main" val="52877019"/>
                  </a:ext>
                </a:extLst>
              </a:tr>
              <a:tr h="491429">
                <a:tc>
                  <a:txBody>
                    <a:bodyPr/>
                    <a:lstStyle/>
                    <a:p>
                      <a:r>
                        <a:rPr lang="en-US" dirty="0">
                          <a:solidFill>
                            <a:schemeClr val="tx1">
                              <a:lumMod val="75000"/>
                              <a:lumOff val="25000"/>
                            </a:schemeClr>
                          </a:solidFill>
                        </a:rPr>
                        <a:t>Any College Grad</a:t>
                      </a:r>
                    </a:p>
                  </a:txBody>
                  <a:tcPr/>
                </a:tc>
                <a:tc>
                  <a:txBody>
                    <a:bodyPr/>
                    <a:lstStyle/>
                    <a:p>
                      <a:pPr algn="ctr"/>
                      <a:r>
                        <a:rPr lang="en-US" dirty="0">
                          <a:solidFill>
                            <a:schemeClr val="tx1">
                              <a:lumMod val="75000"/>
                              <a:lumOff val="25000"/>
                            </a:schemeClr>
                          </a:solidFill>
                        </a:rPr>
                        <a:t>12%</a:t>
                      </a:r>
                    </a:p>
                  </a:txBody>
                  <a:tcPr anchor="ctr"/>
                </a:tc>
                <a:tc>
                  <a:txBody>
                    <a:bodyPr/>
                    <a:lstStyle/>
                    <a:p>
                      <a:pPr algn="ctr"/>
                      <a:r>
                        <a:rPr lang="en-US" dirty="0">
                          <a:solidFill>
                            <a:schemeClr val="tx1">
                              <a:lumMod val="75000"/>
                              <a:lumOff val="25000"/>
                            </a:schemeClr>
                          </a:solidFill>
                        </a:rPr>
                        <a:t>24%</a:t>
                      </a:r>
                    </a:p>
                  </a:txBody>
                  <a:tcPr anchor="ctr"/>
                </a:tc>
                <a:tc>
                  <a:txBody>
                    <a:bodyPr/>
                    <a:lstStyle/>
                    <a:p>
                      <a:pPr algn="ctr"/>
                      <a:r>
                        <a:rPr lang="en-US" dirty="0">
                          <a:solidFill>
                            <a:schemeClr val="tx1">
                              <a:lumMod val="75000"/>
                              <a:lumOff val="25000"/>
                            </a:schemeClr>
                          </a:solidFill>
                        </a:rPr>
                        <a:t>40%</a:t>
                      </a:r>
                    </a:p>
                  </a:txBody>
                  <a:tcPr anchor="ctr"/>
                </a:tc>
                <a:tc>
                  <a:txBody>
                    <a:bodyPr/>
                    <a:lstStyle/>
                    <a:p>
                      <a:pPr algn="ctr"/>
                      <a:r>
                        <a:rPr lang="en-US" dirty="0">
                          <a:solidFill>
                            <a:schemeClr val="tx1">
                              <a:lumMod val="75000"/>
                              <a:lumOff val="25000"/>
                            </a:schemeClr>
                          </a:solidFill>
                        </a:rPr>
                        <a:t>48%</a:t>
                      </a:r>
                    </a:p>
                  </a:txBody>
                  <a:tcPr anchor="ctr"/>
                </a:tc>
                <a:extLst>
                  <a:ext uri="{0D108BD9-81ED-4DB2-BD59-A6C34878D82A}">
                    <a16:rowId xmlns:a16="http://schemas.microsoft.com/office/drawing/2014/main" val="2167644256"/>
                  </a:ext>
                </a:extLst>
              </a:tr>
              <a:tr h="491429">
                <a:tc>
                  <a:txBody>
                    <a:bodyPr/>
                    <a:lstStyle/>
                    <a:p>
                      <a:r>
                        <a:rPr lang="en-US" dirty="0">
                          <a:solidFill>
                            <a:schemeClr val="tx1">
                              <a:lumMod val="75000"/>
                              <a:lumOff val="25000"/>
                            </a:schemeClr>
                          </a:solidFill>
                        </a:rPr>
                        <a:t>4-yr College Grad</a:t>
                      </a:r>
                    </a:p>
                  </a:txBody>
                  <a:tcPr/>
                </a:tc>
                <a:tc>
                  <a:txBody>
                    <a:bodyPr/>
                    <a:lstStyle/>
                    <a:p>
                      <a:pPr algn="ctr"/>
                      <a:r>
                        <a:rPr lang="en-US" dirty="0">
                          <a:solidFill>
                            <a:schemeClr val="tx1">
                              <a:lumMod val="75000"/>
                              <a:lumOff val="25000"/>
                            </a:schemeClr>
                          </a:solidFill>
                        </a:rPr>
                        <a:t>5%</a:t>
                      </a:r>
                    </a:p>
                  </a:txBody>
                  <a:tcPr anchor="ctr"/>
                </a:tc>
                <a:tc>
                  <a:txBody>
                    <a:bodyPr/>
                    <a:lstStyle/>
                    <a:p>
                      <a:pPr algn="ctr"/>
                      <a:r>
                        <a:rPr lang="en-US" dirty="0">
                          <a:solidFill>
                            <a:schemeClr val="tx1">
                              <a:lumMod val="75000"/>
                              <a:lumOff val="25000"/>
                            </a:schemeClr>
                          </a:solidFill>
                        </a:rPr>
                        <a:t>18%</a:t>
                      </a:r>
                    </a:p>
                  </a:txBody>
                  <a:tcPr anchor="ctr"/>
                </a:tc>
                <a:tc>
                  <a:txBody>
                    <a:bodyPr/>
                    <a:lstStyle/>
                    <a:p>
                      <a:pPr algn="ctr"/>
                      <a:r>
                        <a:rPr lang="en-US" dirty="0">
                          <a:solidFill>
                            <a:schemeClr val="tx1">
                              <a:lumMod val="75000"/>
                              <a:lumOff val="25000"/>
                            </a:schemeClr>
                          </a:solidFill>
                        </a:rPr>
                        <a:t>33%</a:t>
                      </a:r>
                    </a:p>
                  </a:txBody>
                  <a:tcPr anchor="ctr"/>
                </a:tc>
                <a:tc>
                  <a:txBody>
                    <a:bodyPr/>
                    <a:lstStyle/>
                    <a:p>
                      <a:pPr algn="ctr"/>
                      <a:r>
                        <a:rPr lang="en-US" dirty="0">
                          <a:solidFill>
                            <a:schemeClr val="tx1">
                              <a:lumMod val="75000"/>
                              <a:lumOff val="25000"/>
                            </a:schemeClr>
                          </a:solidFill>
                        </a:rPr>
                        <a:t>43%</a:t>
                      </a:r>
                    </a:p>
                  </a:txBody>
                  <a:tcPr anchor="ctr"/>
                </a:tc>
                <a:extLst>
                  <a:ext uri="{0D108BD9-81ED-4DB2-BD59-A6C34878D82A}">
                    <a16:rowId xmlns:a16="http://schemas.microsoft.com/office/drawing/2014/main" val="3741373692"/>
                  </a:ext>
                </a:extLst>
              </a:tr>
            </a:tbl>
          </a:graphicData>
        </a:graphic>
      </p:graphicFrame>
      <p:sp>
        <p:nvSpPr>
          <p:cNvPr id="6" name="Rectangle 148">
            <a:extLst>
              <a:ext uri="{FF2B5EF4-FFF2-40B4-BE49-F238E27FC236}">
                <a16:creationId xmlns:a16="http://schemas.microsoft.com/office/drawing/2014/main" id="{239E17C5-B0A9-49AE-A3B7-AA65CF91895A}"/>
              </a:ext>
            </a:extLst>
          </p:cNvPr>
          <p:cNvSpPr>
            <a:spLocks noChangeArrowheads="1"/>
          </p:cNvSpPr>
          <p:nvPr/>
        </p:nvSpPr>
        <p:spPr bwMode="auto">
          <a:xfrm>
            <a:off x="2587448" y="1390830"/>
            <a:ext cx="3969099" cy="2308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500" dirty="0">
                <a:solidFill>
                  <a:schemeClr val="tx1">
                    <a:lumMod val="75000"/>
                    <a:lumOff val="25000"/>
                  </a:schemeClr>
                </a:solidFill>
                <a:latin typeface="+mn-lt"/>
              </a:rPr>
              <a:t>Educational attainments for 2011 Math test-takers</a:t>
            </a:r>
          </a:p>
        </p:txBody>
      </p:sp>
      <p:sp>
        <p:nvSpPr>
          <p:cNvPr id="3" name="TextBox 2">
            <a:extLst>
              <a:ext uri="{FF2B5EF4-FFF2-40B4-BE49-F238E27FC236}">
                <a16:creationId xmlns:a16="http://schemas.microsoft.com/office/drawing/2014/main" id="{E9623F6B-4D08-7D1E-6057-3ABE8EB9150F}"/>
              </a:ext>
            </a:extLst>
          </p:cNvPr>
          <p:cNvSpPr txBox="1"/>
          <p:nvPr/>
        </p:nvSpPr>
        <p:spPr>
          <a:xfrm>
            <a:off x="427719" y="-72486"/>
            <a:ext cx="1031631" cy="338554"/>
          </a:xfrm>
          <a:prstGeom prst="rect">
            <a:avLst/>
          </a:prstGeom>
          <a:noFill/>
        </p:spPr>
        <p:txBody>
          <a:bodyPr wrap="square" rtlCol="0">
            <a:spAutoFit/>
          </a:bodyPr>
          <a:lstStyle/>
          <a:p>
            <a:r>
              <a:rPr lang="en-US" sz="1600" dirty="0"/>
              <a:t>CD Value</a:t>
            </a:r>
          </a:p>
        </p:txBody>
      </p:sp>
    </p:spTree>
    <p:extLst>
      <p:ext uri="{BB962C8B-B14F-4D97-AF65-F5344CB8AC3E}">
        <p14:creationId xmlns:p14="http://schemas.microsoft.com/office/powerpoint/2010/main" val="23025331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1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2&quot;&gt;&lt;elem m_fUsage=&quot;3.79532790000000064268E+00&quot;&gt;&lt;m_msothmcolidx val=&quot;0&quot;/&gt;&lt;m_rgb r=&quot;37&quot; g=&quot;AD&quot; b=&quot;1F&quot;/&gt;&lt;m_nBrightness tagver0=&quot;26206&quot; tagname0=&quot;m_nBrightnessUNRECOGNIZED&quot; val=&quot;0&quot;/&gt;&lt;/elem&gt;&lt;elem m_fUsage=&quot;1.89999999999999991118E+00&quot;&gt;&lt;m_msothmcolidx val=&quot;0&quot;/&gt;&lt;m_rgb r=&quot;37&quot; g=&quot;93&quot; b=&quot;3C&quot;/&gt;&lt;m_nBrightness tagver0=&quot;26206&quot; tagname0=&quot;m_nBrightnessUNRECOGNIZED&quot; val=&quot;0&quot;/&gt;&lt;/elem&gt;&lt;/m_vecMRU&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EE4P_INTELLIGENT_ELEMENT" val="{Nam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TIhg3JNKQ0RZaf2KtdPIAA"/>
</p:tagLst>
</file>

<file path=ppt/theme/theme1.xml><?xml version="1.0" encoding="utf-8"?>
<a:theme xmlns:a="http://schemas.openxmlformats.org/drawingml/2006/main" name="One8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ne8 Theme" id="{3985F3C3-4D49-461D-A380-9CCC67439896}" vid="{01AAC3AA-5C92-43C2-BBEB-953469E76B15}"/>
    </a:ext>
  </a:extLst>
</a:theme>
</file>

<file path=ppt/theme/theme2.xml><?xml version="1.0" encoding="utf-8"?>
<a:theme xmlns:a="http://schemas.openxmlformats.org/drawingml/2006/main" name="1_One8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ne8 Theme" id="{3985F3C3-4D49-461D-A380-9CCC67439896}" vid="{01AAC3AA-5C92-43C2-BBEB-953469E76B1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D6E83BB9BCA294A9B561ECDF031C9AE" ma:contentTypeVersion="2" ma:contentTypeDescription="Create a new document." ma:contentTypeScope="" ma:versionID="365bc7612488ad7bc7001c04e493be98">
  <xsd:schema xmlns:xsd="http://www.w3.org/2001/XMLSchema" xmlns:xs="http://www.w3.org/2001/XMLSchema" xmlns:p="http://schemas.microsoft.com/office/2006/metadata/properties" xmlns:ns3="1bd4487b-ddbb-48a8-acf5-95d6cde0ac8c" targetNamespace="http://schemas.microsoft.com/office/2006/metadata/properties" ma:root="true" ma:fieldsID="2f928ce4313a97a7b8a95abfda068934" ns3:_="">
    <xsd:import namespace="1bd4487b-ddbb-48a8-acf5-95d6cde0ac8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d4487b-ddbb-48a8-acf5-95d6cde0ac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72DB8F-3719-482F-8C5C-718DBD7FACD2}">
  <ds:schemaRefs>
    <ds:schemaRef ds:uri="http://schemas.microsoft.com/sharepoint/v3/contenttype/forms"/>
  </ds:schemaRefs>
</ds:datastoreItem>
</file>

<file path=customXml/itemProps2.xml><?xml version="1.0" encoding="utf-8"?>
<ds:datastoreItem xmlns:ds="http://schemas.openxmlformats.org/officeDocument/2006/customXml" ds:itemID="{6CAD420E-890B-415B-8C47-9EA655D8C2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d4487b-ddbb-48a8-acf5-95d6cde0a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2EDA9FC-366A-4DE7-89E9-B306D1C0A692}">
  <ds:schemaRefs>
    <ds:schemaRef ds:uri="http://purl.org/dc/elements/1.1/"/>
    <ds:schemaRef ds:uri="http://schemas.microsoft.com/office/2006/documentManagement/types"/>
    <ds:schemaRef ds:uri="http://schemas.microsoft.com/office/2006/metadata/properties"/>
    <ds:schemaRef ds:uri="1bd4487b-ddbb-48a8-acf5-95d6cde0ac8c"/>
    <ds:schemaRef ds:uri="http://schemas.microsoft.com/office/infopath/2007/PartnerControls"/>
    <ds:schemaRef ds:uri="http://www.w3.org/XML/1998/namespace"/>
    <ds:schemaRef ds:uri="http://purl.org/dc/dcmityp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One8 Theme</Template>
  <TotalTime>106555</TotalTime>
  <Words>2207</Words>
  <Application>Microsoft Office PowerPoint</Application>
  <PresentationFormat>On-screen Show (4:3)</PresentationFormat>
  <Paragraphs>509</Paragraphs>
  <Slides>28</Slides>
  <Notes>4</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7" baseType="lpstr">
      <vt:lpstr>Arial</vt:lpstr>
      <vt:lpstr>Arial Nova</vt:lpstr>
      <vt:lpstr>Calibri</vt:lpstr>
      <vt:lpstr>Calibri Light</vt:lpstr>
      <vt:lpstr>Times New Roman</vt:lpstr>
      <vt:lpstr>Wingdings</vt:lpstr>
      <vt:lpstr>One8 Theme</vt:lpstr>
      <vt:lpstr>1_One8 Theme</vt:lpstr>
      <vt:lpstr>think-cell Slide</vt:lpstr>
      <vt:lpstr>Competency Determination Overview and Impact</vt:lpstr>
      <vt:lpstr>Agenda</vt:lpstr>
      <vt:lpstr>Summary MCAS and the CD have substantial value in predicting certain key life outcomes for students in all student groups, while helping policy-makers and educators prioritize needs </vt:lpstr>
      <vt:lpstr>Grade 10 MCAS scores help predict future earnings</vt:lpstr>
      <vt:lpstr>CD Value: This relationship between higher Grade 10 MCAS scores and higher earnings exists across different student groups  </vt:lpstr>
      <vt:lpstr>Grade 10 MCAS scores help predict earnings among similar students with the same education level and demographics</vt:lpstr>
      <vt:lpstr>When comparing students with similar Grade 8 scores and similar demographic characteristics who attend the same high school, those with higher Grade 10 scores have better future incomes</vt:lpstr>
      <vt:lpstr>The same relationship can be seen among different student groups</vt:lpstr>
      <vt:lpstr>The likelihood of enrolling and/or graduating increases significantly at different achievement levels….</vt:lpstr>
      <vt:lpstr>…and that relationship exists among different student groups</vt:lpstr>
      <vt:lpstr>Agenda</vt:lpstr>
      <vt:lpstr>96% of the graduating class consistently earned the CD and met local district graduation requirements</vt:lpstr>
      <vt:lpstr>Of the 4% of the graduating class that did not earn the CD, approximately 3/4 did not meet local district requirements and can’t receive a graduation diploma regardless of the CD requirement</vt:lpstr>
      <vt:lpstr>A high percent of each student group in the graduating class earns the CD</vt:lpstr>
      <vt:lpstr>Most students in all student groups who do not earn the CD also do not meet local district graduation requirements</vt:lpstr>
      <vt:lpstr>Among students with IEPs, the percent of students not earning the CD is much higher for those with the most significant needs</vt:lpstr>
      <vt:lpstr>The percent of EL students not meeting the CD generally declines the more years the student is considered EL</vt:lpstr>
      <vt:lpstr> Most Grade 12 dropouts have already earned the CD</vt:lpstr>
      <vt:lpstr>14 districts account for 50% of 2019 Grade 12 dropouts, with 51% of dropouts in those 14 districts having met the CD</vt:lpstr>
      <vt:lpstr>15 districts account for 50% of students not earning the CD. Of the 28% in those 15 districts with a Certificate of Attainment, more than 80% are in 9 districts</vt:lpstr>
      <vt:lpstr>There are some differences among student groups receiving CAs, with each group having a much higher percent not meeting district requirements</vt:lpstr>
      <vt:lpstr>Most districts have few students with a CA. 15 districts have 11+ students with a CA, and in this group most students did not meet local requirements</vt:lpstr>
      <vt:lpstr>In the 15 largest CA districts, almost every student group has a much larger portion of students not meeting district requirements</vt:lpstr>
      <vt:lpstr>Most students who earn the CD do so on their first attempt (usually Grade 10), with almost all passing on their 2nd or 3rd attempt (usually Grade 11)….</vt:lpstr>
      <vt:lpstr>….with each individual test having even higher pass rates by attempt</vt:lpstr>
      <vt:lpstr>20% of students who earn the CD do so with an EPP, with some student groups being more dependent on the EPP</vt:lpstr>
      <vt:lpstr>49 of 51 states (including D.C.) have state-mandated comprehensive graduation requirements, with MA the only 1 of the 49 requiring only passing an assessment</vt:lpstr>
      <vt:lpstr>Summary MCAS and the CD have substantial value in predicting certain key life outcomes for students in all student groups, while helping policy-makers and educators prioritize needs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September 2023 Regular Meeting Item 3 PowerPoint B: Competency Determination: Overview and Impact</dc:title>
  <dc:creator>DESE</dc:creator>
  <cp:lastModifiedBy>Zou, Dong (EOE)</cp:lastModifiedBy>
  <cp:revision>2447</cp:revision>
  <cp:lastPrinted>2019-09-03T20:54:57Z</cp:lastPrinted>
  <dcterms:created xsi:type="dcterms:W3CDTF">2017-04-27T12:12:59Z</dcterms:created>
  <dcterms:modified xsi:type="dcterms:W3CDTF">2023-09-20T19:14:17Z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Sep 20 2023 12:00AM</vt:lpwstr>
  </property>
</Properties>
</file>