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2" r:id="rId6"/>
    <p:sldId id="261" r:id="rId7"/>
    <p:sldId id="265" r:id="rId8"/>
    <p:sldId id="263" r:id="rId9"/>
    <p:sldId id="266" r:id="rId10"/>
    <p:sldId id="273" r:id="rId11"/>
    <p:sldId id="274" r:id="rId12"/>
    <p:sldId id="276" r:id="rId13"/>
    <p:sldId id="278" r:id="rId14"/>
    <p:sldId id="3390" r:id="rId15"/>
    <p:sldId id="277" r:id="rId16"/>
    <p:sldId id="3393" r:id="rId17"/>
    <p:sldId id="279" r:id="rId18"/>
    <p:sldId id="312" r:id="rId19"/>
    <p:sldId id="3391" r:id="rId20"/>
    <p:sldId id="3392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CBFD"/>
    <a:srgbClr val="8397E7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977448C8-6ECC-4D25-9253-69DC8DDA61E3}"/>
    <pc:docChg chg="custSel modSld">
      <pc:chgData name="Sullivan, Courtney (DESE)" userId="bb054bc9-ef4a-419b-8326-5f2044d9e48f" providerId="ADAL" clId="{977448C8-6ECC-4D25-9253-69DC8DDA61E3}" dt="2023-09-19T20:41:08.691" v="113" actId="13926"/>
      <pc:docMkLst>
        <pc:docMk/>
      </pc:docMkLst>
      <pc:sldChg chg="modSp mod">
        <pc:chgData name="Sullivan, Courtney (DESE)" userId="bb054bc9-ef4a-419b-8326-5f2044d9e48f" providerId="ADAL" clId="{977448C8-6ECC-4D25-9253-69DC8DDA61E3}" dt="2023-09-19T20:41:08.691" v="113" actId="13926"/>
        <pc:sldMkLst>
          <pc:docMk/>
          <pc:sldMk cId="1766890895" sldId="261"/>
        </pc:sldMkLst>
        <pc:spChg chg="mod">
          <ac:chgData name="Sullivan, Courtney (DESE)" userId="bb054bc9-ef4a-419b-8326-5f2044d9e48f" providerId="ADAL" clId="{977448C8-6ECC-4D25-9253-69DC8DDA61E3}" dt="2023-09-19T20:31:35.163" v="12" actId="962"/>
          <ac:spMkLst>
            <pc:docMk/>
            <pc:sldMk cId="1766890895" sldId="261"/>
            <ac:spMk id="5" creationId="{DFE2D356-2C4B-677D-BF02-23BEEDD4C28E}"/>
          </ac:spMkLst>
        </pc:spChg>
        <pc:graphicFrameChg chg="mod modGraphic">
          <ac:chgData name="Sullivan, Courtney (DESE)" userId="bb054bc9-ef4a-419b-8326-5f2044d9e48f" providerId="ADAL" clId="{977448C8-6ECC-4D25-9253-69DC8DDA61E3}" dt="2023-09-19T20:41:08.691" v="113" actId="13926"/>
          <ac:graphicFrameMkLst>
            <pc:docMk/>
            <pc:sldMk cId="1766890895" sldId="261"/>
            <ac:graphicFrameMk id="4" creationId="{D6628714-FB72-45AC-BF9E-3A54B9EFED7C}"/>
          </ac:graphicFrameMkLst>
        </pc:graphicFrameChg>
      </pc:sldChg>
      <pc:sldChg chg="modSp mod">
        <pc:chgData name="Sullivan, Courtney (DESE)" userId="bb054bc9-ef4a-419b-8326-5f2044d9e48f" providerId="ADAL" clId="{977448C8-6ECC-4D25-9253-69DC8DDA61E3}" dt="2023-09-19T20:40:42.429" v="110" actId="1076"/>
        <pc:sldMkLst>
          <pc:docMk/>
          <pc:sldMk cId="3033528675" sldId="263"/>
        </pc:sldMkLst>
        <pc:spChg chg="mod">
          <ac:chgData name="Sullivan, Courtney (DESE)" userId="bb054bc9-ef4a-419b-8326-5f2044d9e48f" providerId="ADAL" clId="{977448C8-6ECC-4D25-9253-69DC8DDA61E3}" dt="2023-09-19T20:31:49.213" v="24" actId="962"/>
          <ac:spMkLst>
            <pc:docMk/>
            <pc:sldMk cId="3033528675" sldId="263"/>
            <ac:spMk id="2" creationId="{48E26D26-117B-FF1F-3FDC-CDB5B90135B9}"/>
          </ac:spMkLst>
        </pc:spChg>
        <pc:graphicFrameChg chg="mod modGraphic">
          <ac:chgData name="Sullivan, Courtney (DESE)" userId="bb054bc9-ef4a-419b-8326-5f2044d9e48f" providerId="ADAL" clId="{977448C8-6ECC-4D25-9253-69DC8DDA61E3}" dt="2023-09-19T20:40:42.429" v="110" actId="1076"/>
          <ac:graphicFrameMkLst>
            <pc:docMk/>
            <pc:sldMk cId="3033528675" sldId="263"/>
            <ac:graphicFrameMk id="4" creationId="{D6628714-FB72-45AC-BF9E-3A54B9EFED7C}"/>
          </ac:graphicFrameMkLst>
        </pc:graphicFrameChg>
      </pc:sldChg>
      <pc:sldChg chg="modSp mod">
        <pc:chgData name="Sullivan, Courtney (DESE)" userId="bb054bc9-ef4a-419b-8326-5f2044d9e48f" providerId="ADAL" clId="{977448C8-6ECC-4D25-9253-69DC8DDA61E3}" dt="2023-09-19T20:39:26.276" v="97" actId="207"/>
        <pc:sldMkLst>
          <pc:docMk/>
          <pc:sldMk cId="54714780" sldId="265"/>
        </pc:sldMkLst>
        <pc:graphicFrameChg chg="modGraphic">
          <ac:chgData name="Sullivan, Courtney (DESE)" userId="bb054bc9-ef4a-419b-8326-5f2044d9e48f" providerId="ADAL" clId="{977448C8-6ECC-4D25-9253-69DC8DDA61E3}" dt="2023-09-19T20:39:26.276" v="97" actId="20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modSp mod">
        <pc:chgData name="Sullivan, Courtney (DESE)" userId="bb054bc9-ef4a-419b-8326-5f2044d9e48f" providerId="ADAL" clId="{977448C8-6ECC-4D25-9253-69DC8DDA61E3}" dt="2023-09-19T20:39:42.594" v="101" actId="207"/>
        <pc:sldMkLst>
          <pc:docMk/>
          <pc:sldMk cId="986511755" sldId="266"/>
        </pc:sldMkLst>
        <pc:graphicFrameChg chg="modGraphic">
          <ac:chgData name="Sullivan, Courtney (DESE)" userId="bb054bc9-ef4a-419b-8326-5f2044d9e48f" providerId="ADAL" clId="{977448C8-6ECC-4D25-9253-69DC8DDA61E3}" dt="2023-09-19T20:39:42.594" v="101" actId="207"/>
          <ac:graphicFrameMkLst>
            <pc:docMk/>
            <pc:sldMk cId="986511755" sldId="266"/>
            <ac:graphicFrameMk id="4" creationId="{D6628714-FB72-45AC-BF9E-3A54B9EFED7C}"/>
          </ac:graphicFrameMkLst>
        </pc:graphicFrameChg>
      </pc:sldChg>
      <pc:sldChg chg="modSp mod">
        <pc:chgData name="Sullivan, Courtney (DESE)" userId="bb054bc9-ef4a-419b-8326-5f2044d9e48f" providerId="ADAL" clId="{977448C8-6ECC-4D25-9253-69DC8DDA61E3}" dt="2023-09-19T20:40:30.436" v="109" actId="13926"/>
        <pc:sldMkLst>
          <pc:docMk/>
          <pc:sldMk cId="2517160899" sldId="273"/>
        </pc:sldMkLst>
        <pc:graphicFrameChg chg="modGraphic">
          <ac:chgData name="Sullivan, Courtney (DESE)" userId="bb054bc9-ef4a-419b-8326-5f2044d9e48f" providerId="ADAL" clId="{977448C8-6ECC-4D25-9253-69DC8DDA61E3}" dt="2023-09-19T20:40:30.436" v="109" actId="13926"/>
          <ac:graphicFrameMkLst>
            <pc:docMk/>
            <pc:sldMk cId="2517160899" sldId="273"/>
            <ac:graphicFrameMk id="4" creationId="{D6628714-FB72-45AC-BF9E-3A54B9EFED7C}"/>
          </ac:graphicFrameMkLst>
        </pc:graphicFrameChg>
      </pc:sldChg>
      <pc:sldChg chg="modSp mod">
        <pc:chgData name="Sullivan, Courtney (DESE)" userId="bb054bc9-ef4a-419b-8326-5f2044d9e48f" providerId="ADAL" clId="{977448C8-6ECC-4D25-9253-69DC8DDA61E3}" dt="2023-09-19T20:39:59.756" v="105" actId="13926"/>
        <pc:sldMkLst>
          <pc:docMk/>
          <pc:sldMk cId="2763614926" sldId="274"/>
        </pc:sldMkLst>
        <pc:graphicFrameChg chg="modGraphic">
          <ac:chgData name="Sullivan, Courtney (DESE)" userId="bb054bc9-ef4a-419b-8326-5f2044d9e48f" providerId="ADAL" clId="{977448C8-6ECC-4D25-9253-69DC8DDA61E3}" dt="2023-09-19T20:39:59.756" v="105" actId="13926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937479" cy="1928238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2023 MCAS and Accountability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893" y="5143647"/>
            <a:ext cx="7693539" cy="139105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endParaRPr lang="en-US" dirty="0"/>
          </a:p>
          <a:p>
            <a:r>
              <a:rPr lang="en-US" sz="2200" dirty="0"/>
              <a:t>Presented to the Board of Elementary and Secondary Education</a:t>
            </a:r>
          </a:p>
          <a:p>
            <a:r>
              <a:rPr lang="en-US" sz="2200" dirty="0"/>
              <a:t>September 19,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4E2AF-07EB-3609-B66D-E81B13BB0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Accountability system run in full for the first time since 2019 because of the pandemic</a:t>
            </a:r>
          </a:p>
          <a:p>
            <a:r>
              <a:rPr lang="en-US" sz="2600" dirty="0"/>
              <a:t>All schools:</a:t>
            </a:r>
          </a:p>
          <a:p>
            <a:pPr lvl="1"/>
            <a:r>
              <a:rPr lang="en-US" sz="2200" dirty="0"/>
              <a:t>Overall accountability classification</a:t>
            </a:r>
          </a:p>
          <a:p>
            <a:pPr lvl="1"/>
            <a:r>
              <a:rPr lang="en-US" sz="2200" dirty="0"/>
              <a:t>School and student group percentiles</a:t>
            </a:r>
          </a:p>
          <a:p>
            <a:pPr lvl="1"/>
            <a:r>
              <a:rPr lang="en-US" sz="2200" dirty="0"/>
              <a:t>Criterion-referenced percentage (progress towards targets)</a:t>
            </a:r>
          </a:p>
          <a:p>
            <a:r>
              <a:rPr lang="en-US" sz="2600" dirty="0"/>
              <a:t>Some schools</a:t>
            </a:r>
          </a:p>
          <a:p>
            <a:pPr lvl="1"/>
            <a:r>
              <a:rPr lang="en-US" sz="2200" dirty="0"/>
              <a:t>Federal designation in compliance with ESSA </a:t>
            </a:r>
          </a:p>
          <a:p>
            <a:pPr lvl="1"/>
            <a:r>
              <a:rPr lang="en-US" sz="2200" dirty="0"/>
              <a:t>School of recognition</a:t>
            </a:r>
          </a:p>
          <a:p>
            <a:r>
              <a:rPr lang="en-US" sz="2600" dirty="0"/>
              <a:t>Entry and exit decisions for Underperforming and Chronically Underperforming schools will be made by Commissioner at a later date to allow time for sufficient review of quantitative and qualitative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698A20-CA51-847C-9F0A-F85CB68D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</p:spTree>
    <p:extLst>
      <p:ext uri="{BB962C8B-B14F-4D97-AF65-F5344CB8AC3E}">
        <p14:creationId xmlns:p14="http://schemas.microsoft.com/office/powerpoint/2010/main" val="276185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20FDE-C9D6-48C8-A845-4B8B618E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Recent History of Accountability Measures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8187A40-2D6A-BB94-9D7A-C627D05C9637}"/>
              </a:ext>
            </a:extLst>
          </p:cNvPr>
          <p:cNvGraphicFramePr>
            <a:graphicFrameLocks noGrp="1"/>
          </p:cNvGraphicFramePr>
          <p:nvPr/>
        </p:nvGraphicFramePr>
        <p:xfrm>
          <a:off x="379896" y="2067339"/>
          <a:ext cx="11304102" cy="433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077">
                  <a:extLst>
                    <a:ext uri="{9D8B030D-6E8A-4147-A177-3AD203B41FA5}">
                      <a16:colId xmlns:a16="http://schemas.microsoft.com/office/drawing/2014/main" val="1368858105"/>
                    </a:ext>
                  </a:extLst>
                </a:gridCol>
                <a:gridCol w="1625405">
                  <a:extLst>
                    <a:ext uri="{9D8B030D-6E8A-4147-A177-3AD203B41FA5}">
                      <a16:colId xmlns:a16="http://schemas.microsoft.com/office/drawing/2014/main" val="4207251851"/>
                    </a:ext>
                  </a:extLst>
                </a:gridCol>
                <a:gridCol w="1625405">
                  <a:extLst>
                    <a:ext uri="{9D8B030D-6E8A-4147-A177-3AD203B41FA5}">
                      <a16:colId xmlns:a16="http://schemas.microsoft.com/office/drawing/2014/main" val="1812734973"/>
                    </a:ext>
                  </a:extLst>
                </a:gridCol>
                <a:gridCol w="1625405">
                  <a:extLst>
                    <a:ext uri="{9D8B030D-6E8A-4147-A177-3AD203B41FA5}">
                      <a16:colId xmlns:a16="http://schemas.microsoft.com/office/drawing/2014/main" val="425453243"/>
                    </a:ext>
                  </a:extLst>
                </a:gridCol>
                <a:gridCol w="1625405">
                  <a:extLst>
                    <a:ext uri="{9D8B030D-6E8A-4147-A177-3AD203B41FA5}">
                      <a16:colId xmlns:a16="http://schemas.microsoft.com/office/drawing/2014/main" val="499575713"/>
                    </a:ext>
                  </a:extLst>
                </a:gridCol>
                <a:gridCol w="1625405">
                  <a:extLst>
                    <a:ext uri="{9D8B030D-6E8A-4147-A177-3AD203B41FA5}">
                      <a16:colId xmlns:a16="http://schemas.microsoft.com/office/drawing/2014/main" val="3121570899"/>
                    </a:ext>
                  </a:extLst>
                </a:gridCol>
              </a:tblGrid>
              <a:tr h="155856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Reported Measure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81546"/>
                  </a:ext>
                </a:extLst>
              </a:tr>
              <a:tr h="1374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Accountability Percentile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225471"/>
                  </a:ext>
                </a:extLst>
              </a:tr>
              <a:tr h="140473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Towards Targets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37402"/>
                  </a:ext>
                </a:extLst>
              </a:tr>
            </a:tbl>
          </a:graphicData>
        </a:graphic>
      </p:graphicFrame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89F26015-C778-B537-55CF-BD7CF000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9504" y="3735624"/>
            <a:ext cx="1075635" cy="1075635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AE3EA24E-E9B5-5B2E-CE06-54EF621FA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7685" y="3780178"/>
            <a:ext cx="996124" cy="996124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8EFCD8A3-45E2-B1B4-6B48-EB0B490F3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8316" y="3780836"/>
            <a:ext cx="996124" cy="99612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A7D6FA43-2C0F-C371-61F9-3958D507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6986" y="3768568"/>
            <a:ext cx="1075635" cy="1075635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0D76D47-49AB-9F42-89A3-6C7DE5DF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8165" y="3762848"/>
            <a:ext cx="1075635" cy="1075635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FF3BF449-3665-8C38-48B1-090AEDC82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9503" y="5160233"/>
            <a:ext cx="1075635" cy="1075635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2B72ABAB-9882-028A-C04A-8BB3F41B7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7685" y="5235705"/>
            <a:ext cx="996124" cy="996124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39F16EBB-85BD-3510-EE77-E562DE02D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5188" y="5242326"/>
            <a:ext cx="996124" cy="996124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BF9ACC91-5801-B15B-BE66-0A21396D0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1920" y="5195949"/>
            <a:ext cx="996124" cy="996124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E52D18C1-6206-562E-6878-65B10608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0836" y="5156194"/>
            <a:ext cx="1075635" cy="10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C7AF7F-4DEB-D4CD-274C-780FBB646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schools receive an overall accountability classification that describes the need for assistance or intervention</a:t>
            </a:r>
          </a:p>
          <a:p>
            <a:r>
              <a:rPr lang="en-US" dirty="0"/>
              <a:t>Total of 1,832 schools in the 2022-23 school year</a:t>
            </a:r>
          </a:p>
          <a:p>
            <a:pPr lvl="1"/>
            <a:r>
              <a:rPr lang="en-US" dirty="0"/>
              <a:t>226 received a classification of “Insufficient data” primarily because the school did not serve any tested grades (e.g. PK-2 school)</a:t>
            </a:r>
          </a:p>
          <a:p>
            <a:r>
              <a:rPr lang="en-US" dirty="0"/>
              <a:t>The remaining 1,607 schools were classified as:</a:t>
            </a:r>
          </a:p>
          <a:p>
            <a:pPr lvl="1"/>
            <a:r>
              <a:rPr lang="en-US" dirty="0"/>
              <a:t>1,331 (83%) classified as “Not requiring assistance or intervention” </a:t>
            </a:r>
          </a:p>
          <a:p>
            <a:pPr lvl="1"/>
            <a:r>
              <a:rPr lang="en-US" dirty="0"/>
              <a:t>275 (17%) classified as “Requiring assistance or intervention” for one or more reasons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E7D7AA-E26C-9A47-EB09-61B8262D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accountability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08597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15E55-97B5-0EE6-8E41-4A329C68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Schools are classified as “Requiring assistance or intervention” if they meet one or more of the following criteria:</a:t>
            </a:r>
          </a:p>
          <a:p>
            <a:pPr lvl="1"/>
            <a:r>
              <a:rPr lang="en-US" dirty="0"/>
              <a:t>Designated as a Chronically Underperforming School</a:t>
            </a:r>
          </a:p>
          <a:p>
            <a:pPr lvl="1"/>
            <a:r>
              <a:rPr lang="en-US" dirty="0"/>
              <a:t>Designated as an Underperforming School</a:t>
            </a:r>
          </a:p>
          <a:p>
            <a:pPr lvl="1"/>
            <a:r>
              <a:rPr lang="en-US" dirty="0"/>
              <a:t>Among the lowest performing 10% of schools in the state</a:t>
            </a:r>
          </a:p>
          <a:p>
            <a:pPr lvl="1"/>
            <a:r>
              <a:rPr lang="en-US" dirty="0"/>
              <a:t>High school with a graduation rate below 67%</a:t>
            </a:r>
          </a:p>
          <a:p>
            <a:pPr lvl="1"/>
            <a:r>
              <a:rPr lang="en-US" dirty="0"/>
              <a:t>Among the lowest performing student groups in the state</a:t>
            </a:r>
          </a:p>
          <a:p>
            <a:pPr lvl="1"/>
            <a:r>
              <a:rPr lang="en-US" dirty="0"/>
              <a:t>Not meeting assessment participation requirements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33E236-48FA-9923-EB37-DBBD6B60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accountability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534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60FA-9612-3217-24AB-BFFE085AF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Normative indicator ranging from 1-99 showing a school or student group’s standing as compared to other schools or groups in schools serving comparable grade spans</a:t>
            </a:r>
          </a:p>
          <a:p>
            <a:r>
              <a:rPr lang="en-US" dirty="0"/>
              <a:t>Divided into three basic groupings</a:t>
            </a:r>
          </a:p>
          <a:p>
            <a:pPr lvl="1"/>
            <a:r>
              <a:rPr lang="en-US" dirty="0"/>
              <a:t>Schools serving only grades K-8</a:t>
            </a:r>
          </a:p>
          <a:p>
            <a:pPr lvl="1"/>
            <a:r>
              <a:rPr lang="en-US" dirty="0"/>
              <a:t>Schools serving a combination of K-8 and 9-12</a:t>
            </a:r>
          </a:p>
          <a:p>
            <a:pPr lvl="1"/>
            <a:r>
              <a:rPr lang="en-US" dirty="0"/>
              <a:t>Schools serving only 9-12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2B77AB-1D44-919C-EBB2-286FF64E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and student group percentiles</a:t>
            </a:r>
          </a:p>
        </p:txBody>
      </p:sp>
    </p:spTree>
    <p:extLst>
      <p:ext uri="{BB962C8B-B14F-4D97-AF65-F5344CB8AC3E}">
        <p14:creationId xmlns:p14="http://schemas.microsoft.com/office/powerpoint/2010/main" val="357466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of Point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5139"/>
            <a:ext cx="10515600" cy="4052559"/>
          </a:xfrm>
        </p:spPr>
        <p:txBody>
          <a:bodyPr/>
          <a:lstStyle/>
          <a:p>
            <a:pPr marL="0" lvl="0" indent="0">
              <a:buNone/>
            </a:pPr>
            <a:r>
              <a:rPr lang="en-US" sz="2400"/>
              <a:t>Points assigned based on progress toward target for each indicator for the </a:t>
            </a:r>
            <a:r>
              <a:rPr lang="en-US" sz="2400" b="1"/>
              <a:t>all students group </a:t>
            </a:r>
            <a:r>
              <a:rPr lang="en-US" sz="2400"/>
              <a:t>and </a:t>
            </a:r>
            <a:r>
              <a:rPr lang="en-US" sz="2400" b="1"/>
              <a:t>each student group</a:t>
            </a:r>
            <a:r>
              <a:rPr lang="en-US" sz="2400"/>
              <a:t> with sufficient data:</a:t>
            </a:r>
          </a:p>
          <a:p>
            <a:pPr lvl="0"/>
            <a:endParaRPr lang="en-US" sz="2800"/>
          </a:p>
          <a:p>
            <a:endParaRPr lang="en-US"/>
          </a:p>
        </p:txBody>
      </p:sp>
      <p:graphicFrame>
        <p:nvGraphicFramePr>
          <p:cNvPr id="6" name="Table 5" descr="Declined: 0&#10;No change: 1&#10;Improved: 2&#10;Met target: 3&#10;Exceeded target: 4"/>
          <p:cNvGraphicFramePr>
            <a:graphicFrameLocks noGrp="1"/>
          </p:cNvGraphicFramePr>
          <p:nvPr/>
        </p:nvGraphicFramePr>
        <p:xfrm>
          <a:off x="492130" y="3173389"/>
          <a:ext cx="11207740" cy="1879748"/>
        </p:xfrm>
        <a:graphic>
          <a:graphicData uri="http://schemas.openxmlformats.org/drawingml/2006/table">
            <a:tbl>
              <a:tblPr firstRow="1"/>
              <a:tblGrid>
                <a:gridCol w="154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58">
                  <a:extLst>
                    <a:ext uri="{9D8B030D-6E8A-4147-A177-3AD203B41FA5}">
                      <a16:colId xmlns:a16="http://schemas.microsoft.com/office/drawing/2014/main" val="178789465"/>
                    </a:ext>
                  </a:extLst>
                </a:gridCol>
                <a:gridCol w="193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3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119"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Declined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change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Improved below target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target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Exceeded target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12"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7">
                <a:tc gridSpan="6"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48740"/>
                  </a:ext>
                </a:extLst>
              </a:tr>
              <a:tr h="426817"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28807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 sz="1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33EEF-DCB6-FD4D-61A2-CF3C2E7F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Criterion-referenced percentage results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82901D6-1C80-D91E-6CB6-FB3C017DD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43046"/>
              </p:ext>
            </p:extLst>
          </p:nvPr>
        </p:nvGraphicFramePr>
        <p:xfrm>
          <a:off x="1012054" y="2087563"/>
          <a:ext cx="10290582" cy="2655255"/>
        </p:xfrm>
        <a:graphic>
          <a:graphicData uri="http://schemas.openxmlformats.org/drawingml/2006/table">
            <a:tbl>
              <a:tblPr firstRow="1"/>
              <a:tblGrid>
                <a:gridCol w="1512342">
                  <a:extLst>
                    <a:ext uri="{9D8B030D-6E8A-4147-A177-3AD203B41FA5}">
                      <a16:colId xmlns:a16="http://schemas.microsoft.com/office/drawing/2014/main" val="173751187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4790300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48352856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0464086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754214420"/>
                    </a:ext>
                  </a:extLst>
                </a:gridCol>
              </a:tblGrid>
              <a:tr h="51089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Span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0-24%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Limited or No Progress Towards Targets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25-49%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Moderate Progress Towards Targets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50-74%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Substantial Progress Towards Targets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75-100%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Meeting or Exceeding Targets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661432"/>
                  </a:ext>
                </a:extLst>
              </a:tr>
              <a:tr h="160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ES/MS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706634"/>
                  </a:ext>
                </a:extLst>
              </a:tr>
              <a:tr h="27453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MS/HS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158210"/>
                  </a:ext>
                </a:extLst>
              </a:tr>
              <a:tr h="16037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 only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81107"/>
                  </a:ext>
                </a:extLst>
              </a:tr>
              <a:tr h="16037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853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7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6FBB5-131E-B187-6CA6-0D39A9D4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of Recognition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56F3-6428-D7B8-E008-7E749FC5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DESE identified 66 Schools of Recognition for strong achievement and growth and meeting/targets</a:t>
            </a:r>
          </a:p>
          <a:p>
            <a:r>
              <a:rPr lang="en-US" dirty="0"/>
              <a:t>Notation on accountability report</a:t>
            </a:r>
          </a:p>
        </p:txBody>
      </p:sp>
    </p:spTree>
    <p:extLst>
      <p:ext uri="{BB962C8B-B14F-4D97-AF65-F5344CB8AC3E}">
        <p14:creationId xmlns:p14="http://schemas.microsoft.com/office/powerpoint/2010/main" val="397344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2023 ELA and Math data indicate that the achievement slide from 2019 has halted and recovery is underway</a:t>
            </a:r>
          </a:p>
          <a:p>
            <a:r>
              <a:rPr lang="en-US" dirty="0">
                <a:latin typeface="Arial"/>
                <a:cs typeface="Arial"/>
              </a:rPr>
              <a:t>Science results remain relatively unchanged although slight decreases in achievement</a:t>
            </a:r>
          </a:p>
          <a:p>
            <a:r>
              <a:rPr lang="en-US" dirty="0">
                <a:latin typeface="Arial"/>
                <a:cs typeface="Arial"/>
              </a:rPr>
              <a:t>Grade 3 results signal a need to remain cautious about incoming testing grades (PK-K during pandemic)</a:t>
            </a:r>
          </a:p>
          <a:p>
            <a:r>
              <a:rPr lang="en-US" dirty="0">
                <a:latin typeface="Arial"/>
                <a:cs typeface="Arial"/>
              </a:rPr>
              <a:t>Still have significant ground to make up to reach pre-pandemic achievement levels in some areas</a:t>
            </a:r>
          </a:p>
          <a:p>
            <a:r>
              <a:rPr lang="en-US" dirty="0">
                <a:latin typeface="Arial"/>
                <a:cs typeface="Arial"/>
              </a:rPr>
              <a:t>State results mask varying district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from state MCAS data</a:t>
            </a:r>
          </a:p>
        </p:txBody>
      </p:sp>
    </p:spTree>
    <p:extLst>
      <p:ext uri="{BB962C8B-B14F-4D97-AF65-F5344CB8AC3E}">
        <p14:creationId xmlns:p14="http://schemas.microsoft.com/office/powerpoint/2010/main" val="163887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2023 ELA Results by Grade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8714-FB72-45AC-BF9E-3A54B9EFE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33837"/>
              </p:ext>
            </p:extLst>
          </p:nvPr>
        </p:nvGraphicFramePr>
        <p:xfrm>
          <a:off x="846343" y="2120327"/>
          <a:ext cx="10499313" cy="419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4">
                  <a:extLst>
                    <a:ext uri="{9D8B030D-6E8A-4147-A177-3AD203B41FA5}">
                      <a16:colId xmlns:a16="http://schemas.microsoft.com/office/drawing/2014/main" val="252419434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36088832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31027660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45154153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722665188"/>
                    </a:ext>
                  </a:extLst>
                </a:gridCol>
                <a:gridCol w="1139553">
                  <a:extLst>
                    <a:ext uri="{9D8B030D-6E8A-4147-A177-3AD203B41FA5}">
                      <a16:colId xmlns:a16="http://schemas.microsoft.com/office/drawing/2014/main" val="2907827976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4119614601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1625282764"/>
                    </a:ext>
                  </a:extLst>
                </a:gridCol>
              </a:tblGrid>
              <a:tr h="6975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% M or E change compared 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66860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54597842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99428034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01747081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+3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426969994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909736281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31910256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352072083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Grades 3-8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179371677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779739366"/>
                  </a:ext>
                </a:extLst>
              </a:tr>
            </a:tbl>
          </a:graphicData>
        </a:graphic>
      </p:graphicFrame>
      <p:sp>
        <p:nvSpPr>
          <p:cNvPr id="5" name="Oval 4" descr="+2, +3">
            <a:extLst>
              <a:ext uri="{FF2B5EF4-FFF2-40B4-BE49-F238E27FC236}">
                <a16:creationId xmlns:a16="http://schemas.microsoft.com/office/drawing/2014/main" id="{DFE2D356-2C4B-677D-BF02-23BEEDD4C28E}"/>
              </a:ext>
            </a:extLst>
          </p:cNvPr>
          <p:cNvSpPr/>
          <p:nvPr/>
        </p:nvSpPr>
        <p:spPr>
          <a:xfrm>
            <a:off x="8495930" y="3630967"/>
            <a:ext cx="683581" cy="7457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2023 ELA Results by Race/Ethnicity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8714-FB72-45AC-BF9E-3A54B9EFE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668626"/>
              </p:ext>
            </p:extLst>
          </p:nvPr>
        </p:nvGraphicFramePr>
        <p:xfrm>
          <a:off x="916307" y="1729807"/>
          <a:ext cx="10499313" cy="458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4">
                  <a:extLst>
                    <a:ext uri="{9D8B030D-6E8A-4147-A177-3AD203B41FA5}">
                      <a16:colId xmlns:a16="http://schemas.microsoft.com/office/drawing/2014/main" val="252419434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36088832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31027660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45154153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722665188"/>
                    </a:ext>
                  </a:extLst>
                </a:gridCol>
                <a:gridCol w="1139553">
                  <a:extLst>
                    <a:ext uri="{9D8B030D-6E8A-4147-A177-3AD203B41FA5}">
                      <a16:colId xmlns:a16="http://schemas.microsoft.com/office/drawing/2014/main" val="2907827976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4119614601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1625282764"/>
                    </a:ext>
                  </a:extLst>
                </a:gridCol>
              </a:tblGrid>
              <a:tr h="6975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% M or E change compared to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66860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3-8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54597842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Af.Am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/Black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99428034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01747081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426969994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-1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909736281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31910256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Af.Am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/Black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+4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72083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179371677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-2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77973936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89331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1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2023 Math Results by Grade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8714-FB72-45AC-BF9E-3A54B9EFE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8842"/>
              </p:ext>
            </p:extLst>
          </p:nvPr>
        </p:nvGraphicFramePr>
        <p:xfrm>
          <a:off x="735024" y="2122853"/>
          <a:ext cx="10499313" cy="421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4">
                  <a:extLst>
                    <a:ext uri="{9D8B030D-6E8A-4147-A177-3AD203B41FA5}">
                      <a16:colId xmlns:a16="http://schemas.microsoft.com/office/drawing/2014/main" val="252419434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36088832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31027660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45154153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722665188"/>
                    </a:ext>
                  </a:extLst>
                </a:gridCol>
                <a:gridCol w="1139553">
                  <a:extLst>
                    <a:ext uri="{9D8B030D-6E8A-4147-A177-3AD203B41FA5}">
                      <a16:colId xmlns:a16="http://schemas.microsoft.com/office/drawing/2014/main" val="2907827976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4119614601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1625282764"/>
                    </a:ext>
                  </a:extLst>
                </a:gridCol>
              </a:tblGrid>
              <a:tr h="6975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% M or E change compared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66860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NM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%PM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 or 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545978427"/>
                  </a:ext>
                </a:extLst>
              </a:tr>
              <a:tr h="407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99428034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+3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01747081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+5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426969994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909736281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31910256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352072083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Grades 3-8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179371677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779739366"/>
                  </a:ext>
                </a:extLst>
              </a:tr>
            </a:tbl>
          </a:graphicData>
        </a:graphic>
      </p:graphicFrame>
      <p:sp>
        <p:nvSpPr>
          <p:cNvPr id="2" name="Oval 1" descr="+3. +5">
            <a:extLst>
              <a:ext uri="{FF2B5EF4-FFF2-40B4-BE49-F238E27FC236}">
                <a16:creationId xmlns:a16="http://schemas.microsoft.com/office/drawing/2014/main" id="{48E26D26-117B-FF1F-3FDC-CDB5B90135B9}"/>
              </a:ext>
            </a:extLst>
          </p:cNvPr>
          <p:cNvSpPr/>
          <p:nvPr/>
        </p:nvSpPr>
        <p:spPr>
          <a:xfrm>
            <a:off x="8495930" y="3630967"/>
            <a:ext cx="683581" cy="7457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2023 Math Results by Race/Ethnicity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8714-FB72-45AC-BF9E-3A54B9EFE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995711"/>
              </p:ext>
            </p:extLst>
          </p:nvPr>
        </p:nvGraphicFramePr>
        <p:xfrm>
          <a:off x="916307" y="1729807"/>
          <a:ext cx="10499313" cy="458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4">
                  <a:extLst>
                    <a:ext uri="{9D8B030D-6E8A-4147-A177-3AD203B41FA5}">
                      <a16:colId xmlns:a16="http://schemas.microsoft.com/office/drawing/2014/main" val="252419434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36088832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31027660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45154153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722665188"/>
                    </a:ext>
                  </a:extLst>
                </a:gridCol>
                <a:gridCol w="1139553">
                  <a:extLst>
                    <a:ext uri="{9D8B030D-6E8A-4147-A177-3AD203B41FA5}">
                      <a16:colId xmlns:a16="http://schemas.microsoft.com/office/drawing/2014/main" val="2907827976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4119614601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1625282764"/>
                    </a:ext>
                  </a:extLst>
                </a:gridCol>
              </a:tblGrid>
              <a:tr h="6975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% M or E change compared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66860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3-8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54597842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Af.Am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/Black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99428034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01747081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426969994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909736281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31910256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Af.Am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/Black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352072083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+2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179371677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77973936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C0000"/>
                          </a:solidFill>
                          <a:effectLst/>
                        </a:rPr>
                        <a:t>+1</a:t>
                      </a:r>
                      <a:endParaRPr lang="en-US" sz="2000" b="1" i="0" u="none" strike="noStrike" dirty="0">
                        <a:solidFill>
                          <a:srgbClr val="CC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89331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51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2023 STE Results by Grade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8714-FB72-45AC-BF9E-3A54B9EFE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420110"/>
              </p:ext>
            </p:extLst>
          </p:nvPr>
        </p:nvGraphicFramePr>
        <p:xfrm>
          <a:off x="858314" y="2112579"/>
          <a:ext cx="10499313" cy="263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4">
                  <a:extLst>
                    <a:ext uri="{9D8B030D-6E8A-4147-A177-3AD203B41FA5}">
                      <a16:colId xmlns:a16="http://schemas.microsoft.com/office/drawing/2014/main" val="252419434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36088832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31027660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45154153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722665188"/>
                    </a:ext>
                  </a:extLst>
                </a:gridCol>
                <a:gridCol w="1139553">
                  <a:extLst>
                    <a:ext uri="{9D8B030D-6E8A-4147-A177-3AD203B41FA5}">
                      <a16:colId xmlns:a16="http://schemas.microsoft.com/office/drawing/2014/main" val="2907827976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4119614601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1625282764"/>
                    </a:ext>
                  </a:extLst>
                </a:gridCol>
              </a:tblGrid>
              <a:tr h="6975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% M or E change compared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66860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NM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%PM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 or 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54597842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426969994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352072083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Grades 5 &amp; 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179371677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Grade 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77973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6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  <a:t>2023 STE Results by Race/Ethnicity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628714-FB72-45AC-BF9E-3A54B9EFE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306760"/>
              </p:ext>
            </p:extLst>
          </p:nvPr>
        </p:nvGraphicFramePr>
        <p:xfrm>
          <a:off x="916307" y="1729807"/>
          <a:ext cx="10499313" cy="463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4">
                  <a:extLst>
                    <a:ext uri="{9D8B030D-6E8A-4147-A177-3AD203B41FA5}">
                      <a16:colId xmlns:a16="http://schemas.microsoft.com/office/drawing/2014/main" val="252419434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36088832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310276600"/>
                    </a:ext>
                  </a:extLst>
                </a:gridCol>
                <a:gridCol w="1060756">
                  <a:extLst>
                    <a:ext uri="{9D8B030D-6E8A-4147-A177-3AD203B41FA5}">
                      <a16:colId xmlns:a16="http://schemas.microsoft.com/office/drawing/2014/main" val="745154153"/>
                    </a:ext>
                  </a:extLst>
                </a:gridCol>
                <a:gridCol w="1043178">
                  <a:extLst>
                    <a:ext uri="{9D8B030D-6E8A-4147-A177-3AD203B41FA5}">
                      <a16:colId xmlns:a16="http://schemas.microsoft.com/office/drawing/2014/main" val="2722665188"/>
                    </a:ext>
                  </a:extLst>
                </a:gridCol>
                <a:gridCol w="1139553">
                  <a:extLst>
                    <a:ext uri="{9D8B030D-6E8A-4147-A177-3AD203B41FA5}">
                      <a16:colId xmlns:a16="http://schemas.microsoft.com/office/drawing/2014/main" val="2907827976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4119614601"/>
                    </a:ext>
                  </a:extLst>
                </a:gridCol>
                <a:gridCol w="1672145">
                  <a:extLst>
                    <a:ext uri="{9D8B030D-6E8A-4147-A177-3AD203B41FA5}">
                      <a16:colId xmlns:a16="http://schemas.microsoft.com/office/drawing/2014/main" val="1625282764"/>
                    </a:ext>
                  </a:extLst>
                </a:gridCol>
              </a:tblGrid>
              <a:tr h="69755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% M or E change compared 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66860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5 &amp; 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% ME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2022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54597842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Am/Black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99428034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01747081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426969994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11712" marR="11712" marT="11712" marB="0" anchor="b">
                    <a:solidFill>
                      <a:srgbClr val="AFC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909736281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NM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%PM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EE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M or 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2319102565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Af.Am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/Black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3352072083"/>
                  </a:ext>
                </a:extLst>
              </a:tr>
              <a:tr h="421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+5</a:t>
                      </a:r>
                      <a:r>
                        <a:rPr lang="en-US" sz="2000" b="0" i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1793716777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779739366"/>
                  </a:ext>
                </a:extLst>
              </a:tr>
              <a:tr h="388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1712" marR="11712" marT="11712" marB="0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1" i="0" u="none" strike="noStrike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2000" b="0" i="0" dirty="0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2000" b="0" i="0" dirty="0">
                        <a:solidFill>
                          <a:srgbClr val="CC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1712" marR="11712" marT="11712" marB="0" anchor="b"/>
                </a:tc>
                <a:extLst>
                  <a:ext uri="{0D108BD9-81ED-4DB2-BD59-A6C34878D82A}">
                    <a16:rowId xmlns:a16="http://schemas.microsoft.com/office/drawing/2014/main" val="89331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1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1016288" cy="211880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2023 Accountability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c210e20-2656-47be-8bfe-a34b7996932e"/>
    <ds:schemaRef ds:uri="http://schemas.microsoft.com/office/2006/metadata/properties"/>
    <ds:schemaRef ds:uri="7a12eb2f-f040-4639-9fb2-5a6588dc8035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10500</TotalTime>
  <Words>1249</Words>
  <Application>Microsoft Office PowerPoint</Application>
  <PresentationFormat>Widescreen</PresentationFormat>
  <Paragraphs>545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2023 MCAS and Accountability Results</vt:lpstr>
      <vt:lpstr>Key takeaways from state MCAS data</vt:lpstr>
      <vt:lpstr>2023 ELA Results by Grade</vt:lpstr>
      <vt:lpstr>2023 ELA Results by Race/Ethnicity</vt:lpstr>
      <vt:lpstr>2023 Math Results by Grade</vt:lpstr>
      <vt:lpstr>2023 Math Results by Race/Ethnicity</vt:lpstr>
      <vt:lpstr>2023 STE Results by Grade</vt:lpstr>
      <vt:lpstr>2023 STE Results by Race/Ethnicity</vt:lpstr>
      <vt:lpstr>2023 Accountability Results</vt:lpstr>
      <vt:lpstr>Important notes</vt:lpstr>
      <vt:lpstr>Recent History of Accountability Measures</vt:lpstr>
      <vt:lpstr>Overall accountability classification</vt:lpstr>
      <vt:lpstr>Overall accountability classification</vt:lpstr>
      <vt:lpstr>School and student group percentiles</vt:lpstr>
      <vt:lpstr>Scale of Point Assignment</vt:lpstr>
      <vt:lpstr>Criterion-referenced percentage results</vt:lpstr>
      <vt:lpstr>Schools of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2023 Regular Meeting Item 4 PowerPoint: 2023 MCAS and Accountability Results</dc:title>
  <dc:creator>DESE</dc:creator>
  <cp:lastModifiedBy>Zou, Dong (EOE)</cp:lastModifiedBy>
  <cp:revision>12</cp:revision>
  <cp:lastPrinted>2023-09-15T12:48:17Z</cp:lastPrinted>
  <dcterms:created xsi:type="dcterms:W3CDTF">2022-10-11T20:32:22Z</dcterms:created>
  <dcterms:modified xsi:type="dcterms:W3CDTF">2023-09-20T19:14:58Z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20 2023 12:00AM</vt:lpwstr>
  </property>
</Properties>
</file>