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0" r:id="rId5"/>
    <p:sldId id="269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8397E7"/>
    <a:srgbClr val="AFCBFD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099BA-A4FC-4981-978E-4D6C6B03073B}" v="1" dt="2023-10-23T21:44:02.591"/>
    <p1510:client id="{7C3C79FF-A041-4FB4-8393-EAA3235AB144}" v="145" dt="2023-10-24T15:08:11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7C3C79FF-A041-4FB4-8393-EAA3235AB144}"/>
    <pc:docChg chg="modSld">
      <pc:chgData name="Sullivan, Courtney (DESE)" userId="bb054bc9-ef4a-419b-8326-5f2044d9e48f" providerId="ADAL" clId="{7C3C79FF-A041-4FB4-8393-EAA3235AB144}" dt="2023-10-24T15:08:11.226" v="673" actId="20577"/>
      <pc:docMkLst>
        <pc:docMk/>
      </pc:docMkLst>
      <pc:sldChg chg="modSp">
        <pc:chgData name="Sullivan, Courtney (DESE)" userId="bb054bc9-ef4a-419b-8326-5f2044d9e48f" providerId="ADAL" clId="{7C3C79FF-A041-4FB4-8393-EAA3235AB144}" dt="2023-10-24T15:07:39.828" v="617" actId="962"/>
        <pc:sldMkLst>
          <pc:docMk/>
          <pc:sldMk cId="1766890895" sldId="261"/>
        </pc:sldMkLst>
        <pc:graphicFrameChg chg="mod">
          <ac:chgData name="Sullivan, Courtney (DESE)" userId="bb054bc9-ef4a-419b-8326-5f2044d9e48f" providerId="ADAL" clId="{7C3C79FF-A041-4FB4-8393-EAA3235AB144}" dt="2023-10-24T15:07:39.828" v="617" actId="962"/>
          <ac:graphicFrameMkLst>
            <pc:docMk/>
            <pc:sldMk cId="1766890895" sldId="261"/>
            <ac:graphicFrameMk id="4" creationId="{12E1050E-FA29-9579-F091-BA05FF07E5FE}"/>
          </ac:graphicFrameMkLst>
        </pc:graphicFrameChg>
      </pc:sldChg>
      <pc:sldChg chg="addSp modSp mod">
        <pc:chgData name="Sullivan, Courtney (DESE)" userId="bb054bc9-ef4a-419b-8326-5f2044d9e48f" providerId="ADAL" clId="{7C3C79FF-A041-4FB4-8393-EAA3235AB144}" dt="2023-10-24T15:08:11.226" v="673" actId="20577"/>
        <pc:sldMkLst>
          <pc:docMk/>
          <pc:sldMk cId="325178951" sldId="269"/>
        </pc:sldMkLst>
        <pc:spChg chg="add mod">
          <ac:chgData name="Sullivan, Courtney (DESE)" userId="bb054bc9-ef4a-419b-8326-5f2044d9e48f" providerId="ADAL" clId="{7C3C79FF-A041-4FB4-8393-EAA3235AB144}" dt="2023-10-24T15:08:11.226" v="673" actId="20577"/>
          <ac:spMkLst>
            <pc:docMk/>
            <pc:sldMk cId="325178951" sldId="269"/>
            <ac:spMk id="10" creationId="{80444ECD-EAE4-4824-B8CB-29A945521E1C}"/>
          </ac:spMkLst>
        </pc:spChg>
        <pc:picChg chg="mod">
          <ac:chgData name="Sullivan, Courtney (DESE)" userId="bb054bc9-ef4a-419b-8326-5f2044d9e48f" providerId="ADAL" clId="{7C3C79FF-A041-4FB4-8393-EAA3235AB144}" dt="2023-10-24T15:03:57.774" v="33" actId="962"/>
          <ac:picMkLst>
            <pc:docMk/>
            <pc:sldMk cId="325178951" sldId="269"/>
            <ac:picMk id="2" creationId="{1153A401-19F9-B30A-0C63-52E6B4E77918}"/>
          </ac:picMkLst>
        </pc:picChg>
        <pc:picChg chg="mod">
          <ac:chgData name="Sullivan, Courtney (DESE)" userId="bb054bc9-ef4a-419b-8326-5f2044d9e48f" providerId="ADAL" clId="{7C3C79FF-A041-4FB4-8393-EAA3235AB144}" dt="2023-10-24T15:04:19.428" v="135" actId="962"/>
          <ac:picMkLst>
            <pc:docMk/>
            <pc:sldMk cId="325178951" sldId="269"/>
            <ac:picMk id="3" creationId="{D48DFED7-7F7E-0F39-A7F1-1321146A21BE}"/>
          </ac:picMkLst>
        </pc:picChg>
        <pc:picChg chg="mod">
          <ac:chgData name="Sullivan, Courtney (DESE)" userId="bb054bc9-ef4a-419b-8326-5f2044d9e48f" providerId="ADAL" clId="{7C3C79FF-A041-4FB4-8393-EAA3235AB144}" dt="2023-10-24T15:04:39.613" v="163" actId="962"/>
          <ac:picMkLst>
            <pc:docMk/>
            <pc:sldMk cId="325178951" sldId="269"/>
            <ac:picMk id="4" creationId="{DC70F1AE-BA98-ED61-F96D-2550831D6BC9}"/>
          </ac:picMkLst>
        </pc:picChg>
        <pc:picChg chg="mod">
          <ac:chgData name="Sullivan, Courtney (DESE)" userId="bb054bc9-ef4a-419b-8326-5f2044d9e48f" providerId="ADAL" clId="{7C3C79FF-A041-4FB4-8393-EAA3235AB144}" dt="2023-10-24T15:05:38.835" v="245" actId="962"/>
          <ac:picMkLst>
            <pc:docMk/>
            <pc:sldMk cId="325178951" sldId="269"/>
            <ac:picMk id="5" creationId="{0967E113-3885-C293-5326-3FD5B6979EA8}"/>
          </ac:picMkLst>
        </pc:picChg>
        <pc:picChg chg="mod">
          <ac:chgData name="Sullivan, Courtney (DESE)" userId="bb054bc9-ef4a-419b-8326-5f2044d9e48f" providerId="ADAL" clId="{7C3C79FF-A041-4FB4-8393-EAA3235AB144}" dt="2023-10-24T15:06:26.341" v="359" actId="962"/>
          <ac:picMkLst>
            <pc:docMk/>
            <pc:sldMk cId="325178951" sldId="269"/>
            <ac:picMk id="6" creationId="{6105424F-D353-E9DB-2E63-7E0CA8D56BD1}"/>
          </ac:picMkLst>
        </pc:picChg>
        <pc:picChg chg="mod">
          <ac:chgData name="Sullivan, Courtney (DESE)" userId="bb054bc9-ef4a-419b-8326-5f2044d9e48f" providerId="ADAL" clId="{7C3C79FF-A041-4FB4-8393-EAA3235AB144}" dt="2023-10-24T15:06:49.049" v="453" actId="962"/>
          <ac:picMkLst>
            <pc:docMk/>
            <pc:sldMk cId="325178951" sldId="269"/>
            <ac:picMk id="7" creationId="{9E8E21CB-085B-19D4-FF27-E8A9460FB6BF}"/>
          </ac:picMkLst>
        </pc:picChg>
        <pc:picChg chg="mod">
          <ac:chgData name="Sullivan, Courtney (DESE)" userId="bb054bc9-ef4a-419b-8326-5f2044d9e48f" providerId="ADAL" clId="{7C3C79FF-A041-4FB4-8393-EAA3235AB144}" dt="2023-10-24T15:07:01.121" v="483" actId="962"/>
          <ac:picMkLst>
            <pc:docMk/>
            <pc:sldMk cId="325178951" sldId="269"/>
            <ac:picMk id="8" creationId="{DD318F5A-9E17-AD2B-EC49-43713D42B10F}"/>
          </ac:picMkLst>
        </pc:picChg>
        <pc:picChg chg="mod">
          <ac:chgData name="Sullivan, Courtney (DESE)" userId="bb054bc9-ef4a-419b-8326-5f2044d9e48f" providerId="ADAL" clId="{7C3C79FF-A041-4FB4-8393-EAA3235AB144}" dt="2023-10-24T15:07:14.243" v="527" actId="962"/>
          <ac:picMkLst>
            <pc:docMk/>
            <pc:sldMk cId="325178951" sldId="269"/>
            <ac:picMk id="9" creationId="{F9F44C08-CDC7-C798-A2A5-D067F15E539F}"/>
          </ac:picMkLst>
        </pc:picChg>
      </pc:sldChg>
    </pc:docChg>
  </pc:docChgLst>
  <pc:docChgLst>
    <pc:chgData name="Sahni, Amrita D. (DESE)" userId="6313d7e8-2463-49dd-9257-e9ab299d51d0" providerId="ADAL" clId="{016099BA-A4FC-4981-978E-4D6C6B03073B}"/>
    <pc:docChg chg="modSld">
      <pc:chgData name="Sahni, Amrita D. (DESE)" userId="6313d7e8-2463-49dd-9257-e9ab299d51d0" providerId="ADAL" clId="{016099BA-A4FC-4981-978E-4D6C6B03073B}" dt="2023-10-23T21:44:15.849" v="0" actId="1076"/>
      <pc:docMkLst>
        <pc:docMk/>
      </pc:docMkLst>
      <pc:sldChg chg="modSp mod">
        <pc:chgData name="Sahni, Amrita D. (DESE)" userId="6313d7e8-2463-49dd-9257-e9ab299d51d0" providerId="ADAL" clId="{016099BA-A4FC-4981-978E-4D6C6B03073B}" dt="2023-10-23T21:44:15.849" v="0" actId="1076"/>
        <pc:sldMkLst>
          <pc:docMk/>
          <pc:sldMk cId="2827606609" sldId="270"/>
        </pc:sldMkLst>
        <pc:spChg chg="mod">
          <ac:chgData name="Sahni, Amrita D. (DESE)" userId="6313d7e8-2463-49dd-9257-e9ab299d51d0" providerId="ADAL" clId="{016099BA-A4FC-4981-978E-4D6C6B03073B}" dt="2023-10-23T21:44:15.849" v="0" actId="1076"/>
          <ac:spMkLst>
            <pc:docMk/>
            <pc:sldMk cId="2827606609" sldId="270"/>
            <ac:spMk id="3" creationId="{790E08F4-CB7B-8FAC-8FAE-56B3A20002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Chronic Absenteeism Rate (10% threshold)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12.9</c:v>
                </c:pt>
                <c:pt idx="1">
                  <c:v>29.9</c:v>
                </c:pt>
                <c:pt idx="2">
                  <c:v>27.7</c:v>
                </c:pt>
                <c:pt idx="3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6-4F0A-927C-B4E1D6EB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307208"/>
        <c:axId val="776306224"/>
      </c:lineChart>
      <c:catAx>
        <c:axId val="77630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306224"/>
        <c:crosses val="autoZero"/>
        <c:auto val="1"/>
        <c:lblAlgn val="ctr"/>
        <c:lblOffset val="100"/>
        <c:noMultiLvlLbl val="0"/>
      </c:catAx>
      <c:valAx>
        <c:axId val="7763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30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00B4-447A-C7AF-2062-3383DA8AE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102134" cy="1928238"/>
          </a:xfrm>
        </p:spPr>
        <p:txBody>
          <a:bodyPr/>
          <a:lstStyle/>
          <a:p>
            <a:r>
              <a:rPr lang="en-US" dirty="0"/>
              <a:t>Update on </a:t>
            </a:r>
            <a:br>
              <a:rPr lang="en-US" dirty="0"/>
            </a:br>
            <a:r>
              <a:rPr lang="en-US" dirty="0"/>
              <a:t>Chronic Absenteeism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E08F4-CB7B-8FAC-8FAE-56B3A2000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239412"/>
            <a:ext cx="6770451" cy="1391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Commissioner Jeffrey C. Riley</a:t>
            </a:r>
          </a:p>
          <a:p>
            <a:r>
              <a:rPr lang="en-US" dirty="0"/>
              <a:t>BESE</a:t>
            </a:r>
          </a:p>
          <a:p>
            <a:r>
              <a:rPr lang="en-US" dirty="0"/>
              <a:t>October 24, 2023</a:t>
            </a:r>
          </a:p>
        </p:txBody>
      </p:sp>
    </p:spTree>
    <p:extLst>
      <p:ext uri="{BB962C8B-B14F-4D97-AF65-F5344CB8AC3E}">
        <p14:creationId xmlns:p14="http://schemas.microsoft.com/office/powerpoint/2010/main" val="282760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tion week ">
            <a:extLst>
              <a:ext uri="{FF2B5EF4-FFF2-40B4-BE49-F238E27FC236}">
                <a16:creationId xmlns:a16="http://schemas.microsoft.com/office/drawing/2014/main" id="{1153A401-19F9-B30A-0C63-52E6B4E7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39" y="439432"/>
            <a:ext cx="3454578" cy="501676"/>
          </a:xfrm>
          <a:prstGeom prst="rect">
            <a:avLst/>
          </a:prstGeom>
        </p:spPr>
      </p:pic>
      <p:pic>
        <p:nvPicPr>
          <p:cNvPr id="3" name="Picture 2" descr="Student Attendance Rates Show Signs of Rebounding">
            <a:extLst>
              <a:ext uri="{FF2B5EF4-FFF2-40B4-BE49-F238E27FC236}">
                <a16:creationId xmlns:a16="http://schemas.microsoft.com/office/drawing/2014/main" id="{D48DFED7-7F7E-0F39-A7F1-1321146A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1" y="943759"/>
            <a:ext cx="6045919" cy="1143286"/>
          </a:xfrm>
          <a:prstGeom prst="rect">
            <a:avLst/>
          </a:prstGeom>
        </p:spPr>
      </p:pic>
      <p:pic>
        <p:nvPicPr>
          <p:cNvPr id="4" name="Picture 3" descr="Education Week">
            <a:extLst>
              <a:ext uri="{FF2B5EF4-FFF2-40B4-BE49-F238E27FC236}">
                <a16:creationId xmlns:a16="http://schemas.microsoft.com/office/drawing/2014/main" id="{DC70F1AE-BA98-ED61-F96D-2550831D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82" y="4811536"/>
            <a:ext cx="3454578" cy="501676"/>
          </a:xfrm>
          <a:prstGeom prst="rect">
            <a:avLst/>
          </a:prstGeom>
        </p:spPr>
      </p:pic>
      <p:pic>
        <p:nvPicPr>
          <p:cNvPr id="5" name="Picture 4" descr="3 Steps to Drive Down Chronic Absenteeism">
            <a:extLst>
              <a:ext uri="{FF2B5EF4-FFF2-40B4-BE49-F238E27FC236}">
                <a16:creationId xmlns:a16="http://schemas.microsoft.com/office/drawing/2014/main" id="{0967E113-3885-C293-5326-3FD5B697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51" y="5326349"/>
            <a:ext cx="5029187" cy="1262797"/>
          </a:xfrm>
          <a:prstGeom prst="rect">
            <a:avLst/>
          </a:prstGeom>
        </p:spPr>
      </p:pic>
      <p:pic>
        <p:nvPicPr>
          <p:cNvPr id="6" name="Picture 5" descr="New York Times article ">
            <a:extLst>
              <a:ext uri="{FF2B5EF4-FFF2-40B4-BE49-F238E27FC236}">
                <a16:creationId xmlns:a16="http://schemas.microsoft.com/office/drawing/2014/main" id="{6105424F-D353-E9DB-2E63-7E0CA8D56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680" y="348326"/>
            <a:ext cx="2861480" cy="3800403"/>
          </a:xfrm>
          <a:prstGeom prst="rect">
            <a:avLst/>
          </a:prstGeom>
        </p:spPr>
      </p:pic>
      <p:pic>
        <p:nvPicPr>
          <p:cNvPr id="7" name="Picture 6" descr="White House Press Release">
            <a:extLst>
              <a:ext uri="{FF2B5EF4-FFF2-40B4-BE49-F238E27FC236}">
                <a16:creationId xmlns:a16="http://schemas.microsoft.com/office/drawing/2014/main" id="{9E8E21CB-085B-19D4-FF27-E8A9460FB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760" y="4263290"/>
            <a:ext cx="4572757" cy="1214863"/>
          </a:xfrm>
          <a:prstGeom prst="rect">
            <a:avLst/>
          </a:prstGeom>
        </p:spPr>
      </p:pic>
      <p:pic>
        <p:nvPicPr>
          <p:cNvPr id="8" name="Picture 7" descr="White House">
            <a:extLst>
              <a:ext uri="{FF2B5EF4-FFF2-40B4-BE49-F238E27FC236}">
                <a16:creationId xmlns:a16="http://schemas.microsoft.com/office/drawing/2014/main" id="{DD318F5A-9E17-AD2B-EC49-43713D42B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28" y="3666625"/>
            <a:ext cx="4584589" cy="591363"/>
          </a:xfrm>
          <a:prstGeom prst="rect">
            <a:avLst/>
          </a:prstGeom>
        </p:spPr>
      </p:pic>
      <p:pic>
        <p:nvPicPr>
          <p:cNvPr id="9" name="Picture 8" descr="White House logo">
            <a:extLst>
              <a:ext uri="{FF2B5EF4-FFF2-40B4-BE49-F238E27FC236}">
                <a16:creationId xmlns:a16="http://schemas.microsoft.com/office/drawing/2014/main" id="{F9F44C08-CDC7-C798-A2A5-D067F15E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444" y="2745255"/>
            <a:ext cx="1603387" cy="92667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444ECD-EAE4-4824-B8CB-29A945521E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Headline Articles on </a:t>
            </a:r>
            <a:r>
              <a:rPr lang="en-US"/>
              <a:t>Chronic Absenteeism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99920" cy="1042852"/>
          </a:xfrm>
        </p:spPr>
        <p:txBody>
          <a:bodyPr>
            <a:noAutofit/>
          </a:bodyPr>
          <a:lstStyle/>
          <a:p>
            <a:r>
              <a:rPr lang="en-US" sz="3200" dirty="0"/>
              <a:t>Chronic absenteeism rate - 2019 to 2023</a:t>
            </a:r>
          </a:p>
        </p:txBody>
      </p:sp>
      <p:graphicFrame>
        <p:nvGraphicFramePr>
          <p:cNvPr id="4" name="Chart 3" descr="Chronic Absenteeism rate - 2019 to 2023">
            <a:extLst>
              <a:ext uri="{FF2B5EF4-FFF2-40B4-BE49-F238E27FC236}">
                <a16:creationId xmlns:a16="http://schemas.microsoft.com/office/drawing/2014/main" id="{12E1050E-FA29-9579-F091-BA05FF07E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390530"/>
              </p:ext>
            </p:extLst>
          </p:nvPr>
        </p:nvGraphicFramePr>
        <p:xfrm>
          <a:off x="838200" y="2057399"/>
          <a:ext cx="9957047" cy="35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D81F04-2747-98A5-B87A-17B243D2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Chronic absenteeism by grade span 2019-2023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1DD56-13A9-03F4-2698-B34B87BF9F53}"/>
              </a:ext>
            </a:extLst>
          </p:cNvPr>
          <p:cNvSpPr txBox="1"/>
          <p:nvPr/>
        </p:nvSpPr>
        <p:spPr>
          <a:xfrm>
            <a:off x="1811044" y="1873189"/>
            <a:ext cx="889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Variance across grade spans, but all well behind pre-pandemic levels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007494C-1C39-3C58-8A3B-C494C2195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55642"/>
              </p:ext>
            </p:extLst>
          </p:nvPr>
        </p:nvGraphicFramePr>
        <p:xfrm>
          <a:off x="2872089" y="2800065"/>
          <a:ext cx="677333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3150014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60679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44839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5318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0281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  <a:p>
                      <a:pPr algn="ctr"/>
                      <a:r>
                        <a:rPr lang="en-US"/>
                        <a:t>CA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  <a:p>
                      <a:pPr algn="ctr"/>
                      <a:r>
                        <a:rPr lang="en-US"/>
                        <a:t>CA%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2023</a:t>
                      </a:r>
                    </a:p>
                    <a:p>
                      <a:pPr algn="ctr"/>
                      <a:r>
                        <a:rPr lang="en-US"/>
                        <a:t>CA%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 Change 19-23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7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44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Elem/MS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3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MS/HS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7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6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3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DE65F5-3D54-A850-46DD-10AFF123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57878" cy="1042852"/>
          </a:xfrm>
        </p:spPr>
        <p:txBody>
          <a:bodyPr>
            <a:noAutofit/>
          </a:bodyPr>
          <a:lstStyle/>
          <a:p>
            <a:r>
              <a:rPr lang="en-US" sz="3200"/>
              <a:t>MCAS achievement results for chronically absent students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D4CE16-5AB8-AE76-0A6A-51675D8B7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5498"/>
              </p:ext>
            </p:extLst>
          </p:nvPr>
        </p:nvGraphicFramePr>
        <p:xfrm>
          <a:off x="2031999" y="2120160"/>
          <a:ext cx="7784863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06">
                  <a:extLst>
                    <a:ext uri="{9D8B030D-6E8A-4147-A177-3AD203B41FA5}">
                      <a16:colId xmlns:a16="http://schemas.microsoft.com/office/drawing/2014/main" val="226126384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57781581"/>
                    </a:ext>
                  </a:extLst>
                </a:gridCol>
                <a:gridCol w="1189607">
                  <a:extLst>
                    <a:ext uri="{9D8B030D-6E8A-4147-A177-3AD203B41FA5}">
                      <a16:colId xmlns:a16="http://schemas.microsoft.com/office/drawing/2014/main" val="1357976565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493908918"/>
                    </a:ext>
                  </a:extLst>
                </a:gridCol>
                <a:gridCol w="1242705">
                  <a:extLst>
                    <a:ext uri="{9D8B030D-6E8A-4147-A177-3AD203B41FA5}">
                      <a16:colId xmlns:a16="http://schemas.microsoft.com/office/drawing/2014/main" val="1790879972"/>
                    </a:ext>
                  </a:extLst>
                </a:gridCol>
                <a:gridCol w="1123399">
                  <a:extLst>
                    <a:ext uri="{9D8B030D-6E8A-4147-A177-3AD203B41FA5}">
                      <a16:colId xmlns:a16="http://schemas.microsoft.com/office/drawing/2014/main" val="3501467303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21678748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ELA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2023 Average Scaled Score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2023 % Meeting or Exceeding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41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01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33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085572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2119791-7CA8-E48E-97D7-BB4788CF6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55871"/>
              </p:ext>
            </p:extLst>
          </p:nvPr>
        </p:nvGraphicFramePr>
        <p:xfrm>
          <a:off x="2031998" y="4074727"/>
          <a:ext cx="7784863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06">
                  <a:extLst>
                    <a:ext uri="{9D8B030D-6E8A-4147-A177-3AD203B41FA5}">
                      <a16:colId xmlns:a16="http://schemas.microsoft.com/office/drawing/2014/main" val="226126384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157781581"/>
                    </a:ext>
                  </a:extLst>
                </a:gridCol>
                <a:gridCol w="1189607">
                  <a:extLst>
                    <a:ext uri="{9D8B030D-6E8A-4147-A177-3AD203B41FA5}">
                      <a16:colId xmlns:a16="http://schemas.microsoft.com/office/drawing/2014/main" val="1357976565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493908918"/>
                    </a:ext>
                  </a:extLst>
                </a:gridCol>
                <a:gridCol w="1242705">
                  <a:extLst>
                    <a:ext uri="{9D8B030D-6E8A-4147-A177-3AD203B41FA5}">
                      <a16:colId xmlns:a16="http://schemas.microsoft.com/office/drawing/2014/main" val="1790879972"/>
                    </a:ext>
                  </a:extLst>
                </a:gridCol>
                <a:gridCol w="1123399">
                  <a:extLst>
                    <a:ext uri="{9D8B030D-6E8A-4147-A177-3AD203B41FA5}">
                      <a16:colId xmlns:a16="http://schemas.microsoft.com/office/drawing/2014/main" val="3501467303"/>
                    </a:ext>
                  </a:extLst>
                </a:gridCol>
                <a:gridCol w="872236">
                  <a:extLst>
                    <a:ext uri="{9D8B030D-6E8A-4147-A177-3AD203B41FA5}">
                      <a16:colId xmlns:a16="http://schemas.microsoft.com/office/drawing/2014/main" val="121678748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Math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2023 Average Scaled Score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2023 % Meeting or Exceeding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41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 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Chronically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01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Grades 3-8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33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Grade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08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98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1c210e20-2656-47be-8bfe-a34b7996932e"/>
    <ds:schemaRef ds:uri="http://schemas.microsoft.com/office/2006/documentManagement/types"/>
    <ds:schemaRef ds:uri="7a12eb2f-f040-4639-9fb2-5a6588dc803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189</Words>
  <Application>Microsoft Office PowerPoint</Application>
  <PresentationFormat>Widescreen</PresentationFormat>
  <Paragraphs>88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Update on  Chronic Absenteeism</vt:lpstr>
      <vt:lpstr>Headline Articles on Chronic Absenteeism</vt:lpstr>
      <vt:lpstr>Chronic absenteeism rate - 2019 to 2023</vt:lpstr>
      <vt:lpstr>Chronic absenteeism by grade span 2019-2023</vt:lpstr>
      <vt:lpstr>MCAS achievement results for chronically absent 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Chronic Absenteeism</dc:title>
  <dc:creator>DESE</dc:creator>
  <cp:lastModifiedBy>Zou, Dong (EOE)</cp:lastModifiedBy>
  <cp:revision>4</cp:revision>
  <cp:lastPrinted>2023-10-18T18:16:43Z</cp:lastPrinted>
  <dcterms:created xsi:type="dcterms:W3CDTF">2022-10-11T20:32:22Z</dcterms:created>
  <dcterms:modified xsi:type="dcterms:W3CDTF">2023-10-24T16:20:04Z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24 2023 12:00AM</vt:lpwstr>
  </property>
</Properties>
</file>