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sldIdLst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5C8B4-5488-4699-8D9A-1B392054FFD6}" v="5" dt="2023-10-24T14:07:41.873"/>
    <p1510:client id="{B0795C8F-B862-44F9-BF9B-AD7B0378253B}" v="60" dt="2023-10-24T15:02:53.324"/>
    <p1510:client id="{C0B9FD88-CF8C-C0B7-0ED9-8EC62E8FD176}" v="6" dt="2023-10-24T12:56:19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3792" autoAdjust="0"/>
  </p:normalViewPr>
  <p:slideViewPr>
    <p:cSldViewPr snapToGrid="0">
      <p:cViewPr varScale="1">
        <p:scale>
          <a:sx n="92" d="100"/>
          <a:sy n="9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B0795C8F-B862-44F9-BF9B-AD7B0378253B}"/>
    <pc:docChg chg="modSld">
      <pc:chgData name="Sullivan, Courtney (DESE)" userId="bb054bc9-ef4a-419b-8326-5f2044d9e48f" providerId="ADAL" clId="{B0795C8F-B862-44F9-BF9B-AD7B0378253B}" dt="2023-10-24T15:03:22.078" v="67" actId="962"/>
      <pc:docMkLst>
        <pc:docMk/>
      </pc:docMkLst>
      <pc:sldChg chg="modSp mod">
        <pc:chgData name="Sullivan, Courtney (DESE)" userId="bb054bc9-ef4a-419b-8326-5f2044d9e48f" providerId="ADAL" clId="{B0795C8F-B862-44F9-BF9B-AD7B0378253B}" dt="2023-10-24T15:02:53.324" v="60" actId="962"/>
        <pc:sldMkLst>
          <pc:docMk/>
          <pc:sldMk cId="298995434" sldId="259"/>
        </pc:sldMkLst>
        <pc:graphicFrameChg chg="mod">
          <ac:chgData name="Sullivan, Courtney (DESE)" userId="bb054bc9-ef4a-419b-8326-5f2044d9e48f" providerId="ADAL" clId="{B0795C8F-B862-44F9-BF9B-AD7B0378253B}" dt="2023-10-24T15:02:53.324" v="60" actId="962"/>
          <ac:graphicFrameMkLst>
            <pc:docMk/>
            <pc:sldMk cId="298995434" sldId="259"/>
            <ac:graphicFrameMk id="6" creationId="{CF8A4591-5559-78C2-7B14-54A66435EE6C}"/>
          </ac:graphicFrameMkLst>
        </pc:graphicFrameChg>
        <pc:picChg chg="mod">
          <ac:chgData name="Sullivan, Courtney (DESE)" userId="bb054bc9-ef4a-419b-8326-5f2044d9e48f" providerId="ADAL" clId="{B0795C8F-B862-44F9-BF9B-AD7B0378253B}" dt="2023-10-24T15:02:32.049" v="0" actId="962"/>
          <ac:picMkLst>
            <pc:docMk/>
            <pc:sldMk cId="298995434" sldId="259"/>
            <ac:picMk id="4" creationId="{6B3ACF98-A81B-2C3B-CE87-835CC8AD0A21}"/>
          </ac:picMkLst>
        </pc:picChg>
      </pc:sldChg>
      <pc:sldChg chg="modSp mod">
        <pc:chgData name="Sullivan, Courtney (DESE)" userId="bb054bc9-ef4a-419b-8326-5f2044d9e48f" providerId="ADAL" clId="{B0795C8F-B862-44F9-BF9B-AD7B0378253B}" dt="2023-10-24T15:03:22.078" v="67" actId="962"/>
        <pc:sldMkLst>
          <pc:docMk/>
          <pc:sldMk cId="1379212833" sldId="260"/>
        </pc:sldMkLst>
        <pc:spChg chg="mod">
          <ac:chgData name="Sullivan, Courtney (DESE)" userId="bb054bc9-ef4a-419b-8326-5f2044d9e48f" providerId="ADAL" clId="{B0795C8F-B862-44F9-BF9B-AD7B0378253B}" dt="2023-10-24T15:03:12.156" v="65" actId="962"/>
          <ac:spMkLst>
            <pc:docMk/>
            <pc:sldMk cId="1379212833" sldId="260"/>
            <ac:spMk id="9" creationId="{8B407571-1B59-CD4A-FE81-9AA66AB22FA0}"/>
          </ac:spMkLst>
        </pc:spChg>
        <pc:spChg chg="mod">
          <ac:chgData name="Sullivan, Courtney (DESE)" userId="bb054bc9-ef4a-419b-8326-5f2044d9e48f" providerId="ADAL" clId="{B0795C8F-B862-44F9-BF9B-AD7B0378253B}" dt="2023-10-24T15:03:18.292" v="66" actId="962"/>
          <ac:spMkLst>
            <pc:docMk/>
            <pc:sldMk cId="1379212833" sldId="260"/>
            <ac:spMk id="10" creationId="{A7783629-A48C-CC11-F6E1-3D98BC81F9F5}"/>
          </ac:spMkLst>
        </pc:spChg>
        <pc:spChg chg="mod">
          <ac:chgData name="Sullivan, Courtney (DESE)" userId="bb054bc9-ef4a-419b-8326-5f2044d9e48f" providerId="ADAL" clId="{B0795C8F-B862-44F9-BF9B-AD7B0378253B}" dt="2023-10-24T15:03:22.078" v="67" actId="962"/>
          <ac:spMkLst>
            <pc:docMk/>
            <pc:sldMk cId="1379212833" sldId="260"/>
            <ac:spMk id="12" creationId="{601A7F9B-FD0B-030F-3784-CB232860B293}"/>
          </ac:spMkLst>
        </pc:spChg>
        <pc:cxnChg chg="mod">
          <ac:chgData name="Sullivan, Courtney (DESE)" userId="bb054bc9-ef4a-419b-8326-5f2044d9e48f" providerId="ADAL" clId="{B0795C8F-B862-44F9-BF9B-AD7B0378253B}" dt="2023-10-24T15:03:01.336" v="62" actId="962"/>
          <ac:cxnSpMkLst>
            <pc:docMk/>
            <pc:sldMk cId="1379212833" sldId="260"/>
            <ac:cxnSpMk id="6" creationId="{65AEA4CF-751E-D042-A63B-ED7E821F17E7}"/>
          </ac:cxnSpMkLst>
        </pc:cxnChg>
        <pc:cxnChg chg="mod">
          <ac:chgData name="Sullivan, Courtney (DESE)" userId="bb054bc9-ef4a-419b-8326-5f2044d9e48f" providerId="ADAL" clId="{B0795C8F-B862-44F9-BF9B-AD7B0378253B}" dt="2023-10-24T15:02:58.618" v="61" actId="962"/>
          <ac:cxnSpMkLst>
            <pc:docMk/>
            <pc:sldMk cId="1379212833" sldId="260"/>
            <ac:cxnSpMk id="8" creationId="{7A11D4B5-9E4C-6374-7AE9-432A65CFB67C}"/>
          </ac:cxnSpMkLst>
        </pc:cxnChg>
      </pc:sldChg>
      <pc:sldChg chg="modSp mod">
        <pc:chgData name="Sullivan, Courtney (DESE)" userId="bb054bc9-ef4a-419b-8326-5f2044d9e48f" providerId="ADAL" clId="{B0795C8F-B862-44F9-BF9B-AD7B0378253B}" dt="2023-10-24T15:03:06.229" v="64" actId="962"/>
        <pc:sldMkLst>
          <pc:docMk/>
          <pc:sldMk cId="2183504878" sldId="262"/>
        </pc:sldMkLst>
        <pc:cxnChg chg="mod">
          <ac:chgData name="Sullivan, Courtney (DESE)" userId="bb054bc9-ef4a-419b-8326-5f2044d9e48f" providerId="ADAL" clId="{B0795C8F-B862-44F9-BF9B-AD7B0378253B}" dt="2023-10-24T15:03:04.133" v="63" actId="962"/>
          <ac:cxnSpMkLst>
            <pc:docMk/>
            <pc:sldMk cId="2183504878" sldId="262"/>
            <ac:cxnSpMk id="6" creationId="{65AEA4CF-751E-D042-A63B-ED7E821F17E7}"/>
          </ac:cxnSpMkLst>
        </pc:cxnChg>
        <pc:cxnChg chg="mod">
          <ac:chgData name="Sullivan, Courtney (DESE)" userId="bb054bc9-ef4a-419b-8326-5f2044d9e48f" providerId="ADAL" clId="{B0795C8F-B862-44F9-BF9B-AD7B0378253B}" dt="2023-10-24T15:03:06.229" v="64" actId="962"/>
          <ac:cxnSpMkLst>
            <pc:docMk/>
            <pc:sldMk cId="2183504878" sldId="262"/>
            <ac:cxnSpMk id="8" creationId="{7A11D4B5-9E4C-6374-7AE9-432A65CFB67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 b="1" dirty="0">
              <a:latin typeface="Segoe UI Semibold"/>
            </a:rPr>
            <a:t>Strategic</a:t>
          </a:r>
          <a:r>
            <a:rPr lang="en-US" b="1" dirty="0">
              <a:latin typeface="Segoe UI Semibold"/>
              <a:cs typeface="Segoe UI Semibold"/>
            </a:rPr>
            <a:t> Objective 2 - "Deeper Learning"</a:t>
          </a:r>
          <a:endParaRPr lang="en-US" b="1" dirty="0"/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 b="1" dirty="0">
              <a:latin typeface="Segoe UI Semibold"/>
            </a:rPr>
            <a:t>Strategic Objective 3 - "Diverse and Effective Workforce"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r>
            <a:rPr lang="en-US" dirty="0"/>
            <a:t>Develop and sustain a workforce that is </a:t>
          </a:r>
          <a:r>
            <a:rPr lang="en-US" b="1" dirty="0"/>
            <a:t>diverse</a:t>
          </a:r>
          <a:r>
            <a:rPr lang="en-US" dirty="0"/>
            <a:t>, </a:t>
          </a:r>
          <a:r>
            <a:rPr lang="en-US" b="1" dirty="0"/>
            <a:t>culturally responsive</a:t>
          </a:r>
          <a:r>
            <a:rPr lang="en-US" dirty="0"/>
            <a:t>, </a:t>
          </a:r>
          <a:r>
            <a:rPr lang="en-US" b="1" dirty="0"/>
            <a:t>well-prepared</a:t>
          </a:r>
          <a:r>
            <a:rPr lang="en-US" dirty="0"/>
            <a:t>, and committed to </a:t>
          </a:r>
          <a:r>
            <a:rPr lang="en-US" b="1" dirty="0"/>
            <a:t>continuous improvement</a:t>
          </a:r>
          <a:r>
            <a:rPr lang="en-US" dirty="0"/>
            <a:t>, so that all students have equitable access to </a:t>
          </a:r>
          <a:r>
            <a:rPr lang="en-US" b="1" dirty="0"/>
            <a:t>effective educators</a:t>
          </a:r>
          <a:r>
            <a:rPr lang="en-US" dirty="0"/>
            <a:t>.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0" dirty="0"/>
            <a:t>Promote </a:t>
          </a:r>
          <a:r>
            <a:rPr lang="en-US" b="1" dirty="0"/>
            <a:t>deeper learning</a:t>
          </a:r>
          <a:r>
            <a:rPr lang="en-US" b="0" dirty="0"/>
            <a:t> so that </a:t>
          </a:r>
          <a:r>
            <a:rPr lang="en-US" b="1" dirty="0"/>
            <a:t>all</a:t>
          </a:r>
          <a:r>
            <a:rPr lang="en-US" b="0" dirty="0"/>
            <a:t> students engage in </a:t>
          </a:r>
          <a:r>
            <a:rPr lang="en-US" b="1" dirty="0"/>
            <a:t>grade-level work</a:t>
          </a:r>
          <a:r>
            <a:rPr lang="en-US" b="0" dirty="0"/>
            <a:t> that is </a:t>
          </a:r>
          <a:r>
            <a:rPr lang="en-US" b="1" dirty="0"/>
            <a:t>real-world</a:t>
          </a:r>
          <a:r>
            <a:rPr lang="en-US" b="0" dirty="0"/>
            <a:t>,</a:t>
          </a:r>
          <a:r>
            <a:rPr lang="en-US" b="1" dirty="0"/>
            <a:t> relevant</a:t>
          </a:r>
          <a:r>
            <a:rPr lang="en-US" b="0" dirty="0"/>
            <a:t>,</a:t>
          </a:r>
          <a:r>
            <a:rPr lang="en-US" b="1" dirty="0"/>
            <a:t> </a:t>
          </a:r>
          <a:r>
            <a:rPr lang="en-US" b="0" dirty="0"/>
            <a:t>and</a:t>
          </a:r>
          <a:r>
            <a:rPr lang="en-US" b="1" dirty="0"/>
            <a:t> interactive</a:t>
          </a:r>
          <a:r>
            <a:rPr lang="en-US" b="0" dirty="0"/>
            <a:t>.</a:t>
          </a:r>
          <a:r>
            <a:rPr lang="en-US" b="0" dirty="0">
              <a:latin typeface="Calibri Light" panose="020F0302020204030204"/>
            </a:rPr>
            <a:t> </a:t>
          </a:r>
          <a:endParaRPr lang="en-US" b="0" dirty="0"/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 dirty="0"/>
            <a:t>Cultivate systems to support the </a:t>
          </a:r>
          <a:r>
            <a:rPr lang="en-US" b="1" dirty="0"/>
            <a:t>whole student</a:t>
          </a:r>
          <a:r>
            <a:rPr lang="en-US" dirty="0"/>
            <a:t> and foster </a:t>
          </a:r>
          <a:r>
            <a:rPr lang="en-US" b="1" dirty="0"/>
            <a:t>joyful</a:t>
          </a:r>
          <a:r>
            <a:rPr lang="en-US" dirty="0"/>
            <a:t>,</a:t>
          </a:r>
          <a:r>
            <a:rPr lang="en-US" b="1" dirty="0"/>
            <a:t> healthy</a:t>
          </a:r>
          <a:r>
            <a:rPr lang="en-US" dirty="0"/>
            <a:t>,</a:t>
          </a:r>
          <a:r>
            <a:rPr lang="en-US" b="1" dirty="0"/>
            <a:t> and supportive</a:t>
          </a:r>
          <a:r>
            <a:rPr lang="en-US" dirty="0"/>
            <a:t> learning environments so that all students feel </a:t>
          </a:r>
          <a:r>
            <a:rPr lang="en-US" b="1" dirty="0"/>
            <a:t>valued</a:t>
          </a:r>
          <a:r>
            <a:rPr lang="en-US" dirty="0"/>
            <a:t>,</a:t>
          </a:r>
          <a:r>
            <a:rPr lang="en-US" b="1" dirty="0"/>
            <a:t> connected</a:t>
          </a:r>
          <a:r>
            <a:rPr lang="en-US" dirty="0"/>
            <a:t>, </a:t>
          </a:r>
          <a:r>
            <a:rPr lang="en-US" b="1" dirty="0"/>
            <a:t>nourished</a:t>
          </a:r>
          <a:r>
            <a:rPr lang="en-US" dirty="0"/>
            <a:t>, and</a:t>
          </a:r>
          <a:r>
            <a:rPr lang="en-US" b="1" dirty="0"/>
            <a:t> ready to learn</a:t>
          </a:r>
          <a:r>
            <a:rPr lang="en-US" b="1" dirty="0">
              <a:latin typeface="Calibri Light" panose="020F0302020204030204"/>
            </a:rPr>
            <a:t>.</a:t>
          </a:r>
          <a:endParaRPr lang="en-US" dirty="0"/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b="1" dirty="0">
              <a:latin typeface="Segoe UI Semibold"/>
            </a:rPr>
            <a:t>Strategic</a:t>
          </a:r>
          <a:r>
            <a:rPr lang="en-US" b="1" dirty="0">
              <a:latin typeface="Segoe UI Semibold"/>
              <a:cs typeface="Segoe UI Semibold"/>
            </a:rPr>
            <a:t> Objective 1 - "Whole Student"</a:t>
          </a:r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6642835" y="-2733878"/>
          <a:ext cx="1001435" cy="6723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Cultivate systems to support the </a:t>
          </a:r>
          <a:r>
            <a:rPr lang="en-US" sz="1700" b="1" kern="1200" dirty="0"/>
            <a:t>whole student</a:t>
          </a:r>
          <a:r>
            <a:rPr lang="en-US" sz="1700" kern="1200" dirty="0"/>
            <a:t> and foster </a:t>
          </a:r>
          <a:r>
            <a:rPr lang="en-US" sz="1700" b="1" kern="1200" dirty="0"/>
            <a:t>joyful</a:t>
          </a:r>
          <a:r>
            <a:rPr lang="en-US" sz="1700" kern="1200" dirty="0"/>
            <a:t>,</a:t>
          </a:r>
          <a:r>
            <a:rPr lang="en-US" sz="1700" b="1" kern="1200" dirty="0"/>
            <a:t> healthy</a:t>
          </a:r>
          <a:r>
            <a:rPr lang="en-US" sz="1700" kern="1200" dirty="0"/>
            <a:t>,</a:t>
          </a:r>
          <a:r>
            <a:rPr lang="en-US" sz="1700" b="1" kern="1200" dirty="0"/>
            <a:t> and supportive</a:t>
          </a:r>
          <a:r>
            <a:rPr lang="en-US" sz="1700" kern="1200" dirty="0"/>
            <a:t> learning environments so that all students feel </a:t>
          </a:r>
          <a:r>
            <a:rPr lang="en-US" sz="1700" b="1" kern="1200" dirty="0"/>
            <a:t>valued</a:t>
          </a:r>
          <a:r>
            <a:rPr lang="en-US" sz="1700" kern="1200" dirty="0"/>
            <a:t>,</a:t>
          </a:r>
          <a:r>
            <a:rPr lang="en-US" sz="1700" b="1" kern="1200" dirty="0"/>
            <a:t> connected</a:t>
          </a:r>
          <a:r>
            <a:rPr lang="en-US" sz="1700" kern="1200" dirty="0"/>
            <a:t>, </a:t>
          </a:r>
          <a:r>
            <a:rPr lang="en-US" sz="1700" b="1" kern="1200" dirty="0"/>
            <a:t>nourished</a:t>
          </a:r>
          <a:r>
            <a:rPr lang="en-US" sz="1700" kern="1200" dirty="0"/>
            <a:t>, and</a:t>
          </a:r>
          <a:r>
            <a:rPr lang="en-US" sz="1700" b="1" kern="1200" dirty="0"/>
            <a:t> ready to learn</a:t>
          </a:r>
          <a:r>
            <a:rPr lang="en-US" sz="1700" b="1" kern="1200" dirty="0">
              <a:latin typeface="Calibri Light" panose="020F0302020204030204"/>
            </a:rPr>
            <a:t>.</a:t>
          </a:r>
          <a:endParaRPr lang="en-US" sz="1700" kern="1200" dirty="0"/>
        </a:p>
      </dsp:txBody>
      <dsp:txXfrm rot="-5400000">
        <a:off x="3781881" y="175962"/>
        <a:ext cx="6674458" cy="903663"/>
      </dsp:txXfrm>
    </dsp:sp>
    <dsp:sp modelId="{C625CF21-C0CE-427C-856C-6DE7A8B33D8A}">
      <dsp:nvSpPr>
        <dsp:cNvPr id="0" name=""/>
        <dsp:cNvSpPr/>
      </dsp:nvSpPr>
      <dsp:spPr>
        <a:xfrm>
          <a:off x="0" y="1896"/>
          <a:ext cx="3781881" cy="12517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Segoe UI Semibold"/>
            </a:rPr>
            <a:t>Strategic</a:t>
          </a:r>
          <a:r>
            <a:rPr lang="en-US" sz="2200" b="1" kern="1200" dirty="0">
              <a:latin typeface="Segoe UI Semibold"/>
              <a:cs typeface="Segoe UI Semibold"/>
            </a:rPr>
            <a:t> Objective 1 - "Whole Student"</a:t>
          </a:r>
        </a:p>
      </dsp:txBody>
      <dsp:txXfrm>
        <a:off x="61108" y="63004"/>
        <a:ext cx="3659665" cy="1129578"/>
      </dsp:txXfrm>
    </dsp:sp>
    <dsp:sp modelId="{22C5200A-4F3E-413A-A0C2-5E5FE3F5BD79}">
      <dsp:nvSpPr>
        <dsp:cNvPr id="0" name=""/>
        <dsp:cNvSpPr/>
      </dsp:nvSpPr>
      <dsp:spPr>
        <a:xfrm rot="5400000">
          <a:off x="6642835" y="-1419494"/>
          <a:ext cx="1001435" cy="6723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Promote </a:t>
          </a:r>
          <a:r>
            <a:rPr lang="en-US" sz="1700" b="1" kern="1200" dirty="0"/>
            <a:t>deeper learning</a:t>
          </a:r>
          <a:r>
            <a:rPr lang="en-US" sz="1700" b="0" kern="1200" dirty="0"/>
            <a:t> so that </a:t>
          </a:r>
          <a:r>
            <a:rPr lang="en-US" sz="1700" b="1" kern="1200" dirty="0"/>
            <a:t>all</a:t>
          </a:r>
          <a:r>
            <a:rPr lang="en-US" sz="1700" b="0" kern="1200" dirty="0"/>
            <a:t> students engage in </a:t>
          </a:r>
          <a:r>
            <a:rPr lang="en-US" sz="1700" b="1" kern="1200" dirty="0"/>
            <a:t>grade-level work</a:t>
          </a:r>
          <a:r>
            <a:rPr lang="en-US" sz="1700" b="0" kern="1200" dirty="0"/>
            <a:t> that is </a:t>
          </a:r>
          <a:r>
            <a:rPr lang="en-US" sz="1700" b="1" kern="1200" dirty="0"/>
            <a:t>real-world</a:t>
          </a:r>
          <a:r>
            <a:rPr lang="en-US" sz="1700" b="0" kern="1200" dirty="0"/>
            <a:t>,</a:t>
          </a:r>
          <a:r>
            <a:rPr lang="en-US" sz="1700" b="1" kern="1200" dirty="0"/>
            <a:t> relevant</a:t>
          </a:r>
          <a:r>
            <a:rPr lang="en-US" sz="1700" b="0" kern="1200" dirty="0"/>
            <a:t>,</a:t>
          </a:r>
          <a:r>
            <a:rPr lang="en-US" sz="1700" b="1" kern="1200" dirty="0"/>
            <a:t> </a:t>
          </a:r>
          <a:r>
            <a:rPr lang="en-US" sz="1700" b="0" kern="1200" dirty="0"/>
            <a:t>and</a:t>
          </a:r>
          <a:r>
            <a:rPr lang="en-US" sz="1700" b="1" kern="1200" dirty="0"/>
            <a:t> interactive</a:t>
          </a:r>
          <a:r>
            <a:rPr lang="en-US" sz="1700" b="0" kern="1200" dirty="0"/>
            <a:t>.</a:t>
          </a:r>
          <a:r>
            <a:rPr lang="en-US" sz="1700" b="0" kern="1200" dirty="0">
              <a:latin typeface="Calibri Light" panose="020F0302020204030204"/>
            </a:rPr>
            <a:t> </a:t>
          </a:r>
          <a:endParaRPr lang="en-US" sz="1700" b="0" kern="1200" dirty="0"/>
        </a:p>
      </dsp:txBody>
      <dsp:txXfrm rot="-5400000">
        <a:off x="3781881" y="1490346"/>
        <a:ext cx="6674458" cy="903663"/>
      </dsp:txXfrm>
    </dsp:sp>
    <dsp:sp modelId="{24CED813-7888-430C-AFDB-9D3A24B568CB}">
      <dsp:nvSpPr>
        <dsp:cNvPr id="0" name=""/>
        <dsp:cNvSpPr/>
      </dsp:nvSpPr>
      <dsp:spPr>
        <a:xfrm>
          <a:off x="0" y="1316280"/>
          <a:ext cx="3781881" cy="12517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Segoe UI Semibold"/>
            </a:rPr>
            <a:t>Strategic</a:t>
          </a:r>
          <a:r>
            <a:rPr lang="en-US" sz="2200" b="1" kern="1200" dirty="0">
              <a:latin typeface="Segoe UI Semibold"/>
              <a:cs typeface="Segoe UI Semibold"/>
            </a:rPr>
            <a:t> Objective 2 - "Deeper Learning"</a:t>
          </a:r>
          <a:endParaRPr lang="en-US" sz="2200" b="1" kern="1200" dirty="0"/>
        </a:p>
      </dsp:txBody>
      <dsp:txXfrm>
        <a:off x="61108" y="1377388"/>
        <a:ext cx="3659665" cy="1129578"/>
      </dsp:txXfrm>
    </dsp:sp>
    <dsp:sp modelId="{48523046-28B0-4CA5-BB43-DD387BCF65C6}">
      <dsp:nvSpPr>
        <dsp:cNvPr id="0" name=""/>
        <dsp:cNvSpPr/>
      </dsp:nvSpPr>
      <dsp:spPr>
        <a:xfrm rot="5400000">
          <a:off x="6642835" y="-105110"/>
          <a:ext cx="1001435" cy="6723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Develop and sustain a workforce that is </a:t>
          </a:r>
          <a:r>
            <a:rPr lang="en-US" sz="1700" b="1" kern="1200" dirty="0"/>
            <a:t>diverse</a:t>
          </a:r>
          <a:r>
            <a:rPr lang="en-US" sz="1700" kern="1200" dirty="0"/>
            <a:t>, </a:t>
          </a:r>
          <a:r>
            <a:rPr lang="en-US" sz="1700" b="1" kern="1200" dirty="0"/>
            <a:t>culturally responsive</a:t>
          </a:r>
          <a:r>
            <a:rPr lang="en-US" sz="1700" kern="1200" dirty="0"/>
            <a:t>, </a:t>
          </a:r>
          <a:r>
            <a:rPr lang="en-US" sz="1700" b="1" kern="1200" dirty="0"/>
            <a:t>well-prepared</a:t>
          </a:r>
          <a:r>
            <a:rPr lang="en-US" sz="1700" kern="1200" dirty="0"/>
            <a:t>, and committed to </a:t>
          </a:r>
          <a:r>
            <a:rPr lang="en-US" sz="1700" b="1" kern="1200" dirty="0"/>
            <a:t>continuous improvement</a:t>
          </a:r>
          <a:r>
            <a:rPr lang="en-US" sz="1700" kern="1200" dirty="0"/>
            <a:t>, so that all students have equitable access to </a:t>
          </a:r>
          <a:r>
            <a:rPr lang="en-US" sz="1700" b="1" kern="1200" dirty="0"/>
            <a:t>effective educators</a:t>
          </a:r>
          <a:r>
            <a:rPr lang="en-US" sz="1700" kern="1200" dirty="0"/>
            <a:t>.</a:t>
          </a:r>
        </a:p>
      </dsp:txBody>
      <dsp:txXfrm rot="-5400000">
        <a:off x="3781881" y="2804730"/>
        <a:ext cx="6674458" cy="903663"/>
      </dsp:txXfrm>
    </dsp:sp>
    <dsp:sp modelId="{BEF76E51-4B0A-4CD7-8E87-ACA209BCE8EA}">
      <dsp:nvSpPr>
        <dsp:cNvPr id="0" name=""/>
        <dsp:cNvSpPr/>
      </dsp:nvSpPr>
      <dsp:spPr>
        <a:xfrm>
          <a:off x="0" y="2630664"/>
          <a:ext cx="3781881" cy="12517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Segoe UI Semibold"/>
            </a:rPr>
            <a:t>Strategic Objective 3 - "Diverse and Effective Workforce"</a:t>
          </a:r>
        </a:p>
      </dsp:txBody>
      <dsp:txXfrm>
        <a:off x="61108" y="2691772"/>
        <a:ext cx="3659665" cy="112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50" r:id="rId2"/>
    <p:sldLayoutId id="2147483651" r:id="rId3"/>
    <p:sldLayoutId id="2147483742" r:id="rId4"/>
    <p:sldLayoutId id="2147483653" r:id="rId5"/>
    <p:sldLayoutId id="2147483744" r:id="rId6"/>
    <p:sldLayoutId id="2147483741" r:id="rId7"/>
    <p:sldLayoutId id="2147483656" r:id="rId8"/>
    <p:sldLayoutId id="214748374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C45D-9357-82DC-9E48-4936B8576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143581" cy="26912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Arial"/>
              </a:rPr>
              <a:t>Commissioner's Goals SY23-24</a:t>
            </a:r>
            <a:endParaRPr lang="en-US" dirty="0"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BE7A2-800D-96A5-FC55-869636D05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958944"/>
            <a:ext cx="7885842" cy="9985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Arial"/>
              </a:rPr>
              <a:t>Presentation to BESE</a:t>
            </a:r>
            <a:endParaRPr lang="en-US">
              <a:latin typeface="Calibri"/>
            </a:endParaRPr>
          </a:p>
          <a:p>
            <a:r>
              <a:rPr lang="en-US" dirty="0">
                <a:latin typeface="Calibri"/>
                <a:cs typeface="Arial"/>
              </a:rPr>
              <a:t>October 24, 2023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6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4384E-A668-0F8F-2693-E2B178A3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Arial"/>
              </a:rPr>
              <a:t>Priorities Aligned to the Educational Vision</a:t>
            </a:r>
            <a:endParaRPr lang="en-US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ACF98-A81B-2C3B-CE87-835CC8AD0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069" y="51522"/>
            <a:ext cx="2242704" cy="2555297"/>
          </a:xfrm>
          <a:prstGeom prst="rect">
            <a:avLst/>
          </a:prstGeom>
        </p:spPr>
      </p:pic>
      <p:graphicFrame>
        <p:nvGraphicFramePr>
          <p:cNvPr id="6" name="Content Placeholder 2" descr="Strategic Objectives 1-3">
            <a:extLst>
              <a:ext uri="{FF2B5EF4-FFF2-40B4-BE49-F238E27FC236}">
                <a16:creationId xmlns:a16="http://schemas.microsoft.com/office/drawing/2014/main" id="{CF8A4591-5559-78C2-7B14-54A66435E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06615"/>
              </p:ext>
            </p:extLst>
          </p:nvPr>
        </p:nvGraphicFramePr>
        <p:xfrm>
          <a:off x="436566" y="2041595"/>
          <a:ext cx="10505225" cy="388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9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3402-1B42-C1B7-00E1-A30C8B1CA6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4075" y="119592"/>
            <a:ext cx="7940675" cy="7985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Summary of Goals Across Strategic Objectives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E7468-8F0D-9A78-E85A-2C10A303DB16}"/>
              </a:ext>
            </a:extLst>
          </p:cNvPr>
          <p:cNvSpPr/>
          <p:nvPr/>
        </p:nvSpPr>
        <p:spPr>
          <a:xfrm>
            <a:off x="244474" y="1000372"/>
            <a:ext cx="2172254" cy="163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Strategic Objective 1: Whole Student</a:t>
            </a:r>
            <a:endParaRPr lang="en-US" sz="1600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A8F76-58F1-ADE7-8179-7287903C79E3}"/>
              </a:ext>
            </a:extLst>
          </p:cNvPr>
          <p:cNvSpPr/>
          <p:nvPr/>
        </p:nvSpPr>
        <p:spPr>
          <a:xfrm>
            <a:off x="244472" y="2861847"/>
            <a:ext cx="2168169" cy="2508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Strategic Objective 2: Deeper Learning</a:t>
            </a:r>
            <a:endParaRPr lang="en-US" sz="1600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14956-1ADC-741B-FC80-1974DA17CBEE}"/>
              </a:ext>
            </a:extLst>
          </p:cNvPr>
          <p:cNvSpPr/>
          <p:nvPr/>
        </p:nvSpPr>
        <p:spPr>
          <a:xfrm>
            <a:off x="248787" y="5563641"/>
            <a:ext cx="2177515" cy="1112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Strategic Objective 3: Diverse and Effective Workforce</a:t>
            </a:r>
            <a:endParaRPr lang="en-US" sz="160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E9A6D90-C711-598A-522A-EE8B895031FB}"/>
              </a:ext>
            </a:extLst>
          </p:cNvPr>
          <p:cNvSpPr txBox="1"/>
          <p:nvPr/>
        </p:nvSpPr>
        <p:spPr>
          <a:xfrm>
            <a:off x="2480218" y="1003618"/>
            <a:ext cx="9352776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Launch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Comprehensive Health and Physical Education (CHPE) framework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with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implementation resources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supports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Provide grant funding to assist districts in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reducing chronic absenteeism rates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Provide funding, guidance, professional development, and networking offerings that support districts in building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safe and supportive school environments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that promote students' 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mental health and wellbeing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Coordinate the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Better Together Family Engagement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 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Summit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and disseminate online training modules, resources, and a toolkit that help schools build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partnerships with families from diverse backgrounds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Offer grant funding and professional development to support districts in their adoption and implementation of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high-quality instructional materials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and a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comprehensive and evidence-based approach to early literacy 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 panose="020F0502020204030204"/>
              </a:rPr>
              <a:t>Continue to offer support for accelerated learning including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high-dosage tutoring in literacy and math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, 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high-quality supplemental math programming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, 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Acceleration Academies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Support English learners (ELs) 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by promoting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high-quality curricula for ELs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and disseminating best practices for meeting the needs of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students with limited or interrupted formal education (SLIFE)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Support students with disabilities by providing grant funding, professional learning, and resources to support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implementation of the new statewide Individualized Education Program (IEP)  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Continue efforts to expand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deeper learning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high-quality pathway programs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including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Innovation Career Pathways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, 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CTE Chapter 74 programs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, 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Early College programs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Continue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educator diversity cohort learning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experiences,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recruitment and retention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initiatives, and support districts with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staffing challenges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pipeline development</a:t>
            </a:r>
            <a:endParaRPr lang="en-US" sz="1600" b="1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Expand supports 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emergency licensed educators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by providing MTEL vouchers and establishing four regional centers to provide individualized assistance in converting to a permanent license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11D4B5-9E4C-6374-7AE9-432A65CFB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1194" y="2806579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AEA4CF-751E-D042-A63B-ED7E821F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37787" y="5514667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B407571-1B59-CD4A-FE81-9AA66AB22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0523" y="1506682"/>
            <a:ext cx="277090" cy="28575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783629-A48C-CC11-F6E1-3D98BC81F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4413" y="3417957"/>
            <a:ext cx="277090" cy="28575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01A7F9B-FD0B-030F-3784-CB232860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7841" y="5978412"/>
            <a:ext cx="277090" cy="28575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3402-1B42-C1B7-00E1-A30C8B1CA6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7667" y="348192"/>
            <a:ext cx="9726613" cy="7985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Summary of Goals Across Departmental Core Functions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E7468-8F0D-9A78-E85A-2C10A303DB16}"/>
              </a:ext>
            </a:extLst>
          </p:cNvPr>
          <p:cNvSpPr/>
          <p:nvPr/>
        </p:nvSpPr>
        <p:spPr>
          <a:xfrm>
            <a:off x="255057" y="1415703"/>
            <a:ext cx="2172254" cy="1321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Targeted Assistance</a:t>
            </a:r>
            <a:endParaRPr lang="en-US" sz="1600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A8F76-58F1-ADE7-8179-7287903C79E3}"/>
              </a:ext>
            </a:extLst>
          </p:cNvPr>
          <p:cNvSpPr/>
          <p:nvPr/>
        </p:nvSpPr>
        <p:spPr>
          <a:xfrm>
            <a:off x="255055" y="2844835"/>
            <a:ext cx="2168169" cy="1026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Data, Assessment, and Accountability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E9A6D90-C711-598A-522A-EE8B895031FB}"/>
              </a:ext>
            </a:extLst>
          </p:cNvPr>
          <p:cNvSpPr txBox="1"/>
          <p:nvPr/>
        </p:nvSpPr>
        <p:spPr>
          <a:xfrm>
            <a:off x="2564885" y="1415078"/>
            <a:ext cx="9352776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Provide direct assistance to the districts hosting state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emergency assistance shelters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build and strengthen their systems for welcoming, enrolling, placing, and effectively serving newly arrived students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. </a:t>
            </a:r>
            <a:endParaRPr lang="en-US" sz="16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Continue to provide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technical assistance, funding, and accountability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to districts and school identified in the state's accountability system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Monitor progress and support 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BPS with the Systemic Improvement Plan</a:t>
            </a:r>
            <a:endParaRPr lang="en-US" sz="1600" b="1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Gather a diverse range of perspectives from within the educational ecosystem to incorporate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stakeholder feedback into the accountability system review process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. 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Complete the launch of the new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Education-to-Career Research and Data Hub 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Expand both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new science assessment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and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new civics assessment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Provide guidance and support to districts on the submission of their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new three-year Student Opportunity Act (SOA) plan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that includes analyzing disaggregated data, selecting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evidence-based programs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to address academic disparities among student groups, and measuring impact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11D4B5-9E4C-6374-7AE9-432A65CFB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4762" y="2792803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AEA4CF-751E-D042-A63B-ED7E821F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67928" y="3920056"/>
            <a:ext cx="90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E34F7-81AF-1ACE-6097-A72696CC73EF}"/>
              </a:ext>
            </a:extLst>
          </p:cNvPr>
          <p:cNvSpPr/>
          <p:nvPr/>
        </p:nvSpPr>
        <p:spPr>
          <a:xfrm>
            <a:off x="255054" y="3978188"/>
            <a:ext cx="2168169" cy="1087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Funding Mechanisms</a:t>
            </a:r>
            <a:endParaRPr lang="en-US" sz="200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50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  <SharedWithUsers xmlns="7a12eb2f-f040-4639-9fb2-5a6588dc8035">
      <UserInfo>
        <DisplayName>Sullivan, Courtney (DESE)</DisplayName>
        <AccountId>20</AccountId>
        <AccountType/>
      </UserInfo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3" ma:contentTypeDescription="Create a new document." ma:contentTypeScope="" ma:versionID="d9c8dda46e73a3619efd74db03fed23c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a972f62b1a7e1f58de95a5345083bec1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85CDB-1816-4440-A7E7-263DE077C834}">
  <ds:schemaRefs>
    <ds:schemaRef ds:uri="7a12eb2f-f040-4639-9fb2-5a6588dc8035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0128f6a2-0fe6-40ac-973e-bb0bf351512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AA62412-0176-42CD-A722-D40829695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5C45D-EE96-4B2D-821A-E4BBB3E0F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577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 Semibold</vt:lpstr>
      <vt:lpstr>Office Theme</vt:lpstr>
      <vt:lpstr>Commissioner's Goals SY23-24</vt:lpstr>
      <vt:lpstr>Priorities Aligned to the Educational Vision</vt:lpstr>
      <vt:lpstr>Summary of Goals Across Strategic Objectives</vt:lpstr>
      <vt:lpstr>Summary of Goals Across Departmental Core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Commissioner's Goals SY23-24</dc:title>
  <dc:creator>DESE</dc:creator>
  <cp:lastModifiedBy>Zou, Dong (EOE)</cp:lastModifiedBy>
  <cp:revision>418</cp:revision>
  <dcterms:created xsi:type="dcterms:W3CDTF">2023-10-10T14:44:51Z</dcterms:created>
  <dcterms:modified xsi:type="dcterms:W3CDTF">2023-10-24T16:22:25Z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24 2023 12:00AM</vt:lpwstr>
  </property>
</Properties>
</file>