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 id="2147483679" r:id="rId6"/>
  </p:sldMasterIdLst>
  <p:notesMasterIdLst>
    <p:notesMasterId r:id="rId24"/>
  </p:notesMasterIdLst>
  <p:handoutMasterIdLst>
    <p:handoutMasterId r:id="rId25"/>
  </p:handoutMasterIdLst>
  <p:sldIdLst>
    <p:sldId id="267" r:id="rId7"/>
    <p:sldId id="343" r:id="rId8"/>
    <p:sldId id="342" r:id="rId9"/>
    <p:sldId id="344" r:id="rId10"/>
    <p:sldId id="281" r:id="rId11"/>
    <p:sldId id="347" r:id="rId12"/>
    <p:sldId id="360" r:id="rId13"/>
    <p:sldId id="349" r:id="rId14"/>
    <p:sldId id="358" r:id="rId15"/>
    <p:sldId id="359" r:id="rId16"/>
    <p:sldId id="355" r:id="rId17"/>
    <p:sldId id="356" r:id="rId18"/>
    <p:sldId id="351" r:id="rId19"/>
    <p:sldId id="352" r:id="rId20"/>
    <p:sldId id="353" r:id="rId21"/>
    <p:sldId id="354" r:id="rId22"/>
    <p:sldId id="357" r:id="rId2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96111-D6A9-60A9-4ADA-F9CBF25C7282}" name="Pina, Eveliny (DESE)" initials="P(" userId="S::eveliny.pina@mass.gov::281b0760-8433-4cf5-84f1-4574f717825c" providerId="AD"/>
  <p188:author id="{BFF06512-0152-D3B7-0D17-9AC360A83317}" name="Cowan, James" initials="JC" userId="S::jcowan@air.org::7c8d5751-2716-42f3-abc4-d3a4379548be" providerId="AD"/>
  <p188:author id="{84808312-AE85-50B3-719C-B880DB8D7E0D}" name="Santos, Taciane A. (DESE)" initials="S(" userId="S::taciane.a.santos@mass.gov::1c1092f3-33cb-4d05-917a-8d578402e92c" providerId="AD"/>
  <p188:author id="{F378E418-1749-F71E-FE52-7715EE1A7055}" name="Zorich, Lindsay  (DESE)" initials="Z(" userId="S::lindsay.zorich@mass.gov::e000313c-32bf-4e7b-9a16-d8cab6b4976b" providerId="AD"/>
  <p188:author id="{026B5B98-007D-1F66-F551-3CF3A05072EE}" name="Abbott, Claire (DESE)" initials="AC(" userId="S::Claire.J.Abbott@mass.gov::b80222f3-7abf-41f6-a69e-af06caaffd48" providerId="AD"/>
  <p188:author id="{AE4DA19D-5474-0B52-A4C2-1103076DF846}" name="Losee, Elizabeth (DESE)" initials="L(" userId="S::elizabeth.c.losee@mass.gov::ca2766c9-0676-4442-b2fb-89151b00f906" providerId="AD"/>
  <p188:author id="{EBD430C6-6BAE-475B-86D3-51BFCA71C459}" name="Webb, Aubree M. (DESE)" initials="WAM(" userId="S::Aubree.M.Webb@mass.gov::e844039d-1a97-440d-a44a-31053f42022a" providerId="AD"/>
  <p188:author id="{5A000CCB-B5B8-5A50-39E4-442699DF2FA6}" name="Chin, Kenzie (DESE)" initials="C(" userId="S::kenzie.chin@mass.gov::0341b3cf-276f-4be2-a74f-0005ba9ba63b" providerId="AD"/>
  <p188:author id="{FEA9FCCD-BB31-A11F-ECC4-78E3D2C2691C}" name="Sagov, Sadye M (DESE)" initials="S(" userId="S::sadye.m.sagov@mass.gov::4aaf61df-7a31-4800-bcab-734ca7f6eb6d" providerId="AD"/>
  <p188:author id="{E8FF4BF5-15D0-B6B1-43C2-5983FB92F0E6}" name="Abbott, Claire (DESE)" initials="A(" userId="S::claire.j.abbott@mass.gov::b80222f3-7abf-41f6-a69e-af06caaffd48" providerId="AD"/>
  <p188:author id="{F4EE78FC-B3E4-505F-A7E7-5F2CC1DDF80E}" name="Clancy, Shannon (DESE)" initials="C(" userId="S::shannon.clancy@mass.gov::0d21b35f-b60b-4b60-8c9e-9d88af43d1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C9E4"/>
    <a:srgbClr val="FBE5D6"/>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82AF9-3319-64DC-A190-A522E3EFDEA1}" v="201" dt="2023-10-23T18:16:03.202"/>
    <p1510:client id="{367615FD-F722-44A3-ADC8-3DFBB6394636}" v="455" dt="2023-10-24T10:33:14.546"/>
    <p1510:client id="{39D4F694-02D4-4E77-AA12-F51ACC385832}" v="3" dt="2023-10-24T14:12:06.880"/>
    <p1510:client id="{42849353-5764-4DEE-B2AB-DDCCAB393F08}" v="712" dt="2023-10-24T15:21:16.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4" d="100"/>
          <a:sy n="84" d="100"/>
        </p:scale>
        <p:origin x="18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42849353-5764-4DEE-B2AB-DDCCAB393F08}"/>
    <pc:docChg chg="modSld">
      <pc:chgData name="Sullivan, Courtney (DESE)" userId="bb054bc9-ef4a-419b-8326-5f2044d9e48f" providerId="ADAL" clId="{42849353-5764-4DEE-B2AB-DDCCAB393F08}" dt="2023-10-24T15:21:16.065" v="714" actId="962"/>
      <pc:docMkLst>
        <pc:docMk/>
      </pc:docMkLst>
      <pc:sldChg chg="addSp modSp mod">
        <pc:chgData name="Sullivan, Courtney (DESE)" userId="bb054bc9-ef4a-419b-8326-5f2044d9e48f" providerId="ADAL" clId="{42849353-5764-4DEE-B2AB-DDCCAB393F08}" dt="2023-10-24T15:17:16.456" v="257" actId="962"/>
        <pc:sldMkLst>
          <pc:docMk/>
          <pc:sldMk cId="1200831026" sldId="342"/>
        </pc:sldMkLst>
        <pc:spChg chg="add mod">
          <ac:chgData name="Sullivan, Courtney (DESE)" userId="bb054bc9-ef4a-419b-8326-5f2044d9e48f" providerId="ADAL" clId="{42849353-5764-4DEE-B2AB-DDCCAB393F08}" dt="2023-10-24T15:09:29.486" v="43" actId="20577"/>
          <ac:spMkLst>
            <pc:docMk/>
            <pc:sldMk cId="1200831026" sldId="342"/>
            <ac:spMk id="3" creationId="{50465FA4-32F0-43CA-9BC6-EF7AC62571DF}"/>
          </ac:spMkLst>
        </pc:spChg>
        <pc:spChg chg="mod">
          <ac:chgData name="Sullivan, Courtney (DESE)" userId="bb054bc9-ef4a-419b-8326-5f2044d9e48f" providerId="ADAL" clId="{42849353-5764-4DEE-B2AB-DDCCAB393F08}" dt="2023-10-24T15:16:09.666" v="251" actId="1076"/>
          <ac:spMkLst>
            <pc:docMk/>
            <pc:sldMk cId="1200831026" sldId="342"/>
            <ac:spMk id="16" creationId="{67748FF1-F46E-3314-9F15-4016DCAB5941}"/>
          </ac:spMkLst>
        </pc:spChg>
        <pc:spChg chg="mod">
          <ac:chgData name="Sullivan, Courtney (DESE)" userId="bb054bc9-ef4a-419b-8326-5f2044d9e48f" providerId="ADAL" clId="{42849353-5764-4DEE-B2AB-DDCCAB393F08}" dt="2023-10-24T15:11:02.125" v="242" actId="962"/>
          <ac:spMkLst>
            <pc:docMk/>
            <pc:sldMk cId="1200831026" sldId="342"/>
            <ac:spMk id="18" creationId="{A7F456F7-61CB-DBE0-54DA-AE1F78E8A14C}"/>
          </ac:spMkLst>
        </pc:spChg>
        <pc:spChg chg="mod">
          <ac:chgData name="Sullivan, Courtney (DESE)" userId="bb054bc9-ef4a-419b-8326-5f2044d9e48f" providerId="ADAL" clId="{42849353-5764-4DEE-B2AB-DDCCAB393F08}" dt="2023-10-24T15:16:09.666" v="251" actId="1076"/>
          <ac:spMkLst>
            <pc:docMk/>
            <pc:sldMk cId="1200831026" sldId="342"/>
            <ac:spMk id="21" creationId="{FB486AAB-02C3-477C-8DD6-8F7DB2911EA3}"/>
          </ac:spMkLst>
        </pc:spChg>
        <pc:spChg chg="mod">
          <ac:chgData name="Sullivan, Courtney (DESE)" userId="bb054bc9-ef4a-419b-8326-5f2044d9e48f" providerId="ADAL" clId="{42849353-5764-4DEE-B2AB-DDCCAB393F08}" dt="2023-10-24T15:11:43.173" v="250" actId="962"/>
          <ac:spMkLst>
            <pc:docMk/>
            <pc:sldMk cId="1200831026" sldId="342"/>
            <ac:spMk id="23" creationId="{FA16F4A9-BFA6-AB8A-8E50-F472E9F2AC2F}"/>
          </ac:spMkLst>
        </pc:spChg>
        <pc:spChg chg="mod">
          <ac:chgData name="Sullivan, Courtney (DESE)" userId="bb054bc9-ef4a-419b-8326-5f2044d9e48f" providerId="ADAL" clId="{42849353-5764-4DEE-B2AB-DDCCAB393F08}" dt="2023-10-24T15:16:17.132" v="253" actId="962"/>
          <ac:spMkLst>
            <pc:docMk/>
            <pc:sldMk cId="1200831026" sldId="342"/>
            <ac:spMk id="43" creationId="{D501392E-6D1D-4668-AABE-692BEDE4E104}"/>
          </ac:spMkLst>
        </pc:spChg>
        <pc:grpChg chg="mod">
          <ac:chgData name="Sullivan, Courtney (DESE)" userId="bb054bc9-ef4a-419b-8326-5f2044d9e48f" providerId="ADAL" clId="{42849353-5764-4DEE-B2AB-DDCCAB393F08}" dt="2023-10-24T15:16:25.816" v="255" actId="962"/>
          <ac:grpSpMkLst>
            <pc:docMk/>
            <pc:sldMk cId="1200831026" sldId="342"/>
            <ac:grpSpMk id="2" creationId="{AF29473E-13ED-548D-1F35-2B222840654C}"/>
          </ac:grpSpMkLst>
        </pc:grpChg>
        <pc:grpChg chg="mod">
          <ac:chgData name="Sullivan, Courtney (DESE)" userId="bb054bc9-ef4a-419b-8326-5f2044d9e48f" providerId="ADAL" clId="{42849353-5764-4DEE-B2AB-DDCCAB393F08}" dt="2023-10-24T15:17:16.456" v="257" actId="962"/>
          <ac:grpSpMkLst>
            <pc:docMk/>
            <pc:sldMk cId="1200831026" sldId="342"/>
            <ac:grpSpMk id="4" creationId="{F31D9CCE-4517-1F8A-51A8-01A1724B55C9}"/>
          </ac:grpSpMkLst>
        </pc:grpChg>
      </pc:sldChg>
      <pc:sldChg chg="addSp modSp mod">
        <pc:chgData name="Sullivan, Courtney (DESE)" userId="bb054bc9-ef4a-419b-8326-5f2044d9e48f" providerId="ADAL" clId="{42849353-5764-4DEE-B2AB-DDCCAB393F08}" dt="2023-10-24T15:21:16.065" v="714" actId="962"/>
        <pc:sldMkLst>
          <pc:docMk/>
          <pc:sldMk cId="3250158126" sldId="343"/>
        </pc:sldMkLst>
        <pc:spChg chg="add mod">
          <ac:chgData name="Sullivan, Courtney (DESE)" userId="bb054bc9-ef4a-419b-8326-5f2044d9e48f" providerId="ADAL" clId="{42849353-5764-4DEE-B2AB-DDCCAB393F08}" dt="2023-10-24T15:21:16.065" v="714" actId="962"/>
          <ac:spMkLst>
            <pc:docMk/>
            <pc:sldMk cId="3250158126" sldId="343"/>
            <ac:spMk id="3" creationId="{5AEFF54B-6271-4CC3-AD32-432C31283D26}"/>
          </ac:spMkLst>
        </pc:spChg>
      </pc:sldChg>
      <pc:sldChg chg="addSp modSp mod">
        <pc:chgData name="Sullivan, Courtney (DESE)" userId="bb054bc9-ef4a-419b-8326-5f2044d9e48f" providerId="ADAL" clId="{42849353-5764-4DEE-B2AB-DDCCAB393F08}" dt="2023-10-24T15:18:27.948" v="355" actId="962"/>
        <pc:sldMkLst>
          <pc:docMk/>
          <pc:sldMk cId="1361848973" sldId="344"/>
        </pc:sldMkLst>
        <pc:spChg chg="add mod">
          <ac:chgData name="Sullivan, Courtney (DESE)" userId="bb054bc9-ef4a-419b-8326-5f2044d9e48f" providerId="ADAL" clId="{42849353-5764-4DEE-B2AB-DDCCAB393F08}" dt="2023-10-24T15:09:35.820" v="52" actId="20577"/>
          <ac:spMkLst>
            <pc:docMk/>
            <pc:sldMk cId="1361848973" sldId="344"/>
            <ac:spMk id="2" creationId="{94A7EC86-76DB-49E3-A958-F4DA7ED9A251}"/>
          </ac:spMkLst>
        </pc:spChg>
        <pc:spChg chg="mod">
          <ac:chgData name="Sullivan, Courtney (DESE)" userId="bb054bc9-ef4a-419b-8326-5f2044d9e48f" providerId="ADAL" clId="{42849353-5764-4DEE-B2AB-DDCCAB393F08}" dt="2023-10-24T15:17:44.217" v="291" actId="962"/>
          <ac:spMkLst>
            <pc:docMk/>
            <pc:sldMk cId="1361848973" sldId="344"/>
            <ac:spMk id="28" creationId="{94A73B6F-A64E-C820-AFD9-73DBC4D2083E}"/>
          </ac:spMkLst>
        </pc:spChg>
        <pc:spChg chg="mod">
          <ac:chgData name="Sullivan, Courtney (DESE)" userId="bb054bc9-ef4a-419b-8326-5f2044d9e48f" providerId="ADAL" clId="{42849353-5764-4DEE-B2AB-DDCCAB393F08}" dt="2023-10-24T15:17:46.871" v="292" actId="962"/>
          <ac:spMkLst>
            <pc:docMk/>
            <pc:sldMk cId="1361848973" sldId="344"/>
            <ac:spMk id="30" creationId="{91B1EDE3-9349-6949-3B45-DB490817F583}"/>
          </ac:spMkLst>
        </pc:spChg>
        <pc:spChg chg="mod">
          <ac:chgData name="Sullivan, Courtney (DESE)" userId="bb054bc9-ef4a-419b-8326-5f2044d9e48f" providerId="ADAL" clId="{42849353-5764-4DEE-B2AB-DDCCAB393F08}" dt="2023-10-24T15:17:52.491" v="293" actId="962"/>
          <ac:spMkLst>
            <pc:docMk/>
            <pc:sldMk cId="1361848973" sldId="344"/>
            <ac:spMk id="36" creationId="{DC17A9C2-31E0-BF6F-199C-581B17F542A4}"/>
          </ac:spMkLst>
        </pc:spChg>
        <pc:spChg chg="mod">
          <ac:chgData name="Sullivan, Courtney (DESE)" userId="bb054bc9-ef4a-419b-8326-5f2044d9e48f" providerId="ADAL" clId="{42849353-5764-4DEE-B2AB-DDCCAB393F08}" dt="2023-10-24T15:17:54.387" v="294" actId="962"/>
          <ac:spMkLst>
            <pc:docMk/>
            <pc:sldMk cId="1361848973" sldId="344"/>
            <ac:spMk id="37" creationId="{32A7454C-A507-0FAF-6C48-C76BB93C3FAA}"/>
          </ac:spMkLst>
        </pc:spChg>
        <pc:spChg chg="mod">
          <ac:chgData name="Sullivan, Courtney (DESE)" userId="bb054bc9-ef4a-419b-8326-5f2044d9e48f" providerId="ADAL" clId="{42849353-5764-4DEE-B2AB-DDCCAB393F08}" dt="2023-10-24T15:17:33.276" v="289" actId="962"/>
          <ac:spMkLst>
            <pc:docMk/>
            <pc:sldMk cId="1361848973" sldId="344"/>
            <ac:spMk id="53" creationId="{A6CF8ED0-F86C-2DF7-8A4E-AF674F5EA0CE}"/>
          </ac:spMkLst>
        </pc:spChg>
        <pc:grpChg chg="mod">
          <ac:chgData name="Sullivan, Courtney (DESE)" userId="bb054bc9-ef4a-419b-8326-5f2044d9e48f" providerId="ADAL" clId="{42849353-5764-4DEE-B2AB-DDCCAB393F08}" dt="2023-10-24T15:18:10.034" v="334" actId="962"/>
          <ac:grpSpMkLst>
            <pc:docMk/>
            <pc:sldMk cId="1361848973" sldId="344"/>
            <ac:grpSpMk id="40" creationId="{B6D5BE8E-0AD2-7304-A9FF-D729F4F4B45A}"/>
          </ac:grpSpMkLst>
        </pc:grpChg>
        <pc:grpChg chg="mod">
          <ac:chgData name="Sullivan, Courtney (DESE)" userId="bb054bc9-ef4a-419b-8326-5f2044d9e48f" providerId="ADAL" clId="{42849353-5764-4DEE-B2AB-DDCCAB393F08}" dt="2023-10-24T15:18:22.506" v="354" actId="962"/>
          <ac:grpSpMkLst>
            <pc:docMk/>
            <pc:sldMk cId="1361848973" sldId="344"/>
            <ac:grpSpMk id="54" creationId="{DC16223A-81A8-4B27-A7CA-0CF5D91553F8}"/>
          </ac:grpSpMkLst>
        </pc:grpChg>
        <pc:cxnChg chg="mod">
          <ac:chgData name="Sullivan, Courtney (DESE)" userId="bb054bc9-ef4a-419b-8326-5f2044d9e48f" providerId="ADAL" clId="{42849353-5764-4DEE-B2AB-DDCCAB393F08}" dt="2023-10-24T15:18:27.948" v="355" actId="962"/>
          <ac:cxnSpMkLst>
            <pc:docMk/>
            <pc:sldMk cId="1361848973" sldId="344"/>
            <ac:cxnSpMk id="14" creationId="{A10480BC-FF1B-68D4-FBFE-039445FBEC69}"/>
          </ac:cxnSpMkLst>
        </pc:cxnChg>
        <pc:cxnChg chg="mod">
          <ac:chgData name="Sullivan, Courtney (DESE)" userId="bb054bc9-ef4a-419b-8326-5f2044d9e48f" providerId="ADAL" clId="{42849353-5764-4DEE-B2AB-DDCCAB393F08}" dt="2023-10-24T15:17:38.152" v="290" actId="962"/>
          <ac:cxnSpMkLst>
            <pc:docMk/>
            <pc:sldMk cId="1361848973" sldId="344"/>
            <ac:cxnSpMk id="21" creationId="{DF877B8D-41F6-1928-3B53-03B4EC2E4D3E}"/>
          </ac:cxnSpMkLst>
        </pc:cxnChg>
      </pc:sldChg>
      <pc:sldChg chg="modSp">
        <pc:chgData name="Sullivan, Courtney (DESE)" userId="bb054bc9-ef4a-419b-8326-5f2044d9e48f" providerId="ADAL" clId="{42849353-5764-4DEE-B2AB-DDCCAB393F08}" dt="2023-10-24T15:09:41.928" v="53"/>
        <pc:sldMkLst>
          <pc:docMk/>
          <pc:sldMk cId="3341593363" sldId="349"/>
        </pc:sldMkLst>
        <pc:graphicFrameChg chg="mod">
          <ac:chgData name="Sullivan, Courtney (DESE)" userId="bb054bc9-ef4a-419b-8326-5f2044d9e48f" providerId="ADAL" clId="{42849353-5764-4DEE-B2AB-DDCCAB393F08}" dt="2023-10-24T15:09:41.928" v="53"/>
          <ac:graphicFrameMkLst>
            <pc:docMk/>
            <pc:sldMk cId="3341593363" sldId="349"/>
            <ac:graphicFrameMk id="8" creationId="{937D4515-3B0A-AF82-A0CC-915EE9B42DFF}"/>
          </ac:graphicFrameMkLst>
        </pc:graphicFrameChg>
      </pc:sldChg>
      <pc:sldChg chg="modSp">
        <pc:chgData name="Sullivan, Courtney (DESE)" userId="bb054bc9-ef4a-419b-8326-5f2044d9e48f" providerId="ADAL" clId="{42849353-5764-4DEE-B2AB-DDCCAB393F08}" dt="2023-10-24T15:19:18.635" v="428" actId="962"/>
        <pc:sldMkLst>
          <pc:docMk/>
          <pc:sldMk cId="3623052865" sldId="351"/>
        </pc:sldMkLst>
        <pc:graphicFrameChg chg="mod">
          <ac:chgData name="Sullivan, Courtney (DESE)" userId="bb054bc9-ef4a-419b-8326-5f2044d9e48f" providerId="ADAL" clId="{42849353-5764-4DEE-B2AB-DDCCAB393F08}" dt="2023-10-24T15:19:11.910" v="427" actId="962"/>
          <ac:graphicFrameMkLst>
            <pc:docMk/>
            <pc:sldMk cId="3623052865" sldId="351"/>
            <ac:graphicFrameMk id="10" creationId="{E1FA990B-4E63-874B-1BC4-86E7EDA74F21}"/>
          </ac:graphicFrameMkLst>
        </pc:graphicFrameChg>
        <pc:cxnChg chg="mod">
          <ac:chgData name="Sullivan, Courtney (DESE)" userId="bb054bc9-ef4a-419b-8326-5f2044d9e48f" providerId="ADAL" clId="{42849353-5764-4DEE-B2AB-DDCCAB393F08}" dt="2023-10-24T15:19:18.635" v="428" actId="962"/>
          <ac:cxnSpMkLst>
            <pc:docMk/>
            <pc:sldMk cId="3623052865" sldId="351"/>
            <ac:cxnSpMk id="3" creationId="{AD0D52F6-5B7E-61AE-0AB9-E8DB17EF223F}"/>
          </ac:cxnSpMkLst>
        </pc:cxnChg>
      </pc:sldChg>
      <pc:sldChg chg="modSp">
        <pc:chgData name="Sullivan, Courtney (DESE)" userId="bb054bc9-ef4a-419b-8326-5f2044d9e48f" providerId="ADAL" clId="{42849353-5764-4DEE-B2AB-DDCCAB393F08}" dt="2023-10-24T15:19:43.350" v="578" actId="962"/>
        <pc:sldMkLst>
          <pc:docMk/>
          <pc:sldMk cId="4007566877" sldId="352"/>
        </pc:sldMkLst>
        <pc:graphicFrameChg chg="mod">
          <ac:chgData name="Sullivan, Courtney (DESE)" userId="bb054bc9-ef4a-419b-8326-5f2044d9e48f" providerId="ADAL" clId="{42849353-5764-4DEE-B2AB-DDCCAB393F08}" dt="2023-10-24T15:19:43.350" v="578" actId="962"/>
          <ac:graphicFrameMkLst>
            <pc:docMk/>
            <pc:sldMk cId="4007566877" sldId="352"/>
            <ac:graphicFrameMk id="10" creationId="{215A8389-3D4C-91E8-A2F1-CAAC3A90E6AB}"/>
          </ac:graphicFrameMkLst>
        </pc:graphicFrameChg>
      </pc:sldChg>
      <pc:sldChg chg="modSp">
        <pc:chgData name="Sullivan, Courtney (DESE)" userId="bb054bc9-ef4a-419b-8326-5f2044d9e48f" providerId="ADAL" clId="{42849353-5764-4DEE-B2AB-DDCCAB393F08}" dt="2023-10-24T15:18:36.529" v="373" actId="962"/>
        <pc:sldMkLst>
          <pc:docMk/>
          <pc:sldMk cId="3024038555" sldId="355"/>
        </pc:sldMkLst>
        <pc:graphicFrameChg chg="mod">
          <ac:chgData name="Sullivan, Courtney (DESE)" userId="bb054bc9-ef4a-419b-8326-5f2044d9e48f" providerId="ADAL" clId="{42849353-5764-4DEE-B2AB-DDCCAB393F08}" dt="2023-10-24T15:18:36.529" v="373" actId="962"/>
          <ac:graphicFrameMkLst>
            <pc:docMk/>
            <pc:sldMk cId="3024038555" sldId="355"/>
            <ac:graphicFrameMk id="9" creationId="{8BD4057C-5DFB-26EC-0623-7B3A95DE5D89}"/>
          </ac:graphicFrameMkLst>
        </pc:graphicFrameChg>
      </pc:sldChg>
      <pc:sldChg chg="modSp">
        <pc:chgData name="Sullivan, Courtney (DESE)" userId="bb054bc9-ef4a-419b-8326-5f2044d9e48f" providerId="ADAL" clId="{42849353-5764-4DEE-B2AB-DDCCAB393F08}" dt="2023-10-24T15:19:00.233" v="395" actId="962"/>
        <pc:sldMkLst>
          <pc:docMk/>
          <pc:sldMk cId="3655375470" sldId="356"/>
        </pc:sldMkLst>
        <pc:graphicFrameChg chg="mod">
          <ac:chgData name="Sullivan, Courtney (DESE)" userId="bb054bc9-ef4a-419b-8326-5f2044d9e48f" providerId="ADAL" clId="{42849353-5764-4DEE-B2AB-DDCCAB393F08}" dt="2023-10-24T15:19:00.233" v="395" actId="962"/>
          <ac:graphicFrameMkLst>
            <pc:docMk/>
            <pc:sldMk cId="3655375470" sldId="356"/>
            <ac:graphicFrameMk id="9" creationId="{8C89742A-3660-F9D8-E03F-ECD276DA18B0}"/>
          </ac:graphicFrameMkLst>
        </pc:graphicFrameChg>
      </pc:sldChg>
      <pc:sldChg chg="modSp">
        <pc:chgData name="Sullivan, Courtney (DESE)" userId="bb054bc9-ef4a-419b-8326-5f2044d9e48f" providerId="ADAL" clId="{42849353-5764-4DEE-B2AB-DDCCAB393F08}" dt="2023-10-24T15:20:19.537" v="712" actId="962"/>
        <pc:sldMkLst>
          <pc:docMk/>
          <pc:sldMk cId="4176031312" sldId="357"/>
        </pc:sldMkLst>
        <pc:graphicFrameChg chg="mod">
          <ac:chgData name="Sullivan, Courtney (DESE)" userId="bb054bc9-ef4a-419b-8326-5f2044d9e48f" providerId="ADAL" clId="{42849353-5764-4DEE-B2AB-DDCCAB393F08}" dt="2023-10-24T15:20:19.537" v="712" actId="962"/>
          <ac:graphicFrameMkLst>
            <pc:docMk/>
            <pc:sldMk cId="4176031312" sldId="357"/>
            <ac:graphicFrameMk id="6" creationId="{1B831814-01D8-23DE-5EB6-982B7D5939FB}"/>
          </ac:graphicFrameMkLst>
        </pc:graphicFrameChg>
      </pc:sldChg>
      <pc:sldChg chg="modSp">
        <pc:chgData name="Sullivan, Courtney (DESE)" userId="bb054bc9-ef4a-419b-8326-5f2044d9e48f" providerId="ADAL" clId="{42849353-5764-4DEE-B2AB-DDCCAB393F08}" dt="2023-10-24T15:09:46.945" v="54"/>
        <pc:sldMkLst>
          <pc:docMk/>
          <pc:sldMk cId="2811566886" sldId="358"/>
        </pc:sldMkLst>
        <pc:graphicFrameChg chg="mod">
          <ac:chgData name="Sullivan, Courtney (DESE)" userId="bb054bc9-ef4a-419b-8326-5f2044d9e48f" providerId="ADAL" clId="{42849353-5764-4DEE-B2AB-DDCCAB393F08}" dt="2023-10-24T15:09:46.945" v="54"/>
          <ac:graphicFrameMkLst>
            <pc:docMk/>
            <pc:sldMk cId="2811566886" sldId="358"/>
            <ac:graphicFrameMk id="8" creationId="{937D4515-3B0A-AF82-A0CC-915EE9B42DFF}"/>
          </ac:graphicFrameMkLst>
        </pc:graphicFrameChg>
      </pc:sldChg>
      <pc:sldChg chg="modSp">
        <pc:chgData name="Sullivan, Courtney (DESE)" userId="bb054bc9-ef4a-419b-8326-5f2044d9e48f" providerId="ADAL" clId="{42849353-5764-4DEE-B2AB-DDCCAB393F08}" dt="2023-10-24T15:09:50.294" v="55"/>
        <pc:sldMkLst>
          <pc:docMk/>
          <pc:sldMk cId="3324527567" sldId="359"/>
        </pc:sldMkLst>
        <pc:graphicFrameChg chg="mod">
          <ac:chgData name="Sullivan, Courtney (DESE)" userId="bb054bc9-ef4a-419b-8326-5f2044d9e48f" providerId="ADAL" clId="{42849353-5764-4DEE-B2AB-DDCCAB393F08}" dt="2023-10-24T15:09:50.294" v="55"/>
          <ac:graphicFrameMkLst>
            <pc:docMk/>
            <pc:sldMk cId="3324527567" sldId="359"/>
            <ac:graphicFrameMk id="8" creationId="{937D4515-3B0A-AF82-A0CC-915EE9B42DF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important were the following factors</a:t>
            </a:r>
            <a:r>
              <a:rPr lang="en-US" baseline="0" dirty="0"/>
              <a:t> in your decision to take the CLST Alternative?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Availability of study materials</c:v>
                </c:pt>
                <c:pt idx="1">
                  <c:v>States accepting alternative</c:v>
                </c:pt>
                <c:pt idx="2">
                  <c:v>Ease of accessing alternative</c:v>
                </c:pt>
                <c:pt idx="3">
                  <c:v>Difficulty of alternative</c:v>
                </c:pt>
                <c:pt idx="4">
                  <c:v>Cost of alternative</c:v>
                </c:pt>
              </c:strCache>
            </c:strRef>
          </c:cat>
          <c:val>
            <c:numRef>
              <c:f>Sheet1!$B$2:$B$6</c:f>
              <c:numCache>
                <c:formatCode>General</c:formatCode>
                <c:ptCount val="5"/>
                <c:pt idx="0">
                  <c:v>55</c:v>
                </c:pt>
                <c:pt idx="1">
                  <c:v>58</c:v>
                </c:pt>
                <c:pt idx="2">
                  <c:v>69</c:v>
                </c:pt>
                <c:pt idx="3">
                  <c:v>51</c:v>
                </c:pt>
                <c:pt idx="4">
                  <c:v>54</c:v>
                </c:pt>
              </c:numCache>
            </c:numRef>
          </c:val>
          <c:extLst>
            <c:ext xmlns:c16="http://schemas.microsoft.com/office/drawing/2014/chart" uri="{C3380CC4-5D6E-409C-BE32-E72D297353CC}">
              <c16:uniqueId val="{00000000-D4DC-4082-B9DE-AB1A3FD28F46}"/>
            </c:ext>
          </c:extLst>
        </c:ser>
        <c:ser>
          <c:idx val="1"/>
          <c:order val="1"/>
          <c:tx>
            <c:strRef>
              <c:f>Sheet1!$C$1</c:f>
              <c:strCache>
                <c:ptCount val="1"/>
                <c:pt idx="0">
                  <c:v>Somewhat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Availability of study materials</c:v>
                </c:pt>
                <c:pt idx="1">
                  <c:v>States accepting alternative</c:v>
                </c:pt>
                <c:pt idx="2">
                  <c:v>Ease of accessing alternative</c:v>
                </c:pt>
                <c:pt idx="3">
                  <c:v>Difficulty of alternative</c:v>
                </c:pt>
                <c:pt idx="4">
                  <c:v>Cost of alternative</c:v>
                </c:pt>
              </c:strCache>
            </c:strRef>
          </c:cat>
          <c:val>
            <c:numRef>
              <c:f>Sheet1!$C$2:$C$6</c:f>
              <c:numCache>
                <c:formatCode>General</c:formatCode>
                <c:ptCount val="5"/>
                <c:pt idx="0">
                  <c:v>29</c:v>
                </c:pt>
                <c:pt idx="1">
                  <c:v>22</c:v>
                </c:pt>
                <c:pt idx="2">
                  <c:v>26</c:v>
                </c:pt>
                <c:pt idx="3">
                  <c:v>34</c:v>
                </c:pt>
                <c:pt idx="4">
                  <c:v>30</c:v>
                </c:pt>
              </c:numCache>
            </c:numRef>
          </c:val>
          <c:extLst>
            <c:ext xmlns:c16="http://schemas.microsoft.com/office/drawing/2014/chart" uri="{C3380CC4-5D6E-409C-BE32-E72D297353CC}">
              <c16:uniqueId val="{00000001-D4DC-4082-B9DE-AB1A3FD28F46}"/>
            </c:ext>
          </c:extLst>
        </c:ser>
        <c:ser>
          <c:idx val="2"/>
          <c:order val="2"/>
          <c:tx>
            <c:strRef>
              <c:f>Sheet1!$D$1</c:f>
              <c:strCache>
                <c:ptCount val="1"/>
                <c:pt idx="0">
                  <c:v>Not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Availability of study materials</c:v>
                </c:pt>
                <c:pt idx="1">
                  <c:v>States accepting alternative</c:v>
                </c:pt>
                <c:pt idx="2">
                  <c:v>Ease of accessing alternative</c:v>
                </c:pt>
                <c:pt idx="3">
                  <c:v>Difficulty of alternative</c:v>
                </c:pt>
                <c:pt idx="4">
                  <c:v>Cost of alternative</c:v>
                </c:pt>
              </c:strCache>
            </c:strRef>
          </c:cat>
          <c:val>
            <c:numRef>
              <c:f>Sheet1!$D$2:$D$6</c:f>
              <c:numCache>
                <c:formatCode>General</c:formatCode>
                <c:ptCount val="5"/>
                <c:pt idx="0">
                  <c:v>17</c:v>
                </c:pt>
                <c:pt idx="1">
                  <c:v>20</c:v>
                </c:pt>
                <c:pt idx="2">
                  <c:v>5</c:v>
                </c:pt>
                <c:pt idx="3">
                  <c:v>15</c:v>
                </c:pt>
                <c:pt idx="4">
                  <c:v>16</c:v>
                </c:pt>
              </c:numCache>
            </c:numRef>
          </c:val>
          <c:extLst>
            <c:ext xmlns:c16="http://schemas.microsoft.com/office/drawing/2014/chart" uri="{C3380CC4-5D6E-409C-BE32-E72D297353CC}">
              <c16:uniqueId val="{00000002-D4DC-4082-B9DE-AB1A3FD28F46}"/>
            </c:ext>
          </c:extLst>
        </c:ser>
        <c:dLbls>
          <c:dLblPos val="ctr"/>
          <c:showLegendKey val="0"/>
          <c:showVal val="1"/>
          <c:showCatName val="0"/>
          <c:showSerName val="0"/>
          <c:showPercent val="0"/>
          <c:showBubbleSize val="0"/>
        </c:dLbls>
        <c:gapWidth val="150"/>
        <c:overlap val="100"/>
        <c:axId val="1284412287"/>
        <c:axId val="1261859791"/>
      </c:barChart>
      <c:catAx>
        <c:axId val="1284412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1859791"/>
        <c:crosses val="autoZero"/>
        <c:auto val="1"/>
        <c:lblAlgn val="ctr"/>
        <c:lblOffset val="100"/>
        <c:noMultiLvlLbl val="0"/>
      </c:catAx>
      <c:valAx>
        <c:axId val="12618597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41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How</a:t>
            </a:r>
            <a:r>
              <a:rPr lang="en-US" baseline="0"/>
              <a:t> did the following factors influence your decision to take MTEL-Flex?</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More Likely to Take MTEL-Flex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Open-ended format of MTEL-Flex</c:v>
                </c:pt>
                <c:pt idx="1">
                  <c:v>Cost of MTEL-Flex</c:v>
                </c:pt>
                <c:pt idx="2">
                  <c:v>Availability of study guides</c:v>
                </c:pt>
                <c:pt idx="3">
                  <c:v>Amount of time required</c:v>
                </c:pt>
                <c:pt idx="4">
                  <c:v>Ability to prepare submission in own time</c:v>
                </c:pt>
                <c:pt idx="5">
                  <c:v>Ability to consult textbooks or other resources</c:v>
                </c:pt>
              </c:strCache>
            </c:strRef>
          </c:cat>
          <c:val>
            <c:numRef>
              <c:f>Sheet1!$B$2:$B$7</c:f>
              <c:numCache>
                <c:formatCode>General</c:formatCode>
                <c:ptCount val="6"/>
                <c:pt idx="0">
                  <c:v>68</c:v>
                </c:pt>
                <c:pt idx="1">
                  <c:v>60</c:v>
                </c:pt>
                <c:pt idx="2">
                  <c:v>60</c:v>
                </c:pt>
                <c:pt idx="3">
                  <c:v>76</c:v>
                </c:pt>
                <c:pt idx="4">
                  <c:v>94</c:v>
                </c:pt>
                <c:pt idx="5">
                  <c:v>85</c:v>
                </c:pt>
              </c:numCache>
            </c:numRef>
          </c:val>
          <c:extLst>
            <c:ext xmlns:c16="http://schemas.microsoft.com/office/drawing/2014/chart" uri="{C3380CC4-5D6E-409C-BE32-E72D297353CC}">
              <c16:uniqueId val="{00000000-C33F-4E40-94C1-0BC194367AC9}"/>
            </c:ext>
          </c:extLst>
        </c:ser>
        <c:ser>
          <c:idx val="1"/>
          <c:order val="1"/>
          <c:tx>
            <c:strRef>
              <c:f>Sheet1!$C$1</c:f>
              <c:strCache>
                <c:ptCount val="1"/>
                <c:pt idx="0">
                  <c:v>Neither More nor Less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Open-ended format of MTEL-Flex</c:v>
                </c:pt>
                <c:pt idx="1">
                  <c:v>Cost of MTEL-Flex</c:v>
                </c:pt>
                <c:pt idx="2">
                  <c:v>Availability of study guides</c:v>
                </c:pt>
                <c:pt idx="3">
                  <c:v>Amount of time required</c:v>
                </c:pt>
                <c:pt idx="4">
                  <c:v>Ability to prepare submission in own time</c:v>
                </c:pt>
                <c:pt idx="5">
                  <c:v>Ability to consult textbooks or other resources</c:v>
                </c:pt>
              </c:strCache>
            </c:strRef>
          </c:cat>
          <c:val>
            <c:numRef>
              <c:f>Sheet1!$C$2:$C$7</c:f>
              <c:numCache>
                <c:formatCode>General</c:formatCode>
                <c:ptCount val="6"/>
                <c:pt idx="0">
                  <c:v>9</c:v>
                </c:pt>
                <c:pt idx="1">
                  <c:v>31</c:v>
                </c:pt>
                <c:pt idx="2">
                  <c:v>18</c:v>
                </c:pt>
                <c:pt idx="3">
                  <c:v>15</c:v>
                </c:pt>
                <c:pt idx="4">
                  <c:v>3</c:v>
                </c:pt>
                <c:pt idx="5">
                  <c:v>9</c:v>
                </c:pt>
              </c:numCache>
            </c:numRef>
          </c:val>
          <c:extLst>
            <c:ext xmlns:c16="http://schemas.microsoft.com/office/drawing/2014/chart" uri="{C3380CC4-5D6E-409C-BE32-E72D297353CC}">
              <c16:uniqueId val="{00000001-C33F-4E40-94C1-0BC194367AC9}"/>
            </c:ext>
          </c:extLst>
        </c:ser>
        <c:ser>
          <c:idx val="2"/>
          <c:order val="2"/>
          <c:tx>
            <c:strRef>
              <c:f>Sheet1!$D$1</c:f>
              <c:strCache>
                <c:ptCount val="1"/>
                <c:pt idx="0">
                  <c:v>Less Likely to Take MTEL-Flex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Open-ended format of MTEL-Flex</c:v>
                </c:pt>
                <c:pt idx="1">
                  <c:v>Cost of MTEL-Flex</c:v>
                </c:pt>
                <c:pt idx="2">
                  <c:v>Availability of study guides</c:v>
                </c:pt>
                <c:pt idx="3">
                  <c:v>Amount of time required</c:v>
                </c:pt>
                <c:pt idx="4">
                  <c:v>Ability to prepare submission in own time</c:v>
                </c:pt>
                <c:pt idx="5">
                  <c:v>Ability to consult textbooks or other resources</c:v>
                </c:pt>
              </c:strCache>
            </c:strRef>
          </c:cat>
          <c:val>
            <c:numRef>
              <c:f>Sheet1!$D$2:$D$7</c:f>
              <c:numCache>
                <c:formatCode>General</c:formatCode>
                <c:ptCount val="6"/>
                <c:pt idx="0">
                  <c:v>23</c:v>
                </c:pt>
                <c:pt idx="1">
                  <c:v>9</c:v>
                </c:pt>
                <c:pt idx="2">
                  <c:v>22</c:v>
                </c:pt>
                <c:pt idx="3">
                  <c:v>9</c:v>
                </c:pt>
                <c:pt idx="4">
                  <c:v>3</c:v>
                </c:pt>
                <c:pt idx="5">
                  <c:v>6</c:v>
                </c:pt>
              </c:numCache>
            </c:numRef>
          </c:val>
          <c:extLst>
            <c:ext xmlns:c16="http://schemas.microsoft.com/office/drawing/2014/chart" uri="{C3380CC4-5D6E-409C-BE32-E72D297353CC}">
              <c16:uniqueId val="{00000002-C33F-4E40-94C1-0BC194367AC9}"/>
            </c:ext>
          </c:extLst>
        </c:ser>
        <c:dLbls>
          <c:dLblPos val="ctr"/>
          <c:showLegendKey val="0"/>
          <c:showVal val="1"/>
          <c:showCatName val="0"/>
          <c:showSerName val="0"/>
          <c:showPercent val="0"/>
          <c:showBubbleSize val="0"/>
        </c:dLbls>
        <c:gapWidth val="150"/>
        <c:overlap val="100"/>
        <c:axId val="1284408927"/>
        <c:axId val="1292319231"/>
      </c:barChart>
      <c:catAx>
        <c:axId val="1284408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2319231"/>
        <c:crosses val="autoZero"/>
        <c:auto val="1"/>
        <c:lblAlgn val="ctr"/>
        <c:lblOffset val="100"/>
        <c:noMultiLvlLbl val="0"/>
      </c:catAx>
      <c:valAx>
        <c:axId val="12923192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408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a:solidFill>
                  <a:schemeClr val="tx1"/>
                </a:solidFill>
              </a:rPr>
              <a:t>Subject Tests</a:t>
            </a:r>
          </a:p>
        </c:rich>
      </c:tx>
      <c:layout>
        <c:manualLayout>
          <c:xMode val="edge"/>
          <c:yMode val="edge"/>
          <c:x val="0.64284719844801996"/>
          <c:y val="4.38871473354231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Pass Rate</c:v>
                </c:pt>
              </c:strCache>
            </c:strRef>
          </c:tx>
          <c:spPr>
            <a:solidFill>
              <a:schemeClr val="accent1"/>
            </a:solidFill>
            <a:ln>
              <a:noFill/>
            </a:ln>
            <a:effectLst/>
          </c:spPr>
          <c:invertIfNegative val="0"/>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922B-4123-B5C6-E240ED6249CB}"/>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4-922B-4123-B5C6-E240ED6249C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922B-4123-B5C6-E240ED6249C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MTEL CLST</c:v>
                </c:pt>
                <c:pt idx="1">
                  <c:v>CLST Alternatives</c:v>
                </c:pt>
                <c:pt idx="2">
                  <c:v>MTEL Subject Tests</c:v>
                </c:pt>
                <c:pt idx="3">
                  <c:v>MTEL-Flex</c:v>
                </c:pt>
                <c:pt idx="4">
                  <c:v>Program Attestation</c:v>
                </c:pt>
              </c:strCache>
            </c:strRef>
          </c:cat>
          <c:val>
            <c:numRef>
              <c:f>Sheet1!$B$2:$B$6</c:f>
              <c:numCache>
                <c:formatCode>0.00%</c:formatCode>
                <c:ptCount val="5"/>
                <c:pt idx="0">
                  <c:v>0.72</c:v>
                </c:pt>
                <c:pt idx="1">
                  <c:v>0.629</c:v>
                </c:pt>
                <c:pt idx="2">
                  <c:v>0.50700000000000001</c:v>
                </c:pt>
                <c:pt idx="3">
                  <c:v>0.63</c:v>
                </c:pt>
                <c:pt idx="4">
                  <c:v>0.85699999999999998</c:v>
                </c:pt>
              </c:numCache>
            </c:numRef>
          </c:val>
          <c:extLst>
            <c:ext xmlns:c16="http://schemas.microsoft.com/office/drawing/2014/chart" uri="{C3380CC4-5D6E-409C-BE32-E72D297353CC}">
              <c16:uniqueId val="{00000000-922B-4123-B5C6-E240ED6249CB}"/>
            </c:ext>
          </c:extLst>
        </c:ser>
        <c:dLbls>
          <c:dLblPos val="outEnd"/>
          <c:showLegendKey val="0"/>
          <c:showVal val="1"/>
          <c:showCatName val="0"/>
          <c:showSerName val="0"/>
          <c:showPercent val="0"/>
          <c:showBubbleSize val="0"/>
        </c:dLbls>
        <c:gapWidth val="219"/>
        <c:overlap val="-27"/>
        <c:axId val="1703493935"/>
        <c:axId val="1261874975"/>
      </c:barChart>
      <c:catAx>
        <c:axId val="170349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1874975"/>
        <c:crosses val="autoZero"/>
        <c:auto val="1"/>
        <c:lblAlgn val="ctr"/>
        <c:lblOffset val="100"/>
        <c:noMultiLvlLbl val="0"/>
      </c:catAx>
      <c:valAx>
        <c:axId val="1261874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3493935"/>
        <c:crosses val="autoZero"/>
        <c:crossBetween val="between"/>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Licensure</a:t>
            </a:r>
            <a:r>
              <a:rPr lang="en-US" baseline="0"/>
              <a:t> and Employment Outcomes within 18 Months of Testing</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Program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CLST Alternatives</c:v>
                </c:pt>
                <c:pt idx="1">
                  <c:v>MTEL-Flex</c:v>
                </c:pt>
                <c:pt idx="2">
                  <c:v>Program Attestation</c:v>
                </c:pt>
              </c:strCache>
            </c:strRef>
          </c:cat>
          <c:val>
            <c:numRef>
              <c:f>Sheet1!$B$2:$B$4</c:f>
              <c:numCache>
                <c:formatCode>General</c:formatCode>
                <c:ptCount val="3"/>
                <c:pt idx="0">
                  <c:v>9.1</c:v>
                </c:pt>
                <c:pt idx="1">
                  <c:v>45.5</c:v>
                </c:pt>
                <c:pt idx="2">
                  <c:v>53.3</c:v>
                </c:pt>
              </c:numCache>
            </c:numRef>
          </c:val>
          <c:extLst>
            <c:ext xmlns:c16="http://schemas.microsoft.com/office/drawing/2014/chart" uri="{C3380CC4-5D6E-409C-BE32-E72D297353CC}">
              <c16:uniqueId val="{00000000-5610-4C77-BC97-25E801F38461}"/>
            </c:ext>
          </c:extLst>
        </c:ser>
        <c:ser>
          <c:idx val="1"/>
          <c:order val="1"/>
          <c:tx>
            <c:strRef>
              <c:f>Sheet1!$C$1</c:f>
              <c:strCache>
                <c:ptCount val="1"/>
                <c:pt idx="0">
                  <c:v>Initial/Provisional License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CLST Alternatives</c:v>
                </c:pt>
                <c:pt idx="1">
                  <c:v>MTEL-Flex</c:v>
                </c:pt>
                <c:pt idx="2">
                  <c:v>Program Attestation</c:v>
                </c:pt>
              </c:strCache>
            </c:strRef>
          </c:cat>
          <c:val>
            <c:numRef>
              <c:f>Sheet1!$C$2:$C$4</c:f>
              <c:numCache>
                <c:formatCode>General</c:formatCode>
                <c:ptCount val="3"/>
                <c:pt idx="0">
                  <c:v>28.7</c:v>
                </c:pt>
                <c:pt idx="1">
                  <c:v>55.9</c:v>
                </c:pt>
                <c:pt idx="2">
                  <c:v>33.299999999999997</c:v>
                </c:pt>
              </c:numCache>
            </c:numRef>
          </c:val>
          <c:extLst>
            <c:ext xmlns:c16="http://schemas.microsoft.com/office/drawing/2014/chart" uri="{C3380CC4-5D6E-409C-BE32-E72D297353CC}">
              <c16:uniqueId val="{00000001-5610-4C77-BC97-25E801F38461}"/>
            </c:ext>
          </c:extLst>
        </c:ser>
        <c:ser>
          <c:idx val="2"/>
          <c:order val="2"/>
          <c:tx>
            <c:strRef>
              <c:f>Sheet1!$D$1</c:f>
              <c:strCache>
                <c:ptCount val="1"/>
                <c:pt idx="0">
                  <c:v>Employed as Teacher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CLST Alternatives</c:v>
                </c:pt>
                <c:pt idx="1">
                  <c:v>MTEL-Flex</c:v>
                </c:pt>
                <c:pt idx="2">
                  <c:v>Program Attestation</c:v>
                </c:pt>
              </c:strCache>
            </c:strRef>
          </c:cat>
          <c:val>
            <c:numRef>
              <c:f>Sheet1!$D$2:$D$4</c:f>
              <c:numCache>
                <c:formatCode>General</c:formatCode>
                <c:ptCount val="3"/>
                <c:pt idx="0">
                  <c:v>30.6</c:v>
                </c:pt>
                <c:pt idx="1">
                  <c:v>48.9</c:v>
                </c:pt>
                <c:pt idx="2">
                  <c:v>30</c:v>
                </c:pt>
              </c:numCache>
            </c:numRef>
          </c:val>
          <c:extLst>
            <c:ext xmlns:c16="http://schemas.microsoft.com/office/drawing/2014/chart" uri="{C3380CC4-5D6E-409C-BE32-E72D297353CC}">
              <c16:uniqueId val="{00000002-5610-4C77-BC97-25E801F38461}"/>
            </c:ext>
          </c:extLst>
        </c:ser>
        <c:dLbls>
          <c:dLblPos val="outEnd"/>
          <c:showLegendKey val="0"/>
          <c:showVal val="1"/>
          <c:showCatName val="0"/>
          <c:showSerName val="0"/>
          <c:showPercent val="0"/>
          <c:showBubbleSize val="0"/>
        </c:dLbls>
        <c:gapWidth val="219"/>
        <c:overlap val="-27"/>
        <c:axId val="1695311839"/>
        <c:axId val="1261846399"/>
      </c:barChart>
      <c:catAx>
        <c:axId val="169531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1846399"/>
        <c:crosses val="autoZero"/>
        <c:auto val="1"/>
        <c:lblAlgn val="ctr"/>
        <c:lblOffset val="100"/>
        <c:noMultiLvlLbl val="0"/>
      </c:catAx>
      <c:valAx>
        <c:axId val="1261846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5311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CLST Alternatives</c:v>
                </c:pt>
              </c:strCache>
            </c:strRef>
          </c:tx>
          <c:spPr>
            <a:solidFill>
              <a:schemeClr val="accent1"/>
            </a:solidFill>
            <a:ln>
              <a:noFill/>
            </a:ln>
            <a:effectLst/>
          </c:spPr>
          <c:invertIfNegative val="0"/>
          <c:cat>
            <c:strRef>
              <c:f>Sheet1!$A$2:$A$8</c:f>
              <c:strCache>
                <c:ptCount val="7"/>
                <c:pt idx="0">
                  <c:v>Communications from DESE</c:v>
                </c:pt>
                <c:pt idx="1">
                  <c:v>DESE Website</c:v>
                </c:pt>
                <c:pt idx="2">
                  <c:v>Pearson MTEL Website</c:v>
                </c:pt>
                <c:pt idx="3">
                  <c:v>My Preparation Program</c:v>
                </c:pt>
                <c:pt idx="4">
                  <c:v>My School or District</c:v>
                </c:pt>
                <c:pt idx="5">
                  <c:v>Other Candidates</c:v>
                </c:pt>
                <c:pt idx="6">
                  <c:v>MTEL Score Report</c:v>
                </c:pt>
              </c:strCache>
            </c:strRef>
          </c:cat>
          <c:val>
            <c:numRef>
              <c:f>Sheet1!$B$2:$B$8</c:f>
              <c:numCache>
                <c:formatCode>General</c:formatCode>
                <c:ptCount val="7"/>
                <c:pt idx="0">
                  <c:v>10</c:v>
                </c:pt>
                <c:pt idx="1">
                  <c:v>47</c:v>
                </c:pt>
                <c:pt idx="2">
                  <c:v>44</c:v>
                </c:pt>
                <c:pt idx="3">
                  <c:v>13</c:v>
                </c:pt>
                <c:pt idx="4">
                  <c:v>8</c:v>
                </c:pt>
                <c:pt idx="5">
                  <c:v>13</c:v>
                </c:pt>
              </c:numCache>
            </c:numRef>
          </c:val>
          <c:extLst>
            <c:ext xmlns:c16="http://schemas.microsoft.com/office/drawing/2014/chart" uri="{C3380CC4-5D6E-409C-BE32-E72D297353CC}">
              <c16:uniqueId val="{00000000-95F2-48DE-9143-1380900F517B}"/>
            </c:ext>
          </c:extLst>
        </c:ser>
        <c:ser>
          <c:idx val="1"/>
          <c:order val="1"/>
          <c:tx>
            <c:strRef>
              <c:f>Sheet1!$C$1</c:f>
              <c:strCache>
                <c:ptCount val="1"/>
                <c:pt idx="0">
                  <c:v>MTEL-Flex</c:v>
                </c:pt>
              </c:strCache>
            </c:strRef>
          </c:tx>
          <c:spPr>
            <a:solidFill>
              <a:schemeClr val="accent2"/>
            </a:solidFill>
            <a:ln>
              <a:noFill/>
            </a:ln>
            <a:effectLst/>
          </c:spPr>
          <c:invertIfNegative val="0"/>
          <c:cat>
            <c:strRef>
              <c:f>Sheet1!$A$2:$A$8</c:f>
              <c:strCache>
                <c:ptCount val="7"/>
                <c:pt idx="0">
                  <c:v>Communications from DESE</c:v>
                </c:pt>
                <c:pt idx="1">
                  <c:v>DESE Website</c:v>
                </c:pt>
                <c:pt idx="2">
                  <c:v>Pearson MTEL Website</c:v>
                </c:pt>
                <c:pt idx="3">
                  <c:v>My Preparation Program</c:v>
                </c:pt>
                <c:pt idx="4">
                  <c:v>My School or District</c:v>
                </c:pt>
                <c:pt idx="5">
                  <c:v>Other Candidates</c:v>
                </c:pt>
                <c:pt idx="6">
                  <c:v>MTEL Score Report</c:v>
                </c:pt>
              </c:strCache>
            </c:strRef>
          </c:cat>
          <c:val>
            <c:numRef>
              <c:f>Sheet1!$C$2:$C$8</c:f>
              <c:numCache>
                <c:formatCode>General</c:formatCode>
                <c:ptCount val="7"/>
                <c:pt idx="0">
                  <c:v>4</c:v>
                </c:pt>
                <c:pt idx="1">
                  <c:v>18</c:v>
                </c:pt>
                <c:pt idx="2">
                  <c:v>39</c:v>
                </c:pt>
                <c:pt idx="3">
                  <c:v>22</c:v>
                </c:pt>
                <c:pt idx="4">
                  <c:v>6</c:v>
                </c:pt>
                <c:pt idx="5">
                  <c:v>19</c:v>
                </c:pt>
                <c:pt idx="6">
                  <c:v>29</c:v>
                </c:pt>
              </c:numCache>
            </c:numRef>
          </c:val>
          <c:extLst>
            <c:ext xmlns:c16="http://schemas.microsoft.com/office/drawing/2014/chart" uri="{C3380CC4-5D6E-409C-BE32-E72D297353CC}">
              <c16:uniqueId val="{00000001-95F2-48DE-9143-1380900F517B}"/>
            </c:ext>
          </c:extLst>
        </c:ser>
        <c:dLbls>
          <c:showLegendKey val="0"/>
          <c:showVal val="0"/>
          <c:showCatName val="0"/>
          <c:showSerName val="0"/>
          <c:showPercent val="0"/>
          <c:showBubbleSize val="0"/>
        </c:dLbls>
        <c:gapWidth val="182"/>
        <c:axId val="1808463039"/>
        <c:axId val="1888859007"/>
      </c:barChart>
      <c:catAx>
        <c:axId val="1808463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8859007"/>
        <c:crosses val="autoZero"/>
        <c:auto val="1"/>
        <c:lblAlgn val="ctr"/>
        <c:lblOffset val="100"/>
        <c:noMultiLvlLbl val="0"/>
      </c:catAx>
      <c:valAx>
        <c:axId val="1888859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46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0.13058</cdr:x>
      <cdr:y>0.04207</cdr:y>
    </cdr:from>
    <cdr:to>
      <cdr:x>0.28586</cdr:x>
      <cdr:y>0.12268</cdr:y>
    </cdr:to>
    <cdr:sp macro="" textlink="">
      <cdr:nvSpPr>
        <cdr:cNvPr id="2" name="TextBox 1">
          <a:extLst xmlns:a="http://schemas.openxmlformats.org/drawingml/2006/main">
            <a:ext uri="{FF2B5EF4-FFF2-40B4-BE49-F238E27FC236}">
              <a16:creationId xmlns:a16="http://schemas.microsoft.com/office/drawing/2014/main" id="{3EFBCE00-30B5-CC93-5E77-558F0F327539}"/>
            </a:ext>
          </a:extLst>
        </cdr:cNvPr>
        <cdr:cNvSpPr txBox="1"/>
      </cdr:nvSpPr>
      <cdr:spPr>
        <a:xfrm xmlns:a="http://schemas.openxmlformats.org/drawingml/2006/main">
          <a:off x="1373155" y="170445"/>
          <a:ext cx="1632846" cy="326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CLST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0211163C-EE2E-7546-90F8-CF22AAE91DD9}" type="datetimeFigureOut">
              <a:rPr lang="en-US" smtClean="0"/>
              <a:t>10/24/2023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A251491-C050-C142-BE35-A9B9D73644B3}" type="datetimeFigureOut">
              <a:rPr lang="en-US" smtClean="0"/>
              <a:t>10/24/2023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Chairperson Craven, Secretary Tutwiler, Commissioner Riley, and members of the board. Thank you for inviting us here to provide the third of what will ultimately be four annual updates on the pilot of alternative assessments to the MTEL. My name is Claire Abbott, and I am the Director of the Office of Educator Effectiveness. I’m joined by our educator effectiveness research coordinator, Aubree Webb, as well as our research partners from the Center for Analysis of Longitudinal Data in Education Research, to whom I will turn the mic over in a moment for the latest set of interim findings associated with this exciting project. </a:t>
            </a:r>
          </a:p>
          <a:p>
            <a:endParaRPr lang="en-US"/>
          </a:p>
          <a:p>
            <a:pPr defTabSz="941923"/>
            <a:r>
              <a:rPr lang="en-US"/>
              <a:t>First, I want to just re-ground everyone in the purpose of this pilot, and its role in our commitment to cultivating a more diverse and effective workforce. I will provide a quick update on the number of approved alternatives currently in operation, and the overall implementation and evaluation timeline. I’ll then turn it over to James Cowan and his colleagues for a brief presentation on the most recent findings related to the pilot, which are further articulated in the Interim Report included in your board package materials. </a:t>
            </a:r>
          </a:p>
          <a:p>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240321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203" y="4516676"/>
            <a:ext cx="6535245" cy="3695462"/>
          </a:xfrm>
        </p:spPr>
        <p:txBody>
          <a:bodyPr/>
          <a:lstStyle/>
          <a:p>
            <a:r>
              <a:rPr lang="en-US" b="1" i="0"/>
              <a:t>Communication and Literacy Skills Tests</a:t>
            </a:r>
          </a:p>
          <a:p>
            <a:pPr defTabSz="941923">
              <a:defRPr/>
            </a:pPr>
            <a:r>
              <a:rPr lang="en-US" b="0"/>
              <a:t>- Candidates passing CLST alternatives more likely to be on an emergency license</a:t>
            </a:r>
          </a:p>
          <a:p>
            <a:pPr defTabSz="941923">
              <a:defRPr/>
            </a:pPr>
            <a:r>
              <a:rPr lang="en-US" b="0"/>
              <a:t>- We do not have good ways to identify them in the licensure data, but surveys suggest this route also popular with out-of-state candidates</a:t>
            </a:r>
          </a:p>
          <a:p>
            <a:pPr defTabSz="941923">
              <a:defRPr/>
            </a:pPr>
            <a:r>
              <a:rPr lang="en-US"/>
              <a:t>-</a:t>
            </a:r>
            <a:r>
              <a:rPr lang="en-US" b="0"/>
              <a:t> Candidates passing CLST alternatives are more likely to be Black or Hispanic than those passing traditional MTEL subject tests</a:t>
            </a:r>
            <a:endParaRPr lang="en-US"/>
          </a:p>
          <a:p>
            <a:endParaRPr lang="en-US"/>
          </a:p>
          <a:p>
            <a:r>
              <a:rPr lang="en-US" b="1"/>
              <a:t>MTEL-Flex</a:t>
            </a:r>
          </a:p>
          <a:p>
            <a:r>
              <a:rPr lang="en-US" b="0"/>
              <a:t>- Candidates passing MTEL-Flex more likely to be on emergency licenses and working in MA public schools</a:t>
            </a:r>
          </a:p>
          <a:p>
            <a:r>
              <a:rPr lang="en-US" b="0"/>
              <a:t>- Candidates passing MTEL-Flex are more likely to be Black or Hispanic than those passing traditional MTEL subject tests</a:t>
            </a:r>
          </a:p>
          <a:p>
            <a:r>
              <a:rPr lang="en-US" b="0"/>
              <a:t>- Demographic differences driven by eligibility pool: Candidates passing MTEL-Flex are similar demographically to other eligible candidates who retake the traditional MTEL</a:t>
            </a:r>
          </a:p>
          <a:p>
            <a:endParaRPr lang="en-US"/>
          </a:p>
          <a:p>
            <a:r>
              <a:rPr lang="en-US" b="1"/>
              <a:t>Program Attestation</a:t>
            </a:r>
          </a:p>
          <a:p>
            <a:r>
              <a:rPr lang="en-US" b="0"/>
              <a:t>- Providers offering program attestation option account for about 25% of all new completers in MA, but are less diverse than the profession as a whole</a:t>
            </a:r>
          </a:p>
          <a:p>
            <a:r>
              <a:rPr lang="en-US" b="0"/>
              <a:t>- Relative to other program completers, those participating in program attestation more likely to be Black and Hispanic</a:t>
            </a: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76287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Accessibility of the CLST Alternatives was the largest draw. Possibly driven by out-of-state teachers.</a:t>
            </a:r>
          </a:p>
          <a:p>
            <a:r>
              <a:rPr lang="en-US"/>
              <a:t>- Participants also reported that the number of other states accepting the Alternatives was a “very important” factor in their decision to take the tests.</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34439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MTEL-Flex consists of an approximately three-page written analysis of topics pulled from the MA Curricular Frameworks. </a:t>
            </a:r>
          </a:p>
          <a:p>
            <a:r>
              <a:rPr lang="en-US"/>
              <a:t>- The test is less expensive than the traditional MTEL and candidates are allowed to consult textbooks and other resources while preparing their submission.</a:t>
            </a:r>
          </a:p>
          <a:p>
            <a:r>
              <a:rPr lang="en-US"/>
              <a:t>- In surveys, participants indicated the untimed and open-book format were the most significant draws.</a:t>
            </a:r>
          </a:p>
          <a:p>
            <a:r>
              <a:rPr lang="en-US"/>
              <a:t>- Participants reported that the open-ended format and availability of study guides most deterred them from participating. </a:t>
            </a: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45868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Communication and Literacy Skills Tests</a:t>
            </a:r>
          </a:p>
          <a:p>
            <a:r>
              <a:rPr lang="en-US"/>
              <a:t>- Lower pass rates on CLST Alternatives than traditional CLST</a:t>
            </a:r>
          </a:p>
          <a:p>
            <a:r>
              <a:rPr lang="en-US"/>
              <a:t>- Candidates taking alternatives more likely to have previously taken and failed CLST</a:t>
            </a:r>
          </a:p>
          <a:p>
            <a:r>
              <a:rPr lang="en-US"/>
              <a:t>- Difference in prior testing history fully explains difference in pass rates</a:t>
            </a:r>
          </a:p>
          <a:p>
            <a:endParaRPr lang="en-US"/>
          </a:p>
          <a:p>
            <a:r>
              <a:rPr lang="en-US" b="1"/>
              <a:t>MTEL-Flex</a:t>
            </a:r>
          </a:p>
          <a:p>
            <a:r>
              <a:rPr lang="en-US" b="0"/>
              <a:t>- Pass rates on MTEL-Flex are higher than eligible candidates retaking traditional MTEL by about 3 percentage points</a:t>
            </a:r>
          </a:p>
          <a:p>
            <a:r>
              <a:rPr lang="en-US" b="0"/>
              <a:t>- Difference in pass rates increases to about 6 percentage points when controlling for prior performance on MTEL and other characteristics</a:t>
            </a:r>
          </a:p>
          <a:p>
            <a:endParaRPr lang="en-US" b="0"/>
          </a:p>
          <a:p>
            <a:r>
              <a:rPr lang="en-US" b="1"/>
              <a:t>Program Attestation</a:t>
            </a:r>
          </a:p>
          <a:p>
            <a:r>
              <a:rPr lang="en-US" b="0"/>
              <a:t>- Pass rates higher than traditional MTEL</a:t>
            </a:r>
          </a:p>
          <a:p>
            <a:endParaRPr lang="en-US" b="1"/>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406246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Communication and Literacy Skills Tests</a:t>
            </a:r>
          </a:p>
          <a:p>
            <a:r>
              <a:rPr lang="en-US"/>
              <a:t>- Because candidates tend to take CLSTs earlier than other tests, these candidates are generally in earlier stages of preparation</a:t>
            </a:r>
          </a:p>
          <a:p>
            <a:r>
              <a:rPr lang="en-US"/>
              <a:t>- Controlling for candidate background, teachers taking the CLST alternatives are less likely to have completed a preparation program, but have similar rate of licensure/employment. The differences on program completion may be due to this route attracting more out-of-state teachers.</a:t>
            </a:r>
          </a:p>
          <a:p>
            <a:endParaRPr lang="en-US"/>
          </a:p>
          <a:p>
            <a:r>
              <a:rPr lang="en-US" b="1"/>
              <a:t>MTEL-Flex</a:t>
            </a:r>
          </a:p>
          <a:p>
            <a:r>
              <a:rPr lang="en-US" b="0"/>
              <a:t>- Although pass rates are slightly higher for MTEL-Flex than for those retaking the traditional MTEL, we do not yet observe differences in licensure or employment. Data from the 2023-24 school year will be informative, as many participants are near the point where we would expect these outcomes to occur.</a:t>
            </a:r>
          </a:p>
          <a:p>
            <a:endParaRPr lang="en-US"/>
          </a:p>
          <a:p>
            <a:r>
              <a:rPr lang="en-US" b="1"/>
              <a:t>Program Attestation</a:t>
            </a:r>
          </a:p>
          <a:p>
            <a:r>
              <a:rPr lang="en-US" b="0"/>
              <a:t>- Attestation candidates are completing their preparation programs. Licensure and employment rates are currently lower, but as with MTEL-Flex, we expect the 2023-24 data to provide more information about how these candidates are faring.</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42193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alarm bells</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9066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Anticipated questions may include: </a:t>
            </a:r>
          </a:p>
          <a:p>
            <a:pPr marL="176611" indent="-176611">
              <a:buFont typeface="Arial" panose="020B0604020202020204" pitchFamily="34" charset="0"/>
              <a:buChar char="•"/>
            </a:pPr>
            <a:r>
              <a:rPr lang="en-US"/>
              <a:t>What is the relationship between pilot participation and emergency licensed educators?</a:t>
            </a:r>
          </a:p>
          <a:p>
            <a:pPr marL="176611" indent="-176611">
              <a:buFont typeface="Arial" panose="020B0604020202020204" pitchFamily="34" charset="0"/>
              <a:buChar char="•"/>
            </a:pPr>
            <a:r>
              <a:rPr lang="en-US"/>
              <a:t>How is DESE marketing this opportunity? </a:t>
            </a:r>
          </a:p>
          <a:p>
            <a:pPr marL="176611" indent="-176611">
              <a:buFont typeface="Arial" panose="020B0604020202020204" pitchFamily="34" charset="0"/>
              <a:buChar char="•"/>
            </a:pPr>
            <a:r>
              <a:rPr lang="en-US"/>
              <a:t>Why so few alternatives within ed prep providers? Do you expect more? (There was some initial delay in getting these assessments up and running… lower numbers of attestations reflect the up-front investment required. We anticipate that if we put something in permanent regulation, this might change as more orgs will be likely to put something forward.)</a:t>
            </a:r>
          </a:p>
          <a:p>
            <a:pPr marL="176611" indent="-176611" defTabSz="941923">
              <a:buFont typeface="Arial" panose="020B0604020202020204" pitchFamily="34" charset="0"/>
              <a:buChar char="•"/>
              <a:defRPr/>
            </a:pPr>
            <a:r>
              <a:rPr lang="en-US"/>
              <a:t>What’s your plan for the end of this pilot? Based on what the data is telling us next year, we anticipate bringing a formal recommendation to the board around whether or not to make alternatives to the MTEL a permanent option. The parameters for which will be informed by the results of this pilot. At a minimum, we will provide another update one year from now. If/when the regulation is passed to establish an alternatives to the MTEL, it’s up to the commissioner to determine which alternatives are authorized under this authority.</a:t>
            </a:r>
          </a:p>
          <a:p>
            <a:pPr marL="176611" indent="-176611" defTabSz="941923">
              <a:buFont typeface="Arial" panose="020B0604020202020204" pitchFamily="34" charset="0"/>
              <a:buChar char="•"/>
              <a:defRPr/>
            </a:pPr>
            <a:endParaRPr lang="en-US"/>
          </a:p>
          <a:p>
            <a:pPr marL="176611" indent="-176611" defTabSz="941923">
              <a:buFont typeface="Arial" panose="020B0604020202020204" pitchFamily="34" charset="0"/>
              <a:buChar char="•"/>
              <a:defRPr/>
            </a:pPr>
            <a:r>
              <a:rPr lang="en-US"/>
              <a:t>Aubree can speak to data availability</a:t>
            </a:r>
          </a:p>
          <a:p>
            <a:pPr marL="176611" indent="-176611" defTabSz="941923">
              <a:buFont typeface="Arial" panose="020B0604020202020204" pitchFamily="34" charset="0"/>
              <a:buChar char="•"/>
              <a:defRPr/>
            </a:pPr>
            <a:r>
              <a:rPr lang="en-US"/>
              <a:t>James – we’ll get 2023 MCAS and SGP within a month, plus 2024 October EPIMS for employment outcomes </a:t>
            </a:r>
          </a:p>
          <a:p>
            <a:pPr marL="176611" indent="-176611">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200716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96839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a:t>As you know, the Massachusetts Test for Educator Licensure, or the MTEL, it is an assessment that all educators are required to pass in order to qualify for a license. Since its inception in </a:t>
            </a:r>
            <a:r>
              <a:rPr lang="en-US">
                <a:latin typeface="Calibri" panose="020F0502020204030204" pitchFamily="34" charset="0"/>
                <a:ea typeface="Times New Roman" panose="02020603050405020304" pitchFamily="18" charset="0"/>
              </a:rPr>
              <a:t>1998, all new educators seeking Pre-K to grade 12 academic licenses are required to pass at least one test in communication and literacy skills as well as a test of subject matter knowledge in the content area of the teaching license. The purpose of the testing program is to ensure that newly licensed educators have the communication and literacy skills necessary for effective instruction and communication, as well as the functional content knowledge required to teach their subjects.</a:t>
            </a:r>
            <a:endParaRPr lang="en-US"/>
          </a:p>
          <a:p>
            <a:pPr defTabSz="941923">
              <a:defRPr/>
            </a:pPr>
            <a:endParaRPr lang="en-US">
              <a:cs typeface="Calibri"/>
            </a:endParaRPr>
          </a:p>
          <a:p>
            <a:pPr defTabSz="941923">
              <a:defRPr/>
            </a:pPr>
            <a:r>
              <a:rPr lang="en-US">
                <a:cs typeface="Calibri"/>
              </a:rPr>
              <a:t>Three years ago, in Fall of 2020, the Board authorized a pilot of alternatives to the MTEL for educator candidates. While the MTEL itself continues to operate as a pretty robust measure of skill and knowledge, we also knew that it was a barrier to some educators who wanted to enter the education workforce, particularly educators of color. The purpose of the pilot was to explore alternatives to the MTEL that would help to expand and strengthen equitable access to the teaching profession by allowing prospective teachers to demonstrate their capacities in different ways while maintaining high standards for literacy skills and content knowledge. </a:t>
            </a:r>
          </a:p>
          <a:p>
            <a:pPr defTabSz="941923">
              <a:defRPr/>
            </a:pPr>
            <a:endParaRPr lang="en-US">
              <a:cs typeface="Calibri"/>
            </a:endParaRPr>
          </a:p>
          <a:p>
            <a:pPr defTabSz="941923">
              <a:defRPr/>
            </a:pPr>
            <a:r>
              <a:rPr lang="en-US">
                <a:cs typeface="Calibri"/>
              </a:rPr>
              <a:t>The pilot launched early on in the pandemic, and implementation began shortly after the introduction of the emergency license. As a result, alternatives to the MTEL became available alongside the emergence of a new and increasingly diverse teacher workforce, which is timing we couldn’t have predicted, nor could it have been more fortuitous as we work to support these new educators advance to permanent licensure. In 2022, you voted to extend the pilot by one year to allow for an additional year of implementation and data collection. The pilot is now scheduled to go through June 2025, at which point we will be in a position to make recommendations to you and the Commissioner about any permanent changes to the MTEL program based on robust set of findings. </a:t>
            </a:r>
          </a:p>
          <a:p>
            <a:endParaRPr lang="en-US"/>
          </a:p>
        </p:txBody>
      </p:sp>
      <p:sp>
        <p:nvSpPr>
          <p:cNvPr id="4" name="Slide Number Placeholder 3"/>
          <p:cNvSpPr>
            <a:spLocks noGrp="1"/>
          </p:cNvSpPr>
          <p:nvPr>
            <p:ph type="sldNum" sz="quarter" idx="5"/>
          </p:nvPr>
        </p:nvSpPr>
        <p:spPr/>
        <p:txBody>
          <a:bodyPr/>
          <a:lstStyle/>
          <a:p>
            <a:fld id="{86AB93F4-17CD-4EFB-AC88-F22245A2B6C0}" type="slidenum">
              <a:rPr lang="en-US" smtClean="0"/>
              <a:t>2</a:t>
            </a:fld>
            <a:endParaRPr lang="en-US"/>
          </a:p>
        </p:txBody>
      </p:sp>
    </p:spTree>
    <p:extLst>
      <p:ext uri="{BB962C8B-B14F-4D97-AF65-F5344CB8AC3E}">
        <p14:creationId xmlns:p14="http://schemas.microsoft.com/office/powerpoint/2010/main" val="321242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7137" y="4516676"/>
            <a:ext cx="6664912" cy="3695462"/>
          </a:xfrm>
        </p:spPr>
        <p:txBody>
          <a:bodyPr/>
          <a:lstStyle/>
          <a:p>
            <a:pPr>
              <a:lnSpc>
                <a:spcPct val="107916"/>
              </a:lnSpc>
              <a:spcBef>
                <a:spcPts val="824"/>
              </a:spcBef>
              <a:spcAft>
                <a:spcPts val="824"/>
              </a:spcAft>
              <a:buClr>
                <a:schemeClr val="dk1"/>
              </a:buClr>
              <a:buSzPts val="1100"/>
            </a:pPr>
            <a:r>
              <a:rPr lang="en-US">
                <a:cs typeface="Calibri"/>
              </a:rPr>
              <a:t>So what types of alternatives are available? Three years into the pilot, we are now operating 23 alternatives, including 5 approved alternatives to the Communications and Literacy MTEL, and 18 approved alternatives to the subject matter knowledge MTELs.</a:t>
            </a:r>
          </a:p>
          <a:p>
            <a:pPr>
              <a:lnSpc>
                <a:spcPct val="107916"/>
              </a:lnSpc>
              <a:spcBef>
                <a:spcPts val="824"/>
              </a:spcBef>
              <a:spcAft>
                <a:spcPts val="824"/>
              </a:spcAft>
              <a:buClr>
                <a:schemeClr val="dk1"/>
              </a:buClr>
              <a:buSzPts val="1100"/>
            </a:pPr>
            <a:r>
              <a:rPr lang="en-US">
                <a:cs typeface="Calibri"/>
              </a:rPr>
              <a:t>The Communications &amp; Literacy alternatives are generally other standardized assessments, predominantly those used in other states, such as the Praxis. To date, we’ve seen almost 900 individuals take advantage of these alternatives, many of whom appear to be coming from out-of-state, which makes sense.</a:t>
            </a:r>
          </a:p>
          <a:p>
            <a:pPr>
              <a:lnSpc>
                <a:spcPct val="107916"/>
              </a:lnSpc>
              <a:spcBef>
                <a:spcPts val="824"/>
              </a:spcBef>
              <a:spcAft>
                <a:spcPts val="824"/>
              </a:spcAft>
              <a:buClr>
                <a:schemeClr val="dk1"/>
              </a:buClr>
              <a:buSzPts val="1100"/>
            </a:pPr>
            <a:r>
              <a:rPr lang="en-US">
                <a:cs typeface="Calibri"/>
              </a:rPr>
              <a:t>The 18 approved alternatives to the subject matter knowledge MTELs range in type and scope. The most popular alternative is the MTEL-Flex, which is an innovative assessment that is available to candidates who fail the traditional MTEL by a relatively small margin. These candidates may elect to take the Flex rather than re-take the entire assessment, which allows them to submit a 2-3 page, written response to one of two prompts related to the subject. The Flex option is available for 7 tests, including high-incidence tests like General Curriculum and Foundations of Reading, and to date, over 1000 individuals have taken advantage of this option, making it the most popular alternative. James will talk a little bit more about how the flex operates when he shares some of the preliminary findings.</a:t>
            </a:r>
          </a:p>
          <a:p>
            <a:pPr>
              <a:lnSpc>
                <a:spcPct val="107916"/>
              </a:lnSpc>
              <a:spcBef>
                <a:spcPts val="824"/>
              </a:spcBef>
              <a:spcAft>
                <a:spcPts val="824"/>
              </a:spcAft>
              <a:buClr>
                <a:schemeClr val="dk1"/>
              </a:buClr>
              <a:buSzPts val="1100"/>
            </a:pPr>
            <a:r>
              <a:rPr lang="en-US">
                <a:cs typeface="Calibri"/>
              </a:rPr>
              <a:t>The other type of subject matter alternative is the preparation program attestation, which is available to candidates currently enrolled in one of five participating preparation programs that offer an approved alternative. To date, 56 candidates have completed one of these alternatives. </a:t>
            </a:r>
          </a:p>
          <a:p>
            <a:pPr>
              <a:lnSpc>
                <a:spcPct val="107916"/>
              </a:lnSpc>
              <a:spcBef>
                <a:spcPts val="824"/>
              </a:spcBef>
              <a:spcAft>
                <a:spcPts val="824"/>
              </a:spcAft>
              <a:buClr>
                <a:schemeClr val="dk1"/>
              </a:buClr>
              <a:buSzPts val="1100"/>
            </a:pPr>
            <a:r>
              <a:rPr lang="en-US">
                <a:cs typeface="Calibri"/>
              </a:rPr>
              <a:t>There are also two additional approved alternatives for subject matter knowledge MTELs in Physical Education and ESL, but due to the recent authorization of these alternatives, we do not yet have data on their use but expect to soon. Overall, among the thousands of MTELs taken each year, close to 2000 have been an alternative to date.</a:t>
            </a:r>
          </a:p>
        </p:txBody>
      </p:sp>
      <p:sp>
        <p:nvSpPr>
          <p:cNvPr id="4" name="Slide Number Placeholder 3"/>
          <p:cNvSpPr>
            <a:spLocks noGrp="1"/>
          </p:cNvSpPr>
          <p:nvPr>
            <p:ph type="sldNum" sz="quarter" idx="5"/>
          </p:nvPr>
        </p:nvSpPr>
        <p:spPr/>
        <p:txBody>
          <a:bodyPr/>
          <a:lstStyle/>
          <a:p>
            <a:pPr defTabSz="941923">
              <a:defRPr/>
            </a:pPr>
            <a:fld id="{86AB93F4-17CD-4EFB-AC88-F22245A2B6C0}" type="slidenum">
              <a:rPr lang="en-US">
                <a:solidFill>
                  <a:prstClr val="black"/>
                </a:solidFill>
                <a:latin typeface="Calibri" panose="020F0502020204030204"/>
              </a:rPr>
              <a:pPr defTabSz="941923">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6192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turn it over to our research partners from CALDER, I also wanted to give you a sense of where we are in the timeline. As you can see here, we are three years into the pilot. Updates provided to you last year and today include early and interim findings related to participation and pass rates, and today we will be able to share with you new information about how these candidates are progressing through licensure and employment. We will also share some preliminary data on candidates’ impact on student’s outcomes once they are employed in a MA school, but this is very preliminary due in large part to small n sizes. More robust conclusions relative to candidate effectiveness will require at least another year of data. Which is why we are grateful for your decision last year to extend this pilot by an additional year, through June 2025, which will give our researchers sufficient information about each alternative, its efficacy, and its impact. Our goal is to bring to you a formal recommendation sometime in Spring 2025 on future licensure assessment policy, informed by this important pilot and study. </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2603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I’m going to turn it over to our research partners at CALDER, James Cowan, Dan Goldhaber, and Roddy Theobald to walk you through the most recent findings to date.</a:t>
            </a: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55544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13779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25173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270" y="4516676"/>
            <a:ext cx="6522278" cy="3695462"/>
          </a:xfrm>
        </p:spPr>
        <p:txBody>
          <a:bodyPr/>
          <a:lstStyle/>
          <a:p>
            <a:r>
              <a:rPr lang="en-US" b="1" i="0"/>
              <a:t>Communication and Literacy Skills Tests</a:t>
            </a:r>
          </a:p>
          <a:p>
            <a:pPr defTabSz="941923">
              <a:defRPr/>
            </a:pPr>
            <a:r>
              <a:rPr lang="en-US" b="0"/>
              <a:t>- Candidates passing CLST alternatives more likely to be on an emergency license</a:t>
            </a:r>
          </a:p>
          <a:p>
            <a:pPr defTabSz="941923">
              <a:defRPr/>
            </a:pPr>
            <a:r>
              <a:rPr lang="en-US" b="0"/>
              <a:t>- We do not have good ways to identify them in the licensure data, but surveys suggest this route also popular with out-of-state candidates</a:t>
            </a:r>
          </a:p>
          <a:p>
            <a:pPr defTabSz="941923">
              <a:defRPr/>
            </a:pPr>
            <a:r>
              <a:rPr lang="en-US"/>
              <a:t>-</a:t>
            </a:r>
            <a:r>
              <a:rPr lang="en-US" b="0"/>
              <a:t> Candidates passing CLST alternatives are more likely to be Black or Hispanic than those passing traditional MTEL subject tests</a:t>
            </a:r>
            <a:endParaRPr lang="en-US"/>
          </a:p>
          <a:p>
            <a:endParaRPr lang="en-US"/>
          </a:p>
          <a:p>
            <a:r>
              <a:rPr lang="en-US" b="1"/>
              <a:t>MTEL-Flex</a:t>
            </a:r>
          </a:p>
          <a:p>
            <a:r>
              <a:rPr lang="en-US" b="0"/>
              <a:t>- Candidates passing MTEL-Flex more likely to be on emergency licenses and working in MA public schools</a:t>
            </a:r>
          </a:p>
          <a:p>
            <a:r>
              <a:rPr lang="en-US" b="0"/>
              <a:t>- Candidates passing MTEL-Flex are more likely to be Black or Hispanic than those passing traditional MTEL subject tests</a:t>
            </a:r>
          </a:p>
          <a:p>
            <a:r>
              <a:rPr lang="en-US" b="0"/>
              <a:t>- Demographic differences driven by eligibility pool: Candidates passing MTEL-Flex are similar demographically to other eligible candidates who retake the traditional MTEL</a:t>
            </a:r>
          </a:p>
          <a:p>
            <a:endParaRPr lang="en-US"/>
          </a:p>
          <a:p>
            <a:r>
              <a:rPr lang="en-US" b="1"/>
              <a:t>Program Attestation</a:t>
            </a:r>
          </a:p>
          <a:p>
            <a:r>
              <a:rPr lang="en-US" b="0"/>
              <a:t>- Providers offering program attestation option account for about 25% of all new completers in MA, but are less diverse than the profession as a whole</a:t>
            </a:r>
          </a:p>
          <a:p>
            <a:r>
              <a:rPr lang="en-US" b="0"/>
              <a:t>- Relative to other program completers, those participating in program attestation more likely to be Black and Hispanic</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87148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169" y="4516676"/>
            <a:ext cx="6548213" cy="3695462"/>
          </a:xfrm>
        </p:spPr>
        <p:txBody>
          <a:bodyPr/>
          <a:lstStyle/>
          <a:p>
            <a:r>
              <a:rPr lang="en-US" b="1" i="0"/>
              <a:t>Communication and Literacy Skills Tests</a:t>
            </a:r>
          </a:p>
          <a:p>
            <a:pPr defTabSz="941923">
              <a:defRPr/>
            </a:pPr>
            <a:r>
              <a:rPr lang="en-US" b="0"/>
              <a:t>- Candidates passing CLST alternatives more likely to be on an emergency license</a:t>
            </a:r>
          </a:p>
          <a:p>
            <a:pPr defTabSz="941923">
              <a:defRPr/>
            </a:pPr>
            <a:r>
              <a:rPr lang="en-US" b="0"/>
              <a:t>- We do not have good ways to identify them in the licensure data, but surveys suggest this route also popular with out-of-state candidates</a:t>
            </a:r>
          </a:p>
          <a:p>
            <a:pPr defTabSz="941923">
              <a:defRPr/>
            </a:pPr>
            <a:r>
              <a:rPr lang="en-US"/>
              <a:t>-</a:t>
            </a:r>
            <a:r>
              <a:rPr lang="en-US" b="0"/>
              <a:t> Candidates passing CLST alternatives are more likely to be Black or Hispanic than those passing traditional MTEL subject tests</a:t>
            </a:r>
            <a:endParaRPr lang="en-US"/>
          </a:p>
          <a:p>
            <a:endParaRPr lang="en-US"/>
          </a:p>
          <a:p>
            <a:r>
              <a:rPr lang="en-US" b="1"/>
              <a:t>MTEL-Flex</a:t>
            </a:r>
          </a:p>
          <a:p>
            <a:r>
              <a:rPr lang="en-US" b="0"/>
              <a:t>- Candidates passing MTEL-Flex more likely to be on emergency licenses and working in MA public schools</a:t>
            </a:r>
          </a:p>
          <a:p>
            <a:r>
              <a:rPr lang="en-US" b="0"/>
              <a:t>- Candidates passing MTEL-Flex are more likely to be Black or Hispanic than those passing traditional MTEL subject tests</a:t>
            </a:r>
          </a:p>
          <a:p>
            <a:r>
              <a:rPr lang="en-US" b="0"/>
              <a:t>- Demographic differences driven by eligibility pool: Candidates passing MTEL-Flex are similar demographically to other eligible candidates who retake the traditional MTEL</a:t>
            </a:r>
          </a:p>
          <a:p>
            <a:endParaRPr lang="en-US"/>
          </a:p>
          <a:p>
            <a:r>
              <a:rPr lang="en-US" b="1"/>
              <a:t>Program Attestation</a:t>
            </a:r>
          </a:p>
          <a:p>
            <a:r>
              <a:rPr lang="en-US" b="0"/>
              <a:t>- Providers offering program attestation option account for about 25% of all new completers in MA, but are less diverse than the profession as a whole</a:t>
            </a:r>
          </a:p>
          <a:p>
            <a:r>
              <a:rPr lang="en-US" b="0"/>
              <a:t>- Relative to other program completers, those participating in program attestation more likely to be Black and Hispanic</a:t>
            </a:r>
          </a:p>
        </p:txBody>
      </p:sp>
      <p:sp>
        <p:nvSpPr>
          <p:cNvPr id="4" name="Slide Number Placeholder 3"/>
          <p:cNvSpPr>
            <a:spLocks noGrp="1"/>
          </p:cNvSpPr>
          <p:nvPr>
            <p:ph type="sldNum" sz="quarter" idx="5"/>
          </p:nvPr>
        </p:nvSpPr>
        <p:spPr>
          <a:xfrm>
            <a:off x="4021294" y="8927263"/>
            <a:ext cx="3076363" cy="470894"/>
          </a:xfrm>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45251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blip>
          <a:srcRect r="77994"/>
          <a:stretch>
            <a:fillRect/>
          </a:stretch>
        </p:blipFill>
        <p:spPr bwMode="auto">
          <a:xfrm>
            <a:off x="7823200" y="-381000"/>
            <a:ext cx="4673600" cy="7745413"/>
          </a:xfrm>
          <a:prstGeom prst="rect">
            <a:avLst/>
          </a:prstGeom>
          <a:noFill/>
          <a:ln w="9525">
            <a:noFill/>
            <a:miter lim="800000"/>
            <a:headEnd/>
            <a:tailEnd/>
          </a:ln>
        </p:spPr>
      </p:pic>
      <p:sp>
        <p:nvSpPr>
          <p:cNvPr id="9" name="Title 1"/>
          <p:cNvSpPr>
            <a:spLocks noGrp="1"/>
          </p:cNvSpPr>
          <p:nvPr>
            <p:ph type="ctrTitle"/>
          </p:nvPr>
        </p:nvSpPr>
        <p:spPr>
          <a:xfrm>
            <a:off x="711200" y="990601"/>
            <a:ext cx="10363200" cy="1905000"/>
          </a:xfrm>
        </p:spPr>
        <p:txBody>
          <a:bodyPr anchor="b"/>
          <a:lstStyle>
            <a:lvl1pPr algn="l">
              <a:defRPr/>
            </a:lvl1pPr>
          </a:lstStyle>
          <a:p>
            <a:r>
              <a:rPr lang="en-US"/>
              <a:t>Click to edit Master title style</a:t>
            </a:r>
          </a:p>
        </p:txBody>
      </p:sp>
      <p:sp>
        <p:nvSpPr>
          <p:cNvPr id="10" name="Subtitle 2"/>
          <p:cNvSpPr>
            <a:spLocks noGrp="1"/>
          </p:cNvSpPr>
          <p:nvPr>
            <p:ph type="subTitle" idx="1"/>
          </p:nvPr>
        </p:nvSpPr>
        <p:spPr>
          <a:xfrm>
            <a:off x="711200" y="2895600"/>
            <a:ext cx="8534400" cy="1066800"/>
          </a:xfrm>
        </p:spPr>
        <p:txBody>
          <a:bodyPr/>
          <a:lstStyle>
            <a:lvl1pPr marL="0" indent="0" algn="l">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6" name="Picture 2" descr="C:\Users\aeg\AppData\Local\Microsoft\Windows\Temporary Internet Files\Content.Outlook\6PGBYJ3U\Master-Logo_695x338_color.png"/>
          <p:cNvPicPr>
            <a:picLocks noChangeAspect="1" noChangeArrowheads="1"/>
          </p:cNvPicPr>
          <p:nvPr userDrawn="1"/>
        </p:nvPicPr>
        <p:blipFill>
          <a:blip r:embed="rId3" cstate="print"/>
          <a:srcRect/>
          <a:stretch>
            <a:fillRect/>
          </a:stretch>
        </p:blipFill>
        <p:spPr bwMode="auto">
          <a:xfrm>
            <a:off x="609600" y="5410201"/>
            <a:ext cx="2889251" cy="105384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
        <p:nvSpPr>
          <p:cNvPr id="10"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idx="1"/>
          </p:nvPr>
        </p:nvSpPr>
        <p:spPr>
          <a:xfrm>
            <a:off x="812800" y="1535113"/>
            <a:ext cx="105664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812800" y="2174875"/>
            <a:ext cx="105664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
        <p:nvSpPr>
          <p:cNvPr id="13"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print">
            <a:lum bright="20000"/>
          </a:blip>
          <a:srcRect t="-1144" r="79430" b="6541"/>
          <a:stretch>
            <a:fillRect/>
          </a:stretch>
        </p:blipFill>
        <p:spPr bwMode="auto">
          <a:xfrm>
            <a:off x="9192685" y="1828800"/>
            <a:ext cx="2999316" cy="5029200"/>
          </a:xfrm>
          <a:prstGeom prst="rect">
            <a:avLst/>
          </a:prstGeom>
          <a:noFill/>
          <a:ln w="9525">
            <a:noFill/>
            <a:miter lim="800000"/>
            <a:headEnd/>
            <a:tailEnd/>
          </a:ln>
        </p:spPr>
      </p:pic>
      <p:sp>
        <p:nvSpPr>
          <p:cNvPr id="10" name="Title 1"/>
          <p:cNvSpPr>
            <a:spLocks noGrp="1"/>
          </p:cNvSpPr>
          <p:nvPr>
            <p:ph type="title"/>
          </p:nvPr>
        </p:nvSpPr>
        <p:spPr>
          <a:xfrm>
            <a:off x="914400" y="2209800"/>
            <a:ext cx="9042400" cy="2895600"/>
          </a:xfrm>
        </p:spPr>
        <p:txBody>
          <a:bodyPr anchor="b">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C:\Users\aeg\AppData\Local\Microsoft\Windows\Temporary Internet Files\Content.Outlook\6PGBYJ3U\Master-Logo_695x338_color.png"/>
          <p:cNvPicPr>
            <a:picLocks noChangeAspect="1" noChangeArrowheads="1"/>
          </p:cNvPicPr>
          <p:nvPr userDrawn="1"/>
        </p:nvPicPr>
        <p:blipFill>
          <a:blip r:embed="rId3" cstate="print"/>
          <a:srcRect/>
          <a:stretch>
            <a:fillRect/>
          </a:stretch>
        </p:blipFill>
        <p:spPr bwMode="auto">
          <a:xfrm>
            <a:off x="7010400" y="5804152"/>
            <a:ext cx="2889251" cy="105384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print">
            <a:lum bright="20000"/>
          </a:blip>
          <a:srcRect t="-1144" r="79430" b="6541"/>
          <a:stretch>
            <a:fillRect/>
          </a:stretch>
        </p:blipFill>
        <p:spPr bwMode="auto">
          <a:xfrm>
            <a:off x="9192685" y="1828800"/>
            <a:ext cx="2999316" cy="5029200"/>
          </a:xfrm>
          <a:prstGeom prst="rect">
            <a:avLst/>
          </a:prstGeom>
          <a:noFill/>
          <a:ln w="9525">
            <a:noFill/>
            <a:miter lim="800000"/>
            <a:headEnd/>
            <a:tailEnd/>
          </a:ln>
        </p:spPr>
      </p:pic>
      <p:sp>
        <p:nvSpPr>
          <p:cNvPr id="10" name="Title 1"/>
          <p:cNvSpPr>
            <a:spLocks noGrp="1"/>
          </p:cNvSpPr>
          <p:nvPr>
            <p:ph type="title"/>
          </p:nvPr>
        </p:nvSpPr>
        <p:spPr>
          <a:xfrm>
            <a:off x="914400" y="2209800"/>
            <a:ext cx="9042400" cy="2895600"/>
          </a:xfrm>
        </p:spPr>
        <p:txBody>
          <a:bodyPr anchor="b">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914400" y="381000"/>
            <a:ext cx="904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C:\Users\aeg\AppData\Local\Microsoft\Windows\Temporary Internet Files\Content.Outlook\6PGBYJ3U\Master-Logo_695x338_color.png"/>
          <p:cNvPicPr>
            <a:picLocks noChangeAspect="1" noChangeArrowheads="1"/>
          </p:cNvPicPr>
          <p:nvPr userDrawn="1"/>
        </p:nvPicPr>
        <p:blipFill>
          <a:blip r:embed="rId3" cstate="print"/>
          <a:srcRect/>
          <a:stretch>
            <a:fillRect/>
          </a:stretch>
        </p:blipFill>
        <p:spPr bwMode="auto">
          <a:xfrm>
            <a:off x="7010400" y="5804152"/>
            <a:ext cx="2889251" cy="1053849"/>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535113"/>
            <a:ext cx="508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174875"/>
            <a:ext cx="508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7205" y="1535113"/>
            <a:ext cx="508199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7205" y="2174875"/>
            <a:ext cx="5081995"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
        <p:nvSpPr>
          <p:cNvPr id="4"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
        <p:nvSpPr>
          <p:cNvPr id="3"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6197600" y="285750"/>
            <a:ext cx="5588000" cy="1162050"/>
          </a:xfrm>
        </p:spPr>
        <p:txBody>
          <a:bodyPr anchor="b">
            <a:noAutofit/>
          </a:bodyPr>
          <a:lstStyle>
            <a:lvl1pPr algn="l">
              <a:defRPr sz="4400" b="1"/>
            </a:lvl1pPr>
          </a:lstStyle>
          <a:p>
            <a:r>
              <a:rPr lang="en-US"/>
              <a:t>Click to edit Master title style</a:t>
            </a:r>
          </a:p>
        </p:txBody>
      </p:sp>
      <p:sp>
        <p:nvSpPr>
          <p:cNvPr id="3" name="Content Placeholder 2"/>
          <p:cNvSpPr>
            <a:spLocks noGrp="1"/>
          </p:cNvSpPr>
          <p:nvPr>
            <p:ph idx="1"/>
          </p:nvPr>
        </p:nvSpPr>
        <p:spPr>
          <a:xfrm>
            <a:off x="0" y="0"/>
            <a:ext cx="6096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6197600" y="15240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8"/>
          <p:cNvSpPr>
            <a:spLocks noGrp="1"/>
          </p:cNvSpPr>
          <p:nvPr>
            <p:ph type="sldNum" sz="quarter" idx="15"/>
          </p:nvPr>
        </p:nvSpPr>
        <p:spPr/>
        <p:txBody>
          <a:bodyPr/>
          <a:lstStyle>
            <a:lvl1pPr algn="ctr">
              <a:defRPr/>
            </a:lvl1pPr>
          </a:lstStyle>
          <a:p>
            <a:fld id="{5769D82E-6987-4D55-BC92-780323C53D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1016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14400" y="612775"/>
            <a:ext cx="1016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914400" y="5367338"/>
            <a:ext cx="1016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274639"/>
            <a:ext cx="7213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rtlCol="0">
            <a:normAutofit/>
          </a:bodyPr>
          <a:lstStyle/>
          <a:p>
            <a:pPr lvl="0"/>
            <a:r>
              <a:rPr lang="en-US" noProof="0"/>
              <a:t>Click icon to add clip art</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rtlCol="0">
            <a:normAutofit/>
          </a:bodyPr>
          <a:lstStyle/>
          <a:p>
            <a:pPr lvl="0"/>
            <a:r>
              <a:rPr lang="en-US" noProof="0"/>
              <a:t>Click icon to add clip art</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Rectangle 280"/>
          <p:cNvSpPr txBox="1">
            <a:spLocks noChangeArrowheads="1"/>
          </p:cNvSpPr>
          <p:nvPr/>
        </p:nvSpPr>
        <p:spPr bwMode="auto">
          <a:xfrm>
            <a:off x="11738444" y="6564826"/>
            <a:ext cx="265653"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E824268E-FD5A-4CBE-9412-F4FF21850BBF}" type="slidenum">
              <a:rPr lang="en-US" sz="1000" smtClean="0">
                <a:solidFill>
                  <a:srgbClr val="FFFFFF"/>
                </a:solidFill>
                <a:latin typeface="Tahoma" pitchFamily="34" charset="0"/>
              </a:rPr>
              <a:pPr>
                <a:defRPr/>
              </a:pPr>
              <a:t>‹#›</a:t>
            </a:fld>
            <a:r>
              <a:rPr lang="en-US" sz="1000">
                <a:solidFill>
                  <a:srgbClr val="FFFFFF"/>
                </a:solidFill>
                <a:latin typeface="Tahoma" pitchFamily="34" charset="0"/>
              </a:rPr>
              <a:t> </a:t>
            </a:r>
          </a:p>
        </p:txBody>
      </p:sp>
      <p:sp>
        <p:nvSpPr>
          <p:cNvPr id="7" name="Text Placeholder 6"/>
          <p:cNvSpPr>
            <a:spLocks noGrp="1"/>
          </p:cNvSpPr>
          <p:nvPr>
            <p:ph type="body" sz="quarter" idx="11"/>
          </p:nvPr>
        </p:nvSpPr>
        <p:spPr>
          <a:xfrm>
            <a:off x="1931047" y="367410"/>
            <a:ext cx="9956157" cy="298327"/>
          </a:xfrm>
          <a:prstGeom prst="rect">
            <a:avLst/>
          </a:prstGeom>
        </p:spPr>
        <p:txBody>
          <a:bodyPr wrap="square" lIns="0" tIns="0" rIns="0" bIns="0" anchor="ctr" anchorCtr="0">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a:t>Click to edit Master text styles</a:t>
            </a:r>
          </a:p>
        </p:txBody>
      </p:sp>
      <p:sp>
        <p:nvSpPr>
          <p:cNvPr id="4" name="Text Placeholder 3"/>
          <p:cNvSpPr>
            <a:spLocks noGrp="1"/>
          </p:cNvSpPr>
          <p:nvPr>
            <p:ph type="body" sz="quarter" idx="16"/>
          </p:nvPr>
        </p:nvSpPr>
        <p:spPr>
          <a:xfrm>
            <a:off x="218469" y="1543487"/>
            <a:ext cx="5677749"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quarter" idx="17"/>
          </p:nvPr>
        </p:nvSpPr>
        <p:spPr>
          <a:xfrm>
            <a:off x="6209450" y="1543487"/>
            <a:ext cx="5677749"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Tx/>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Tx/>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Tx/>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8"/>
          </p:nvPr>
        </p:nvSpPr>
        <p:spPr>
          <a:xfrm>
            <a:off x="214323" y="1146692"/>
            <a:ext cx="11672880" cy="25122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p:txBody>
      </p:sp>
      <p:sp>
        <p:nvSpPr>
          <p:cNvPr id="14" name="Slide Number Placeholder 5"/>
          <p:cNvSpPr txBox="1">
            <a:spLocks/>
          </p:cNvSpPr>
          <p:nvPr userDrawn="1"/>
        </p:nvSpPr>
        <p:spPr>
          <a:xfrm>
            <a:off x="11266540" y="5257800"/>
            <a:ext cx="7112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7932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69D82E-6987-4D55-BC92-780323C53D3E}" type="slidenum">
              <a:rPr lang="en-US" smtClean="0"/>
              <a:pPr/>
              <a:t>‹#›</a:t>
            </a:fld>
            <a:endParaRPr lang="en-US"/>
          </a:p>
        </p:txBody>
      </p:sp>
    </p:spTree>
    <p:extLst>
      <p:ext uri="{BB962C8B-B14F-4D97-AF65-F5344CB8AC3E}">
        <p14:creationId xmlns:p14="http://schemas.microsoft.com/office/powerpoint/2010/main" val="238649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151650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7974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85942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623343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189190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35977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474926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800355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0492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8.jpe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8" descr="ESE_StarLogo_2881_1401_transparent_color.gif"/>
          <p:cNvPicPr>
            <a:picLocks noChangeAspect="1"/>
          </p:cNvPicPr>
          <p:nvPr/>
        </p:nvPicPr>
        <p:blipFill>
          <a:blip r:embed="rId19" cstate="print">
            <a:lum bright="40000"/>
          </a:blip>
          <a:srcRect r="76031"/>
          <a:stretch>
            <a:fillRect/>
          </a:stretch>
        </p:blipFill>
        <p:spPr bwMode="auto">
          <a:xfrm>
            <a:off x="11010900" y="4953000"/>
            <a:ext cx="1219200" cy="1905000"/>
          </a:xfrm>
          <a:prstGeom prst="rect">
            <a:avLst/>
          </a:prstGeom>
          <a:noFill/>
          <a:ln w="9525">
            <a:noFill/>
            <a:miter lim="800000"/>
            <a:headEnd/>
            <a:tailEnd/>
          </a:ln>
        </p:spPr>
      </p:pic>
      <p:pic>
        <p:nvPicPr>
          <p:cNvPr id="2051" name="Picture 7" descr="ESE_StarLogo_2881_1401_transparent_color.gif"/>
          <p:cNvPicPr>
            <a:picLocks noChangeAspect="1"/>
          </p:cNvPicPr>
          <p:nvPr/>
        </p:nvPicPr>
        <p:blipFill>
          <a:blip r:embed="rId19" cstate="print">
            <a:lum bright="40000"/>
          </a:blip>
          <a:srcRect r="76031"/>
          <a:stretch>
            <a:fillRect/>
          </a:stretch>
        </p:blipFill>
        <p:spPr bwMode="auto">
          <a:xfrm>
            <a:off x="11010900" y="4953000"/>
            <a:ext cx="1219200" cy="1905000"/>
          </a:xfrm>
          <a:prstGeom prst="rect">
            <a:avLst/>
          </a:prstGeom>
          <a:noFill/>
          <a:ln w="9525">
            <a:noFill/>
            <a:miter lim="800000"/>
            <a:headEnd/>
            <a:tailEnd/>
          </a:ln>
        </p:spPr>
      </p:pic>
      <p:pic>
        <p:nvPicPr>
          <p:cNvPr id="2052" name="Picture 6" descr="ESE Logo"/>
          <p:cNvPicPr>
            <a:picLocks noChangeAspect="1"/>
          </p:cNvPicPr>
          <p:nvPr/>
        </p:nvPicPr>
        <p:blipFill>
          <a:blip r:embed="rId19" cstate="print">
            <a:lum bright="40000"/>
          </a:blip>
          <a:srcRect r="76031"/>
          <a:stretch>
            <a:fillRect/>
          </a:stretch>
        </p:blipFill>
        <p:spPr bwMode="auto">
          <a:xfrm>
            <a:off x="11010900" y="4953000"/>
            <a:ext cx="1219200" cy="1905000"/>
          </a:xfrm>
          <a:prstGeom prst="rect">
            <a:avLst/>
          </a:prstGeom>
          <a:noFill/>
          <a:ln w="9525">
            <a:noFill/>
            <a:miter lim="800000"/>
            <a:headEnd/>
            <a:tailEnd/>
          </a:ln>
        </p:spPr>
      </p:pic>
      <p:sp>
        <p:nvSpPr>
          <p:cNvPr id="2053" name="Title Placeholder 1"/>
          <p:cNvSpPr>
            <a:spLocks noGrp="1"/>
          </p:cNvSpPr>
          <p:nvPr>
            <p:ph type="title"/>
          </p:nvPr>
        </p:nvSpPr>
        <p:spPr bwMode="auto">
          <a:xfrm>
            <a:off x="812800" y="274638"/>
            <a:ext cx="10566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15700" y="5257800"/>
            <a:ext cx="711200" cy="457200"/>
          </a:xfrm>
          <a:prstGeom prst="rect">
            <a:avLst/>
          </a:prstGeom>
        </p:spPr>
        <p:txBody>
          <a:bodyPr vert="horz" lIns="91440" tIns="45720" rIns="91440" bIns="45720" rtlCol="0" anchor="ctr"/>
          <a:lstStyle>
            <a:lvl1pPr algn="ctr">
              <a:defRPr sz="1600">
                <a:solidFill>
                  <a:schemeClr val="tx1">
                    <a:tint val="75000"/>
                  </a:schemeClr>
                </a:solidFill>
                <a:latin typeface="+mn-lt"/>
              </a:defRPr>
            </a:lvl1pPr>
          </a:lstStyle>
          <a:p>
            <a:fld id="{5769D82E-6987-4D55-BC92-780323C53D3E}" type="slidenum">
              <a:rPr lang="en-US" smtClean="0"/>
              <a:pPr/>
              <a:t>‹#›</a:t>
            </a:fld>
            <a:endParaRPr lang="en-US"/>
          </a:p>
        </p:txBody>
      </p:sp>
      <p:sp>
        <p:nvSpPr>
          <p:cNvPr id="12" name="TextBox 11"/>
          <p:cNvSpPr txBox="1"/>
          <p:nvPr/>
        </p:nvSpPr>
        <p:spPr>
          <a:xfrm>
            <a:off x="7410248" y="6567535"/>
            <a:ext cx="3962400" cy="215444"/>
          </a:xfrm>
          <a:prstGeom prst="rect">
            <a:avLst/>
          </a:prstGeom>
          <a:noFill/>
        </p:spPr>
        <p:txBody>
          <a:bodyPr wrap="square" rtlCol="0">
            <a:spAutoFit/>
          </a:bodyPr>
          <a:lstStyle/>
          <a:p>
            <a:r>
              <a:rPr lang="en-US" sz="800">
                <a:solidFill>
                  <a:schemeClr val="bg1">
                    <a:lumMod val="65000"/>
                  </a:schemeClr>
                </a:solidFill>
              </a:rPr>
              <a:t>Massachusetts Department of Elementary &amp; Secondary  Education </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Georgia" pitchFamily="18" charset="0"/>
        </a:defRPr>
      </a:lvl2pPr>
      <a:lvl3pPr algn="l" rtl="0" eaLnBrk="1" fontAlgn="base" hangingPunct="1">
        <a:spcBef>
          <a:spcPct val="0"/>
        </a:spcBef>
        <a:spcAft>
          <a:spcPct val="0"/>
        </a:spcAft>
        <a:defRPr sz="4400">
          <a:solidFill>
            <a:schemeClr val="tx1"/>
          </a:solidFill>
          <a:latin typeface="Georgia" pitchFamily="18" charset="0"/>
        </a:defRPr>
      </a:lvl3pPr>
      <a:lvl4pPr algn="l" rtl="0" eaLnBrk="1" fontAlgn="base" hangingPunct="1">
        <a:spcBef>
          <a:spcPct val="0"/>
        </a:spcBef>
        <a:spcAft>
          <a:spcPct val="0"/>
        </a:spcAft>
        <a:defRPr sz="4400">
          <a:solidFill>
            <a:schemeClr val="tx1"/>
          </a:solidFill>
          <a:latin typeface="Georgia" pitchFamily="18" charset="0"/>
        </a:defRPr>
      </a:lvl4pPr>
      <a:lvl5pPr algn="l" rtl="0" eaLnBrk="1" fontAlgn="base" hangingPunct="1">
        <a:spcBef>
          <a:spcPct val="0"/>
        </a:spcBef>
        <a:spcAft>
          <a:spcPct val="0"/>
        </a:spcAft>
        <a:defRPr sz="4400">
          <a:solidFill>
            <a:schemeClr val="tx1"/>
          </a:solidFill>
          <a:latin typeface="Georgia" pitchFamily="18" charset="0"/>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552694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D845-14D6-FAE2-A8B2-85DD0DDFC649}"/>
              </a:ext>
            </a:extLst>
          </p:cNvPr>
          <p:cNvSpPr>
            <a:spLocks noGrp="1"/>
          </p:cNvSpPr>
          <p:nvPr>
            <p:ph type="ctrTitle"/>
          </p:nvPr>
        </p:nvSpPr>
        <p:spPr>
          <a:xfrm>
            <a:off x="348811" y="1142413"/>
            <a:ext cx="11227250" cy="1928238"/>
          </a:xfrm>
        </p:spPr>
        <p:txBody>
          <a:bodyPr>
            <a:normAutofit fontScale="90000"/>
          </a:bodyPr>
          <a:lstStyle/>
          <a:p>
            <a:r>
              <a:rPr lang="en-US" dirty="0">
                <a:latin typeface="+mn-lt"/>
              </a:rPr>
              <a:t>Educator Licensure: </a:t>
            </a:r>
            <a:br>
              <a:rPr lang="en-US" dirty="0">
                <a:latin typeface="+mn-lt"/>
              </a:rPr>
            </a:br>
            <a:r>
              <a:rPr lang="en-US" dirty="0">
                <a:latin typeface="+mn-lt"/>
              </a:rPr>
              <a:t>Progress Report on MTEL Alternative Assessment Pilot</a:t>
            </a:r>
          </a:p>
        </p:txBody>
      </p:sp>
      <p:sp>
        <p:nvSpPr>
          <p:cNvPr id="4" name="Subtitle 3">
            <a:extLst>
              <a:ext uri="{FF2B5EF4-FFF2-40B4-BE49-F238E27FC236}">
                <a16:creationId xmlns:a16="http://schemas.microsoft.com/office/drawing/2014/main" id="{D07FA309-8ECD-8A97-BFA4-62952370BC50}"/>
              </a:ext>
            </a:extLst>
          </p:cNvPr>
          <p:cNvSpPr>
            <a:spLocks noGrp="1"/>
          </p:cNvSpPr>
          <p:nvPr>
            <p:ph type="subTitle" idx="1"/>
          </p:nvPr>
        </p:nvSpPr>
        <p:spPr>
          <a:xfrm>
            <a:off x="463516" y="6012702"/>
            <a:ext cx="6770451" cy="564401"/>
          </a:xfrm>
        </p:spPr>
        <p:txBody>
          <a:bodyPr>
            <a:normAutofit/>
          </a:bodyPr>
          <a:lstStyle/>
          <a:p>
            <a:r>
              <a:rPr lang="en-US" sz="2000" b="1" dirty="0">
                <a:solidFill>
                  <a:schemeClr val="accent1">
                    <a:lumMod val="50000"/>
                  </a:schemeClr>
                </a:solidFill>
                <a:latin typeface="Palatino Linotype" panose="02040502050505030304" pitchFamily="18" charset="0"/>
              </a:rPr>
              <a:t>October 23, 2023</a:t>
            </a:r>
          </a:p>
        </p:txBody>
      </p:sp>
      <p:sp>
        <p:nvSpPr>
          <p:cNvPr id="3" name="TextBox 2">
            <a:extLst>
              <a:ext uri="{FF2B5EF4-FFF2-40B4-BE49-F238E27FC236}">
                <a16:creationId xmlns:a16="http://schemas.microsoft.com/office/drawing/2014/main" id="{CD8E6680-048B-54DF-263E-72631AFAEF41}"/>
              </a:ext>
            </a:extLst>
          </p:cNvPr>
          <p:cNvSpPr txBox="1"/>
          <p:nvPr/>
        </p:nvSpPr>
        <p:spPr>
          <a:xfrm>
            <a:off x="348811" y="3597563"/>
            <a:ext cx="6999862" cy="707886"/>
          </a:xfrm>
          <a:prstGeom prst="rect">
            <a:avLst/>
          </a:prstGeom>
          <a:noFill/>
        </p:spPr>
        <p:txBody>
          <a:bodyPr wrap="square" rtlCol="0">
            <a:spAutoFit/>
          </a:bodyPr>
          <a:lstStyle/>
          <a:p>
            <a:r>
              <a:rPr lang="en-US" sz="2000">
                <a:latin typeface="Palatino Linotype" panose="02040502050505030304" pitchFamily="18" charset="0"/>
              </a:rPr>
              <a:t>Claire Abbott, Director, Office of Educator Effectiveness </a:t>
            </a:r>
          </a:p>
          <a:p>
            <a:r>
              <a:rPr lang="en-US" sz="2000">
                <a:latin typeface="Palatino Linotype" panose="02040502050505030304" pitchFamily="18" charset="0"/>
              </a:rPr>
              <a:t>Aubree Webb, PhD, Office of Educator Effectiveness</a:t>
            </a:r>
          </a:p>
        </p:txBody>
      </p:sp>
    </p:spTree>
    <p:extLst>
      <p:ext uri="{BB962C8B-B14F-4D97-AF65-F5344CB8AC3E}">
        <p14:creationId xmlns:p14="http://schemas.microsoft.com/office/powerpoint/2010/main" val="198620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37D4515-3B0A-AF82-A0CC-915EE9B42DFF}"/>
              </a:ext>
            </a:extLst>
          </p:cNvPr>
          <p:cNvGraphicFramePr>
            <a:graphicFrameLocks noGrp="1"/>
          </p:cNvGraphicFramePr>
          <p:nvPr>
            <p:ph idx="1"/>
            <p:extLst>
              <p:ext uri="{D42A27DB-BD31-4B8C-83A1-F6EECF244321}">
                <p14:modId xmlns:p14="http://schemas.microsoft.com/office/powerpoint/2010/main" val="3406144239"/>
              </p:ext>
            </p:extLst>
          </p:nvPr>
        </p:nvGraphicFramePr>
        <p:xfrm>
          <a:off x="838202" y="2449082"/>
          <a:ext cx="10515598" cy="3727704"/>
        </p:xfrm>
        <a:graphic>
          <a:graphicData uri="http://schemas.openxmlformats.org/drawingml/2006/table">
            <a:tbl>
              <a:tblPr firstRow="1">
                <a:tableStyleId>{5C22544A-7EE6-4342-B048-85BDC9FD1C3A}</a:tableStyleId>
              </a:tblPr>
              <a:tblGrid>
                <a:gridCol w="2979676">
                  <a:extLst>
                    <a:ext uri="{9D8B030D-6E8A-4147-A177-3AD203B41FA5}">
                      <a16:colId xmlns:a16="http://schemas.microsoft.com/office/drawing/2014/main" val="3004596637"/>
                    </a:ext>
                  </a:extLst>
                </a:gridCol>
                <a:gridCol w="1555635">
                  <a:extLst>
                    <a:ext uri="{9D8B030D-6E8A-4147-A177-3AD203B41FA5}">
                      <a16:colId xmlns:a16="http://schemas.microsoft.com/office/drawing/2014/main" val="1080364608"/>
                    </a:ext>
                  </a:extLst>
                </a:gridCol>
                <a:gridCol w="1614311">
                  <a:extLst>
                    <a:ext uri="{9D8B030D-6E8A-4147-A177-3AD203B41FA5}">
                      <a16:colId xmlns:a16="http://schemas.microsoft.com/office/drawing/2014/main" val="3320910486"/>
                    </a:ext>
                  </a:extLst>
                </a:gridCol>
                <a:gridCol w="282222">
                  <a:extLst>
                    <a:ext uri="{9D8B030D-6E8A-4147-A177-3AD203B41FA5}">
                      <a16:colId xmlns:a16="http://schemas.microsoft.com/office/drawing/2014/main" val="3181065541"/>
                    </a:ext>
                  </a:extLst>
                </a:gridCol>
                <a:gridCol w="1571780">
                  <a:extLst>
                    <a:ext uri="{9D8B030D-6E8A-4147-A177-3AD203B41FA5}">
                      <a16:colId xmlns:a16="http://schemas.microsoft.com/office/drawing/2014/main" val="111424658"/>
                    </a:ext>
                  </a:extLst>
                </a:gridCol>
                <a:gridCol w="1255987">
                  <a:extLst>
                    <a:ext uri="{9D8B030D-6E8A-4147-A177-3AD203B41FA5}">
                      <a16:colId xmlns:a16="http://schemas.microsoft.com/office/drawing/2014/main" val="1016082619"/>
                    </a:ext>
                  </a:extLst>
                </a:gridCol>
                <a:gridCol w="1255987">
                  <a:extLst>
                    <a:ext uri="{9D8B030D-6E8A-4147-A177-3AD203B41FA5}">
                      <a16:colId xmlns:a16="http://schemas.microsoft.com/office/drawing/2014/main" val="919202145"/>
                    </a:ext>
                  </a:extLst>
                </a:gridCol>
              </a:tblGrid>
              <a:tr h="123747">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2">
                  <a:txBody>
                    <a:bodyPr/>
                    <a:lstStyle/>
                    <a:p>
                      <a:pPr marL="0" marR="0" algn="l">
                        <a:lnSpc>
                          <a:spcPct val="115000"/>
                        </a:lnSpc>
                        <a:spcBef>
                          <a:spcPts val="300"/>
                        </a:spcBef>
                        <a:spcAft>
                          <a:spcPts val="300"/>
                        </a:spcAft>
                      </a:pPr>
                      <a:r>
                        <a:rPr lang="en-US" sz="1600" b="1">
                          <a:effectLst/>
                          <a:latin typeface="+mn-lt"/>
                        </a:rPr>
                        <a:t>Communications and Literacy Skills Tests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3">
                  <a:txBody>
                    <a:bodyPr/>
                    <a:lstStyle/>
                    <a:p>
                      <a:pPr marL="0" marR="0" algn="l">
                        <a:lnSpc>
                          <a:spcPct val="115000"/>
                        </a:lnSpc>
                        <a:spcBef>
                          <a:spcPts val="300"/>
                        </a:spcBef>
                        <a:spcAft>
                          <a:spcPts val="300"/>
                        </a:spcAft>
                      </a:pPr>
                      <a:r>
                        <a:rPr lang="en-US" sz="1600" b="1">
                          <a:effectLst/>
                          <a:latin typeface="+mn-lt"/>
                        </a:rPr>
                        <a:t>Subject Tests</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3181418"/>
                  </a:ext>
                </a:extLst>
              </a:tr>
              <a:tr h="0">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CLST Alternative</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Subject Test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MTEL-Flex</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r>
                        <a:rPr lang="en-US" sz="1600" b="1">
                          <a:effectLst/>
                          <a:latin typeface="+mn-lt"/>
                        </a:rPr>
                        <a:t>Attestation</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0808992"/>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Licensure/Employment Status at Time of Test</a:t>
                      </a: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487518"/>
                  </a:ext>
                </a:extLst>
              </a:tr>
              <a:tr h="0">
                <a:tc>
                  <a:txBody>
                    <a:bodyPr/>
                    <a:lstStyle/>
                    <a:p>
                      <a:pPr marL="0" marR="0">
                        <a:lnSpc>
                          <a:spcPct val="115000"/>
                        </a:lnSpc>
                        <a:spcBef>
                          <a:spcPts val="0"/>
                        </a:spcBef>
                        <a:spcAft>
                          <a:spcPts val="300"/>
                        </a:spcAft>
                      </a:pPr>
                      <a:r>
                        <a:rPr lang="en-US" sz="1600">
                          <a:effectLst/>
                          <a:latin typeface="+mn-lt"/>
                        </a:rPr>
                        <a:t>Emergency License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16.6%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25.6%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19.9%</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34.2%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16.7%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780397115"/>
                  </a:ext>
                </a:extLst>
              </a:tr>
              <a:tr h="0">
                <a:tc>
                  <a:txBody>
                    <a:bodyPr/>
                    <a:lstStyle/>
                    <a:p>
                      <a:pPr marL="0" marR="0">
                        <a:lnSpc>
                          <a:spcPct val="115000"/>
                        </a:lnSpc>
                        <a:spcBef>
                          <a:spcPts val="0"/>
                        </a:spcBef>
                        <a:spcAft>
                          <a:spcPts val="300"/>
                        </a:spcAft>
                      </a:pPr>
                      <a:r>
                        <a:rPr lang="en-US" sz="1600">
                          <a:effectLst/>
                          <a:latin typeface="+mn-lt"/>
                        </a:rPr>
                        <a:t>Initial/Provisional License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0.0%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94802668"/>
                  </a:ext>
                </a:extLst>
              </a:tr>
              <a:tr h="0">
                <a:tc>
                  <a:txBody>
                    <a:bodyPr/>
                    <a:lstStyle/>
                    <a:p>
                      <a:pPr marL="0" marR="0">
                        <a:lnSpc>
                          <a:spcPct val="115000"/>
                        </a:lnSpc>
                        <a:spcBef>
                          <a:spcPts val="0"/>
                        </a:spcBef>
                        <a:spcAft>
                          <a:spcPts val="300"/>
                        </a:spcAft>
                      </a:pPr>
                      <a:r>
                        <a:rPr lang="en-US" sz="1600">
                          <a:effectLst/>
                          <a:latin typeface="+mn-lt"/>
                        </a:rPr>
                        <a:t>Employed, Teaching Role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11.7%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17.6%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25.5%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37.0%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14.6%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503833514"/>
                  </a:ext>
                </a:extLst>
              </a:tr>
              <a:tr h="0">
                <a:tc>
                  <a:txBody>
                    <a:bodyPr/>
                    <a:lstStyle/>
                    <a:p>
                      <a:pPr marL="0" marR="0">
                        <a:lnSpc>
                          <a:spcPct val="115000"/>
                        </a:lnSpc>
                        <a:spcBef>
                          <a:spcPts val="0"/>
                        </a:spcBef>
                        <a:spcAft>
                          <a:spcPts val="300"/>
                        </a:spcAft>
                      </a:pPr>
                      <a:r>
                        <a:rPr lang="en-US" sz="1600">
                          <a:effectLst/>
                          <a:latin typeface="+mn-lt"/>
                        </a:rPr>
                        <a:t>Employed, Non-Teaching Role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15.1%</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4175829789"/>
                  </a:ext>
                </a:extLst>
              </a:tr>
              <a:tr h="0">
                <a:tc>
                  <a:txBody>
                    <a:bodyPr/>
                    <a:lstStyle/>
                    <a:p>
                      <a:pPr marL="0" marR="0">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171872064"/>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Candidate Demographics</a:t>
                      </a: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892429060"/>
                  </a:ext>
                </a:extLst>
              </a:tr>
              <a:tr h="0">
                <a:tc>
                  <a:txBody>
                    <a:bodyPr/>
                    <a:lstStyle/>
                    <a:p>
                      <a:pPr marL="0" marR="0">
                        <a:lnSpc>
                          <a:spcPct val="115000"/>
                        </a:lnSpc>
                        <a:spcBef>
                          <a:spcPts val="0"/>
                        </a:spcBef>
                        <a:spcAft>
                          <a:spcPts val="300"/>
                        </a:spcAft>
                      </a:pPr>
                      <a:r>
                        <a:rPr lang="en-US" sz="1600" b="1">
                          <a:effectLst/>
                          <a:latin typeface="+mn-lt"/>
                        </a:rPr>
                        <a:t>Hispanic</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6.3%</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10.5%</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5.8%</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6.8%</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b="1">
                          <a:effectLst/>
                          <a:latin typeface="+mn-lt"/>
                        </a:rPr>
                        <a:t>4.2%</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934216718"/>
                  </a:ext>
                </a:extLst>
              </a:tr>
              <a:tr h="0">
                <a:tc>
                  <a:txBody>
                    <a:bodyPr/>
                    <a:lstStyle/>
                    <a:p>
                      <a:pPr marL="0" marR="0">
                        <a:lnSpc>
                          <a:spcPct val="115000"/>
                        </a:lnSpc>
                        <a:spcBef>
                          <a:spcPts val="0"/>
                        </a:spcBef>
                        <a:spcAft>
                          <a:spcPts val="300"/>
                        </a:spcAft>
                      </a:pPr>
                      <a:r>
                        <a:rPr lang="en-US" sz="1600" b="1">
                          <a:effectLst/>
                          <a:latin typeface="+mn-lt"/>
                        </a:rPr>
                        <a:t>Black</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3.8%</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6.5%</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2.5%</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4.1%</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b="1">
                          <a:effectLst/>
                          <a:latin typeface="+mn-lt"/>
                        </a:rPr>
                        <a:t>4.2%</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2324450"/>
                  </a:ext>
                </a:extLst>
              </a:tr>
              <a:tr h="0">
                <a:tc>
                  <a:txBody>
                    <a:bodyPr/>
                    <a:lstStyle/>
                    <a:p>
                      <a:pPr marL="0" marR="0">
                        <a:lnSpc>
                          <a:spcPct val="115000"/>
                        </a:lnSpc>
                        <a:spcBef>
                          <a:spcPts val="0"/>
                        </a:spcBef>
                        <a:spcAft>
                          <a:spcPts val="300"/>
                        </a:spcAft>
                      </a:pPr>
                      <a:r>
                        <a:rPr lang="en-US" sz="1600">
                          <a:effectLst/>
                          <a:latin typeface="+mn-lt"/>
                        </a:rPr>
                        <a:t>Male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17.4%</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10.8%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r>
                        <a:rPr lang="en-US" sz="1600" dirty="0">
                          <a:effectLst/>
                          <a:latin typeface="+mn-lt"/>
                        </a:rPr>
                        <a:t>4.2%</a:t>
                      </a:r>
                      <a:endParaRPr lang="en-US" sz="1600" dirty="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6802344"/>
                  </a:ext>
                </a:extLst>
              </a:tr>
            </a:tbl>
          </a:graphicData>
        </a:graphic>
      </p:graphicFrame>
      <p:sp>
        <p:nvSpPr>
          <p:cNvPr id="6" name="Title 5">
            <a:extLst>
              <a:ext uri="{FF2B5EF4-FFF2-40B4-BE49-F238E27FC236}">
                <a16:creationId xmlns:a16="http://schemas.microsoft.com/office/drawing/2014/main" id="{63C16E1C-C5F4-2987-AF4F-2FE7C60E9ED5}"/>
              </a:ext>
            </a:extLst>
          </p:cNvPr>
          <p:cNvSpPr>
            <a:spLocks noGrp="1"/>
          </p:cNvSpPr>
          <p:nvPr>
            <p:ph type="title"/>
          </p:nvPr>
        </p:nvSpPr>
        <p:spPr/>
        <p:txBody>
          <a:bodyPr/>
          <a:lstStyle/>
          <a:p>
            <a:r>
              <a:rPr lang="en-US" dirty="0"/>
              <a:t>Candidate Background</a:t>
            </a:r>
          </a:p>
        </p:txBody>
      </p:sp>
    </p:spTree>
    <p:extLst>
      <p:ext uri="{BB962C8B-B14F-4D97-AF65-F5344CB8AC3E}">
        <p14:creationId xmlns:p14="http://schemas.microsoft.com/office/powerpoint/2010/main" val="332452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41171-31BB-FB43-632E-1AF8D403FC3C}"/>
              </a:ext>
            </a:extLst>
          </p:cNvPr>
          <p:cNvSpPr>
            <a:spLocks noGrp="1"/>
          </p:cNvSpPr>
          <p:nvPr>
            <p:ph type="title"/>
          </p:nvPr>
        </p:nvSpPr>
        <p:spPr/>
        <p:txBody>
          <a:bodyPr>
            <a:normAutofit fontScale="90000"/>
          </a:bodyPr>
          <a:lstStyle/>
          <a:p>
            <a:r>
              <a:rPr lang="en-US" dirty="0"/>
              <a:t>Access most important factor in decision to take CLST Alternatives</a:t>
            </a:r>
          </a:p>
        </p:txBody>
      </p:sp>
      <p:sp>
        <p:nvSpPr>
          <p:cNvPr id="6" name="TextBox 5">
            <a:extLst>
              <a:ext uri="{FF2B5EF4-FFF2-40B4-BE49-F238E27FC236}">
                <a16:creationId xmlns:a16="http://schemas.microsoft.com/office/drawing/2014/main" id="{5B14DF1D-E1BC-71E5-6CF9-48EBEE10C80E}"/>
              </a:ext>
            </a:extLst>
          </p:cNvPr>
          <p:cNvSpPr txBox="1"/>
          <p:nvPr/>
        </p:nvSpPr>
        <p:spPr>
          <a:xfrm>
            <a:off x="498827" y="6138863"/>
            <a:ext cx="5597173" cy="338554"/>
          </a:xfrm>
          <a:prstGeom prst="rect">
            <a:avLst/>
          </a:prstGeom>
          <a:noFill/>
        </p:spPr>
        <p:txBody>
          <a:bodyPr wrap="none" rtlCol="0">
            <a:spAutoFit/>
          </a:bodyPr>
          <a:lstStyle/>
          <a:p>
            <a:r>
              <a:rPr lang="en-US" sz="1600" i="1"/>
              <a:t>Source</a:t>
            </a:r>
            <a:r>
              <a:rPr lang="en-US" sz="1600"/>
              <a:t>: Survey of candidates taking CLST Alternatives (July 2023)</a:t>
            </a:r>
          </a:p>
        </p:txBody>
      </p:sp>
      <p:graphicFrame>
        <p:nvGraphicFramePr>
          <p:cNvPr id="9" name="Content Placeholder 8" descr="Graph on ">
            <a:extLst>
              <a:ext uri="{FF2B5EF4-FFF2-40B4-BE49-F238E27FC236}">
                <a16:creationId xmlns:a16="http://schemas.microsoft.com/office/drawing/2014/main" id="{8BD4057C-5DFB-26EC-0623-7B3A95DE5D89}"/>
              </a:ext>
            </a:extLst>
          </p:cNvPr>
          <p:cNvGraphicFramePr>
            <a:graphicFrameLocks noGrp="1"/>
          </p:cNvGraphicFramePr>
          <p:nvPr>
            <p:ph idx="1"/>
            <p:extLst>
              <p:ext uri="{D42A27DB-BD31-4B8C-83A1-F6EECF244321}">
                <p14:modId xmlns:p14="http://schemas.microsoft.com/office/powerpoint/2010/main" val="2662823335"/>
              </p:ext>
            </p:extLst>
          </p:nvPr>
        </p:nvGraphicFramePr>
        <p:xfrm>
          <a:off x="838200" y="2087563"/>
          <a:ext cx="10515600" cy="405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0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41171-31BB-FB43-632E-1AF8D403FC3C}"/>
              </a:ext>
            </a:extLst>
          </p:cNvPr>
          <p:cNvSpPr>
            <a:spLocks noGrp="1"/>
          </p:cNvSpPr>
          <p:nvPr>
            <p:ph type="title"/>
          </p:nvPr>
        </p:nvSpPr>
        <p:spPr/>
        <p:txBody>
          <a:bodyPr>
            <a:normAutofit fontScale="90000"/>
          </a:bodyPr>
          <a:lstStyle/>
          <a:p>
            <a:r>
              <a:rPr lang="en-US" dirty="0"/>
              <a:t>MTEL-Flex candidates preferred open-book format</a:t>
            </a:r>
          </a:p>
        </p:txBody>
      </p:sp>
      <p:sp>
        <p:nvSpPr>
          <p:cNvPr id="6" name="TextBox 5">
            <a:extLst>
              <a:ext uri="{FF2B5EF4-FFF2-40B4-BE49-F238E27FC236}">
                <a16:creationId xmlns:a16="http://schemas.microsoft.com/office/drawing/2014/main" id="{5B14DF1D-E1BC-71E5-6CF9-48EBEE10C80E}"/>
              </a:ext>
            </a:extLst>
          </p:cNvPr>
          <p:cNvSpPr txBox="1"/>
          <p:nvPr/>
        </p:nvSpPr>
        <p:spPr>
          <a:xfrm>
            <a:off x="450728" y="6138863"/>
            <a:ext cx="4949175" cy="338554"/>
          </a:xfrm>
          <a:prstGeom prst="rect">
            <a:avLst/>
          </a:prstGeom>
          <a:noFill/>
        </p:spPr>
        <p:txBody>
          <a:bodyPr wrap="none" rtlCol="0">
            <a:spAutoFit/>
          </a:bodyPr>
          <a:lstStyle/>
          <a:p>
            <a:r>
              <a:rPr lang="en-US" sz="1600" i="1"/>
              <a:t>Source</a:t>
            </a:r>
            <a:r>
              <a:rPr lang="en-US" sz="1600"/>
              <a:t>: Survey of candidates taking MTEL-Flex (July 2023)</a:t>
            </a:r>
          </a:p>
        </p:txBody>
      </p:sp>
      <p:graphicFrame>
        <p:nvGraphicFramePr>
          <p:cNvPr id="9" name="Content Placeholder 8" descr="How important were the following factors in your decision to take the CLST Alternative? graph&#10;">
            <a:extLst>
              <a:ext uri="{FF2B5EF4-FFF2-40B4-BE49-F238E27FC236}">
                <a16:creationId xmlns:a16="http://schemas.microsoft.com/office/drawing/2014/main" id="{8C89742A-3660-F9D8-E03F-ECD276DA18B0}"/>
              </a:ext>
            </a:extLst>
          </p:cNvPr>
          <p:cNvGraphicFramePr>
            <a:graphicFrameLocks noGrp="1"/>
          </p:cNvGraphicFramePr>
          <p:nvPr>
            <p:ph idx="1"/>
            <p:extLst>
              <p:ext uri="{D42A27DB-BD31-4B8C-83A1-F6EECF244321}">
                <p14:modId xmlns:p14="http://schemas.microsoft.com/office/powerpoint/2010/main" val="1574806574"/>
              </p:ext>
            </p:extLst>
          </p:nvPr>
        </p:nvGraphicFramePr>
        <p:xfrm>
          <a:off x="838200" y="2087563"/>
          <a:ext cx="10515600" cy="405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37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Pass Rates graph">
            <a:extLst>
              <a:ext uri="{FF2B5EF4-FFF2-40B4-BE49-F238E27FC236}">
                <a16:creationId xmlns:a16="http://schemas.microsoft.com/office/drawing/2014/main" id="{E1FA990B-4E63-874B-1BC4-86E7EDA74F21}"/>
              </a:ext>
            </a:extLst>
          </p:cNvPr>
          <p:cNvGraphicFramePr>
            <a:graphicFrameLocks noGrp="1"/>
          </p:cNvGraphicFramePr>
          <p:nvPr>
            <p:ph idx="1"/>
            <p:extLst>
              <p:ext uri="{D42A27DB-BD31-4B8C-83A1-F6EECF244321}">
                <p14:modId xmlns:p14="http://schemas.microsoft.com/office/powerpoint/2010/main" val="2836798810"/>
              </p:ext>
            </p:extLst>
          </p:nvPr>
        </p:nvGraphicFramePr>
        <p:xfrm>
          <a:off x="838200" y="2087563"/>
          <a:ext cx="10515600"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63C16E1C-C5F4-2987-AF4F-2FE7C60E9ED5}"/>
              </a:ext>
            </a:extLst>
          </p:cNvPr>
          <p:cNvSpPr>
            <a:spLocks noGrp="1"/>
          </p:cNvSpPr>
          <p:nvPr>
            <p:ph type="title"/>
          </p:nvPr>
        </p:nvSpPr>
        <p:spPr/>
        <p:txBody>
          <a:bodyPr/>
          <a:lstStyle/>
          <a:p>
            <a:r>
              <a:rPr lang="en-US" dirty="0"/>
              <a:t>Pass Rates</a:t>
            </a:r>
          </a:p>
        </p:txBody>
      </p:sp>
      <p:cxnSp>
        <p:nvCxnSpPr>
          <p:cNvPr id="3" name="Straight Connector 2">
            <a:extLst>
              <a:ext uri="{FF2B5EF4-FFF2-40B4-BE49-F238E27FC236}">
                <a16:creationId xmlns:a16="http://schemas.microsoft.com/office/drawing/2014/main" id="{AD0D52F6-5B7E-61AE-0AB9-E8DB17EF223F}"/>
              </a:ext>
              <a:ext uri="{C183D7F6-B498-43B3-948B-1728B52AA6E4}">
                <adec:decorative xmlns:adec="http://schemas.microsoft.com/office/drawing/2017/decorative" val="1"/>
              </a:ext>
            </a:extLst>
          </p:cNvPr>
          <p:cNvCxnSpPr/>
          <p:nvPr/>
        </p:nvCxnSpPr>
        <p:spPr>
          <a:xfrm>
            <a:off x="5234473" y="2435290"/>
            <a:ext cx="0" cy="33963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2305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Licensure and Employment Outcomes within 18 months of Testing">
            <a:extLst>
              <a:ext uri="{FF2B5EF4-FFF2-40B4-BE49-F238E27FC236}">
                <a16:creationId xmlns:a16="http://schemas.microsoft.com/office/drawing/2014/main" id="{215A8389-3D4C-91E8-A2F1-CAAC3A90E6AB}"/>
              </a:ext>
            </a:extLst>
          </p:cNvPr>
          <p:cNvGraphicFramePr>
            <a:graphicFrameLocks noGrp="1"/>
          </p:cNvGraphicFramePr>
          <p:nvPr>
            <p:ph idx="1"/>
            <p:extLst>
              <p:ext uri="{D42A27DB-BD31-4B8C-83A1-F6EECF244321}">
                <p14:modId xmlns:p14="http://schemas.microsoft.com/office/powerpoint/2010/main" val="2029920782"/>
              </p:ext>
            </p:extLst>
          </p:nvPr>
        </p:nvGraphicFramePr>
        <p:xfrm>
          <a:off x="838200" y="2087563"/>
          <a:ext cx="10515600"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63C16E1C-C5F4-2987-AF4F-2FE7C60E9ED5}"/>
              </a:ext>
            </a:extLst>
          </p:cNvPr>
          <p:cNvSpPr>
            <a:spLocks noGrp="1"/>
          </p:cNvSpPr>
          <p:nvPr>
            <p:ph type="title"/>
          </p:nvPr>
        </p:nvSpPr>
        <p:spPr/>
        <p:txBody>
          <a:bodyPr/>
          <a:lstStyle/>
          <a:p>
            <a:r>
              <a:rPr lang="en-US" dirty="0"/>
              <a:t>Licensure and Employment</a:t>
            </a:r>
          </a:p>
        </p:txBody>
      </p:sp>
    </p:spTree>
    <p:extLst>
      <p:ext uri="{BB962C8B-B14F-4D97-AF65-F5344CB8AC3E}">
        <p14:creationId xmlns:p14="http://schemas.microsoft.com/office/powerpoint/2010/main" val="400756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905C47-501C-EB6C-8F34-D863E0DC6460}"/>
              </a:ext>
            </a:extLst>
          </p:cNvPr>
          <p:cNvSpPr>
            <a:spLocks noGrp="1"/>
          </p:cNvSpPr>
          <p:nvPr>
            <p:ph idx="1"/>
          </p:nvPr>
        </p:nvSpPr>
        <p:spPr/>
        <p:txBody>
          <a:bodyPr vert="horz" lIns="91440" tIns="45720" rIns="91440" bIns="45720" rtlCol="0" anchor="t">
            <a:normAutofit/>
          </a:bodyPr>
          <a:lstStyle/>
          <a:p>
            <a:r>
              <a:rPr lang="en-US">
                <a:latin typeface="Arial"/>
                <a:cs typeface="Arial"/>
              </a:rPr>
              <a:t>We examine student MCAS and teacher performance ratings data through the 2021-22 school year.</a:t>
            </a:r>
          </a:p>
          <a:p>
            <a:r>
              <a:rPr lang="en-US">
                <a:latin typeface="Arial"/>
                <a:cs typeface="Arial"/>
              </a:rPr>
              <a:t>Sample disproportionately includes teachers on emergency licenses when participating.</a:t>
            </a:r>
          </a:p>
          <a:p>
            <a:r>
              <a:rPr lang="en-US">
                <a:latin typeface="Arial"/>
                <a:cs typeface="Arial"/>
              </a:rPr>
              <a:t>Estimates are imprecise, but pilot participants currently appear as effective as those passing traditional tests.</a:t>
            </a:r>
          </a:p>
          <a:p>
            <a:r>
              <a:rPr lang="en-US">
                <a:latin typeface="Arial"/>
                <a:cs typeface="Arial"/>
              </a:rPr>
              <a:t>Expect more precise results next year with inclusion of 2022-23 data.</a:t>
            </a:r>
          </a:p>
          <a:p>
            <a:endParaRPr lang="en-US"/>
          </a:p>
          <a:p>
            <a:pPr lvl="1"/>
            <a:endParaRPr lang="en-US"/>
          </a:p>
        </p:txBody>
      </p:sp>
      <p:sp>
        <p:nvSpPr>
          <p:cNvPr id="3" name="Title 2">
            <a:extLst>
              <a:ext uri="{FF2B5EF4-FFF2-40B4-BE49-F238E27FC236}">
                <a16:creationId xmlns:a16="http://schemas.microsoft.com/office/drawing/2014/main" id="{1CFE4FAC-FBEE-F5C4-3DD7-22499BCA0BBF}"/>
              </a:ext>
            </a:extLst>
          </p:cNvPr>
          <p:cNvSpPr>
            <a:spLocks noGrp="1"/>
          </p:cNvSpPr>
          <p:nvPr>
            <p:ph type="title"/>
          </p:nvPr>
        </p:nvSpPr>
        <p:spPr/>
        <p:txBody>
          <a:bodyPr/>
          <a:lstStyle/>
          <a:p>
            <a:r>
              <a:rPr lang="en-US" i="1">
                <a:latin typeface="Arial"/>
                <a:cs typeface="Arial"/>
              </a:rPr>
              <a:t>Preliminary</a:t>
            </a:r>
            <a:r>
              <a:rPr lang="en-US">
                <a:latin typeface="Arial"/>
                <a:cs typeface="Arial"/>
              </a:rPr>
              <a:t> Teacher Impact Analyses</a:t>
            </a:r>
          </a:p>
        </p:txBody>
      </p:sp>
    </p:spTree>
    <p:extLst>
      <p:ext uri="{BB962C8B-B14F-4D97-AF65-F5344CB8AC3E}">
        <p14:creationId xmlns:p14="http://schemas.microsoft.com/office/powerpoint/2010/main" val="65096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1C76-4E19-3257-7D97-7B7B84800D8D}"/>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278F5133-5F04-C1AA-E101-C9ADEAB2B8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531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Where did candidates learn about MTEL Alternatives?">
            <a:extLst>
              <a:ext uri="{FF2B5EF4-FFF2-40B4-BE49-F238E27FC236}">
                <a16:creationId xmlns:a16="http://schemas.microsoft.com/office/drawing/2014/main" id="{1B831814-01D8-23DE-5EB6-982B7D5939FB}"/>
              </a:ext>
            </a:extLst>
          </p:cNvPr>
          <p:cNvGraphicFramePr>
            <a:graphicFrameLocks noGrp="1"/>
          </p:cNvGraphicFramePr>
          <p:nvPr>
            <p:ph idx="1"/>
            <p:extLst>
              <p:ext uri="{D42A27DB-BD31-4B8C-83A1-F6EECF244321}">
                <p14:modId xmlns:p14="http://schemas.microsoft.com/office/powerpoint/2010/main" val="4150904874"/>
              </p:ext>
            </p:extLst>
          </p:nvPr>
        </p:nvGraphicFramePr>
        <p:xfrm>
          <a:off x="838200" y="2087563"/>
          <a:ext cx="10515600"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BB166E-2914-FE03-DFA8-7581CC040D05}"/>
              </a:ext>
            </a:extLst>
          </p:cNvPr>
          <p:cNvSpPr>
            <a:spLocks noGrp="1"/>
          </p:cNvSpPr>
          <p:nvPr>
            <p:ph type="title"/>
          </p:nvPr>
        </p:nvSpPr>
        <p:spPr/>
        <p:txBody>
          <a:bodyPr>
            <a:normAutofit fontScale="90000"/>
          </a:bodyPr>
          <a:lstStyle/>
          <a:p>
            <a:r>
              <a:rPr lang="en-US" dirty="0">
                <a:latin typeface="Arial"/>
                <a:cs typeface="Arial"/>
              </a:rPr>
              <a:t>Where did candidates learn about MTEL Alternatives?</a:t>
            </a:r>
            <a:endParaRPr lang="en-US" dirty="0"/>
          </a:p>
        </p:txBody>
      </p:sp>
    </p:spTree>
    <p:extLst>
      <p:ext uri="{BB962C8B-B14F-4D97-AF65-F5344CB8AC3E}">
        <p14:creationId xmlns:p14="http://schemas.microsoft.com/office/powerpoint/2010/main" val="417603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D1F4A3-E57A-49BD-BB94-4A9D547FA4E0}"/>
              </a:ext>
            </a:extLst>
          </p:cNvPr>
          <p:cNvSpPr txBox="1">
            <a:spLocks/>
          </p:cNvSpPr>
          <p:nvPr/>
        </p:nvSpPr>
        <p:spPr>
          <a:xfrm>
            <a:off x="2618069" y="965701"/>
            <a:ext cx="6538566" cy="642532"/>
          </a:xfrm>
          <a:prstGeom prst="rect">
            <a:avLst/>
          </a:prstGeom>
        </p:spPr>
        <p:txBody>
          <a:bodyPr>
            <a:noAutofit/>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algn="ctr"/>
            <a:r>
              <a:rPr lang="en-US" sz="3600">
                <a:solidFill>
                  <a:srgbClr val="203864"/>
                </a:solidFill>
                <a:latin typeface="Arial Black" panose="020B0A04020102020204" pitchFamily="34" charset="0"/>
              </a:rPr>
              <a:t>Purpose of the Pilot</a:t>
            </a:r>
            <a:endParaRPr lang="en-US" sz="3600">
              <a:latin typeface="Arial Black" panose="020B0A04020102020204" pitchFamily="34" charset="0"/>
            </a:endParaRPr>
          </a:p>
        </p:txBody>
      </p:sp>
      <p:sp>
        <p:nvSpPr>
          <p:cNvPr id="3" name="Title 2">
            <a:extLst>
              <a:ext uri="{FF2B5EF4-FFF2-40B4-BE49-F238E27FC236}">
                <a16:creationId xmlns:a16="http://schemas.microsoft.com/office/drawing/2014/main" id="{5AEFF54B-6271-4CC3-AD32-432C31283D26}"/>
              </a:ext>
              <a:ext uri="{C183D7F6-B498-43B3-948B-1728B52AA6E4}">
                <adec:decorative xmlns:adec="http://schemas.microsoft.com/office/drawing/2017/decorative" val="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Purpose of the Pilot</a:t>
            </a:r>
          </a:p>
        </p:txBody>
      </p:sp>
      <p:sp>
        <p:nvSpPr>
          <p:cNvPr id="2" name="TextBox 1">
            <a:extLst>
              <a:ext uri="{FF2B5EF4-FFF2-40B4-BE49-F238E27FC236}">
                <a16:creationId xmlns:a16="http://schemas.microsoft.com/office/drawing/2014/main" id="{C9B60027-6C0D-C20E-2618-F9807B264ABF}"/>
              </a:ext>
            </a:extLst>
          </p:cNvPr>
          <p:cNvSpPr txBox="1"/>
          <p:nvPr/>
        </p:nvSpPr>
        <p:spPr>
          <a:xfrm>
            <a:off x="2177835" y="1912843"/>
            <a:ext cx="7836330" cy="1575816"/>
          </a:xfrm>
          <a:prstGeom prst="rect">
            <a:avLst/>
          </a:prstGeom>
          <a:noFill/>
        </p:spPr>
        <p:txBody>
          <a:bodyPr wrap="square" rtlCol="0">
            <a:spAutoFit/>
          </a:bodyPr>
          <a:lstStyle/>
          <a:p>
            <a:pPr algn="ctr">
              <a:lnSpc>
                <a:spcPct val="90000"/>
              </a:lnSpc>
              <a:spcBef>
                <a:spcPts val="1200"/>
              </a:spcBef>
              <a:defRPr/>
            </a:pP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cs typeface="Arial"/>
              </a:rPr>
              <a:t>Strengthen equitable access to education</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cs typeface="Arial"/>
            </a:endParaRPr>
          </a:p>
          <a:p>
            <a:pPr marR="0" lvl="0" algn="ctr" defTabSz="914400" rtl="0" eaLnBrk="1" fontAlgn="auto" latinLnBrk="0" hangingPunct="1">
              <a:lnSpc>
                <a:spcPct val="90000"/>
              </a:lnSpc>
              <a:spcBef>
                <a:spcPts val="1200"/>
              </a:spcBef>
              <a:spcAft>
                <a:spcPts val="0"/>
              </a:spcAft>
              <a:buClrTx/>
              <a:buSzTx/>
              <a:tabLst/>
              <a:defRPr/>
            </a:pP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cs typeface="Arial"/>
              </a:rPr>
              <a:t>Allow prospective teachers to demonstrate knowledge in other ways while maintaining high standards for literacy skills and content knowledge</a:t>
            </a:r>
          </a:p>
        </p:txBody>
      </p:sp>
      <p:sp>
        <p:nvSpPr>
          <p:cNvPr id="5" name="Title 1">
            <a:extLst>
              <a:ext uri="{FF2B5EF4-FFF2-40B4-BE49-F238E27FC236}">
                <a16:creationId xmlns:a16="http://schemas.microsoft.com/office/drawing/2014/main" id="{0A6AEC93-BE15-4C79-7C00-A699AF9DD50C}"/>
              </a:ext>
            </a:extLst>
          </p:cNvPr>
          <p:cNvSpPr txBox="1">
            <a:spLocks/>
          </p:cNvSpPr>
          <p:nvPr/>
        </p:nvSpPr>
        <p:spPr>
          <a:xfrm>
            <a:off x="2875582" y="4560651"/>
            <a:ext cx="6023540" cy="1059402"/>
          </a:xfrm>
          <a:prstGeom prst="rect">
            <a:avLst/>
          </a:prstGeom>
        </p:spPr>
        <p:txBody>
          <a:bodyPr>
            <a:noAutofit/>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algn="ctr"/>
            <a:r>
              <a:rPr lang="en-US" sz="3600">
                <a:solidFill>
                  <a:srgbClr val="203864"/>
                </a:solidFill>
                <a:latin typeface="Arial Black" panose="020B0A04020102020204" pitchFamily="34" charset="0"/>
              </a:rPr>
              <a:t>Duration</a:t>
            </a:r>
            <a:endParaRPr lang="en-US" sz="3600">
              <a:latin typeface="Arial Black" panose="020B0A04020102020204" pitchFamily="34" charset="0"/>
            </a:endParaRPr>
          </a:p>
        </p:txBody>
      </p:sp>
      <p:sp>
        <p:nvSpPr>
          <p:cNvPr id="6" name="TextBox 5">
            <a:extLst>
              <a:ext uri="{FF2B5EF4-FFF2-40B4-BE49-F238E27FC236}">
                <a16:creationId xmlns:a16="http://schemas.microsoft.com/office/drawing/2014/main" id="{D36F8B92-06FB-0C11-0F7A-6E92BA335DF0}"/>
              </a:ext>
            </a:extLst>
          </p:cNvPr>
          <p:cNvSpPr txBox="1"/>
          <p:nvPr/>
        </p:nvSpPr>
        <p:spPr>
          <a:xfrm>
            <a:off x="1439338" y="5233527"/>
            <a:ext cx="8896027" cy="461665"/>
          </a:xfrm>
          <a:prstGeom prst="rect">
            <a:avLst/>
          </a:prstGeom>
          <a:noFill/>
        </p:spPr>
        <p:txBody>
          <a:bodyPr wrap="square" rtlCol="0">
            <a:spAutoFit/>
          </a:bodyPr>
          <a:lstStyle/>
          <a:p>
            <a:pPr algn="ctr"/>
            <a:r>
              <a:rPr lang="en-US" sz="2400">
                <a:solidFill>
                  <a:srgbClr val="000000"/>
                </a:solidFill>
                <a:latin typeface="Palatino Linotype" panose="02040502050505030304" pitchFamily="18" charset="0"/>
                <a:cs typeface="Arial"/>
              </a:rPr>
              <a:t>October 2020 </a:t>
            </a:r>
            <a:r>
              <a:rPr lang="en-US" sz="2400">
                <a:solidFill>
                  <a:srgbClr val="000000"/>
                </a:solidFill>
                <a:latin typeface="Palatino Linotype" panose="02040502050505030304" pitchFamily="18" charset="0"/>
                <a:cs typeface="Arial"/>
                <a:sym typeface="Wingdings" panose="05000000000000000000" pitchFamily="2" charset="2"/>
              </a:rPr>
              <a:t> June 2025 </a:t>
            </a:r>
            <a:endParaRPr lang="en-US" sz="2400">
              <a:solidFill>
                <a:srgbClr val="000000"/>
              </a:solidFill>
              <a:latin typeface="Palatino Linotype" panose="02040502050505030304" pitchFamily="18" charset="0"/>
              <a:cs typeface="Arial"/>
            </a:endParaRPr>
          </a:p>
        </p:txBody>
      </p:sp>
    </p:spTree>
    <p:extLst>
      <p:ext uri="{BB962C8B-B14F-4D97-AF65-F5344CB8AC3E}">
        <p14:creationId xmlns:p14="http://schemas.microsoft.com/office/powerpoint/2010/main" val="325015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6EFD9F9-24DA-AFCA-0B59-82D670D59327}"/>
              </a:ext>
            </a:extLst>
          </p:cNvPr>
          <p:cNvSpPr txBox="1">
            <a:spLocks/>
          </p:cNvSpPr>
          <p:nvPr/>
        </p:nvSpPr>
        <p:spPr>
          <a:xfrm>
            <a:off x="466991" y="529738"/>
            <a:ext cx="11016288" cy="1059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US" sz="4800">
                <a:solidFill>
                  <a:schemeClr val="accent1">
                    <a:lumMod val="50000"/>
                  </a:schemeClr>
                </a:solidFill>
                <a:latin typeface="Arial Black" panose="020B0A04020102020204" pitchFamily="34" charset="0"/>
              </a:rPr>
              <a:t>Types of Alternatives</a:t>
            </a:r>
          </a:p>
        </p:txBody>
      </p:sp>
      <p:grpSp>
        <p:nvGrpSpPr>
          <p:cNvPr id="2" name="Group 1" descr="Communications &amp; Literacy&#10;5 Approved Alternatives &#10;">
            <a:extLst>
              <a:ext uri="{FF2B5EF4-FFF2-40B4-BE49-F238E27FC236}">
                <a16:creationId xmlns:a16="http://schemas.microsoft.com/office/drawing/2014/main" id="{AF29473E-13ED-548D-1F35-2B222840654C}"/>
              </a:ext>
            </a:extLst>
          </p:cNvPr>
          <p:cNvGrpSpPr/>
          <p:nvPr/>
        </p:nvGrpSpPr>
        <p:grpSpPr>
          <a:xfrm>
            <a:off x="1199825" y="1863220"/>
            <a:ext cx="4113178" cy="2674361"/>
            <a:chOff x="1199825" y="1456820"/>
            <a:chExt cx="4113178" cy="2674361"/>
          </a:xfrm>
        </p:grpSpPr>
        <p:sp>
          <p:nvSpPr>
            <p:cNvPr id="21" name="Rectangle 20" descr="Users with solid fill">
              <a:extLst>
                <a:ext uri="{FF2B5EF4-FFF2-40B4-BE49-F238E27FC236}">
                  <a16:creationId xmlns:a16="http://schemas.microsoft.com/office/drawing/2014/main" id="{FB486AAB-02C3-477C-8DD6-8F7DB2911EA3}"/>
                </a:ext>
              </a:extLst>
            </p:cNvPr>
            <p:cNvSpPr/>
            <p:nvPr/>
          </p:nvSpPr>
          <p:spPr>
            <a:xfrm>
              <a:off x="2613841" y="1456820"/>
              <a:ext cx="1285147" cy="9144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3" name="TextBox 42" descr="Communications &amp; Literacy&#10;5 Approved Alternatives &#10;">
              <a:extLst>
                <a:ext uri="{FF2B5EF4-FFF2-40B4-BE49-F238E27FC236}">
                  <a16:creationId xmlns:a16="http://schemas.microsoft.com/office/drawing/2014/main" id="{D501392E-6D1D-4668-AABE-692BEDE4E104}"/>
                </a:ext>
              </a:extLst>
            </p:cNvPr>
            <p:cNvSpPr txBox="1"/>
            <p:nvPr/>
          </p:nvSpPr>
          <p:spPr>
            <a:xfrm>
              <a:off x="1199825" y="2247539"/>
              <a:ext cx="4113178" cy="1371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Arial" panose="020B0604020202020204" pitchFamily="34" charset="0"/>
                </a:rPr>
                <a:t>Communications &amp; Literacy</a:t>
              </a:r>
            </a:p>
            <a:p>
              <a:pPr marL="0" marR="0" lvl="0" indent="0" algn="ctr" defTabSz="622300" rtl="0" eaLnBrk="1" fontAlgn="auto" latinLnBrk="0" hangingPunct="1">
                <a:lnSpc>
                  <a:spcPct val="90000"/>
                </a:lnSpc>
                <a:spcBef>
                  <a:spcPct val="0"/>
                </a:spcBef>
                <a:spcAft>
                  <a:spcPct val="35000"/>
                </a:spcAft>
                <a:buClrTx/>
                <a:buSzTx/>
                <a:buFontTx/>
                <a:buNone/>
                <a:tabLst/>
                <a:defRPr/>
              </a:pPr>
              <a:r>
                <a:rPr lang="en-US" sz="2000" b="1" dirty="0">
                  <a:solidFill>
                    <a:srgbClr val="203864"/>
                  </a:solidFill>
                  <a:latin typeface="Palatino Linotype" panose="02040502050505030304" pitchFamily="18" charset="0"/>
                  <a:cs typeface="Arial" panose="020B0604020202020204" pitchFamily="34" charset="0"/>
                </a:rPr>
                <a:t>5 Approved Alternatives</a:t>
              </a:r>
              <a:r>
                <a:rPr kumimoji="0" lang="en-US" sz="2000" b="1" i="0" u="none" strike="noStrike" kern="1200" cap="none" spc="0" normalizeH="0" baseline="0" noProof="0" dirty="0">
                  <a:ln>
                    <a:noFill/>
                  </a:ln>
                  <a:solidFill>
                    <a:srgbClr val="203864"/>
                  </a:solidFill>
                  <a:effectLst/>
                  <a:uLnTx/>
                  <a:uFillTx/>
                  <a:latin typeface="Palatino Linotype" panose="02040502050505030304" pitchFamily="18" charset="0"/>
                  <a:ea typeface="+mn-ea"/>
                  <a:cs typeface="Arial" panose="020B0604020202020204" pitchFamily="34" charset="0"/>
                </a:rPr>
                <a:t> </a:t>
              </a:r>
            </a:p>
          </p:txBody>
        </p:sp>
        <p:sp>
          <p:nvSpPr>
            <p:cNvPr id="16" name="TextBox 15">
              <a:extLst>
                <a:ext uri="{FF2B5EF4-FFF2-40B4-BE49-F238E27FC236}">
                  <a16:creationId xmlns:a16="http://schemas.microsoft.com/office/drawing/2014/main" id="{67748FF1-F46E-3314-9F15-4016DCAB5941}"/>
                </a:ext>
              </a:extLst>
            </p:cNvPr>
            <p:cNvSpPr txBox="1"/>
            <p:nvPr/>
          </p:nvSpPr>
          <p:spPr>
            <a:xfrm>
              <a:off x="1664926" y="3216781"/>
              <a:ext cx="3025753" cy="914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en-US" sz="1400" dirty="0">
                  <a:solidFill>
                    <a:prstClr val="black">
                      <a:hueOff val="0"/>
                      <a:satOff val="0"/>
                      <a:lumOff val="0"/>
                      <a:alphaOff val="0"/>
                    </a:prstClr>
                  </a:solidFill>
                  <a:latin typeface="Palatino Linotype" panose="02040502050505030304" pitchFamily="18" charset="0"/>
                  <a:cs typeface="Arial" panose="020B0604020202020204" pitchFamily="34" charset="0"/>
                </a:rPr>
                <a:t>877</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ea typeface="+mn-ea"/>
                  <a:cs typeface="Arial" panose="020B0604020202020204" pitchFamily="34" charset="0"/>
                </a:rPr>
                <a:t> participants to date</a:t>
              </a:r>
            </a:p>
          </p:txBody>
        </p:sp>
      </p:grpSp>
      <p:grpSp>
        <p:nvGrpSpPr>
          <p:cNvPr id="4" name="Group 3" descr="Subject Matter Knowledge&#10;18 Approved Alternatives&#10;">
            <a:extLst>
              <a:ext uri="{FF2B5EF4-FFF2-40B4-BE49-F238E27FC236}">
                <a16:creationId xmlns:a16="http://schemas.microsoft.com/office/drawing/2014/main" id="{F31D9CCE-4517-1F8A-51A8-01A1724B55C9}"/>
              </a:ext>
            </a:extLst>
          </p:cNvPr>
          <p:cNvGrpSpPr/>
          <p:nvPr/>
        </p:nvGrpSpPr>
        <p:grpSpPr>
          <a:xfrm>
            <a:off x="5245357" y="1863220"/>
            <a:ext cx="5981554" cy="3510583"/>
            <a:chOff x="5253379" y="1456820"/>
            <a:chExt cx="5981554" cy="3510583"/>
          </a:xfrm>
        </p:grpSpPr>
        <p:sp>
          <p:nvSpPr>
            <p:cNvPr id="25" name="Rectangle 24" descr="Books with solid fill">
              <a:extLst>
                <a:ext uri="{FF2B5EF4-FFF2-40B4-BE49-F238E27FC236}">
                  <a16:creationId xmlns:a16="http://schemas.microsoft.com/office/drawing/2014/main" id="{3CBD6E38-2E4D-4E5E-9917-5BE81AC138C8}"/>
                </a:ext>
              </a:extLst>
            </p:cNvPr>
            <p:cNvSpPr/>
            <p:nvPr/>
          </p:nvSpPr>
          <p:spPr>
            <a:xfrm>
              <a:off x="7388579" y="1456820"/>
              <a:ext cx="1609004" cy="914400"/>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TextBox 17" descr="Subject Matter Knowledge&#10;18 Approved Alternatives">
              <a:extLst>
                <a:ext uri="{FF2B5EF4-FFF2-40B4-BE49-F238E27FC236}">
                  <a16:creationId xmlns:a16="http://schemas.microsoft.com/office/drawing/2014/main" id="{A7F456F7-61CB-DBE0-54DA-AE1F78E8A14C}"/>
                </a:ext>
              </a:extLst>
            </p:cNvPr>
            <p:cNvSpPr txBox="1"/>
            <p:nvPr/>
          </p:nvSpPr>
          <p:spPr>
            <a:xfrm>
              <a:off x="6222287" y="2270459"/>
              <a:ext cx="4043738" cy="1348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Arial" panose="020B0604020202020204" pitchFamily="34" charset="0"/>
                </a:rPr>
                <a:t>Subject Matter Knowledge</a:t>
              </a:r>
              <a:endParaRPr kumimoji="0" lang="en-US" sz="2000" b="1"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Arial" panose="020B060402020202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203864"/>
                  </a:solidFill>
                  <a:effectLst/>
                  <a:uLnTx/>
                  <a:uFillTx/>
                  <a:latin typeface="Palatino Linotype" panose="02040502050505030304" pitchFamily="18" charset="0"/>
                  <a:ea typeface="+mn-ea"/>
                  <a:cs typeface="Arial" panose="020B0604020202020204" pitchFamily="34" charset="0"/>
                </a:rPr>
                <a:t>18 Approved Alternatives</a:t>
              </a:r>
            </a:p>
          </p:txBody>
        </p:sp>
        <p:sp>
          <p:nvSpPr>
            <p:cNvPr id="23" name="TextBox 22" descr="MTEL-Flex: &#10;1,043 participants to date&#10;Preparation Program Attestation: &#10;56 participants to date&#10;&#10;&#10;">
              <a:extLst>
                <a:ext uri="{FF2B5EF4-FFF2-40B4-BE49-F238E27FC236}">
                  <a16:creationId xmlns:a16="http://schemas.microsoft.com/office/drawing/2014/main" id="{FA16F4A9-BFA6-AB8A-8E50-F472E9F2AC2F}"/>
                </a:ext>
              </a:extLst>
            </p:cNvPr>
            <p:cNvSpPr txBox="1"/>
            <p:nvPr/>
          </p:nvSpPr>
          <p:spPr>
            <a:xfrm>
              <a:off x="5253379" y="3898153"/>
              <a:ext cx="5981554" cy="10692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Bef>
                  <a:spcPts val="600"/>
                </a:spcBef>
                <a:spcAft>
                  <a:spcPts val="2400"/>
                </a:spcAft>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ea typeface="+mn-ea"/>
                  <a:cs typeface="Arial" panose="020B0604020202020204" pitchFamily="34" charset="0"/>
                </a:rPr>
                <a:t>MTEL-Flex: </a:t>
              </a:r>
              <a:b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ea typeface="+mn-ea"/>
                  <a:cs typeface="Arial" panose="020B0604020202020204" pitchFamily="34" charset="0"/>
                </a:rPr>
              </a:br>
              <a:r>
                <a:rPr lang="en-US" sz="1400" dirty="0">
                  <a:solidFill>
                    <a:prstClr val="black">
                      <a:hueOff val="0"/>
                      <a:satOff val="0"/>
                      <a:lumOff val="0"/>
                      <a:alphaOff val="0"/>
                    </a:prstClr>
                  </a:solidFill>
                  <a:latin typeface="Palatino Linotype" panose="02040502050505030304" pitchFamily="18" charset="0"/>
                  <a:cs typeface="Arial" panose="020B0604020202020204" pitchFamily="34" charset="0"/>
                </a:rPr>
                <a:t>1,043</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ea typeface="+mn-ea"/>
                  <a:cs typeface="Arial" panose="020B0604020202020204" pitchFamily="34" charset="0"/>
                </a:rPr>
                <a:t> participants to date</a:t>
              </a:r>
            </a:p>
            <a:p>
              <a:pPr algn="ctr" defTabSz="622300">
                <a:lnSpc>
                  <a:spcPct val="90000"/>
                </a:lnSpc>
                <a:spcBef>
                  <a:spcPts val="600"/>
                </a:spcBef>
                <a:spcAft>
                  <a:spcPts val="2400"/>
                </a:spcAft>
              </a:pPr>
              <a:r>
                <a:rPr lang="en-US" sz="1400" dirty="0">
                  <a:solidFill>
                    <a:prstClr val="black">
                      <a:hueOff val="0"/>
                      <a:satOff val="0"/>
                      <a:lumOff val="0"/>
                      <a:alphaOff val="0"/>
                    </a:prstClr>
                  </a:solidFill>
                  <a:latin typeface="Palatino Linotype" panose="02040502050505030304" pitchFamily="18" charset="0"/>
                  <a:cs typeface="Arial" panose="020B0604020202020204" pitchFamily="34" charset="0"/>
                </a:rPr>
                <a:t>Preparation Program Attestation: </a:t>
              </a:r>
              <a:br>
                <a:rPr lang="en-US" sz="1400" dirty="0">
                  <a:solidFill>
                    <a:prstClr val="black">
                      <a:hueOff val="0"/>
                      <a:satOff val="0"/>
                      <a:lumOff val="0"/>
                      <a:alphaOff val="0"/>
                    </a:prstClr>
                  </a:solidFill>
                  <a:latin typeface="Palatino Linotype" panose="02040502050505030304" pitchFamily="18" charset="0"/>
                  <a:cs typeface="Arial" panose="020B0604020202020204" pitchFamily="34" charset="0"/>
                </a:rPr>
              </a:b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ea typeface="+mn-ea"/>
                  <a:cs typeface="Arial" panose="020B0604020202020204" pitchFamily="34" charset="0"/>
                </a:rPr>
                <a:t>56 participants to date</a:t>
              </a:r>
            </a:p>
            <a:p>
              <a:pPr algn="ctr" defTabSz="622300">
                <a:lnSpc>
                  <a:spcPct val="90000"/>
                </a:lnSpc>
                <a:spcBef>
                  <a:spcPts val="600"/>
                </a:spcBef>
                <a:spcAft>
                  <a:spcPts val="2400"/>
                </a:spcAft>
              </a:pPr>
              <a:r>
                <a:rPr lang="en-US" sz="1400" dirty="0">
                  <a:solidFill>
                    <a:srgbClr val="000000"/>
                  </a:solidFill>
                  <a:latin typeface="Palatino Linotype" panose="02040502050505030304" pitchFamily="18" charset="0"/>
                  <a:cs typeface="Arial"/>
                </a:rPr>
                <a:t>Additional Approved SMK Alternatives</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cs typeface="Arial" panose="020B0604020202020204" pitchFamily="34" charset="0"/>
                </a:rPr>
                <a:t>: </a:t>
              </a:r>
              <a:b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cs typeface="Arial" panose="020B0604020202020204" pitchFamily="34" charset="0"/>
                </a:rPr>
              </a:b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pitchFamily="18" charset="0"/>
                  <a:cs typeface="Arial" panose="020B0604020202020204" pitchFamily="34" charset="0"/>
                </a:rPr>
                <a:t>still enrolling</a:t>
              </a:r>
            </a:p>
          </p:txBody>
        </p:sp>
      </p:grpSp>
      <p:sp>
        <p:nvSpPr>
          <p:cNvPr id="3" name="Title 2">
            <a:extLst>
              <a:ext uri="{FF2B5EF4-FFF2-40B4-BE49-F238E27FC236}">
                <a16:creationId xmlns:a16="http://schemas.microsoft.com/office/drawing/2014/main" id="{50465FA4-32F0-43CA-9BC6-EF7AC62571DF}"/>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Types of Alternatives</a:t>
            </a:r>
          </a:p>
        </p:txBody>
      </p:sp>
    </p:spTree>
    <p:extLst>
      <p:ext uri="{BB962C8B-B14F-4D97-AF65-F5344CB8AC3E}">
        <p14:creationId xmlns:p14="http://schemas.microsoft.com/office/powerpoint/2010/main" val="12008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880A39E-A696-4AF3-E734-3F0279D8C78B}"/>
              </a:ext>
            </a:extLst>
          </p:cNvPr>
          <p:cNvSpPr txBox="1"/>
          <p:nvPr/>
        </p:nvSpPr>
        <p:spPr>
          <a:xfrm>
            <a:off x="322510" y="3557165"/>
            <a:ext cx="1727035" cy="830997"/>
          </a:xfrm>
          <a:prstGeom prst="rect">
            <a:avLst/>
          </a:prstGeom>
          <a:noFill/>
        </p:spPr>
        <p:txBody>
          <a:bodyPr wrap="square" rtlCol="0">
            <a:spAutoFit/>
          </a:bodyPr>
          <a:lstStyle/>
          <a:p>
            <a:pPr algn="ctr"/>
            <a:r>
              <a:rPr lang="en-US" sz="1600" b="1"/>
              <a:t>Alternative Assessment </a:t>
            </a:r>
            <a:br>
              <a:rPr lang="en-US" sz="1600" b="1"/>
            </a:br>
            <a:r>
              <a:rPr lang="en-US" sz="1600" b="1"/>
              <a:t>Pilot Authorized</a:t>
            </a:r>
          </a:p>
        </p:txBody>
      </p:sp>
      <p:sp>
        <p:nvSpPr>
          <p:cNvPr id="49" name="Title 1">
            <a:extLst>
              <a:ext uri="{FF2B5EF4-FFF2-40B4-BE49-F238E27FC236}">
                <a16:creationId xmlns:a16="http://schemas.microsoft.com/office/drawing/2014/main" id="{05B62B4F-52DA-77F1-441A-2E5659F39752}"/>
              </a:ext>
            </a:extLst>
          </p:cNvPr>
          <p:cNvSpPr txBox="1">
            <a:spLocks/>
          </p:cNvSpPr>
          <p:nvPr/>
        </p:nvSpPr>
        <p:spPr>
          <a:xfrm>
            <a:off x="466991" y="529738"/>
            <a:ext cx="11016288" cy="1059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US" sz="4800">
                <a:solidFill>
                  <a:schemeClr val="accent1">
                    <a:lumMod val="50000"/>
                  </a:schemeClr>
                </a:solidFill>
                <a:latin typeface="Arial Black" panose="020B0A04020102020204" pitchFamily="34" charset="0"/>
              </a:rPr>
              <a:t>Timeline</a:t>
            </a:r>
          </a:p>
        </p:txBody>
      </p:sp>
      <p:sp>
        <p:nvSpPr>
          <p:cNvPr id="53" name="Rectangle: Rounded Corners 52" descr="Interim Findings">
            <a:extLst>
              <a:ext uri="{FF2B5EF4-FFF2-40B4-BE49-F238E27FC236}">
                <a16:creationId xmlns:a16="http://schemas.microsoft.com/office/drawing/2014/main" id="{A6CF8ED0-F86C-2DF7-8A4E-AF674F5EA0CE}"/>
              </a:ext>
            </a:extLst>
          </p:cNvPr>
          <p:cNvSpPr/>
          <p:nvPr/>
        </p:nvSpPr>
        <p:spPr>
          <a:xfrm>
            <a:off x="6316797" y="1861595"/>
            <a:ext cx="2159010" cy="3398272"/>
          </a:xfrm>
          <a:prstGeom prst="roundRect">
            <a:avLst/>
          </a:prstGeom>
          <a:solidFill>
            <a:srgbClr val="FBE5D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F877B8D-41F6-1928-3B53-03B4EC2E4D3E}"/>
              </a:ext>
              <a:ext uri="{C183D7F6-B498-43B3-948B-1728B52AA6E4}">
                <adec:decorative xmlns:adec="http://schemas.microsoft.com/office/drawing/2017/decorative" val="1"/>
              </a:ext>
            </a:extLst>
          </p:cNvPr>
          <p:cNvCxnSpPr>
            <a:cxnSpLocks/>
          </p:cNvCxnSpPr>
          <p:nvPr/>
        </p:nvCxnSpPr>
        <p:spPr>
          <a:xfrm flipV="1">
            <a:off x="1630889" y="2834843"/>
            <a:ext cx="9638986" cy="41348"/>
          </a:xfrm>
          <a:prstGeom prst="line">
            <a:avLst/>
          </a:prstGeom>
          <a:noFill/>
          <a:ln w="25400" cap="sq" cmpd="sng" algn="ctr">
            <a:solidFill>
              <a:srgbClr val="C0C0C8"/>
            </a:solidFill>
            <a:prstDash val="solid"/>
            <a:bevel/>
            <a:headEnd type="none"/>
            <a:tailEnd type="none"/>
          </a:ln>
          <a:effectLst/>
        </p:spPr>
      </p:cxnSp>
      <p:sp>
        <p:nvSpPr>
          <p:cNvPr id="28" name="Oval 27">
            <a:extLst>
              <a:ext uri="{FF2B5EF4-FFF2-40B4-BE49-F238E27FC236}">
                <a16:creationId xmlns:a16="http://schemas.microsoft.com/office/drawing/2014/main" id="{94A73B6F-A64E-C820-AFD9-73DBC4D2083E}"/>
              </a:ext>
              <a:ext uri="{C183D7F6-B498-43B3-948B-1728B52AA6E4}">
                <adec:decorative xmlns:adec="http://schemas.microsoft.com/office/drawing/2017/decorative" val="1"/>
              </a:ext>
            </a:extLst>
          </p:cNvPr>
          <p:cNvSpPr/>
          <p:nvPr/>
        </p:nvSpPr>
        <p:spPr>
          <a:xfrm>
            <a:off x="2704523" y="2681820"/>
            <a:ext cx="457200" cy="457200"/>
          </a:xfrm>
          <a:prstGeom prst="ellipse">
            <a:avLst/>
          </a:prstGeom>
          <a:solidFill>
            <a:srgbClr val="C0C9E4"/>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30" name="Oval 29">
            <a:extLst>
              <a:ext uri="{FF2B5EF4-FFF2-40B4-BE49-F238E27FC236}">
                <a16:creationId xmlns:a16="http://schemas.microsoft.com/office/drawing/2014/main" id="{91B1EDE3-9349-6949-3B45-DB490817F583}"/>
              </a:ext>
              <a:ext uri="{C183D7F6-B498-43B3-948B-1728B52AA6E4}">
                <adec:decorative xmlns:adec="http://schemas.microsoft.com/office/drawing/2017/decorative" val="1"/>
              </a:ext>
            </a:extLst>
          </p:cNvPr>
          <p:cNvSpPr/>
          <p:nvPr/>
        </p:nvSpPr>
        <p:spPr>
          <a:xfrm>
            <a:off x="4890514" y="2645004"/>
            <a:ext cx="457200" cy="457200"/>
          </a:xfrm>
          <a:prstGeom prst="ellipse">
            <a:avLst/>
          </a:prstGeom>
          <a:solidFill>
            <a:srgbClr val="C0C9E4"/>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31" name="TextBox 75">
            <a:extLst>
              <a:ext uri="{FF2B5EF4-FFF2-40B4-BE49-F238E27FC236}">
                <a16:creationId xmlns:a16="http://schemas.microsoft.com/office/drawing/2014/main" id="{7B627F26-62E6-38A1-28DF-08BA92C554F3}"/>
              </a:ext>
            </a:extLst>
          </p:cNvPr>
          <p:cNvSpPr txBox="1"/>
          <p:nvPr/>
        </p:nvSpPr>
        <p:spPr>
          <a:xfrm>
            <a:off x="1949838" y="3164957"/>
            <a:ext cx="1985183" cy="1077218"/>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ea typeface="+mn-ea"/>
                <a:cs typeface="+mn-cs"/>
              </a:rPr>
              <a:t>Update </a:t>
            </a:r>
            <a:br>
              <a:rPr kumimoji="0" lang="en-US" sz="1600" b="0" i="0" u="none" strike="noStrike" kern="1200" cap="none" spc="0" normalizeH="0" baseline="0" noProof="0">
                <a:ln>
                  <a:noFill/>
                </a:ln>
                <a:solidFill>
                  <a:srgbClr val="000000"/>
                </a:solidFill>
                <a:effectLst/>
                <a:uLnTx/>
                <a:uFillTx/>
                <a:ea typeface="+mn-ea"/>
                <a:cs typeface="+mn-cs"/>
              </a:rPr>
            </a:br>
            <a:r>
              <a:rPr kumimoji="0" lang="en-US" sz="1600" b="0" i="0" u="none" strike="noStrike" kern="1200" cap="none" spc="0" normalizeH="0" baseline="0" noProof="0">
                <a:ln>
                  <a:noFill/>
                </a:ln>
                <a:solidFill>
                  <a:srgbClr val="000000"/>
                </a:solidFill>
                <a:effectLst/>
                <a:uLnTx/>
                <a:uFillTx/>
                <a:ea typeface="+mn-ea"/>
                <a:cs typeface="+mn-cs"/>
              </a:rPr>
              <a:t>on Approved Alternative Assessments</a:t>
            </a:r>
            <a:endParaRPr kumimoji="0" lang="uk-UA" sz="1600" b="1" i="0" u="none" strike="noStrike" kern="1200" cap="none" spc="0" normalizeH="0" baseline="0" noProof="0">
              <a:ln>
                <a:noFill/>
              </a:ln>
              <a:solidFill>
                <a:srgbClr val="0A091B"/>
              </a:solidFill>
              <a:effectLst/>
              <a:uLnTx/>
              <a:uFillTx/>
              <a:ea typeface="+mn-ea"/>
              <a:cs typeface="+mn-cs"/>
            </a:endParaRPr>
          </a:p>
        </p:txBody>
      </p:sp>
      <p:sp>
        <p:nvSpPr>
          <p:cNvPr id="36" name="Oval 35">
            <a:extLst>
              <a:ext uri="{FF2B5EF4-FFF2-40B4-BE49-F238E27FC236}">
                <a16:creationId xmlns:a16="http://schemas.microsoft.com/office/drawing/2014/main" id="{DC17A9C2-31E0-BF6F-199C-581B17F542A4}"/>
              </a:ext>
              <a:ext uri="{C183D7F6-B498-43B3-948B-1728B52AA6E4}">
                <adec:decorative xmlns:adec="http://schemas.microsoft.com/office/drawing/2017/decorative" val="1"/>
              </a:ext>
            </a:extLst>
          </p:cNvPr>
          <p:cNvSpPr/>
          <p:nvPr/>
        </p:nvSpPr>
        <p:spPr>
          <a:xfrm>
            <a:off x="7140434" y="2645004"/>
            <a:ext cx="457200" cy="457200"/>
          </a:xfrm>
          <a:prstGeom prst="ellipse">
            <a:avLst/>
          </a:prstGeom>
          <a:solidFill>
            <a:schemeClr val="accent2">
              <a:lumMod val="40000"/>
              <a:lumOff val="60000"/>
            </a:schemeClr>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37" name="Oval 36">
            <a:extLst>
              <a:ext uri="{FF2B5EF4-FFF2-40B4-BE49-F238E27FC236}">
                <a16:creationId xmlns:a16="http://schemas.microsoft.com/office/drawing/2014/main" id="{32A7454C-A507-0FAF-6C48-C76BB93C3FAA}"/>
              </a:ext>
              <a:ext uri="{C183D7F6-B498-43B3-948B-1728B52AA6E4}">
                <adec:decorative xmlns:adec="http://schemas.microsoft.com/office/drawing/2017/decorative" val="1"/>
              </a:ext>
            </a:extLst>
          </p:cNvPr>
          <p:cNvSpPr/>
          <p:nvPr/>
        </p:nvSpPr>
        <p:spPr>
          <a:xfrm>
            <a:off x="9159432" y="2656172"/>
            <a:ext cx="457200" cy="457200"/>
          </a:xfrm>
          <a:prstGeom prst="ellipse">
            <a:avLst/>
          </a:prstGeom>
          <a:solidFill>
            <a:srgbClr val="C0C9E4"/>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39" name="TextBox 38">
            <a:extLst>
              <a:ext uri="{FF2B5EF4-FFF2-40B4-BE49-F238E27FC236}">
                <a16:creationId xmlns:a16="http://schemas.microsoft.com/office/drawing/2014/main" id="{EBCDBC13-9EBA-23D2-010B-D758C14AB290}"/>
              </a:ext>
            </a:extLst>
          </p:cNvPr>
          <p:cNvSpPr txBox="1"/>
          <p:nvPr/>
        </p:nvSpPr>
        <p:spPr>
          <a:xfrm>
            <a:off x="10145706" y="3574500"/>
            <a:ext cx="1693310" cy="338554"/>
          </a:xfrm>
          <a:prstGeom prst="rect">
            <a:avLst/>
          </a:prstGeom>
          <a:noFill/>
        </p:spPr>
        <p:txBody>
          <a:bodyPr wrap="square" rtlCol="0">
            <a:spAutoFit/>
          </a:bodyPr>
          <a:lstStyle/>
          <a:p>
            <a:pPr algn="ctr" defTabSz="1371600">
              <a:defRPr/>
            </a:pPr>
            <a:r>
              <a:rPr lang="en-US" sz="1600" b="1">
                <a:solidFill>
                  <a:srgbClr val="000000"/>
                </a:solidFill>
              </a:rPr>
              <a:t>Pilot ends</a:t>
            </a:r>
            <a:r>
              <a:rPr lang="en-US" sz="1600"/>
              <a:t> </a:t>
            </a:r>
          </a:p>
        </p:txBody>
      </p:sp>
      <p:grpSp>
        <p:nvGrpSpPr>
          <p:cNvPr id="40" name="Group 39" descr="by June 2025">
            <a:extLst>
              <a:ext uri="{FF2B5EF4-FFF2-40B4-BE49-F238E27FC236}">
                <a16:creationId xmlns:a16="http://schemas.microsoft.com/office/drawing/2014/main" id="{B6D5BE8E-0AD2-7304-A9FF-D729F4F4B45A}"/>
              </a:ext>
            </a:extLst>
          </p:cNvPr>
          <p:cNvGrpSpPr/>
          <p:nvPr/>
        </p:nvGrpSpPr>
        <p:grpSpPr>
          <a:xfrm>
            <a:off x="10443721" y="2325568"/>
            <a:ext cx="1097280" cy="1097280"/>
            <a:chOff x="1967593" y="3967843"/>
            <a:chExt cx="2351314" cy="2351314"/>
          </a:xfrm>
          <a:solidFill>
            <a:srgbClr val="C0C9E4"/>
          </a:solidFill>
        </p:grpSpPr>
        <p:sp>
          <p:nvSpPr>
            <p:cNvPr id="41" name="Oval 40">
              <a:extLst>
                <a:ext uri="{FF2B5EF4-FFF2-40B4-BE49-F238E27FC236}">
                  <a16:creationId xmlns:a16="http://schemas.microsoft.com/office/drawing/2014/main" id="{DC170306-BA77-62BA-6580-C82960A7B121}"/>
                </a:ext>
              </a:extLst>
            </p:cNvPr>
            <p:cNvSpPr/>
            <p:nvPr/>
          </p:nvSpPr>
          <p:spPr>
            <a:xfrm>
              <a:off x="1967593" y="3967843"/>
              <a:ext cx="2351314" cy="2351314"/>
            </a:xfrm>
            <a:prstGeom prst="ellipse">
              <a:avLst/>
            </a:prstGeom>
            <a:grp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42" name="Oval 41">
              <a:extLst>
                <a:ext uri="{FF2B5EF4-FFF2-40B4-BE49-F238E27FC236}">
                  <a16:creationId xmlns:a16="http://schemas.microsoft.com/office/drawing/2014/main" id="{ABCCD9E0-7FFA-D88D-5C2F-A262984C6BD1}"/>
                </a:ext>
              </a:extLst>
            </p:cNvPr>
            <p:cNvSpPr/>
            <p:nvPr/>
          </p:nvSpPr>
          <p:spPr>
            <a:xfrm>
              <a:off x="2400300" y="4400550"/>
              <a:ext cx="1485900" cy="1485900"/>
            </a:xfrm>
            <a:prstGeom prst="ellipse">
              <a:avLst/>
            </a:prstGeom>
            <a:grpFill/>
            <a:ln w="38100" cap="flat" cmpd="sng" algn="ctr">
              <a:solidFill>
                <a:srgbClr val="F2F2F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43" name="Isosceles Triangle 42">
              <a:extLst>
                <a:ext uri="{FF2B5EF4-FFF2-40B4-BE49-F238E27FC236}">
                  <a16:creationId xmlns:a16="http://schemas.microsoft.com/office/drawing/2014/main" id="{41B5229E-A3C6-F5D3-A394-E68ADD7507E9}"/>
                </a:ext>
              </a:extLst>
            </p:cNvPr>
            <p:cNvSpPr/>
            <p:nvPr/>
          </p:nvSpPr>
          <p:spPr>
            <a:xfrm rot="5400000">
              <a:off x="2931872" y="4881271"/>
              <a:ext cx="608372" cy="524459"/>
            </a:xfrm>
            <a:prstGeom prst="triangle">
              <a:avLst/>
            </a:prstGeom>
            <a:grp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grpSp>
      <p:sp>
        <p:nvSpPr>
          <p:cNvPr id="44" name="TextBox 76">
            <a:extLst>
              <a:ext uri="{FF2B5EF4-FFF2-40B4-BE49-F238E27FC236}">
                <a16:creationId xmlns:a16="http://schemas.microsoft.com/office/drawing/2014/main" id="{040A97A7-29BB-0389-7729-FE477F8733B4}"/>
              </a:ext>
            </a:extLst>
          </p:cNvPr>
          <p:cNvSpPr txBox="1"/>
          <p:nvPr/>
        </p:nvSpPr>
        <p:spPr>
          <a:xfrm>
            <a:off x="1785175" y="2174164"/>
            <a:ext cx="1771498" cy="46166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lang="en-US" sz="1600">
                <a:solidFill>
                  <a:srgbClr val="C0C0C8"/>
                </a:solidFill>
                <a:latin typeface="Roboto Condensed"/>
              </a:rPr>
              <a:t>OCT</a:t>
            </a:r>
            <a:r>
              <a:rPr kumimoji="0" lang="en-US" sz="1600" b="0" i="0" u="none" strike="noStrike" kern="1200" cap="none" spc="0" normalizeH="0" baseline="0" noProof="0">
                <a:ln>
                  <a:noFill/>
                </a:ln>
                <a:solidFill>
                  <a:srgbClr val="C0C0C8"/>
                </a:solidFill>
                <a:effectLst/>
                <a:uLnTx/>
                <a:uFillTx/>
                <a:latin typeface="Roboto Condensed"/>
                <a:ea typeface="+mn-ea"/>
                <a:cs typeface="+mn-cs"/>
              </a:rPr>
              <a:t> </a:t>
            </a:r>
            <a:r>
              <a:rPr kumimoji="0" lang="en-US" sz="2400" b="1" i="0" u="none" strike="noStrike" kern="1200" cap="none" spc="0" normalizeH="0" baseline="0" noProof="0">
                <a:ln>
                  <a:noFill/>
                </a:ln>
                <a:solidFill>
                  <a:srgbClr val="0A091B"/>
                </a:solidFill>
                <a:effectLst/>
                <a:uLnTx/>
                <a:uFillTx/>
                <a:latin typeface="Roboto Condensed"/>
                <a:ea typeface="+mn-ea"/>
                <a:cs typeface="+mn-cs"/>
              </a:rPr>
              <a:t>2021</a:t>
            </a:r>
            <a:endParaRPr kumimoji="0" lang="uk-UA" sz="2400" b="1" i="0" u="none" strike="noStrike" kern="1200" cap="none" spc="0" normalizeH="0" baseline="0" noProof="0">
              <a:ln>
                <a:noFill/>
              </a:ln>
              <a:solidFill>
                <a:srgbClr val="0A091B"/>
              </a:solidFill>
              <a:effectLst/>
              <a:uLnTx/>
              <a:uFillTx/>
              <a:latin typeface="Roboto Condensed"/>
              <a:ea typeface="+mn-ea"/>
              <a:cs typeface="+mn-cs"/>
            </a:endParaRPr>
          </a:p>
        </p:txBody>
      </p:sp>
      <p:sp>
        <p:nvSpPr>
          <p:cNvPr id="45" name="TextBox 76">
            <a:extLst>
              <a:ext uri="{FF2B5EF4-FFF2-40B4-BE49-F238E27FC236}">
                <a16:creationId xmlns:a16="http://schemas.microsoft.com/office/drawing/2014/main" id="{8681357A-9FEB-9E85-95AA-643CB255CCC6}"/>
              </a:ext>
            </a:extLst>
          </p:cNvPr>
          <p:cNvSpPr txBox="1"/>
          <p:nvPr/>
        </p:nvSpPr>
        <p:spPr>
          <a:xfrm>
            <a:off x="3961533" y="2169232"/>
            <a:ext cx="1771498" cy="46166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lang="en-US" sz="1600">
                <a:solidFill>
                  <a:srgbClr val="C0C0C8"/>
                </a:solidFill>
                <a:latin typeface="Roboto Condensed"/>
              </a:rPr>
              <a:t>OCT</a:t>
            </a:r>
            <a:r>
              <a:rPr kumimoji="0" lang="en-US" sz="1600" b="0" i="0" u="none" strike="noStrike" kern="1200" cap="none" spc="0" normalizeH="0" baseline="0" noProof="0">
                <a:ln>
                  <a:noFill/>
                </a:ln>
                <a:solidFill>
                  <a:srgbClr val="C0C0C8"/>
                </a:solidFill>
                <a:effectLst/>
                <a:uLnTx/>
                <a:uFillTx/>
                <a:latin typeface="Roboto Condensed"/>
                <a:ea typeface="+mn-ea"/>
                <a:cs typeface="+mn-cs"/>
              </a:rPr>
              <a:t> </a:t>
            </a:r>
            <a:r>
              <a:rPr kumimoji="0" lang="en-US" sz="2400" b="1" i="0" u="none" strike="noStrike" kern="1200" cap="none" spc="0" normalizeH="0" baseline="0" noProof="0">
                <a:ln>
                  <a:noFill/>
                </a:ln>
                <a:solidFill>
                  <a:srgbClr val="0A091B"/>
                </a:solidFill>
                <a:effectLst/>
                <a:uLnTx/>
                <a:uFillTx/>
                <a:latin typeface="Roboto Condensed"/>
                <a:ea typeface="+mn-ea"/>
                <a:cs typeface="+mn-cs"/>
              </a:rPr>
              <a:t>2022</a:t>
            </a:r>
            <a:endParaRPr kumimoji="0" lang="uk-UA" sz="2400" b="1" i="0" u="none" strike="noStrike" kern="1200" cap="none" spc="0" normalizeH="0" baseline="0" noProof="0">
              <a:ln>
                <a:noFill/>
              </a:ln>
              <a:solidFill>
                <a:srgbClr val="0A091B"/>
              </a:solidFill>
              <a:effectLst/>
              <a:uLnTx/>
              <a:uFillTx/>
              <a:latin typeface="Roboto Condensed"/>
              <a:ea typeface="+mn-ea"/>
              <a:cs typeface="+mn-cs"/>
            </a:endParaRPr>
          </a:p>
        </p:txBody>
      </p:sp>
      <p:sp>
        <p:nvSpPr>
          <p:cNvPr id="46" name="TextBox 76">
            <a:extLst>
              <a:ext uri="{FF2B5EF4-FFF2-40B4-BE49-F238E27FC236}">
                <a16:creationId xmlns:a16="http://schemas.microsoft.com/office/drawing/2014/main" id="{DD3FAA16-FC60-D229-B3B9-46BD8678EFD5}"/>
              </a:ext>
            </a:extLst>
          </p:cNvPr>
          <p:cNvSpPr txBox="1"/>
          <p:nvPr/>
        </p:nvSpPr>
        <p:spPr>
          <a:xfrm>
            <a:off x="6185516" y="2169232"/>
            <a:ext cx="1771498" cy="46166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lang="en-US" sz="1600">
                <a:solidFill>
                  <a:srgbClr val="C0C0C8"/>
                </a:solidFill>
                <a:latin typeface="Roboto Condensed"/>
              </a:rPr>
              <a:t>OCT</a:t>
            </a:r>
            <a:r>
              <a:rPr kumimoji="0" lang="en-US" sz="1600" b="0" i="0" u="none" strike="noStrike" kern="1200" cap="none" spc="0" normalizeH="0" baseline="0" noProof="0">
                <a:ln>
                  <a:noFill/>
                </a:ln>
                <a:solidFill>
                  <a:srgbClr val="C0C0C8"/>
                </a:solidFill>
                <a:effectLst/>
                <a:uLnTx/>
                <a:uFillTx/>
                <a:latin typeface="Roboto Condensed"/>
                <a:ea typeface="+mn-ea"/>
                <a:cs typeface="+mn-cs"/>
              </a:rPr>
              <a:t> </a:t>
            </a:r>
            <a:r>
              <a:rPr kumimoji="0" lang="en-US" sz="2400" b="1" i="0" u="none" strike="noStrike" kern="1200" cap="none" spc="0" normalizeH="0" baseline="0" noProof="0">
                <a:ln>
                  <a:noFill/>
                </a:ln>
                <a:solidFill>
                  <a:srgbClr val="0A091B"/>
                </a:solidFill>
                <a:effectLst/>
                <a:uLnTx/>
                <a:uFillTx/>
                <a:latin typeface="Roboto Condensed"/>
                <a:ea typeface="+mn-ea"/>
                <a:cs typeface="+mn-cs"/>
              </a:rPr>
              <a:t>2023</a:t>
            </a:r>
            <a:endParaRPr kumimoji="0" lang="uk-UA" sz="2400" b="1" i="0" u="none" strike="noStrike" kern="1200" cap="none" spc="0" normalizeH="0" baseline="0" noProof="0">
              <a:ln>
                <a:noFill/>
              </a:ln>
              <a:solidFill>
                <a:srgbClr val="0A091B"/>
              </a:solidFill>
              <a:effectLst/>
              <a:uLnTx/>
              <a:uFillTx/>
              <a:latin typeface="Roboto Condensed"/>
              <a:ea typeface="+mn-ea"/>
              <a:cs typeface="+mn-cs"/>
            </a:endParaRPr>
          </a:p>
        </p:txBody>
      </p:sp>
      <p:sp>
        <p:nvSpPr>
          <p:cNvPr id="47" name="TextBox 76">
            <a:extLst>
              <a:ext uri="{FF2B5EF4-FFF2-40B4-BE49-F238E27FC236}">
                <a16:creationId xmlns:a16="http://schemas.microsoft.com/office/drawing/2014/main" id="{7443A32A-72C5-84A7-4ACC-F99C25C91914}"/>
              </a:ext>
            </a:extLst>
          </p:cNvPr>
          <p:cNvSpPr txBox="1"/>
          <p:nvPr/>
        </p:nvSpPr>
        <p:spPr>
          <a:xfrm>
            <a:off x="8273683" y="2182719"/>
            <a:ext cx="1771498" cy="46166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lang="en-US" sz="1600">
                <a:solidFill>
                  <a:srgbClr val="C0C0C8"/>
                </a:solidFill>
                <a:latin typeface="Roboto Condensed"/>
              </a:rPr>
              <a:t>OCT</a:t>
            </a:r>
            <a:r>
              <a:rPr kumimoji="0" lang="en-US" sz="1600" b="0" i="0" u="none" strike="noStrike" kern="1200" cap="none" spc="0" normalizeH="0" baseline="0" noProof="0">
                <a:ln>
                  <a:noFill/>
                </a:ln>
                <a:solidFill>
                  <a:srgbClr val="C0C0C8"/>
                </a:solidFill>
                <a:effectLst/>
                <a:uLnTx/>
                <a:uFillTx/>
                <a:latin typeface="Roboto Condensed"/>
                <a:ea typeface="+mn-ea"/>
                <a:cs typeface="+mn-cs"/>
              </a:rPr>
              <a:t> </a:t>
            </a:r>
            <a:r>
              <a:rPr kumimoji="0" lang="en-US" sz="2400" b="1" i="0" u="none" strike="noStrike" kern="1200" cap="none" spc="0" normalizeH="0" baseline="0" noProof="0">
                <a:ln>
                  <a:noFill/>
                </a:ln>
                <a:solidFill>
                  <a:srgbClr val="0A091B"/>
                </a:solidFill>
                <a:effectLst/>
                <a:uLnTx/>
                <a:uFillTx/>
                <a:latin typeface="Roboto Condensed"/>
                <a:ea typeface="+mn-ea"/>
                <a:cs typeface="+mn-cs"/>
              </a:rPr>
              <a:t>2024</a:t>
            </a:r>
            <a:endParaRPr kumimoji="0" lang="uk-UA" sz="2400" b="1" i="0" u="none" strike="noStrike" kern="1200" cap="none" spc="0" normalizeH="0" baseline="0" noProof="0">
              <a:ln>
                <a:noFill/>
              </a:ln>
              <a:solidFill>
                <a:srgbClr val="0A091B"/>
              </a:solidFill>
              <a:effectLst/>
              <a:uLnTx/>
              <a:uFillTx/>
              <a:latin typeface="Roboto Condensed"/>
              <a:ea typeface="+mn-ea"/>
              <a:cs typeface="+mn-cs"/>
            </a:endParaRPr>
          </a:p>
        </p:txBody>
      </p:sp>
      <p:sp>
        <p:nvSpPr>
          <p:cNvPr id="48" name="TextBox 16">
            <a:extLst>
              <a:ext uri="{FF2B5EF4-FFF2-40B4-BE49-F238E27FC236}">
                <a16:creationId xmlns:a16="http://schemas.microsoft.com/office/drawing/2014/main" id="{4367FABB-B206-1B61-14CF-F30CAA5398C5}"/>
              </a:ext>
            </a:extLst>
          </p:cNvPr>
          <p:cNvSpPr txBox="1"/>
          <p:nvPr/>
        </p:nvSpPr>
        <p:spPr>
          <a:xfrm>
            <a:off x="10645651" y="2535137"/>
            <a:ext cx="693420" cy="646331"/>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srgbClr val="0A091B"/>
              </a:buClr>
              <a:buSzTx/>
              <a:buFontTx/>
              <a:buNone/>
              <a:tabLst/>
              <a:defRPr/>
            </a:pPr>
            <a:r>
              <a:rPr lang="en-US" sz="1200" b="1" i="0">
                <a:solidFill>
                  <a:srgbClr val="000000"/>
                </a:solidFill>
                <a:effectLst/>
                <a:latin typeface="Roboto Condensed"/>
              </a:rPr>
              <a:t>by</a:t>
            </a:r>
            <a:br>
              <a:rPr lang="en-US" sz="1200" b="1" i="0">
                <a:solidFill>
                  <a:srgbClr val="000000"/>
                </a:solidFill>
                <a:effectLst/>
                <a:latin typeface="Roboto Condensed"/>
              </a:rPr>
            </a:br>
            <a:r>
              <a:rPr lang="en-US" sz="1200" b="1" i="0">
                <a:solidFill>
                  <a:srgbClr val="000000"/>
                </a:solidFill>
                <a:effectLst/>
                <a:latin typeface="Roboto Condensed"/>
              </a:rPr>
              <a:t>JUNE</a:t>
            </a:r>
          </a:p>
          <a:p>
            <a:pPr marL="0" marR="0" lvl="0" indent="0" algn="ctr" defTabSz="1371600" rtl="0" eaLnBrk="1" fontAlgn="auto" latinLnBrk="0" hangingPunct="1">
              <a:lnSpc>
                <a:spcPct val="100000"/>
              </a:lnSpc>
              <a:spcBef>
                <a:spcPts val="0"/>
              </a:spcBef>
              <a:spcAft>
                <a:spcPts val="0"/>
              </a:spcAft>
              <a:buClr>
                <a:srgbClr val="0A091B"/>
              </a:buClr>
              <a:buSzTx/>
              <a:buFontTx/>
              <a:buNone/>
              <a:tabLst/>
              <a:defRPr/>
            </a:pPr>
            <a:r>
              <a:rPr lang="en-US" sz="1200" b="1">
                <a:solidFill>
                  <a:srgbClr val="000000"/>
                </a:solidFill>
                <a:latin typeface="Roboto Condensed"/>
              </a:rPr>
              <a:t>2025</a:t>
            </a:r>
            <a:endParaRPr lang="en-US" sz="1200" b="1" i="0">
              <a:solidFill>
                <a:srgbClr val="000000"/>
              </a:solidFill>
              <a:effectLst/>
              <a:latin typeface="Roboto Condensed"/>
            </a:endParaRPr>
          </a:p>
        </p:txBody>
      </p:sp>
      <p:sp>
        <p:nvSpPr>
          <p:cNvPr id="50" name="TextBox 75">
            <a:extLst>
              <a:ext uri="{FF2B5EF4-FFF2-40B4-BE49-F238E27FC236}">
                <a16:creationId xmlns:a16="http://schemas.microsoft.com/office/drawing/2014/main" id="{5A2EE2F1-3A40-3A0A-FBCF-5BB49398871C}"/>
              </a:ext>
            </a:extLst>
          </p:cNvPr>
          <p:cNvSpPr txBox="1"/>
          <p:nvPr/>
        </p:nvSpPr>
        <p:spPr>
          <a:xfrm>
            <a:off x="4103950" y="3199586"/>
            <a:ext cx="2016647" cy="1400383"/>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0000"/>
                </a:solidFill>
                <a:effectLst/>
                <a:uLnTx/>
                <a:uFillTx/>
                <a:ea typeface="+mn-ea"/>
                <a:cs typeface="+mn-cs"/>
              </a:rPr>
              <a:t>Early Findings:</a:t>
            </a:r>
            <a:br>
              <a:rPr kumimoji="0" lang="en-US" sz="1600" b="1" i="0" u="none" strike="noStrike" kern="1200" cap="none" spc="0" normalizeH="0" baseline="0" noProof="0">
                <a:ln>
                  <a:noFill/>
                </a:ln>
                <a:solidFill>
                  <a:srgbClr val="000000"/>
                </a:solidFill>
                <a:effectLst/>
                <a:uLnTx/>
                <a:uFillTx/>
                <a:ea typeface="+mn-ea"/>
                <a:cs typeface="+mn-cs"/>
              </a:rPr>
            </a:br>
            <a:r>
              <a:rPr kumimoji="0" lang="en-US" sz="1600" b="0" i="0" u="none" strike="noStrike" kern="1200" cap="none" spc="0" normalizeH="0" baseline="0" noProof="0">
                <a:ln>
                  <a:noFill/>
                </a:ln>
                <a:solidFill>
                  <a:srgbClr val="000000"/>
                </a:solidFill>
                <a:effectLst/>
                <a:uLnTx/>
                <a:uFillTx/>
                <a:ea typeface="+mn-ea"/>
                <a:cs typeface="+mn-cs"/>
              </a:rPr>
              <a:t>Participation &amp; </a:t>
            </a:r>
            <a:br>
              <a:rPr kumimoji="0" lang="en-US" sz="1600" b="0" i="0" u="none" strike="noStrike" kern="1200" cap="none" spc="0" normalizeH="0" baseline="0" noProof="0">
                <a:ln>
                  <a:noFill/>
                </a:ln>
                <a:solidFill>
                  <a:srgbClr val="000000"/>
                </a:solidFill>
                <a:effectLst/>
                <a:uLnTx/>
                <a:uFillTx/>
                <a:ea typeface="+mn-ea"/>
                <a:cs typeface="+mn-cs"/>
              </a:rPr>
            </a:br>
            <a:r>
              <a:rPr kumimoji="0" lang="en-US" sz="1600" b="0" i="0" u="none" strike="noStrike" kern="1200" cap="none" spc="0" normalizeH="0" baseline="0" noProof="0">
                <a:ln>
                  <a:noFill/>
                </a:ln>
                <a:solidFill>
                  <a:srgbClr val="000000"/>
                </a:solidFill>
                <a:effectLst/>
                <a:uLnTx/>
                <a:uFillTx/>
                <a:ea typeface="+mn-ea"/>
                <a:cs typeface="+mn-cs"/>
              </a:rPr>
              <a:t>Pass Rate Data</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One-year extension approved</a:t>
            </a:r>
            <a:endParaRPr kumimoji="0" lang="uk-UA" sz="1600" b="0" i="0" u="none" strike="noStrike" kern="1200" cap="none" spc="0" normalizeH="0" baseline="0" noProof="0">
              <a:ln>
                <a:noFill/>
              </a:ln>
              <a:solidFill>
                <a:srgbClr val="0A091B"/>
              </a:solidFill>
              <a:effectLst/>
              <a:uLnTx/>
              <a:uFillTx/>
              <a:ea typeface="+mn-ea"/>
              <a:cs typeface="+mn-cs"/>
            </a:endParaRPr>
          </a:p>
        </p:txBody>
      </p:sp>
      <p:sp>
        <p:nvSpPr>
          <p:cNvPr id="51" name="TextBox 75">
            <a:extLst>
              <a:ext uri="{FF2B5EF4-FFF2-40B4-BE49-F238E27FC236}">
                <a16:creationId xmlns:a16="http://schemas.microsoft.com/office/drawing/2014/main" id="{E8E377EA-1F00-2936-3515-95192AE3BDBA}"/>
              </a:ext>
            </a:extLst>
          </p:cNvPr>
          <p:cNvSpPr txBox="1"/>
          <p:nvPr/>
        </p:nvSpPr>
        <p:spPr>
          <a:xfrm>
            <a:off x="6479421" y="3220067"/>
            <a:ext cx="1835697" cy="2123658"/>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0000"/>
                </a:solidFill>
                <a:effectLst/>
                <a:uLnTx/>
                <a:uFillTx/>
                <a:ea typeface="+mn-ea"/>
                <a:cs typeface="+mn-cs"/>
              </a:rPr>
              <a:t>Interim Findings:</a:t>
            </a:r>
          </a:p>
          <a:p>
            <a:pPr marL="0" marR="0" lvl="0" indent="0" algn="ctr" defTabSz="13716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Participation &amp; Pass Rate Data</a:t>
            </a:r>
          </a:p>
          <a:p>
            <a:pPr marL="0" marR="0" lvl="0" indent="0" algn="ctr" defTabSz="1371600" rtl="0" eaLnBrk="1" fontAlgn="auto" latinLnBrk="0" hangingPunct="1">
              <a:lnSpc>
                <a:spcPct val="100000"/>
              </a:lnSpc>
              <a:spcBef>
                <a:spcPts val="0"/>
              </a:spcBef>
              <a:spcAft>
                <a:spcPts val="600"/>
              </a:spcAft>
              <a:buClrTx/>
              <a:buSzTx/>
              <a:buFontTx/>
              <a:buNone/>
              <a:tabLst/>
              <a:defRPr/>
            </a:pPr>
            <a:r>
              <a:rPr lang="en-US" sz="1600">
                <a:solidFill>
                  <a:srgbClr val="000000"/>
                </a:solidFill>
              </a:rPr>
              <a:t>Licensure &amp; Career Progression</a:t>
            </a:r>
          </a:p>
          <a:p>
            <a:pPr marL="0" marR="0" lvl="0" indent="0" algn="ctr" defTabSz="13716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mn-cs"/>
              </a:rPr>
              <a:t>Early Impact Data</a:t>
            </a:r>
          </a:p>
          <a:p>
            <a:pPr marL="0" marR="0" lvl="0" indent="0" algn="ctr" defTabSz="1371600" rtl="0" eaLnBrk="1" fontAlgn="auto" latinLnBrk="0" hangingPunct="1">
              <a:lnSpc>
                <a:spcPct val="100000"/>
              </a:lnSpc>
              <a:spcBef>
                <a:spcPts val="0"/>
              </a:spcBef>
              <a:spcAft>
                <a:spcPts val="600"/>
              </a:spcAft>
              <a:buClrTx/>
              <a:buSzTx/>
              <a:buFontTx/>
              <a:buNone/>
              <a:tabLst/>
              <a:defRPr/>
            </a:pPr>
            <a:endParaRPr lang="en-US" sz="1600">
              <a:solidFill>
                <a:srgbClr val="000000"/>
              </a:solidFill>
            </a:endParaRPr>
          </a:p>
        </p:txBody>
      </p:sp>
      <p:sp>
        <p:nvSpPr>
          <p:cNvPr id="52" name="TextBox 75">
            <a:extLst>
              <a:ext uri="{FF2B5EF4-FFF2-40B4-BE49-F238E27FC236}">
                <a16:creationId xmlns:a16="http://schemas.microsoft.com/office/drawing/2014/main" id="{3CDC3005-0DA7-F24F-60CF-F7BBAA2E2E3D}"/>
              </a:ext>
            </a:extLst>
          </p:cNvPr>
          <p:cNvSpPr txBox="1"/>
          <p:nvPr/>
        </p:nvSpPr>
        <p:spPr>
          <a:xfrm>
            <a:off x="8395440" y="3239302"/>
            <a:ext cx="1985183" cy="58477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600" b="1">
                <a:solidFill>
                  <a:srgbClr val="000000"/>
                </a:solidFill>
              </a:rPr>
              <a:t>Preliminary Conclusions</a:t>
            </a:r>
            <a:endParaRPr kumimoji="0" lang="uk-UA" sz="1600" b="1" i="0" u="none" strike="noStrike" kern="1200" cap="none" spc="0" normalizeH="0" baseline="0" noProof="0">
              <a:ln>
                <a:noFill/>
              </a:ln>
              <a:solidFill>
                <a:srgbClr val="0A091B"/>
              </a:solidFill>
              <a:effectLst/>
              <a:uLnTx/>
              <a:uFillTx/>
              <a:ea typeface="+mn-ea"/>
              <a:cs typeface="+mn-cs"/>
            </a:endParaRPr>
          </a:p>
        </p:txBody>
      </p:sp>
      <p:grpSp>
        <p:nvGrpSpPr>
          <p:cNvPr id="54" name="Group 53" descr="Oct 2020">
            <a:extLst>
              <a:ext uri="{FF2B5EF4-FFF2-40B4-BE49-F238E27FC236}">
                <a16:creationId xmlns:a16="http://schemas.microsoft.com/office/drawing/2014/main" id="{DC16223A-81A8-4B27-A7CA-0CF5D91553F8}"/>
              </a:ext>
            </a:extLst>
          </p:cNvPr>
          <p:cNvGrpSpPr/>
          <p:nvPr/>
        </p:nvGrpSpPr>
        <p:grpSpPr>
          <a:xfrm>
            <a:off x="661974" y="2325568"/>
            <a:ext cx="1097280" cy="1097280"/>
            <a:chOff x="1967593" y="3967843"/>
            <a:chExt cx="2351314" cy="2351314"/>
          </a:xfrm>
          <a:solidFill>
            <a:srgbClr val="C0C9E4"/>
          </a:solidFill>
        </p:grpSpPr>
        <p:sp>
          <p:nvSpPr>
            <p:cNvPr id="55" name="Oval 54">
              <a:extLst>
                <a:ext uri="{FF2B5EF4-FFF2-40B4-BE49-F238E27FC236}">
                  <a16:creationId xmlns:a16="http://schemas.microsoft.com/office/drawing/2014/main" id="{BE1BA1F9-4F6F-4048-94A8-98CF81B7494A}"/>
                </a:ext>
              </a:extLst>
            </p:cNvPr>
            <p:cNvSpPr/>
            <p:nvPr/>
          </p:nvSpPr>
          <p:spPr>
            <a:xfrm>
              <a:off x="1967593" y="3967843"/>
              <a:ext cx="2351314" cy="2351314"/>
            </a:xfrm>
            <a:prstGeom prst="ellipse">
              <a:avLst/>
            </a:prstGeom>
            <a:grp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56" name="Oval 55">
              <a:extLst>
                <a:ext uri="{FF2B5EF4-FFF2-40B4-BE49-F238E27FC236}">
                  <a16:creationId xmlns:a16="http://schemas.microsoft.com/office/drawing/2014/main" id="{424D9253-2AB5-4217-8BD8-54CB86C60A7F}"/>
                </a:ext>
              </a:extLst>
            </p:cNvPr>
            <p:cNvSpPr/>
            <p:nvPr/>
          </p:nvSpPr>
          <p:spPr>
            <a:xfrm>
              <a:off x="2400300" y="4400550"/>
              <a:ext cx="1485900" cy="1485900"/>
            </a:xfrm>
            <a:prstGeom prst="ellipse">
              <a:avLst/>
            </a:prstGeom>
            <a:grpFill/>
            <a:ln w="38100" cap="flat" cmpd="sng" algn="ctr">
              <a:solidFill>
                <a:srgbClr val="F2F2F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sp>
          <p:nvSpPr>
            <p:cNvPr id="57" name="Isosceles Triangle 56">
              <a:extLst>
                <a:ext uri="{FF2B5EF4-FFF2-40B4-BE49-F238E27FC236}">
                  <a16:creationId xmlns:a16="http://schemas.microsoft.com/office/drawing/2014/main" id="{8E27112F-8288-4FC7-862B-5BCCFF521824}"/>
                </a:ext>
              </a:extLst>
            </p:cNvPr>
            <p:cNvSpPr/>
            <p:nvPr/>
          </p:nvSpPr>
          <p:spPr>
            <a:xfrm rot="5400000">
              <a:off x="2931872" y="4881271"/>
              <a:ext cx="608372" cy="524459"/>
            </a:xfrm>
            <a:prstGeom prst="triangle">
              <a:avLst/>
            </a:prstGeom>
            <a:grp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1600" b="0" i="0" u="none" strike="noStrike" kern="1200" cap="none" spc="0" normalizeH="0" baseline="0" noProof="0">
                <a:ln>
                  <a:noFill/>
                </a:ln>
                <a:solidFill>
                  <a:srgbClr val="0A091B"/>
                </a:solidFill>
                <a:effectLst/>
                <a:uLnTx/>
                <a:uFillTx/>
                <a:latin typeface="Roboto"/>
                <a:ea typeface="+mn-ea"/>
                <a:cs typeface="+mn-cs"/>
              </a:endParaRPr>
            </a:p>
          </p:txBody>
        </p:sp>
      </p:grpSp>
      <p:sp>
        <p:nvSpPr>
          <p:cNvPr id="58" name="TextBox 16">
            <a:extLst>
              <a:ext uri="{FF2B5EF4-FFF2-40B4-BE49-F238E27FC236}">
                <a16:creationId xmlns:a16="http://schemas.microsoft.com/office/drawing/2014/main" id="{4FB64096-125C-4D5E-8D15-E23AA7817E2F}"/>
              </a:ext>
            </a:extLst>
          </p:cNvPr>
          <p:cNvSpPr txBox="1"/>
          <p:nvPr/>
        </p:nvSpPr>
        <p:spPr>
          <a:xfrm>
            <a:off x="876960" y="2644384"/>
            <a:ext cx="693420" cy="461665"/>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srgbClr val="0A091B"/>
              </a:buClr>
              <a:buSzTx/>
              <a:buFontTx/>
              <a:buNone/>
              <a:tabLst/>
              <a:defRPr/>
            </a:pPr>
            <a:r>
              <a:rPr lang="en-US" sz="1200" b="1" i="0">
                <a:solidFill>
                  <a:srgbClr val="000000"/>
                </a:solidFill>
                <a:effectLst/>
                <a:latin typeface="Roboto Condensed"/>
              </a:rPr>
              <a:t>OCT</a:t>
            </a:r>
          </a:p>
          <a:p>
            <a:pPr marL="0" marR="0" lvl="0" indent="0" algn="ctr" defTabSz="1371600" rtl="0" eaLnBrk="1" fontAlgn="auto" latinLnBrk="0" hangingPunct="1">
              <a:lnSpc>
                <a:spcPct val="100000"/>
              </a:lnSpc>
              <a:spcBef>
                <a:spcPts val="0"/>
              </a:spcBef>
              <a:spcAft>
                <a:spcPts val="0"/>
              </a:spcAft>
              <a:buClr>
                <a:srgbClr val="0A091B"/>
              </a:buClr>
              <a:buSzTx/>
              <a:buFontTx/>
              <a:buNone/>
              <a:tabLst/>
              <a:defRPr/>
            </a:pPr>
            <a:r>
              <a:rPr lang="en-US" sz="1200" b="1">
                <a:solidFill>
                  <a:srgbClr val="000000"/>
                </a:solidFill>
                <a:latin typeface="Roboto Condensed"/>
              </a:rPr>
              <a:t>2020</a:t>
            </a:r>
            <a:endParaRPr lang="en-US" sz="1200" b="1" i="0">
              <a:solidFill>
                <a:srgbClr val="000000"/>
              </a:solidFill>
              <a:effectLst/>
              <a:latin typeface="Roboto Condensed"/>
            </a:endParaRPr>
          </a:p>
        </p:txBody>
      </p:sp>
      <p:sp>
        <p:nvSpPr>
          <p:cNvPr id="12" name="TextBox 11">
            <a:extLst>
              <a:ext uri="{FF2B5EF4-FFF2-40B4-BE49-F238E27FC236}">
                <a16:creationId xmlns:a16="http://schemas.microsoft.com/office/drawing/2014/main" id="{BCE007DE-2669-A61D-DE67-6F69E9DEB068}"/>
              </a:ext>
            </a:extLst>
          </p:cNvPr>
          <p:cNvSpPr txBox="1"/>
          <p:nvPr/>
        </p:nvSpPr>
        <p:spPr>
          <a:xfrm>
            <a:off x="9233677" y="4846014"/>
            <a:ext cx="1924369" cy="1477328"/>
          </a:xfrm>
          <a:prstGeom prst="rect">
            <a:avLst/>
          </a:prstGeom>
          <a:noFill/>
        </p:spPr>
        <p:txBody>
          <a:bodyPr wrap="square" rtlCol="0">
            <a:spAutoFit/>
          </a:bodyPr>
          <a:lstStyle/>
          <a:p>
            <a:pPr algn="ctr" defTabSz="1371600">
              <a:defRPr/>
            </a:pPr>
            <a:r>
              <a:rPr lang="en-US" b="1">
                <a:solidFill>
                  <a:srgbClr val="000000"/>
                </a:solidFill>
              </a:rPr>
              <a:t>F</a:t>
            </a:r>
            <a:r>
              <a:rPr lang="en-US" sz="1800" b="1"/>
              <a:t>ormal recommendation </a:t>
            </a:r>
            <a:r>
              <a:rPr lang="en-US" sz="1800"/>
              <a:t>to BESE re: </a:t>
            </a:r>
            <a:br>
              <a:rPr lang="en-US" sz="1800"/>
            </a:br>
            <a:r>
              <a:rPr lang="en-US" sz="1800"/>
              <a:t>post-pilot</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a:t>alternatives</a:t>
            </a:r>
            <a:endParaRPr lang="en-US"/>
          </a:p>
        </p:txBody>
      </p:sp>
      <p:cxnSp>
        <p:nvCxnSpPr>
          <p:cNvPr id="14" name="Straight Arrow Connector 13">
            <a:extLst>
              <a:ext uri="{FF2B5EF4-FFF2-40B4-BE49-F238E27FC236}">
                <a16:creationId xmlns:a16="http://schemas.microsoft.com/office/drawing/2014/main" id="{A10480BC-FF1B-68D4-FBFE-039445FBEC69}"/>
              </a:ext>
              <a:ext uri="{C183D7F6-B498-43B3-948B-1728B52AA6E4}">
                <adec:decorative xmlns:adec="http://schemas.microsoft.com/office/drawing/2017/decorative" val="1"/>
              </a:ext>
            </a:extLst>
          </p:cNvPr>
          <p:cNvCxnSpPr/>
          <p:nvPr/>
        </p:nvCxnSpPr>
        <p:spPr>
          <a:xfrm flipV="1">
            <a:off x="10171106" y="3307400"/>
            <a:ext cx="0" cy="1420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A7EC86-76DB-49E3-A958-F4DA7ED9A25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Timeline</a:t>
            </a:r>
          </a:p>
        </p:txBody>
      </p:sp>
    </p:spTree>
    <p:extLst>
      <p:ext uri="{BB962C8B-B14F-4D97-AF65-F5344CB8AC3E}">
        <p14:creationId xmlns:p14="http://schemas.microsoft.com/office/powerpoint/2010/main" val="136184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512ED-9139-4686-6015-78799D100244}"/>
              </a:ext>
            </a:extLst>
          </p:cNvPr>
          <p:cNvSpPr>
            <a:spLocks noGrp="1"/>
          </p:cNvSpPr>
          <p:nvPr>
            <p:ph type="ctrTitle"/>
          </p:nvPr>
        </p:nvSpPr>
        <p:spPr/>
        <p:txBody>
          <a:bodyPr/>
          <a:lstStyle/>
          <a:p>
            <a:r>
              <a:rPr lang="en-US"/>
              <a:t>Year 2 Interim Report</a:t>
            </a:r>
          </a:p>
        </p:txBody>
      </p:sp>
      <p:pic>
        <p:nvPicPr>
          <p:cNvPr id="1026" name="Picture 2" descr="CALDER">
            <a:extLst>
              <a:ext uri="{FF2B5EF4-FFF2-40B4-BE49-F238E27FC236}">
                <a16:creationId xmlns:a16="http://schemas.microsoft.com/office/drawing/2014/main" id="{C05BF03B-2586-EA40-D163-9E940B4C4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1000"/>
            <a:ext cx="6229350" cy="1384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A805A3-87A7-8FA7-DC47-C9CC61BB91E5}"/>
              </a:ext>
            </a:extLst>
          </p:cNvPr>
          <p:cNvSpPr txBox="1"/>
          <p:nvPr/>
        </p:nvSpPr>
        <p:spPr>
          <a:xfrm>
            <a:off x="622300" y="2828835"/>
            <a:ext cx="4635500" cy="1015663"/>
          </a:xfrm>
          <a:prstGeom prst="rect">
            <a:avLst/>
          </a:prstGeom>
          <a:noFill/>
        </p:spPr>
        <p:txBody>
          <a:bodyPr wrap="square" rtlCol="0">
            <a:spAutoFit/>
          </a:bodyPr>
          <a:lstStyle/>
          <a:p>
            <a:r>
              <a:rPr lang="en-US" sz="2000">
                <a:latin typeface="Palatino Linotype" panose="02040502050505030304" pitchFamily="18" charset="0"/>
              </a:rPr>
              <a:t>James Cowan</a:t>
            </a:r>
          </a:p>
          <a:p>
            <a:r>
              <a:rPr lang="en-US" sz="2000">
                <a:latin typeface="Palatino Linotype" panose="02040502050505030304" pitchFamily="18" charset="0"/>
              </a:rPr>
              <a:t>Dan Goldhaber</a:t>
            </a:r>
          </a:p>
          <a:p>
            <a:r>
              <a:rPr lang="en-US" sz="2000">
                <a:latin typeface="Palatino Linotype" panose="02040502050505030304" pitchFamily="18" charset="0"/>
              </a:rPr>
              <a:t>Roddy Theobald</a:t>
            </a:r>
          </a:p>
        </p:txBody>
      </p:sp>
    </p:spTree>
    <p:extLst>
      <p:ext uri="{BB962C8B-B14F-4D97-AF65-F5344CB8AC3E}">
        <p14:creationId xmlns:p14="http://schemas.microsoft.com/office/powerpoint/2010/main" val="243143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695BC-DDE6-85CF-FA1D-9C4F2D84D274}"/>
              </a:ext>
            </a:extLst>
          </p:cNvPr>
          <p:cNvSpPr>
            <a:spLocks noGrp="1"/>
          </p:cNvSpPr>
          <p:nvPr>
            <p:ph idx="1"/>
          </p:nvPr>
        </p:nvSpPr>
        <p:spPr/>
        <p:txBody>
          <a:bodyPr anchor="ctr"/>
          <a:lstStyle/>
          <a:p>
            <a:pPr marL="514350" indent="-514350">
              <a:buFont typeface="+mj-lt"/>
              <a:buAutoNum type="arabicPeriod"/>
            </a:pPr>
            <a:r>
              <a:rPr lang="en-US"/>
              <a:t>Who is participating in MTEL alternatives?</a:t>
            </a:r>
          </a:p>
          <a:p>
            <a:pPr marL="514350" indent="-514350">
              <a:buFont typeface="+mj-lt"/>
              <a:buAutoNum type="arabicPeriod"/>
            </a:pPr>
            <a:r>
              <a:rPr lang="en-US"/>
              <a:t>Why did candidates take alternative assessments?</a:t>
            </a:r>
          </a:p>
          <a:p>
            <a:pPr marL="514350" indent="-514350">
              <a:buFont typeface="+mj-lt"/>
              <a:buAutoNum type="arabicPeriod"/>
            </a:pPr>
            <a:r>
              <a:rPr lang="en-US"/>
              <a:t>Are participants making progress toward licensure and employment?</a:t>
            </a:r>
          </a:p>
        </p:txBody>
      </p:sp>
      <p:sp>
        <p:nvSpPr>
          <p:cNvPr id="3" name="Title 2">
            <a:extLst>
              <a:ext uri="{FF2B5EF4-FFF2-40B4-BE49-F238E27FC236}">
                <a16:creationId xmlns:a16="http://schemas.microsoft.com/office/drawing/2014/main" id="{E7C7DD21-13F7-5635-0B4C-8001BD7209CF}"/>
              </a:ext>
            </a:extLst>
          </p:cNvPr>
          <p:cNvSpPr>
            <a:spLocks noGrp="1"/>
          </p:cNvSpPr>
          <p:nvPr>
            <p:ph type="title"/>
          </p:nvPr>
        </p:nvSpPr>
        <p:spPr/>
        <p:txBody>
          <a:bodyPr/>
          <a:lstStyle/>
          <a:p>
            <a:r>
              <a:rPr lang="en-US"/>
              <a:t>Updates</a:t>
            </a:r>
          </a:p>
        </p:txBody>
      </p:sp>
    </p:spTree>
    <p:extLst>
      <p:ext uri="{BB962C8B-B14F-4D97-AF65-F5344CB8AC3E}">
        <p14:creationId xmlns:p14="http://schemas.microsoft.com/office/powerpoint/2010/main" val="299387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TEL Performance and Student Test Scores&#10;">
            <a:extLst>
              <a:ext uri="{FF2B5EF4-FFF2-40B4-BE49-F238E27FC236}">
                <a16:creationId xmlns:a16="http://schemas.microsoft.com/office/drawing/2014/main" id="{211447F3-854B-5A49-7032-07AA408A52BF}"/>
              </a:ext>
            </a:extLst>
          </p:cNvPr>
          <p:cNvPicPr>
            <a:picLocks noGrp="1" noChangeAspect="1"/>
          </p:cNvPicPr>
          <p:nvPr>
            <p:ph sz="half" idx="1"/>
          </p:nvPr>
        </p:nvPicPr>
        <p:blipFill>
          <a:blip r:embed="rId3"/>
          <a:stretch>
            <a:fillRect/>
          </a:stretch>
        </p:blipFill>
        <p:spPr>
          <a:xfrm>
            <a:off x="838200" y="2261039"/>
            <a:ext cx="5181600" cy="3774141"/>
          </a:xfrm>
        </p:spPr>
      </p:pic>
      <p:pic>
        <p:nvPicPr>
          <p:cNvPr id="6" name="Content Placeholder 5" descr="MTEL Performance and Likelihood of Retake&#10;">
            <a:extLst>
              <a:ext uri="{FF2B5EF4-FFF2-40B4-BE49-F238E27FC236}">
                <a16:creationId xmlns:a16="http://schemas.microsoft.com/office/drawing/2014/main" id="{7ED17F81-0E70-7E08-237A-E07F459B61B1}"/>
              </a:ext>
            </a:extLst>
          </p:cNvPr>
          <p:cNvPicPr>
            <a:picLocks noGrp="1" noChangeAspect="1"/>
          </p:cNvPicPr>
          <p:nvPr>
            <p:ph sz="half" idx="2"/>
          </p:nvPr>
        </p:nvPicPr>
        <p:blipFill>
          <a:blip r:embed="rId4"/>
          <a:stretch>
            <a:fillRect/>
          </a:stretch>
        </p:blipFill>
        <p:spPr>
          <a:xfrm>
            <a:off x="6172200" y="2265521"/>
            <a:ext cx="5181600" cy="3765176"/>
          </a:xfrm>
        </p:spPr>
      </p:pic>
      <p:sp>
        <p:nvSpPr>
          <p:cNvPr id="3" name="Title 2">
            <a:extLst>
              <a:ext uri="{FF2B5EF4-FFF2-40B4-BE49-F238E27FC236}">
                <a16:creationId xmlns:a16="http://schemas.microsoft.com/office/drawing/2014/main" id="{3E82933C-B326-73A5-95B5-4168E6BEC41E}"/>
              </a:ext>
            </a:extLst>
          </p:cNvPr>
          <p:cNvSpPr>
            <a:spLocks noGrp="1"/>
          </p:cNvSpPr>
          <p:nvPr>
            <p:ph type="title"/>
          </p:nvPr>
        </p:nvSpPr>
        <p:spPr/>
        <p:txBody>
          <a:bodyPr>
            <a:normAutofit fontScale="90000"/>
          </a:bodyPr>
          <a:lstStyle/>
          <a:p>
            <a:r>
              <a:rPr lang="en-US">
                <a:latin typeface="Arial"/>
                <a:cs typeface="Arial"/>
              </a:rPr>
              <a:t>MTEL Performance: Teaching Effectiveness and Likelihood of Retaking Test</a:t>
            </a:r>
            <a:endParaRPr lang="en-US"/>
          </a:p>
        </p:txBody>
      </p:sp>
      <p:sp>
        <p:nvSpPr>
          <p:cNvPr id="7" name="TextBox 6">
            <a:extLst>
              <a:ext uri="{FF2B5EF4-FFF2-40B4-BE49-F238E27FC236}">
                <a16:creationId xmlns:a16="http://schemas.microsoft.com/office/drawing/2014/main" id="{A730FF04-39AE-1DFA-1702-FE174E6324C3}"/>
              </a:ext>
            </a:extLst>
          </p:cNvPr>
          <p:cNvSpPr txBox="1"/>
          <p:nvPr/>
        </p:nvSpPr>
        <p:spPr>
          <a:xfrm>
            <a:off x="1160476" y="1873540"/>
            <a:ext cx="4434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MTEL Performance and Student Test Scores</a:t>
            </a:r>
            <a:endParaRPr lang="en-US" dirty="0"/>
          </a:p>
        </p:txBody>
      </p:sp>
      <p:sp>
        <p:nvSpPr>
          <p:cNvPr id="8" name="TextBox 7">
            <a:extLst>
              <a:ext uri="{FF2B5EF4-FFF2-40B4-BE49-F238E27FC236}">
                <a16:creationId xmlns:a16="http://schemas.microsoft.com/office/drawing/2014/main" id="{0E3EB6DD-0F36-DE55-85A0-3A6D3F61BFE0}"/>
              </a:ext>
            </a:extLst>
          </p:cNvPr>
          <p:cNvSpPr txBox="1"/>
          <p:nvPr/>
        </p:nvSpPr>
        <p:spPr>
          <a:xfrm>
            <a:off x="6543411" y="1873539"/>
            <a:ext cx="4434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MTEL Performance and Likelihood of Retake</a:t>
            </a:r>
            <a:endParaRPr lang="en-US" dirty="0"/>
          </a:p>
        </p:txBody>
      </p:sp>
    </p:spTree>
    <p:extLst>
      <p:ext uri="{BB962C8B-B14F-4D97-AF65-F5344CB8AC3E}">
        <p14:creationId xmlns:p14="http://schemas.microsoft.com/office/powerpoint/2010/main" val="24940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37D4515-3B0A-AF82-A0CC-915EE9B42DFF}"/>
              </a:ext>
            </a:extLst>
          </p:cNvPr>
          <p:cNvGraphicFramePr>
            <a:graphicFrameLocks noGrp="1"/>
          </p:cNvGraphicFramePr>
          <p:nvPr>
            <p:ph idx="1"/>
            <p:extLst>
              <p:ext uri="{D42A27DB-BD31-4B8C-83A1-F6EECF244321}">
                <p14:modId xmlns:p14="http://schemas.microsoft.com/office/powerpoint/2010/main" val="3417245929"/>
              </p:ext>
            </p:extLst>
          </p:nvPr>
        </p:nvGraphicFramePr>
        <p:xfrm>
          <a:off x="838202" y="2449082"/>
          <a:ext cx="10515598" cy="3727704"/>
        </p:xfrm>
        <a:graphic>
          <a:graphicData uri="http://schemas.openxmlformats.org/drawingml/2006/table">
            <a:tbl>
              <a:tblPr firstRow="1">
                <a:tableStyleId>{5C22544A-7EE6-4342-B048-85BDC9FD1C3A}</a:tableStyleId>
              </a:tblPr>
              <a:tblGrid>
                <a:gridCol w="2979676">
                  <a:extLst>
                    <a:ext uri="{9D8B030D-6E8A-4147-A177-3AD203B41FA5}">
                      <a16:colId xmlns:a16="http://schemas.microsoft.com/office/drawing/2014/main" val="3004596637"/>
                    </a:ext>
                  </a:extLst>
                </a:gridCol>
                <a:gridCol w="1555635">
                  <a:extLst>
                    <a:ext uri="{9D8B030D-6E8A-4147-A177-3AD203B41FA5}">
                      <a16:colId xmlns:a16="http://schemas.microsoft.com/office/drawing/2014/main" val="1080364608"/>
                    </a:ext>
                  </a:extLst>
                </a:gridCol>
                <a:gridCol w="1614311">
                  <a:extLst>
                    <a:ext uri="{9D8B030D-6E8A-4147-A177-3AD203B41FA5}">
                      <a16:colId xmlns:a16="http://schemas.microsoft.com/office/drawing/2014/main" val="3320910486"/>
                    </a:ext>
                  </a:extLst>
                </a:gridCol>
                <a:gridCol w="282222">
                  <a:extLst>
                    <a:ext uri="{9D8B030D-6E8A-4147-A177-3AD203B41FA5}">
                      <a16:colId xmlns:a16="http://schemas.microsoft.com/office/drawing/2014/main" val="3181065541"/>
                    </a:ext>
                  </a:extLst>
                </a:gridCol>
                <a:gridCol w="1571780">
                  <a:extLst>
                    <a:ext uri="{9D8B030D-6E8A-4147-A177-3AD203B41FA5}">
                      <a16:colId xmlns:a16="http://schemas.microsoft.com/office/drawing/2014/main" val="111424658"/>
                    </a:ext>
                  </a:extLst>
                </a:gridCol>
                <a:gridCol w="1255987">
                  <a:extLst>
                    <a:ext uri="{9D8B030D-6E8A-4147-A177-3AD203B41FA5}">
                      <a16:colId xmlns:a16="http://schemas.microsoft.com/office/drawing/2014/main" val="1016082619"/>
                    </a:ext>
                  </a:extLst>
                </a:gridCol>
                <a:gridCol w="1255987">
                  <a:extLst>
                    <a:ext uri="{9D8B030D-6E8A-4147-A177-3AD203B41FA5}">
                      <a16:colId xmlns:a16="http://schemas.microsoft.com/office/drawing/2014/main" val="919202145"/>
                    </a:ext>
                  </a:extLst>
                </a:gridCol>
              </a:tblGrid>
              <a:tr h="123747">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2">
                  <a:txBody>
                    <a:bodyPr/>
                    <a:lstStyle/>
                    <a:p>
                      <a:pPr marL="0" marR="0" algn="l">
                        <a:lnSpc>
                          <a:spcPct val="115000"/>
                        </a:lnSpc>
                        <a:spcBef>
                          <a:spcPts val="300"/>
                        </a:spcBef>
                        <a:spcAft>
                          <a:spcPts val="300"/>
                        </a:spcAft>
                      </a:pPr>
                      <a:r>
                        <a:rPr lang="en-US" sz="1600" b="1">
                          <a:effectLst/>
                          <a:latin typeface="+mn-lt"/>
                        </a:rPr>
                        <a:t>Communications and Literacy Skills Tests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3">
                  <a:txBody>
                    <a:bodyPr/>
                    <a:lstStyle/>
                    <a:p>
                      <a:pPr marL="0" marR="0" algn="l">
                        <a:lnSpc>
                          <a:spcPct val="115000"/>
                        </a:lnSpc>
                        <a:spcBef>
                          <a:spcPts val="300"/>
                        </a:spcBef>
                        <a:spcAft>
                          <a:spcPts val="300"/>
                        </a:spcAft>
                      </a:pPr>
                      <a:r>
                        <a:rPr lang="en-US" sz="1600" b="1">
                          <a:effectLst/>
                          <a:latin typeface="+mn-lt"/>
                        </a:rPr>
                        <a:t>Subject Tests</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3181418"/>
                  </a:ext>
                </a:extLst>
              </a:tr>
              <a:tr h="0">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CLST Alternative</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Subject Test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MTEL-Flex</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r>
                        <a:rPr lang="en-US" sz="1600" b="1">
                          <a:effectLst/>
                          <a:latin typeface="+mn-lt"/>
                        </a:rPr>
                        <a:t>Attestation</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0808992"/>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Licensure/Employment Status at Time of Test</a:t>
                      </a: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487518"/>
                  </a:ext>
                </a:extLst>
              </a:tr>
              <a:tr h="0">
                <a:tc>
                  <a:txBody>
                    <a:bodyPr/>
                    <a:lstStyle/>
                    <a:p>
                      <a:pPr marL="0" marR="0">
                        <a:lnSpc>
                          <a:spcPct val="115000"/>
                        </a:lnSpc>
                        <a:spcBef>
                          <a:spcPts val="0"/>
                        </a:spcBef>
                        <a:spcAft>
                          <a:spcPts val="300"/>
                        </a:spcAft>
                      </a:pPr>
                      <a:r>
                        <a:rPr lang="en-US" sz="1600">
                          <a:effectLst/>
                          <a:latin typeface="+mn-lt"/>
                        </a:rPr>
                        <a:t>Emergency License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16.6%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25.6%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19.9%</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a:effectLst/>
                          <a:latin typeface="+mn-lt"/>
                        </a:rPr>
                        <a:t>34.2%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16.7%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780397115"/>
                  </a:ext>
                </a:extLst>
              </a:tr>
              <a:tr h="0">
                <a:tc>
                  <a:txBody>
                    <a:bodyPr/>
                    <a:lstStyle/>
                    <a:p>
                      <a:pPr marL="0" marR="0">
                        <a:lnSpc>
                          <a:spcPct val="115000"/>
                        </a:lnSpc>
                        <a:spcBef>
                          <a:spcPts val="0"/>
                        </a:spcBef>
                        <a:spcAft>
                          <a:spcPts val="300"/>
                        </a:spcAft>
                      </a:pPr>
                      <a:r>
                        <a:rPr lang="en-US" sz="1600">
                          <a:effectLst/>
                          <a:latin typeface="+mn-lt"/>
                        </a:rPr>
                        <a:t>Initial/Provisional License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0.0%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94802668"/>
                  </a:ext>
                </a:extLst>
              </a:tr>
              <a:tr h="0">
                <a:tc>
                  <a:txBody>
                    <a:bodyPr/>
                    <a:lstStyle/>
                    <a:p>
                      <a:pPr marL="0" marR="0">
                        <a:lnSpc>
                          <a:spcPct val="115000"/>
                        </a:lnSpc>
                        <a:spcBef>
                          <a:spcPts val="0"/>
                        </a:spcBef>
                        <a:spcAft>
                          <a:spcPts val="300"/>
                        </a:spcAft>
                      </a:pPr>
                      <a:r>
                        <a:rPr lang="en-US" sz="1600">
                          <a:effectLst/>
                          <a:latin typeface="+mn-lt"/>
                        </a:rPr>
                        <a:t>Employed, Teaching Role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11.7%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17.6%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25.5%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37.0%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14.6%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503833514"/>
                  </a:ext>
                </a:extLst>
              </a:tr>
              <a:tr h="0">
                <a:tc>
                  <a:txBody>
                    <a:bodyPr/>
                    <a:lstStyle/>
                    <a:p>
                      <a:pPr marL="0" marR="0">
                        <a:lnSpc>
                          <a:spcPct val="115000"/>
                        </a:lnSpc>
                        <a:spcBef>
                          <a:spcPts val="0"/>
                        </a:spcBef>
                        <a:spcAft>
                          <a:spcPts val="300"/>
                        </a:spcAft>
                      </a:pPr>
                      <a:r>
                        <a:rPr lang="en-US" sz="1600">
                          <a:effectLst/>
                          <a:latin typeface="+mn-lt"/>
                        </a:rPr>
                        <a:t>Employed, Non-Teaching Role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15.1%</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4175829789"/>
                  </a:ext>
                </a:extLst>
              </a:tr>
              <a:tr h="0">
                <a:tc>
                  <a:txBody>
                    <a:bodyPr/>
                    <a:lstStyle/>
                    <a:p>
                      <a:pPr marL="0" marR="0">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171872064"/>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Candidate Demographics</a:t>
                      </a: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892429060"/>
                  </a:ext>
                </a:extLst>
              </a:tr>
              <a:tr h="0">
                <a:tc>
                  <a:txBody>
                    <a:bodyPr/>
                    <a:lstStyle/>
                    <a:p>
                      <a:pPr marL="0" marR="0">
                        <a:lnSpc>
                          <a:spcPct val="115000"/>
                        </a:lnSpc>
                        <a:spcBef>
                          <a:spcPts val="0"/>
                        </a:spcBef>
                        <a:spcAft>
                          <a:spcPts val="300"/>
                        </a:spcAft>
                      </a:pPr>
                      <a:r>
                        <a:rPr lang="en-US" sz="1600">
                          <a:effectLst/>
                          <a:latin typeface="+mn-lt"/>
                        </a:rPr>
                        <a:t>Hispanic</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6.3%</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10.5%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5.8%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934216718"/>
                  </a:ext>
                </a:extLst>
              </a:tr>
              <a:tr h="0">
                <a:tc>
                  <a:txBody>
                    <a:bodyPr/>
                    <a:lstStyle/>
                    <a:p>
                      <a:pPr marL="0" marR="0">
                        <a:lnSpc>
                          <a:spcPct val="115000"/>
                        </a:lnSpc>
                        <a:spcBef>
                          <a:spcPts val="0"/>
                        </a:spcBef>
                        <a:spcAft>
                          <a:spcPts val="300"/>
                        </a:spcAft>
                      </a:pPr>
                      <a:r>
                        <a:rPr lang="en-US" sz="1600">
                          <a:effectLst/>
                          <a:latin typeface="+mn-lt"/>
                        </a:rPr>
                        <a:t>Black</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3.8%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2.5%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4.1%</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2324450"/>
                  </a:ext>
                </a:extLst>
              </a:tr>
              <a:tr h="0">
                <a:tc>
                  <a:txBody>
                    <a:bodyPr/>
                    <a:lstStyle/>
                    <a:p>
                      <a:pPr marL="0" marR="0">
                        <a:lnSpc>
                          <a:spcPct val="115000"/>
                        </a:lnSpc>
                        <a:spcBef>
                          <a:spcPts val="0"/>
                        </a:spcBef>
                        <a:spcAft>
                          <a:spcPts val="300"/>
                        </a:spcAft>
                      </a:pPr>
                      <a:r>
                        <a:rPr lang="en-US" sz="1600">
                          <a:effectLst/>
                          <a:latin typeface="+mn-lt"/>
                        </a:rPr>
                        <a:t>Male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17.4%</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10.8%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r>
                        <a:rPr lang="en-US" sz="1600" dirty="0">
                          <a:effectLst/>
                          <a:latin typeface="+mn-lt"/>
                        </a:rPr>
                        <a:t>4.2%</a:t>
                      </a:r>
                      <a:endParaRPr lang="en-US" sz="1600" dirty="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6802344"/>
                  </a:ext>
                </a:extLst>
              </a:tr>
            </a:tbl>
          </a:graphicData>
        </a:graphic>
      </p:graphicFrame>
      <p:sp>
        <p:nvSpPr>
          <p:cNvPr id="6" name="Title 5">
            <a:extLst>
              <a:ext uri="{FF2B5EF4-FFF2-40B4-BE49-F238E27FC236}">
                <a16:creationId xmlns:a16="http://schemas.microsoft.com/office/drawing/2014/main" id="{63C16E1C-C5F4-2987-AF4F-2FE7C60E9ED5}"/>
              </a:ext>
            </a:extLst>
          </p:cNvPr>
          <p:cNvSpPr>
            <a:spLocks noGrp="1"/>
          </p:cNvSpPr>
          <p:nvPr>
            <p:ph type="title"/>
          </p:nvPr>
        </p:nvSpPr>
        <p:spPr/>
        <p:txBody>
          <a:bodyPr/>
          <a:lstStyle/>
          <a:p>
            <a:r>
              <a:rPr lang="en-US" dirty="0"/>
              <a:t>Candidate Background</a:t>
            </a:r>
          </a:p>
        </p:txBody>
      </p:sp>
    </p:spTree>
    <p:extLst>
      <p:ext uri="{BB962C8B-B14F-4D97-AF65-F5344CB8AC3E}">
        <p14:creationId xmlns:p14="http://schemas.microsoft.com/office/powerpoint/2010/main" val="334159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37D4515-3B0A-AF82-A0CC-915EE9B42DFF}"/>
              </a:ext>
            </a:extLst>
          </p:cNvPr>
          <p:cNvGraphicFramePr>
            <a:graphicFrameLocks noGrp="1"/>
          </p:cNvGraphicFramePr>
          <p:nvPr>
            <p:ph idx="1"/>
            <p:extLst>
              <p:ext uri="{D42A27DB-BD31-4B8C-83A1-F6EECF244321}">
                <p14:modId xmlns:p14="http://schemas.microsoft.com/office/powerpoint/2010/main" val="822712424"/>
              </p:ext>
            </p:extLst>
          </p:nvPr>
        </p:nvGraphicFramePr>
        <p:xfrm>
          <a:off x="838202" y="2449082"/>
          <a:ext cx="10515598" cy="3727704"/>
        </p:xfrm>
        <a:graphic>
          <a:graphicData uri="http://schemas.openxmlformats.org/drawingml/2006/table">
            <a:tbl>
              <a:tblPr firstRow="1">
                <a:tableStyleId>{5C22544A-7EE6-4342-B048-85BDC9FD1C3A}</a:tableStyleId>
              </a:tblPr>
              <a:tblGrid>
                <a:gridCol w="2979676">
                  <a:extLst>
                    <a:ext uri="{9D8B030D-6E8A-4147-A177-3AD203B41FA5}">
                      <a16:colId xmlns:a16="http://schemas.microsoft.com/office/drawing/2014/main" val="3004596637"/>
                    </a:ext>
                  </a:extLst>
                </a:gridCol>
                <a:gridCol w="1555635">
                  <a:extLst>
                    <a:ext uri="{9D8B030D-6E8A-4147-A177-3AD203B41FA5}">
                      <a16:colId xmlns:a16="http://schemas.microsoft.com/office/drawing/2014/main" val="1080364608"/>
                    </a:ext>
                  </a:extLst>
                </a:gridCol>
                <a:gridCol w="1614311">
                  <a:extLst>
                    <a:ext uri="{9D8B030D-6E8A-4147-A177-3AD203B41FA5}">
                      <a16:colId xmlns:a16="http://schemas.microsoft.com/office/drawing/2014/main" val="3320910486"/>
                    </a:ext>
                  </a:extLst>
                </a:gridCol>
                <a:gridCol w="282222">
                  <a:extLst>
                    <a:ext uri="{9D8B030D-6E8A-4147-A177-3AD203B41FA5}">
                      <a16:colId xmlns:a16="http://schemas.microsoft.com/office/drawing/2014/main" val="3181065541"/>
                    </a:ext>
                  </a:extLst>
                </a:gridCol>
                <a:gridCol w="1571780">
                  <a:extLst>
                    <a:ext uri="{9D8B030D-6E8A-4147-A177-3AD203B41FA5}">
                      <a16:colId xmlns:a16="http://schemas.microsoft.com/office/drawing/2014/main" val="111424658"/>
                    </a:ext>
                  </a:extLst>
                </a:gridCol>
                <a:gridCol w="1255987">
                  <a:extLst>
                    <a:ext uri="{9D8B030D-6E8A-4147-A177-3AD203B41FA5}">
                      <a16:colId xmlns:a16="http://schemas.microsoft.com/office/drawing/2014/main" val="1016082619"/>
                    </a:ext>
                  </a:extLst>
                </a:gridCol>
                <a:gridCol w="1255987">
                  <a:extLst>
                    <a:ext uri="{9D8B030D-6E8A-4147-A177-3AD203B41FA5}">
                      <a16:colId xmlns:a16="http://schemas.microsoft.com/office/drawing/2014/main" val="919202145"/>
                    </a:ext>
                  </a:extLst>
                </a:gridCol>
              </a:tblGrid>
              <a:tr h="123747">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2">
                  <a:txBody>
                    <a:bodyPr/>
                    <a:lstStyle/>
                    <a:p>
                      <a:pPr marL="0" marR="0" algn="l">
                        <a:lnSpc>
                          <a:spcPct val="115000"/>
                        </a:lnSpc>
                        <a:spcBef>
                          <a:spcPts val="300"/>
                        </a:spcBef>
                        <a:spcAft>
                          <a:spcPts val="300"/>
                        </a:spcAft>
                      </a:pPr>
                      <a:r>
                        <a:rPr lang="en-US" sz="1600" b="1">
                          <a:effectLst/>
                          <a:latin typeface="+mn-lt"/>
                        </a:rPr>
                        <a:t>Communications and Literacy Skills Tests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tcPr>
                </a:tc>
                <a:tc gridSpan="3">
                  <a:txBody>
                    <a:bodyPr/>
                    <a:lstStyle/>
                    <a:p>
                      <a:pPr marL="0" marR="0" algn="l">
                        <a:lnSpc>
                          <a:spcPct val="115000"/>
                        </a:lnSpc>
                        <a:spcBef>
                          <a:spcPts val="300"/>
                        </a:spcBef>
                        <a:spcAft>
                          <a:spcPts val="300"/>
                        </a:spcAft>
                      </a:pPr>
                      <a:r>
                        <a:rPr lang="en-US" sz="1600" b="1">
                          <a:effectLst/>
                          <a:latin typeface="+mn-lt"/>
                        </a:rPr>
                        <a:t>Subject Tests</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3181418"/>
                  </a:ext>
                </a:extLst>
              </a:tr>
              <a:tr h="0">
                <a:tc>
                  <a:txBody>
                    <a:bodyPr/>
                    <a:lstStyle/>
                    <a:p>
                      <a:pPr marL="0" marR="0">
                        <a:lnSpc>
                          <a:spcPct val="115000"/>
                        </a:lnSpc>
                        <a:spcBef>
                          <a:spcPts val="0"/>
                        </a:spcBef>
                        <a:spcAft>
                          <a:spcPts val="300"/>
                        </a:spcAft>
                      </a:pPr>
                      <a:r>
                        <a:rPr lang="en-US" sz="1600">
                          <a:effectLst/>
                          <a:latin typeface="+mn-lt"/>
                        </a:rPr>
                        <a:t> </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CLST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CLST Alternative</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 Subject Test</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b="1">
                          <a:effectLst/>
                          <a:latin typeface="+mn-lt"/>
                        </a:rPr>
                        <a:t>MTEL-Flex</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300"/>
                        </a:spcBef>
                        <a:spcAft>
                          <a:spcPts val="300"/>
                        </a:spcAft>
                      </a:pPr>
                      <a:r>
                        <a:rPr lang="en-US" sz="1600" b="1">
                          <a:effectLst/>
                          <a:latin typeface="+mn-lt"/>
                        </a:rPr>
                        <a:t>Attestation</a:t>
                      </a:r>
                      <a:endParaRPr lang="en-US" sz="1600" b="1">
                        <a:solidFill>
                          <a:srgbClr val="FFFFFF"/>
                        </a:solidFill>
                        <a:effectLst/>
                        <a:latin typeface="+mn-lt"/>
                        <a:ea typeface="Calibri" panose="020F0502020204030204" pitchFamily="34" charset="0"/>
                        <a:cs typeface="Times New Roman" panose="02020603050405020304" pitchFamily="18" charset="0"/>
                      </a:endParaRPr>
                    </a:p>
                  </a:txBody>
                  <a:tcPr marL="38100" marR="3810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0808992"/>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Licensure/Employment Status at Time of Test</a:t>
                      </a: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487518"/>
                  </a:ext>
                </a:extLst>
              </a:tr>
              <a:tr h="0">
                <a:tc>
                  <a:txBody>
                    <a:bodyPr/>
                    <a:lstStyle/>
                    <a:p>
                      <a:pPr marL="0" marR="0">
                        <a:lnSpc>
                          <a:spcPct val="115000"/>
                        </a:lnSpc>
                        <a:spcBef>
                          <a:spcPts val="0"/>
                        </a:spcBef>
                        <a:spcAft>
                          <a:spcPts val="300"/>
                        </a:spcAft>
                      </a:pPr>
                      <a:r>
                        <a:rPr lang="en-US" sz="1600" b="1">
                          <a:effectLst/>
                          <a:latin typeface="+mn-lt"/>
                        </a:rPr>
                        <a:t>Emergency License</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b="1">
                          <a:effectLst/>
                          <a:latin typeface="+mn-lt"/>
                        </a:rPr>
                        <a:t>16.6%</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b="1">
                          <a:effectLst/>
                          <a:latin typeface="+mn-lt"/>
                        </a:rPr>
                        <a:t>25.6%</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b="1">
                          <a:effectLst/>
                          <a:latin typeface="+mn-lt"/>
                        </a:rPr>
                        <a:t>19.9%</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tcPr>
                </a:tc>
                <a:tc>
                  <a:txBody>
                    <a:bodyPr/>
                    <a:lstStyle/>
                    <a:p>
                      <a:pPr marL="0" marR="0" algn="r">
                        <a:lnSpc>
                          <a:spcPct val="115000"/>
                        </a:lnSpc>
                        <a:spcBef>
                          <a:spcPts val="0"/>
                        </a:spcBef>
                        <a:spcAft>
                          <a:spcPts val="300"/>
                        </a:spcAft>
                      </a:pPr>
                      <a:r>
                        <a:rPr lang="en-US" sz="1600" b="1">
                          <a:effectLst/>
                          <a:latin typeface="+mn-lt"/>
                        </a:rPr>
                        <a:t>34.2%</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16.7%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T w="12700" cap="flat" cmpd="sng" algn="ctr">
                      <a:no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780397115"/>
                  </a:ext>
                </a:extLst>
              </a:tr>
              <a:tr h="0">
                <a:tc>
                  <a:txBody>
                    <a:bodyPr/>
                    <a:lstStyle/>
                    <a:p>
                      <a:pPr marL="0" marR="0">
                        <a:lnSpc>
                          <a:spcPct val="115000"/>
                        </a:lnSpc>
                        <a:spcBef>
                          <a:spcPts val="0"/>
                        </a:spcBef>
                        <a:spcAft>
                          <a:spcPts val="300"/>
                        </a:spcAft>
                      </a:pPr>
                      <a:r>
                        <a:rPr lang="en-US" sz="1600">
                          <a:effectLst/>
                          <a:latin typeface="+mn-lt"/>
                        </a:rPr>
                        <a:t>Initial/Provisional License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0.2%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13.7%</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13.0%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0.0%</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94802668"/>
                  </a:ext>
                </a:extLst>
              </a:tr>
              <a:tr h="0">
                <a:tc>
                  <a:txBody>
                    <a:bodyPr/>
                    <a:lstStyle/>
                    <a:p>
                      <a:pPr marL="0" marR="0">
                        <a:lnSpc>
                          <a:spcPct val="115000"/>
                        </a:lnSpc>
                        <a:spcBef>
                          <a:spcPts val="0"/>
                        </a:spcBef>
                        <a:spcAft>
                          <a:spcPts val="300"/>
                        </a:spcAft>
                      </a:pPr>
                      <a:r>
                        <a:rPr lang="en-US" sz="1600" b="1">
                          <a:effectLst/>
                          <a:latin typeface="+mn-lt"/>
                        </a:rPr>
                        <a:t>Employed, Teaching Role</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11.7%</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17.6%</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25.5%</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b="1">
                          <a:effectLst/>
                          <a:latin typeface="+mn-lt"/>
                        </a:rPr>
                        <a:t>37.0%</a:t>
                      </a:r>
                      <a:endParaRPr lang="en-US" sz="1600" b="1">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14.6%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503833514"/>
                  </a:ext>
                </a:extLst>
              </a:tr>
              <a:tr h="0">
                <a:tc>
                  <a:txBody>
                    <a:bodyPr/>
                    <a:lstStyle/>
                    <a:p>
                      <a:pPr marL="0" marR="0">
                        <a:lnSpc>
                          <a:spcPct val="115000"/>
                        </a:lnSpc>
                        <a:spcBef>
                          <a:spcPts val="0"/>
                        </a:spcBef>
                        <a:spcAft>
                          <a:spcPts val="300"/>
                        </a:spcAft>
                      </a:pPr>
                      <a:r>
                        <a:rPr lang="en-US" sz="1600">
                          <a:effectLst/>
                          <a:latin typeface="+mn-lt"/>
                        </a:rPr>
                        <a:t>Employed, Non-Teaching Role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15.1%</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16.5%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6.2%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4175829789"/>
                  </a:ext>
                </a:extLst>
              </a:tr>
              <a:tr h="0">
                <a:tc>
                  <a:txBody>
                    <a:bodyPr/>
                    <a:lstStyle/>
                    <a:p>
                      <a:pPr marL="0" marR="0">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171872064"/>
                  </a:ext>
                </a:extLst>
              </a:tr>
              <a:tr h="0">
                <a:tc gridSpan="7">
                  <a:txBody>
                    <a:bodyPr/>
                    <a:lstStyle/>
                    <a:p>
                      <a:pPr marL="0" marR="0">
                        <a:lnSpc>
                          <a:spcPct val="115000"/>
                        </a:lnSpc>
                        <a:spcBef>
                          <a:spcPts val="0"/>
                        </a:spcBef>
                        <a:spcAft>
                          <a:spcPts val="300"/>
                        </a:spcAft>
                      </a:pPr>
                      <a:r>
                        <a:rPr lang="en-US" sz="1600" i="1">
                          <a:solidFill>
                            <a:srgbClr val="1C252D"/>
                          </a:solidFill>
                          <a:effectLst/>
                          <a:latin typeface="+mn-lt"/>
                          <a:ea typeface="Calibri" panose="020F0502020204030204" pitchFamily="34" charset="0"/>
                          <a:cs typeface="Times New Roman" panose="02020603050405020304" pitchFamily="18" charset="0"/>
                        </a:rPr>
                        <a:t>Candidate Demographics</a:t>
                      </a: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hMerge="1">
                  <a:txBody>
                    <a:bodyPr/>
                    <a:lstStyle/>
                    <a:p>
                      <a:pPr marL="0" marR="0" algn="r">
                        <a:lnSpc>
                          <a:spcPct val="115000"/>
                        </a:lnSpc>
                        <a:spcBef>
                          <a:spcPts val="0"/>
                        </a:spcBef>
                        <a:spcAft>
                          <a:spcPts val="300"/>
                        </a:spcAft>
                      </a:pPr>
                      <a:endParaRPr lang="en-US" sz="20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892429060"/>
                  </a:ext>
                </a:extLst>
              </a:tr>
              <a:tr h="0">
                <a:tc>
                  <a:txBody>
                    <a:bodyPr/>
                    <a:lstStyle/>
                    <a:p>
                      <a:pPr marL="0" marR="0">
                        <a:lnSpc>
                          <a:spcPct val="115000"/>
                        </a:lnSpc>
                        <a:spcBef>
                          <a:spcPts val="0"/>
                        </a:spcBef>
                        <a:spcAft>
                          <a:spcPts val="300"/>
                        </a:spcAft>
                      </a:pPr>
                      <a:r>
                        <a:rPr lang="en-US" sz="1600">
                          <a:effectLst/>
                          <a:latin typeface="+mn-lt"/>
                        </a:rPr>
                        <a:t>Hispanic</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6.3%</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10.5%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5.8%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1934216718"/>
                  </a:ext>
                </a:extLst>
              </a:tr>
              <a:tr h="0">
                <a:tc>
                  <a:txBody>
                    <a:bodyPr/>
                    <a:lstStyle/>
                    <a:p>
                      <a:pPr marL="0" marR="0">
                        <a:lnSpc>
                          <a:spcPct val="115000"/>
                        </a:lnSpc>
                        <a:spcBef>
                          <a:spcPts val="0"/>
                        </a:spcBef>
                        <a:spcAft>
                          <a:spcPts val="300"/>
                        </a:spcAft>
                      </a:pPr>
                      <a:r>
                        <a:rPr lang="en-US" sz="1600">
                          <a:effectLst/>
                          <a:latin typeface="+mn-lt"/>
                        </a:rPr>
                        <a:t>Black</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3.8%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6.5%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2.5%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tc>
                <a:tc>
                  <a:txBody>
                    <a:bodyPr/>
                    <a:lstStyle/>
                    <a:p>
                      <a:pPr marL="0" marR="0" algn="r">
                        <a:lnSpc>
                          <a:spcPct val="115000"/>
                        </a:lnSpc>
                        <a:spcBef>
                          <a:spcPts val="0"/>
                        </a:spcBef>
                        <a:spcAft>
                          <a:spcPts val="300"/>
                        </a:spcAft>
                      </a:pPr>
                      <a:r>
                        <a:rPr lang="en-US" sz="1600">
                          <a:effectLst/>
                          <a:latin typeface="+mn-lt"/>
                        </a:rPr>
                        <a:t>4.1%</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tc>
                  <a:txBody>
                    <a:bodyPr/>
                    <a:lstStyle/>
                    <a:p>
                      <a:pPr marL="0" marR="0" algn="r">
                        <a:lnSpc>
                          <a:spcPct val="115000"/>
                        </a:lnSpc>
                        <a:spcBef>
                          <a:spcPts val="0"/>
                        </a:spcBef>
                        <a:spcAft>
                          <a:spcPts val="300"/>
                        </a:spcAft>
                      </a:pPr>
                      <a:r>
                        <a:rPr lang="en-US" sz="1600">
                          <a:effectLst/>
                          <a:latin typeface="+mn-lt"/>
                        </a:rPr>
                        <a:t>4.2%</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solidFill>
                      <a:schemeClr val="accent2">
                        <a:lumMod val="20000"/>
                        <a:lumOff val="80000"/>
                      </a:schemeClr>
                    </a:solidFill>
                  </a:tcPr>
                </a:tc>
                <a:extLst>
                  <a:ext uri="{0D108BD9-81ED-4DB2-BD59-A6C34878D82A}">
                    <a16:rowId xmlns:a16="http://schemas.microsoft.com/office/drawing/2014/main" val="262324450"/>
                  </a:ext>
                </a:extLst>
              </a:tr>
              <a:tr h="0">
                <a:tc>
                  <a:txBody>
                    <a:bodyPr/>
                    <a:lstStyle/>
                    <a:p>
                      <a:pPr marL="0" marR="0">
                        <a:lnSpc>
                          <a:spcPct val="115000"/>
                        </a:lnSpc>
                        <a:spcBef>
                          <a:spcPts val="0"/>
                        </a:spcBef>
                        <a:spcAft>
                          <a:spcPts val="300"/>
                        </a:spcAft>
                      </a:pPr>
                      <a:r>
                        <a:rPr lang="en-US" sz="1600">
                          <a:effectLst/>
                          <a:latin typeface="+mn-lt"/>
                        </a:rPr>
                        <a:t>Male</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17.6%</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17.4%</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15.5%</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300"/>
                        </a:spcAft>
                      </a:pPr>
                      <a:r>
                        <a:rPr lang="en-US" sz="1600">
                          <a:effectLst/>
                          <a:latin typeface="+mn-lt"/>
                        </a:rPr>
                        <a:t>10.8%</a:t>
                      </a:r>
                      <a:endParaRPr lang="en-US" sz="160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300"/>
                        </a:spcAft>
                      </a:pPr>
                      <a:r>
                        <a:rPr lang="en-US" sz="1600" dirty="0">
                          <a:effectLst/>
                          <a:latin typeface="+mn-lt"/>
                        </a:rPr>
                        <a:t>4.2%</a:t>
                      </a:r>
                      <a:endParaRPr lang="en-US" sz="1600" dirty="0">
                        <a:solidFill>
                          <a:srgbClr val="1C252D"/>
                        </a:solidFill>
                        <a:effectLst/>
                        <a:latin typeface="+mn-lt"/>
                        <a:ea typeface="Calibri" panose="020F0502020204030204" pitchFamily="34" charset="0"/>
                        <a:cs typeface="Times New Roman" panose="02020603050405020304" pitchFamily="18" charset="0"/>
                      </a:endParaRPr>
                    </a:p>
                  </a:txBody>
                  <a:tcPr marL="38100" marR="38100" marT="0" marB="0">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6802344"/>
                  </a:ext>
                </a:extLst>
              </a:tr>
            </a:tbl>
          </a:graphicData>
        </a:graphic>
      </p:graphicFrame>
      <p:sp>
        <p:nvSpPr>
          <p:cNvPr id="6" name="Title 5">
            <a:extLst>
              <a:ext uri="{FF2B5EF4-FFF2-40B4-BE49-F238E27FC236}">
                <a16:creationId xmlns:a16="http://schemas.microsoft.com/office/drawing/2014/main" id="{63C16E1C-C5F4-2987-AF4F-2FE7C60E9ED5}"/>
              </a:ext>
            </a:extLst>
          </p:cNvPr>
          <p:cNvSpPr>
            <a:spLocks noGrp="1"/>
          </p:cNvSpPr>
          <p:nvPr>
            <p:ph type="title"/>
          </p:nvPr>
        </p:nvSpPr>
        <p:spPr/>
        <p:txBody>
          <a:bodyPr/>
          <a:lstStyle/>
          <a:p>
            <a:r>
              <a:rPr lang="en-US" dirty="0"/>
              <a:t>Candidate Background</a:t>
            </a:r>
          </a:p>
        </p:txBody>
      </p:sp>
    </p:spTree>
    <p:extLst>
      <p:ext uri="{BB962C8B-B14F-4D97-AF65-F5344CB8AC3E}">
        <p14:creationId xmlns:p14="http://schemas.microsoft.com/office/powerpoint/2010/main" val="2811566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Partnership Meeting_Nov 2013_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5" ma:contentTypeDescription="Create a new document." ma:contentTypeScope="" ma:versionID="1709bd00a18d76b6c87928706a1dccfa">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b0e0e9b989a08f34f28b247372c68c7a"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bc02a0-1bd8-43ac-9b2b-ec81f331de42">
      <UserInfo>
        <DisplayName>Backup, Exchange (DOE)</DisplayName>
        <AccountId>18</AccountId>
        <AccountType/>
      </UserInfo>
      <UserInfo>
        <DisplayName>Zorich, Lindsay  (DESE)</DisplayName>
        <AccountId>34</AccountId>
        <AccountType/>
      </UserInfo>
      <UserInfo>
        <DisplayName>Losee, Elizabeth (DESE)</DisplayName>
        <AccountId>23</AccountId>
        <AccountType/>
      </UserInfo>
      <UserInfo>
        <DisplayName>Clancy, Shannon (DESE)</DisplayName>
        <AccountId>28</AccountId>
        <AccountType/>
      </UserInfo>
      <UserInfo>
        <DisplayName>Hashimoto-Martell, Erin (DESE)</DisplayName>
        <AccountId>80</AccountId>
        <AccountType/>
      </UserInfo>
      <UserInfo>
        <DisplayName>Johnston, Russell (DESE)</DisplayName>
        <AccountId>184</AccountId>
        <AccountType/>
      </UserInfo>
      <UserInfo>
        <DisplayName>Abbott, Claire (DESE)</DisplayName>
        <AccountId>19</AccountId>
        <AccountType/>
      </UserInfo>
      <UserInfo>
        <DisplayName>Lewis, Joretha S. (DESE)</DisplayName>
        <AccountId>594</AccountId>
        <AccountType/>
      </UserInfo>
      <UserInfo>
        <DisplayName>Webb, Aubree M. (DESE)</DisplayName>
        <AccountId>20</AccountId>
        <AccountType/>
      </UserInfo>
      <UserInfo>
        <DisplayName>Smithney, Claire (DESE)</DisplayName>
        <AccountId>35</AccountId>
        <AccountType/>
      </UserInfo>
    </SharedWithUsers>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E344FD-ACB3-4C63-AE63-BE7F388FF385}">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 ds:uri="09bc02a0-1bd8-43ac-9b2b-ec81f331de42"/>
    <ds:schemaRef ds:uri="3beec907-3983-4d0d-9c11-a26ecbded5c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TotalTime>
  <Words>3047</Words>
  <Application>Microsoft Office PowerPoint</Application>
  <PresentationFormat>Widescreen</PresentationFormat>
  <Paragraphs>339</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Arial Black</vt:lpstr>
      <vt:lpstr>Calibri</vt:lpstr>
      <vt:lpstr>Georgia</vt:lpstr>
      <vt:lpstr>Palatino Linotype</vt:lpstr>
      <vt:lpstr>Roboto</vt:lpstr>
      <vt:lpstr>Roboto Condensed</vt:lpstr>
      <vt:lpstr>Tahoma</vt:lpstr>
      <vt:lpstr>Wingdings 2</vt:lpstr>
      <vt:lpstr>Office Theme</vt:lpstr>
      <vt:lpstr>Partnership Meeting_Nov 2013_Slide Deck</vt:lpstr>
      <vt:lpstr>1_Office Theme</vt:lpstr>
      <vt:lpstr>Educator Licensure:  Progress Report on MTEL Alternative Assessment Pilot</vt:lpstr>
      <vt:lpstr>Purpose of the Pilot</vt:lpstr>
      <vt:lpstr>Types of Alternatives</vt:lpstr>
      <vt:lpstr>Timeline</vt:lpstr>
      <vt:lpstr>Year 2 Interim Report</vt:lpstr>
      <vt:lpstr>Updates</vt:lpstr>
      <vt:lpstr>MTEL Performance: Teaching Effectiveness and Likelihood of Retaking Test</vt:lpstr>
      <vt:lpstr>Candidate Background</vt:lpstr>
      <vt:lpstr>Candidate Background</vt:lpstr>
      <vt:lpstr>Candidate Background</vt:lpstr>
      <vt:lpstr>Access most important factor in decision to take CLST Alternatives</vt:lpstr>
      <vt:lpstr>MTEL-Flex candidates preferred open-book format</vt:lpstr>
      <vt:lpstr>Pass Rates</vt:lpstr>
      <vt:lpstr>Licensure and Employment</vt:lpstr>
      <vt:lpstr>Preliminary Teacher Impact Analyses</vt:lpstr>
      <vt:lpstr>Questions?</vt:lpstr>
      <vt:lpstr>Where did candidates learn about MTEL Alternatives?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Licensure: Progress Report on MTEL Alternative Assessment Pilot</dc:title>
  <dc:creator>DESE</dc:creator>
  <cp:lastModifiedBy>Zou, Dong (EOE)</cp:lastModifiedBy>
  <cp:revision>2</cp:revision>
  <cp:lastPrinted>2023-10-24T00:59:18Z</cp:lastPrinted>
  <dcterms:created xsi:type="dcterms:W3CDTF">2022-10-11T20:32:22Z</dcterms:created>
  <dcterms:modified xsi:type="dcterms:W3CDTF">2023-10-24T16:24:58Z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24 2023 12:00AM</vt:lpwstr>
  </property>
</Properties>
</file>