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63" r:id="rId6"/>
    <p:sldId id="271" r:id="rId7"/>
    <p:sldId id="272" r:id="rId8"/>
    <p:sldId id="273" r:id="rId9"/>
    <p:sldId id="274" r:id="rId10"/>
    <p:sldId id="275" r:id="rId11"/>
    <p:sldId id="276" r:id="rId12"/>
    <p:sldId id="277" r:id="rId13"/>
    <p:sldId id="278"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A02F0-6985-E8D3-1752-46AA2282B7AB}" name="Smithney, Claire (DESE)" initials="CS" userId="S::Claire.Smithney@mass.gov::5e07ed19-a428-46a7-ad65-7c7bcd775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FFF40-E2A9-1526-2DED-37F30213356C}" v="1" dt="2024-06-12T16:08:23.678"/>
    <p1510:client id="{B1F1D372-D66B-C5BC-CACD-51B33B05034C}" v="29" dt="2024-06-14T12:37:02.619"/>
    <p1510:client id="{E7DC0DD6-43EB-6B8A-AF44-FF23F8B85B6C}" v="2" dt="2024-06-13T21:28:54.486"/>
    <p1510:client id="{FFCF4FC3-6A58-FD6A-2ADC-D25ECC3CAF84}" v="9" dt="2024-06-14T15:27:4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6/27/2024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68575" y="1946390"/>
            <a:ext cx="11016288" cy="2118805"/>
          </a:xfrm>
        </p:spPr>
        <p:txBody>
          <a:bodyPr>
            <a:noAutofit/>
          </a:bodyPr>
          <a:lstStyle/>
          <a:p>
            <a:r>
              <a:rPr lang="en-US" sz="5400" dirty="0">
                <a:latin typeface="Arial"/>
                <a:cs typeface="Arial"/>
              </a:rPr>
              <a:t>Massachusetts State Student Advisory Council End of Year Report,</a:t>
            </a:r>
            <a:br>
              <a:rPr lang="en-US" sz="5400" dirty="0">
                <a:latin typeface="Arial"/>
                <a:cs typeface="Arial"/>
              </a:rPr>
            </a:br>
            <a:r>
              <a:rPr lang="en-US" sz="5400" dirty="0">
                <a:latin typeface="Arial"/>
                <a:cs typeface="Arial"/>
              </a:rPr>
              <a:t>2023-2024</a:t>
            </a:r>
            <a:endParaRPr lang="en-US" sz="5400" dirty="0"/>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5838" y="4853758"/>
            <a:ext cx="11020735" cy="1183626"/>
          </a:xfrm>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8F960D0C-2D7A-EC3D-7915-70523475690D}"/>
              </a:ext>
            </a:extLst>
          </p:cNvPr>
          <p:cNvSpPr txBox="1"/>
          <p:nvPr/>
        </p:nvSpPr>
        <p:spPr>
          <a:xfrm>
            <a:off x="646830" y="4295331"/>
            <a:ext cx="87718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June 18th,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latin typeface="Arial"/>
                <a:cs typeface="Arial"/>
              </a:rPr>
              <a:t>Looking Forward to the Year Ahead</a:t>
            </a: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894936"/>
            <a:ext cx="10515600" cy="4157876"/>
          </a:xfrm>
        </p:spPr>
        <p:txBody>
          <a:bodyPr vert="horz" lIns="91440" tIns="45720" rIns="91440" bIns="45720" rtlCol="0" anchor="t">
            <a:noAutofit/>
          </a:bodyPr>
          <a:lstStyle/>
          <a:p>
            <a:pPr marL="0" indent="0">
              <a:buNone/>
            </a:pPr>
            <a:r>
              <a:rPr lang="en-US" sz="1800" b="1" dirty="0">
                <a:latin typeface="Arial"/>
                <a:cs typeface="Arial"/>
              </a:rPr>
              <a:t>2024-2025 BESE Student Representative: </a:t>
            </a:r>
            <a:endParaRPr lang="en-US" sz="1800" b="1" dirty="0"/>
          </a:p>
          <a:p>
            <a:pPr marL="0" indent="0">
              <a:buNone/>
            </a:pPr>
            <a:r>
              <a:rPr lang="en-US" sz="1800" dirty="0">
                <a:latin typeface="Arial"/>
                <a:cs typeface="Arial"/>
              </a:rPr>
              <a:t>NAME: Yiannis Asikis</a:t>
            </a:r>
            <a:endParaRPr lang="en-US" sz="1800" b="1" dirty="0"/>
          </a:p>
          <a:p>
            <a:pPr marL="0" indent="0">
              <a:buNone/>
            </a:pPr>
            <a:endParaRPr lang="en-US" sz="1800" dirty="0">
              <a:latin typeface="Arial"/>
              <a:cs typeface="Arial"/>
            </a:endParaRPr>
          </a:p>
          <a:p>
            <a:pPr marL="0" indent="0">
              <a:buNone/>
            </a:pPr>
            <a:r>
              <a:rPr lang="en-US" sz="1800" dirty="0">
                <a:latin typeface="Arial"/>
                <a:cs typeface="Arial"/>
              </a:rPr>
              <a:t>SCHOOL: Boston University Academy </a:t>
            </a:r>
          </a:p>
          <a:p>
            <a:pPr marL="0" indent="0">
              <a:buNone/>
            </a:pPr>
            <a:endParaRPr lang="en-US" sz="1800"/>
          </a:p>
          <a:p>
            <a:pPr marL="0" indent="0">
              <a:buNone/>
            </a:pPr>
            <a:endParaRPr lang="en-US" sz="1800" dirty="0"/>
          </a:p>
        </p:txBody>
      </p:sp>
    </p:spTree>
    <p:extLst>
      <p:ext uri="{BB962C8B-B14F-4D97-AF65-F5344CB8AC3E}">
        <p14:creationId xmlns:p14="http://schemas.microsoft.com/office/powerpoint/2010/main" val="134254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a:latin typeface="Arial"/>
                <a:cs typeface="Arial"/>
              </a:rPr>
              <a:t>Thank You</a:t>
            </a:r>
            <a:endParaRPr lang="en-US"/>
          </a:p>
        </p:txBody>
      </p:sp>
    </p:spTree>
    <p:extLst>
      <p:ext uri="{BB962C8B-B14F-4D97-AF65-F5344CB8AC3E}">
        <p14:creationId xmlns:p14="http://schemas.microsoft.com/office/powerpoint/2010/main" val="408647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85C6D-82FD-B40C-8676-69E71C8F119B}"/>
              </a:ext>
            </a:extLst>
          </p:cNvPr>
          <p:cNvSpPr>
            <a:spLocks noGrp="1"/>
          </p:cNvSpPr>
          <p:nvPr>
            <p:ph type="title"/>
          </p:nvPr>
        </p:nvSpPr>
        <p:spPr/>
        <p:txBody>
          <a:bodyPr/>
          <a:lstStyle/>
          <a:p>
            <a:r>
              <a:rPr lang="en-US">
                <a:latin typeface="Arial"/>
                <a:cs typeface="Arial"/>
              </a:rPr>
              <a:t>Agenda</a:t>
            </a:r>
            <a:endParaRPr lang="en-US"/>
          </a:p>
        </p:txBody>
      </p:sp>
      <p:sp>
        <p:nvSpPr>
          <p:cNvPr id="2" name="Content Placeholder 1">
            <a:extLst>
              <a:ext uri="{FF2B5EF4-FFF2-40B4-BE49-F238E27FC236}">
                <a16:creationId xmlns:a16="http://schemas.microsoft.com/office/drawing/2014/main" id="{1B55E82F-FF11-FEEC-9491-B7ADB5F7C6E2}"/>
              </a:ext>
            </a:extLst>
          </p:cNvPr>
          <p:cNvSpPr>
            <a:spLocks noGrp="1"/>
          </p:cNvSpPr>
          <p:nvPr>
            <p:ph idx="1"/>
          </p:nvPr>
        </p:nvSpPr>
        <p:spPr/>
        <p:txBody>
          <a:bodyPr vert="horz" lIns="91440" tIns="45720" rIns="91440" bIns="45720" rtlCol="0" anchor="t">
            <a:normAutofit/>
          </a:bodyPr>
          <a:lstStyle/>
          <a:p>
            <a:r>
              <a:rPr lang="en-US">
                <a:latin typeface="Arial"/>
                <a:cs typeface="Arial"/>
              </a:rPr>
              <a:t>What is the Massachusetts State Student Advisory Council (SSAC)?</a:t>
            </a:r>
            <a:endParaRPr lang="en-US"/>
          </a:p>
          <a:p>
            <a:r>
              <a:rPr lang="en-US">
                <a:latin typeface="Arial"/>
                <a:cs typeface="Arial"/>
              </a:rPr>
              <a:t>Accomplishments of the Year</a:t>
            </a:r>
            <a:endParaRPr lang="en-US"/>
          </a:p>
          <a:p>
            <a:r>
              <a:rPr lang="en-US">
                <a:latin typeface="Arial"/>
                <a:cs typeface="Arial"/>
              </a:rPr>
              <a:t>Where Can We Improve?</a:t>
            </a:r>
            <a:endParaRPr lang="en-US"/>
          </a:p>
          <a:p>
            <a:r>
              <a:rPr lang="en-US">
                <a:latin typeface="Arial"/>
                <a:cs typeface="Arial"/>
              </a:rPr>
              <a:t>Looking Forward to the Year Ahead</a:t>
            </a:r>
          </a:p>
        </p:txBody>
      </p:sp>
    </p:spTree>
    <p:extLst>
      <p:ext uri="{BB962C8B-B14F-4D97-AF65-F5344CB8AC3E}">
        <p14:creationId xmlns:p14="http://schemas.microsoft.com/office/powerpoint/2010/main" val="315898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latin typeface="Arial"/>
                <a:cs typeface="Arial"/>
              </a:rPr>
              <a:t>What is SSAC?</a:t>
            </a: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715277"/>
            <a:ext cx="10515600" cy="4938460"/>
          </a:xfrm>
        </p:spPr>
        <p:txBody>
          <a:bodyPr vert="horz" lIns="91440" tIns="45720" rIns="91440" bIns="45720" rtlCol="0" anchor="t">
            <a:noAutofit/>
          </a:bodyPr>
          <a:lstStyle/>
          <a:p>
            <a:pPr>
              <a:buNone/>
            </a:pPr>
            <a:r>
              <a:rPr lang="en-US" sz="1800">
                <a:latin typeface="Arial"/>
                <a:cs typeface="Arial"/>
              </a:rPr>
              <a:t>The SSAC is a group of students elected by their peers from schools throughout Massachusetts who are helping make decisions about state educational policy and student rights. These students are initiating and carrying through projects to make changes in local schools.</a:t>
            </a:r>
            <a:endParaRPr lang="en-US" sz="1800"/>
          </a:p>
          <a:p>
            <a:pPr>
              <a:buNone/>
            </a:pPr>
            <a:endParaRPr lang="en-US" sz="1800"/>
          </a:p>
          <a:p>
            <a:pPr>
              <a:buNone/>
            </a:pPr>
            <a:r>
              <a:rPr lang="en-US" sz="1800">
                <a:latin typeface="Arial"/>
                <a:cs typeface="Arial"/>
              </a:rPr>
              <a:t>SSAC is composed of five Regional Councils and the State Council. According to state mandate, every secondary school must elect two delegates to a Regional SAC. Each Regional Council elects eight (Greater Boston elects twelve) members to the State SAC. The State SAC has its own projects, but also helps coordinate those of the Regional SACs. </a:t>
            </a:r>
            <a:endParaRPr lang="en-US" sz="1800"/>
          </a:p>
          <a:p>
            <a:pPr>
              <a:buNone/>
            </a:pPr>
            <a:endParaRPr lang="en-US" sz="1800">
              <a:latin typeface="Arial"/>
              <a:cs typeface="Arial"/>
            </a:endParaRPr>
          </a:p>
          <a:p>
            <a:pPr>
              <a:buNone/>
            </a:pPr>
            <a:r>
              <a:rPr lang="en-US" sz="1800">
                <a:latin typeface="Arial"/>
                <a:cs typeface="Arial"/>
              </a:rPr>
              <a:t>The SSAC serves as a communication network to share educational information among all students, as well as provide policy recommendations to the Student Board Member, Board, and Department of Elementary and Secondary Education when requested and necessary.</a:t>
            </a:r>
            <a:endParaRPr lang="en-US" sz="1800"/>
          </a:p>
          <a:p>
            <a:pPr>
              <a:buNone/>
            </a:pPr>
            <a:endParaRPr lang="en-US" sz="1800"/>
          </a:p>
          <a:p>
            <a:pPr>
              <a:buNone/>
            </a:pPr>
            <a:r>
              <a:rPr lang="en-US" sz="1800">
                <a:latin typeface="Arial"/>
                <a:cs typeface="Arial"/>
              </a:rPr>
              <a:t>The chairperson represents the needs and the ideas of all students in Massachusetts and is a communication link from the Board to the SSAC. To facilitate education, students must be thought of as participants in, not merely recipients of, the educational process.</a:t>
            </a:r>
            <a:endParaRPr lang="en-US" sz="1800"/>
          </a:p>
        </p:txBody>
      </p:sp>
    </p:spTree>
    <p:extLst>
      <p:ext uri="{BB962C8B-B14F-4D97-AF65-F5344CB8AC3E}">
        <p14:creationId xmlns:p14="http://schemas.microsoft.com/office/powerpoint/2010/main" val="389696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latin typeface="Arial"/>
                <a:cs typeface="Arial"/>
              </a:rPr>
              <a:t>Accomplishments of the Year</a:t>
            </a: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709082"/>
            <a:ext cx="10515600" cy="4430461"/>
          </a:xfrm>
        </p:spPr>
        <p:txBody>
          <a:bodyPr vert="horz" lIns="91440" tIns="45720" rIns="91440" bIns="45720" rtlCol="0" anchor="t">
            <a:noAutofit/>
          </a:bodyPr>
          <a:lstStyle/>
          <a:p>
            <a:pPr marL="0" indent="0">
              <a:buNone/>
            </a:pPr>
            <a:r>
              <a:rPr lang="en-US" sz="1800">
                <a:latin typeface="Arial"/>
                <a:cs typeface="Arial"/>
              </a:rPr>
              <a:t>This year, four workgroups were established within the statewide council:</a:t>
            </a:r>
          </a:p>
          <a:p>
            <a:pPr>
              <a:buFont typeface="Calibri" panose="020B0604020202020204" pitchFamily="34" charset="0"/>
              <a:buChar char="-"/>
            </a:pPr>
            <a:r>
              <a:rPr lang="en-US" sz="1800">
                <a:latin typeface="Arial"/>
                <a:cs typeface="Arial"/>
              </a:rPr>
              <a:t>College and Career Education and Preparation</a:t>
            </a:r>
          </a:p>
          <a:p>
            <a:pPr>
              <a:buFont typeface="Calibri" panose="020B0604020202020204" pitchFamily="34" charset="0"/>
              <a:buChar char="-"/>
            </a:pPr>
            <a:r>
              <a:rPr lang="en-US" sz="1800">
                <a:latin typeface="Arial"/>
                <a:cs typeface="Arial"/>
              </a:rPr>
              <a:t>Diversity, Equity, and Inclusion</a:t>
            </a:r>
          </a:p>
          <a:p>
            <a:pPr>
              <a:buFont typeface="Calibri" panose="020B0604020202020204" pitchFamily="34" charset="0"/>
              <a:buChar char="-"/>
            </a:pPr>
            <a:r>
              <a:rPr lang="en-US" sz="1800">
                <a:latin typeface="Arial"/>
                <a:cs typeface="Arial"/>
              </a:rPr>
              <a:t>Sustainability</a:t>
            </a:r>
          </a:p>
          <a:p>
            <a:pPr>
              <a:buFont typeface="Calibri" panose="020B0604020202020204" pitchFamily="34" charset="0"/>
              <a:buChar char="-"/>
            </a:pPr>
            <a:r>
              <a:rPr lang="en-US" sz="1800">
                <a:latin typeface="Arial"/>
                <a:cs typeface="Arial"/>
              </a:rPr>
              <a:t>Health and Wellness</a:t>
            </a:r>
          </a:p>
          <a:p>
            <a:pPr marL="0" indent="0">
              <a:buNone/>
            </a:pPr>
            <a:endParaRPr lang="en-US" sz="1800">
              <a:latin typeface="Arial"/>
              <a:cs typeface="Arial"/>
            </a:endParaRPr>
          </a:p>
          <a:p>
            <a:pPr marL="0" indent="0">
              <a:buNone/>
            </a:pPr>
            <a:r>
              <a:rPr lang="en-US" sz="1800">
                <a:latin typeface="Arial"/>
                <a:cs typeface="Arial"/>
              </a:rPr>
              <a:t>Each workgroup spent the year investigating and creating recommendations for the Department and the Board to tackle the issues identified within these workgroups. This year, the workgroups focused on the following issues:</a:t>
            </a:r>
          </a:p>
          <a:p>
            <a:pPr marL="457200" indent="-457200">
              <a:buFont typeface="Calibri" panose="020B0604020202020204" pitchFamily="34" charset="0"/>
              <a:buChar char="-"/>
            </a:pPr>
            <a:r>
              <a:rPr lang="en-US" sz="1800">
                <a:latin typeface="Arial"/>
                <a:cs typeface="Arial"/>
              </a:rPr>
              <a:t>CCEP: Financial Literacy</a:t>
            </a:r>
          </a:p>
          <a:p>
            <a:pPr marL="457200" indent="-457200">
              <a:buFont typeface="Calibri" panose="020B0604020202020204" pitchFamily="34" charset="0"/>
              <a:buChar char="-"/>
            </a:pPr>
            <a:r>
              <a:rPr lang="en-US" sz="1800">
                <a:latin typeface="Arial"/>
                <a:cs typeface="Arial"/>
              </a:rPr>
              <a:t>DEI: MCAS Graduation Requirement</a:t>
            </a:r>
          </a:p>
          <a:p>
            <a:pPr marL="457200" indent="-457200">
              <a:buFont typeface="Calibri" panose="020B0604020202020204" pitchFamily="34" charset="0"/>
              <a:buChar char="-"/>
            </a:pPr>
            <a:r>
              <a:rPr lang="en-US" sz="1800">
                <a:latin typeface="Arial"/>
                <a:cs typeface="Arial"/>
              </a:rPr>
              <a:t>Sustainability: Recycling &amp; Composting in Schools</a:t>
            </a:r>
          </a:p>
          <a:p>
            <a:pPr marL="457200" indent="-457200">
              <a:buFont typeface="Calibri" panose="020B0604020202020204" pitchFamily="34" charset="0"/>
              <a:buChar char="-"/>
            </a:pPr>
            <a:r>
              <a:rPr lang="en-US" sz="1800">
                <a:latin typeface="Arial"/>
                <a:cs typeface="Arial"/>
              </a:rPr>
              <a:t>H&amp;W: Narcan and CPR Instruction &amp; Curriculum</a:t>
            </a:r>
          </a:p>
        </p:txBody>
      </p:sp>
    </p:spTree>
    <p:extLst>
      <p:ext uri="{BB962C8B-B14F-4D97-AF65-F5344CB8AC3E}">
        <p14:creationId xmlns:p14="http://schemas.microsoft.com/office/powerpoint/2010/main" val="111600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FB5CE-B2DF-6E70-6D57-A622F61D2F0A}"/>
              </a:ext>
            </a:extLst>
          </p:cNvPr>
          <p:cNvSpPr>
            <a:spLocks noGrp="1"/>
          </p:cNvSpPr>
          <p:nvPr>
            <p:ph type="title"/>
          </p:nvPr>
        </p:nvSpPr>
        <p:spPr/>
        <p:txBody>
          <a:bodyPr/>
          <a:lstStyle/>
          <a:p>
            <a:r>
              <a:rPr lang="en-US">
                <a:latin typeface="Arial"/>
                <a:cs typeface="Arial"/>
              </a:rPr>
              <a:t>College &amp; Career Education &amp; Preparation</a:t>
            </a:r>
            <a:endParaRPr lang="en-US"/>
          </a:p>
        </p:txBody>
      </p:sp>
      <p:sp>
        <p:nvSpPr>
          <p:cNvPr id="2" name="Content Placeholder 1">
            <a:extLst>
              <a:ext uri="{FF2B5EF4-FFF2-40B4-BE49-F238E27FC236}">
                <a16:creationId xmlns:a16="http://schemas.microsoft.com/office/drawing/2014/main" id="{99ED2CE8-ABAE-F994-1277-21B10DDDC74F}"/>
              </a:ext>
            </a:extLst>
          </p:cNvPr>
          <p:cNvSpPr>
            <a:spLocks noGrp="1"/>
          </p:cNvSpPr>
          <p:nvPr>
            <p:ph idx="1"/>
          </p:nvPr>
        </p:nvSpPr>
        <p:spPr>
          <a:xfrm>
            <a:off x="844395" y="1715277"/>
            <a:ext cx="10515600" cy="1710804"/>
          </a:xfrm>
        </p:spPr>
        <p:txBody>
          <a:bodyPr vert="horz" lIns="91440" tIns="45720" rIns="91440" bIns="45720" rtlCol="0" anchor="t">
            <a:normAutofit/>
          </a:bodyPr>
          <a:lstStyle/>
          <a:p>
            <a:pPr marL="0" indent="0">
              <a:buNone/>
            </a:pPr>
            <a:r>
              <a:rPr lang="en-US" sz="2000" b="1">
                <a:latin typeface="Arial"/>
                <a:cs typeface="Arial"/>
              </a:rPr>
              <a:t>Issue: Lack of Personal Finance Education in Schools</a:t>
            </a:r>
            <a:endParaRPr lang="en-US" sz="2000" b="1"/>
          </a:p>
          <a:p>
            <a:pPr lvl="1"/>
            <a:r>
              <a:rPr lang="en-US" sz="2000">
                <a:latin typeface="Arial"/>
                <a:cs typeface="Arial"/>
              </a:rPr>
              <a:t>Massachusetts received an "F" grade on Financial Literacy in schools from the Champlain College Center for Financial Literacy, just 1 of 5 states (including D.C.) that have an "F" grade.</a:t>
            </a:r>
          </a:p>
          <a:p>
            <a:pPr lvl="1"/>
            <a:r>
              <a:rPr lang="en-US" sz="2000">
                <a:latin typeface="Arial"/>
                <a:cs typeface="Arial"/>
              </a:rPr>
              <a:t>Only 17 districts in Massachusetts require a financial literacy course to graduate.</a:t>
            </a:r>
            <a:endParaRPr lang="en-US" sz="2000"/>
          </a:p>
        </p:txBody>
      </p:sp>
      <p:sp>
        <p:nvSpPr>
          <p:cNvPr id="5" name="Content Placeholder 1">
            <a:extLst>
              <a:ext uri="{FF2B5EF4-FFF2-40B4-BE49-F238E27FC236}">
                <a16:creationId xmlns:a16="http://schemas.microsoft.com/office/drawing/2014/main" id="{84BE2143-868F-578B-52B4-89047D202A81}"/>
              </a:ext>
            </a:extLst>
          </p:cNvPr>
          <p:cNvSpPr txBox="1">
            <a:spLocks/>
          </p:cNvSpPr>
          <p:nvPr/>
        </p:nvSpPr>
        <p:spPr>
          <a:xfrm>
            <a:off x="835722" y="3428848"/>
            <a:ext cx="10515600" cy="30613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rial"/>
                <a:cs typeface="Arial"/>
              </a:rPr>
              <a:t>Recommendations:</a:t>
            </a:r>
          </a:p>
          <a:p>
            <a:pPr marL="514350" indent="-514350">
              <a:buAutoNum type="arabicPeriod"/>
            </a:pPr>
            <a:r>
              <a:rPr lang="en-US" sz="2000">
                <a:latin typeface="Arial"/>
                <a:cs typeface="Arial"/>
              </a:rPr>
              <a:t>Update the existing curricular standards for Personal Finance in the Social Studies Framework to cover more topics pertinent to financial literacy (see bill H.4199 for suggested topics covered).</a:t>
            </a:r>
          </a:p>
          <a:p>
            <a:pPr marL="514350" indent="-514350">
              <a:buAutoNum type="arabicPeriod"/>
            </a:pPr>
            <a:r>
              <a:rPr lang="en-US" sz="2000">
                <a:latin typeface="Arial"/>
                <a:cs typeface="Arial"/>
              </a:rPr>
              <a:t>Expand resources available to districts and teachers regarding personal finance instruction.</a:t>
            </a:r>
          </a:p>
          <a:p>
            <a:pPr marL="514350" indent="-514350">
              <a:buAutoNum type="arabicPeriod"/>
            </a:pPr>
            <a:r>
              <a:rPr lang="en-US" sz="2000">
                <a:latin typeface="Arial"/>
                <a:cs typeface="Arial"/>
              </a:rPr>
              <a:t>Utilize </a:t>
            </a:r>
            <a:r>
              <a:rPr lang="en-US" sz="2000" err="1">
                <a:latin typeface="Arial"/>
                <a:cs typeface="Arial"/>
              </a:rPr>
              <a:t>MassCore</a:t>
            </a:r>
            <a:r>
              <a:rPr lang="en-US" sz="2000">
                <a:latin typeface="Arial"/>
                <a:cs typeface="Arial"/>
              </a:rPr>
              <a:t> to encourage districts to establish or expand personal finance classes by taking 0.5 units from the "Additional Core Coursework" category and creating a "Personal Finance" category.</a:t>
            </a:r>
            <a:endParaRPr lang="en-US" sz="2000"/>
          </a:p>
        </p:txBody>
      </p:sp>
    </p:spTree>
    <p:extLst>
      <p:ext uri="{BB962C8B-B14F-4D97-AF65-F5344CB8AC3E}">
        <p14:creationId xmlns:p14="http://schemas.microsoft.com/office/powerpoint/2010/main" val="3846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FB5CE-B2DF-6E70-6D57-A622F61D2F0A}"/>
              </a:ext>
            </a:extLst>
          </p:cNvPr>
          <p:cNvSpPr>
            <a:spLocks noGrp="1"/>
          </p:cNvSpPr>
          <p:nvPr>
            <p:ph type="title"/>
          </p:nvPr>
        </p:nvSpPr>
        <p:spPr/>
        <p:txBody>
          <a:bodyPr/>
          <a:lstStyle/>
          <a:p>
            <a:r>
              <a:rPr lang="en-US">
                <a:latin typeface="Arial"/>
                <a:cs typeface="Arial"/>
              </a:rPr>
              <a:t>Diversity, Equity, &amp; Inclusion</a:t>
            </a:r>
            <a:endParaRPr lang="en-US"/>
          </a:p>
        </p:txBody>
      </p:sp>
      <p:sp>
        <p:nvSpPr>
          <p:cNvPr id="2" name="Content Placeholder 1">
            <a:extLst>
              <a:ext uri="{FF2B5EF4-FFF2-40B4-BE49-F238E27FC236}">
                <a16:creationId xmlns:a16="http://schemas.microsoft.com/office/drawing/2014/main" id="{99ED2CE8-ABAE-F994-1277-21B10DDDC74F}"/>
              </a:ext>
            </a:extLst>
          </p:cNvPr>
          <p:cNvSpPr>
            <a:spLocks noGrp="1"/>
          </p:cNvSpPr>
          <p:nvPr>
            <p:ph idx="1"/>
          </p:nvPr>
        </p:nvSpPr>
        <p:spPr>
          <a:xfrm>
            <a:off x="844395" y="1715277"/>
            <a:ext cx="10515600" cy="1710804"/>
          </a:xfrm>
        </p:spPr>
        <p:txBody>
          <a:bodyPr vert="horz" lIns="91440" tIns="45720" rIns="91440" bIns="45720" rtlCol="0" anchor="t">
            <a:normAutofit/>
          </a:bodyPr>
          <a:lstStyle/>
          <a:p>
            <a:pPr marL="0" indent="0">
              <a:buNone/>
            </a:pPr>
            <a:r>
              <a:rPr lang="en-US" sz="2000" b="1">
                <a:latin typeface="Arial"/>
                <a:cs typeface="Arial"/>
              </a:rPr>
              <a:t>Issue: The MCAS graduation requirement is that it disproportionately affects lower-income communities, ELLs, and people with disabilities.</a:t>
            </a:r>
            <a:endParaRPr lang="en-US" sz="2000" b="1"/>
          </a:p>
          <a:p>
            <a:pPr lvl="1"/>
            <a:r>
              <a:rPr lang="en-US" sz="2000">
                <a:latin typeface="Arial"/>
                <a:cs typeface="Arial"/>
              </a:rPr>
              <a:t>COA earners are disproportionately economically disadvantaged students, English language learners, students with disabilities, as well as Hispanic and African-American students.</a:t>
            </a:r>
            <a:endParaRPr lang="en-US" sz="2000"/>
          </a:p>
        </p:txBody>
      </p:sp>
      <p:sp>
        <p:nvSpPr>
          <p:cNvPr id="5" name="Content Placeholder 1">
            <a:extLst>
              <a:ext uri="{FF2B5EF4-FFF2-40B4-BE49-F238E27FC236}">
                <a16:creationId xmlns:a16="http://schemas.microsoft.com/office/drawing/2014/main" id="{84BE2143-868F-578B-52B4-89047D202A81}"/>
              </a:ext>
            </a:extLst>
          </p:cNvPr>
          <p:cNvSpPr txBox="1">
            <a:spLocks/>
          </p:cNvSpPr>
          <p:nvPr/>
        </p:nvSpPr>
        <p:spPr>
          <a:xfrm>
            <a:off x="835722" y="3428848"/>
            <a:ext cx="10515600" cy="30613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rial"/>
                <a:cs typeface="Arial"/>
              </a:rPr>
              <a:t>Recommendations:</a:t>
            </a:r>
          </a:p>
          <a:p>
            <a:pPr marL="514350" indent="-514350">
              <a:buAutoNum type="arabicPeriod"/>
            </a:pPr>
            <a:r>
              <a:rPr lang="en-US" sz="2000">
                <a:latin typeface="Arial"/>
                <a:cs typeface="Arial"/>
              </a:rPr>
              <a:t>Increase language accessibility for ELL students.</a:t>
            </a:r>
          </a:p>
          <a:p>
            <a:pPr marL="514350" indent="-514350">
              <a:buAutoNum type="arabicPeriod"/>
            </a:pPr>
            <a:r>
              <a:rPr lang="en-US" sz="2000">
                <a:latin typeface="Arial"/>
                <a:cs typeface="Arial"/>
              </a:rPr>
              <a:t>Increase accessibility to and knowledge of the portfolio alternatives.</a:t>
            </a:r>
            <a:endParaRPr lang="en-US" sz="2000"/>
          </a:p>
          <a:p>
            <a:pPr marL="0" indent="0">
              <a:buNone/>
            </a:pPr>
            <a:endParaRPr lang="en-US" sz="2000"/>
          </a:p>
          <a:p>
            <a:pPr marL="0" indent="0">
              <a:buNone/>
            </a:pPr>
            <a:r>
              <a:rPr lang="en-US" sz="2000">
                <a:latin typeface="Arial"/>
                <a:cs typeface="Arial"/>
              </a:rPr>
              <a:t>Given the new MCAS contract, the Department has already taken a big step in achieving these recommendations, by moving forward on plans to roll out a Spanish MCAS, with plans to roll out other languages, and by expanding the ways through which students can utilize portfolio alternatives.</a:t>
            </a:r>
            <a:endParaRPr lang="en-US" sz="2000"/>
          </a:p>
        </p:txBody>
      </p:sp>
    </p:spTree>
    <p:extLst>
      <p:ext uri="{BB962C8B-B14F-4D97-AF65-F5344CB8AC3E}">
        <p14:creationId xmlns:p14="http://schemas.microsoft.com/office/powerpoint/2010/main" val="285080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FB5CE-B2DF-6E70-6D57-A622F61D2F0A}"/>
              </a:ext>
            </a:extLst>
          </p:cNvPr>
          <p:cNvSpPr>
            <a:spLocks noGrp="1"/>
          </p:cNvSpPr>
          <p:nvPr>
            <p:ph type="title"/>
          </p:nvPr>
        </p:nvSpPr>
        <p:spPr/>
        <p:txBody>
          <a:bodyPr/>
          <a:lstStyle/>
          <a:p>
            <a:r>
              <a:rPr lang="en-US">
                <a:latin typeface="Arial"/>
                <a:cs typeface="Arial"/>
              </a:rPr>
              <a:t>Sustainability</a:t>
            </a:r>
            <a:endParaRPr lang="en-US"/>
          </a:p>
        </p:txBody>
      </p:sp>
      <p:sp>
        <p:nvSpPr>
          <p:cNvPr id="2" name="Content Placeholder 1">
            <a:extLst>
              <a:ext uri="{FF2B5EF4-FFF2-40B4-BE49-F238E27FC236}">
                <a16:creationId xmlns:a16="http://schemas.microsoft.com/office/drawing/2014/main" id="{99ED2CE8-ABAE-F994-1277-21B10DDDC74F}"/>
              </a:ext>
            </a:extLst>
          </p:cNvPr>
          <p:cNvSpPr>
            <a:spLocks noGrp="1"/>
          </p:cNvSpPr>
          <p:nvPr>
            <p:ph idx="1"/>
          </p:nvPr>
        </p:nvSpPr>
        <p:spPr>
          <a:xfrm>
            <a:off x="844395" y="1715277"/>
            <a:ext cx="10515600" cy="1710804"/>
          </a:xfrm>
        </p:spPr>
        <p:txBody>
          <a:bodyPr vert="horz" lIns="91440" tIns="45720" rIns="91440" bIns="45720" rtlCol="0" anchor="t">
            <a:normAutofit/>
          </a:bodyPr>
          <a:lstStyle/>
          <a:p>
            <a:pPr marL="0" indent="0">
              <a:buNone/>
            </a:pPr>
            <a:r>
              <a:rPr lang="en-US" sz="2000" b="1">
                <a:latin typeface="Arial"/>
                <a:cs typeface="Arial"/>
              </a:rPr>
              <a:t>Issue: There are wide discrepancies across districts when it comes to sustainable practices and sustainability education.</a:t>
            </a:r>
            <a:endParaRPr lang="en-US" sz="2000" b="1"/>
          </a:p>
          <a:p>
            <a:pPr lvl="1"/>
            <a:r>
              <a:rPr lang="en-US" sz="2000">
                <a:latin typeface="Arial"/>
                <a:cs typeface="Arial"/>
              </a:rPr>
              <a:t>While there are some schools that have comprehensive and expansive resources dedicated to sustainable practices, many don't even have established Climate Action clubs, making statewide policy very difficult to craft and implement.</a:t>
            </a:r>
            <a:endParaRPr lang="en-US" sz="2000"/>
          </a:p>
        </p:txBody>
      </p:sp>
      <p:sp>
        <p:nvSpPr>
          <p:cNvPr id="5" name="Content Placeholder 1">
            <a:extLst>
              <a:ext uri="{FF2B5EF4-FFF2-40B4-BE49-F238E27FC236}">
                <a16:creationId xmlns:a16="http://schemas.microsoft.com/office/drawing/2014/main" id="{84BE2143-868F-578B-52B4-89047D202A81}"/>
              </a:ext>
            </a:extLst>
          </p:cNvPr>
          <p:cNvSpPr txBox="1">
            <a:spLocks/>
          </p:cNvSpPr>
          <p:nvPr/>
        </p:nvSpPr>
        <p:spPr>
          <a:xfrm>
            <a:off x="841917" y="3552750"/>
            <a:ext cx="10515600" cy="17293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rial"/>
                <a:cs typeface="Arial"/>
              </a:rPr>
              <a:t>Recommendations:</a:t>
            </a:r>
          </a:p>
          <a:p>
            <a:pPr marL="0" indent="0">
              <a:buNone/>
            </a:pPr>
            <a:r>
              <a:rPr lang="en-US" sz="2000">
                <a:latin typeface="Arial"/>
                <a:cs typeface="Arial"/>
              </a:rPr>
              <a:t>While this workgroup focused primarily on district-wide and school specific implementations, they did recommend that the Department incorporate curriculum standards in all content areas that help students develop the knowledge and skills to advocate for climate justice and their own future.</a:t>
            </a:r>
            <a:endParaRPr lang="en-US" sz="2000"/>
          </a:p>
        </p:txBody>
      </p:sp>
    </p:spTree>
    <p:extLst>
      <p:ext uri="{BB962C8B-B14F-4D97-AF65-F5344CB8AC3E}">
        <p14:creationId xmlns:p14="http://schemas.microsoft.com/office/powerpoint/2010/main" val="20010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FB5CE-B2DF-6E70-6D57-A622F61D2F0A}"/>
              </a:ext>
            </a:extLst>
          </p:cNvPr>
          <p:cNvSpPr>
            <a:spLocks noGrp="1"/>
          </p:cNvSpPr>
          <p:nvPr>
            <p:ph type="title"/>
          </p:nvPr>
        </p:nvSpPr>
        <p:spPr/>
        <p:txBody>
          <a:bodyPr/>
          <a:lstStyle/>
          <a:p>
            <a:r>
              <a:rPr lang="en-US">
                <a:latin typeface="Arial"/>
                <a:cs typeface="Arial"/>
              </a:rPr>
              <a:t>Health &amp; Wellness</a:t>
            </a:r>
            <a:endParaRPr lang="en-US"/>
          </a:p>
        </p:txBody>
      </p:sp>
      <p:sp>
        <p:nvSpPr>
          <p:cNvPr id="2" name="Content Placeholder 1">
            <a:extLst>
              <a:ext uri="{FF2B5EF4-FFF2-40B4-BE49-F238E27FC236}">
                <a16:creationId xmlns:a16="http://schemas.microsoft.com/office/drawing/2014/main" id="{99ED2CE8-ABAE-F994-1277-21B10DDDC74F}"/>
              </a:ext>
            </a:extLst>
          </p:cNvPr>
          <p:cNvSpPr>
            <a:spLocks noGrp="1"/>
          </p:cNvSpPr>
          <p:nvPr>
            <p:ph idx="1"/>
          </p:nvPr>
        </p:nvSpPr>
        <p:spPr>
          <a:xfrm>
            <a:off x="844395" y="1715277"/>
            <a:ext cx="10515600" cy="1710804"/>
          </a:xfrm>
        </p:spPr>
        <p:txBody>
          <a:bodyPr vert="horz" lIns="91440" tIns="45720" rIns="91440" bIns="45720" rtlCol="0" anchor="t">
            <a:normAutofit/>
          </a:bodyPr>
          <a:lstStyle/>
          <a:p>
            <a:pPr marL="0" indent="0">
              <a:buNone/>
            </a:pPr>
            <a:r>
              <a:rPr lang="en-US" sz="2000" b="1">
                <a:latin typeface="Arial"/>
                <a:cs typeface="Arial"/>
              </a:rPr>
              <a:t>Issue: Lack of First Aid education in schools, particularly regarding CPR and Narcan.</a:t>
            </a:r>
            <a:endParaRPr lang="en-US" sz="2000" b="1"/>
          </a:p>
          <a:p>
            <a:pPr lvl="1"/>
            <a:r>
              <a:rPr lang="en-US" sz="2000">
                <a:latin typeface="Arial"/>
                <a:cs typeface="Arial"/>
              </a:rPr>
              <a:t>Massachusetts is one of 10 states that doesn't require CPR to be taught.</a:t>
            </a:r>
          </a:p>
          <a:p>
            <a:pPr lvl="1"/>
            <a:r>
              <a:rPr lang="en-US" sz="2000">
                <a:latin typeface="Arial"/>
                <a:cs typeface="Arial"/>
              </a:rPr>
              <a:t>93.3% of SSAC representatives stated that their school doesn't teach Narcan administration, even as overdose deaths in young people skyrocket. </a:t>
            </a:r>
            <a:endParaRPr lang="en-US" sz="2000"/>
          </a:p>
        </p:txBody>
      </p:sp>
      <p:sp>
        <p:nvSpPr>
          <p:cNvPr id="5" name="Content Placeholder 1">
            <a:extLst>
              <a:ext uri="{FF2B5EF4-FFF2-40B4-BE49-F238E27FC236}">
                <a16:creationId xmlns:a16="http://schemas.microsoft.com/office/drawing/2014/main" id="{84BE2143-868F-578B-52B4-89047D202A81}"/>
              </a:ext>
            </a:extLst>
          </p:cNvPr>
          <p:cNvSpPr txBox="1">
            <a:spLocks/>
          </p:cNvSpPr>
          <p:nvPr/>
        </p:nvSpPr>
        <p:spPr>
          <a:xfrm>
            <a:off x="841917" y="3552750"/>
            <a:ext cx="10515600" cy="17293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rial"/>
                <a:cs typeface="Arial"/>
              </a:rPr>
              <a:t>Recommendations:</a:t>
            </a:r>
          </a:p>
          <a:p>
            <a:pPr marL="457200" indent="-457200">
              <a:buAutoNum type="arabicPeriod"/>
            </a:pPr>
            <a:r>
              <a:rPr lang="en-US" sz="2000">
                <a:latin typeface="Arial"/>
                <a:cs typeface="Arial"/>
              </a:rPr>
              <a:t>Incorporate Narcan training into the Health &amp; Physical Education framework</a:t>
            </a:r>
          </a:p>
          <a:p>
            <a:pPr marL="457200" indent="-457200">
              <a:buAutoNum type="arabicPeriod"/>
            </a:pPr>
            <a:r>
              <a:rPr lang="en-US" sz="2000">
                <a:latin typeface="Arial"/>
                <a:cs typeface="Arial"/>
              </a:rPr>
              <a:t>Use the workgroup developed Narcan Training Google Classroom as a foundation for schools to begin or expand their teachings on overdose prevention.</a:t>
            </a:r>
            <a:endParaRPr lang="en-US" sz="2000"/>
          </a:p>
        </p:txBody>
      </p:sp>
    </p:spTree>
    <p:extLst>
      <p:ext uri="{BB962C8B-B14F-4D97-AF65-F5344CB8AC3E}">
        <p14:creationId xmlns:p14="http://schemas.microsoft.com/office/powerpoint/2010/main" val="25001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latin typeface="Arial"/>
                <a:cs typeface="Arial"/>
              </a:rPr>
              <a:t>Where Can We Improve?</a:t>
            </a: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894936"/>
            <a:ext cx="10515600" cy="2832120"/>
          </a:xfrm>
        </p:spPr>
        <p:txBody>
          <a:bodyPr vert="horz" lIns="91440" tIns="45720" rIns="91440" bIns="45720" rtlCol="0" anchor="t">
            <a:noAutofit/>
          </a:bodyPr>
          <a:lstStyle/>
          <a:p>
            <a:pPr marL="0" indent="0">
              <a:buNone/>
            </a:pPr>
            <a:r>
              <a:rPr lang="en-US" sz="1800" b="1">
                <a:latin typeface="Arial"/>
                <a:cs typeface="Arial"/>
              </a:rPr>
              <a:t>Attendance and Representation</a:t>
            </a:r>
            <a:endParaRPr lang="en-US" sz="1800">
              <a:latin typeface="Arial"/>
              <a:cs typeface="Arial"/>
            </a:endParaRPr>
          </a:p>
          <a:p>
            <a:pPr marL="0" indent="0">
              <a:buNone/>
            </a:pPr>
            <a:r>
              <a:rPr lang="en-US" sz="1800">
                <a:latin typeface="Arial"/>
                <a:cs typeface="Arial"/>
              </a:rPr>
              <a:t>Two of the most recurring problems SSAC has are the level of engagement and the lack of representation from communities that need it the most. While the statewide council itself, at maximum, is 55 students (this doesn't include all our regional representatives), our average meeting attendance falls anywhere from 15-30 people. While we strive to have representatives from every district in the Commonwealth, we often do not reach some of the largest, and sometimes the most struggling districts, like Boston, Brockton, Lawrence, or Springfield. This leaves the council open to providing skewed results that don't accurately reflect the needs or opinions of </a:t>
            </a:r>
            <a:r>
              <a:rPr lang="en-US" sz="1800" i="1">
                <a:latin typeface="Arial"/>
                <a:cs typeface="Arial"/>
              </a:rPr>
              <a:t>all </a:t>
            </a:r>
            <a:r>
              <a:rPr lang="en-US" sz="1800">
                <a:latin typeface="Arial"/>
                <a:cs typeface="Arial"/>
              </a:rPr>
              <a:t>students across the Commonwealth. As we continue the important tradition of involving student voices, we should seek to close these gaps in any way we can.</a:t>
            </a:r>
            <a:endParaRPr lang="en-US" sz="1800"/>
          </a:p>
        </p:txBody>
      </p:sp>
    </p:spTree>
    <p:extLst>
      <p:ext uri="{BB962C8B-B14F-4D97-AF65-F5344CB8AC3E}">
        <p14:creationId xmlns:p14="http://schemas.microsoft.com/office/powerpoint/2010/main" val="375775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4" ma:contentTypeDescription="Create a new document." ma:contentTypeScope="" ma:versionID="2570abc8cd42dcfbcf857bb7637975b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d05fa8da73a61f2f04cbd345cca9ce77"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UserInfo>
        <DisplayName>Cafarelli, Kristin (DESE)</DisplayName>
        <AccountId>100</AccountId>
        <AccountType/>
      </UserInfo>
    </SharedWithUsers>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4FD31C-824A-40CD-9B95-85B39A147615}">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schemas.microsoft.com/office/2006/metadata/properties"/>
    <ds:schemaRef ds:uri="0128f6a2-0fe6-40ac-973e-bb0bf351512f"/>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a12eb2f-f040-4639-9fb2-5a6588dc8035"/>
  </ds:schemaRefs>
</ds:datastoreItem>
</file>

<file path=docProps/app.xml><?xml version="1.0" encoding="utf-8"?>
<Properties xmlns="http://schemas.openxmlformats.org/officeDocument/2006/extended-properties" xmlns:vt="http://schemas.openxmlformats.org/officeDocument/2006/docPropsVTypes">
  <Template/>
  <TotalTime>2</TotalTime>
  <Words>969</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Massachusetts State Student Advisory Council End of Year Report, 2023-2024</vt:lpstr>
      <vt:lpstr>Agenda</vt:lpstr>
      <vt:lpstr>What is SSAC?</vt:lpstr>
      <vt:lpstr>Accomplishments of the Year</vt:lpstr>
      <vt:lpstr>College &amp; Career Education &amp; Preparation</vt:lpstr>
      <vt:lpstr>Diversity, Equity, &amp; Inclusion</vt:lpstr>
      <vt:lpstr>Sustainability</vt:lpstr>
      <vt:lpstr>Health &amp; Wellness</vt:lpstr>
      <vt:lpstr>Where Can We Improve?</vt:lpstr>
      <vt:lpstr>Looking Forward to the Year Ahead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2024 Regular Meeting Item 2 PowerPoint: Massachusetts State Student Advisory Council End of Year Report, 2023-2024</dc:title>
  <dc:creator>DESE</dc:creator>
  <cp:lastModifiedBy>Zou, Dong (EOE)</cp:lastModifiedBy>
  <cp:revision>14</cp:revision>
  <dcterms:created xsi:type="dcterms:W3CDTF">2022-10-11T20:32:22Z</dcterms:created>
  <dcterms:modified xsi:type="dcterms:W3CDTF">2024-06-27T19:03:39Z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2024 12:00AM</vt:lpwstr>
  </property>
</Properties>
</file>