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1" r:id="rId5"/>
  </p:sldMasterIdLst>
  <p:notesMasterIdLst>
    <p:notesMasterId r:id="rId25"/>
  </p:notesMasterIdLst>
  <p:handoutMasterIdLst>
    <p:handoutMasterId r:id="rId26"/>
  </p:handoutMasterIdLst>
  <p:sldIdLst>
    <p:sldId id="286" r:id="rId6"/>
    <p:sldId id="285" r:id="rId7"/>
    <p:sldId id="281" r:id="rId8"/>
    <p:sldId id="290" r:id="rId9"/>
    <p:sldId id="279" r:id="rId10"/>
    <p:sldId id="287" r:id="rId11"/>
    <p:sldId id="280" r:id="rId12"/>
    <p:sldId id="274" r:id="rId13"/>
    <p:sldId id="288" r:id="rId14"/>
    <p:sldId id="270" r:id="rId15"/>
    <p:sldId id="275" r:id="rId16"/>
    <p:sldId id="289" r:id="rId17"/>
    <p:sldId id="284" r:id="rId18"/>
    <p:sldId id="256" r:id="rId19"/>
    <p:sldId id="257" r:id="rId20"/>
    <p:sldId id="258" r:id="rId21"/>
    <p:sldId id="259" r:id="rId22"/>
    <p:sldId id="260" r:id="rId23"/>
    <p:sldId id="29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6CD306-81AD-BC7D-16A2-05D9847175B0}" name="Woo, Lauren (DESE)" initials="W(" userId="S::lauren.woo@mass.gov::891b1bf9-83ca-4481-960c-a0625b521a43" providerId="AD"/>
  <p188:author id="{5C1B2516-ADB9-05F6-3B74-D18DEE411C29}" name="Foley, Kinnon (DESE)" initials="FK(" userId="S::Kinnon.Foley@mass.gov::4bff922e-d211-4dcd-970c-f57d358f4faf" providerId="AD"/>
  <p188:author id="{8C592D30-2790-C53A-65AD-E37E11204179}" name="Foley, Kinnon (DESE)" initials="F(" userId="S::kinnon.foley@mass.gov::4bff922e-d211-4dcd-970c-f57d358f4faf" providerId="AD"/>
  <p188:author id="{CEA6E036-CCA5-02B6-6749-978A2B4AB890}" name="Balter, Allison E. (DESE)" initials="B(" userId="S::allison.e.balter@mass.gov::e75af4ba-42b2-4e42-9625-808d672bf118" providerId="AD"/>
  <p188:author id="{D16EBA6C-0005-4440-DFE7-4EF425A32B55}" name="McKinnon, Kristen A (DESE)" initials="MKA(" userId="S::Kristen.A.McKinnon@mass.gov::a3149160-31a6-4b9e-8e6a-c5092def73c9" providerId="AD"/>
  <p188:author id="{56CA21B5-BDE8-F952-FB4B-7BE9A1507A6B}" name="Bhasin, Komal (DESE)" initials="B(" userId="S::komal.bhasin@mass.gov::3beaabff-1c4e-4597-a37a-5cd400a3bc69" providerId="AD"/>
  <p188:author id="{FD05E1BE-6FBF-6119-3F52-B30D788CC3C4}" name="Stronach, Anne Marie  (DESE)" initials="SAM(" userId="S::anne.marie.stronach@mass.gov::22e1ddf6-7028-4350-bb65-06ecb28656ac" providerId="AD"/>
  <p188:author id="{256FD6EE-05B9-F255-AE66-414DF0319BD4}" name="McKinnon, Kristen A (DESE)" initials="M(" userId="S::kristen.a.mckinnon@mass.gov::a3149160-31a6-4b9e-8e6a-c5092def73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7B6"/>
    <a:srgbClr val="8397E7"/>
    <a:srgbClr val="AFCBFD"/>
    <a:srgbClr val="93A9FF"/>
    <a:srgbClr val="86A9E2"/>
    <a:srgbClr val="4948B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00795-4A2C-45B7-A42F-C1FA821284BE}" v="2" dt="2024-06-18T15:52:37.552"/>
    <p1510:client id="{EFBB163E-063A-4A33-9E8D-FF54081380F2}" v="4" vWet="5" dt="2024-06-18T13:23:50.366"/>
    <p1510:client id="{FAFF7F1F-6C48-6287-C3B4-1A4F6017432E}" v="5" dt="2024-06-17T17:13:40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3AE36A-9849-8734-68B0-2D959C7265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F2755D-0799-B19A-BCBD-8C9E999E6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11163C-EE2E-7546-90F8-CF22AAE91DD9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1E47C-F85D-AA6B-B568-76BD637D3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28AEA-2389-7F26-5A5D-D8C5E312DF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190C47-E711-1845-B18B-7A2271B97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1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251491-C050-C142-BE35-A9B9D73644B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5FC15E-7FD1-034A-9729-2C6FA6821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81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29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3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9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25" indent="-174625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68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81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3a95ff70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3a95ff704_0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83a95ff7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83a95ff704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83d3cd94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83d3cd94ad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4ef72343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4ef72343e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4ef72343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4ef72343e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5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3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t">
              <a:buFont typeface="Arial" panose="020B0604020202020204" pitchFamily="34" charset="0"/>
              <a:buNone/>
            </a:pPr>
            <a:endParaRPr 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1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800">
              <a:latin typeface="Times New Roman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4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58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55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0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3A13FDB-6B12-D57B-937C-FDCC340F7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 b="1" i="0" spc="-3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4855099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7C03EFA-A152-4539-22F6-1D780DB54F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he ESE logo.">
            <a:extLst>
              <a:ext uri="{FF2B5EF4-FFF2-40B4-BE49-F238E27FC236}">
                <a16:creationId xmlns:a16="http://schemas.microsoft.com/office/drawing/2014/main" id="{C0409D6F-5022-4C54-A665-4417B8EF0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16" y="5630644"/>
            <a:ext cx="2417368" cy="1175641"/>
          </a:xfrm>
          <a:prstGeom prst="rect">
            <a:avLst/>
          </a:prstGeom>
        </p:spPr>
      </p:pic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7D512A3C-1A6C-4890-AAF3-6E19AD2E7913}"/>
              </a:ext>
            </a:extLst>
          </p:cNvPr>
          <p:cNvSpPr/>
          <p:nvPr userDrawn="1"/>
        </p:nvSpPr>
        <p:spPr>
          <a:xfrm>
            <a:off x="0" y="1233722"/>
            <a:ext cx="12192000" cy="25884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 descr="Colored background box.">
            <a:extLst>
              <a:ext uri="{FF2B5EF4-FFF2-40B4-BE49-F238E27FC236}">
                <a16:creationId xmlns:a16="http://schemas.microsoft.com/office/drawing/2014/main" id="{72CE4073-084A-4342-853D-A4762D8A1AC4}"/>
              </a:ext>
            </a:extLst>
          </p:cNvPr>
          <p:cNvSpPr/>
          <p:nvPr userDrawn="1"/>
        </p:nvSpPr>
        <p:spPr>
          <a:xfrm>
            <a:off x="0" y="3822199"/>
            <a:ext cx="12192000" cy="1249421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75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-one column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he star in the ESE logo">
            <a:extLst>
              <a:ext uri="{FF2B5EF4-FFF2-40B4-BE49-F238E27FC236}">
                <a16:creationId xmlns:a16="http://schemas.microsoft.com/office/drawing/2014/main" id="{0A84CDFA-79F7-4BA0-98A7-CE6AD7E69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8317">
            <a:off x="10844110" y="6132352"/>
            <a:ext cx="756578" cy="778194"/>
          </a:xfrm>
          <a:prstGeom prst="rect">
            <a:avLst/>
          </a:prstGeom>
        </p:spPr>
      </p:pic>
      <p:sp>
        <p:nvSpPr>
          <p:cNvPr id="7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5DF00629-F578-459E-B808-C056CC098EE1}"/>
              </a:ext>
            </a:extLst>
          </p:cNvPr>
          <p:cNvSpPr/>
          <p:nvPr userDrawn="1"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3DEFAAE-AB64-48F2-AA3E-533A2C127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43" y="288925"/>
            <a:ext cx="11370972" cy="679905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altLang="zh-CN"/>
              <a:t>Click here to edit 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743" y="1230403"/>
            <a:ext cx="11370972" cy="5049746"/>
          </a:xfr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8526"/>
              </a:buClr>
              <a:buFont typeface="+mj-lt"/>
              <a:buAutoNum type="arabicPeriod"/>
              <a:defRPr sz="3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rgbClr val="E38526"/>
              </a:buClr>
              <a:buFont typeface="Courier New" panose="02070309020205020404" pitchFamily="49" charset="0"/>
              <a:buChar char="o"/>
              <a:defRPr sz="2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rgbClr val="E38526"/>
              </a:buClr>
              <a:buFont typeface="Wingdings" panose="05000000000000000000" pitchFamily="2" charset="2"/>
              <a:buChar char="§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rgbClr val="E38526"/>
              </a:buClr>
              <a:buFont typeface="Wingdings" panose="05000000000000000000" pitchFamily="2" charset="2"/>
              <a:buChar char="Ø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rgbClr val="E38526"/>
              </a:buClr>
              <a:buFont typeface="Wingdings" panose="05000000000000000000" pitchFamily="2" charset="2"/>
              <a:buChar char="v"/>
              <a:defRPr sz="20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/>
              <a:t>Click here to create numbering list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50371" y="6356350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275667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7017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E5C6D73-C03E-A17A-DB6A-E78B3DA818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3518322-8913-5D27-9601-BFE9BEFB4AB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716610" y="661359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71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2174A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67" y="0"/>
            <a:ext cx="12192333" cy="5864133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15600" y="719633"/>
            <a:ext cx="1136080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15600" y="2504747"/>
            <a:ext cx="5656800" cy="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8024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64132"/>
            <a:ext cx="12192333" cy="5864133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12192333" cy="5864133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5600" y="719633"/>
            <a:ext cx="1136080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7623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5752000" cy="6858000"/>
          </a:xfrm>
          <a:prstGeom prst="rect">
            <a:avLst/>
          </a:prstGeom>
          <a:solidFill>
            <a:srgbClr val="2174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/>
          <p:nvPr/>
        </p:nvSpPr>
        <p:spPr>
          <a:xfrm>
            <a:off x="1" y="58834"/>
            <a:ext cx="5751500" cy="5865833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67" y="0"/>
            <a:ext cx="5751261" cy="5714867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rgbClr val="C52026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4942000" cy="3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192900" y="667900"/>
            <a:ext cx="5555200" cy="54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6466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rgbClr val="2174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1136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15600" y="2007600"/>
            <a:ext cx="53332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443200" y="2007600"/>
            <a:ext cx="53332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443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rgbClr val="2174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1136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4789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5019200" cy="6858000"/>
          </a:xfrm>
          <a:prstGeom prst="rect">
            <a:avLst/>
          </a:prstGeom>
          <a:solidFill>
            <a:srgbClr val="2174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4170000" cy="24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15600" y="3187533"/>
            <a:ext cx="4170000" cy="3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2733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15567" y="1064800"/>
            <a:ext cx="8330400" cy="4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197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9841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174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415067" y="667900"/>
            <a:ext cx="4939200" cy="2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06400" y="3502300"/>
            <a:ext cx="49392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505367" y="667900"/>
            <a:ext cx="5272000" cy="54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1383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5825333"/>
            <a:ext cx="12192000" cy="103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415600" y="6028533"/>
            <a:ext cx="106392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7093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2174A5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415667" y="1108233"/>
            <a:ext cx="7113200" cy="16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3333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415600" y="2828567"/>
            <a:ext cx="7113200" cy="12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8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714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BD671DD8-DB66-3B92-A1B6-23D8B89C2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spc="-1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C97040BC-7CEF-FBD5-14E8-B96311C9FE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6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58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13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1C0FFF0-5075-CF61-E3DA-7EA0ED407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1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439D200-687F-1A35-0FE3-6C8A88693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54FC1CB-AE67-CB1C-35FD-36F521132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98BCF38-2DC6-B6A1-4F78-590B1BDDE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8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342569E2-6A72-3DCA-A745-FF35C7E6E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1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rectangle&#10;&#10;Description automatically generated with medium confidence">
            <a:extLst>
              <a:ext uri="{FF2B5EF4-FFF2-40B4-BE49-F238E27FC236}">
                <a16:creationId xmlns:a16="http://schemas.microsoft.com/office/drawing/2014/main" id="{798CE026-D2F3-C172-A33A-A1429F11C5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6222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4766-0EE3-8028-2E23-5FACFF096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965" y="1302097"/>
            <a:ext cx="11016288" cy="2118805"/>
          </a:xfrm>
        </p:spPr>
        <p:txBody>
          <a:bodyPr>
            <a:noAutofit/>
          </a:bodyPr>
          <a:lstStyle/>
          <a:p>
            <a:br>
              <a:rPr lang="en-US" sz="5400" dirty="0">
                <a:latin typeface="Arial"/>
                <a:cs typeface="Arial"/>
              </a:rPr>
            </a:br>
            <a:br>
              <a:rPr lang="en-US" sz="5400" dirty="0">
                <a:latin typeface="Arial"/>
                <a:cs typeface="Arial"/>
              </a:rPr>
            </a:br>
            <a:r>
              <a:rPr lang="en-US" sz="5400" dirty="0">
                <a:latin typeface="Arial"/>
                <a:cs typeface="Arial"/>
              </a:rPr>
              <a:t>Supports for Newly Arrived Students</a:t>
            </a:r>
            <a:br>
              <a:rPr lang="en-US" sz="5400" dirty="0">
                <a:latin typeface="Arial"/>
                <a:cs typeface="Arial"/>
              </a:rPr>
            </a:br>
            <a:r>
              <a:rPr lang="en-US" sz="5400" dirty="0">
                <a:latin typeface="Arial"/>
                <a:cs typeface="Arial"/>
              </a:rPr>
              <a:t>Experiencing Homelessness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FB839-A537-685A-EE8C-AF8C11F1A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4853758"/>
            <a:ext cx="11020735" cy="118362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60D0C-2D7A-EC3D-7915-70523475690D}"/>
              </a:ext>
            </a:extLst>
          </p:cNvPr>
          <p:cNvSpPr txBox="1"/>
          <p:nvPr/>
        </p:nvSpPr>
        <p:spPr>
          <a:xfrm>
            <a:off x="659220" y="3651038"/>
            <a:ext cx="1020060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June 18, 2024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r>
              <a:rPr lang="en-US" sz="2400">
                <a:latin typeface="Arial"/>
                <a:cs typeface="Arial"/>
              </a:rPr>
              <a:t>Komal Bhasin, Chief Schools Officer</a:t>
            </a:r>
            <a:endParaRPr lang="en-US">
              <a:latin typeface="Calibri" panose="020F0502020204030204"/>
              <a:cs typeface="Calibri"/>
            </a:endParaRPr>
          </a:p>
          <a:p>
            <a:r>
              <a:rPr lang="en-US" sz="2400">
                <a:latin typeface="Arial"/>
                <a:cs typeface="Arial"/>
              </a:rPr>
              <a:t>Allison Balter, Director, Office of Language Acquisition</a:t>
            </a:r>
            <a:endParaRPr lang="en-US">
              <a:latin typeface="Calibri" panose="020F0502020204030204"/>
              <a:cs typeface="Calibri"/>
            </a:endParaRPr>
          </a:p>
          <a:p>
            <a:r>
              <a:rPr lang="en-US" sz="2400">
                <a:latin typeface="Arial"/>
                <a:cs typeface="Arial"/>
              </a:rPr>
              <a:t>Kristen McKinnon, Assistant Director, Student and Family Support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21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/>
                <a:cs typeface="Segoe UI Semibold"/>
              </a:rPr>
              <a:t>New Instructional Supports for Districts Welcoming Newly Arrived Students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010965"/>
            <a:ext cx="11087100" cy="41583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/>
            <a:r>
              <a:rPr lang="en-US" sz="3200">
                <a:latin typeface="Calibri"/>
                <a:cs typeface="Calibri"/>
              </a:rPr>
              <a:t>Translation and interpretation</a:t>
            </a:r>
            <a:endParaRPr lang="en-US"/>
          </a:p>
          <a:p>
            <a:pPr marL="514350"/>
            <a:r>
              <a:rPr lang="en-US" sz="3200">
                <a:latin typeface="Calibri"/>
                <a:cs typeface="Calibri"/>
              </a:rPr>
              <a:t>In-person and virtual technical assistance </a:t>
            </a:r>
            <a:endParaRPr lang="en-US" sz="3200"/>
          </a:p>
          <a:p>
            <a:pPr marL="514350"/>
            <a:r>
              <a:rPr lang="en-US" sz="3200">
                <a:latin typeface="Calibri"/>
                <a:cs typeface="Calibri"/>
              </a:rPr>
              <a:t>Building educator capacity</a:t>
            </a:r>
            <a:endParaRPr lang="en-US" sz="3200"/>
          </a:p>
          <a:p>
            <a:pPr marL="1428750" lvl="2"/>
            <a:r>
              <a:rPr lang="en-US" sz="2400">
                <a:latin typeface="Calibri"/>
                <a:cs typeface="Calibri"/>
              </a:rPr>
              <a:t>RETELL Courses</a:t>
            </a:r>
            <a:endParaRPr lang="en-US" sz="2400"/>
          </a:p>
          <a:p>
            <a:pPr marL="1428750" lvl="2"/>
            <a:r>
              <a:rPr lang="en-US" sz="2400">
                <a:latin typeface="Calibri"/>
                <a:cs typeface="Calibri"/>
              </a:rPr>
              <a:t>ESL Certification Grant</a:t>
            </a:r>
            <a:endParaRPr lang="en-US" sz="2400"/>
          </a:p>
          <a:p>
            <a:pPr marL="1428750" lvl="2"/>
            <a:r>
              <a:rPr lang="en-US" sz="2400">
                <a:latin typeface="Calibri"/>
                <a:cs typeface="Calibri"/>
              </a:rPr>
              <a:t>ESL MTEL Modules</a:t>
            </a:r>
            <a:endParaRPr lang="en-US" sz="2400"/>
          </a:p>
          <a:p>
            <a:pPr marL="514350"/>
            <a:r>
              <a:rPr lang="en-US" sz="3200">
                <a:latin typeface="Calibri"/>
                <a:cs typeface="Calibri"/>
              </a:rPr>
              <a:t>Professional development and coaching</a:t>
            </a:r>
          </a:p>
          <a:p>
            <a:pPr marL="514350"/>
            <a:r>
              <a:rPr lang="en-US" sz="3200">
                <a:latin typeface="Calibri"/>
                <a:cs typeface="Calibri"/>
              </a:rPr>
              <a:t>Needs assessment &amp; direct technical assistance by DESE staff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47054-7621-3A76-2AD5-EC9A36AB5C00}"/>
              </a:ext>
            </a:extLst>
          </p:cNvPr>
          <p:cNvSpPr/>
          <p:nvPr/>
        </p:nvSpPr>
        <p:spPr>
          <a:xfrm>
            <a:off x="8236480" y="1712295"/>
            <a:ext cx="3471333" cy="23495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cs typeface="Calibri"/>
              </a:rPr>
              <a:t>Development of supports is ongoing and informed by meetings with districts, our MASS Task Force, and other stakeholders, including direct visits from the DESE team.</a:t>
            </a:r>
          </a:p>
        </p:txBody>
      </p:sp>
    </p:spTree>
    <p:extLst>
      <p:ext uri="{BB962C8B-B14F-4D97-AF65-F5344CB8AC3E}">
        <p14:creationId xmlns:p14="http://schemas.microsoft.com/office/powerpoint/2010/main" val="43173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81DF64-0756-BA91-9188-FA041AD4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/>
                <a:cs typeface="Arial"/>
              </a:rPr>
              <a:t>Instructional Supports: </a:t>
            </a:r>
            <a:br>
              <a:rPr lang="en-US">
                <a:latin typeface="Calibri"/>
                <a:cs typeface="Arial"/>
              </a:rPr>
            </a:br>
            <a:r>
              <a:rPr lang="en-US">
                <a:latin typeface="Calibri"/>
                <a:cs typeface="Arial"/>
              </a:rPr>
              <a:t>Ongoing, Tailored Professional Learning </a:t>
            </a:r>
            <a:endParaRPr lang="en-US">
              <a:latin typeface="Calibri"/>
            </a:endParaRPr>
          </a:p>
        </p:txBody>
      </p:sp>
      <p:pic>
        <p:nvPicPr>
          <p:cNvPr id="8" name="Picture 7" descr="Confianza | Equity, Language and Literacy">
            <a:extLst>
              <a:ext uri="{FF2B5EF4-FFF2-40B4-BE49-F238E27FC236}">
                <a16:creationId xmlns:a16="http://schemas.microsoft.com/office/drawing/2014/main" id="{D594B3F6-F3E5-FD49-F5B7-DDAE53FDC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21" y="1709608"/>
            <a:ext cx="2161674" cy="2115310"/>
          </a:xfrm>
          <a:prstGeom prst="rect">
            <a:avLst/>
          </a:prstGeom>
        </p:spPr>
      </p:pic>
      <p:pic>
        <p:nvPicPr>
          <p:cNvPr id="7" name="Picture 6" descr="Federation for Children with Special Needs - Idealist">
            <a:extLst>
              <a:ext uri="{FF2B5EF4-FFF2-40B4-BE49-F238E27FC236}">
                <a16:creationId xmlns:a16="http://schemas.microsoft.com/office/drawing/2014/main" id="{B0B56991-C892-A167-0339-DE6D5C6B1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181" y="1838184"/>
            <a:ext cx="3023934" cy="1858157"/>
          </a:xfrm>
          <a:prstGeom prst="rect">
            <a:avLst/>
          </a:prstGeom>
        </p:spPr>
      </p:pic>
      <p:pic>
        <p:nvPicPr>
          <p:cNvPr id="6" name="Picture 5" descr="SupportEd, LLC | LinkedIn">
            <a:extLst>
              <a:ext uri="{FF2B5EF4-FFF2-40B4-BE49-F238E27FC236}">
                <a16:creationId xmlns:a16="http://schemas.microsoft.com/office/drawing/2014/main" id="{DD1F2304-28E8-E6A3-D276-3C66F5450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" t="18220" r="-427"/>
          <a:stretch/>
        </p:blipFill>
        <p:spPr>
          <a:xfrm>
            <a:off x="8432018" y="1714500"/>
            <a:ext cx="3096252" cy="2554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3CB92C-CBBF-D15E-0FDC-AE8377A55411}"/>
              </a:ext>
            </a:extLst>
          </p:cNvPr>
          <p:cNvSpPr txBox="1"/>
          <p:nvPr/>
        </p:nvSpPr>
        <p:spPr>
          <a:xfrm>
            <a:off x="548486" y="3823894"/>
            <a:ext cx="343310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Supporting newcomer students </a:t>
            </a:r>
          </a:p>
          <a:p>
            <a:endParaRPr lang="en-US" b="1">
              <a:cs typeface="Calibri"/>
            </a:endParaRPr>
          </a:p>
          <a:p>
            <a:r>
              <a:rPr lang="en-US" b="1" err="1">
                <a:cs typeface="Calibri"/>
              </a:rPr>
              <a:t>Confianza</a:t>
            </a:r>
            <a:r>
              <a:rPr lang="en-US" b="1">
                <a:cs typeface="Calibri"/>
              </a:rPr>
              <a:t> </a:t>
            </a:r>
            <a:r>
              <a:rPr lang="en-US">
                <a:cs typeface="Calibri"/>
              </a:rPr>
              <a:t>led two year-long virtual Communities of Practice (~20 district teams) to help districts learn from each other, unpack best practices for newcomer support, and action-plan for their context.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FBC019-A858-0788-C177-58B6E5EAB58E}"/>
              </a:ext>
            </a:extLst>
          </p:cNvPr>
          <p:cNvSpPr txBox="1"/>
          <p:nvPr/>
        </p:nvSpPr>
        <p:spPr>
          <a:xfrm>
            <a:off x="4511203" y="3824307"/>
            <a:ext cx="341162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Family engagement for newly arrived students</a:t>
            </a:r>
          </a:p>
          <a:p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FCSN</a:t>
            </a:r>
            <a:r>
              <a:rPr lang="en-US">
                <a:cs typeface="Calibri"/>
              </a:rPr>
              <a:t> hosted 5 webinars, two 10-hour virtual training courses, and a monthly virtual Community of Practice for districts focusing on newcomer family engagement.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1B9EC6-3315-07A6-587E-340B5FCDB93C}"/>
              </a:ext>
            </a:extLst>
          </p:cNvPr>
          <p:cNvSpPr txBox="1"/>
          <p:nvPr/>
        </p:nvSpPr>
        <p:spPr>
          <a:xfrm>
            <a:off x="8505779" y="3827296"/>
            <a:ext cx="3599852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Individualized consultation and capacity-building</a:t>
            </a:r>
          </a:p>
          <a:p>
            <a:endParaRPr lang="en-US" b="1">
              <a:cs typeface="Calibri"/>
            </a:endParaRPr>
          </a:p>
          <a:p>
            <a:r>
              <a:rPr lang="en-US" b="1" err="1">
                <a:cs typeface="Calibri"/>
              </a:rPr>
              <a:t>SupportEd</a:t>
            </a:r>
            <a:r>
              <a:rPr lang="en-US" b="1">
                <a:cs typeface="Calibri"/>
              </a:rPr>
              <a:t> </a:t>
            </a:r>
            <a:r>
              <a:rPr lang="en-US">
                <a:cs typeface="Calibri"/>
              </a:rPr>
              <a:t>provided individualized technical assistance, including an in-person needs assessment and follow-up consultation, for 10 districts who want to dig deeper into their programs and practices.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78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96D76-6484-7599-AF2E-6337547E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Agenda   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1989D3-C7FD-0E8F-293B-72C83BF23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Massachusetts Context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Whole-Child Supports</a:t>
            </a:r>
          </a:p>
          <a:p>
            <a:r>
              <a:rPr lang="en-US">
                <a:latin typeface="Arial"/>
                <a:cs typeface="Arial"/>
              </a:rPr>
              <a:t>Instructional Supports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District Presentation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0A474-2443-34C8-FEF0-279F237C6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203" y="3571874"/>
            <a:ext cx="5429249" cy="7024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72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0CA969-1989-EA4E-92A2-D6DAE683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District Presentation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5EB26F-522D-8662-EE29-064FFBFE1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Dr. Steven Zrike, Salem Public Schools</a:t>
            </a:r>
          </a:p>
          <a:p>
            <a:r>
              <a:rPr lang="en-US">
                <a:latin typeface="Arial"/>
                <a:cs typeface="Arial"/>
              </a:rPr>
              <a:t>Ellen Wingard, Executive Director of Student Supports</a:t>
            </a:r>
          </a:p>
        </p:txBody>
      </p:sp>
    </p:spTree>
    <p:extLst>
      <p:ext uri="{BB962C8B-B14F-4D97-AF65-F5344CB8AC3E}">
        <p14:creationId xmlns:p14="http://schemas.microsoft.com/office/powerpoint/2010/main" val="1405217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133" y="33"/>
            <a:ext cx="12241135" cy="68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6748767" y="4863500"/>
            <a:ext cx="5512000" cy="98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SzPts val="990"/>
            </a:pPr>
            <a:r>
              <a:rPr lang="en" sz="2667">
                <a:solidFill>
                  <a:schemeClr val="lt1"/>
                </a:solidFill>
              </a:rPr>
              <a:t>Salem Public Schools</a:t>
            </a:r>
            <a:endParaRPr sz="2667">
              <a:solidFill>
                <a:schemeClr val="lt1"/>
              </a:solidFill>
            </a:endParaRPr>
          </a:p>
          <a:p>
            <a:pPr algn="ctr">
              <a:buSzPts val="990"/>
            </a:pPr>
            <a:r>
              <a:rPr lang="en" sz="2667">
                <a:solidFill>
                  <a:schemeClr val="lt1"/>
                </a:solidFill>
              </a:rPr>
              <a:t>Welcoming Newcomers</a:t>
            </a:r>
            <a:endParaRPr sz="2667">
              <a:solidFill>
                <a:schemeClr val="lt1"/>
              </a:solidFill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7628767" y="5754467"/>
            <a:ext cx="3752000" cy="62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ctr"/>
            <a:r>
              <a:rPr lang="en">
                <a:solidFill>
                  <a:schemeClr val="lt1"/>
                </a:solidFill>
              </a:rPr>
              <a:t>6.18.24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7" name="Google Shape;67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8688"/>
          <a:stretch/>
        </p:blipFill>
        <p:spPr>
          <a:xfrm>
            <a:off x="5614567" y="4965096"/>
            <a:ext cx="1669133" cy="17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415600" y="341633"/>
            <a:ext cx="11360800" cy="83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 sz="4267" b="1">
                <a:latin typeface="Libre Baskerville"/>
                <a:ea typeface="Libre Baskerville"/>
                <a:cs typeface="Libre Baskerville"/>
                <a:sym typeface="Libre Baskerville"/>
              </a:rPr>
              <a:t>Anchored By Our Strategic Plan and      Core Values </a:t>
            </a:r>
            <a:r>
              <a:rPr lang="en" sz="4267" b="1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 sz="4267" b="1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/>
            <a:endParaRPr sz="4267" b="1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endParaRPr b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66666"/>
                </a:solidFill>
              </a:rPr>
              <a:pPr defTabSz="1219170">
                <a:buClr>
                  <a:srgbClr val="000000"/>
                </a:buClr>
              </a:pPr>
              <a:t>15</a:t>
            </a:fld>
            <a:endParaRPr kern="0">
              <a:solidFill>
                <a:srgbClr val="666666"/>
              </a:solidFill>
            </a:endParaRPr>
          </a:p>
        </p:txBody>
      </p:sp>
      <p:pic>
        <p:nvPicPr>
          <p:cNvPr id="74" name="Google Shape;74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83" r="34827" b="28412"/>
          <a:stretch/>
        </p:blipFill>
        <p:spPr>
          <a:xfrm>
            <a:off x="1" y="1837834"/>
            <a:ext cx="6549900" cy="502016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6549900" y="1837834"/>
            <a:ext cx="5478400" cy="520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 defTabSz="1219170">
              <a:lnSpc>
                <a:spcPct val="115000"/>
              </a:lnSpc>
              <a:buClr>
                <a:srgbClr val="444444"/>
              </a:buClr>
              <a:buSzPts val="1400"/>
              <a:buFont typeface="Libre Baskerville"/>
              <a:buChar char="★"/>
            </a:pPr>
            <a:r>
              <a:rPr lang="en" sz="1867" b="1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Belonging – </a:t>
            </a:r>
            <a:r>
              <a:rPr lang="en" sz="1867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 believe </a:t>
            </a:r>
            <a:r>
              <a:rPr lang="en" sz="1867" u="sng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all members of our community are valued and that our relationships are built on empathy and respect</a:t>
            </a:r>
            <a:endParaRPr sz="1867" u="sng" kern="0">
              <a:solidFill>
                <a:srgbClr val="444444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444444"/>
              </a:buClr>
              <a:buSzPts val="1400"/>
              <a:buFont typeface="Libre Baskerville"/>
              <a:buChar char="★"/>
            </a:pPr>
            <a:r>
              <a:rPr lang="en" sz="1867" b="1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Equity – </a:t>
            </a:r>
            <a:r>
              <a:rPr lang="en" sz="1867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 believe in promoting social justice to ensure an </a:t>
            </a:r>
            <a:r>
              <a:rPr lang="en" sz="1867" u="sng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inclusive school community where all members are empowered and engaged</a:t>
            </a:r>
            <a:endParaRPr sz="1867" u="sng" kern="0">
              <a:solidFill>
                <a:srgbClr val="444444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444444"/>
              </a:buClr>
              <a:buSzPts val="1400"/>
              <a:buFont typeface="Libre Baskerville"/>
              <a:buChar char="★"/>
            </a:pPr>
            <a:r>
              <a:rPr lang="en" sz="1867" b="1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Opportunity – </a:t>
            </a:r>
            <a:r>
              <a:rPr lang="en" sz="1867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We believe </a:t>
            </a:r>
            <a:r>
              <a:rPr lang="en" sz="1867" u="sng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all students should receive a personalized experience</a:t>
            </a:r>
            <a:r>
              <a:rPr lang="en" sz="1867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to achieve academic success, find joy in their learning, and have multiple choices for their post-secondary plans.</a:t>
            </a:r>
            <a:endParaRPr sz="2933" b="1" kern="0">
              <a:solidFill>
                <a:srgbClr val="FF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" name="Google Shape;101;p17">
            <a:extLst>
              <a:ext uri="{FF2B5EF4-FFF2-40B4-BE49-F238E27FC236}">
                <a16:creationId xmlns:a16="http://schemas.microsoft.com/office/drawing/2014/main" id="{C7960919-42CE-5BAC-107C-4EA936736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8688"/>
          <a:stretch/>
        </p:blipFill>
        <p:spPr>
          <a:xfrm>
            <a:off x="9932567" y="64363"/>
            <a:ext cx="1669133" cy="17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15600" y="389733"/>
            <a:ext cx="11360800" cy="83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800"/>
              <a:t>Setting the Tone and Expectation</a:t>
            </a:r>
            <a:endParaRPr sz="3800"/>
          </a:p>
        </p:txBody>
      </p:sp>
      <p:pic>
        <p:nvPicPr>
          <p:cNvPr id="2" name="Google Shape;101;p17">
            <a:extLst>
              <a:ext uri="{FF2B5EF4-FFF2-40B4-BE49-F238E27FC236}">
                <a16:creationId xmlns:a16="http://schemas.microsoft.com/office/drawing/2014/main" id="{AEC58AB7-3153-B0FB-EEF3-B696B6ABF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88"/>
          <a:stretch/>
        </p:blipFill>
        <p:spPr>
          <a:xfrm>
            <a:off x="9932567" y="64363"/>
            <a:ext cx="1669133" cy="17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77233" y="1803867"/>
            <a:ext cx="5773600" cy="491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 defTabSz="1219170">
              <a:lnSpc>
                <a:spcPct val="115000"/>
              </a:lnSpc>
              <a:buClr>
                <a:srgbClr val="444444"/>
              </a:buClr>
              <a:buSzPts val="1800"/>
              <a:buFont typeface="Libre Baskerville"/>
              <a:buChar char="●"/>
            </a:pPr>
            <a:r>
              <a:rPr lang="en" sz="2400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New families are an asset, never a burden- families enhance the richness of the community</a:t>
            </a:r>
            <a:endParaRPr sz="2400" kern="0">
              <a:solidFill>
                <a:srgbClr val="444444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444444"/>
              </a:buClr>
              <a:buSzPts val="1800"/>
              <a:buFont typeface="Libre Baskerville"/>
              <a:buChar char="●"/>
            </a:pPr>
            <a:r>
              <a:rPr lang="en" sz="2400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Consistently message and remind others of the benefits of welcoming new community members</a:t>
            </a:r>
            <a:endParaRPr sz="2400" kern="0">
              <a:solidFill>
                <a:srgbClr val="444444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444444"/>
              </a:buClr>
              <a:buSzPts val="1800"/>
              <a:buFont typeface="Libre Baskerville"/>
              <a:buChar char="●"/>
            </a:pPr>
            <a:r>
              <a:rPr lang="en" sz="2400" kern="0">
                <a:solidFill>
                  <a:srgbClr val="44444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Meet with families to listen and learn about their experiences, their talents and their needs</a:t>
            </a:r>
            <a:endParaRPr sz="2667" kern="0">
              <a:solidFill>
                <a:srgbClr val="444444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83" name="Google Shape;8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1" y="2401933"/>
            <a:ext cx="5720767" cy="381570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66666"/>
                </a:solidFill>
              </a:rPr>
              <a:pPr defTabSz="1219170">
                <a:buClr>
                  <a:srgbClr val="000000"/>
                </a:buClr>
              </a:pPr>
              <a:t>16</a:t>
            </a:fld>
            <a:endParaRPr kern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01611" y="366934"/>
            <a:ext cx="11360800" cy="132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sz="3800" b="1">
                <a:latin typeface="Libre Baskerville"/>
                <a:ea typeface="Libre Baskerville"/>
                <a:cs typeface="Libre Baskerville"/>
                <a:sym typeface="Libre Baskerville"/>
              </a:rPr>
              <a:t>Context- Emergency Shelter System</a:t>
            </a:r>
            <a:endParaRPr sz="3800" b="1" i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" name="Google Shape;101;p17">
            <a:extLst>
              <a:ext uri="{FF2B5EF4-FFF2-40B4-BE49-F238E27FC236}">
                <a16:creationId xmlns:a16="http://schemas.microsoft.com/office/drawing/2014/main" id="{DB709AD1-CAFC-EC5D-C8F8-D38DBF7E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88"/>
          <a:stretch/>
        </p:blipFill>
        <p:spPr>
          <a:xfrm>
            <a:off x="9932567" y="64363"/>
            <a:ext cx="1669133" cy="17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82367" y="1768100"/>
            <a:ext cx="7841600" cy="4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lnSpc>
                <a:spcPct val="115000"/>
              </a:lnSpc>
              <a:buClr>
                <a:srgbClr val="000000"/>
              </a:buClr>
              <a:buSzPts val="1800"/>
              <a:buFont typeface="Libre Baskerville"/>
              <a:buChar char="●"/>
            </a:pPr>
            <a:r>
              <a:rPr lang="en" sz="2400" b="1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298 McKinney Vento </a:t>
            </a:r>
            <a:r>
              <a:rPr lang="en" sz="2400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identified students in the Salem Public Schools (8% of our overall population)</a:t>
            </a:r>
            <a:endParaRPr sz="2400" kern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000000"/>
              </a:buClr>
              <a:buSzPts val="1800"/>
              <a:buFont typeface="Libre Baskerville"/>
              <a:buChar char="●"/>
            </a:pPr>
            <a:r>
              <a:rPr lang="en" sz="2400" b="1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82 SPS students</a:t>
            </a:r>
            <a:r>
              <a:rPr lang="en" sz="2400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at the Salem State emergency shelter site </a:t>
            </a:r>
            <a:r>
              <a:rPr lang="en" sz="2400" b="1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(29 students remaining at shelter site)</a:t>
            </a:r>
            <a:endParaRPr sz="2400" b="1" kern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000000"/>
              </a:buClr>
              <a:buSzPts val="1800"/>
              <a:buFont typeface="Libre Baskerville"/>
              <a:buChar char="●"/>
            </a:pPr>
            <a:r>
              <a:rPr lang="en" sz="2400" b="1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All 82 students remaining</a:t>
            </a:r>
            <a:r>
              <a:rPr lang="en" sz="2400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in the Salem Public Schools</a:t>
            </a:r>
            <a:endParaRPr sz="2400" kern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000000"/>
              </a:buClr>
              <a:buSzPts val="1800"/>
              <a:buFont typeface="Libre Baskerville"/>
              <a:buChar char="●"/>
            </a:pPr>
            <a:r>
              <a:rPr lang="en" sz="2400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Students assigned to </a:t>
            </a:r>
            <a:r>
              <a:rPr lang="en" sz="2400" b="1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8 different schools</a:t>
            </a:r>
            <a:r>
              <a:rPr lang="en" sz="2400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 sz="2400" kern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000000"/>
              </a:buClr>
              <a:buSzPts val="1800"/>
              <a:buFont typeface="Libre Baskerville"/>
              <a:buChar char="●"/>
            </a:pPr>
            <a:r>
              <a:rPr lang="en" sz="2400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Students speak </a:t>
            </a:r>
            <a:r>
              <a:rPr lang="en" sz="2400" b="1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 different languages</a:t>
            </a:r>
            <a:endParaRPr sz="2400" b="1" kern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609585" defTabSz="1219170">
              <a:lnSpc>
                <a:spcPct val="115000"/>
              </a:lnSpc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0" name="Google Shape;90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132" r="8811"/>
          <a:stretch/>
        </p:blipFill>
        <p:spPr>
          <a:xfrm>
            <a:off x="7844901" y="2841599"/>
            <a:ext cx="4066001" cy="232306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66666"/>
                </a:solidFill>
              </a:rPr>
              <a:pPr defTabSz="1219170">
                <a:buClr>
                  <a:srgbClr val="000000"/>
                </a:buClr>
              </a:pPr>
              <a:t>17</a:t>
            </a:fld>
            <a:endParaRPr kern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55833" y="423800"/>
            <a:ext cx="11360800" cy="83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sz="3800" b="1">
                <a:latin typeface="Libre Baskerville"/>
                <a:ea typeface="Libre Baskerville"/>
                <a:cs typeface="Libre Baskerville"/>
                <a:sym typeface="Libre Baskerville"/>
              </a:rPr>
              <a:t>Our Response</a:t>
            </a:r>
            <a:endParaRPr sz="3800" b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66666"/>
                </a:solidFill>
              </a:rPr>
              <a:pPr defTabSz="1219170">
                <a:buClr>
                  <a:srgbClr val="000000"/>
                </a:buClr>
              </a:pPr>
              <a:t>18</a:t>
            </a:fld>
            <a:endParaRPr kern="0">
              <a:solidFill>
                <a:srgbClr val="666666"/>
              </a:solidFill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355832" y="2617200"/>
            <a:ext cx="11793767" cy="45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endParaRPr lang="en" sz="2133" b="1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indent="0">
              <a:buNone/>
            </a:pPr>
            <a:r>
              <a:rPr lang="en" sz="24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Support From DESE</a:t>
            </a:r>
            <a:endParaRPr sz="2400" b="1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spcBef>
                <a:spcPts val="1600"/>
              </a:spcBef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Family Resources: clothing, personal hygiene, school supplies, etc. (Fund 301 Grant)</a:t>
            </a:r>
            <a:endParaRPr sz="20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Transportation (Emergency Assistance for Homeless Families Grant)</a:t>
            </a:r>
            <a:endParaRPr sz="20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Language Access (Emergency Assistance for Homeless Families Grant)</a:t>
            </a:r>
            <a:endParaRPr sz="20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ML staffing (Emergency Assistance for Homeless Families Grant)</a:t>
            </a:r>
            <a:endParaRPr sz="20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Staff training </a:t>
            </a:r>
            <a:endParaRPr sz="20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Adult Career Technical Programming</a:t>
            </a:r>
            <a:endParaRPr sz="20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92461" y="1751037"/>
            <a:ext cx="12099539" cy="100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kern="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Mobilized cross-departmental district team, school based support teams, partnership with city officials and DESE resources to ensure cohesion and optimal support.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1" name="Google Shape;10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88"/>
          <a:stretch/>
        </p:blipFill>
        <p:spPr>
          <a:xfrm>
            <a:off x="9932567" y="64363"/>
            <a:ext cx="1669133" cy="17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55833" y="423800"/>
            <a:ext cx="11360800" cy="83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sz="3800" b="1">
                <a:latin typeface="Libre Baskerville"/>
                <a:ea typeface="Libre Baskerville"/>
                <a:cs typeface="Libre Baskerville"/>
                <a:sym typeface="Libre Baskerville"/>
              </a:rPr>
              <a:t>Our Response   </a:t>
            </a:r>
            <a:endParaRPr sz="3800" b="1" dirty="0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66666"/>
                </a:solidFill>
              </a:rPr>
              <a:pPr defTabSz="1219170">
                <a:buClr>
                  <a:srgbClr val="000000"/>
                </a:buClr>
              </a:pPr>
              <a:t>19</a:t>
            </a:fld>
            <a:endParaRPr kern="0">
              <a:solidFill>
                <a:srgbClr val="666666"/>
              </a:solidFill>
            </a:endParaRPr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2"/>
          </p:nvPr>
        </p:nvSpPr>
        <p:spPr>
          <a:xfrm>
            <a:off x="355833" y="2013518"/>
            <a:ext cx="11779558" cy="41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indent="0">
              <a:buNone/>
            </a:pPr>
            <a:r>
              <a:rPr lang="en" sz="2133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City/District Partnership</a:t>
            </a:r>
            <a:endParaRPr sz="2133" b="1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spcBef>
                <a:spcPts val="1600"/>
              </a:spcBef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Role of district and school based student support coordinators and family engagement facilitators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Ongoing case management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423323">
              <a:buClr>
                <a:schemeClr val="dk1"/>
              </a:buClr>
              <a:buSzPts val="1400"/>
              <a:buFont typeface="Libre Baskerville"/>
              <a:buChar char="●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Responsive Services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Parent Child Plus Programming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Physical and Mental Health Supports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Food and Basic Needs 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Health Van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ESL Classes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Legal consultation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lvl="1" indent="-423323">
              <a:buClr>
                <a:schemeClr val="dk1"/>
              </a:buClr>
              <a:buSzPts val="1400"/>
              <a:buFont typeface="Libre Baskerville"/>
              <a:buChar char="○"/>
            </a:pPr>
            <a:r>
              <a:rPr lang="en" sz="1867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After school and summer programs</a:t>
            </a:r>
            <a:endParaRPr sz="1867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01" name="Google Shape;10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8688"/>
          <a:stretch/>
        </p:blipFill>
        <p:spPr>
          <a:xfrm>
            <a:off x="9932567" y="64363"/>
            <a:ext cx="1669133" cy="170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1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96D76-6484-7599-AF2E-6337547E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Agenda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1989D3-C7FD-0E8F-293B-72C83BF23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Massachusetts Context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Whole-Child Supports</a:t>
            </a:r>
          </a:p>
          <a:p>
            <a:r>
              <a:rPr lang="en-US">
                <a:latin typeface="Arial"/>
                <a:cs typeface="Arial"/>
              </a:rPr>
              <a:t>Instructional Supports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District Presentation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8C847E-9C79-0BDE-B75B-4B6719E78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9328" y="2071686"/>
            <a:ext cx="5429249" cy="5476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0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2FE222-FE2A-24BC-CCE7-CF4F4AAA8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15662" cy="1042852"/>
          </a:xfrm>
        </p:spPr>
        <p:txBody>
          <a:bodyPr>
            <a:noAutofit/>
          </a:bodyPr>
          <a:lstStyle/>
          <a:p>
            <a:r>
              <a:rPr lang="en-US" sz="4000">
                <a:latin typeface="Arial"/>
                <a:cs typeface="Arial"/>
              </a:rPr>
              <a:t>Massachusetts Context: Students Experiencing Homelessness</a:t>
            </a:r>
            <a:endParaRPr lang="en-US" sz="4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BA248-C502-AC80-3A0C-E6F7A0BE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9" y="1947867"/>
            <a:ext cx="6097653" cy="403362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E181C2-48F8-35EF-5BC3-933A049E8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316" y="2086984"/>
            <a:ext cx="4375484" cy="405255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rial"/>
                <a:cs typeface="Arial"/>
              </a:rPr>
              <a:t>More than 31,000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Massachusetts public school students experienced homelessness this year.</a:t>
            </a:r>
          </a:p>
          <a:p>
            <a:r>
              <a:rPr lang="en-US">
                <a:latin typeface="Arial"/>
                <a:cs typeface="Arial"/>
              </a:rPr>
              <a:t>~85% of Massachusetts public schools served at least one student experiencing homelessness this year.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632506-0D84-A5C1-4E2A-68D01280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063"/>
            <a:ext cx="10515600" cy="104285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Massachusetts Context: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How Students Experience Homelessness 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46B220-6ED4-ACBE-CE31-5A04FA6394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30346"/>
              </p:ext>
            </p:extLst>
          </p:nvPr>
        </p:nvGraphicFramePr>
        <p:xfrm>
          <a:off x="838200" y="2087562"/>
          <a:ext cx="10515597" cy="356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161">
                  <a:extLst>
                    <a:ext uri="{9D8B030D-6E8A-4147-A177-3AD203B41FA5}">
                      <a16:colId xmlns:a16="http://schemas.microsoft.com/office/drawing/2014/main" val="1542967343"/>
                    </a:ext>
                  </a:extLst>
                </a:gridCol>
                <a:gridCol w="2500829">
                  <a:extLst>
                    <a:ext uri="{9D8B030D-6E8A-4147-A177-3AD203B41FA5}">
                      <a16:colId xmlns:a16="http://schemas.microsoft.com/office/drawing/2014/main" val="854464802"/>
                    </a:ext>
                  </a:extLst>
                </a:gridCol>
                <a:gridCol w="2738607">
                  <a:extLst>
                    <a:ext uri="{9D8B030D-6E8A-4147-A177-3AD203B41FA5}">
                      <a16:colId xmlns:a16="http://schemas.microsoft.com/office/drawing/2014/main" val="372939552"/>
                    </a:ext>
                  </a:extLst>
                </a:gridCol>
              </a:tblGrid>
              <a:tr h="5945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Primary Nighttime Residence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ptos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ptos"/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102399"/>
                  </a:ext>
                </a:extLst>
              </a:tr>
              <a:tr h="594547">
                <a:tc>
                  <a:txBody>
                    <a:bodyPr/>
                    <a:lstStyle/>
                    <a:p>
                      <a:r>
                        <a:rPr lang="en-US">
                          <a:latin typeface="Aptos"/>
                        </a:rPr>
                        <a:t>Shelters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6,404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9,425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05096"/>
                  </a:ext>
                </a:extLst>
              </a:tr>
              <a:tr h="544731">
                <a:tc>
                  <a:txBody>
                    <a:bodyPr/>
                    <a:lstStyle/>
                    <a:p>
                      <a:r>
                        <a:rPr lang="en-US">
                          <a:latin typeface="Aptos"/>
                        </a:rPr>
                        <a:t>Doubled-up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16,470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18,656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923547"/>
                  </a:ext>
                </a:extLst>
              </a:tr>
              <a:tr h="594547">
                <a:tc>
                  <a:txBody>
                    <a:bodyPr/>
                    <a:lstStyle/>
                    <a:p>
                      <a:r>
                        <a:rPr lang="en-US">
                          <a:latin typeface="Aptos"/>
                        </a:rPr>
                        <a:t>Unsheltered (e.g., cars, parks, campgrounds,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471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768610"/>
                  </a:ext>
                </a:extLst>
              </a:tr>
              <a:tr h="594547">
                <a:tc>
                  <a:txBody>
                    <a:bodyPr/>
                    <a:lstStyle/>
                    <a:p>
                      <a:r>
                        <a:rPr lang="en-US">
                          <a:latin typeface="Aptos"/>
                        </a:rPr>
                        <a:t>Hotels/Motels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2,048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/>
                        </a:rPr>
                        <a:t>2,263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4368539"/>
                  </a:ext>
                </a:extLst>
              </a:tr>
              <a:tr h="594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Aptos"/>
                        </a:rPr>
                        <a:t>Total Students Experiencing Homelessness</a:t>
                      </a:r>
                    </a:p>
                    <a:p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Aptos"/>
                        </a:rPr>
                        <a:t>25,214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ptos"/>
                        </a:rPr>
                        <a:t>30,815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586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74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Segoe UI Semibold"/>
              </a:rPr>
              <a:t>Massachusetts Context: Collaboration</a:t>
            </a:r>
            <a:endParaRPr lang="en-US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700" y="1938818"/>
            <a:ext cx="10864850" cy="3801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>
              <a:buNone/>
              <a:tabLst>
                <a:tab pos="2286000" algn="l"/>
              </a:tabLst>
            </a:pPr>
            <a:r>
              <a:rPr lang="en-US" b="0" i="1">
                <a:solidFill>
                  <a:srgbClr val="202124"/>
                </a:solidFill>
                <a:effectLst/>
                <a:latin typeface="Calibri"/>
                <a:cs typeface="Arial"/>
              </a:rPr>
              <a:t>Alone, we can do so little; together, we can do so much." - Helen Keller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FD982B-FF4F-26FC-4FC2-2E39189A722D}"/>
              </a:ext>
            </a:extLst>
          </p:cNvPr>
          <p:cNvSpPr/>
          <p:nvPr/>
        </p:nvSpPr>
        <p:spPr>
          <a:xfrm>
            <a:off x="248708" y="2687404"/>
            <a:ext cx="2656416" cy="30266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Partnerships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45B766-393B-5519-8CBB-EBF0C68C64F8}"/>
              </a:ext>
            </a:extLst>
          </p:cNvPr>
          <p:cNvSpPr/>
          <p:nvPr/>
        </p:nvSpPr>
        <p:spPr>
          <a:xfrm>
            <a:off x="3053291" y="2688022"/>
            <a:ext cx="8318500" cy="3518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Governor's Office (GOV)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Executive Office of Education (EOE)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Executive Office of Housing and Livable Communities (EOHLC)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Office of Refugees and Immigrants (ORI)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Executive Office of Health &amp; Human Services (EHS)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Department of Public Health (DPH)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Executive Office for Administration &amp; Finance (A&amp;F)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Department of Transitional Assistance (DTA)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Massachusetts Municipal Association (MMA)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Massachusetts Association of School Superintendents (MASS)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Massachusetts Association of School Superintendents Task Force (MASS Task Force)</a:t>
            </a:r>
          </a:p>
        </p:txBody>
      </p:sp>
    </p:spTree>
    <p:extLst>
      <p:ext uri="{BB962C8B-B14F-4D97-AF65-F5344CB8AC3E}">
        <p14:creationId xmlns:p14="http://schemas.microsoft.com/office/powerpoint/2010/main" val="360534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96D76-6484-7599-AF2E-6337547E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Agenda 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1989D3-C7FD-0E8F-293B-72C83BF23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Massachusetts Context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Whole-Child Supports</a:t>
            </a:r>
          </a:p>
          <a:p>
            <a:r>
              <a:rPr lang="en-US">
                <a:latin typeface="Arial"/>
                <a:cs typeface="Arial"/>
              </a:rPr>
              <a:t>Instructional Supports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District Presentation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6319D8-3820-CEF7-72B7-D68C7021A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203" y="2595561"/>
            <a:ext cx="5429249" cy="46434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7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7FD209-A46F-36D0-6E23-11B5AF84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/>
                <a:cs typeface="Arial"/>
              </a:rPr>
              <a:t>Whole Child Supports: Existing/Ongoing Supports for Students Experiencing Homelessness</a:t>
            </a:r>
            <a:endParaRPr lang="en-US">
              <a:latin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D37623-E588-C1A2-0061-A1BD9DF2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0678"/>
            <a:ext cx="10515600" cy="477101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Calibri"/>
              <a:cs typeface="Calibri"/>
            </a:endParaRPr>
          </a:p>
          <a:p>
            <a:r>
              <a:rPr lang="en-US" sz="3200">
                <a:latin typeface="Calibri"/>
                <a:cs typeface="Calibri"/>
              </a:rPr>
              <a:t>Monthly office hours</a:t>
            </a:r>
          </a:p>
          <a:p>
            <a:r>
              <a:rPr lang="en-US" sz="3200">
                <a:latin typeface="Calibri"/>
                <a:cs typeface="Calibri"/>
              </a:rPr>
              <a:t>In-person and virtual technical assistance</a:t>
            </a:r>
          </a:p>
          <a:p>
            <a:r>
              <a:rPr lang="en-US" sz="3200">
                <a:latin typeface="Calibri"/>
                <a:cs typeface="Calibri"/>
              </a:rPr>
              <a:t>Professional learning communities &amp; networking opportunities to learn and share best practices</a:t>
            </a:r>
          </a:p>
          <a:p>
            <a:r>
              <a:rPr lang="en-US" sz="3200">
                <a:latin typeface="Calibri"/>
                <a:cs typeface="Calibri"/>
              </a:rPr>
              <a:t>Direct technical assistance to district homeless liaisons from DESE's Homeless Education State Coordinator</a:t>
            </a:r>
          </a:p>
          <a:p>
            <a:pPr lvl="1"/>
            <a:endParaRPr lang="en-US"/>
          </a:p>
          <a:p>
            <a:endParaRPr lang="en-US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348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7FD209-A46F-36D0-6E23-11B5AF84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>
                <a:latin typeface="Calibri"/>
                <a:cs typeface="Arial"/>
              </a:rPr>
              <a:t>Whole Child Supports: Funding for Districts Welcoming Newly Arrived Students in the EA Shelter System</a:t>
            </a:r>
            <a:endParaRPr lang="en-US" sz="4000">
              <a:latin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D37623-E588-C1A2-0061-A1BD9DF2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17" y="2086984"/>
            <a:ext cx="11573933" cy="4052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28700" lvl="1" indent="-571500"/>
            <a:r>
              <a:rPr lang="en-US" sz="3200" b="1">
                <a:latin typeface="Calibri"/>
                <a:cs typeface="Calibri"/>
              </a:rPr>
              <a:t>$1,000 per student to meet immediate needs</a:t>
            </a:r>
          </a:p>
          <a:p>
            <a:pPr marL="1485900" lvl="2"/>
            <a:r>
              <a:rPr lang="en-US" sz="2800">
                <a:latin typeface="Calibri"/>
                <a:cs typeface="Calibri"/>
              </a:rPr>
              <a:t>Awarded to date:  ~$3.4 million</a:t>
            </a:r>
          </a:p>
          <a:p>
            <a:pPr marL="1028700" lvl="1" indent="-571500"/>
            <a:r>
              <a:rPr lang="en-US" sz="3200" b="1">
                <a:latin typeface="Calibri"/>
                <a:cs typeface="Calibri"/>
              </a:rPr>
              <a:t>$104.89 reimbursement per student per day enrolled</a:t>
            </a:r>
            <a:r>
              <a:rPr lang="en-US" sz="3200">
                <a:latin typeface="Calibri"/>
                <a:cs typeface="Calibri"/>
              </a:rPr>
              <a:t> </a:t>
            </a:r>
          </a:p>
          <a:p>
            <a:pPr marL="1485900" lvl="2"/>
            <a:r>
              <a:rPr lang="en-US" sz="2800">
                <a:latin typeface="Calibri"/>
                <a:cs typeface="Calibri"/>
              </a:rPr>
              <a:t>Expended to date: ~$23 million</a:t>
            </a:r>
            <a:endParaRPr lang="en-US" sz="2800">
              <a:latin typeface="Calibri"/>
              <a:ea typeface="+mn-lt"/>
              <a:cs typeface="+mn-lt"/>
            </a:endParaRPr>
          </a:p>
          <a:p>
            <a:pPr marL="1028700" lvl="1" indent="-571500"/>
            <a:r>
              <a:rPr lang="en-US" sz="3200" b="1">
                <a:latin typeface="Calibri"/>
                <a:cs typeface="Calibri"/>
              </a:rPr>
              <a:t>Accelerated payment for eligible districts to address transportation cost for ‘school of origin’ </a:t>
            </a:r>
          </a:p>
          <a:p>
            <a:pPr marL="1485900" lvl="2"/>
            <a:r>
              <a:rPr lang="en-US" sz="2800">
                <a:latin typeface="Calibri"/>
                <a:cs typeface="Calibri"/>
              </a:rPr>
              <a:t>Expended to date: ~$700,000</a:t>
            </a:r>
          </a:p>
        </p:txBody>
      </p:sp>
    </p:spTree>
    <p:extLst>
      <p:ext uri="{BB962C8B-B14F-4D97-AF65-F5344CB8AC3E}">
        <p14:creationId xmlns:p14="http://schemas.microsoft.com/office/powerpoint/2010/main" val="1496999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96D76-6484-7599-AF2E-6337547E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Agenda  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1989D3-C7FD-0E8F-293B-72C83BF23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Massachusetts Context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Whole-Child Supports</a:t>
            </a:r>
          </a:p>
          <a:p>
            <a:r>
              <a:rPr lang="en-US">
                <a:latin typeface="Arial"/>
                <a:cs typeface="Arial"/>
              </a:rPr>
              <a:t>Instructional Supports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District Presentation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1A002-9061-329B-E38D-9B25360F2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203" y="3083718"/>
            <a:ext cx="5429249" cy="59531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51EDC-5247-FC09-9A60-DB0D9884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40000">
            <a:off x="7265193" y="681038"/>
            <a:ext cx="3698082" cy="2090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88E7A-D7D6-01C9-2EC7-0B511C81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0000">
            <a:off x="7896225" y="1895475"/>
            <a:ext cx="4090988" cy="2376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24F64-2697-F43B-8E5E-681506151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360000">
            <a:off x="7046119" y="3386137"/>
            <a:ext cx="4148138" cy="237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796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2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EA0BB4E6A684694772750B001C800" ma:contentTypeVersion="14" ma:contentTypeDescription="Create a new document." ma:contentTypeScope="" ma:versionID="2570abc8cd42dcfbcf857bb7637975b8">
  <xsd:schema xmlns:xsd="http://www.w3.org/2001/XMLSchema" xmlns:xs="http://www.w3.org/2001/XMLSchema" xmlns:p="http://schemas.microsoft.com/office/2006/metadata/properties" xmlns:ns2="0128f6a2-0fe6-40ac-973e-bb0bf351512f" xmlns:ns3="7a12eb2f-f040-4639-9fb2-5a6588dc8035" targetNamespace="http://schemas.microsoft.com/office/2006/metadata/properties" ma:root="true" ma:fieldsID="d05fa8da73a61f2f04cbd345cca9ce77" ns2:_="" ns3:_="">
    <xsd:import namespace="0128f6a2-0fe6-40ac-973e-bb0bf351512f"/>
    <xsd:import namespace="7a12eb2f-f040-4639-9fb2-5a6588dc80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8f6a2-0fe6-40ac-973e-bb0bf3515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2eb2f-f040-4639-9fb2-5a6588dc80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7bb8feb-9677-4bc1-b64f-9fa6907871bd}" ma:internalName="TaxCatchAll" ma:showField="CatchAllData" ma:web="7a12eb2f-f040-4639-9fb2-5a6588dc80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12eb2f-f040-4639-9fb2-5a6588dc8035">
      <UserInfo>
        <DisplayName>Bettencourt, Helene H. (DESE)</DisplayName>
        <AccountId>18</AccountId>
        <AccountType/>
      </UserInfo>
      <UserInfo>
        <DisplayName>Foley, Kinnon (DESE)</DisplayName>
        <AccountId>1477</AccountId>
        <AccountType/>
      </UserInfo>
      <UserInfo>
        <DisplayName>Woo, Lauren (DESE)</DisplayName>
        <AccountId>84</AccountId>
        <AccountType/>
      </UserInfo>
      <UserInfo>
        <DisplayName>McKinnon, Kristen A (DESE)</DisplayName>
        <AccountId>61</AccountId>
        <AccountType/>
      </UserInfo>
      <UserInfo>
        <DisplayName>Harrington, Carrie J (DESE)</DisplayName>
        <AccountId>357</AccountId>
        <AccountType/>
      </UserInfo>
      <UserInfo>
        <DisplayName>Balter, Allison E. (DESE)</DisplayName>
        <AccountId>1196</AccountId>
        <AccountType/>
      </UserInfo>
    </SharedWithUsers>
    <TaxCatchAll xmlns="7a12eb2f-f040-4639-9fb2-5a6588dc8035" xsi:nil="true"/>
    <lcf76f155ced4ddcb4097134ff3c332f xmlns="0128f6a2-0fe6-40ac-973e-bb0bf351512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A0D600-B527-4F1E-A532-5B7A2A383162}">
  <ds:schemaRefs>
    <ds:schemaRef ds:uri="0128f6a2-0fe6-40ac-973e-bb0bf351512f"/>
    <ds:schemaRef ds:uri="7a12eb2f-f040-4639-9fb2-5a6588dc80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A434A98-F106-45CE-8E8A-DD686612E616}">
  <ds:schemaRefs>
    <ds:schemaRef ds:uri="0128f6a2-0fe6-40ac-973e-bb0bf351512f"/>
    <ds:schemaRef ds:uri="http://www.w3.org/XML/1998/namespace"/>
    <ds:schemaRef ds:uri="7a12eb2f-f040-4639-9fb2-5a6588dc8035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0F4F6BA-9256-4D68-961F-89F22BA60E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927</Words>
  <Application>Microsoft Office PowerPoint</Application>
  <PresentationFormat>Widescreen</PresentationFormat>
  <Paragraphs>154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Bitter</vt:lpstr>
      <vt:lpstr>Segoe</vt:lpstr>
      <vt:lpstr>Aptos</vt:lpstr>
      <vt:lpstr>Arial</vt:lpstr>
      <vt:lpstr>Calibri</vt:lpstr>
      <vt:lpstr>Courier New</vt:lpstr>
      <vt:lpstr>georgia</vt:lpstr>
      <vt:lpstr>Libre Baskerville</vt:lpstr>
      <vt:lpstr>Merriweather</vt:lpstr>
      <vt:lpstr>Roboto</vt:lpstr>
      <vt:lpstr>Segoe UI</vt:lpstr>
      <vt:lpstr>Segoe UI Semibold</vt:lpstr>
      <vt:lpstr>Times New Roman</vt:lpstr>
      <vt:lpstr>Wingdings</vt:lpstr>
      <vt:lpstr>Office Theme</vt:lpstr>
      <vt:lpstr>Paradigm</vt:lpstr>
      <vt:lpstr>think-cell Slide</vt:lpstr>
      <vt:lpstr>  Supports for Newly Arrived Students Experiencing Homelessness</vt:lpstr>
      <vt:lpstr>Agenda</vt:lpstr>
      <vt:lpstr>Massachusetts Context: Students Experiencing Homelessness</vt:lpstr>
      <vt:lpstr>Massachusetts Context:  How Students Experience Homelessness </vt:lpstr>
      <vt:lpstr>Massachusetts Context: Collaboration</vt:lpstr>
      <vt:lpstr>Agenda </vt:lpstr>
      <vt:lpstr>Whole Child Supports: Existing/Ongoing Supports for Students Experiencing Homelessness</vt:lpstr>
      <vt:lpstr>Whole Child Supports: Funding for Districts Welcoming Newly Arrived Students in the EA Shelter System</vt:lpstr>
      <vt:lpstr>Agenda  </vt:lpstr>
      <vt:lpstr>New Instructional Supports for Districts Welcoming Newly Arrived Students </vt:lpstr>
      <vt:lpstr>Instructional Supports:  Ongoing, Tailored Professional Learning </vt:lpstr>
      <vt:lpstr>Agenda   </vt:lpstr>
      <vt:lpstr>District Presentation</vt:lpstr>
      <vt:lpstr>Salem Public Schools Welcoming Newcomers</vt:lpstr>
      <vt:lpstr>Anchored By Our Strategic Plan and      Core Values    </vt:lpstr>
      <vt:lpstr>Setting the Tone and Expectation</vt:lpstr>
      <vt:lpstr>Context- Emergency Shelter System</vt:lpstr>
      <vt:lpstr>Our Response</vt:lpstr>
      <vt:lpstr>Our Response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BESE June 2024 Regular Meeting Item 4 PowerPoint: Supports for Newly Arrived Students Experiencing Homelessness</dc:title>
  <dc:creator>DESE</dc:creator>
  <cp:lastModifiedBy>Zou, Dong (EOE)</cp:lastModifiedBy>
  <cp:revision>5</cp:revision>
  <cp:lastPrinted>2024-06-18T13:31:15Z</cp:lastPrinted>
  <dcterms:created xsi:type="dcterms:W3CDTF">2022-10-11T20:32:22Z</dcterms:created>
  <dcterms:modified xsi:type="dcterms:W3CDTF">2024-06-27T19:04:23Z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Jun 27 2024 12:00AM</vt:lpwstr>
  </property>
</Properties>
</file>