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0" r:id="rId5"/>
  </p:sldMasterIdLst>
  <p:notesMasterIdLst>
    <p:notesMasterId r:id="rId48"/>
  </p:notesMasterIdLst>
  <p:sldIdLst>
    <p:sldId id="537" r:id="rId6"/>
    <p:sldId id="621" r:id="rId7"/>
    <p:sldId id="666" r:id="rId8"/>
    <p:sldId id="663" r:id="rId9"/>
    <p:sldId id="262" r:id="rId10"/>
    <p:sldId id="648" r:id="rId11"/>
    <p:sldId id="660" r:id="rId12"/>
    <p:sldId id="656" r:id="rId13"/>
    <p:sldId id="617" r:id="rId14"/>
    <p:sldId id="619" r:id="rId15"/>
    <p:sldId id="637" r:id="rId16"/>
    <p:sldId id="616" r:id="rId17"/>
    <p:sldId id="579" r:id="rId18"/>
    <p:sldId id="649" r:id="rId19"/>
    <p:sldId id="667" r:id="rId20"/>
    <p:sldId id="629" r:id="rId21"/>
    <p:sldId id="631" r:id="rId22"/>
    <p:sldId id="633" r:id="rId23"/>
    <p:sldId id="635" r:id="rId24"/>
    <p:sldId id="630" r:id="rId25"/>
    <p:sldId id="636" r:id="rId26"/>
    <p:sldId id="544" r:id="rId27"/>
    <p:sldId id="638" r:id="rId28"/>
    <p:sldId id="639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68" r:id="rId38"/>
    <p:sldId id="651" r:id="rId39"/>
    <p:sldId id="659" r:id="rId40"/>
    <p:sldId id="652" r:id="rId41"/>
    <p:sldId id="657" r:id="rId42"/>
    <p:sldId id="669" r:id="rId43"/>
    <p:sldId id="655" r:id="rId44"/>
    <p:sldId id="625" r:id="rId45"/>
    <p:sldId id="661" r:id="rId46"/>
    <p:sldId id="66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BD87B558-BF14-42F3-A0DA-E8BEE1A8C7A8}">
          <p14:sldIdLst>
            <p14:sldId id="537"/>
            <p14:sldId id="621"/>
            <p14:sldId id="666"/>
            <p14:sldId id="663"/>
            <p14:sldId id="262"/>
            <p14:sldId id="648"/>
            <p14:sldId id="660"/>
            <p14:sldId id="656"/>
            <p14:sldId id="617"/>
            <p14:sldId id="619"/>
            <p14:sldId id="637"/>
            <p14:sldId id="616"/>
            <p14:sldId id="579"/>
            <p14:sldId id="649"/>
            <p14:sldId id="667"/>
            <p14:sldId id="629"/>
            <p14:sldId id="631"/>
            <p14:sldId id="633"/>
            <p14:sldId id="635"/>
            <p14:sldId id="630"/>
            <p14:sldId id="636"/>
            <p14:sldId id="544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68"/>
            <p14:sldId id="651"/>
            <p14:sldId id="659"/>
            <p14:sldId id="652"/>
            <p14:sldId id="657"/>
            <p14:sldId id="669"/>
            <p14:sldId id="655"/>
            <p14:sldId id="625"/>
          </p14:sldIdLst>
        </p14:section>
        <p14:section name="section 2" id="{134E4A5D-84CC-48EE-B558-513E94C859F0}">
          <p14:sldIdLst>
            <p14:sldId id="661"/>
            <p14:sldId id="6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46630D-379B-6DED-6237-ABA5C7FD1CF2}" name="Smith, Nicole M. (DESE)" initials="SNM(" userId="S::nicole.m.smith@mass.gov::b932a686-94e5-4118-bccc-f64706d56e06" providerId="AD"/>
  <p188:author id="{8186DC40-34BB-BFD6-A493-2F143969E3F3}" name="Curtin, Robert (DESE)" initials="C(" userId="S::robert.c.curtin@mass.gov::9284700e-ed31-4409-9ea9-d5bf75419e76" providerId="AD"/>
  <p188:author id="{F7C2575C-9356-1678-9FC7-A8242AE29B77}" name="Johnston, Russell (DESE)" initials="J(" userId="S::russell.johnston@mass.gov::7c120461-dde6-4347-b09f-f9c0472c7017" providerId="AD"/>
  <p188:author id="{D3AA9091-9AC7-C72B-5D0E-FD7EC9CA3C30}" name="Schneider, Rhoda E (DESE)" initials="S(" userId="S::rhoda.e.schneider@mass.gov::d0126d03-90dd-41f7-a22f-30a70334c8c9" providerId="AD"/>
  <p188:author id="{C5691F9B-97F6-17A9-12B7-33709FC6C226}" name="Bennett, Elizabeth L. (DESE)" initials="B(" userId="S::elizabeth.l.bennett@mass.gov::e917bd3e-7a3a-4c51-a98d-454f68afa5c2" providerId="AD"/>
  <p188:author id="{965CEDC7-7F54-F2FE-86B5-2D36E28F70FF}" name="Looby, Caitlin R. (DESE)" initials="CL" userId="S::Caitlin.R.Looby@mass.gov::6f0fa4b1-b845-421d-bc2f-73963be01e4a" providerId="AD"/>
  <p188:author id="{1B0707E1-ECD2-90FA-4D1A-BF222CA53DD6}" name="Johnston, Russell (DESE)" initials="RJ" userId="S::Russell.Johnston@mass.gov::7c120461-dde6-4347-b09f-f9c0472c7017" providerId="AD"/>
  <p188:author id="{570FF8EC-8E5E-F3CE-100A-0C4A7E4CE5CD}" name="Altine, Garvy  (DESE)" initials="A(" userId="S::garvy.altine@mass.gov::60eb4e58-b5ad-45d4-91ea-684de277d440" providerId="AD"/>
  <p188:author id="{178961ED-6CC0-D920-E7A5-4F1493A73A15}" name="Steenland, Deborah (DESE)" initials="S(" userId="S::deborah.steenland@mass.gov::374ac2df-87da-40a8-9b6d-d87c21f5f6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AFABAB"/>
    <a:srgbClr val="292A56"/>
    <a:srgbClr val="3E508E"/>
    <a:srgbClr val="364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FBCC0-5EB0-43E5-A28E-D47D049F918E}" v="1" dt="2024-11-18T16:05:11.0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062D1-F3DC-4263-8BAD-BEAE4CA9605A}" type="doc">
      <dgm:prSet loTypeId="urn:microsoft.com/office/officeart/2005/8/layout/vList5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F94F02E-84DA-488A-8233-C757AB16D772}">
      <dgm:prSet/>
      <dgm:spPr/>
      <dgm:t>
        <a:bodyPr/>
        <a:lstStyle/>
        <a:p>
          <a:pPr rtl="0"/>
          <a:r>
            <a:rPr lang="en-US">
              <a:latin typeface="Segoe UI Semibold"/>
            </a:rPr>
            <a:t>Learning experiences </a:t>
          </a:r>
          <a:endParaRPr lang="en-US"/>
        </a:p>
      </dgm:t>
    </dgm:pt>
    <dgm:pt modelId="{06C393C3-8ABB-4802-83D7-7E0091D17BD0}" type="parTrans" cxnId="{702F5C51-21EC-4524-8DD4-5907AC845585}">
      <dgm:prSet/>
      <dgm:spPr/>
      <dgm:t>
        <a:bodyPr/>
        <a:lstStyle/>
        <a:p>
          <a:endParaRPr lang="en-US"/>
        </a:p>
      </dgm:t>
    </dgm:pt>
    <dgm:pt modelId="{E5073497-CC86-41C3-8312-AF5256B79519}" type="sibTrans" cxnId="{702F5C51-21EC-4524-8DD4-5907AC845585}">
      <dgm:prSet/>
      <dgm:spPr/>
      <dgm:t>
        <a:bodyPr/>
        <a:lstStyle/>
        <a:p>
          <a:endParaRPr lang="en-US"/>
        </a:p>
      </dgm:t>
    </dgm:pt>
    <dgm:pt modelId="{813CD3F1-0C67-4EF6-AF87-6B2D96B21023}">
      <dgm:prSet phldr="0"/>
      <dgm:spPr/>
      <dgm:t>
        <a:bodyPr/>
        <a:lstStyle/>
        <a:p>
          <a:pPr rtl="0"/>
          <a:r>
            <a:rPr lang="en-US">
              <a:latin typeface="Segoe UI Semibold"/>
            </a:rPr>
            <a:t>Individualized supports</a:t>
          </a:r>
        </a:p>
      </dgm:t>
    </dgm:pt>
    <dgm:pt modelId="{163BC360-CAB2-4FEF-A3E2-45FFFF29C155}" type="parTrans" cxnId="{91C6CBC9-268F-4B70-BC7B-049DABCFB6B7}">
      <dgm:prSet/>
      <dgm:spPr/>
      <dgm:t>
        <a:bodyPr/>
        <a:lstStyle/>
        <a:p>
          <a:endParaRPr lang="en-US"/>
        </a:p>
      </dgm:t>
    </dgm:pt>
    <dgm:pt modelId="{DB4B8CDA-9818-41DB-9379-F6B8C409B128}" type="sibTrans" cxnId="{91C6CBC9-268F-4B70-BC7B-049DABCFB6B7}">
      <dgm:prSet/>
      <dgm:spPr/>
      <dgm:t>
        <a:bodyPr/>
        <a:lstStyle/>
        <a:p>
          <a:endParaRPr lang="en-US"/>
        </a:p>
      </dgm:t>
    </dgm:pt>
    <dgm:pt modelId="{F2C021AD-CFDA-4326-92BF-3C3C8AF7BA65}">
      <dgm:prSet phldr="0"/>
      <dgm:spPr/>
      <dgm:t>
        <a:bodyPr/>
        <a:lstStyle/>
        <a:p>
          <a:pPr rtl="0"/>
          <a:endParaRPr lang="en-US">
            <a:latin typeface="Segoe UI Semibold"/>
          </a:endParaRPr>
        </a:p>
      </dgm:t>
    </dgm:pt>
    <dgm:pt modelId="{CABDA3CF-5DDC-4D70-9A6A-501E5B2FE304}" type="parTrans" cxnId="{E6E467A3-9B00-4BA2-95FC-8CA0947D05DF}">
      <dgm:prSet/>
      <dgm:spPr/>
      <dgm:t>
        <a:bodyPr/>
        <a:lstStyle/>
        <a:p>
          <a:endParaRPr lang="en-US"/>
        </a:p>
      </dgm:t>
    </dgm:pt>
    <dgm:pt modelId="{FE5A694F-9A5D-43ED-8462-8528C1B6F6B7}" type="sibTrans" cxnId="{E6E467A3-9B00-4BA2-95FC-8CA0947D05DF}">
      <dgm:prSet/>
      <dgm:spPr/>
      <dgm:t>
        <a:bodyPr/>
        <a:lstStyle/>
        <a:p>
          <a:endParaRPr lang="en-US"/>
        </a:p>
      </dgm:t>
    </dgm:pt>
    <dgm:pt modelId="{F1665EAF-200B-4642-8060-35F2BFE264B6}">
      <dgm:prSet phldr="0"/>
      <dgm:spPr/>
      <dgm:t>
        <a:bodyPr/>
        <a:lstStyle/>
        <a:p>
          <a:pPr rtl="0"/>
          <a:r>
            <a:rPr lang="en-US">
              <a:latin typeface="Segoe UI Semibold"/>
            </a:rPr>
            <a:t>Enable students to excel at grade level and beyond</a:t>
          </a:r>
        </a:p>
      </dgm:t>
    </dgm:pt>
    <dgm:pt modelId="{FA43F632-8684-4E04-97E7-9E1CB9F61882}" type="parTrans" cxnId="{C39CFD7A-AE50-4592-84B8-E15AFA762C46}">
      <dgm:prSet/>
      <dgm:spPr/>
      <dgm:t>
        <a:bodyPr/>
        <a:lstStyle/>
        <a:p>
          <a:endParaRPr lang="en-US"/>
        </a:p>
      </dgm:t>
    </dgm:pt>
    <dgm:pt modelId="{390F6B6C-7881-4A23-80B0-00034D83FFE5}" type="sibTrans" cxnId="{C39CFD7A-AE50-4592-84B8-E15AFA762C46}">
      <dgm:prSet/>
      <dgm:spPr/>
      <dgm:t>
        <a:bodyPr/>
        <a:lstStyle/>
        <a:p>
          <a:endParaRPr lang="en-US"/>
        </a:p>
      </dgm:t>
    </dgm:pt>
    <dgm:pt modelId="{9D2F1245-0B8C-4729-9C8E-AEA6AF8C9C28}">
      <dgm:prSet phldr="0"/>
      <dgm:spPr/>
      <dgm:t>
        <a:bodyPr/>
        <a:lstStyle/>
        <a:p>
          <a:pPr rtl="0"/>
          <a:r>
            <a:rPr lang="en-US" b="1">
              <a:latin typeface="Segoe UI Semibold"/>
            </a:rPr>
            <a:t>Are relevant, real-world and interactive</a:t>
          </a:r>
        </a:p>
      </dgm:t>
    </dgm:pt>
    <dgm:pt modelId="{935CC867-93F4-4748-A214-97F67CDE4D1C}" type="parTrans" cxnId="{D79EFF83-ECE1-45AA-B4AD-29F02E445669}">
      <dgm:prSet/>
      <dgm:spPr/>
      <dgm:t>
        <a:bodyPr/>
        <a:lstStyle/>
        <a:p>
          <a:endParaRPr lang="en-US"/>
        </a:p>
      </dgm:t>
    </dgm:pt>
    <dgm:pt modelId="{DC07AFA7-58AF-46AD-B735-A2D40C4C7A6F}" type="sibTrans" cxnId="{D79EFF83-ECE1-45AA-B4AD-29F02E445669}">
      <dgm:prSet/>
      <dgm:spPr/>
      <dgm:t>
        <a:bodyPr/>
        <a:lstStyle/>
        <a:p>
          <a:endParaRPr lang="en-US"/>
        </a:p>
      </dgm:t>
    </dgm:pt>
    <dgm:pt modelId="{7FA09CBD-794A-4593-90A4-D19EFC5531BF}">
      <dgm:prSet phldr="0"/>
      <dgm:spPr/>
      <dgm:t>
        <a:bodyPr/>
        <a:lstStyle/>
        <a:p>
          <a:pPr rtl="0"/>
          <a:r>
            <a:rPr lang="en-US">
              <a:latin typeface="Segoe UI Semibold"/>
            </a:rPr>
            <a:t>Are known and valued</a:t>
          </a:r>
          <a:endParaRPr lang="en-US"/>
        </a:p>
      </dgm:t>
    </dgm:pt>
    <dgm:pt modelId="{DD1242A7-B1D5-42F1-AEB8-5C1146A98A08}" type="parTrans" cxnId="{5128FC6E-1BCD-4513-B3A3-06989F66DBB3}">
      <dgm:prSet/>
      <dgm:spPr/>
      <dgm:t>
        <a:bodyPr/>
        <a:lstStyle/>
        <a:p>
          <a:endParaRPr lang="en-US"/>
        </a:p>
      </dgm:t>
    </dgm:pt>
    <dgm:pt modelId="{15AE3407-E5E5-4D7B-9ED5-81EE2AAFD8FC}" type="sibTrans" cxnId="{5128FC6E-1BCD-4513-B3A3-06989F66DBB3}">
      <dgm:prSet/>
      <dgm:spPr/>
      <dgm:t>
        <a:bodyPr/>
        <a:lstStyle/>
        <a:p>
          <a:endParaRPr lang="en-US"/>
        </a:p>
      </dgm:t>
    </dgm:pt>
    <dgm:pt modelId="{12EC3B2D-F98E-4846-8061-8B163FF513D5}">
      <dgm:prSet phldr="0"/>
      <dgm:spPr/>
      <dgm:t>
        <a:bodyPr/>
        <a:lstStyle/>
        <a:p>
          <a:pPr rtl="0"/>
          <a:r>
            <a:rPr lang="en-US">
              <a:latin typeface="Segoe UI Semibold"/>
            </a:rPr>
            <a:t>All students</a:t>
          </a:r>
          <a:endParaRPr lang="en-US"/>
        </a:p>
      </dgm:t>
    </dgm:pt>
    <dgm:pt modelId="{A8DABF0D-61DC-4657-9657-2F33FCB7ABF1}" type="parTrans" cxnId="{3BB2D53B-0A8D-41B0-803E-EA65CCFE2310}">
      <dgm:prSet/>
      <dgm:spPr/>
      <dgm:t>
        <a:bodyPr/>
        <a:lstStyle/>
        <a:p>
          <a:endParaRPr lang="en-US"/>
        </a:p>
      </dgm:t>
    </dgm:pt>
    <dgm:pt modelId="{69DA7ADC-7557-4C30-8AC8-63BEC6EDA9A9}" type="sibTrans" cxnId="{3BB2D53B-0A8D-41B0-803E-EA65CCFE2310}">
      <dgm:prSet/>
      <dgm:spPr/>
      <dgm:t>
        <a:bodyPr/>
        <a:lstStyle/>
        <a:p>
          <a:endParaRPr lang="en-US"/>
        </a:p>
      </dgm:t>
    </dgm:pt>
    <dgm:pt modelId="{BC7D68AB-5F7E-420E-AC2E-2191FA48BFDD}" type="pres">
      <dgm:prSet presAssocID="{95D062D1-F3DC-4263-8BAD-BEAE4CA9605A}" presName="Name0" presStyleCnt="0">
        <dgm:presLayoutVars>
          <dgm:dir/>
          <dgm:animLvl val="lvl"/>
          <dgm:resizeHandles val="exact"/>
        </dgm:presLayoutVars>
      </dgm:prSet>
      <dgm:spPr/>
    </dgm:pt>
    <dgm:pt modelId="{0EEE1D3B-39F7-4353-B367-34CB4B76A6F7}" type="pres">
      <dgm:prSet presAssocID="{12EC3B2D-F98E-4846-8061-8B163FF513D5}" presName="linNode" presStyleCnt="0"/>
      <dgm:spPr/>
    </dgm:pt>
    <dgm:pt modelId="{C625CF21-C0CE-427C-856C-6DE7A8B33D8A}" type="pres">
      <dgm:prSet presAssocID="{12EC3B2D-F98E-4846-8061-8B163FF513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BA565F-CD1D-4E57-91BF-B572B93D1BBF}" type="pres">
      <dgm:prSet presAssocID="{12EC3B2D-F98E-4846-8061-8B163FF513D5}" presName="descendantText" presStyleLbl="alignAccFollowNode1" presStyleIdx="0" presStyleCnt="3">
        <dgm:presLayoutVars>
          <dgm:bulletEnabled val="1"/>
        </dgm:presLayoutVars>
      </dgm:prSet>
      <dgm:spPr/>
    </dgm:pt>
    <dgm:pt modelId="{7BA36A3C-646E-4DF4-ADAA-EE3F3F6271E9}" type="pres">
      <dgm:prSet presAssocID="{69DA7ADC-7557-4C30-8AC8-63BEC6EDA9A9}" presName="sp" presStyleCnt="0"/>
      <dgm:spPr/>
    </dgm:pt>
    <dgm:pt modelId="{78FC027B-396B-45D7-96BB-28FADC408A83}" type="pres">
      <dgm:prSet presAssocID="{1F94F02E-84DA-488A-8233-C757AB16D772}" presName="linNode" presStyleCnt="0"/>
      <dgm:spPr/>
    </dgm:pt>
    <dgm:pt modelId="{24CED813-7888-430C-AFDB-9D3A24B568CB}" type="pres">
      <dgm:prSet presAssocID="{1F94F02E-84DA-488A-8233-C757AB16D7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2C5200A-4F3E-413A-A0C2-5E5FE3F5BD79}" type="pres">
      <dgm:prSet presAssocID="{1F94F02E-84DA-488A-8233-C757AB16D772}" presName="descendantText" presStyleLbl="alignAccFollowNode1" presStyleIdx="1" presStyleCnt="3">
        <dgm:presLayoutVars>
          <dgm:bulletEnabled val="1"/>
        </dgm:presLayoutVars>
      </dgm:prSet>
      <dgm:spPr/>
    </dgm:pt>
    <dgm:pt modelId="{28BAB816-DAC9-45AE-9F98-2D99E47FD901}" type="pres">
      <dgm:prSet presAssocID="{E5073497-CC86-41C3-8312-AF5256B79519}" presName="sp" presStyleCnt="0"/>
      <dgm:spPr/>
    </dgm:pt>
    <dgm:pt modelId="{7FB7B089-7F69-425B-93C1-2933BB6F0CB5}" type="pres">
      <dgm:prSet presAssocID="{813CD3F1-0C67-4EF6-AF87-6B2D96B21023}" presName="linNode" presStyleCnt="0"/>
      <dgm:spPr/>
    </dgm:pt>
    <dgm:pt modelId="{BEF76E51-4B0A-4CD7-8E87-ACA209BCE8EA}" type="pres">
      <dgm:prSet presAssocID="{813CD3F1-0C67-4EF6-AF87-6B2D96B2102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523046-28B0-4CA5-BB43-DD387BCF65C6}" type="pres">
      <dgm:prSet presAssocID="{813CD3F1-0C67-4EF6-AF87-6B2D96B2102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EE77D1F-DEB8-41FE-8220-C6C804A2771A}" type="presOf" srcId="{9D2F1245-0B8C-4729-9C8E-AEA6AF8C9C28}" destId="{22C5200A-4F3E-413A-A0C2-5E5FE3F5BD79}" srcOrd="0" destOrd="0" presId="urn:microsoft.com/office/officeart/2005/8/layout/vList5"/>
    <dgm:cxn modelId="{B24AFB27-ADE4-4A78-80EE-65C0259522CA}" type="presOf" srcId="{F2C021AD-CFDA-4326-92BF-3C3C8AF7BA65}" destId="{48523046-28B0-4CA5-BB43-DD387BCF65C6}" srcOrd="0" destOrd="1" presId="urn:microsoft.com/office/officeart/2005/8/layout/vList5"/>
    <dgm:cxn modelId="{3BB2D53B-0A8D-41B0-803E-EA65CCFE2310}" srcId="{95D062D1-F3DC-4263-8BAD-BEAE4CA9605A}" destId="{12EC3B2D-F98E-4846-8061-8B163FF513D5}" srcOrd="0" destOrd="0" parTransId="{A8DABF0D-61DC-4657-9657-2F33FCB7ABF1}" sibTransId="{69DA7ADC-7557-4C30-8AC8-63BEC6EDA9A9}"/>
    <dgm:cxn modelId="{2361DF3B-FF00-4E8C-A1AC-E52BE25A20AB}" type="presOf" srcId="{95D062D1-F3DC-4263-8BAD-BEAE4CA9605A}" destId="{BC7D68AB-5F7E-420E-AC2E-2191FA48BFDD}" srcOrd="0" destOrd="0" presId="urn:microsoft.com/office/officeart/2005/8/layout/vList5"/>
    <dgm:cxn modelId="{AE78505D-3AC9-4D9F-A37C-FD3F6AA64AC1}" type="presOf" srcId="{F1665EAF-200B-4642-8060-35F2BFE264B6}" destId="{48523046-28B0-4CA5-BB43-DD387BCF65C6}" srcOrd="0" destOrd="0" presId="urn:microsoft.com/office/officeart/2005/8/layout/vList5"/>
    <dgm:cxn modelId="{5128FC6E-1BCD-4513-B3A3-06989F66DBB3}" srcId="{12EC3B2D-F98E-4846-8061-8B163FF513D5}" destId="{7FA09CBD-794A-4593-90A4-D19EFC5531BF}" srcOrd="0" destOrd="0" parTransId="{DD1242A7-B1D5-42F1-AEB8-5C1146A98A08}" sibTransId="{15AE3407-E5E5-4D7B-9ED5-81EE2AAFD8FC}"/>
    <dgm:cxn modelId="{702F5C51-21EC-4524-8DD4-5907AC845585}" srcId="{95D062D1-F3DC-4263-8BAD-BEAE4CA9605A}" destId="{1F94F02E-84DA-488A-8233-C757AB16D772}" srcOrd="1" destOrd="0" parTransId="{06C393C3-8ABB-4802-83D7-7E0091D17BD0}" sibTransId="{E5073497-CC86-41C3-8312-AF5256B79519}"/>
    <dgm:cxn modelId="{C39CFD7A-AE50-4592-84B8-E15AFA762C46}" srcId="{813CD3F1-0C67-4EF6-AF87-6B2D96B21023}" destId="{F1665EAF-200B-4642-8060-35F2BFE264B6}" srcOrd="0" destOrd="0" parTransId="{FA43F632-8684-4E04-97E7-9E1CB9F61882}" sibTransId="{390F6B6C-7881-4A23-80B0-00034D83FFE5}"/>
    <dgm:cxn modelId="{844E3D7D-74A8-4181-B8A7-A81911B5DB4B}" type="presOf" srcId="{813CD3F1-0C67-4EF6-AF87-6B2D96B21023}" destId="{BEF76E51-4B0A-4CD7-8E87-ACA209BCE8EA}" srcOrd="0" destOrd="0" presId="urn:microsoft.com/office/officeart/2005/8/layout/vList5"/>
    <dgm:cxn modelId="{D79EFF83-ECE1-45AA-B4AD-29F02E445669}" srcId="{1F94F02E-84DA-488A-8233-C757AB16D772}" destId="{9D2F1245-0B8C-4729-9C8E-AEA6AF8C9C28}" srcOrd="0" destOrd="0" parTransId="{935CC867-93F4-4748-A214-97F67CDE4D1C}" sibTransId="{DC07AFA7-58AF-46AD-B735-A2D40C4C7A6F}"/>
    <dgm:cxn modelId="{656C2397-147F-4EBD-B8DE-C7727C7A740C}" type="presOf" srcId="{1F94F02E-84DA-488A-8233-C757AB16D772}" destId="{24CED813-7888-430C-AFDB-9D3A24B568CB}" srcOrd="0" destOrd="0" presId="urn:microsoft.com/office/officeart/2005/8/layout/vList5"/>
    <dgm:cxn modelId="{D9951CA1-7026-479C-A611-CACA2A8C8929}" type="presOf" srcId="{7FA09CBD-794A-4593-90A4-D19EFC5531BF}" destId="{E6BA565F-CD1D-4E57-91BF-B572B93D1BBF}" srcOrd="0" destOrd="0" presId="urn:microsoft.com/office/officeart/2005/8/layout/vList5"/>
    <dgm:cxn modelId="{E68D8BA2-04E4-4ABE-9F32-E462F64C5742}" type="presOf" srcId="{12EC3B2D-F98E-4846-8061-8B163FF513D5}" destId="{C625CF21-C0CE-427C-856C-6DE7A8B33D8A}" srcOrd="0" destOrd="0" presId="urn:microsoft.com/office/officeart/2005/8/layout/vList5"/>
    <dgm:cxn modelId="{E6E467A3-9B00-4BA2-95FC-8CA0947D05DF}" srcId="{813CD3F1-0C67-4EF6-AF87-6B2D96B21023}" destId="{F2C021AD-CFDA-4326-92BF-3C3C8AF7BA65}" srcOrd="1" destOrd="0" parTransId="{CABDA3CF-5DDC-4D70-9A6A-501E5B2FE304}" sibTransId="{FE5A694F-9A5D-43ED-8462-8528C1B6F6B7}"/>
    <dgm:cxn modelId="{91C6CBC9-268F-4B70-BC7B-049DABCFB6B7}" srcId="{95D062D1-F3DC-4263-8BAD-BEAE4CA9605A}" destId="{813CD3F1-0C67-4EF6-AF87-6B2D96B21023}" srcOrd="2" destOrd="0" parTransId="{163BC360-CAB2-4FEF-A3E2-45FFFF29C155}" sibTransId="{DB4B8CDA-9818-41DB-9379-F6B8C409B128}"/>
    <dgm:cxn modelId="{DB5FA5AB-FF69-46A6-84D7-4EE5FAA5A159}" type="presParOf" srcId="{BC7D68AB-5F7E-420E-AC2E-2191FA48BFDD}" destId="{0EEE1D3B-39F7-4353-B367-34CB4B76A6F7}" srcOrd="0" destOrd="0" presId="urn:microsoft.com/office/officeart/2005/8/layout/vList5"/>
    <dgm:cxn modelId="{14B3AF6B-7E54-45A7-9BCC-A2FE682AE8D0}" type="presParOf" srcId="{0EEE1D3B-39F7-4353-B367-34CB4B76A6F7}" destId="{C625CF21-C0CE-427C-856C-6DE7A8B33D8A}" srcOrd="0" destOrd="0" presId="urn:microsoft.com/office/officeart/2005/8/layout/vList5"/>
    <dgm:cxn modelId="{A1C05283-2DDA-4B22-8D43-A2181071F333}" type="presParOf" srcId="{0EEE1D3B-39F7-4353-B367-34CB4B76A6F7}" destId="{E6BA565F-CD1D-4E57-91BF-B572B93D1BBF}" srcOrd="1" destOrd="0" presId="urn:microsoft.com/office/officeart/2005/8/layout/vList5"/>
    <dgm:cxn modelId="{281645FA-B865-4C4A-9791-CEED36BE331A}" type="presParOf" srcId="{BC7D68AB-5F7E-420E-AC2E-2191FA48BFDD}" destId="{7BA36A3C-646E-4DF4-ADAA-EE3F3F6271E9}" srcOrd="1" destOrd="0" presId="urn:microsoft.com/office/officeart/2005/8/layout/vList5"/>
    <dgm:cxn modelId="{97D5B19C-4179-432B-8733-47576C7CFFB4}" type="presParOf" srcId="{BC7D68AB-5F7E-420E-AC2E-2191FA48BFDD}" destId="{78FC027B-396B-45D7-96BB-28FADC408A83}" srcOrd="2" destOrd="0" presId="urn:microsoft.com/office/officeart/2005/8/layout/vList5"/>
    <dgm:cxn modelId="{F4298DA9-FE14-40CC-94B5-7D85FC0BB705}" type="presParOf" srcId="{78FC027B-396B-45D7-96BB-28FADC408A83}" destId="{24CED813-7888-430C-AFDB-9D3A24B568CB}" srcOrd="0" destOrd="0" presId="urn:microsoft.com/office/officeart/2005/8/layout/vList5"/>
    <dgm:cxn modelId="{5F62DA8C-26AC-4DA3-914C-051D2052FE03}" type="presParOf" srcId="{78FC027B-396B-45D7-96BB-28FADC408A83}" destId="{22C5200A-4F3E-413A-A0C2-5E5FE3F5BD79}" srcOrd="1" destOrd="0" presId="urn:microsoft.com/office/officeart/2005/8/layout/vList5"/>
    <dgm:cxn modelId="{28FF07DF-854E-4D2E-B594-8CDF1FAE97F9}" type="presParOf" srcId="{BC7D68AB-5F7E-420E-AC2E-2191FA48BFDD}" destId="{28BAB816-DAC9-45AE-9F98-2D99E47FD901}" srcOrd="3" destOrd="0" presId="urn:microsoft.com/office/officeart/2005/8/layout/vList5"/>
    <dgm:cxn modelId="{037823F8-EF86-45E1-A29F-A316DB79A0B4}" type="presParOf" srcId="{BC7D68AB-5F7E-420E-AC2E-2191FA48BFDD}" destId="{7FB7B089-7F69-425B-93C1-2933BB6F0CB5}" srcOrd="4" destOrd="0" presId="urn:microsoft.com/office/officeart/2005/8/layout/vList5"/>
    <dgm:cxn modelId="{C3647739-019A-4484-9179-64E05117AB69}" type="presParOf" srcId="{7FB7B089-7F69-425B-93C1-2933BB6F0CB5}" destId="{BEF76E51-4B0A-4CD7-8E87-ACA209BCE8EA}" srcOrd="0" destOrd="0" presId="urn:microsoft.com/office/officeart/2005/8/layout/vList5"/>
    <dgm:cxn modelId="{0ABA650A-D642-497A-8B46-BBC4A261CDFA}" type="presParOf" srcId="{7FB7B089-7F69-425B-93C1-2933BB6F0CB5}" destId="{48523046-28B0-4CA5-BB43-DD387BCF65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35449-D37D-4D3C-91E4-A3A78AD7F696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84C1913-3504-4C20-B9A1-2122D2EFCC7D}">
      <dgm:prSet phldrT="[Text]"/>
      <dgm:spPr/>
      <dgm:t>
        <a:bodyPr/>
        <a:lstStyle/>
        <a:p>
          <a:r>
            <a:rPr lang="en-US"/>
            <a:t>Awareness</a:t>
          </a:r>
        </a:p>
      </dgm:t>
    </dgm:pt>
    <dgm:pt modelId="{CBAFAFEB-21D4-48E2-A295-5D4415959F31}" type="parTrans" cxnId="{E6C4BAF6-7B66-48DA-9309-129409C1B37E}">
      <dgm:prSet/>
      <dgm:spPr/>
      <dgm:t>
        <a:bodyPr/>
        <a:lstStyle/>
        <a:p>
          <a:endParaRPr lang="en-US"/>
        </a:p>
      </dgm:t>
    </dgm:pt>
    <dgm:pt modelId="{66F4DE8B-F82E-4DB7-9475-EB49440327F6}" type="sibTrans" cxnId="{E6C4BAF6-7B66-48DA-9309-129409C1B37E}">
      <dgm:prSet/>
      <dgm:spPr/>
      <dgm:t>
        <a:bodyPr/>
        <a:lstStyle/>
        <a:p>
          <a:endParaRPr lang="en-US"/>
        </a:p>
      </dgm:t>
    </dgm:pt>
    <dgm:pt modelId="{350D19AA-81B8-4C3E-991D-34ADD4B61374}">
      <dgm:prSet phldrT="[Text]"/>
      <dgm:spPr/>
      <dgm:t>
        <a:bodyPr/>
        <a:lstStyle/>
        <a:p>
          <a:r>
            <a:rPr lang="en-US"/>
            <a:t>Recruitment</a:t>
          </a:r>
        </a:p>
      </dgm:t>
    </dgm:pt>
    <dgm:pt modelId="{693B784A-89CF-4F12-8BA4-31341215E791}" type="parTrans" cxnId="{DFC4BFB5-C150-4F67-B1CB-E7358A36CC67}">
      <dgm:prSet/>
      <dgm:spPr/>
      <dgm:t>
        <a:bodyPr/>
        <a:lstStyle/>
        <a:p>
          <a:endParaRPr lang="en-US"/>
        </a:p>
      </dgm:t>
    </dgm:pt>
    <dgm:pt modelId="{FC72BA4A-ADA0-426E-B69C-FA588D05D376}" type="sibTrans" cxnId="{DFC4BFB5-C150-4F67-B1CB-E7358A36CC67}">
      <dgm:prSet/>
      <dgm:spPr/>
      <dgm:t>
        <a:bodyPr/>
        <a:lstStyle/>
        <a:p>
          <a:endParaRPr lang="en-US"/>
        </a:p>
      </dgm:t>
    </dgm:pt>
    <dgm:pt modelId="{6DBDB51D-15BD-4A0C-B735-7B1D31430947}">
      <dgm:prSet phldrT="[Text]"/>
      <dgm:spPr/>
      <dgm:t>
        <a:bodyPr/>
        <a:lstStyle/>
        <a:p>
          <a:r>
            <a:rPr lang="en-US"/>
            <a:t>Admission</a:t>
          </a:r>
        </a:p>
      </dgm:t>
    </dgm:pt>
    <dgm:pt modelId="{63D260F0-E98B-4C38-BF4A-DDF37B164981}" type="parTrans" cxnId="{6CC78EF6-D83C-40F1-8711-F0E3FC86844A}">
      <dgm:prSet/>
      <dgm:spPr/>
      <dgm:t>
        <a:bodyPr/>
        <a:lstStyle/>
        <a:p>
          <a:endParaRPr lang="en-US"/>
        </a:p>
      </dgm:t>
    </dgm:pt>
    <dgm:pt modelId="{7B7E6B20-8C2C-4F0A-9139-5EE2CA0312BA}" type="sibTrans" cxnId="{6CC78EF6-D83C-40F1-8711-F0E3FC86844A}">
      <dgm:prSet/>
      <dgm:spPr/>
      <dgm:t>
        <a:bodyPr/>
        <a:lstStyle/>
        <a:p>
          <a:endParaRPr lang="en-US"/>
        </a:p>
      </dgm:t>
    </dgm:pt>
    <dgm:pt modelId="{2B5AE205-C6FD-46A1-9F24-32C6A0B9C1B4}">
      <dgm:prSet phldrT="[Text]"/>
      <dgm:spPr/>
      <dgm:t>
        <a:bodyPr/>
        <a:lstStyle/>
        <a:p>
          <a:r>
            <a:rPr lang="en-US"/>
            <a:t>Retention &amp; Success</a:t>
          </a:r>
        </a:p>
      </dgm:t>
    </dgm:pt>
    <dgm:pt modelId="{2F83BB7B-08EB-4F3D-8640-AD4E9B7DB8AB}" type="parTrans" cxnId="{775C9948-DB87-45B7-A967-400446732D03}">
      <dgm:prSet/>
      <dgm:spPr/>
      <dgm:t>
        <a:bodyPr/>
        <a:lstStyle/>
        <a:p>
          <a:endParaRPr lang="en-US"/>
        </a:p>
      </dgm:t>
    </dgm:pt>
    <dgm:pt modelId="{AA4B9492-4FCC-4065-A46E-9C4097A09497}" type="sibTrans" cxnId="{775C9948-DB87-45B7-A967-400446732D03}">
      <dgm:prSet/>
      <dgm:spPr/>
      <dgm:t>
        <a:bodyPr/>
        <a:lstStyle/>
        <a:p>
          <a:endParaRPr lang="en-US"/>
        </a:p>
      </dgm:t>
    </dgm:pt>
    <dgm:pt modelId="{CA669669-E5F5-4529-A101-DBE2BD8280AE}" type="pres">
      <dgm:prSet presAssocID="{A6635449-D37D-4D3C-91E4-A3A78AD7F696}" presName="CompostProcess" presStyleCnt="0">
        <dgm:presLayoutVars>
          <dgm:dir/>
          <dgm:resizeHandles val="exact"/>
        </dgm:presLayoutVars>
      </dgm:prSet>
      <dgm:spPr/>
    </dgm:pt>
    <dgm:pt modelId="{AFC03FB5-EE2B-4C5B-9BEB-B3FC7E4C37B3}" type="pres">
      <dgm:prSet presAssocID="{A6635449-D37D-4D3C-91E4-A3A78AD7F696}" presName="arrow" presStyleLbl="bgShp" presStyleIdx="0" presStyleCnt="1"/>
      <dgm:spPr/>
    </dgm:pt>
    <dgm:pt modelId="{C889FBBA-19E0-4CAF-8D52-03364530AC81}" type="pres">
      <dgm:prSet presAssocID="{A6635449-D37D-4D3C-91E4-A3A78AD7F696}" presName="linearProcess" presStyleCnt="0"/>
      <dgm:spPr/>
    </dgm:pt>
    <dgm:pt modelId="{27411632-D67A-4C07-8190-0B1522EFCA32}" type="pres">
      <dgm:prSet presAssocID="{F84C1913-3504-4C20-B9A1-2122D2EFCC7D}" presName="textNode" presStyleLbl="node1" presStyleIdx="0" presStyleCnt="4">
        <dgm:presLayoutVars>
          <dgm:bulletEnabled val="1"/>
        </dgm:presLayoutVars>
      </dgm:prSet>
      <dgm:spPr/>
    </dgm:pt>
    <dgm:pt modelId="{05F489A2-1FF0-430B-9802-BDD9C4CDA180}" type="pres">
      <dgm:prSet presAssocID="{66F4DE8B-F82E-4DB7-9475-EB49440327F6}" presName="sibTrans" presStyleCnt="0"/>
      <dgm:spPr/>
    </dgm:pt>
    <dgm:pt modelId="{287EB8E6-14DE-4B48-8BC3-6A81604ABFDD}" type="pres">
      <dgm:prSet presAssocID="{350D19AA-81B8-4C3E-991D-34ADD4B61374}" presName="textNode" presStyleLbl="node1" presStyleIdx="1" presStyleCnt="4">
        <dgm:presLayoutVars>
          <dgm:bulletEnabled val="1"/>
        </dgm:presLayoutVars>
      </dgm:prSet>
      <dgm:spPr/>
    </dgm:pt>
    <dgm:pt modelId="{DE538C8F-6A1F-4B5C-BEC8-93C8E0C7476C}" type="pres">
      <dgm:prSet presAssocID="{FC72BA4A-ADA0-426E-B69C-FA588D05D376}" presName="sibTrans" presStyleCnt="0"/>
      <dgm:spPr/>
    </dgm:pt>
    <dgm:pt modelId="{210BE37D-BCE1-4FE1-BFCB-0FD7FFDB4150}" type="pres">
      <dgm:prSet presAssocID="{6DBDB51D-15BD-4A0C-B735-7B1D31430947}" presName="textNode" presStyleLbl="node1" presStyleIdx="2" presStyleCnt="4">
        <dgm:presLayoutVars>
          <dgm:bulletEnabled val="1"/>
        </dgm:presLayoutVars>
      </dgm:prSet>
      <dgm:spPr/>
    </dgm:pt>
    <dgm:pt modelId="{95A4C835-7B3E-4018-A75B-4191C3FF13F6}" type="pres">
      <dgm:prSet presAssocID="{7B7E6B20-8C2C-4F0A-9139-5EE2CA0312BA}" presName="sibTrans" presStyleCnt="0"/>
      <dgm:spPr/>
    </dgm:pt>
    <dgm:pt modelId="{A45D20DE-2372-4206-B1D7-AB21B7BAD3EA}" type="pres">
      <dgm:prSet presAssocID="{2B5AE205-C6FD-46A1-9F24-32C6A0B9C1B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4295217-0F03-4D43-8CA2-D9CD66EC5A7D}" type="presOf" srcId="{2B5AE205-C6FD-46A1-9F24-32C6A0B9C1B4}" destId="{A45D20DE-2372-4206-B1D7-AB21B7BAD3EA}" srcOrd="0" destOrd="0" presId="urn:microsoft.com/office/officeart/2005/8/layout/hProcess9"/>
    <dgm:cxn modelId="{775C9948-DB87-45B7-A967-400446732D03}" srcId="{A6635449-D37D-4D3C-91E4-A3A78AD7F696}" destId="{2B5AE205-C6FD-46A1-9F24-32C6A0B9C1B4}" srcOrd="3" destOrd="0" parTransId="{2F83BB7B-08EB-4F3D-8640-AD4E9B7DB8AB}" sibTransId="{AA4B9492-4FCC-4065-A46E-9C4097A09497}"/>
    <dgm:cxn modelId="{BE643A79-2311-484A-A819-7ED06EC30F9C}" type="presOf" srcId="{6DBDB51D-15BD-4A0C-B735-7B1D31430947}" destId="{210BE37D-BCE1-4FE1-BFCB-0FD7FFDB4150}" srcOrd="0" destOrd="0" presId="urn:microsoft.com/office/officeart/2005/8/layout/hProcess9"/>
    <dgm:cxn modelId="{E1F100AC-C7DA-40B3-90F6-39D564D222F9}" type="presOf" srcId="{350D19AA-81B8-4C3E-991D-34ADD4B61374}" destId="{287EB8E6-14DE-4B48-8BC3-6A81604ABFDD}" srcOrd="0" destOrd="0" presId="urn:microsoft.com/office/officeart/2005/8/layout/hProcess9"/>
    <dgm:cxn modelId="{DFC4BFB5-C150-4F67-B1CB-E7358A36CC67}" srcId="{A6635449-D37D-4D3C-91E4-A3A78AD7F696}" destId="{350D19AA-81B8-4C3E-991D-34ADD4B61374}" srcOrd="1" destOrd="0" parTransId="{693B784A-89CF-4F12-8BA4-31341215E791}" sibTransId="{FC72BA4A-ADA0-426E-B69C-FA588D05D376}"/>
    <dgm:cxn modelId="{078591E0-C091-43F1-9C03-288C6EA4B2B0}" type="presOf" srcId="{A6635449-D37D-4D3C-91E4-A3A78AD7F696}" destId="{CA669669-E5F5-4529-A101-DBE2BD8280AE}" srcOrd="0" destOrd="0" presId="urn:microsoft.com/office/officeart/2005/8/layout/hProcess9"/>
    <dgm:cxn modelId="{6CC78EF6-D83C-40F1-8711-F0E3FC86844A}" srcId="{A6635449-D37D-4D3C-91E4-A3A78AD7F696}" destId="{6DBDB51D-15BD-4A0C-B735-7B1D31430947}" srcOrd="2" destOrd="0" parTransId="{63D260F0-E98B-4C38-BF4A-DDF37B164981}" sibTransId="{7B7E6B20-8C2C-4F0A-9139-5EE2CA0312BA}"/>
    <dgm:cxn modelId="{E6C4BAF6-7B66-48DA-9309-129409C1B37E}" srcId="{A6635449-D37D-4D3C-91E4-A3A78AD7F696}" destId="{F84C1913-3504-4C20-B9A1-2122D2EFCC7D}" srcOrd="0" destOrd="0" parTransId="{CBAFAFEB-21D4-48E2-A295-5D4415959F31}" sibTransId="{66F4DE8B-F82E-4DB7-9475-EB49440327F6}"/>
    <dgm:cxn modelId="{074FC8FB-6777-4C7D-A4A8-F072C064351D}" type="presOf" srcId="{F84C1913-3504-4C20-B9A1-2122D2EFCC7D}" destId="{27411632-D67A-4C07-8190-0B1522EFCA32}" srcOrd="0" destOrd="0" presId="urn:microsoft.com/office/officeart/2005/8/layout/hProcess9"/>
    <dgm:cxn modelId="{4EED9A92-192C-49EB-AEB7-DB4311041AC2}" type="presParOf" srcId="{CA669669-E5F5-4529-A101-DBE2BD8280AE}" destId="{AFC03FB5-EE2B-4C5B-9BEB-B3FC7E4C37B3}" srcOrd="0" destOrd="0" presId="urn:microsoft.com/office/officeart/2005/8/layout/hProcess9"/>
    <dgm:cxn modelId="{17FC8E6C-C490-472E-B728-5032BC409982}" type="presParOf" srcId="{CA669669-E5F5-4529-A101-DBE2BD8280AE}" destId="{C889FBBA-19E0-4CAF-8D52-03364530AC81}" srcOrd="1" destOrd="0" presId="urn:microsoft.com/office/officeart/2005/8/layout/hProcess9"/>
    <dgm:cxn modelId="{8440C0CC-E5C0-47D0-B682-E7D88E362709}" type="presParOf" srcId="{C889FBBA-19E0-4CAF-8D52-03364530AC81}" destId="{27411632-D67A-4C07-8190-0B1522EFCA32}" srcOrd="0" destOrd="0" presId="urn:microsoft.com/office/officeart/2005/8/layout/hProcess9"/>
    <dgm:cxn modelId="{5A9AA34D-A481-4F52-BB4D-036567CDFFAA}" type="presParOf" srcId="{C889FBBA-19E0-4CAF-8D52-03364530AC81}" destId="{05F489A2-1FF0-430B-9802-BDD9C4CDA180}" srcOrd="1" destOrd="0" presId="urn:microsoft.com/office/officeart/2005/8/layout/hProcess9"/>
    <dgm:cxn modelId="{CC3654D4-8EC1-4B89-955E-04C43E7BD8E9}" type="presParOf" srcId="{C889FBBA-19E0-4CAF-8D52-03364530AC81}" destId="{287EB8E6-14DE-4B48-8BC3-6A81604ABFDD}" srcOrd="2" destOrd="0" presId="urn:microsoft.com/office/officeart/2005/8/layout/hProcess9"/>
    <dgm:cxn modelId="{56DA243B-5B06-4E29-9E63-AC6B34F9BDEA}" type="presParOf" srcId="{C889FBBA-19E0-4CAF-8D52-03364530AC81}" destId="{DE538C8F-6A1F-4B5C-BEC8-93C8E0C7476C}" srcOrd="3" destOrd="0" presId="urn:microsoft.com/office/officeart/2005/8/layout/hProcess9"/>
    <dgm:cxn modelId="{FA7792B0-39C7-464C-9042-2B05AFA3502F}" type="presParOf" srcId="{C889FBBA-19E0-4CAF-8D52-03364530AC81}" destId="{210BE37D-BCE1-4FE1-BFCB-0FD7FFDB4150}" srcOrd="4" destOrd="0" presId="urn:microsoft.com/office/officeart/2005/8/layout/hProcess9"/>
    <dgm:cxn modelId="{E8746C20-4600-49A0-B3A0-9E5752CEB9F8}" type="presParOf" srcId="{C889FBBA-19E0-4CAF-8D52-03364530AC81}" destId="{95A4C835-7B3E-4018-A75B-4191C3FF13F6}" srcOrd="5" destOrd="0" presId="urn:microsoft.com/office/officeart/2005/8/layout/hProcess9"/>
    <dgm:cxn modelId="{6DDB5697-7907-443A-9A3A-ECE60C28C09F}" type="presParOf" srcId="{C889FBBA-19E0-4CAF-8D52-03364530AC81}" destId="{A45D20DE-2372-4206-B1D7-AB21B7BAD3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199422-0987-4DD9-B662-89391030FAA5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7DDC6BA-461F-4204-A513-BE3383880D38}">
      <dgm:prSet phldrT="[Text]"/>
      <dgm:spPr/>
      <dgm:t>
        <a:bodyPr/>
        <a:lstStyle/>
        <a:p>
          <a:r>
            <a:rPr lang="en-US" b="1">
              <a:latin typeface="+mn-lt"/>
            </a:rPr>
            <a:t>Navigating Processes</a:t>
          </a:r>
          <a:endParaRPr lang="en-US"/>
        </a:p>
      </dgm:t>
    </dgm:pt>
    <dgm:pt modelId="{734724F5-2B57-4463-8EEB-ED7DABA183CD}" type="parTrans" cxnId="{DCB91F9E-8614-48FE-92A2-F70F99C62B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FA392A-DDA6-4B1E-8CE1-37F71386DC83}" type="sibTrans" cxnId="{DCB91F9E-8614-48FE-92A2-F70F99C62B7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1801380-B194-4EB9-A231-FBD89474E722}">
      <dgm:prSet/>
      <dgm:spPr/>
      <dgm:t>
        <a:bodyPr/>
        <a:lstStyle/>
        <a:p>
          <a:r>
            <a:rPr lang="en-US" b="1">
              <a:latin typeface="+mn-lt"/>
            </a:rPr>
            <a:t>Bias &amp; Identification</a:t>
          </a:r>
          <a:endParaRPr lang="en-US">
            <a:latin typeface="+mn-lt"/>
          </a:endParaRPr>
        </a:p>
      </dgm:t>
    </dgm:pt>
    <dgm:pt modelId="{EA2ED1EE-0045-4CA0-B16A-B47048771129}" type="parTrans" cxnId="{0BAE573F-5B63-4F4E-9CF0-12ACB947DE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3FABBAB-0625-4591-8B2F-6A0D6BCF315C}" type="sibTrans" cxnId="{0BAE573F-5B63-4F4E-9CF0-12ACB947DE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1AC2A7-8BD6-409C-8AE7-256C77B0C02B}">
      <dgm:prSet/>
      <dgm:spPr/>
      <dgm:t>
        <a:bodyPr/>
        <a:lstStyle/>
        <a:p>
          <a:r>
            <a:rPr lang="en-US" b="1">
              <a:latin typeface="+mn-lt"/>
            </a:rPr>
            <a:t>Interviews</a:t>
          </a:r>
        </a:p>
      </dgm:t>
    </dgm:pt>
    <dgm:pt modelId="{2E850351-AB41-4FA5-9B73-51714D073D79}" type="parTrans" cxnId="{DBE3BED9-CB1B-45B0-B416-62CC0C2C4B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715EDBE-88FF-4DA5-928A-44AA4DF75819}" type="sibTrans" cxnId="{DBE3BED9-CB1B-45B0-B416-62CC0C2C4B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AD0EC8-9510-41FE-AB90-17ADD23E8C77}">
      <dgm:prSet/>
      <dgm:spPr/>
      <dgm:t>
        <a:bodyPr/>
        <a:lstStyle/>
        <a:p>
          <a:r>
            <a:rPr lang="en-US" b="1">
              <a:latin typeface="+mn-lt"/>
            </a:rPr>
            <a:t>Accommodations</a:t>
          </a:r>
        </a:p>
      </dgm:t>
    </dgm:pt>
    <dgm:pt modelId="{0B42CB3B-481E-4CC8-B427-D4FC48E327A3}" type="parTrans" cxnId="{DC33BA4A-E47A-438E-BC9D-5E2F7D8F24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9CA293-6764-4C00-9B06-B0D6AE84D7D7}" type="sibTrans" cxnId="{DC33BA4A-E47A-438E-BC9D-5E2F7D8F24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F0BF36-7F11-4A53-BFC3-6B24647748B1}">
      <dgm:prSet/>
      <dgm:spPr/>
      <dgm:t>
        <a:bodyPr/>
        <a:lstStyle/>
        <a:p>
          <a:r>
            <a:rPr lang="en-US" b="1">
              <a:latin typeface="+mn-lt"/>
            </a:rPr>
            <a:t>Awareness</a:t>
          </a:r>
        </a:p>
      </dgm:t>
    </dgm:pt>
    <dgm:pt modelId="{A2F94F47-8E84-467E-9C46-CDAA73575206}" type="parTrans" cxnId="{696B5FAD-CB5D-43C4-97A8-9D8CF5C462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62F2C3-E9E6-4FF6-881C-60F2F59362FC}" type="sibTrans" cxnId="{696B5FAD-CB5D-43C4-97A8-9D8CF5C4626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40E1FC-1DC8-4983-B0DF-E5B897BF841A}">
      <dgm:prSet/>
      <dgm:spPr/>
      <dgm:t>
        <a:bodyPr/>
        <a:lstStyle/>
        <a:p>
          <a:r>
            <a:rPr lang="en-US" b="1">
              <a:latin typeface="+mn-lt"/>
            </a:rPr>
            <a:t>Opportunity</a:t>
          </a:r>
          <a:endParaRPr lang="en-US">
            <a:latin typeface="+mn-lt"/>
          </a:endParaRPr>
        </a:p>
      </dgm:t>
    </dgm:pt>
    <dgm:pt modelId="{25A0FA46-1F5C-4CD8-BA9F-29F60E458C5C}" type="parTrans" cxnId="{CDB16AC2-01F7-4CB1-885C-79CB3C6632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4ABF33-ED03-4841-90D9-B1025B509F66}" type="sibTrans" cxnId="{CDB16AC2-01F7-4CB1-885C-79CB3C6632E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A00581-EABC-417B-8EB9-0E66C7F08BEE}" type="pres">
      <dgm:prSet presAssocID="{D0199422-0987-4DD9-B662-89391030FAA5}" presName="diagram" presStyleCnt="0">
        <dgm:presLayoutVars>
          <dgm:dir/>
          <dgm:resizeHandles val="exact"/>
        </dgm:presLayoutVars>
      </dgm:prSet>
      <dgm:spPr/>
    </dgm:pt>
    <dgm:pt modelId="{05F1B5F8-3457-4E41-AEC6-AF100DD83B8B}" type="pres">
      <dgm:prSet presAssocID="{F7DDC6BA-461F-4204-A513-BE3383880D38}" presName="node" presStyleLbl="node1" presStyleIdx="0" presStyleCnt="6">
        <dgm:presLayoutVars>
          <dgm:bulletEnabled val="1"/>
        </dgm:presLayoutVars>
      </dgm:prSet>
      <dgm:spPr/>
    </dgm:pt>
    <dgm:pt modelId="{8C5FDD29-E19E-43A0-8EDD-7829004E6C53}" type="pres">
      <dgm:prSet presAssocID="{EBFA392A-DDA6-4B1E-8CE1-37F71386DC83}" presName="sibTrans" presStyleCnt="0"/>
      <dgm:spPr/>
    </dgm:pt>
    <dgm:pt modelId="{4A02F9BA-C5B8-4502-BF2D-5DF0DF3866AC}" type="pres">
      <dgm:prSet presAssocID="{01801380-B194-4EB9-A231-FBD89474E722}" presName="node" presStyleLbl="node1" presStyleIdx="1" presStyleCnt="6">
        <dgm:presLayoutVars>
          <dgm:bulletEnabled val="1"/>
        </dgm:presLayoutVars>
      </dgm:prSet>
      <dgm:spPr/>
    </dgm:pt>
    <dgm:pt modelId="{7CE963E0-4D0B-4D58-A8C1-391F428E86D1}" type="pres">
      <dgm:prSet presAssocID="{F3FABBAB-0625-4591-8B2F-6A0D6BCF315C}" presName="sibTrans" presStyleCnt="0"/>
      <dgm:spPr/>
    </dgm:pt>
    <dgm:pt modelId="{E9581DC8-A967-4388-92DA-E937E8E36404}" type="pres">
      <dgm:prSet presAssocID="{E11AC2A7-8BD6-409C-8AE7-256C77B0C02B}" presName="node" presStyleLbl="node1" presStyleIdx="2" presStyleCnt="6">
        <dgm:presLayoutVars>
          <dgm:bulletEnabled val="1"/>
        </dgm:presLayoutVars>
      </dgm:prSet>
      <dgm:spPr/>
    </dgm:pt>
    <dgm:pt modelId="{5B13A99B-73FE-451D-B66D-455BF91746F6}" type="pres">
      <dgm:prSet presAssocID="{D715EDBE-88FF-4DA5-928A-44AA4DF75819}" presName="sibTrans" presStyleCnt="0"/>
      <dgm:spPr/>
    </dgm:pt>
    <dgm:pt modelId="{47F3C090-A775-4D99-8B26-70558D931B01}" type="pres">
      <dgm:prSet presAssocID="{15AD0EC8-9510-41FE-AB90-17ADD23E8C77}" presName="node" presStyleLbl="node1" presStyleIdx="3" presStyleCnt="6">
        <dgm:presLayoutVars>
          <dgm:bulletEnabled val="1"/>
        </dgm:presLayoutVars>
      </dgm:prSet>
      <dgm:spPr/>
    </dgm:pt>
    <dgm:pt modelId="{A525DCA5-5D94-4C77-8E3B-1F5EE117BB00}" type="pres">
      <dgm:prSet presAssocID="{C99CA293-6764-4C00-9B06-B0D6AE84D7D7}" presName="sibTrans" presStyleCnt="0"/>
      <dgm:spPr/>
    </dgm:pt>
    <dgm:pt modelId="{9E4F0D77-76D6-4E9B-B17D-3E4DF2EF1718}" type="pres">
      <dgm:prSet presAssocID="{BEF0BF36-7F11-4A53-BFC3-6B24647748B1}" presName="node" presStyleLbl="node1" presStyleIdx="4" presStyleCnt="6">
        <dgm:presLayoutVars>
          <dgm:bulletEnabled val="1"/>
        </dgm:presLayoutVars>
      </dgm:prSet>
      <dgm:spPr/>
    </dgm:pt>
    <dgm:pt modelId="{846C5F48-440D-4444-8848-B935CFB713EE}" type="pres">
      <dgm:prSet presAssocID="{8A62F2C3-E9E6-4FF6-881C-60F2F59362FC}" presName="sibTrans" presStyleCnt="0"/>
      <dgm:spPr/>
    </dgm:pt>
    <dgm:pt modelId="{5B77ABC1-50AE-4549-8BB7-63C973E6D08E}" type="pres">
      <dgm:prSet presAssocID="{3C40E1FC-1DC8-4983-B0DF-E5B897BF841A}" presName="node" presStyleLbl="node1" presStyleIdx="5" presStyleCnt="6">
        <dgm:presLayoutVars>
          <dgm:bulletEnabled val="1"/>
        </dgm:presLayoutVars>
      </dgm:prSet>
      <dgm:spPr/>
    </dgm:pt>
  </dgm:ptLst>
  <dgm:cxnLst>
    <dgm:cxn modelId="{DBB98F10-6F25-40D8-9A04-E987890878AA}" type="presOf" srcId="{D0199422-0987-4DD9-B662-89391030FAA5}" destId="{15A00581-EABC-417B-8EB9-0E66C7F08BEE}" srcOrd="0" destOrd="0" presId="urn:microsoft.com/office/officeart/2005/8/layout/default"/>
    <dgm:cxn modelId="{F4F1A523-B7FD-42E1-9F1C-3AF6B9151823}" type="presOf" srcId="{15AD0EC8-9510-41FE-AB90-17ADD23E8C77}" destId="{47F3C090-A775-4D99-8B26-70558D931B01}" srcOrd="0" destOrd="0" presId="urn:microsoft.com/office/officeart/2005/8/layout/default"/>
    <dgm:cxn modelId="{0BAE573F-5B63-4F4E-9CF0-12ACB947DEDC}" srcId="{D0199422-0987-4DD9-B662-89391030FAA5}" destId="{01801380-B194-4EB9-A231-FBD89474E722}" srcOrd="1" destOrd="0" parTransId="{EA2ED1EE-0045-4CA0-B16A-B47048771129}" sibTransId="{F3FABBAB-0625-4591-8B2F-6A0D6BCF315C}"/>
    <dgm:cxn modelId="{DC33BA4A-E47A-438E-BC9D-5E2F7D8F2421}" srcId="{D0199422-0987-4DD9-B662-89391030FAA5}" destId="{15AD0EC8-9510-41FE-AB90-17ADD23E8C77}" srcOrd="3" destOrd="0" parTransId="{0B42CB3B-481E-4CC8-B427-D4FC48E327A3}" sibTransId="{C99CA293-6764-4C00-9B06-B0D6AE84D7D7}"/>
    <dgm:cxn modelId="{9E32807B-C376-4091-B423-387763035C92}" type="presOf" srcId="{01801380-B194-4EB9-A231-FBD89474E722}" destId="{4A02F9BA-C5B8-4502-BF2D-5DF0DF3866AC}" srcOrd="0" destOrd="0" presId="urn:microsoft.com/office/officeart/2005/8/layout/default"/>
    <dgm:cxn modelId="{2E1F9F84-7BD5-4216-9CB4-0F2006F4AEBE}" type="presOf" srcId="{3C40E1FC-1DC8-4983-B0DF-E5B897BF841A}" destId="{5B77ABC1-50AE-4549-8BB7-63C973E6D08E}" srcOrd="0" destOrd="0" presId="urn:microsoft.com/office/officeart/2005/8/layout/default"/>
    <dgm:cxn modelId="{DCB91F9E-8614-48FE-92A2-F70F99C62B77}" srcId="{D0199422-0987-4DD9-B662-89391030FAA5}" destId="{F7DDC6BA-461F-4204-A513-BE3383880D38}" srcOrd="0" destOrd="0" parTransId="{734724F5-2B57-4463-8EEB-ED7DABA183CD}" sibTransId="{EBFA392A-DDA6-4B1E-8CE1-37F71386DC83}"/>
    <dgm:cxn modelId="{696B5FAD-CB5D-43C4-97A8-9D8CF5C46260}" srcId="{D0199422-0987-4DD9-B662-89391030FAA5}" destId="{BEF0BF36-7F11-4A53-BFC3-6B24647748B1}" srcOrd="4" destOrd="0" parTransId="{A2F94F47-8E84-467E-9C46-CDAA73575206}" sibTransId="{8A62F2C3-E9E6-4FF6-881C-60F2F59362FC}"/>
    <dgm:cxn modelId="{CDB16AC2-01F7-4CB1-885C-79CB3C6632E7}" srcId="{D0199422-0987-4DD9-B662-89391030FAA5}" destId="{3C40E1FC-1DC8-4983-B0DF-E5B897BF841A}" srcOrd="5" destOrd="0" parTransId="{25A0FA46-1F5C-4CD8-BA9F-29F60E458C5C}" sibTransId="{5F4ABF33-ED03-4841-90D9-B1025B509F66}"/>
    <dgm:cxn modelId="{5D8C40CE-0180-4089-8F72-6A679704CE9C}" type="presOf" srcId="{E11AC2A7-8BD6-409C-8AE7-256C77B0C02B}" destId="{E9581DC8-A967-4388-92DA-E937E8E36404}" srcOrd="0" destOrd="0" presId="urn:microsoft.com/office/officeart/2005/8/layout/default"/>
    <dgm:cxn modelId="{1EABE4D4-BD3B-4225-AC95-68460D421D27}" type="presOf" srcId="{F7DDC6BA-461F-4204-A513-BE3383880D38}" destId="{05F1B5F8-3457-4E41-AEC6-AF100DD83B8B}" srcOrd="0" destOrd="0" presId="urn:microsoft.com/office/officeart/2005/8/layout/default"/>
    <dgm:cxn modelId="{DBE3BED9-CB1B-45B0-B416-62CC0C2C4BE6}" srcId="{D0199422-0987-4DD9-B662-89391030FAA5}" destId="{E11AC2A7-8BD6-409C-8AE7-256C77B0C02B}" srcOrd="2" destOrd="0" parTransId="{2E850351-AB41-4FA5-9B73-51714D073D79}" sibTransId="{D715EDBE-88FF-4DA5-928A-44AA4DF75819}"/>
    <dgm:cxn modelId="{A1D38CFD-E1B7-4A2C-A005-426C5ADBB527}" type="presOf" srcId="{BEF0BF36-7F11-4A53-BFC3-6B24647748B1}" destId="{9E4F0D77-76D6-4E9B-B17D-3E4DF2EF1718}" srcOrd="0" destOrd="0" presId="urn:microsoft.com/office/officeart/2005/8/layout/default"/>
    <dgm:cxn modelId="{F9763572-56C4-4333-A657-7FE54A85C2D7}" type="presParOf" srcId="{15A00581-EABC-417B-8EB9-0E66C7F08BEE}" destId="{05F1B5F8-3457-4E41-AEC6-AF100DD83B8B}" srcOrd="0" destOrd="0" presId="urn:microsoft.com/office/officeart/2005/8/layout/default"/>
    <dgm:cxn modelId="{23DFC3C3-C8DE-41C2-ACEF-FF0FD7AE07DA}" type="presParOf" srcId="{15A00581-EABC-417B-8EB9-0E66C7F08BEE}" destId="{8C5FDD29-E19E-43A0-8EDD-7829004E6C53}" srcOrd="1" destOrd="0" presId="urn:microsoft.com/office/officeart/2005/8/layout/default"/>
    <dgm:cxn modelId="{F7E970D6-B0CD-41C1-8812-363926392524}" type="presParOf" srcId="{15A00581-EABC-417B-8EB9-0E66C7F08BEE}" destId="{4A02F9BA-C5B8-4502-BF2D-5DF0DF3866AC}" srcOrd="2" destOrd="0" presId="urn:microsoft.com/office/officeart/2005/8/layout/default"/>
    <dgm:cxn modelId="{D7504479-2990-49C7-9809-9A3266CECCFC}" type="presParOf" srcId="{15A00581-EABC-417B-8EB9-0E66C7F08BEE}" destId="{7CE963E0-4D0B-4D58-A8C1-391F428E86D1}" srcOrd="3" destOrd="0" presId="urn:microsoft.com/office/officeart/2005/8/layout/default"/>
    <dgm:cxn modelId="{CDD3C3A3-3D82-4B75-BF08-ACA4374855B4}" type="presParOf" srcId="{15A00581-EABC-417B-8EB9-0E66C7F08BEE}" destId="{E9581DC8-A967-4388-92DA-E937E8E36404}" srcOrd="4" destOrd="0" presId="urn:microsoft.com/office/officeart/2005/8/layout/default"/>
    <dgm:cxn modelId="{431F11D3-EE6F-4D19-9137-3046E8E40051}" type="presParOf" srcId="{15A00581-EABC-417B-8EB9-0E66C7F08BEE}" destId="{5B13A99B-73FE-451D-B66D-455BF91746F6}" srcOrd="5" destOrd="0" presId="urn:microsoft.com/office/officeart/2005/8/layout/default"/>
    <dgm:cxn modelId="{010AD489-C861-4972-96E3-14ABD09385BC}" type="presParOf" srcId="{15A00581-EABC-417B-8EB9-0E66C7F08BEE}" destId="{47F3C090-A775-4D99-8B26-70558D931B01}" srcOrd="6" destOrd="0" presId="urn:microsoft.com/office/officeart/2005/8/layout/default"/>
    <dgm:cxn modelId="{4AA719F7-F035-4251-8BC9-F499C4FDD4A7}" type="presParOf" srcId="{15A00581-EABC-417B-8EB9-0E66C7F08BEE}" destId="{A525DCA5-5D94-4C77-8E3B-1F5EE117BB00}" srcOrd="7" destOrd="0" presId="urn:microsoft.com/office/officeart/2005/8/layout/default"/>
    <dgm:cxn modelId="{480BF068-80BB-4A11-850D-0677B9672D8D}" type="presParOf" srcId="{15A00581-EABC-417B-8EB9-0E66C7F08BEE}" destId="{9E4F0D77-76D6-4E9B-B17D-3E4DF2EF1718}" srcOrd="8" destOrd="0" presId="urn:microsoft.com/office/officeart/2005/8/layout/default"/>
    <dgm:cxn modelId="{33D50BE6-F0E1-4755-A127-B2780F707A0B}" type="presParOf" srcId="{15A00581-EABC-417B-8EB9-0E66C7F08BEE}" destId="{846C5F48-440D-4444-8848-B935CFB713EE}" srcOrd="9" destOrd="0" presId="urn:microsoft.com/office/officeart/2005/8/layout/default"/>
    <dgm:cxn modelId="{0985967E-9A62-48C6-97E4-A130288A5EC5}" type="presParOf" srcId="{15A00581-EABC-417B-8EB9-0E66C7F08BEE}" destId="{5B77ABC1-50AE-4549-8BB7-63C973E6D0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635449-D37D-4D3C-91E4-A3A78AD7F696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84C1913-3504-4C20-B9A1-2122D2EFCC7D}">
      <dgm:prSet phldrT="[Text]"/>
      <dgm:spPr/>
      <dgm:t>
        <a:bodyPr/>
        <a:lstStyle/>
        <a:p>
          <a:r>
            <a:rPr lang="en-US"/>
            <a:t>Awareness</a:t>
          </a:r>
        </a:p>
      </dgm:t>
    </dgm:pt>
    <dgm:pt modelId="{CBAFAFEB-21D4-48E2-A295-5D4415959F31}" type="parTrans" cxnId="{E6C4BAF6-7B66-48DA-9309-129409C1B37E}">
      <dgm:prSet/>
      <dgm:spPr/>
      <dgm:t>
        <a:bodyPr/>
        <a:lstStyle/>
        <a:p>
          <a:endParaRPr lang="en-US"/>
        </a:p>
      </dgm:t>
    </dgm:pt>
    <dgm:pt modelId="{66F4DE8B-F82E-4DB7-9475-EB49440327F6}" type="sibTrans" cxnId="{E6C4BAF6-7B66-48DA-9309-129409C1B37E}">
      <dgm:prSet/>
      <dgm:spPr/>
      <dgm:t>
        <a:bodyPr/>
        <a:lstStyle/>
        <a:p>
          <a:endParaRPr lang="en-US"/>
        </a:p>
      </dgm:t>
    </dgm:pt>
    <dgm:pt modelId="{350D19AA-81B8-4C3E-991D-34ADD4B61374}">
      <dgm:prSet phldrT="[Text]"/>
      <dgm:spPr/>
      <dgm:t>
        <a:bodyPr/>
        <a:lstStyle/>
        <a:p>
          <a:r>
            <a:rPr lang="en-US"/>
            <a:t>Recruitment</a:t>
          </a:r>
        </a:p>
      </dgm:t>
    </dgm:pt>
    <dgm:pt modelId="{693B784A-89CF-4F12-8BA4-31341215E791}" type="parTrans" cxnId="{DFC4BFB5-C150-4F67-B1CB-E7358A36CC67}">
      <dgm:prSet/>
      <dgm:spPr/>
      <dgm:t>
        <a:bodyPr/>
        <a:lstStyle/>
        <a:p>
          <a:endParaRPr lang="en-US"/>
        </a:p>
      </dgm:t>
    </dgm:pt>
    <dgm:pt modelId="{FC72BA4A-ADA0-426E-B69C-FA588D05D376}" type="sibTrans" cxnId="{DFC4BFB5-C150-4F67-B1CB-E7358A36CC67}">
      <dgm:prSet/>
      <dgm:spPr/>
      <dgm:t>
        <a:bodyPr/>
        <a:lstStyle/>
        <a:p>
          <a:endParaRPr lang="en-US"/>
        </a:p>
      </dgm:t>
    </dgm:pt>
    <dgm:pt modelId="{6DBDB51D-15BD-4A0C-B735-7B1D31430947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63D260F0-E98B-4C38-BF4A-DDF37B164981}" type="parTrans" cxnId="{6CC78EF6-D83C-40F1-8711-F0E3FC86844A}">
      <dgm:prSet/>
      <dgm:spPr/>
      <dgm:t>
        <a:bodyPr/>
        <a:lstStyle/>
        <a:p>
          <a:endParaRPr lang="en-US"/>
        </a:p>
      </dgm:t>
    </dgm:pt>
    <dgm:pt modelId="{7B7E6B20-8C2C-4F0A-9139-5EE2CA0312BA}" type="sibTrans" cxnId="{6CC78EF6-D83C-40F1-8711-F0E3FC86844A}">
      <dgm:prSet/>
      <dgm:spPr/>
      <dgm:t>
        <a:bodyPr/>
        <a:lstStyle/>
        <a:p>
          <a:endParaRPr lang="en-US"/>
        </a:p>
      </dgm:t>
    </dgm:pt>
    <dgm:pt modelId="{2B5AE205-C6FD-46A1-9F24-32C6A0B9C1B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2F83BB7B-08EB-4F3D-8640-AD4E9B7DB8AB}" type="parTrans" cxnId="{775C9948-DB87-45B7-A967-400446732D03}">
      <dgm:prSet/>
      <dgm:spPr/>
      <dgm:t>
        <a:bodyPr/>
        <a:lstStyle/>
        <a:p>
          <a:endParaRPr lang="en-US"/>
        </a:p>
      </dgm:t>
    </dgm:pt>
    <dgm:pt modelId="{AA4B9492-4FCC-4065-A46E-9C4097A09497}" type="sibTrans" cxnId="{775C9948-DB87-45B7-A967-400446732D03}">
      <dgm:prSet/>
      <dgm:spPr/>
      <dgm:t>
        <a:bodyPr/>
        <a:lstStyle/>
        <a:p>
          <a:endParaRPr lang="en-US"/>
        </a:p>
      </dgm:t>
    </dgm:pt>
    <dgm:pt modelId="{CA669669-E5F5-4529-A101-DBE2BD8280AE}" type="pres">
      <dgm:prSet presAssocID="{A6635449-D37D-4D3C-91E4-A3A78AD7F696}" presName="CompostProcess" presStyleCnt="0">
        <dgm:presLayoutVars>
          <dgm:dir/>
          <dgm:resizeHandles val="exact"/>
        </dgm:presLayoutVars>
      </dgm:prSet>
      <dgm:spPr/>
    </dgm:pt>
    <dgm:pt modelId="{AFC03FB5-EE2B-4C5B-9BEB-B3FC7E4C37B3}" type="pres">
      <dgm:prSet presAssocID="{A6635449-D37D-4D3C-91E4-A3A78AD7F696}" presName="arrow" presStyleLbl="bgShp" presStyleIdx="0" presStyleCnt="1"/>
      <dgm:spPr/>
    </dgm:pt>
    <dgm:pt modelId="{C889FBBA-19E0-4CAF-8D52-03364530AC81}" type="pres">
      <dgm:prSet presAssocID="{A6635449-D37D-4D3C-91E4-A3A78AD7F696}" presName="linearProcess" presStyleCnt="0"/>
      <dgm:spPr/>
    </dgm:pt>
    <dgm:pt modelId="{27411632-D67A-4C07-8190-0B1522EFCA32}" type="pres">
      <dgm:prSet presAssocID="{F84C1913-3504-4C20-B9A1-2122D2EFCC7D}" presName="textNode" presStyleLbl="node1" presStyleIdx="0" presStyleCnt="4">
        <dgm:presLayoutVars>
          <dgm:bulletEnabled val="1"/>
        </dgm:presLayoutVars>
      </dgm:prSet>
      <dgm:spPr/>
    </dgm:pt>
    <dgm:pt modelId="{05F489A2-1FF0-430B-9802-BDD9C4CDA180}" type="pres">
      <dgm:prSet presAssocID="{66F4DE8B-F82E-4DB7-9475-EB49440327F6}" presName="sibTrans" presStyleCnt="0"/>
      <dgm:spPr/>
    </dgm:pt>
    <dgm:pt modelId="{287EB8E6-14DE-4B48-8BC3-6A81604ABFDD}" type="pres">
      <dgm:prSet presAssocID="{350D19AA-81B8-4C3E-991D-34ADD4B61374}" presName="textNode" presStyleLbl="node1" presStyleIdx="1" presStyleCnt="4">
        <dgm:presLayoutVars>
          <dgm:bulletEnabled val="1"/>
        </dgm:presLayoutVars>
      </dgm:prSet>
      <dgm:spPr/>
    </dgm:pt>
    <dgm:pt modelId="{DE538C8F-6A1F-4B5C-BEC8-93C8E0C7476C}" type="pres">
      <dgm:prSet presAssocID="{FC72BA4A-ADA0-426E-B69C-FA588D05D376}" presName="sibTrans" presStyleCnt="0"/>
      <dgm:spPr/>
    </dgm:pt>
    <dgm:pt modelId="{210BE37D-BCE1-4FE1-BFCB-0FD7FFDB4150}" type="pres">
      <dgm:prSet presAssocID="{6DBDB51D-15BD-4A0C-B735-7B1D31430947}" presName="textNode" presStyleLbl="node1" presStyleIdx="2" presStyleCnt="4">
        <dgm:presLayoutVars>
          <dgm:bulletEnabled val="1"/>
        </dgm:presLayoutVars>
      </dgm:prSet>
      <dgm:spPr/>
    </dgm:pt>
    <dgm:pt modelId="{95A4C835-7B3E-4018-A75B-4191C3FF13F6}" type="pres">
      <dgm:prSet presAssocID="{7B7E6B20-8C2C-4F0A-9139-5EE2CA0312BA}" presName="sibTrans" presStyleCnt="0"/>
      <dgm:spPr/>
    </dgm:pt>
    <dgm:pt modelId="{A45D20DE-2372-4206-B1D7-AB21B7BAD3EA}" type="pres">
      <dgm:prSet presAssocID="{2B5AE205-C6FD-46A1-9F24-32C6A0B9C1B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4295217-0F03-4D43-8CA2-D9CD66EC5A7D}" type="presOf" srcId="{2B5AE205-C6FD-46A1-9F24-32C6A0B9C1B4}" destId="{A45D20DE-2372-4206-B1D7-AB21B7BAD3EA}" srcOrd="0" destOrd="0" presId="urn:microsoft.com/office/officeart/2005/8/layout/hProcess9"/>
    <dgm:cxn modelId="{775C9948-DB87-45B7-A967-400446732D03}" srcId="{A6635449-D37D-4D3C-91E4-A3A78AD7F696}" destId="{2B5AE205-C6FD-46A1-9F24-32C6A0B9C1B4}" srcOrd="3" destOrd="0" parTransId="{2F83BB7B-08EB-4F3D-8640-AD4E9B7DB8AB}" sibTransId="{AA4B9492-4FCC-4065-A46E-9C4097A09497}"/>
    <dgm:cxn modelId="{BE643A79-2311-484A-A819-7ED06EC30F9C}" type="presOf" srcId="{6DBDB51D-15BD-4A0C-B735-7B1D31430947}" destId="{210BE37D-BCE1-4FE1-BFCB-0FD7FFDB4150}" srcOrd="0" destOrd="0" presId="urn:microsoft.com/office/officeart/2005/8/layout/hProcess9"/>
    <dgm:cxn modelId="{E1F100AC-C7DA-40B3-90F6-39D564D222F9}" type="presOf" srcId="{350D19AA-81B8-4C3E-991D-34ADD4B61374}" destId="{287EB8E6-14DE-4B48-8BC3-6A81604ABFDD}" srcOrd="0" destOrd="0" presId="urn:microsoft.com/office/officeart/2005/8/layout/hProcess9"/>
    <dgm:cxn modelId="{DFC4BFB5-C150-4F67-B1CB-E7358A36CC67}" srcId="{A6635449-D37D-4D3C-91E4-A3A78AD7F696}" destId="{350D19AA-81B8-4C3E-991D-34ADD4B61374}" srcOrd="1" destOrd="0" parTransId="{693B784A-89CF-4F12-8BA4-31341215E791}" sibTransId="{FC72BA4A-ADA0-426E-B69C-FA588D05D376}"/>
    <dgm:cxn modelId="{078591E0-C091-43F1-9C03-288C6EA4B2B0}" type="presOf" srcId="{A6635449-D37D-4D3C-91E4-A3A78AD7F696}" destId="{CA669669-E5F5-4529-A101-DBE2BD8280AE}" srcOrd="0" destOrd="0" presId="urn:microsoft.com/office/officeart/2005/8/layout/hProcess9"/>
    <dgm:cxn modelId="{6CC78EF6-D83C-40F1-8711-F0E3FC86844A}" srcId="{A6635449-D37D-4D3C-91E4-A3A78AD7F696}" destId="{6DBDB51D-15BD-4A0C-B735-7B1D31430947}" srcOrd="2" destOrd="0" parTransId="{63D260F0-E98B-4C38-BF4A-DDF37B164981}" sibTransId="{7B7E6B20-8C2C-4F0A-9139-5EE2CA0312BA}"/>
    <dgm:cxn modelId="{E6C4BAF6-7B66-48DA-9309-129409C1B37E}" srcId="{A6635449-D37D-4D3C-91E4-A3A78AD7F696}" destId="{F84C1913-3504-4C20-B9A1-2122D2EFCC7D}" srcOrd="0" destOrd="0" parTransId="{CBAFAFEB-21D4-48E2-A295-5D4415959F31}" sibTransId="{66F4DE8B-F82E-4DB7-9475-EB49440327F6}"/>
    <dgm:cxn modelId="{074FC8FB-6777-4C7D-A4A8-F072C064351D}" type="presOf" srcId="{F84C1913-3504-4C20-B9A1-2122D2EFCC7D}" destId="{27411632-D67A-4C07-8190-0B1522EFCA32}" srcOrd="0" destOrd="0" presId="urn:microsoft.com/office/officeart/2005/8/layout/hProcess9"/>
    <dgm:cxn modelId="{4EED9A92-192C-49EB-AEB7-DB4311041AC2}" type="presParOf" srcId="{CA669669-E5F5-4529-A101-DBE2BD8280AE}" destId="{AFC03FB5-EE2B-4C5B-9BEB-B3FC7E4C37B3}" srcOrd="0" destOrd="0" presId="urn:microsoft.com/office/officeart/2005/8/layout/hProcess9"/>
    <dgm:cxn modelId="{17FC8E6C-C490-472E-B728-5032BC409982}" type="presParOf" srcId="{CA669669-E5F5-4529-A101-DBE2BD8280AE}" destId="{C889FBBA-19E0-4CAF-8D52-03364530AC81}" srcOrd="1" destOrd="0" presId="urn:microsoft.com/office/officeart/2005/8/layout/hProcess9"/>
    <dgm:cxn modelId="{8440C0CC-E5C0-47D0-B682-E7D88E362709}" type="presParOf" srcId="{C889FBBA-19E0-4CAF-8D52-03364530AC81}" destId="{27411632-D67A-4C07-8190-0B1522EFCA32}" srcOrd="0" destOrd="0" presId="urn:microsoft.com/office/officeart/2005/8/layout/hProcess9"/>
    <dgm:cxn modelId="{5A9AA34D-A481-4F52-BB4D-036567CDFFAA}" type="presParOf" srcId="{C889FBBA-19E0-4CAF-8D52-03364530AC81}" destId="{05F489A2-1FF0-430B-9802-BDD9C4CDA180}" srcOrd="1" destOrd="0" presId="urn:microsoft.com/office/officeart/2005/8/layout/hProcess9"/>
    <dgm:cxn modelId="{CC3654D4-8EC1-4B89-955E-04C43E7BD8E9}" type="presParOf" srcId="{C889FBBA-19E0-4CAF-8D52-03364530AC81}" destId="{287EB8E6-14DE-4B48-8BC3-6A81604ABFDD}" srcOrd="2" destOrd="0" presId="urn:microsoft.com/office/officeart/2005/8/layout/hProcess9"/>
    <dgm:cxn modelId="{56DA243B-5B06-4E29-9E63-AC6B34F9BDEA}" type="presParOf" srcId="{C889FBBA-19E0-4CAF-8D52-03364530AC81}" destId="{DE538C8F-6A1F-4B5C-BEC8-93C8E0C7476C}" srcOrd="3" destOrd="0" presId="urn:microsoft.com/office/officeart/2005/8/layout/hProcess9"/>
    <dgm:cxn modelId="{FA7792B0-39C7-464C-9042-2B05AFA3502F}" type="presParOf" srcId="{C889FBBA-19E0-4CAF-8D52-03364530AC81}" destId="{210BE37D-BCE1-4FE1-BFCB-0FD7FFDB4150}" srcOrd="4" destOrd="0" presId="urn:microsoft.com/office/officeart/2005/8/layout/hProcess9"/>
    <dgm:cxn modelId="{E8746C20-4600-49A0-B3A0-9E5752CEB9F8}" type="presParOf" srcId="{C889FBBA-19E0-4CAF-8D52-03364530AC81}" destId="{95A4C835-7B3E-4018-A75B-4191C3FF13F6}" srcOrd="5" destOrd="0" presId="urn:microsoft.com/office/officeart/2005/8/layout/hProcess9"/>
    <dgm:cxn modelId="{6DDB5697-7907-443A-9A3A-ECE60C28C09F}" type="presParOf" srcId="{C889FBBA-19E0-4CAF-8D52-03364530AC81}" destId="{A45D20DE-2372-4206-B1D7-AB21B7BAD3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635449-D37D-4D3C-91E4-A3A78AD7F696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84C1913-3504-4C20-B9A1-2122D2EFCC7D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CBAFAFEB-21D4-48E2-A295-5D4415959F31}" type="parTrans" cxnId="{E6C4BAF6-7B66-48DA-9309-129409C1B37E}">
      <dgm:prSet/>
      <dgm:spPr/>
      <dgm:t>
        <a:bodyPr/>
        <a:lstStyle/>
        <a:p>
          <a:endParaRPr lang="en-US"/>
        </a:p>
      </dgm:t>
    </dgm:pt>
    <dgm:pt modelId="{66F4DE8B-F82E-4DB7-9475-EB49440327F6}" type="sibTrans" cxnId="{E6C4BAF6-7B66-48DA-9309-129409C1B37E}">
      <dgm:prSet/>
      <dgm:spPr/>
      <dgm:t>
        <a:bodyPr/>
        <a:lstStyle/>
        <a:p>
          <a:endParaRPr lang="en-US"/>
        </a:p>
      </dgm:t>
    </dgm:pt>
    <dgm:pt modelId="{350D19AA-81B8-4C3E-991D-34ADD4B6137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693B784A-89CF-4F12-8BA4-31341215E791}" type="parTrans" cxnId="{DFC4BFB5-C150-4F67-B1CB-E7358A36CC67}">
      <dgm:prSet/>
      <dgm:spPr/>
      <dgm:t>
        <a:bodyPr/>
        <a:lstStyle/>
        <a:p>
          <a:endParaRPr lang="en-US"/>
        </a:p>
      </dgm:t>
    </dgm:pt>
    <dgm:pt modelId="{FC72BA4A-ADA0-426E-B69C-FA588D05D376}" type="sibTrans" cxnId="{DFC4BFB5-C150-4F67-B1CB-E7358A36CC67}">
      <dgm:prSet/>
      <dgm:spPr/>
      <dgm:t>
        <a:bodyPr/>
        <a:lstStyle/>
        <a:p>
          <a:endParaRPr lang="en-US"/>
        </a:p>
      </dgm:t>
    </dgm:pt>
    <dgm:pt modelId="{6DBDB51D-15BD-4A0C-B735-7B1D31430947}">
      <dgm:prSet phldrT="[Text]"/>
      <dgm:spPr/>
      <dgm:t>
        <a:bodyPr/>
        <a:lstStyle/>
        <a:p>
          <a:r>
            <a:rPr lang="en-US"/>
            <a:t> Admission</a:t>
          </a:r>
        </a:p>
      </dgm:t>
    </dgm:pt>
    <dgm:pt modelId="{63D260F0-E98B-4C38-BF4A-DDF37B164981}" type="parTrans" cxnId="{6CC78EF6-D83C-40F1-8711-F0E3FC86844A}">
      <dgm:prSet/>
      <dgm:spPr/>
      <dgm:t>
        <a:bodyPr/>
        <a:lstStyle/>
        <a:p>
          <a:endParaRPr lang="en-US"/>
        </a:p>
      </dgm:t>
    </dgm:pt>
    <dgm:pt modelId="{7B7E6B20-8C2C-4F0A-9139-5EE2CA0312BA}" type="sibTrans" cxnId="{6CC78EF6-D83C-40F1-8711-F0E3FC86844A}">
      <dgm:prSet/>
      <dgm:spPr/>
      <dgm:t>
        <a:bodyPr/>
        <a:lstStyle/>
        <a:p>
          <a:endParaRPr lang="en-US"/>
        </a:p>
      </dgm:t>
    </dgm:pt>
    <dgm:pt modelId="{2B5AE205-C6FD-46A1-9F24-32C6A0B9C1B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2F83BB7B-08EB-4F3D-8640-AD4E9B7DB8AB}" type="parTrans" cxnId="{775C9948-DB87-45B7-A967-400446732D03}">
      <dgm:prSet/>
      <dgm:spPr/>
      <dgm:t>
        <a:bodyPr/>
        <a:lstStyle/>
        <a:p>
          <a:endParaRPr lang="en-US"/>
        </a:p>
      </dgm:t>
    </dgm:pt>
    <dgm:pt modelId="{AA4B9492-4FCC-4065-A46E-9C4097A09497}" type="sibTrans" cxnId="{775C9948-DB87-45B7-A967-400446732D03}">
      <dgm:prSet/>
      <dgm:spPr/>
      <dgm:t>
        <a:bodyPr/>
        <a:lstStyle/>
        <a:p>
          <a:endParaRPr lang="en-US"/>
        </a:p>
      </dgm:t>
    </dgm:pt>
    <dgm:pt modelId="{CA669669-E5F5-4529-A101-DBE2BD8280AE}" type="pres">
      <dgm:prSet presAssocID="{A6635449-D37D-4D3C-91E4-A3A78AD7F696}" presName="CompostProcess" presStyleCnt="0">
        <dgm:presLayoutVars>
          <dgm:dir/>
          <dgm:resizeHandles val="exact"/>
        </dgm:presLayoutVars>
      </dgm:prSet>
      <dgm:spPr/>
    </dgm:pt>
    <dgm:pt modelId="{AFC03FB5-EE2B-4C5B-9BEB-B3FC7E4C37B3}" type="pres">
      <dgm:prSet presAssocID="{A6635449-D37D-4D3C-91E4-A3A78AD7F696}" presName="arrow" presStyleLbl="bgShp" presStyleIdx="0" presStyleCnt="1"/>
      <dgm:spPr/>
    </dgm:pt>
    <dgm:pt modelId="{C889FBBA-19E0-4CAF-8D52-03364530AC81}" type="pres">
      <dgm:prSet presAssocID="{A6635449-D37D-4D3C-91E4-A3A78AD7F696}" presName="linearProcess" presStyleCnt="0"/>
      <dgm:spPr/>
    </dgm:pt>
    <dgm:pt modelId="{27411632-D67A-4C07-8190-0B1522EFCA32}" type="pres">
      <dgm:prSet presAssocID="{F84C1913-3504-4C20-B9A1-2122D2EFCC7D}" presName="textNode" presStyleLbl="node1" presStyleIdx="0" presStyleCnt="4">
        <dgm:presLayoutVars>
          <dgm:bulletEnabled val="1"/>
        </dgm:presLayoutVars>
      </dgm:prSet>
      <dgm:spPr/>
    </dgm:pt>
    <dgm:pt modelId="{05F489A2-1FF0-430B-9802-BDD9C4CDA180}" type="pres">
      <dgm:prSet presAssocID="{66F4DE8B-F82E-4DB7-9475-EB49440327F6}" presName="sibTrans" presStyleCnt="0"/>
      <dgm:spPr/>
    </dgm:pt>
    <dgm:pt modelId="{287EB8E6-14DE-4B48-8BC3-6A81604ABFDD}" type="pres">
      <dgm:prSet presAssocID="{350D19AA-81B8-4C3E-991D-34ADD4B61374}" presName="textNode" presStyleLbl="node1" presStyleIdx="1" presStyleCnt="4">
        <dgm:presLayoutVars>
          <dgm:bulletEnabled val="1"/>
        </dgm:presLayoutVars>
      </dgm:prSet>
      <dgm:spPr/>
    </dgm:pt>
    <dgm:pt modelId="{DE538C8F-6A1F-4B5C-BEC8-93C8E0C7476C}" type="pres">
      <dgm:prSet presAssocID="{FC72BA4A-ADA0-426E-B69C-FA588D05D376}" presName="sibTrans" presStyleCnt="0"/>
      <dgm:spPr/>
    </dgm:pt>
    <dgm:pt modelId="{210BE37D-BCE1-4FE1-BFCB-0FD7FFDB4150}" type="pres">
      <dgm:prSet presAssocID="{6DBDB51D-15BD-4A0C-B735-7B1D31430947}" presName="textNode" presStyleLbl="node1" presStyleIdx="2" presStyleCnt="4">
        <dgm:presLayoutVars>
          <dgm:bulletEnabled val="1"/>
        </dgm:presLayoutVars>
      </dgm:prSet>
      <dgm:spPr/>
    </dgm:pt>
    <dgm:pt modelId="{95A4C835-7B3E-4018-A75B-4191C3FF13F6}" type="pres">
      <dgm:prSet presAssocID="{7B7E6B20-8C2C-4F0A-9139-5EE2CA0312BA}" presName="sibTrans" presStyleCnt="0"/>
      <dgm:spPr/>
    </dgm:pt>
    <dgm:pt modelId="{A45D20DE-2372-4206-B1D7-AB21B7BAD3EA}" type="pres">
      <dgm:prSet presAssocID="{2B5AE205-C6FD-46A1-9F24-32C6A0B9C1B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4295217-0F03-4D43-8CA2-D9CD66EC5A7D}" type="presOf" srcId="{2B5AE205-C6FD-46A1-9F24-32C6A0B9C1B4}" destId="{A45D20DE-2372-4206-B1D7-AB21B7BAD3EA}" srcOrd="0" destOrd="0" presId="urn:microsoft.com/office/officeart/2005/8/layout/hProcess9"/>
    <dgm:cxn modelId="{775C9948-DB87-45B7-A967-400446732D03}" srcId="{A6635449-D37D-4D3C-91E4-A3A78AD7F696}" destId="{2B5AE205-C6FD-46A1-9F24-32C6A0B9C1B4}" srcOrd="3" destOrd="0" parTransId="{2F83BB7B-08EB-4F3D-8640-AD4E9B7DB8AB}" sibTransId="{AA4B9492-4FCC-4065-A46E-9C4097A09497}"/>
    <dgm:cxn modelId="{BE643A79-2311-484A-A819-7ED06EC30F9C}" type="presOf" srcId="{6DBDB51D-15BD-4A0C-B735-7B1D31430947}" destId="{210BE37D-BCE1-4FE1-BFCB-0FD7FFDB4150}" srcOrd="0" destOrd="0" presId="urn:microsoft.com/office/officeart/2005/8/layout/hProcess9"/>
    <dgm:cxn modelId="{E1F100AC-C7DA-40B3-90F6-39D564D222F9}" type="presOf" srcId="{350D19AA-81B8-4C3E-991D-34ADD4B61374}" destId="{287EB8E6-14DE-4B48-8BC3-6A81604ABFDD}" srcOrd="0" destOrd="0" presId="urn:microsoft.com/office/officeart/2005/8/layout/hProcess9"/>
    <dgm:cxn modelId="{DFC4BFB5-C150-4F67-B1CB-E7358A36CC67}" srcId="{A6635449-D37D-4D3C-91E4-A3A78AD7F696}" destId="{350D19AA-81B8-4C3E-991D-34ADD4B61374}" srcOrd="1" destOrd="0" parTransId="{693B784A-89CF-4F12-8BA4-31341215E791}" sibTransId="{FC72BA4A-ADA0-426E-B69C-FA588D05D376}"/>
    <dgm:cxn modelId="{078591E0-C091-43F1-9C03-288C6EA4B2B0}" type="presOf" srcId="{A6635449-D37D-4D3C-91E4-A3A78AD7F696}" destId="{CA669669-E5F5-4529-A101-DBE2BD8280AE}" srcOrd="0" destOrd="0" presId="urn:microsoft.com/office/officeart/2005/8/layout/hProcess9"/>
    <dgm:cxn modelId="{6CC78EF6-D83C-40F1-8711-F0E3FC86844A}" srcId="{A6635449-D37D-4D3C-91E4-A3A78AD7F696}" destId="{6DBDB51D-15BD-4A0C-B735-7B1D31430947}" srcOrd="2" destOrd="0" parTransId="{63D260F0-E98B-4C38-BF4A-DDF37B164981}" sibTransId="{7B7E6B20-8C2C-4F0A-9139-5EE2CA0312BA}"/>
    <dgm:cxn modelId="{E6C4BAF6-7B66-48DA-9309-129409C1B37E}" srcId="{A6635449-D37D-4D3C-91E4-A3A78AD7F696}" destId="{F84C1913-3504-4C20-B9A1-2122D2EFCC7D}" srcOrd="0" destOrd="0" parTransId="{CBAFAFEB-21D4-48E2-A295-5D4415959F31}" sibTransId="{66F4DE8B-F82E-4DB7-9475-EB49440327F6}"/>
    <dgm:cxn modelId="{074FC8FB-6777-4C7D-A4A8-F072C064351D}" type="presOf" srcId="{F84C1913-3504-4C20-B9A1-2122D2EFCC7D}" destId="{27411632-D67A-4C07-8190-0B1522EFCA32}" srcOrd="0" destOrd="0" presId="urn:microsoft.com/office/officeart/2005/8/layout/hProcess9"/>
    <dgm:cxn modelId="{4EED9A92-192C-49EB-AEB7-DB4311041AC2}" type="presParOf" srcId="{CA669669-E5F5-4529-A101-DBE2BD8280AE}" destId="{AFC03FB5-EE2B-4C5B-9BEB-B3FC7E4C37B3}" srcOrd="0" destOrd="0" presId="urn:microsoft.com/office/officeart/2005/8/layout/hProcess9"/>
    <dgm:cxn modelId="{17FC8E6C-C490-472E-B728-5032BC409982}" type="presParOf" srcId="{CA669669-E5F5-4529-A101-DBE2BD8280AE}" destId="{C889FBBA-19E0-4CAF-8D52-03364530AC81}" srcOrd="1" destOrd="0" presId="urn:microsoft.com/office/officeart/2005/8/layout/hProcess9"/>
    <dgm:cxn modelId="{8440C0CC-E5C0-47D0-B682-E7D88E362709}" type="presParOf" srcId="{C889FBBA-19E0-4CAF-8D52-03364530AC81}" destId="{27411632-D67A-4C07-8190-0B1522EFCA32}" srcOrd="0" destOrd="0" presId="urn:microsoft.com/office/officeart/2005/8/layout/hProcess9"/>
    <dgm:cxn modelId="{5A9AA34D-A481-4F52-BB4D-036567CDFFAA}" type="presParOf" srcId="{C889FBBA-19E0-4CAF-8D52-03364530AC81}" destId="{05F489A2-1FF0-430B-9802-BDD9C4CDA180}" srcOrd="1" destOrd="0" presId="urn:microsoft.com/office/officeart/2005/8/layout/hProcess9"/>
    <dgm:cxn modelId="{CC3654D4-8EC1-4B89-955E-04C43E7BD8E9}" type="presParOf" srcId="{C889FBBA-19E0-4CAF-8D52-03364530AC81}" destId="{287EB8E6-14DE-4B48-8BC3-6A81604ABFDD}" srcOrd="2" destOrd="0" presId="urn:microsoft.com/office/officeart/2005/8/layout/hProcess9"/>
    <dgm:cxn modelId="{56DA243B-5B06-4E29-9E63-AC6B34F9BDEA}" type="presParOf" srcId="{C889FBBA-19E0-4CAF-8D52-03364530AC81}" destId="{DE538C8F-6A1F-4B5C-BEC8-93C8E0C7476C}" srcOrd="3" destOrd="0" presId="urn:microsoft.com/office/officeart/2005/8/layout/hProcess9"/>
    <dgm:cxn modelId="{FA7792B0-39C7-464C-9042-2B05AFA3502F}" type="presParOf" srcId="{C889FBBA-19E0-4CAF-8D52-03364530AC81}" destId="{210BE37D-BCE1-4FE1-BFCB-0FD7FFDB4150}" srcOrd="4" destOrd="0" presId="urn:microsoft.com/office/officeart/2005/8/layout/hProcess9"/>
    <dgm:cxn modelId="{E8746C20-4600-49A0-B3A0-9E5752CEB9F8}" type="presParOf" srcId="{C889FBBA-19E0-4CAF-8D52-03364530AC81}" destId="{95A4C835-7B3E-4018-A75B-4191C3FF13F6}" srcOrd="5" destOrd="0" presId="urn:microsoft.com/office/officeart/2005/8/layout/hProcess9"/>
    <dgm:cxn modelId="{6DDB5697-7907-443A-9A3A-ECE60C28C09F}" type="presParOf" srcId="{C889FBBA-19E0-4CAF-8D52-03364530AC81}" destId="{A45D20DE-2372-4206-B1D7-AB21B7BAD3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635449-D37D-4D3C-91E4-A3A78AD7F696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84C1913-3504-4C20-B9A1-2122D2EFCC7D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CBAFAFEB-21D4-48E2-A295-5D4415959F31}" type="parTrans" cxnId="{E6C4BAF6-7B66-48DA-9309-129409C1B37E}">
      <dgm:prSet/>
      <dgm:spPr/>
      <dgm:t>
        <a:bodyPr/>
        <a:lstStyle/>
        <a:p>
          <a:endParaRPr lang="en-US"/>
        </a:p>
      </dgm:t>
    </dgm:pt>
    <dgm:pt modelId="{66F4DE8B-F82E-4DB7-9475-EB49440327F6}" type="sibTrans" cxnId="{E6C4BAF6-7B66-48DA-9309-129409C1B37E}">
      <dgm:prSet/>
      <dgm:spPr/>
      <dgm:t>
        <a:bodyPr/>
        <a:lstStyle/>
        <a:p>
          <a:endParaRPr lang="en-US"/>
        </a:p>
      </dgm:t>
    </dgm:pt>
    <dgm:pt modelId="{350D19AA-81B8-4C3E-991D-34ADD4B6137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693B784A-89CF-4F12-8BA4-31341215E791}" type="parTrans" cxnId="{DFC4BFB5-C150-4F67-B1CB-E7358A36CC67}">
      <dgm:prSet/>
      <dgm:spPr/>
      <dgm:t>
        <a:bodyPr/>
        <a:lstStyle/>
        <a:p>
          <a:endParaRPr lang="en-US"/>
        </a:p>
      </dgm:t>
    </dgm:pt>
    <dgm:pt modelId="{FC72BA4A-ADA0-426E-B69C-FA588D05D376}" type="sibTrans" cxnId="{DFC4BFB5-C150-4F67-B1CB-E7358A36CC67}">
      <dgm:prSet/>
      <dgm:spPr/>
      <dgm:t>
        <a:bodyPr/>
        <a:lstStyle/>
        <a:p>
          <a:endParaRPr lang="en-US"/>
        </a:p>
      </dgm:t>
    </dgm:pt>
    <dgm:pt modelId="{6DBDB51D-15BD-4A0C-B735-7B1D31430947}">
      <dgm:prSet phldrT="[Text]"/>
      <dgm:spPr/>
      <dgm:t>
        <a:bodyPr/>
        <a:lstStyle/>
        <a:p>
          <a:r>
            <a:rPr lang="en-US"/>
            <a:t> Admission</a:t>
          </a:r>
        </a:p>
      </dgm:t>
    </dgm:pt>
    <dgm:pt modelId="{63D260F0-E98B-4C38-BF4A-DDF37B164981}" type="parTrans" cxnId="{6CC78EF6-D83C-40F1-8711-F0E3FC86844A}">
      <dgm:prSet/>
      <dgm:spPr/>
      <dgm:t>
        <a:bodyPr/>
        <a:lstStyle/>
        <a:p>
          <a:endParaRPr lang="en-US"/>
        </a:p>
      </dgm:t>
    </dgm:pt>
    <dgm:pt modelId="{7B7E6B20-8C2C-4F0A-9139-5EE2CA0312BA}" type="sibTrans" cxnId="{6CC78EF6-D83C-40F1-8711-F0E3FC86844A}">
      <dgm:prSet/>
      <dgm:spPr/>
      <dgm:t>
        <a:bodyPr/>
        <a:lstStyle/>
        <a:p>
          <a:endParaRPr lang="en-US"/>
        </a:p>
      </dgm:t>
    </dgm:pt>
    <dgm:pt modelId="{2B5AE205-C6FD-46A1-9F24-32C6A0B9C1B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2F83BB7B-08EB-4F3D-8640-AD4E9B7DB8AB}" type="parTrans" cxnId="{775C9948-DB87-45B7-A967-400446732D03}">
      <dgm:prSet/>
      <dgm:spPr/>
      <dgm:t>
        <a:bodyPr/>
        <a:lstStyle/>
        <a:p>
          <a:endParaRPr lang="en-US"/>
        </a:p>
      </dgm:t>
    </dgm:pt>
    <dgm:pt modelId="{AA4B9492-4FCC-4065-A46E-9C4097A09497}" type="sibTrans" cxnId="{775C9948-DB87-45B7-A967-400446732D03}">
      <dgm:prSet/>
      <dgm:spPr/>
      <dgm:t>
        <a:bodyPr/>
        <a:lstStyle/>
        <a:p>
          <a:endParaRPr lang="en-US"/>
        </a:p>
      </dgm:t>
    </dgm:pt>
    <dgm:pt modelId="{CA669669-E5F5-4529-A101-DBE2BD8280AE}" type="pres">
      <dgm:prSet presAssocID="{A6635449-D37D-4D3C-91E4-A3A78AD7F696}" presName="CompostProcess" presStyleCnt="0">
        <dgm:presLayoutVars>
          <dgm:dir/>
          <dgm:resizeHandles val="exact"/>
        </dgm:presLayoutVars>
      </dgm:prSet>
      <dgm:spPr/>
    </dgm:pt>
    <dgm:pt modelId="{AFC03FB5-EE2B-4C5B-9BEB-B3FC7E4C37B3}" type="pres">
      <dgm:prSet presAssocID="{A6635449-D37D-4D3C-91E4-A3A78AD7F696}" presName="arrow" presStyleLbl="bgShp" presStyleIdx="0" presStyleCnt="1"/>
      <dgm:spPr/>
    </dgm:pt>
    <dgm:pt modelId="{C889FBBA-19E0-4CAF-8D52-03364530AC81}" type="pres">
      <dgm:prSet presAssocID="{A6635449-D37D-4D3C-91E4-A3A78AD7F696}" presName="linearProcess" presStyleCnt="0"/>
      <dgm:spPr/>
    </dgm:pt>
    <dgm:pt modelId="{27411632-D67A-4C07-8190-0B1522EFCA32}" type="pres">
      <dgm:prSet presAssocID="{F84C1913-3504-4C20-B9A1-2122D2EFCC7D}" presName="textNode" presStyleLbl="node1" presStyleIdx="0" presStyleCnt="4">
        <dgm:presLayoutVars>
          <dgm:bulletEnabled val="1"/>
        </dgm:presLayoutVars>
      </dgm:prSet>
      <dgm:spPr/>
    </dgm:pt>
    <dgm:pt modelId="{05F489A2-1FF0-430B-9802-BDD9C4CDA180}" type="pres">
      <dgm:prSet presAssocID="{66F4DE8B-F82E-4DB7-9475-EB49440327F6}" presName="sibTrans" presStyleCnt="0"/>
      <dgm:spPr/>
    </dgm:pt>
    <dgm:pt modelId="{287EB8E6-14DE-4B48-8BC3-6A81604ABFDD}" type="pres">
      <dgm:prSet presAssocID="{350D19AA-81B8-4C3E-991D-34ADD4B61374}" presName="textNode" presStyleLbl="node1" presStyleIdx="1" presStyleCnt="4">
        <dgm:presLayoutVars>
          <dgm:bulletEnabled val="1"/>
        </dgm:presLayoutVars>
      </dgm:prSet>
      <dgm:spPr/>
    </dgm:pt>
    <dgm:pt modelId="{DE538C8F-6A1F-4B5C-BEC8-93C8E0C7476C}" type="pres">
      <dgm:prSet presAssocID="{FC72BA4A-ADA0-426E-B69C-FA588D05D376}" presName="sibTrans" presStyleCnt="0"/>
      <dgm:spPr/>
    </dgm:pt>
    <dgm:pt modelId="{210BE37D-BCE1-4FE1-BFCB-0FD7FFDB4150}" type="pres">
      <dgm:prSet presAssocID="{6DBDB51D-15BD-4A0C-B735-7B1D31430947}" presName="textNode" presStyleLbl="node1" presStyleIdx="2" presStyleCnt="4">
        <dgm:presLayoutVars>
          <dgm:bulletEnabled val="1"/>
        </dgm:presLayoutVars>
      </dgm:prSet>
      <dgm:spPr/>
    </dgm:pt>
    <dgm:pt modelId="{95A4C835-7B3E-4018-A75B-4191C3FF13F6}" type="pres">
      <dgm:prSet presAssocID="{7B7E6B20-8C2C-4F0A-9139-5EE2CA0312BA}" presName="sibTrans" presStyleCnt="0"/>
      <dgm:spPr/>
    </dgm:pt>
    <dgm:pt modelId="{A45D20DE-2372-4206-B1D7-AB21B7BAD3EA}" type="pres">
      <dgm:prSet presAssocID="{2B5AE205-C6FD-46A1-9F24-32C6A0B9C1B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4295217-0F03-4D43-8CA2-D9CD66EC5A7D}" type="presOf" srcId="{2B5AE205-C6FD-46A1-9F24-32C6A0B9C1B4}" destId="{A45D20DE-2372-4206-B1D7-AB21B7BAD3EA}" srcOrd="0" destOrd="0" presId="urn:microsoft.com/office/officeart/2005/8/layout/hProcess9"/>
    <dgm:cxn modelId="{775C9948-DB87-45B7-A967-400446732D03}" srcId="{A6635449-D37D-4D3C-91E4-A3A78AD7F696}" destId="{2B5AE205-C6FD-46A1-9F24-32C6A0B9C1B4}" srcOrd="3" destOrd="0" parTransId="{2F83BB7B-08EB-4F3D-8640-AD4E9B7DB8AB}" sibTransId="{AA4B9492-4FCC-4065-A46E-9C4097A09497}"/>
    <dgm:cxn modelId="{BE643A79-2311-484A-A819-7ED06EC30F9C}" type="presOf" srcId="{6DBDB51D-15BD-4A0C-B735-7B1D31430947}" destId="{210BE37D-BCE1-4FE1-BFCB-0FD7FFDB4150}" srcOrd="0" destOrd="0" presId="urn:microsoft.com/office/officeart/2005/8/layout/hProcess9"/>
    <dgm:cxn modelId="{E1F100AC-C7DA-40B3-90F6-39D564D222F9}" type="presOf" srcId="{350D19AA-81B8-4C3E-991D-34ADD4B61374}" destId="{287EB8E6-14DE-4B48-8BC3-6A81604ABFDD}" srcOrd="0" destOrd="0" presId="urn:microsoft.com/office/officeart/2005/8/layout/hProcess9"/>
    <dgm:cxn modelId="{DFC4BFB5-C150-4F67-B1CB-E7358A36CC67}" srcId="{A6635449-D37D-4D3C-91E4-A3A78AD7F696}" destId="{350D19AA-81B8-4C3E-991D-34ADD4B61374}" srcOrd="1" destOrd="0" parTransId="{693B784A-89CF-4F12-8BA4-31341215E791}" sibTransId="{FC72BA4A-ADA0-426E-B69C-FA588D05D376}"/>
    <dgm:cxn modelId="{078591E0-C091-43F1-9C03-288C6EA4B2B0}" type="presOf" srcId="{A6635449-D37D-4D3C-91E4-A3A78AD7F696}" destId="{CA669669-E5F5-4529-A101-DBE2BD8280AE}" srcOrd="0" destOrd="0" presId="urn:microsoft.com/office/officeart/2005/8/layout/hProcess9"/>
    <dgm:cxn modelId="{6CC78EF6-D83C-40F1-8711-F0E3FC86844A}" srcId="{A6635449-D37D-4D3C-91E4-A3A78AD7F696}" destId="{6DBDB51D-15BD-4A0C-B735-7B1D31430947}" srcOrd="2" destOrd="0" parTransId="{63D260F0-E98B-4C38-BF4A-DDF37B164981}" sibTransId="{7B7E6B20-8C2C-4F0A-9139-5EE2CA0312BA}"/>
    <dgm:cxn modelId="{E6C4BAF6-7B66-48DA-9309-129409C1B37E}" srcId="{A6635449-D37D-4D3C-91E4-A3A78AD7F696}" destId="{F84C1913-3504-4C20-B9A1-2122D2EFCC7D}" srcOrd="0" destOrd="0" parTransId="{CBAFAFEB-21D4-48E2-A295-5D4415959F31}" sibTransId="{66F4DE8B-F82E-4DB7-9475-EB49440327F6}"/>
    <dgm:cxn modelId="{074FC8FB-6777-4C7D-A4A8-F072C064351D}" type="presOf" srcId="{F84C1913-3504-4C20-B9A1-2122D2EFCC7D}" destId="{27411632-D67A-4C07-8190-0B1522EFCA32}" srcOrd="0" destOrd="0" presId="urn:microsoft.com/office/officeart/2005/8/layout/hProcess9"/>
    <dgm:cxn modelId="{4EED9A92-192C-49EB-AEB7-DB4311041AC2}" type="presParOf" srcId="{CA669669-E5F5-4529-A101-DBE2BD8280AE}" destId="{AFC03FB5-EE2B-4C5B-9BEB-B3FC7E4C37B3}" srcOrd="0" destOrd="0" presId="urn:microsoft.com/office/officeart/2005/8/layout/hProcess9"/>
    <dgm:cxn modelId="{17FC8E6C-C490-472E-B728-5032BC409982}" type="presParOf" srcId="{CA669669-E5F5-4529-A101-DBE2BD8280AE}" destId="{C889FBBA-19E0-4CAF-8D52-03364530AC81}" srcOrd="1" destOrd="0" presId="urn:microsoft.com/office/officeart/2005/8/layout/hProcess9"/>
    <dgm:cxn modelId="{8440C0CC-E5C0-47D0-B682-E7D88E362709}" type="presParOf" srcId="{C889FBBA-19E0-4CAF-8D52-03364530AC81}" destId="{27411632-D67A-4C07-8190-0B1522EFCA32}" srcOrd="0" destOrd="0" presId="urn:microsoft.com/office/officeart/2005/8/layout/hProcess9"/>
    <dgm:cxn modelId="{5A9AA34D-A481-4F52-BB4D-036567CDFFAA}" type="presParOf" srcId="{C889FBBA-19E0-4CAF-8D52-03364530AC81}" destId="{05F489A2-1FF0-430B-9802-BDD9C4CDA180}" srcOrd="1" destOrd="0" presId="urn:microsoft.com/office/officeart/2005/8/layout/hProcess9"/>
    <dgm:cxn modelId="{CC3654D4-8EC1-4B89-955E-04C43E7BD8E9}" type="presParOf" srcId="{C889FBBA-19E0-4CAF-8D52-03364530AC81}" destId="{287EB8E6-14DE-4B48-8BC3-6A81604ABFDD}" srcOrd="2" destOrd="0" presId="urn:microsoft.com/office/officeart/2005/8/layout/hProcess9"/>
    <dgm:cxn modelId="{56DA243B-5B06-4E29-9E63-AC6B34F9BDEA}" type="presParOf" srcId="{C889FBBA-19E0-4CAF-8D52-03364530AC81}" destId="{DE538C8F-6A1F-4B5C-BEC8-93C8E0C7476C}" srcOrd="3" destOrd="0" presId="urn:microsoft.com/office/officeart/2005/8/layout/hProcess9"/>
    <dgm:cxn modelId="{FA7792B0-39C7-464C-9042-2B05AFA3502F}" type="presParOf" srcId="{C889FBBA-19E0-4CAF-8D52-03364530AC81}" destId="{210BE37D-BCE1-4FE1-BFCB-0FD7FFDB4150}" srcOrd="4" destOrd="0" presId="urn:microsoft.com/office/officeart/2005/8/layout/hProcess9"/>
    <dgm:cxn modelId="{E8746C20-4600-49A0-B3A0-9E5752CEB9F8}" type="presParOf" srcId="{C889FBBA-19E0-4CAF-8D52-03364530AC81}" destId="{95A4C835-7B3E-4018-A75B-4191C3FF13F6}" srcOrd="5" destOrd="0" presId="urn:microsoft.com/office/officeart/2005/8/layout/hProcess9"/>
    <dgm:cxn modelId="{6DDB5697-7907-443A-9A3A-ECE60C28C09F}" type="presParOf" srcId="{C889FBBA-19E0-4CAF-8D52-03364530AC81}" destId="{A45D20DE-2372-4206-B1D7-AB21B7BAD3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635449-D37D-4D3C-91E4-A3A78AD7F696}" type="doc">
      <dgm:prSet loTypeId="urn:microsoft.com/office/officeart/2005/8/layout/hProcess9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84C1913-3504-4C20-B9A1-2122D2EFCC7D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CBAFAFEB-21D4-48E2-A295-5D4415959F31}" type="parTrans" cxnId="{E6C4BAF6-7B66-48DA-9309-129409C1B37E}">
      <dgm:prSet/>
      <dgm:spPr/>
      <dgm:t>
        <a:bodyPr/>
        <a:lstStyle/>
        <a:p>
          <a:endParaRPr lang="en-US"/>
        </a:p>
      </dgm:t>
    </dgm:pt>
    <dgm:pt modelId="{66F4DE8B-F82E-4DB7-9475-EB49440327F6}" type="sibTrans" cxnId="{E6C4BAF6-7B66-48DA-9309-129409C1B37E}">
      <dgm:prSet/>
      <dgm:spPr/>
      <dgm:t>
        <a:bodyPr/>
        <a:lstStyle/>
        <a:p>
          <a:endParaRPr lang="en-US"/>
        </a:p>
      </dgm:t>
    </dgm:pt>
    <dgm:pt modelId="{350D19AA-81B8-4C3E-991D-34ADD4B61374}">
      <dgm:prSet phldrT="[Text]"/>
      <dgm:spPr/>
      <dgm:t>
        <a:bodyPr/>
        <a:lstStyle/>
        <a:p>
          <a:r>
            <a:rPr lang="en-US"/>
            <a:t> </a:t>
          </a:r>
        </a:p>
      </dgm:t>
    </dgm:pt>
    <dgm:pt modelId="{693B784A-89CF-4F12-8BA4-31341215E791}" type="parTrans" cxnId="{DFC4BFB5-C150-4F67-B1CB-E7358A36CC67}">
      <dgm:prSet/>
      <dgm:spPr/>
      <dgm:t>
        <a:bodyPr/>
        <a:lstStyle/>
        <a:p>
          <a:endParaRPr lang="en-US"/>
        </a:p>
      </dgm:t>
    </dgm:pt>
    <dgm:pt modelId="{FC72BA4A-ADA0-426E-B69C-FA588D05D376}" type="sibTrans" cxnId="{DFC4BFB5-C150-4F67-B1CB-E7358A36CC67}">
      <dgm:prSet/>
      <dgm:spPr/>
      <dgm:t>
        <a:bodyPr/>
        <a:lstStyle/>
        <a:p>
          <a:endParaRPr lang="en-US"/>
        </a:p>
      </dgm:t>
    </dgm:pt>
    <dgm:pt modelId="{6DBDB51D-15BD-4A0C-B735-7B1D31430947}">
      <dgm:prSet phldrT="[Text]"/>
      <dgm:spPr/>
      <dgm:t>
        <a:bodyPr/>
        <a:lstStyle/>
        <a:p>
          <a:r>
            <a:rPr lang="en-US"/>
            <a:t>  </a:t>
          </a:r>
        </a:p>
      </dgm:t>
    </dgm:pt>
    <dgm:pt modelId="{63D260F0-E98B-4C38-BF4A-DDF37B164981}" type="parTrans" cxnId="{6CC78EF6-D83C-40F1-8711-F0E3FC86844A}">
      <dgm:prSet/>
      <dgm:spPr/>
      <dgm:t>
        <a:bodyPr/>
        <a:lstStyle/>
        <a:p>
          <a:endParaRPr lang="en-US"/>
        </a:p>
      </dgm:t>
    </dgm:pt>
    <dgm:pt modelId="{7B7E6B20-8C2C-4F0A-9139-5EE2CA0312BA}" type="sibTrans" cxnId="{6CC78EF6-D83C-40F1-8711-F0E3FC86844A}">
      <dgm:prSet/>
      <dgm:spPr/>
      <dgm:t>
        <a:bodyPr/>
        <a:lstStyle/>
        <a:p>
          <a:endParaRPr lang="en-US"/>
        </a:p>
      </dgm:t>
    </dgm:pt>
    <dgm:pt modelId="{2B5AE205-C6FD-46A1-9F24-32C6A0B9C1B4}">
      <dgm:prSet phldrT="[Text]"/>
      <dgm:spPr/>
      <dgm:t>
        <a:bodyPr/>
        <a:lstStyle/>
        <a:p>
          <a:r>
            <a:rPr lang="en-US"/>
            <a:t> Retention &amp; Success </a:t>
          </a:r>
        </a:p>
      </dgm:t>
    </dgm:pt>
    <dgm:pt modelId="{2F83BB7B-08EB-4F3D-8640-AD4E9B7DB8AB}" type="parTrans" cxnId="{775C9948-DB87-45B7-A967-400446732D03}">
      <dgm:prSet/>
      <dgm:spPr/>
      <dgm:t>
        <a:bodyPr/>
        <a:lstStyle/>
        <a:p>
          <a:endParaRPr lang="en-US"/>
        </a:p>
      </dgm:t>
    </dgm:pt>
    <dgm:pt modelId="{AA4B9492-4FCC-4065-A46E-9C4097A09497}" type="sibTrans" cxnId="{775C9948-DB87-45B7-A967-400446732D03}">
      <dgm:prSet/>
      <dgm:spPr/>
      <dgm:t>
        <a:bodyPr/>
        <a:lstStyle/>
        <a:p>
          <a:endParaRPr lang="en-US"/>
        </a:p>
      </dgm:t>
    </dgm:pt>
    <dgm:pt modelId="{CA669669-E5F5-4529-A101-DBE2BD8280AE}" type="pres">
      <dgm:prSet presAssocID="{A6635449-D37D-4D3C-91E4-A3A78AD7F696}" presName="CompostProcess" presStyleCnt="0">
        <dgm:presLayoutVars>
          <dgm:dir/>
          <dgm:resizeHandles val="exact"/>
        </dgm:presLayoutVars>
      </dgm:prSet>
      <dgm:spPr/>
    </dgm:pt>
    <dgm:pt modelId="{AFC03FB5-EE2B-4C5B-9BEB-B3FC7E4C37B3}" type="pres">
      <dgm:prSet presAssocID="{A6635449-D37D-4D3C-91E4-A3A78AD7F696}" presName="arrow" presStyleLbl="bgShp" presStyleIdx="0" presStyleCnt="1"/>
      <dgm:spPr/>
    </dgm:pt>
    <dgm:pt modelId="{C889FBBA-19E0-4CAF-8D52-03364530AC81}" type="pres">
      <dgm:prSet presAssocID="{A6635449-D37D-4D3C-91E4-A3A78AD7F696}" presName="linearProcess" presStyleCnt="0"/>
      <dgm:spPr/>
    </dgm:pt>
    <dgm:pt modelId="{27411632-D67A-4C07-8190-0B1522EFCA32}" type="pres">
      <dgm:prSet presAssocID="{F84C1913-3504-4C20-B9A1-2122D2EFCC7D}" presName="textNode" presStyleLbl="node1" presStyleIdx="0" presStyleCnt="4">
        <dgm:presLayoutVars>
          <dgm:bulletEnabled val="1"/>
        </dgm:presLayoutVars>
      </dgm:prSet>
      <dgm:spPr/>
    </dgm:pt>
    <dgm:pt modelId="{05F489A2-1FF0-430B-9802-BDD9C4CDA180}" type="pres">
      <dgm:prSet presAssocID="{66F4DE8B-F82E-4DB7-9475-EB49440327F6}" presName="sibTrans" presStyleCnt="0"/>
      <dgm:spPr/>
    </dgm:pt>
    <dgm:pt modelId="{287EB8E6-14DE-4B48-8BC3-6A81604ABFDD}" type="pres">
      <dgm:prSet presAssocID="{350D19AA-81B8-4C3E-991D-34ADD4B61374}" presName="textNode" presStyleLbl="node1" presStyleIdx="1" presStyleCnt="4">
        <dgm:presLayoutVars>
          <dgm:bulletEnabled val="1"/>
        </dgm:presLayoutVars>
      </dgm:prSet>
      <dgm:spPr/>
    </dgm:pt>
    <dgm:pt modelId="{DE538C8F-6A1F-4B5C-BEC8-93C8E0C7476C}" type="pres">
      <dgm:prSet presAssocID="{FC72BA4A-ADA0-426E-B69C-FA588D05D376}" presName="sibTrans" presStyleCnt="0"/>
      <dgm:spPr/>
    </dgm:pt>
    <dgm:pt modelId="{210BE37D-BCE1-4FE1-BFCB-0FD7FFDB4150}" type="pres">
      <dgm:prSet presAssocID="{6DBDB51D-15BD-4A0C-B735-7B1D31430947}" presName="textNode" presStyleLbl="node1" presStyleIdx="2" presStyleCnt="4">
        <dgm:presLayoutVars>
          <dgm:bulletEnabled val="1"/>
        </dgm:presLayoutVars>
      </dgm:prSet>
      <dgm:spPr/>
    </dgm:pt>
    <dgm:pt modelId="{95A4C835-7B3E-4018-A75B-4191C3FF13F6}" type="pres">
      <dgm:prSet presAssocID="{7B7E6B20-8C2C-4F0A-9139-5EE2CA0312BA}" presName="sibTrans" presStyleCnt="0"/>
      <dgm:spPr/>
    </dgm:pt>
    <dgm:pt modelId="{A45D20DE-2372-4206-B1D7-AB21B7BAD3EA}" type="pres">
      <dgm:prSet presAssocID="{2B5AE205-C6FD-46A1-9F24-32C6A0B9C1B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4295217-0F03-4D43-8CA2-D9CD66EC5A7D}" type="presOf" srcId="{2B5AE205-C6FD-46A1-9F24-32C6A0B9C1B4}" destId="{A45D20DE-2372-4206-B1D7-AB21B7BAD3EA}" srcOrd="0" destOrd="0" presId="urn:microsoft.com/office/officeart/2005/8/layout/hProcess9"/>
    <dgm:cxn modelId="{775C9948-DB87-45B7-A967-400446732D03}" srcId="{A6635449-D37D-4D3C-91E4-A3A78AD7F696}" destId="{2B5AE205-C6FD-46A1-9F24-32C6A0B9C1B4}" srcOrd="3" destOrd="0" parTransId="{2F83BB7B-08EB-4F3D-8640-AD4E9B7DB8AB}" sibTransId="{AA4B9492-4FCC-4065-A46E-9C4097A09497}"/>
    <dgm:cxn modelId="{BE643A79-2311-484A-A819-7ED06EC30F9C}" type="presOf" srcId="{6DBDB51D-15BD-4A0C-B735-7B1D31430947}" destId="{210BE37D-BCE1-4FE1-BFCB-0FD7FFDB4150}" srcOrd="0" destOrd="0" presId="urn:microsoft.com/office/officeart/2005/8/layout/hProcess9"/>
    <dgm:cxn modelId="{E1F100AC-C7DA-40B3-90F6-39D564D222F9}" type="presOf" srcId="{350D19AA-81B8-4C3E-991D-34ADD4B61374}" destId="{287EB8E6-14DE-4B48-8BC3-6A81604ABFDD}" srcOrd="0" destOrd="0" presId="urn:microsoft.com/office/officeart/2005/8/layout/hProcess9"/>
    <dgm:cxn modelId="{DFC4BFB5-C150-4F67-B1CB-E7358A36CC67}" srcId="{A6635449-D37D-4D3C-91E4-A3A78AD7F696}" destId="{350D19AA-81B8-4C3E-991D-34ADD4B61374}" srcOrd="1" destOrd="0" parTransId="{693B784A-89CF-4F12-8BA4-31341215E791}" sibTransId="{FC72BA4A-ADA0-426E-B69C-FA588D05D376}"/>
    <dgm:cxn modelId="{078591E0-C091-43F1-9C03-288C6EA4B2B0}" type="presOf" srcId="{A6635449-D37D-4D3C-91E4-A3A78AD7F696}" destId="{CA669669-E5F5-4529-A101-DBE2BD8280AE}" srcOrd="0" destOrd="0" presId="urn:microsoft.com/office/officeart/2005/8/layout/hProcess9"/>
    <dgm:cxn modelId="{6CC78EF6-D83C-40F1-8711-F0E3FC86844A}" srcId="{A6635449-D37D-4D3C-91E4-A3A78AD7F696}" destId="{6DBDB51D-15BD-4A0C-B735-7B1D31430947}" srcOrd="2" destOrd="0" parTransId="{63D260F0-E98B-4C38-BF4A-DDF37B164981}" sibTransId="{7B7E6B20-8C2C-4F0A-9139-5EE2CA0312BA}"/>
    <dgm:cxn modelId="{E6C4BAF6-7B66-48DA-9309-129409C1B37E}" srcId="{A6635449-D37D-4D3C-91E4-A3A78AD7F696}" destId="{F84C1913-3504-4C20-B9A1-2122D2EFCC7D}" srcOrd="0" destOrd="0" parTransId="{CBAFAFEB-21D4-48E2-A295-5D4415959F31}" sibTransId="{66F4DE8B-F82E-4DB7-9475-EB49440327F6}"/>
    <dgm:cxn modelId="{074FC8FB-6777-4C7D-A4A8-F072C064351D}" type="presOf" srcId="{F84C1913-3504-4C20-B9A1-2122D2EFCC7D}" destId="{27411632-D67A-4C07-8190-0B1522EFCA32}" srcOrd="0" destOrd="0" presId="urn:microsoft.com/office/officeart/2005/8/layout/hProcess9"/>
    <dgm:cxn modelId="{4EED9A92-192C-49EB-AEB7-DB4311041AC2}" type="presParOf" srcId="{CA669669-E5F5-4529-A101-DBE2BD8280AE}" destId="{AFC03FB5-EE2B-4C5B-9BEB-B3FC7E4C37B3}" srcOrd="0" destOrd="0" presId="urn:microsoft.com/office/officeart/2005/8/layout/hProcess9"/>
    <dgm:cxn modelId="{17FC8E6C-C490-472E-B728-5032BC409982}" type="presParOf" srcId="{CA669669-E5F5-4529-A101-DBE2BD8280AE}" destId="{C889FBBA-19E0-4CAF-8D52-03364530AC81}" srcOrd="1" destOrd="0" presId="urn:microsoft.com/office/officeart/2005/8/layout/hProcess9"/>
    <dgm:cxn modelId="{8440C0CC-E5C0-47D0-B682-E7D88E362709}" type="presParOf" srcId="{C889FBBA-19E0-4CAF-8D52-03364530AC81}" destId="{27411632-D67A-4C07-8190-0B1522EFCA32}" srcOrd="0" destOrd="0" presId="urn:microsoft.com/office/officeart/2005/8/layout/hProcess9"/>
    <dgm:cxn modelId="{5A9AA34D-A481-4F52-BB4D-036567CDFFAA}" type="presParOf" srcId="{C889FBBA-19E0-4CAF-8D52-03364530AC81}" destId="{05F489A2-1FF0-430B-9802-BDD9C4CDA180}" srcOrd="1" destOrd="0" presId="urn:microsoft.com/office/officeart/2005/8/layout/hProcess9"/>
    <dgm:cxn modelId="{CC3654D4-8EC1-4B89-955E-04C43E7BD8E9}" type="presParOf" srcId="{C889FBBA-19E0-4CAF-8D52-03364530AC81}" destId="{287EB8E6-14DE-4B48-8BC3-6A81604ABFDD}" srcOrd="2" destOrd="0" presId="urn:microsoft.com/office/officeart/2005/8/layout/hProcess9"/>
    <dgm:cxn modelId="{56DA243B-5B06-4E29-9E63-AC6B34F9BDEA}" type="presParOf" srcId="{C889FBBA-19E0-4CAF-8D52-03364530AC81}" destId="{DE538C8F-6A1F-4B5C-BEC8-93C8E0C7476C}" srcOrd="3" destOrd="0" presId="urn:microsoft.com/office/officeart/2005/8/layout/hProcess9"/>
    <dgm:cxn modelId="{FA7792B0-39C7-464C-9042-2B05AFA3502F}" type="presParOf" srcId="{C889FBBA-19E0-4CAF-8D52-03364530AC81}" destId="{210BE37D-BCE1-4FE1-BFCB-0FD7FFDB4150}" srcOrd="4" destOrd="0" presId="urn:microsoft.com/office/officeart/2005/8/layout/hProcess9"/>
    <dgm:cxn modelId="{E8746C20-4600-49A0-B3A0-9E5752CEB9F8}" type="presParOf" srcId="{C889FBBA-19E0-4CAF-8D52-03364530AC81}" destId="{95A4C835-7B3E-4018-A75B-4191C3FF13F6}" srcOrd="5" destOrd="0" presId="urn:microsoft.com/office/officeart/2005/8/layout/hProcess9"/>
    <dgm:cxn modelId="{6DDB5697-7907-443A-9A3A-ECE60C28C09F}" type="presParOf" srcId="{C889FBBA-19E0-4CAF-8D52-03364530AC81}" destId="{A45D20DE-2372-4206-B1D7-AB21B7BAD3E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A565F-CD1D-4E57-91BF-B572B93D1BBF}">
      <dsp:nvSpPr>
        <dsp:cNvPr id="0" name=""/>
        <dsp:cNvSpPr/>
      </dsp:nvSpPr>
      <dsp:spPr>
        <a:xfrm rot="5400000">
          <a:off x="3380261" y="-1301075"/>
          <a:ext cx="739620" cy="352947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Segoe UI Semibold"/>
            </a:rPr>
            <a:t>Are known and valued</a:t>
          </a:r>
          <a:endParaRPr lang="en-US" sz="1200" kern="1200"/>
        </a:p>
      </dsp:txBody>
      <dsp:txXfrm rot="-5400000">
        <a:off x="1985332" y="129959"/>
        <a:ext cx="3493374" cy="667410"/>
      </dsp:txXfrm>
    </dsp:sp>
    <dsp:sp modelId="{C625CF21-C0CE-427C-856C-6DE7A8B33D8A}">
      <dsp:nvSpPr>
        <dsp:cNvPr id="0" name=""/>
        <dsp:cNvSpPr/>
      </dsp:nvSpPr>
      <dsp:spPr>
        <a:xfrm>
          <a:off x="0" y="1400"/>
          <a:ext cx="1985331" cy="9245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/>
            </a:rPr>
            <a:t>All students</a:t>
          </a:r>
          <a:endParaRPr lang="en-US" sz="2000" kern="1200"/>
        </a:p>
      </dsp:txBody>
      <dsp:txXfrm>
        <a:off x="45132" y="46532"/>
        <a:ext cx="1895067" cy="834261"/>
      </dsp:txXfrm>
    </dsp:sp>
    <dsp:sp modelId="{22C5200A-4F3E-413A-A0C2-5E5FE3F5BD79}">
      <dsp:nvSpPr>
        <dsp:cNvPr id="0" name=""/>
        <dsp:cNvSpPr/>
      </dsp:nvSpPr>
      <dsp:spPr>
        <a:xfrm rot="5400000">
          <a:off x="3380261" y="-330324"/>
          <a:ext cx="739620" cy="352947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latin typeface="Segoe UI Semibold"/>
            </a:rPr>
            <a:t>Are relevant, real-world and interactive</a:t>
          </a:r>
        </a:p>
      </dsp:txBody>
      <dsp:txXfrm rot="-5400000">
        <a:off x="1985332" y="1100710"/>
        <a:ext cx="3493374" cy="667410"/>
      </dsp:txXfrm>
    </dsp:sp>
    <dsp:sp modelId="{24CED813-7888-430C-AFDB-9D3A24B568CB}">
      <dsp:nvSpPr>
        <dsp:cNvPr id="0" name=""/>
        <dsp:cNvSpPr/>
      </dsp:nvSpPr>
      <dsp:spPr>
        <a:xfrm>
          <a:off x="0" y="972152"/>
          <a:ext cx="1985331" cy="9245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/>
            </a:rPr>
            <a:t>Learning experiences </a:t>
          </a:r>
          <a:endParaRPr lang="en-US" sz="2000" kern="1200"/>
        </a:p>
      </dsp:txBody>
      <dsp:txXfrm>
        <a:off x="45132" y="1017284"/>
        <a:ext cx="1895067" cy="834261"/>
      </dsp:txXfrm>
    </dsp:sp>
    <dsp:sp modelId="{48523046-28B0-4CA5-BB43-DD387BCF65C6}">
      <dsp:nvSpPr>
        <dsp:cNvPr id="0" name=""/>
        <dsp:cNvSpPr/>
      </dsp:nvSpPr>
      <dsp:spPr>
        <a:xfrm rot="5400000">
          <a:off x="3380261" y="640427"/>
          <a:ext cx="739620" cy="352947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Segoe UI Semibold"/>
            </a:rPr>
            <a:t>Enable students to excel at grade level and beyond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>
            <a:latin typeface="Segoe UI Semibold"/>
          </a:endParaRPr>
        </a:p>
      </dsp:txBody>
      <dsp:txXfrm rot="-5400000">
        <a:off x="1985332" y="2071462"/>
        <a:ext cx="3493374" cy="667410"/>
      </dsp:txXfrm>
    </dsp:sp>
    <dsp:sp modelId="{BEF76E51-4B0A-4CD7-8E87-ACA209BCE8EA}">
      <dsp:nvSpPr>
        <dsp:cNvPr id="0" name=""/>
        <dsp:cNvSpPr/>
      </dsp:nvSpPr>
      <dsp:spPr>
        <a:xfrm>
          <a:off x="0" y="1942904"/>
          <a:ext cx="1985331" cy="92452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Segoe UI Semibold"/>
            </a:rPr>
            <a:t>Individualized supports</a:t>
          </a:r>
        </a:p>
      </dsp:txBody>
      <dsp:txXfrm>
        <a:off x="45132" y="1988036"/>
        <a:ext cx="1895067" cy="834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3FB5-EE2B-4C5B-9BEB-B3FC7E4C37B3}">
      <dsp:nvSpPr>
        <dsp:cNvPr id="0" name=""/>
        <dsp:cNvSpPr/>
      </dsp:nvSpPr>
      <dsp:spPr>
        <a:xfrm>
          <a:off x="788669" y="0"/>
          <a:ext cx="8938260" cy="40513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11632-D67A-4C07-8190-0B1522EFCA32}">
      <dsp:nvSpPr>
        <dsp:cNvPr id="0" name=""/>
        <dsp:cNvSpPr/>
      </dsp:nvSpPr>
      <dsp:spPr>
        <a:xfrm>
          <a:off x="6301" y="1215389"/>
          <a:ext cx="2495010" cy="1620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Awareness</a:t>
          </a:r>
        </a:p>
      </dsp:txBody>
      <dsp:txXfrm>
        <a:off x="85408" y="1294496"/>
        <a:ext cx="2336796" cy="1462306"/>
      </dsp:txXfrm>
    </dsp:sp>
    <dsp:sp modelId="{287EB8E6-14DE-4B48-8BC3-6A81604ABFDD}">
      <dsp:nvSpPr>
        <dsp:cNvPr id="0" name=""/>
        <dsp:cNvSpPr/>
      </dsp:nvSpPr>
      <dsp:spPr>
        <a:xfrm>
          <a:off x="2675630" y="1215389"/>
          <a:ext cx="2495010" cy="1620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Recruitment</a:t>
          </a:r>
        </a:p>
      </dsp:txBody>
      <dsp:txXfrm>
        <a:off x="2754737" y="1294496"/>
        <a:ext cx="2336796" cy="1462306"/>
      </dsp:txXfrm>
    </dsp:sp>
    <dsp:sp modelId="{210BE37D-BCE1-4FE1-BFCB-0FD7FFDB4150}">
      <dsp:nvSpPr>
        <dsp:cNvPr id="0" name=""/>
        <dsp:cNvSpPr/>
      </dsp:nvSpPr>
      <dsp:spPr>
        <a:xfrm>
          <a:off x="5344959" y="1215389"/>
          <a:ext cx="2495010" cy="1620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Admission</a:t>
          </a:r>
        </a:p>
      </dsp:txBody>
      <dsp:txXfrm>
        <a:off x="5424066" y="1294496"/>
        <a:ext cx="2336796" cy="1462306"/>
      </dsp:txXfrm>
    </dsp:sp>
    <dsp:sp modelId="{A45D20DE-2372-4206-B1D7-AB21B7BAD3EA}">
      <dsp:nvSpPr>
        <dsp:cNvPr id="0" name=""/>
        <dsp:cNvSpPr/>
      </dsp:nvSpPr>
      <dsp:spPr>
        <a:xfrm>
          <a:off x="8014288" y="1215389"/>
          <a:ext cx="2495010" cy="162052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Retention &amp; Success</a:t>
          </a:r>
        </a:p>
      </dsp:txBody>
      <dsp:txXfrm>
        <a:off x="8093395" y="1294496"/>
        <a:ext cx="2336796" cy="1462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1B5F8-3457-4E41-AEC6-AF100DD83B8B}">
      <dsp:nvSpPr>
        <dsp:cNvPr id="0" name=""/>
        <dsp:cNvSpPr/>
      </dsp:nvSpPr>
      <dsp:spPr>
        <a:xfrm>
          <a:off x="824202" y="375"/>
          <a:ext cx="2202569" cy="1321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n-lt"/>
            </a:rPr>
            <a:t>Navigating Processes</a:t>
          </a:r>
          <a:endParaRPr lang="en-US" sz="2200" kern="1200"/>
        </a:p>
      </dsp:txBody>
      <dsp:txXfrm>
        <a:off x="824202" y="375"/>
        <a:ext cx="2202569" cy="1321541"/>
      </dsp:txXfrm>
    </dsp:sp>
    <dsp:sp modelId="{4A02F9BA-C5B8-4502-BF2D-5DF0DF3866AC}">
      <dsp:nvSpPr>
        <dsp:cNvPr id="0" name=""/>
        <dsp:cNvSpPr/>
      </dsp:nvSpPr>
      <dsp:spPr>
        <a:xfrm>
          <a:off x="3247028" y="375"/>
          <a:ext cx="2202569" cy="1321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n-lt"/>
            </a:rPr>
            <a:t>Bias &amp; Identification</a:t>
          </a:r>
          <a:endParaRPr lang="en-US" sz="2200" kern="1200">
            <a:latin typeface="+mn-lt"/>
          </a:endParaRPr>
        </a:p>
      </dsp:txBody>
      <dsp:txXfrm>
        <a:off x="3247028" y="375"/>
        <a:ext cx="2202569" cy="1321541"/>
      </dsp:txXfrm>
    </dsp:sp>
    <dsp:sp modelId="{E9581DC8-A967-4388-92DA-E937E8E36404}">
      <dsp:nvSpPr>
        <dsp:cNvPr id="0" name=""/>
        <dsp:cNvSpPr/>
      </dsp:nvSpPr>
      <dsp:spPr>
        <a:xfrm>
          <a:off x="824202" y="1542174"/>
          <a:ext cx="2202569" cy="1321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n-lt"/>
            </a:rPr>
            <a:t>Interviews</a:t>
          </a:r>
        </a:p>
      </dsp:txBody>
      <dsp:txXfrm>
        <a:off x="824202" y="1542174"/>
        <a:ext cx="2202569" cy="1321541"/>
      </dsp:txXfrm>
    </dsp:sp>
    <dsp:sp modelId="{47F3C090-A775-4D99-8B26-70558D931B01}">
      <dsp:nvSpPr>
        <dsp:cNvPr id="0" name=""/>
        <dsp:cNvSpPr/>
      </dsp:nvSpPr>
      <dsp:spPr>
        <a:xfrm>
          <a:off x="3247028" y="1542174"/>
          <a:ext cx="2202569" cy="1321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n-lt"/>
            </a:rPr>
            <a:t>Accommodations</a:t>
          </a:r>
        </a:p>
      </dsp:txBody>
      <dsp:txXfrm>
        <a:off x="3247028" y="1542174"/>
        <a:ext cx="2202569" cy="1321541"/>
      </dsp:txXfrm>
    </dsp:sp>
    <dsp:sp modelId="{9E4F0D77-76D6-4E9B-B17D-3E4DF2EF1718}">
      <dsp:nvSpPr>
        <dsp:cNvPr id="0" name=""/>
        <dsp:cNvSpPr/>
      </dsp:nvSpPr>
      <dsp:spPr>
        <a:xfrm>
          <a:off x="824202" y="3083972"/>
          <a:ext cx="2202569" cy="1321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n-lt"/>
            </a:rPr>
            <a:t>Awareness</a:t>
          </a:r>
        </a:p>
      </dsp:txBody>
      <dsp:txXfrm>
        <a:off x="824202" y="3083972"/>
        <a:ext cx="2202569" cy="1321541"/>
      </dsp:txXfrm>
    </dsp:sp>
    <dsp:sp modelId="{5B77ABC1-50AE-4549-8BB7-63C973E6D08E}">
      <dsp:nvSpPr>
        <dsp:cNvPr id="0" name=""/>
        <dsp:cNvSpPr/>
      </dsp:nvSpPr>
      <dsp:spPr>
        <a:xfrm>
          <a:off x="3247028" y="3083972"/>
          <a:ext cx="2202569" cy="13215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latin typeface="+mn-lt"/>
            </a:rPr>
            <a:t>Opportunity</a:t>
          </a:r>
          <a:endParaRPr lang="en-US" sz="2200" kern="1200">
            <a:latin typeface="+mn-lt"/>
          </a:endParaRPr>
        </a:p>
      </dsp:txBody>
      <dsp:txXfrm>
        <a:off x="3247028" y="3083972"/>
        <a:ext cx="2202569" cy="13215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3FB5-EE2B-4C5B-9BEB-B3FC7E4C37B3}">
      <dsp:nvSpPr>
        <dsp:cNvPr id="0" name=""/>
        <dsp:cNvSpPr/>
      </dsp:nvSpPr>
      <dsp:spPr>
        <a:xfrm>
          <a:off x="498796" y="0"/>
          <a:ext cx="5653027" cy="1840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11632-D67A-4C07-8190-0B1522EFCA32}">
      <dsp:nvSpPr>
        <dsp:cNvPr id="0" name=""/>
        <dsp:cNvSpPr/>
      </dsp:nvSpPr>
      <dsp:spPr>
        <a:xfrm>
          <a:off x="3247" y="552112"/>
          <a:ext cx="1570429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Awareness</a:t>
          </a:r>
        </a:p>
      </dsp:txBody>
      <dsp:txXfrm>
        <a:off x="39183" y="588048"/>
        <a:ext cx="1498557" cy="664278"/>
      </dsp:txXfrm>
    </dsp:sp>
    <dsp:sp modelId="{287EB8E6-14DE-4B48-8BC3-6A81604ABFDD}">
      <dsp:nvSpPr>
        <dsp:cNvPr id="0" name=""/>
        <dsp:cNvSpPr/>
      </dsp:nvSpPr>
      <dsp:spPr>
        <a:xfrm>
          <a:off x="1694479" y="552112"/>
          <a:ext cx="1570429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Recruitment</a:t>
          </a:r>
        </a:p>
      </dsp:txBody>
      <dsp:txXfrm>
        <a:off x="1730415" y="588048"/>
        <a:ext cx="1498557" cy="664278"/>
      </dsp:txXfrm>
    </dsp:sp>
    <dsp:sp modelId="{210BE37D-BCE1-4FE1-BFCB-0FD7FFDB4150}">
      <dsp:nvSpPr>
        <dsp:cNvPr id="0" name=""/>
        <dsp:cNvSpPr/>
      </dsp:nvSpPr>
      <dsp:spPr>
        <a:xfrm>
          <a:off x="3385711" y="552112"/>
          <a:ext cx="1570429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 </a:t>
          </a:r>
        </a:p>
      </dsp:txBody>
      <dsp:txXfrm>
        <a:off x="3421647" y="588048"/>
        <a:ext cx="1498557" cy="664278"/>
      </dsp:txXfrm>
    </dsp:sp>
    <dsp:sp modelId="{A45D20DE-2372-4206-B1D7-AB21B7BAD3EA}">
      <dsp:nvSpPr>
        <dsp:cNvPr id="0" name=""/>
        <dsp:cNvSpPr/>
      </dsp:nvSpPr>
      <dsp:spPr>
        <a:xfrm>
          <a:off x="5076943" y="552112"/>
          <a:ext cx="1570429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 </a:t>
          </a:r>
        </a:p>
      </dsp:txBody>
      <dsp:txXfrm>
        <a:off x="5112879" y="588048"/>
        <a:ext cx="1498557" cy="6642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3FB5-EE2B-4C5B-9BEB-B3FC7E4C37B3}">
      <dsp:nvSpPr>
        <dsp:cNvPr id="0" name=""/>
        <dsp:cNvSpPr/>
      </dsp:nvSpPr>
      <dsp:spPr>
        <a:xfrm>
          <a:off x="498796" y="0"/>
          <a:ext cx="5653027" cy="1840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11632-D67A-4C07-8190-0B1522EFCA32}">
      <dsp:nvSpPr>
        <dsp:cNvPr id="0" name=""/>
        <dsp:cNvSpPr/>
      </dsp:nvSpPr>
      <dsp:spPr>
        <a:xfrm>
          <a:off x="2273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</a:t>
          </a:r>
        </a:p>
      </dsp:txBody>
      <dsp:txXfrm>
        <a:off x="38209" y="588048"/>
        <a:ext cx="1405033" cy="664278"/>
      </dsp:txXfrm>
    </dsp:sp>
    <dsp:sp modelId="{287EB8E6-14DE-4B48-8BC3-6A81604ABFDD}">
      <dsp:nvSpPr>
        <dsp:cNvPr id="0" name=""/>
        <dsp:cNvSpPr/>
      </dsp:nvSpPr>
      <dsp:spPr>
        <a:xfrm>
          <a:off x="1725329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</a:t>
          </a:r>
        </a:p>
      </dsp:txBody>
      <dsp:txXfrm>
        <a:off x="1761265" y="588048"/>
        <a:ext cx="1405033" cy="664278"/>
      </dsp:txXfrm>
    </dsp:sp>
    <dsp:sp modelId="{210BE37D-BCE1-4FE1-BFCB-0FD7FFDB4150}">
      <dsp:nvSpPr>
        <dsp:cNvPr id="0" name=""/>
        <dsp:cNvSpPr/>
      </dsp:nvSpPr>
      <dsp:spPr>
        <a:xfrm>
          <a:off x="3448385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Admission</a:t>
          </a:r>
        </a:p>
      </dsp:txBody>
      <dsp:txXfrm>
        <a:off x="3484321" y="588048"/>
        <a:ext cx="1405033" cy="664278"/>
      </dsp:txXfrm>
    </dsp:sp>
    <dsp:sp modelId="{A45D20DE-2372-4206-B1D7-AB21B7BAD3EA}">
      <dsp:nvSpPr>
        <dsp:cNvPr id="0" name=""/>
        <dsp:cNvSpPr/>
      </dsp:nvSpPr>
      <dsp:spPr>
        <a:xfrm>
          <a:off x="5171441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</a:t>
          </a:r>
        </a:p>
      </dsp:txBody>
      <dsp:txXfrm>
        <a:off x="5207377" y="588048"/>
        <a:ext cx="1405033" cy="664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3FB5-EE2B-4C5B-9BEB-B3FC7E4C37B3}">
      <dsp:nvSpPr>
        <dsp:cNvPr id="0" name=""/>
        <dsp:cNvSpPr/>
      </dsp:nvSpPr>
      <dsp:spPr>
        <a:xfrm>
          <a:off x="498796" y="0"/>
          <a:ext cx="5653027" cy="1840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11632-D67A-4C07-8190-0B1522EFCA32}">
      <dsp:nvSpPr>
        <dsp:cNvPr id="0" name=""/>
        <dsp:cNvSpPr/>
      </dsp:nvSpPr>
      <dsp:spPr>
        <a:xfrm>
          <a:off x="2273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</a:t>
          </a:r>
        </a:p>
      </dsp:txBody>
      <dsp:txXfrm>
        <a:off x="38209" y="588048"/>
        <a:ext cx="1405033" cy="664278"/>
      </dsp:txXfrm>
    </dsp:sp>
    <dsp:sp modelId="{287EB8E6-14DE-4B48-8BC3-6A81604ABFDD}">
      <dsp:nvSpPr>
        <dsp:cNvPr id="0" name=""/>
        <dsp:cNvSpPr/>
      </dsp:nvSpPr>
      <dsp:spPr>
        <a:xfrm>
          <a:off x="1725329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</a:t>
          </a:r>
        </a:p>
      </dsp:txBody>
      <dsp:txXfrm>
        <a:off x="1761265" y="588048"/>
        <a:ext cx="1405033" cy="664278"/>
      </dsp:txXfrm>
    </dsp:sp>
    <dsp:sp modelId="{210BE37D-BCE1-4FE1-BFCB-0FD7FFDB4150}">
      <dsp:nvSpPr>
        <dsp:cNvPr id="0" name=""/>
        <dsp:cNvSpPr/>
      </dsp:nvSpPr>
      <dsp:spPr>
        <a:xfrm>
          <a:off x="3448385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Admission</a:t>
          </a:r>
        </a:p>
      </dsp:txBody>
      <dsp:txXfrm>
        <a:off x="3484321" y="588048"/>
        <a:ext cx="1405033" cy="664278"/>
      </dsp:txXfrm>
    </dsp:sp>
    <dsp:sp modelId="{A45D20DE-2372-4206-B1D7-AB21B7BAD3EA}">
      <dsp:nvSpPr>
        <dsp:cNvPr id="0" name=""/>
        <dsp:cNvSpPr/>
      </dsp:nvSpPr>
      <dsp:spPr>
        <a:xfrm>
          <a:off x="5171441" y="552112"/>
          <a:ext cx="147690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 </a:t>
          </a:r>
        </a:p>
      </dsp:txBody>
      <dsp:txXfrm>
        <a:off x="5207377" y="588048"/>
        <a:ext cx="1405033" cy="6642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03FB5-EE2B-4C5B-9BEB-B3FC7E4C37B3}">
      <dsp:nvSpPr>
        <dsp:cNvPr id="0" name=""/>
        <dsp:cNvSpPr/>
      </dsp:nvSpPr>
      <dsp:spPr>
        <a:xfrm>
          <a:off x="498796" y="0"/>
          <a:ext cx="5653027" cy="18403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11632-D67A-4C07-8190-0B1522EFCA32}">
      <dsp:nvSpPr>
        <dsp:cNvPr id="0" name=""/>
        <dsp:cNvSpPr/>
      </dsp:nvSpPr>
      <dsp:spPr>
        <a:xfrm>
          <a:off x="2334" y="552112"/>
          <a:ext cx="155371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</a:t>
          </a:r>
        </a:p>
      </dsp:txBody>
      <dsp:txXfrm>
        <a:off x="38270" y="588048"/>
        <a:ext cx="1481843" cy="664278"/>
      </dsp:txXfrm>
    </dsp:sp>
    <dsp:sp modelId="{287EB8E6-14DE-4B48-8BC3-6A81604ABFDD}">
      <dsp:nvSpPr>
        <dsp:cNvPr id="0" name=""/>
        <dsp:cNvSpPr/>
      </dsp:nvSpPr>
      <dsp:spPr>
        <a:xfrm>
          <a:off x="1699746" y="552112"/>
          <a:ext cx="155371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</a:t>
          </a:r>
        </a:p>
      </dsp:txBody>
      <dsp:txXfrm>
        <a:off x="1735682" y="588048"/>
        <a:ext cx="1481843" cy="664278"/>
      </dsp:txXfrm>
    </dsp:sp>
    <dsp:sp modelId="{210BE37D-BCE1-4FE1-BFCB-0FD7FFDB4150}">
      <dsp:nvSpPr>
        <dsp:cNvPr id="0" name=""/>
        <dsp:cNvSpPr/>
      </dsp:nvSpPr>
      <dsp:spPr>
        <a:xfrm>
          <a:off x="3397158" y="552112"/>
          <a:ext cx="155371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 </a:t>
          </a:r>
        </a:p>
      </dsp:txBody>
      <dsp:txXfrm>
        <a:off x="3433094" y="588048"/>
        <a:ext cx="1481843" cy="664278"/>
      </dsp:txXfrm>
    </dsp:sp>
    <dsp:sp modelId="{A45D20DE-2372-4206-B1D7-AB21B7BAD3EA}">
      <dsp:nvSpPr>
        <dsp:cNvPr id="0" name=""/>
        <dsp:cNvSpPr/>
      </dsp:nvSpPr>
      <dsp:spPr>
        <a:xfrm>
          <a:off x="5094570" y="552112"/>
          <a:ext cx="1553715" cy="7361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 Retention &amp; Success </a:t>
          </a:r>
        </a:p>
      </dsp:txBody>
      <dsp:txXfrm>
        <a:off x="5130506" y="588048"/>
        <a:ext cx="1481843" cy="664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F0395-BCFC-44AE-A1AD-77C2500BC594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9CF1-362E-4105-ADA0-05C6A12DD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5DF7C-5694-4752-9CF1-6ECF10109E2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1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824BB-A997-4752-8DD7-C8AA19F224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28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824BB-A997-4752-8DD7-C8AA19F224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99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824BB-A997-4752-8DD7-C8AA19F224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824BB-A997-4752-8DD7-C8AA19F224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99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824BB-A997-4752-8DD7-C8AA19F224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94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6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52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75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9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2b1615c00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192b1615c0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575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5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42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3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2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0877-DE21-48EB-A83B-8E2E384027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22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0877-DE21-48EB-A83B-8E2E384027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4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D20877-DE21-48EB-A83B-8E2E384027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14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8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19CF1-362E-4105-ADA0-05C6A12DD2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1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03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01A2-759A-40DF-1E95-6DFBCD592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519DE-F235-DEE7-5EFF-F6CB322C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8E76A-C1DA-F134-2235-B5BED332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22054-4E68-AA8C-BEE6-EF73A5A39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11A2E-B65C-EC5D-4D6F-8BBD8438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D059-FD03-204C-F46B-286C0BA0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551A-5EA0-3E1E-A02B-5F81A38F5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27D1-3C82-7DA4-4DC3-C32B111E2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A962B-D789-69E2-2091-D103884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306DF-C87F-F564-B156-74BE5619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5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FDDF9-3408-CD40-3027-0C52947E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D28D9-3294-51D7-8F04-7E609DA6A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7DAE4-B935-AFDC-20C3-D8B968E5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21179-8218-C3FA-AFA5-94FC55BD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C92F1-4392-4A59-5553-4F55E783B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1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6D32-D121-A8C5-DDE8-D80C5EAD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F094-50FA-3761-B923-B6F319BF0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EEF44-B988-3C81-380F-005B3E0CE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87A7-D2B0-7F9A-E572-E9C07888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B42F-5CEC-BDE8-45FA-EB46DD26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CDF62-3040-FF0D-BB26-F7D4F5674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3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42957-B2FB-A01B-FAD0-33F53710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90432-12F8-7513-5D7C-C6C8DBA98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DAB57-2EBB-54AB-F440-ED8A13440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366EE0-F2F8-237D-1066-A5B5A9F26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7D234-860E-A7FC-85ED-3B8AAAAE7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D4CE44-6951-62EF-2E01-AF3E9A72A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813AB-912F-DED0-4CE9-1424A6AB3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51114-F7A8-C71E-CB8E-E0DF0481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2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38CA-1B98-E840-92A9-7EE624071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48EF9-4812-FF03-A339-9970A826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780771-E006-861D-74CA-7F991757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86B2E-5E25-93B6-E3B7-F9369E5D2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71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1F89C-8F58-23CE-A894-701758EB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4B2C43-373E-B317-B22C-64DE2E26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FF0CC-7DE5-61D3-4BE3-81226855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81B9-EFB8-8249-629F-B9698DC29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E7D62-26DA-913D-F6AA-4A5277A0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DAB47-2768-5AB7-0ECD-CEB77C2B1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D7464-B2B9-B3D3-7A27-B24D6379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D3D7E-C836-FC85-AA02-B4CEE9F3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3FC06-F680-04C3-C755-A9FAADF4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D2B5-4ECC-872E-BD9F-4CEB9405A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438D69-DF8F-CBC6-DFF1-7E2319071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9EA1A-F198-7F04-60EF-1A7C57E20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594F4-AF1D-CAC5-5311-C830EAFB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B8E42F-0FCA-CED8-6765-F42905E3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C1C4F-19F7-DBEC-8E8B-0F964543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82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440D-A2E4-D9C2-99FA-B0ECD144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BDD1DB-F3B1-3147-7DE8-00624164A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A47B-551E-B8BD-4A98-0CC4801A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0E17D-D75B-3C79-B7CC-9A4C77C3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01B8-B24D-BF08-66C6-BEC7762F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6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617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61839-809E-689B-10D5-5FEA27487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E5192-1B4D-4BB4-634B-74667543D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04A9-F8CE-DA43-B99F-B16764F6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95E2C-7909-DAD1-B6E4-D581B6EF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12FC1-61BB-39A9-C03A-8F55B8DA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24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71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56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4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1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61BC7-DDEF-74A0-3FC2-CDE3D763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E38AD-FB5D-D742-3D8F-371E3129F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41B40-D911-D086-BCCE-F26542B63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5E327F-A7E3-4D69-A0DD-30E3B71EBBAF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95E03-AF87-53EC-F878-41BE9621F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A3657-64D2-EDB4-9F49-113F4C00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B67B5-B8B7-4790-B44A-929F224E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1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c.edu/bc-web/schools/lynch-school/faculty-research/faculty-directory/Shaun-Dougherty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e.mass.edu/ccte/data-reports/vart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fcsn.org/wp-content/uploads/2022/04/SOFE-Report-to-DESE-March-2022-website.pdf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988BD8-18D6-AD07-6D75-4CDEB0992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0"/>
            <a:ext cx="8631677" cy="3221249"/>
          </a:xfrm>
        </p:spPr>
        <p:txBody>
          <a:bodyPr>
            <a:normAutofit fontScale="90000"/>
          </a:bodyPr>
          <a:lstStyle/>
          <a:p>
            <a:r>
              <a:rPr lang="en-US" dirty="0"/>
              <a:t>Board of Elementary and Secondary Education: CTE Admission </a:t>
            </a:r>
            <a:br>
              <a:rPr lang="en-US" dirty="0"/>
            </a:br>
            <a:r>
              <a:rPr lang="en-US" dirty="0"/>
              <a:t>Study Session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339C05E-6D76-FDC0-26CD-213CB428F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October 28, 2024</a:t>
            </a:r>
          </a:p>
        </p:txBody>
      </p:sp>
    </p:spTree>
    <p:extLst>
      <p:ext uri="{BB962C8B-B14F-4D97-AF65-F5344CB8AC3E}">
        <p14:creationId xmlns:p14="http://schemas.microsoft.com/office/powerpoint/2010/main" val="224175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697CF-3BF4-0AB4-7B3A-31AE39CB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>
                <a:effectLst/>
                <a:latin typeface="Arial"/>
                <a:ea typeface="Times New Roman" panose="02020603050405020304" pitchFamily="18" charset="0"/>
                <a:cs typeface="Arial"/>
              </a:rPr>
              <a:t>History and Changes to Regulatory Language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D8C44-55EC-B406-A616-A4901FB6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868378" cy="40525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In 2021, the Board voted to approve a revised regulation that removed the statewide, 4-criteria selective admission policy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New regulation permits schools to set policies so long as they comply with federal and state law / guidelines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Segoe UI" panose="020B0502040204020203" pitchFamily="34" charset="0"/>
                <a:cs typeface="Segoe UI" panose="020B0502040204020203" pitchFamily="34" charset="0"/>
              </a:rPr>
              <a:t>If a school does not comply, DESE will take actions it deems necessary to achieve compliance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This could include a requirement to institute an admissions lottery.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>
                <a:latin typeface="Segoe UI" panose="020B0502040204020203" pitchFamily="34" charset="0"/>
                <a:cs typeface="Segoe UI" panose="020B0502040204020203" pitchFamily="34" charset="0"/>
              </a:rPr>
              <a:t>See</a:t>
            </a: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 603 CMR 4.03(6)(a)</a:t>
            </a:r>
          </a:p>
        </p:txBody>
      </p:sp>
    </p:spTree>
    <p:extLst>
      <p:ext uri="{BB962C8B-B14F-4D97-AF65-F5344CB8AC3E}">
        <p14:creationId xmlns:p14="http://schemas.microsoft.com/office/powerpoint/2010/main" val="242712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697CF-3BF4-0AB4-7B3A-31AE39CB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87216" cy="1042852"/>
          </a:xfrm>
        </p:spPr>
        <p:txBody>
          <a:bodyPr>
            <a:normAutofit fontScale="90000"/>
          </a:bodyPr>
          <a:lstStyle/>
          <a:p>
            <a:r>
              <a:rPr lang="en-US" sz="4400">
                <a:effectLst/>
                <a:latin typeface="Arial"/>
                <a:ea typeface="Times New Roman" panose="02020603050405020304" pitchFamily="18" charset="0"/>
                <a:cs typeface="Arial"/>
              </a:rPr>
              <a:t> History and Changes to Regulatory Language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D8C44-55EC-B406-A616-A4901FB6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868378" cy="40525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latin typeface="Segoe UI"/>
                <a:cs typeface="Segoe UI"/>
              </a:rPr>
              <a:t>The revised admission regulation also: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Prohibits use of selective criteria when there are enough seats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Prohibits considering excused absences and minor disciplinary offenses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Incorporates language from the Federal Guidelines that prohibit discrimination in CTE admissions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Institutes new data-reporting requirements and superintendent attestation that policy complies with federal and state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62128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537FBC-87CE-B7A8-3031-87160A13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213387" cy="1012545"/>
          </a:xfrm>
        </p:spPr>
        <p:txBody>
          <a:bodyPr>
            <a:normAutofit/>
          </a:bodyPr>
          <a:lstStyle/>
          <a:p>
            <a:r>
              <a:rPr lang="en-US"/>
              <a:t>Key Federal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4A2DE8-C8E6-810F-715E-B5D2DB0C8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>
                <a:latin typeface="Segoe UI"/>
                <a:cs typeface="Segoe UI"/>
              </a:rPr>
              <a:t>Federal Guidelines </a:t>
            </a:r>
            <a:r>
              <a:rPr lang="en-US">
                <a:latin typeface="Segoe UI"/>
                <a:cs typeface="Segoe UI"/>
              </a:rPr>
              <a:t>require DESE to conduct periodic civil rights compliance reviews called Methods of Administration (MOA).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>
                <a:latin typeface="Segoe UI"/>
                <a:cs typeface="Segoe UI"/>
              </a:rPr>
              <a:t>Strengthening Career and Technical Education for the 21st Century Act </a:t>
            </a:r>
            <a:r>
              <a:rPr lang="en-US">
                <a:latin typeface="Segoe UI"/>
                <a:cs typeface="Segoe UI"/>
              </a:rPr>
              <a:t>(Perkins V) requires DESE to report civil rights data to U.S. Department of Education’s Office for Civil Rights (OCR).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>
                <a:latin typeface="Segoe UI"/>
                <a:cs typeface="Segoe UI"/>
              </a:rPr>
              <a:t>OCR’s </a:t>
            </a:r>
            <a:r>
              <a:rPr lang="en-US" b="1">
                <a:latin typeface="Segoe UI"/>
                <a:cs typeface="Segoe UI"/>
              </a:rPr>
              <a:t>2020 Memorandum of Procedures </a:t>
            </a:r>
            <a:r>
              <a:rPr lang="en-US">
                <a:latin typeface="Segoe UI"/>
                <a:cs typeface="Segoe UI"/>
              </a:rPr>
              <a:t>(MOP) permitted state agencies to streamline these processes for the first time. </a:t>
            </a:r>
          </a:p>
        </p:txBody>
      </p:sp>
    </p:spTree>
    <p:extLst>
      <p:ext uri="{BB962C8B-B14F-4D97-AF65-F5344CB8AC3E}">
        <p14:creationId xmlns:p14="http://schemas.microsoft.com/office/powerpoint/2010/main" val="926119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7BFEEE-4D83-5B08-6330-30846418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Legal Authority: MOA Process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08082D-7301-C19B-056E-FFF67573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latin typeface="Segoe UI"/>
                <a:cs typeface="Segoe UI"/>
              </a:rPr>
              <a:t>Federal Guidelines </a:t>
            </a:r>
            <a:r>
              <a:rPr lang="en-US">
                <a:latin typeface="Segoe UI"/>
                <a:cs typeface="Segoe UI"/>
              </a:rPr>
              <a:t>(Appendix B to Part 100 of Title VI) prohibit schools from using selective admissions criteria “that have the effect of” disproportionately excluding certain protected classes. Guidelines at IV.K.</a:t>
            </a:r>
          </a:p>
        </p:txBody>
      </p:sp>
    </p:spTree>
    <p:extLst>
      <p:ext uri="{BB962C8B-B14F-4D97-AF65-F5344CB8AC3E}">
        <p14:creationId xmlns:p14="http://schemas.microsoft.com/office/powerpoint/2010/main" val="135903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8BD1F2-258B-B380-E39C-320D279C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Since 2021 Regulatory Changes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98A79A-670C-2BED-C821-AD9BB7954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Segoe UI"/>
                <a:cs typeface="Segoe UI"/>
              </a:rPr>
              <a:t>Regional schools after the regulation change: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Segoe UI"/>
                <a:cs typeface="Segoe UI"/>
              </a:rPr>
              <a:t>25 of 29 districts kept selective criteria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Segoe UI"/>
                <a:cs typeface="Segoe UI"/>
              </a:rPr>
              <a:t>E.g., grades, discipline, attendance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Segoe UI"/>
                <a:cs typeface="Segoe UI"/>
              </a:rPr>
              <a:t>Most still require a recommendation and/or an interview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solidFill>
                  <a:srgbClr val="1D2228"/>
                </a:solidFill>
                <a:latin typeface="Segoe UI"/>
                <a:cs typeface="Segoe UI"/>
              </a:rPr>
              <a:t>M</a:t>
            </a:r>
            <a:r>
              <a:rPr lang="en-US" sz="2200" b="0" i="0">
                <a:solidFill>
                  <a:srgbClr val="1D2228"/>
                </a:solidFill>
                <a:effectLst/>
                <a:latin typeface="Segoe UI"/>
                <a:cs typeface="Segoe UI"/>
              </a:rPr>
              <a:t>any adjusted how they score, or shifted weight assigned to criteria</a:t>
            </a:r>
            <a:endParaRPr lang="en-US" sz="2200">
              <a:latin typeface="Segoe UI"/>
              <a:cs typeface="Segoe UI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Segoe UI"/>
                <a:cs typeface="Segoe UI"/>
              </a:rPr>
              <a:t>Two adopted a full or partial qualified lottery.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Segoe UI"/>
                <a:cs typeface="Segoe UI"/>
              </a:rPr>
              <a:t>Two agricultural schools removed grades and recommendations as selective criteria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Segoe UI"/>
                <a:cs typeface="Segoe UI"/>
              </a:rPr>
              <a:t>One municipal CTE school implemented a qualified lottery</a:t>
            </a:r>
          </a:p>
          <a:p>
            <a:pPr marL="0" indent="0">
              <a:buNone/>
            </a:pPr>
            <a:endParaRPr lang="en-US" sz="24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1678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0ABFE-F79C-4F0E-BA85-42039F992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D78EB7-B99A-892F-634A-691EB9B5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1713751"/>
            <a:ext cx="10515600" cy="2852737"/>
          </a:xfrm>
        </p:spPr>
        <p:txBody>
          <a:bodyPr/>
          <a:lstStyle/>
          <a:p>
            <a:r>
              <a:rPr lang="en-US"/>
              <a:t>CTE Admissions Research Framework</a:t>
            </a:r>
          </a:p>
        </p:txBody>
      </p:sp>
    </p:spTree>
    <p:extLst>
      <p:ext uri="{BB962C8B-B14F-4D97-AF65-F5344CB8AC3E}">
        <p14:creationId xmlns:p14="http://schemas.microsoft.com/office/powerpoint/2010/main" val="268193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7CF2F3-B9D9-0FC7-2483-9A99EEE66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318093" cy="6858000"/>
            <a:chOff x="0" y="0"/>
            <a:chExt cx="318093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5C5E68-DAE0-B542-469E-6E5A0BA8FA20}"/>
                </a:ext>
              </a:extLst>
            </p:cNvPr>
            <p:cNvSpPr/>
            <p:nvPr/>
          </p:nvSpPr>
          <p:spPr>
            <a:xfrm>
              <a:off x="0" y="0"/>
              <a:ext cx="272374" cy="6858000"/>
            </a:xfrm>
            <a:prstGeom prst="rect">
              <a:avLst/>
            </a:prstGeom>
            <a:solidFill>
              <a:srgbClr val="830E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A6A734-F0EB-E7EA-1BB2-B3851F5BAE9A}"/>
                </a:ext>
              </a:extLst>
            </p:cNvPr>
            <p:cNvSpPr/>
            <p:nvPr/>
          </p:nvSpPr>
          <p:spPr>
            <a:xfrm>
              <a:off x="272374" y="0"/>
              <a:ext cx="45719" cy="6858000"/>
            </a:xfrm>
            <a:prstGeom prst="rect">
              <a:avLst/>
            </a:prstGeom>
            <a:solidFill>
              <a:srgbClr val="977F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67F853EA-491D-2A84-72B7-001B0693D9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6127" y="1788869"/>
            <a:ext cx="9855706" cy="671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Selective Admissions &amp; High School CTE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9C2060-75C3-B37E-2989-BA212842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224899" y="-286426"/>
            <a:ext cx="18288" cy="6858000"/>
          </a:xfrm>
          <a:prstGeom prst="rect">
            <a:avLst/>
          </a:prstGeom>
          <a:solidFill>
            <a:srgbClr val="977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F8ADBD-81DD-2685-E4BB-CDC84DE4BDDA}"/>
              </a:ext>
            </a:extLst>
          </p:cNvPr>
          <p:cNvSpPr txBox="1"/>
          <p:nvPr/>
        </p:nvSpPr>
        <p:spPr>
          <a:xfrm>
            <a:off x="2805044" y="3364494"/>
            <a:ext cx="6858000" cy="25569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Shaun M. Dougherty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Boston College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October </a:t>
            </a:r>
            <a:r>
              <a:rPr lang="en-US" sz="280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21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, 2024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47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7FB3D5-CB3B-E93D-35F5-269B4509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40398" y="-5740400"/>
            <a:ext cx="711200" cy="12192000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1A8A1E-4B71-65D7-075A-6B8A133589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784" y="116088"/>
            <a:ext cx="998006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Students benefit from CTE when provided the opportunity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58A3E-06AA-9B24-AB44-C9F9E595B3F0}"/>
              </a:ext>
            </a:extLst>
          </p:cNvPr>
          <p:cNvSpPr txBox="1"/>
          <p:nvPr/>
        </p:nvSpPr>
        <p:spPr>
          <a:xfrm>
            <a:off x="302560" y="1353464"/>
            <a:ext cx="11416937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Brunner et al. (2023) use admission to statewide system of 16 CTE-dedicated high schools to estimate impact of being admitted on later outcomes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are ranked on an application score and admitted in descending order until all seats are filled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Application scores consist of middle school test scores, attendance, and discipline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D62CC4-DA91-2F4D-812F-6A384B6E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956849" y="632082"/>
            <a:ext cx="278305" cy="12192001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E2864-41DA-4889-4E6C-72F282F5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73869" y="4714409"/>
            <a:ext cx="274320" cy="4023360"/>
          </a:xfrm>
          <a:prstGeom prst="rect">
            <a:avLst/>
          </a:prstGeom>
          <a:solidFill>
            <a:srgbClr val="977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34EA0-9AAE-9FBC-8DCA-4088B0AD8371}"/>
              </a:ext>
            </a:extLst>
          </p:cNvPr>
          <p:cNvSpPr txBox="1"/>
          <p:nvPr/>
        </p:nvSpPr>
        <p:spPr>
          <a:xfrm>
            <a:off x="73891" y="656285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Dougherty. S. 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2AA29-D49E-0F07-CA5E-DE1239048D6B}"/>
              </a:ext>
            </a:extLst>
          </p:cNvPr>
          <p:cNvSpPr txBox="1"/>
          <p:nvPr/>
        </p:nvSpPr>
        <p:spPr>
          <a:xfrm>
            <a:off x="4075083" y="6572198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Selective Admission CTE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17F0A-F58D-FA95-3669-E38097F5F9B4}"/>
              </a:ext>
            </a:extLst>
          </p:cNvPr>
          <p:cNvSpPr txBox="1"/>
          <p:nvPr/>
        </p:nvSpPr>
        <p:spPr>
          <a:xfrm>
            <a:off x="8190810" y="657219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2024 DESE</a:t>
            </a:r>
          </a:p>
        </p:txBody>
      </p:sp>
    </p:spTree>
    <p:extLst>
      <p:ext uri="{BB962C8B-B14F-4D97-AF65-F5344CB8AC3E}">
        <p14:creationId xmlns:p14="http://schemas.microsoft.com/office/powerpoint/2010/main" val="2735300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7FB3D5-CB3B-E93D-35F5-269B4509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40398" y="-5740400"/>
            <a:ext cx="711200" cy="12192000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1A8A1E-4B71-65D7-075A-6B8A133589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784" y="116088"/>
            <a:ext cx="998006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Admitted students see positive impacts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D62CC4-DA91-2F4D-812F-6A384B6E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956849" y="632082"/>
            <a:ext cx="278305" cy="12192001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E2864-41DA-4889-4E6C-72F282F5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73869" y="4714409"/>
            <a:ext cx="274320" cy="4023360"/>
          </a:xfrm>
          <a:prstGeom prst="rect">
            <a:avLst/>
          </a:prstGeom>
          <a:solidFill>
            <a:srgbClr val="977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34EA0-9AAE-9FBC-8DCA-4088B0AD8371}"/>
              </a:ext>
            </a:extLst>
          </p:cNvPr>
          <p:cNvSpPr txBox="1"/>
          <p:nvPr/>
        </p:nvSpPr>
        <p:spPr>
          <a:xfrm>
            <a:off x="73891" y="656285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Dougherty. S. 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2AA29-D49E-0F07-CA5E-DE1239048D6B}"/>
              </a:ext>
            </a:extLst>
          </p:cNvPr>
          <p:cNvSpPr txBox="1"/>
          <p:nvPr/>
        </p:nvSpPr>
        <p:spPr>
          <a:xfrm>
            <a:off x="4075083" y="6572198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Selective Admission CTE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17F0A-F58D-FA95-3669-E38097F5F9B4}"/>
              </a:ext>
            </a:extLst>
          </p:cNvPr>
          <p:cNvSpPr txBox="1"/>
          <p:nvPr/>
        </p:nvSpPr>
        <p:spPr>
          <a:xfrm>
            <a:off x="8190810" y="657219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2024 DESE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83C122-A0C8-499A-B75E-531A2830C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25" y="2265942"/>
            <a:ext cx="11038546" cy="4253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EA7AC-9BDA-05CA-74E4-999C44452F93}"/>
              </a:ext>
            </a:extLst>
          </p:cNvPr>
          <p:cNvSpPr txBox="1"/>
          <p:nvPr/>
        </p:nvSpPr>
        <p:spPr>
          <a:xfrm>
            <a:off x="576725" y="1192192"/>
            <a:ext cx="11447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eighth-grade student who was less likely to graduate is more likely to graduate having been admitted to CTE.</a:t>
            </a:r>
          </a:p>
        </p:txBody>
      </p:sp>
    </p:spTree>
    <p:extLst>
      <p:ext uri="{BB962C8B-B14F-4D97-AF65-F5344CB8AC3E}">
        <p14:creationId xmlns:p14="http://schemas.microsoft.com/office/powerpoint/2010/main" val="220645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7FB3D5-CB3B-E93D-35F5-269B4509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40398" y="-5740400"/>
            <a:ext cx="711200" cy="12192000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1A8A1E-4B71-65D7-075A-6B8A133589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784" y="116088"/>
            <a:ext cx="998006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Random admission generates more equitable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58A3E-06AA-9B24-AB44-C9F9E595B3F0}"/>
              </a:ext>
            </a:extLst>
          </p:cNvPr>
          <p:cNvSpPr txBox="1"/>
          <p:nvPr/>
        </p:nvSpPr>
        <p:spPr>
          <a:xfrm>
            <a:off x="302560" y="1439240"/>
            <a:ext cx="11416937" cy="69249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 2019 as part of technical assistance, ran simulations for some MA schools 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with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two versions: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Proposed</a:t>
            </a: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 some schools for technical assistance modifications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of criteria weights (i.e. points for grades, attendance etc.) 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Lottery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Outcome: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Tweaking selective criteria in simulated admissions sometimes resulted in a student population that looks less like the sending districts 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simulated lottery resulted in a student population that looks more like the sending districts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D62CC4-DA91-2F4D-812F-6A384B6E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956849" y="632082"/>
            <a:ext cx="278305" cy="12192001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E2864-41DA-4889-4E6C-72F282F5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73869" y="4714409"/>
            <a:ext cx="274320" cy="4023360"/>
          </a:xfrm>
          <a:prstGeom prst="rect">
            <a:avLst/>
          </a:prstGeom>
          <a:solidFill>
            <a:srgbClr val="977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34EA0-9AAE-9FBC-8DCA-4088B0AD8371}"/>
              </a:ext>
            </a:extLst>
          </p:cNvPr>
          <p:cNvSpPr txBox="1"/>
          <p:nvPr/>
        </p:nvSpPr>
        <p:spPr>
          <a:xfrm>
            <a:off x="73891" y="656285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Dougherty. S. 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2AA29-D49E-0F07-CA5E-DE1239048D6B}"/>
              </a:ext>
            </a:extLst>
          </p:cNvPr>
          <p:cNvSpPr txBox="1"/>
          <p:nvPr/>
        </p:nvSpPr>
        <p:spPr>
          <a:xfrm>
            <a:off x="4075083" y="6572198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Selective Admission CTE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17F0A-F58D-FA95-3669-E38097F5F9B4}"/>
              </a:ext>
            </a:extLst>
          </p:cNvPr>
          <p:cNvSpPr txBox="1"/>
          <p:nvPr/>
        </p:nvSpPr>
        <p:spPr>
          <a:xfrm>
            <a:off x="8190810" y="657219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2024 DESE</a:t>
            </a:r>
          </a:p>
        </p:txBody>
      </p:sp>
    </p:spTree>
    <p:extLst>
      <p:ext uri="{BB962C8B-B14F-4D97-AF65-F5344CB8AC3E}">
        <p14:creationId xmlns:p14="http://schemas.microsoft.com/office/powerpoint/2010/main" val="314739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967380-8EFF-3204-8383-9DFD0494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4254E-3FB2-38BF-5265-CF088B1F3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Segoe UI"/>
                <a:cs typeface="Segoe UI"/>
              </a:rPr>
              <a:t>CTE in High School Context</a:t>
            </a:r>
          </a:p>
          <a:p>
            <a:pPr marL="0" indent="0">
              <a:buNone/>
            </a:pPr>
            <a:r>
              <a:rPr lang="en-US" sz="2000">
                <a:latin typeface="Segoe UI"/>
                <a:cs typeface="Segoe UI"/>
              </a:rPr>
              <a:t>      Elizabeth Bennett, Associate Commissioner, College, Career, and Technical Education</a:t>
            </a:r>
          </a:p>
          <a:p>
            <a:r>
              <a:rPr lang="en-US" sz="2000">
                <a:latin typeface="Segoe UI"/>
                <a:cs typeface="Segoe UI"/>
              </a:rPr>
              <a:t>Relevant Federal and State Legal Framework</a:t>
            </a:r>
          </a:p>
          <a:p>
            <a:pPr marL="457200" lvl="1" indent="0">
              <a:buNone/>
            </a:pPr>
            <a:r>
              <a:rPr lang="en-US" sz="2000" kern="100">
                <a:effectLst/>
                <a:latin typeface="Segoe UI"/>
                <a:cs typeface="Segoe UI"/>
              </a:rPr>
              <a:t>Caitlin Looby, Counsel </a:t>
            </a:r>
            <a:endParaRPr lang="en-US" sz="2000">
              <a:latin typeface="Segoe UI"/>
              <a:cs typeface="Segoe UI"/>
            </a:endParaRPr>
          </a:p>
          <a:p>
            <a:r>
              <a:rPr lang="en-US" sz="2000">
                <a:latin typeface="Segoe UI"/>
                <a:cs typeface="Segoe UI"/>
              </a:rPr>
              <a:t>CTE Admissions Research Topics </a:t>
            </a:r>
            <a:endParaRPr lang="en-US" sz="2000">
              <a:latin typeface="Segoe UI"/>
            </a:endParaRPr>
          </a:p>
          <a:p>
            <a:pPr marL="457200" lvl="1" indent="0">
              <a:buNone/>
            </a:pPr>
            <a:r>
              <a:rPr lang="en-US" sz="2000">
                <a:latin typeface="Segoe UI"/>
                <a:cs typeface="Segoe UI"/>
                <a:hlinkClick r:id="rId2"/>
              </a:rPr>
              <a:t>Shaun Dougherty</a:t>
            </a:r>
            <a:r>
              <a:rPr lang="en-US" sz="2000">
                <a:latin typeface="Segoe UI"/>
                <a:cs typeface="Segoe UI"/>
              </a:rPr>
              <a:t>, Professor, Education and Policy, Boston College</a:t>
            </a:r>
            <a:endParaRPr lang="en-US" sz="2000">
              <a:latin typeface="Segoe UI"/>
            </a:endParaRPr>
          </a:p>
          <a:p>
            <a:r>
              <a:rPr lang="en-US" sz="2000">
                <a:latin typeface="Segoe UI"/>
                <a:cs typeface="Segoe UI"/>
              </a:rPr>
              <a:t>CTE Enrollment Data Overview </a:t>
            </a:r>
          </a:p>
          <a:p>
            <a:pPr marL="457200" lvl="2" indent="0">
              <a:buNone/>
            </a:pPr>
            <a:r>
              <a:rPr lang="en-US">
                <a:latin typeface="Segoe UI"/>
                <a:cs typeface="Segoe UI"/>
              </a:rPr>
              <a:t>Rob Curtin, Chief Officer for Data, Assessment, and Accountability</a:t>
            </a:r>
            <a:endParaRPr lang="en-US">
              <a:latin typeface="Segoe UI"/>
            </a:endParaRPr>
          </a:p>
          <a:p>
            <a:r>
              <a:rPr lang="en-US" sz="2000">
                <a:latin typeface="Segoe UI"/>
                <a:cs typeface="Segoe UI"/>
              </a:rPr>
              <a:t> CTE Admission Overview </a:t>
            </a:r>
            <a:endParaRPr lang="en-US" sz="2000">
              <a:latin typeface="Segoe UI"/>
            </a:endParaRPr>
          </a:p>
          <a:p>
            <a:pPr marL="457200" lvl="1" indent="0">
              <a:buNone/>
            </a:pPr>
            <a:r>
              <a:rPr lang="en-US" sz="2000" kern="100">
                <a:latin typeface="Segoe UI"/>
                <a:cs typeface="Segoe UI"/>
              </a:rPr>
              <a:t>Elizabeth Bennett, Associate Commissioner, College, Career, and Technical Education</a:t>
            </a:r>
            <a:endParaRPr lang="en-US" sz="2000" kern="100">
              <a:effectLst/>
              <a:latin typeface="Segoe UI"/>
              <a:cs typeface="Segoe UI"/>
            </a:endParaRPr>
          </a:p>
          <a:p>
            <a:pPr marL="457200" lvl="1" indent="0">
              <a:buNone/>
            </a:pPr>
            <a:r>
              <a:rPr lang="en-US" sz="2000" kern="100">
                <a:latin typeface="Segoe UI"/>
                <a:cs typeface="Segoe UI"/>
              </a:rPr>
              <a:t>Nicole Smith, Director, </a:t>
            </a:r>
            <a:r>
              <a:rPr lang="en-US" sz="2000" kern="100">
                <a:effectLst/>
                <a:latin typeface="Segoe UI"/>
                <a:cs typeface="Segoe UI"/>
              </a:rPr>
              <a:t>College, Career, and Technical Education</a:t>
            </a:r>
            <a:endParaRPr lang="en-US" sz="2000">
              <a:latin typeface="Segoe UI"/>
              <a:cs typeface="Segoe UI"/>
            </a:endParaRPr>
          </a:p>
          <a:p>
            <a:pPr marL="0" indent="0">
              <a:buNone/>
            </a:pPr>
            <a:endParaRPr lang="en-US" kern="100">
              <a:effectLst/>
              <a:latin typeface="Segoe UI"/>
              <a:cs typeface="Segoe UI"/>
            </a:endParaRPr>
          </a:p>
          <a:p>
            <a:endParaRPr lang="en-US" kern="100">
              <a:effectLst/>
              <a:latin typeface="Segoe UI"/>
              <a:ea typeface="DengXian" panose="02010600030101010101" pitchFamily="2" charset="-122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57383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7FB3D5-CB3B-E93D-35F5-269B45097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40398" y="-5740400"/>
            <a:ext cx="711200" cy="12192000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F1A8A1E-4B71-65D7-075A-6B8A133589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784" y="116088"/>
            <a:ext cx="998006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Is selective admission essential to participate in high quality CTE?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158A3E-06AA-9B24-AB44-C9F9E595B3F0}"/>
              </a:ext>
            </a:extLst>
          </p:cNvPr>
          <p:cNvSpPr txBox="1"/>
          <p:nvPr/>
        </p:nvSpPr>
        <p:spPr>
          <a:xfrm>
            <a:off x="283159" y="835773"/>
            <a:ext cx="11416937" cy="47397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prove this, one would have to show that: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participating in high quality CTE who were admitted through a non-selective process could not participate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who were NOT admitted could not participate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Simply showing better outcomes among students admitted through a selective process does not prove this point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criteria chosen for selection are correlated with the outcomes you can no longer attribute success exclusively to the treatment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D62CC4-DA91-2F4D-812F-6A384B6E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956849" y="632082"/>
            <a:ext cx="278305" cy="12192001"/>
          </a:xfrm>
          <a:prstGeom prst="rect">
            <a:avLst/>
          </a:prstGeom>
          <a:solidFill>
            <a:srgbClr val="830E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AE2864-41DA-4889-4E6C-72F282F5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73869" y="4714409"/>
            <a:ext cx="274320" cy="4023360"/>
          </a:xfrm>
          <a:prstGeom prst="rect">
            <a:avLst/>
          </a:prstGeom>
          <a:solidFill>
            <a:srgbClr val="977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A34EA0-9AAE-9FBC-8DCA-4088B0AD8371}"/>
              </a:ext>
            </a:extLst>
          </p:cNvPr>
          <p:cNvSpPr txBox="1"/>
          <p:nvPr/>
        </p:nvSpPr>
        <p:spPr>
          <a:xfrm>
            <a:off x="73891" y="656285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Dougherty. S. 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C2AA29-D49E-0F07-CA5E-DE1239048D6B}"/>
              </a:ext>
            </a:extLst>
          </p:cNvPr>
          <p:cNvSpPr txBox="1"/>
          <p:nvPr/>
        </p:nvSpPr>
        <p:spPr>
          <a:xfrm>
            <a:off x="4075083" y="6572198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Selective Admission CTE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E17F0A-F58D-FA95-3669-E38097F5F9B4}"/>
              </a:ext>
            </a:extLst>
          </p:cNvPr>
          <p:cNvSpPr txBox="1"/>
          <p:nvPr/>
        </p:nvSpPr>
        <p:spPr>
          <a:xfrm>
            <a:off x="8190810" y="6572199"/>
            <a:ext cx="3833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2024 DESE</a:t>
            </a:r>
          </a:p>
        </p:txBody>
      </p:sp>
    </p:spTree>
    <p:extLst>
      <p:ext uri="{BB962C8B-B14F-4D97-AF65-F5344CB8AC3E}">
        <p14:creationId xmlns:p14="http://schemas.microsoft.com/office/powerpoint/2010/main" val="10413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47CF2F3-B9D9-0FC7-2483-9A99EEE66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318093" cy="6858000"/>
            <a:chOff x="0" y="0"/>
            <a:chExt cx="318093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5C5E68-DAE0-B542-469E-6E5A0BA8FA20}"/>
                </a:ext>
              </a:extLst>
            </p:cNvPr>
            <p:cNvSpPr/>
            <p:nvPr/>
          </p:nvSpPr>
          <p:spPr>
            <a:xfrm>
              <a:off x="0" y="0"/>
              <a:ext cx="272374" cy="6858000"/>
            </a:xfrm>
            <a:prstGeom prst="rect">
              <a:avLst/>
            </a:prstGeom>
            <a:solidFill>
              <a:srgbClr val="830E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A6A734-F0EB-E7EA-1BB2-B3851F5BAE9A}"/>
                </a:ext>
              </a:extLst>
            </p:cNvPr>
            <p:cNvSpPr/>
            <p:nvPr/>
          </p:nvSpPr>
          <p:spPr>
            <a:xfrm>
              <a:off x="272374" y="0"/>
              <a:ext cx="45719" cy="6858000"/>
            </a:xfrm>
            <a:prstGeom prst="rect">
              <a:avLst/>
            </a:prstGeom>
            <a:solidFill>
              <a:srgbClr val="977F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67F853EA-491D-2A84-72B7-001B0693D9E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0059" y="2100045"/>
            <a:ext cx="8691881" cy="671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9C2060-75C3-B37E-2989-BA212842D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224899" y="-286426"/>
            <a:ext cx="18288" cy="6858000"/>
          </a:xfrm>
          <a:prstGeom prst="rect">
            <a:avLst/>
          </a:prstGeom>
          <a:solidFill>
            <a:srgbClr val="977F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F8ADBD-81DD-2685-E4BB-CDC84DE4BDDA}"/>
              </a:ext>
            </a:extLst>
          </p:cNvPr>
          <p:cNvSpPr txBox="1"/>
          <p:nvPr/>
        </p:nvSpPr>
        <p:spPr>
          <a:xfrm>
            <a:off x="2666999" y="3364494"/>
            <a:ext cx="6858000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Shaun M. Dougherty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Shaun.Dougherty@bc.edu</a:t>
            </a:r>
          </a:p>
        </p:txBody>
      </p:sp>
    </p:spTree>
    <p:extLst>
      <p:ext uri="{BB962C8B-B14F-4D97-AF65-F5344CB8AC3E}">
        <p14:creationId xmlns:p14="http://schemas.microsoft.com/office/powerpoint/2010/main" val="405516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BC340A-E36F-1ED7-A87E-98D8AE81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DESE Demographic and Indicator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47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3B31F0-AE78-D380-1CFF-9EA70421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CTE-ART: Career Technical Education Analysis and Review Tools</a:t>
            </a:r>
          </a:p>
        </p:txBody>
      </p:sp>
      <p:pic>
        <p:nvPicPr>
          <p:cNvPr id="17" name="Picture 16" descr="CTE chapter 74 admissions and waitlist analysis state ">
            <a:extLst>
              <a:ext uri="{FF2B5EF4-FFF2-40B4-BE49-F238E27FC236}">
                <a16:creationId xmlns:a16="http://schemas.microsoft.com/office/drawing/2014/main" id="{41545935-8ADF-450C-3EB3-A39D1D1C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82" y="2954340"/>
            <a:ext cx="5731474" cy="3149161"/>
          </a:xfrm>
          <a:prstGeom prst="rect">
            <a:avLst/>
          </a:prstGeom>
        </p:spPr>
      </p:pic>
      <p:pic>
        <p:nvPicPr>
          <p:cNvPr id="15" name="Content Placeholder 14" descr="Gateway cities and states trends of eligble and attending students state totals">
            <a:extLst>
              <a:ext uri="{FF2B5EF4-FFF2-40B4-BE49-F238E27FC236}">
                <a16:creationId xmlns:a16="http://schemas.microsoft.com/office/drawing/2014/main" id="{347DAF3B-BBB3-9719-0855-82565D93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9026" y="1749261"/>
            <a:ext cx="5582601" cy="314916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00745-B027-B766-EB06-825C3034ACD6}"/>
              </a:ext>
            </a:extLst>
          </p:cNvPr>
          <p:cNvSpPr txBox="1"/>
          <p:nvPr/>
        </p:nvSpPr>
        <p:spPr>
          <a:xfrm>
            <a:off x="6181156" y="533196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CTE-ART: Career Technical Education Analysis and Review Tools - College, Career and Technical Education (mass.edu)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7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CE1E9A-26ED-072D-744A-FC73C7195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Statewide Demographics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E7BB12-AC0D-3711-5146-07F029F1E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Student demographics have changed since 2020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DESE compared changes for grade 9-12 students in </a:t>
            </a:r>
            <a:r>
              <a:rPr lang="en-US" b="1">
                <a:latin typeface="Segoe UI"/>
                <a:cs typeface="Segoe UI"/>
              </a:rPr>
              <a:t>Regional and Municipal CTE Schools </a:t>
            </a:r>
            <a:r>
              <a:rPr lang="en-US">
                <a:latin typeface="Segoe UI"/>
                <a:cs typeface="Segoe UI"/>
              </a:rPr>
              <a:t>to all other schools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CTE Schools – schools that are "wall-to-wall" CTE (N = 37,300 grade 9-12 students in 2024)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Non-CTE Schools – schools that are comprehensive or do not have "wall to wall" CTE (N = 252,407 grade 9-12 students in 2024)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Intent was to determine if demographic gaps exist between CTE and non-CTE schools</a:t>
            </a:r>
          </a:p>
        </p:txBody>
      </p:sp>
    </p:spTree>
    <p:extLst>
      <p:ext uri="{BB962C8B-B14F-4D97-AF65-F5344CB8AC3E}">
        <p14:creationId xmlns:p14="http://schemas.microsoft.com/office/powerpoint/2010/main" val="365345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AE5F75-8DBC-60AC-1AF7-EA82BAB1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Students of Color in Grades 9-12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1CDE5-C805-2933-6052-FA5433374135}"/>
              </a:ext>
            </a:extLst>
          </p:cNvPr>
          <p:cNvSpPr txBox="1"/>
          <p:nvPr/>
        </p:nvSpPr>
        <p:spPr>
          <a:xfrm>
            <a:off x="1098613" y="2264229"/>
            <a:ext cx="1024343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Segoe UI Semibold"/>
                <a:cs typeface="Segoe UI Semibold"/>
              </a:rPr>
              <a:t>Growing gaps in the percentage of students of color served between non-CTE Schools and CTE schools.</a:t>
            </a:r>
            <a:endParaRPr lang="en-US" b="1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65DA57-E0ED-785E-8F9C-3F9E5F93E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31788"/>
              </p:ext>
            </p:extLst>
          </p:nvPr>
        </p:nvGraphicFramePr>
        <p:xfrm>
          <a:off x="1098613" y="3429000"/>
          <a:ext cx="102551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743">
                  <a:extLst>
                    <a:ext uri="{9D8B030D-6E8A-4147-A177-3AD203B41FA5}">
                      <a16:colId xmlns:a16="http://schemas.microsoft.com/office/drawing/2014/main" val="1284939720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1552489919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823902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0405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2020 %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2024 %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6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Non-CTE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37.0%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6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+3.1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+4.8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351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D652C7A-1824-0C72-5EC6-2CDD1809524D}"/>
              </a:ext>
            </a:extLst>
          </p:cNvPr>
          <p:cNvSpPr txBox="1"/>
          <p:nvPr/>
        </p:nvSpPr>
        <p:spPr>
          <a:xfrm>
            <a:off x="1100666" y="5870221"/>
            <a:ext cx="83255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*</a:t>
            </a:r>
            <a:r>
              <a:rPr lang="en-US" sz="2000">
                <a:ea typeface="Calibri"/>
                <a:cs typeface="Calibri"/>
              </a:rPr>
              <a:t>2024 difference in grade 9 enrollment only was 3.1 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296809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AE5F75-8DBC-60AC-1AF7-EA82BAB1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English Learners in Grades 9-12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1CDE5-C805-2933-6052-FA5433374135}"/>
              </a:ext>
            </a:extLst>
          </p:cNvPr>
          <p:cNvSpPr txBox="1"/>
          <p:nvPr/>
        </p:nvSpPr>
        <p:spPr>
          <a:xfrm>
            <a:off x="1098613" y="2264229"/>
            <a:ext cx="1025080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>
                <a:latin typeface="Segoe UI Semibold"/>
                <a:cs typeface="Segoe UI Semibold"/>
              </a:rPr>
              <a:t>Growing gaps in the percentage of English learners served between non-CTE schools and CTE schools.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65DA57-E0ED-785E-8F9C-3F9E5F93E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506891"/>
              </p:ext>
            </p:extLst>
          </p:nvPr>
        </p:nvGraphicFramePr>
        <p:xfrm>
          <a:off x="1098613" y="3429000"/>
          <a:ext cx="102551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743">
                  <a:extLst>
                    <a:ext uri="{9D8B030D-6E8A-4147-A177-3AD203B41FA5}">
                      <a16:colId xmlns:a16="http://schemas.microsoft.com/office/drawing/2014/main" val="1284939720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1552489919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823902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0405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2020 %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2024 %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6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Non-CTE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7.7%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10.1%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6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+3.0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+5.3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35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AF2C60-2B09-3C66-3DEA-9FD721CC69AC}"/>
              </a:ext>
            </a:extLst>
          </p:cNvPr>
          <p:cNvSpPr txBox="1"/>
          <p:nvPr/>
        </p:nvSpPr>
        <p:spPr>
          <a:xfrm>
            <a:off x="1102548" y="5674548"/>
            <a:ext cx="87545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*2024 difference in grade 9 enrollment only was 4.1 percentage points​</a:t>
            </a:r>
          </a:p>
        </p:txBody>
      </p:sp>
    </p:spTree>
    <p:extLst>
      <p:ext uri="{BB962C8B-B14F-4D97-AF65-F5344CB8AC3E}">
        <p14:creationId xmlns:p14="http://schemas.microsoft.com/office/powerpoint/2010/main" val="3803115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AE5F75-8DBC-60AC-1AF7-EA82BAB1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Students with Disabilities in Grades 9-12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1CDE5-C805-2933-6052-FA5433374135}"/>
              </a:ext>
            </a:extLst>
          </p:cNvPr>
          <p:cNvSpPr txBox="1"/>
          <p:nvPr/>
        </p:nvSpPr>
        <p:spPr>
          <a:xfrm>
            <a:off x="1098613" y="2264229"/>
            <a:ext cx="1025755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>
                <a:latin typeface="Segoe UI Semibold"/>
                <a:cs typeface="Segoe UI Semibold"/>
              </a:rPr>
              <a:t>Shrinking gaps in the percentage of students with disabilities served between non-CTE schools and CTE schools.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65DA57-E0ED-785E-8F9C-3F9E5F93E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886778"/>
              </p:ext>
            </p:extLst>
          </p:nvPr>
        </p:nvGraphicFramePr>
        <p:xfrm>
          <a:off x="1098613" y="3439886"/>
          <a:ext cx="102551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743">
                  <a:extLst>
                    <a:ext uri="{9D8B030D-6E8A-4147-A177-3AD203B41FA5}">
                      <a16:colId xmlns:a16="http://schemas.microsoft.com/office/drawing/2014/main" val="1284939720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1552489919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823902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0405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2020 %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2024 %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6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Non-CTE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15.9%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17.9%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-3.3%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6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-5.0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3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715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AE5F75-8DBC-60AC-1AF7-EA82BAB1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Low-Income Students in Grades 9-12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1CDE5-C805-2933-6052-FA5433374135}"/>
              </a:ext>
            </a:extLst>
          </p:cNvPr>
          <p:cNvSpPr txBox="1"/>
          <p:nvPr/>
        </p:nvSpPr>
        <p:spPr>
          <a:xfrm>
            <a:off x="1098613" y="2264229"/>
            <a:ext cx="102551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There were different methodologies used in 2020 and 2024. CTE schools generally serve higher percentages of low-income students, but the gap is shrinking.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65DA57-E0ED-785E-8F9C-3F9E5F93E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654655"/>
              </p:ext>
            </p:extLst>
          </p:nvPr>
        </p:nvGraphicFramePr>
        <p:xfrm>
          <a:off x="1098613" y="3878427"/>
          <a:ext cx="1025518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743">
                  <a:extLst>
                    <a:ext uri="{9D8B030D-6E8A-4147-A177-3AD203B41FA5}">
                      <a16:colId xmlns:a16="http://schemas.microsoft.com/office/drawing/2014/main" val="1284939720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1552489919"/>
                    </a:ext>
                  </a:extLst>
                </a:gridCol>
                <a:gridCol w="2629662">
                  <a:extLst>
                    <a:ext uri="{9D8B030D-6E8A-4147-A177-3AD203B41FA5}">
                      <a16:colId xmlns:a16="http://schemas.microsoft.com/office/drawing/2014/main" val="823902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0405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2020 %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2024 % Enrolled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%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161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Non-CTE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28.9%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CTE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34.5%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43.4%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66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-5.6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-3.2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113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29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E923B1-CC4B-C232-23EA-D4EAE0F6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Impact of Certain Indicators as Admission Requirements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4091E-442C-7B4F-CDE7-F1A0531F2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Examined two key indicators often used for admission (attendance and discipline) to see if there is an impact on selected populations.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Examined statewide 7</a:t>
            </a:r>
            <a:r>
              <a:rPr lang="en-US" baseline="30000">
                <a:latin typeface="Segoe UI"/>
                <a:cs typeface="Segoe UI"/>
              </a:rPr>
              <a:t>th</a:t>
            </a:r>
            <a:r>
              <a:rPr lang="en-US">
                <a:latin typeface="Segoe UI"/>
                <a:cs typeface="Segoe UI"/>
              </a:rPr>
              <a:t> grade attendance and discipline rates as a </a:t>
            </a:r>
            <a:r>
              <a:rPr lang="en-US" b="1">
                <a:latin typeface="Segoe UI"/>
                <a:cs typeface="Segoe UI"/>
              </a:rPr>
              <a:t>proxy</a:t>
            </a:r>
            <a:r>
              <a:rPr lang="en-US">
                <a:latin typeface="Segoe UI"/>
                <a:cs typeface="Segoe UI"/>
              </a:rPr>
              <a:t> to determine if there is a differentiated impact for certain groups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Many schools use an 18-month process (7</a:t>
            </a:r>
            <a:r>
              <a:rPr lang="en-US" baseline="30000">
                <a:latin typeface="Segoe UI"/>
                <a:cs typeface="Segoe UI"/>
              </a:rPr>
              <a:t>th</a:t>
            </a:r>
            <a:r>
              <a:rPr lang="en-US">
                <a:latin typeface="Segoe UI"/>
                <a:cs typeface="Segoe UI"/>
              </a:rPr>
              <a:t> grade and half of 8</a:t>
            </a:r>
            <a:r>
              <a:rPr lang="en-US" baseline="30000">
                <a:latin typeface="Segoe UI"/>
                <a:cs typeface="Segoe UI"/>
              </a:rPr>
              <a:t>th</a:t>
            </a:r>
            <a:r>
              <a:rPr lang="en-US">
                <a:latin typeface="Segoe UI"/>
                <a:cs typeface="Segoe UI"/>
              </a:rPr>
              <a:t> grade) but DESE is unable to replicate half of 8</a:t>
            </a:r>
            <a:r>
              <a:rPr lang="en-US" baseline="30000">
                <a:latin typeface="Segoe UI"/>
                <a:cs typeface="Segoe UI"/>
              </a:rPr>
              <a:t>th</a:t>
            </a:r>
            <a:r>
              <a:rPr lang="en-US">
                <a:latin typeface="Segoe UI"/>
                <a:cs typeface="Segoe UI"/>
              </a:rPr>
              <a:t> grade</a:t>
            </a:r>
          </a:p>
          <a:p>
            <a:endParaRPr lang="en-US" sz="32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4846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A8616-A328-EBDA-6C49-556C7E2C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0A9E3-2F29-8CFD-D08D-AAD39EFE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CTE in High School Context</a:t>
            </a:r>
          </a:p>
        </p:txBody>
      </p:sp>
    </p:spTree>
    <p:extLst>
      <p:ext uri="{BB962C8B-B14F-4D97-AF65-F5344CB8AC3E}">
        <p14:creationId xmlns:p14="http://schemas.microsoft.com/office/powerpoint/2010/main" val="2712112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E205F-4730-2A67-AA64-91A43ECE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2024 7</a:t>
            </a:r>
            <a:r>
              <a:rPr lang="en-US" baseline="30000">
                <a:latin typeface="Arial"/>
                <a:cs typeface="Arial"/>
              </a:rPr>
              <a:t>th</a:t>
            </a:r>
            <a:r>
              <a:rPr lang="en-US">
                <a:latin typeface="Arial"/>
                <a:cs typeface="Arial"/>
              </a:rPr>
              <a:t> Grade Attendance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8C3A6E-5747-F741-0050-5B2E663E8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761075"/>
              </p:ext>
            </p:extLst>
          </p:nvPr>
        </p:nvGraphicFramePr>
        <p:xfrm>
          <a:off x="670748" y="2138422"/>
          <a:ext cx="10859851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73955">
                  <a:extLst>
                    <a:ext uri="{9D8B030D-6E8A-4147-A177-3AD203B41FA5}">
                      <a16:colId xmlns:a16="http://schemas.microsoft.com/office/drawing/2014/main" val="3333478763"/>
                    </a:ext>
                  </a:extLst>
                </a:gridCol>
                <a:gridCol w="4143987">
                  <a:extLst>
                    <a:ext uri="{9D8B030D-6E8A-4147-A177-3AD203B41FA5}">
                      <a16:colId xmlns:a16="http://schemas.microsoft.com/office/drawing/2014/main" val="3548966259"/>
                    </a:ext>
                  </a:extLst>
                </a:gridCol>
                <a:gridCol w="2041909">
                  <a:extLst>
                    <a:ext uri="{9D8B030D-6E8A-4147-A177-3AD203B41FA5}">
                      <a16:colId xmlns:a16="http://schemas.microsoft.com/office/drawing/2014/main" val="3604832934"/>
                    </a:ext>
                  </a:extLst>
                </a:gridCol>
              </a:tblGrid>
              <a:tr h="81588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Chronic Absenteeism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Pct. Point</a:t>
                      </a:r>
                    </a:p>
                    <a:p>
                      <a:pPr algn="ctr"/>
                      <a:r>
                        <a:rPr lang="en-US" sz="2400"/>
                        <a:t>Gap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43424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Students of color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21.0%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7.0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40169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White students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14.0%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98424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25.8%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82606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Non-students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15.0%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07993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English learners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26.7%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10.5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22527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Non-English learners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16.2%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05611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Low-income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27.2%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18.3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956684"/>
                  </a:ext>
                </a:extLst>
              </a:tr>
              <a:tr h="453271">
                <a:tc>
                  <a:txBody>
                    <a:bodyPr/>
                    <a:lstStyle/>
                    <a:p>
                      <a:r>
                        <a:rPr lang="en-US" sz="2400"/>
                        <a:t>Non-low-income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8.9%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83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360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7E205F-4730-2A67-AA64-91A43ECE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2024 7</a:t>
            </a:r>
            <a:r>
              <a:rPr lang="en-US" baseline="30000"/>
              <a:t>th</a:t>
            </a:r>
            <a:r>
              <a:rPr lang="en-US"/>
              <a:t> Grade Discipline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8C3A6E-5747-F741-0050-5B2E663E8C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143958"/>
              </p:ext>
            </p:extLst>
          </p:nvPr>
        </p:nvGraphicFramePr>
        <p:xfrm>
          <a:off x="692383" y="2107379"/>
          <a:ext cx="10820041" cy="44805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92635">
                  <a:extLst>
                    <a:ext uri="{9D8B030D-6E8A-4147-A177-3AD203B41FA5}">
                      <a16:colId xmlns:a16="http://schemas.microsoft.com/office/drawing/2014/main" val="3333478763"/>
                    </a:ext>
                  </a:extLst>
                </a:gridCol>
                <a:gridCol w="4160550">
                  <a:extLst>
                    <a:ext uri="{9D8B030D-6E8A-4147-A177-3AD203B41FA5}">
                      <a16:colId xmlns:a16="http://schemas.microsoft.com/office/drawing/2014/main" val="3548966259"/>
                    </a:ext>
                  </a:extLst>
                </a:gridCol>
                <a:gridCol w="1966856">
                  <a:extLst>
                    <a:ext uri="{9D8B030D-6E8A-4147-A177-3AD203B41FA5}">
                      <a16:colId xmlns:a16="http://schemas.microsoft.com/office/drawing/2014/main" val="3604832934"/>
                    </a:ext>
                  </a:extLst>
                </a:gridCol>
              </a:tblGrid>
              <a:tr h="768228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Percent of Students Suspended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Pct. Point</a:t>
                      </a:r>
                    </a:p>
                    <a:p>
                      <a:pPr algn="ctr"/>
                      <a:r>
                        <a:rPr lang="en-US" sz="2400"/>
                        <a:t>Gap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543424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Students of color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9.2%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5.1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440169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White students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4.1%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98424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11.2%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9182606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Non-students with disabilities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5.2%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407993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English learners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9.4%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3.3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22527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Non-English learners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6.1%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05611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Low-income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11.0%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8.3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8956684"/>
                  </a:ext>
                </a:extLst>
              </a:tr>
              <a:tr h="438988">
                <a:tc>
                  <a:txBody>
                    <a:bodyPr/>
                    <a:lstStyle/>
                    <a:p>
                      <a:r>
                        <a:rPr lang="en-US" sz="2400"/>
                        <a:t>Non-low-income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2.7%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83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707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018A24-944D-2841-DFEB-667B18DD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Conclusions from 7</a:t>
            </a:r>
            <a:r>
              <a:rPr lang="en-US" baseline="30000">
                <a:latin typeface="Arial"/>
                <a:cs typeface="Arial"/>
              </a:rPr>
              <a:t>th</a:t>
            </a:r>
            <a:r>
              <a:rPr lang="en-US">
                <a:latin typeface="Arial"/>
                <a:cs typeface="Arial"/>
              </a:rPr>
              <a:t> Grade Data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1E211B-1A07-39F4-23CD-3A919C46E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Data show that students in certain groups are </a:t>
            </a:r>
            <a:r>
              <a:rPr lang="en-US" b="1">
                <a:latin typeface="Segoe UI"/>
                <a:cs typeface="Segoe UI"/>
              </a:rPr>
              <a:t>more likely to be impacted</a:t>
            </a:r>
            <a:r>
              <a:rPr lang="en-US">
                <a:latin typeface="Segoe UI"/>
                <a:cs typeface="Segoe UI"/>
              </a:rPr>
              <a:t> by admissions criteria related to attendance and discipline.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Data shown are indicative of impact within one indicator and would only grow when multiple indicators are used (e.g., attendance </a:t>
            </a:r>
            <a:r>
              <a:rPr lang="en-US" b="1">
                <a:latin typeface="Segoe UI"/>
                <a:cs typeface="Segoe UI"/>
              </a:rPr>
              <a:t>and</a:t>
            </a:r>
            <a:r>
              <a:rPr lang="en-US">
                <a:latin typeface="Segoe UI"/>
                <a:cs typeface="Segoe UI"/>
              </a:rPr>
              <a:t> discipline).</a:t>
            </a:r>
            <a:endParaRPr lang="en-US">
              <a:latin typeface="Segoe UI"/>
              <a:ea typeface="Calibri"/>
              <a:cs typeface="Segoe UI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Absence of attendance and discipline criteria would improve chances of admission for students in selected populations</a:t>
            </a:r>
            <a:r>
              <a:rPr lang="en-US" sz="3200">
                <a:latin typeface="Segoe UI"/>
                <a:cs typeface="Segoe UI"/>
              </a:rPr>
              <a:t>.</a:t>
            </a:r>
            <a:endParaRPr lang="en-US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27230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13FAF-3589-F92E-20F5-A5D09D986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271E1-B792-58A0-E008-F7D218D3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09" y="1782577"/>
            <a:ext cx="10515600" cy="2852737"/>
          </a:xfrm>
        </p:spPr>
        <p:txBody>
          <a:bodyPr/>
          <a:lstStyle/>
          <a:p>
            <a:r>
              <a:rPr lang="en-US"/>
              <a:t>CTE Admission Overview: </a:t>
            </a:r>
            <a:br>
              <a:rPr lang="en-US"/>
            </a:br>
            <a:r>
              <a:rPr lang="en-US"/>
              <a:t>Challenges and Potential Solutions</a:t>
            </a:r>
          </a:p>
        </p:txBody>
      </p:sp>
    </p:spTree>
    <p:extLst>
      <p:ext uri="{BB962C8B-B14F-4D97-AF65-F5344CB8AC3E}">
        <p14:creationId xmlns:p14="http://schemas.microsoft.com/office/powerpoint/2010/main" val="1015233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5C98A0-4ED8-8EF3-C399-21FEE5DCD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202196"/>
              </p:ext>
            </p:extLst>
          </p:nvPr>
        </p:nvGraphicFramePr>
        <p:xfrm>
          <a:off x="838200" y="2087563"/>
          <a:ext cx="105156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C961056-0C99-08BA-F839-5E730DB9B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CTE Admissions – Comprehensive View  </a:t>
            </a:r>
          </a:p>
        </p:txBody>
      </p:sp>
    </p:spTree>
    <p:extLst>
      <p:ext uri="{BB962C8B-B14F-4D97-AF65-F5344CB8AC3E}">
        <p14:creationId xmlns:p14="http://schemas.microsoft.com/office/powerpoint/2010/main" val="1354659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F191F9-41AA-BF08-ABBC-559AE92A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with Students and Families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42AA8-726E-88E6-2921-1AAB798D2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4940300" cy="30819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Segoe UI"/>
                <a:cs typeface="Segoe UI"/>
              </a:rPr>
              <a:t>In 2021-2022, DESE commissioned studies of MA families with a focus on communities </a:t>
            </a:r>
            <a:r>
              <a:rPr lang="en-US" sz="2400">
                <a:latin typeface="Arial"/>
                <a:cs typeface="Arial"/>
              </a:rPr>
              <a:t>whose primary language is not English.</a:t>
            </a:r>
          </a:p>
          <a:p>
            <a:endParaRPr lang="en-US" sz="2400">
              <a:latin typeface="Segoe UI"/>
              <a:cs typeface="Segoe UI"/>
            </a:endParaRPr>
          </a:p>
          <a:p>
            <a:r>
              <a:rPr lang="en-US" sz="2400">
                <a:latin typeface="Segoe UI"/>
                <a:cs typeface="Segoe UI"/>
                <a:hlinkClick r:id="" action="ppaction://noaction"/>
              </a:rPr>
              <a:t>Secondary Options and Family Engagement (FCSN, 2021)</a:t>
            </a:r>
            <a:r>
              <a:rPr lang="en-US" sz="2400">
                <a:latin typeface="Segoe UI"/>
                <a:cs typeface="Segoe UI"/>
              </a:rPr>
              <a:t>  </a:t>
            </a:r>
            <a:r>
              <a:rPr lang="en-US" sz="2400">
                <a:latin typeface="Segoe UI"/>
                <a:cs typeface="Segoe UI"/>
                <a:hlinkClick r:id="rId3"/>
              </a:rPr>
              <a:t>Secondary Options and Family Engagement Findings (FCSN, 2022) </a:t>
            </a:r>
            <a:endParaRPr lang="en-US" sz="2400">
              <a:latin typeface="Segoe U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52B2D-A39B-2A9B-DA73-9DE2AD847314}"/>
              </a:ext>
            </a:extLst>
          </p:cNvPr>
          <p:cNvSpPr txBox="1"/>
          <p:nvPr/>
        </p:nvSpPr>
        <p:spPr>
          <a:xfrm>
            <a:off x="7385050" y="170495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Challenges expressed included: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FA8251-5987-4CF9-29A5-AA55512D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984931"/>
              </p:ext>
            </p:extLst>
          </p:nvPr>
        </p:nvGraphicFramePr>
        <p:xfrm>
          <a:off x="5783006" y="2074694"/>
          <a:ext cx="6273800" cy="4405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0416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A60835-56BB-E420-7347-1B49BEFD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Awareness</a:t>
            </a:r>
          </a:p>
        </p:txBody>
      </p:sp>
      <p:graphicFrame>
        <p:nvGraphicFramePr>
          <p:cNvPr id="2" name="Content Placeholder 3" descr="Awareness Recruitment ">
            <a:extLst>
              <a:ext uri="{FF2B5EF4-FFF2-40B4-BE49-F238E27FC236}">
                <a16:creationId xmlns:a16="http://schemas.microsoft.com/office/drawing/2014/main" id="{0EB48112-D08F-F18B-3B82-9DB51A714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52802"/>
              </p:ext>
            </p:extLst>
          </p:nvPr>
        </p:nvGraphicFramePr>
        <p:xfrm>
          <a:off x="618281" y="0"/>
          <a:ext cx="6650620" cy="184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F9E819-3D72-823C-646E-945EEDA76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60359"/>
              </p:ext>
            </p:extLst>
          </p:nvPr>
        </p:nvGraphicFramePr>
        <p:xfrm>
          <a:off x="190500" y="2104001"/>
          <a:ext cx="11811000" cy="4272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3098">
                  <a:extLst>
                    <a:ext uri="{9D8B030D-6E8A-4147-A177-3AD203B41FA5}">
                      <a16:colId xmlns:a16="http://schemas.microsoft.com/office/drawing/2014/main" val="2857477734"/>
                    </a:ext>
                  </a:extLst>
                </a:gridCol>
                <a:gridCol w="3870902">
                  <a:extLst>
                    <a:ext uri="{9D8B030D-6E8A-4147-A177-3AD203B41FA5}">
                      <a16:colId xmlns:a16="http://schemas.microsoft.com/office/drawing/2014/main" val="4087843440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3953518432"/>
                    </a:ext>
                  </a:extLst>
                </a:gridCol>
              </a:tblGrid>
              <a:tr h="357302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Segoe UI"/>
                        </a:rPr>
                        <a:t>Regulations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Segoe UI"/>
                        </a:rPr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Segoe UI"/>
                        </a:rPr>
                        <a:t>Potential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73209"/>
                  </a:ext>
                </a:extLst>
              </a:tr>
              <a:tr h="3876124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Admission policies: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Plan to attract new students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kern="1200">
                          <a:solidFill>
                            <a:schemeClr val="dk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Available in primary language of the home</a:t>
                      </a:r>
                    </a:p>
                    <a:p>
                      <a:pPr marL="285750" lvl="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212529"/>
                          </a:solidFill>
                          <a:effectLst/>
                          <a:latin typeface="Segoe UI"/>
                        </a:rPr>
                        <a:t>Middle schools: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212529"/>
                          </a:solidFill>
                          <a:effectLst/>
                          <a:latin typeface="Segoe UI"/>
                        </a:rPr>
                        <a:t>Permit CTE schools to provide information to students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212529"/>
                          </a:solidFill>
                          <a:effectLst/>
                          <a:latin typeface="Segoe UI"/>
                        </a:rPr>
                        <a:t>Cannot unreasonably withhold student access to CTE information  on middle school site 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212529"/>
                          </a:solidFill>
                          <a:effectLst/>
                          <a:latin typeface="Segoe UI"/>
                        </a:rPr>
                        <a:t>Cannot count tours as unexcused absences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212529"/>
                          </a:solidFill>
                          <a:effectLst/>
                          <a:latin typeface="Segoe UI"/>
                        </a:rPr>
                        <a:t>Differing levels of access to information at middle schools 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>
                          <a:solidFill>
                            <a:srgbClr val="212529"/>
                          </a:solidFill>
                          <a:effectLst/>
                          <a:latin typeface="Segoe UI"/>
                        </a:rPr>
                        <a:t>Middle and CTE schools not collaborating on policies</a:t>
                      </a:r>
                    </a:p>
                    <a:p>
                      <a:pPr marL="285750" marR="0" lvl="0" indent="-285750" algn="l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lang="en-US" sz="1600" b="0" i="0">
                        <a:solidFill>
                          <a:srgbClr val="212529"/>
                        </a:solidFill>
                        <a:effectLst/>
                        <a:latin typeface="Segoe U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Segoe UI"/>
                        </a:rPr>
                        <a:t>Revise regulations and guidance to address school and community concerns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Segoe UI"/>
                        </a:rPr>
                        <a:t>Clarify language such as “unreasonably withhold” 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Segoe UI"/>
                        </a:rPr>
                        <a:t>Say more about recruitment expectations </a:t>
                      </a: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Segoe UI"/>
                        </a:rPr>
                        <a:t>Highlight role of student agency in </a:t>
                      </a:r>
                      <a:r>
                        <a:rPr lang="en-US" sz="1600" b="0" err="1">
                          <a:latin typeface="Segoe UI"/>
                        </a:rPr>
                        <a:t>MyCAP</a:t>
                      </a:r>
                      <a:endParaRPr lang="en-US" sz="1600" b="0">
                        <a:latin typeface="Segoe UI"/>
                      </a:endParaRPr>
                    </a:p>
                    <a:p>
                      <a:pPr marL="742950" lvl="1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Segoe UI"/>
                        </a:rPr>
                        <a:t>Promote use of accurate and inclusive language</a:t>
                      </a:r>
                    </a:p>
                    <a:p>
                      <a:pPr marL="1200150" lvl="2" indent="-285750"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>
                          <a:latin typeface="Segoe UI"/>
                        </a:rPr>
                        <a:t>“CTE” not “</a:t>
                      </a:r>
                      <a:r>
                        <a:rPr lang="en-US" sz="1600" b="0" err="1">
                          <a:latin typeface="Segoe UI"/>
                        </a:rPr>
                        <a:t>voke</a:t>
                      </a:r>
                      <a:r>
                        <a:rPr lang="en-US" sz="1600" b="0">
                          <a:latin typeface="Segoe UI"/>
                        </a:rPr>
                        <a:t>”</a:t>
                      </a:r>
                      <a:endParaRPr lang="en-US" sz="1600" b="1">
                        <a:latin typeface="Segoe U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76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D862-999F-9602-0CB1-192B80D0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Admission</a:t>
            </a:r>
          </a:p>
        </p:txBody>
      </p:sp>
      <p:graphicFrame>
        <p:nvGraphicFramePr>
          <p:cNvPr id="6" name="Content Placeholder 3" descr="Admission">
            <a:extLst>
              <a:ext uri="{FF2B5EF4-FFF2-40B4-BE49-F238E27FC236}">
                <a16:creationId xmlns:a16="http://schemas.microsoft.com/office/drawing/2014/main" id="{FA159DED-B202-0DCA-0417-29483FD89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868765"/>
              </p:ext>
            </p:extLst>
          </p:nvPr>
        </p:nvGraphicFramePr>
        <p:xfrm>
          <a:off x="618281" y="0"/>
          <a:ext cx="6650620" cy="184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0248FA-BD24-578D-40CA-B20CEAFA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63712"/>
              </p:ext>
            </p:extLst>
          </p:nvPr>
        </p:nvGraphicFramePr>
        <p:xfrm>
          <a:off x="495300" y="2042794"/>
          <a:ext cx="11391900" cy="418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300">
                  <a:extLst>
                    <a:ext uri="{9D8B030D-6E8A-4147-A177-3AD203B41FA5}">
                      <a16:colId xmlns:a16="http://schemas.microsoft.com/office/drawing/2014/main" val="2857477734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158054798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3953518432"/>
                    </a:ext>
                  </a:extLst>
                </a:gridCol>
              </a:tblGrid>
              <a:tr h="376111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Segoe UI"/>
                        </a:rPr>
                        <a:t>Regulations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Segoe UI"/>
                        </a:rPr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Segoe UI"/>
                        </a:rPr>
                        <a:t>Potential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73209"/>
                  </a:ext>
                </a:extLst>
              </a:tr>
              <a:tr h="3791772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+mn-lt"/>
                        </a:rPr>
                        <a:t>School committee approves policy, superintendent attests compliance to DESE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Segoe UI"/>
                        </a:rPr>
                        <a:t>No two processes are the same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Segoe UI"/>
                        </a:rPr>
                        <a:t>Varying timelines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>
                          <a:latin typeface="+mn-lt"/>
                          <a:cs typeface="Segoe UI"/>
                        </a:rPr>
                        <a:t>Application deadlines from December to April 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+mn-lt"/>
                          <a:cs typeface="Segoe UI"/>
                        </a:rPr>
                        <a:t>Admission decisions from January to 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latin typeface="+mn-lt"/>
                          <a:cs typeface="Segoe UI"/>
                        </a:rPr>
                        <a:t>More</a:t>
                      </a:r>
                      <a:r>
                        <a:rPr lang="en-US" sz="2000"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2000" b="1">
                          <a:latin typeface="+mn-lt"/>
                          <a:cs typeface="Segoe UI"/>
                        </a:rPr>
                        <a:t>consistent statewide approach</a:t>
                      </a:r>
                      <a:r>
                        <a:rPr lang="en-US" sz="2000">
                          <a:latin typeface="+mn-lt"/>
                          <a:cs typeface="Segoe UI"/>
                        </a:rPr>
                        <a:t> for student application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73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D1A3B5-443D-C08E-849D-5C311608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Admission  </a:t>
            </a:r>
          </a:p>
        </p:txBody>
      </p:sp>
      <p:graphicFrame>
        <p:nvGraphicFramePr>
          <p:cNvPr id="6" name="Content Placeholder 3" descr="Admission">
            <a:extLst>
              <a:ext uri="{FF2B5EF4-FFF2-40B4-BE49-F238E27FC236}">
                <a16:creationId xmlns:a16="http://schemas.microsoft.com/office/drawing/2014/main" id="{FA159DED-B202-0DCA-0417-29483FD89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38877"/>
              </p:ext>
            </p:extLst>
          </p:nvPr>
        </p:nvGraphicFramePr>
        <p:xfrm>
          <a:off x="618281" y="0"/>
          <a:ext cx="6650620" cy="184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C0248FA-BD24-578D-40CA-B20CEAFA5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21799"/>
              </p:ext>
            </p:extLst>
          </p:nvPr>
        </p:nvGraphicFramePr>
        <p:xfrm>
          <a:off x="495300" y="2042794"/>
          <a:ext cx="113919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300">
                  <a:extLst>
                    <a:ext uri="{9D8B030D-6E8A-4147-A177-3AD203B41FA5}">
                      <a16:colId xmlns:a16="http://schemas.microsoft.com/office/drawing/2014/main" val="2857477734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158054798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3953518432"/>
                    </a:ext>
                  </a:extLst>
                </a:gridCol>
              </a:tblGrid>
              <a:tr h="377094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Segoe UI"/>
                        </a:rPr>
                        <a:t>Regulations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Segoe UI"/>
                        </a:rPr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Segoe UI"/>
                        </a:rPr>
                        <a:t>Potential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73209"/>
                  </a:ext>
                </a:extLst>
              </a:tr>
              <a:tr h="3888838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Cannot consider excused absences or minor discipline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+mn-lt"/>
                        </a:rPr>
                        <a:t>DESE monitors for compliance with state and federal laws</a:t>
                      </a:r>
                      <a:endParaRPr lang="en-US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+mn-lt"/>
                          <a:cs typeface="Segoe UI"/>
                        </a:rPr>
                        <a:t>DESE reviews school-reported enrollment data to identify potential disproportionate exclusion of protected classes of students.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+mn-lt"/>
                          <a:cs typeface="Segoe UI"/>
                        </a:rPr>
                        <a:t>Data show that students in certain groups are more likely to be impacted by admissions criteria related to attendance and discipline.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+mn-lt"/>
                          <a:cs typeface="Segoe UI"/>
                        </a:rPr>
                        <a:t>Growing gaps in the percentage of English learners 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latin typeface="+mn-lt"/>
                          <a:cs typeface="Segoe UI"/>
                        </a:rPr>
                        <a:t>Statewide</a:t>
                      </a:r>
                      <a:r>
                        <a:rPr lang="en-US" sz="2000">
                          <a:latin typeface="+mn-lt"/>
                          <a:cs typeface="Segoe UI"/>
                        </a:rPr>
                        <a:t> </a:t>
                      </a:r>
                      <a:r>
                        <a:rPr lang="en-US" sz="2000" b="1">
                          <a:latin typeface="+mn-lt"/>
                          <a:cs typeface="Segoe UI"/>
                        </a:rPr>
                        <a:t>proactive approach </a:t>
                      </a:r>
                      <a:r>
                        <a:rPr lang="en-US" sz="2000">
                          <a:latin typeface="+mn-lt"/>
                          <a:cs typeface="Segoe UI"/>
                        </a:rPr>
                        <a:t>to admissions process that  eliminates the use of selective criteria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20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031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A85C-7337-7EF8-B6ED-7608CC85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2852"/>
            <a:ext cx="10515600" cy="10428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Retention &amp; Success</a:t>
            </a:r>
          </a:p>
        </p:txBody>
      </p:sp>
      <p:graphicFrame>
        <p:nvGraphicFramePr>
          <p:cNvPr id="5" name="Content Placeholder 3" descr="Retention &amp; Success">
            <a:extLst>
              <a:ext uri="{FF2B5EF4-FFF2-40B4-BE49-F238E27FC236}">
                <a16:creationId xmlns:a16="http://schemas.microsoft.com/office/drawing/2014/main" id="{F7E7D943-2C7E-A856-FCC9-B9B86F9B5B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993532"/>
              </p:ext>
            </p:extLst>
          </p:nvPr>
        </p:nvGraphicFramePr>
        <p:xfrm>
          <a:off x="618281" y="0"/>
          <a:ext cx="6650620" cy="184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3FC08F6-B9F2-5EFC-B091-BE8CABEFBB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280056"/>
              </p:ext>
            </p:extLst>
          </p:nvPr>
        </p:nvGraphicFramePr>
        <p:xfrm>
          <a:off x="266700" y="2033285"/>
          <a:ext cx="11811000" cy="4426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7000">
                  <a:extLst>
                    <a:ext uri="{9D8B030D-6E8A-4147-A177-3AD203B41FA5}">
                      <a16:colId xmlns:a16="http://schemas.microsoft.com/office/drawing/2014/main" val="2857477734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2361483014"/>
                    </a:ext>
                  </a:extLst>
                </a:gridCol>
                <a:gridCol w="3937000">
                  <a:extLst>
                    <a:ext uri="{9D8B030D-6E8A-4147-A177-3AD203B41FA5}">
                      <a16:colId xmlns:a16="http://schemas.microsoft.com/office/drawing/2014/main" val="395351843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r>
                        <a:rPr lang="en-US" sz="2000" b="1">
                          <a:latin typeface="Segoe UI"/>
                        </a:rPr>
                        <a:t>Regulations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Segoe UI"/>
                        </a:rPr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Segoe UI"/>
                        </a:rPr>
                        <a:t>Potential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573209"/>
                  </a:ext>
                </a:extLst>
              </a:tr>
              <a:tr h="4030329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policies must have a plan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Include specific strategies 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 equal opportunities</a:t>
                      </a:r>
                    </a:p>
                    <a:p>
                      <a:pPr marL="800100" lvl="1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Attract, enroll, and</a:t>
                      </a:r>
                      <a:r>
                        <a:rPr lang="en-US" sz="20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retain </a:t>
                      </a: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student population with comparable academic and demographic profile to sending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Retention approaches differ school to school 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 with disabilities</a:t>
                      </a:r>
                    </a:p>
                    <a:p>
                      <a:pPr marL="8001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be removed from CTE coursework for services rather than served in their CTE setting</a:t>
                      </a:r>
                    </a:p>
                    <a:p>
                      <a:pPr marL="742950" lvl="1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US" sz="20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Clarify special education in CTE settings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6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63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B0685E7-F51E-5807-11D3-61177088F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MA DESE: Educational Vision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5078BC-CE99-1365-ED2D-0F2A72F17D18}"/>
              </a:ext>
            </a:extLst>
          </p:cNvPr>
          <p:cNvSpPr/>
          <p:nvPr/>
        </p:nvSpPr>
        <p:spPr>
          <a:xfrm>
            <a:off x="321503" y="2186751"/>
            <a:ext cx="5514811" cy="498926"/>
          </a:xfrm>
          <a:prstGeom prst="rect">
            <a:avLst/>
          </a:prstGeom>
          <a:solidFill>
            <a:srgbClr val="293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Segoe UI Semibold"/>
                <a:cs typeface="Segoe UI"/>
              </a:rPr>
              <a:t>What principles guide our work?</a:t>
            </a:r>
          </a:p>
        </p:txBody>
      </p:sp>
      <p:sp>
        <p:nvSpPr>
          <p:cNvPr id="553" name="Title 1">
            <a:extLst>
              <a:ext uri="{FF2B5EF4-FFF2-40B4-BE49-F238E27FC236}">
                <a16:creationId xmlns:a16="http://schemas.microsoft.com/office/drawing/2014/main" id="{3A3366CD-A5C2-94DF-55FC-6F58324B681A}"/>
              </a:ext>
            </a:extLst>
          </p:cNvPr>
          <p:cNvSpPr txBox="1">
            <a:spLocks/>
          </p:cNvSpPr>
          <p:nvPr/>
        </p:nvSpPr>
        <p:spPr>
          <a:xfrm>
            <a:off x="223520" y="2775934"/>
            <a:ext cx="5612794" cy="2792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Segoe UI"/>
                <a:cs typeface="Segoe UI"/>
              </a:rPr>
              <a:t>All students in Massachusetts, </a:t>
            </a:r>
            <a:r>
              <a:rPr lang="en-US" sz="2000" i="1">
                <a:solidFill>
                  <a:srgbClr val="002060"/>
                </a:solidFill>
                <a:latin typeface="Segoe UI"/>
                <a:cs typeface="Segoe UI"/>
              </a:rPr>
              <a:t>particularly students from historically underserved groups and communities </a:t>
            </a:r>
            <a:r>
              <a:rPr lang="en-US" sz="2000">
                <a:solidFill>
                  <a:srgbClr val="002060"/>
                </a:solidFill>
                <a:latin typeface="Segoe UI"/>
                <a:cs typeface="Segoe UI"/>
              </a:rPr>
              <a:t>are valued.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Segoe UI"/>
                <a:cs typeface="Segoe UI"/>
              </a:rPr>
              <a:t>Culturally and linguistically sustaining classroom and school practices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000">
                <a:solidFill>
                  <a:srgbClr val="002060"/>
                </a:solidFill>
                <a:latin typeface="Segoe UI"/>
                <a:cs typeface="Segoe UI"/>
              </a:rPr>
              <a:t>High expectations with targeted support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2000">
              <a:solidFill>
                <a:schemeClr val="accent6"/>
              </a:solidFill>
              <a:latin typeface="Segoe UI"/>
              <a:cs typeface="Segoe UI"/>
            </a:endParaRPr>
          </a:p>
          <a:p>
            <a:pPr algn="ctr"/>
            <a:endParaRPr lang="en-US" sz="2000">
              <a:solidFill>
                <a:schemeClr val="accent6"/>
              </a:solidFill>
              <a:latin typeface="Segoe UI"/>
              <a:cs typeface="Segoe U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5DA193-DC14-3CC8-589D-C2749362E917}"/>
              </a:ext>
            </a:extLst>
          </p:cNvPr>
          <p:cNvSpPr/>
          <p:nvPr/>
        </p:nvSpPr>
        <p:spPr>
          <a:xfrm>
            <a:off x="6256751" y="2186750"/>
            <a:ext cx="5514812" cy="498926"/>
          </a:xfrm>
          <a:prstGeom prst="rect">
            <a:avLst/>
          </a:prstGeom>
          <a:solidFill>
            <a:srgbClr val="293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latin typeface="Segoe UI"/>
                <a:cs typeface="Segoe UI"/>
              </a:rPr>
              <a:t>What does that look like in practice?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F214CC-0BF0-4411-DDFB-08A59443F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38279"/>
              </p:ext>
            </p:extLst>
          </p:nvPr>
        </p:nvGraphicFramePr>
        <p:xfrm>
          <a:off x="6256752" y="2865330"/>
          <a:ext cx="5514811" cy="286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9494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E58C19-DE64-A4C5-9DE8-7B8DE09A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992224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2F5D0D-E813-0E12-615D-2F265FF9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Assabet – Lottery</a:t>
            </a:r>
          </a:p>
        </p:txBody>
      </p:sp>
      <p:pic>
        <p:nvPicPr>
          <p:cNvPr id="7" name="Picture 6" descr="regional career/technical school trends of eligble and attending students assabet valley regional vocational technical">
            <a:extLst>
              <a:ext uri="{FF2B5EF4-FFF2-40B4-BE49-F238E27FC236}">
                <a16:creationId xmlns:a16="http://schemas.microsoft.com/office/drawing/2014/main" id="{2A9E1825-2690-C5EA-B2C1-E4330B066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99" y="1816598"/>
            <a:ext cx="7650688" cy="49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63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64608C-0893-EF67-8C51-AE079D61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Worcester – Lottery </a:t>
            </a:r>
          </a:p>
        </p:txBody>
      </p:sp>
      <p:pic>
        <p:nvPicPr>
          <p:cNvPr id="5" name="Content Placeholder 4" descr="micipal career/technical school trends of eligible and attending students worcester technical high ">
            <a:extLst>
              <a:ext uri="{FF2B5EF4-FFF2-40B4-BE49-F238E27FC236}">
                <a16:creationId xmlns:a16="http://schemas.microsoft.com/office/drawing/2014/main" id="{7BE9B504-341E-05CA-9DDE-18EE846FB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7615" y="1683145"/>
            <a:ext cx="8011823" cy="4809729"/>
          </a:xfrm>
        </p:spPr>
      </p:pic>
    </p:spTree>
    <p:extLst>
      <p:ext uri="{BB962C8B-B14F-4D97-AF65-F5344CB8AC3E}">
        <p14:creationId xmlns:p14="http://schemas.microsoft.com/office/powerpoint/2010/main" val="213975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56400" cy="104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lt1"/>
              </a:buClr>
              <a:buSzPts val="4400"/>
            </a:pPr>
            <a:r>
              <a:rPr lang="en-US"/>
              <a:t>Multiple Opportunities for </a:t>
            </a:r>
            <a:br>
              <a:rPr lang="en-US"/>
            </a:br>
            <a:r>
              <a:rPr lang="en-US"/>
              <a:t>Career Connected Learning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20414-B6F3-5386-CF86-9BC8F5FC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3247"/>
            <a:ext cx="12192000" cy="40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47AD2F-E0DF-04C1-C86A-94B916BC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Pathway Enrollment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68AE8-8F3B-637E-2425-EFC8D7E8C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676" y="2266659"/>
            <a:ext cx="10515600" cy="4052559"/>
          </a:xfrm>
        </p:spPr>
        <p:txBody>
          <a:bodyPr>
            <a:normAutofit fontScale="92500"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Segoe UI"/>
                <a:cs typeface="Segoe UI"/>
              </a:rPr>
              <a:t>Approximately 26% of MA’s 287,938 high school students are in a pathway, including: </a:t>
            </a:r>
          </a:p>
          <a:p>
            <a:pPr marL="0" indent="0">
              <a:buNone/>
            </a:pPr>
            <a:endParaRPr lang="en-US">
              <a:latin typeface="Segoe UI"/>
              <a:cs typeface="Segoe UI"/>
            </a:endParaRPr>
          </a:p>
          <a:p>
            <a:pPr marL="914400" lvl="2" fontAlgn="b">
              <a:spcBef>
                <a:spcPts val="600"/>
              </a:spcBef>
              <a:spcAft>
                <a:spcPts val="600"/>
              </a:spcAft>
            </a:pPr>
            <a:r>
              <a:rPr lang="en-US" sz="2800" b="0" i="0" u="none" strike="noStrike" kern="1200">
                <a:solidFill>
                  <a:srgbClr val="000000"/>
                </a:solidFill>
                <a:effectLst/>
                <a:latin typeface="Segoe UI"/>
                <a:cs typeface="Segoe UI"/>
              </a:rPr>
              <a:t>55,728 in Career Technical Education (CTE)</a:t>
            </a:r>
            <a:endParaRPr lang="en-US" sz="2800" b="0" i="0" u="none" strike="noStrike">
              <a:effectLst/>
              <a:latin typeface="Segoe UI"/>
              <a:cs typeface="Segoe UI"/>
            </a:endParaRPr>
          </a:p>
          <a:p>
            <a:pPr marL="914400" lvl="2" fontAlgn="b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00000"/>
                </a:solidFill>
                <a:latin typeface="Segoe UI"/>
                <a:cs typeface="Segoe UI"/>
              </a:rPr>
              <a:t>10,042 in Locally Approved Career Connections </a:t>
            </a:r>
            <a:endParaRPr lang="en-US" sz="2800">
              <a:latin typeface="Segoe UI"/>
              <a:cs typeface="Segoe UI"/>
            </a:endParaRPr>
          </a:p>
          <a:p>
            <a:pPr marL="914400" lvl="2" fontAlgn="b">
              <a:spcBef>
                <a:spcPts val="600"/>
              </a:spcBef>
              <a:spcAft>
                <a:spcPts val="600"/>
              </a:spcAft>
            </a:pPr>
            <a:r>
              <a:rPr lang="en-US" sz="2800" b="0" i="0" u="none" strike="noStrike" kern="1200">
                <a:solidFill>
                  <a:srgbClr val="000000"/>
                </a:solidFill>
                <a:effectLst/>
                <a:latin typeface="Segoe UI"/>
                <a:cs typeface="Segoe UI"/>
              </a:rPr>
              <a:t>8,241 in Early College </a:t>
            </a:r>
            <a:endParaRPr lang="en-US" sz="2800" b="0" i="0" u="none" strike="noStrike">
              <a:effectLst/>
              <a:latin typeface="Segoe UI"/>
              <a:cs typeface="Segoe UI"/>
            </a:endParaRPr>
          </a:p>
          <a:p>
            <a:pPr marL="914400" lvl="2" fontAlgn="b">
              <a:spcBef>
                <a:spcPts val="600"/>
              </a:spcBef>
              <a:spcAft>
                <a:spcPts val="600"/>
              </a:spcAft>
            </a:pPr>
            <a:r>
              <a:rPr lang="en-US" sz="2800" b="0" i="0" u="none" strike="noStrike" kern="1200">
                <a:solidFill>
                  <a:srgbClr val="000000"/>
                </a:solidFill>
                <a:effectLst/>
                <a:latin typeface="Segoe UI"/>
                <a:cs typeface="Segoe UI"/>
              </a:rPr>
              <a:t>6,955 in Innovation Career Pathways</a:t>
            </a:r>
            <a:endParaRPr lang="en-US" sz="2800" b="0" i="0" u="none" strike="noStrike">
              <a:effectLst/>
              <a:latin typeface="Segoe UI"/>
              <a:cs typeface="Segoe UI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/>
              <a:ea typeface="Times New Roman" panose="02020603050405020304" pitchFamily="18" charset="0"/>
              <a:cs typeface="Segoe UI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/>
                <a:ea typeface="Times New Roman" panose="02020603050405020304" pitchFamily="18" charset="0"/>
                <a:cs typeface="Segoe UI"/>
              </a:rPr>
              <a:t>There are 92 schools with CTE, offering 1,050 approved programs.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/>
              <a:ea typeface="Times New Roman" panose="02020603050405020304" pitchFamily="18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44856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000804-BFA4-4C98-16D1-8ED751AB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CTE School Models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9E47E2-F46D-1548-6D0E-D98F59C50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Segoe UI"/>
                <a:ea typeface="Calibri" panose="020F0502020204030204" pitchFamily="34" charset="0"/>
                <a:cs typeface="Segoe UI"/>
              </a:rPr>
              <a:t>Multiple Models: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>
              <a:latin typeface="Segoe UI"/>
              <a:ea typeface="Calibri" panose="020F0502020204030204" pitchFamily="34" charset="0"/>
              <a:cs typeface="Segoe UI"/>
            </a:endParaRPr>
          </a:p>
          <a:p>
            <a:pPr lvl="1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latin typeface="Segoe UI"/>
                <a:ea typeface="Calibri" panose="020F0502020204030204" pitchFamily="34" charset="0"/>
                <a:cs typeface="Segoe UI"/>
              </a:rPr>
              <a:t>Regional CTE schools and Agricultural Schools (29) </a:t>
            </a:r>
          </a:p>
          <a:p>
            <a:pPr lvl="2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Segoe UI"/>
                <a:ea typeface="Calibri" panose="020F0502020204030204" pitchFamily="34" charset="0"/>
                <a:cs typeface="Segoe UI"/>
              </a:rPr>
              <a:t>Enroll students from multiple districts </a:t>
            </a:r>
          </a:p>
          <a:p>
            <a:pPr lvl="1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latin typeface="Segoe UI"/>
                <a:ea typeface="Calibri" panose="020F0502020204030204" pitchFamily="34" charset="0"/>
                <a:cs typeface="Segoe UI"/>
              </a:rPr>
              <a:t>Municipal CTE Schools (5) </a:t>
            </a:r>
          </a:p>
          <a:p>
            <a:pPr lvl="2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Segoe UI"/>
                <a:ea typeface="Calibri" panose="020F0502020204030204" pitchFamily="34" charset="0"/>
                <a:cs typeface="Segoe UI"/>
              </a:rPr>
              <a:t>In a single district</a:t>
            </a:r>
          </a:p>
          <a:p>
            <a:pPr lvl="1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latin typeface="Segoe UI"/>
                <a:ea typeface="Calibri" panose="020F0502020204030204" pitchFamily="34" charset="0"/>
                <a:cs typeface="Segoe UI"/>
              </a:rPr>
              <a:t>Comprehensive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/>
                <a:ea typeface="Calibri" panose="020F0502020204030204" pitchFamily="34" charset="0"/>
                <a:cs typeface="Segoe UI"/>
              </a:rPr>
              <a:t>High Schools with CTE (58)</a:t>
            </a:r>
          </a:p>
          <a:p>
            <a:pPr lvl="2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latin typeface="Segoe UI"/>
                <a:ea typeface="Calibri" panose="020F0502020204030204" pitchFamily="34" charset="0"/>
                <a:cs typeface="Segoe UI"/>
              </a:rPr>
              <a:t>In a single district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38FFC-8190-DEF5-F3FA-C0EA37AF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&amp; Federal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65407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E697CF-3BF4-0AB4-7B3A-31AE39CB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effectLst/>
                <a:latin typeface="Arial"/>
                <a:ea typeface="Times New Roman" panose="02020603050405020304" pitchFamily="18" charset="0"/>
                <a:cs typeface="Arial"/>
              </a:rPr>
              <a:t>History and Changes to Regulatory Language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0D8C44-55EC-B406-A616-A4901FB65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effectLst/>
                <a:latin typeface="Segoe UI"/>
                <a:cs typeface="Segoe UI"/>
              </a:rPr>
              <a:t>Beginning in 2003, our regulations required CTE programs to use 4 admissions criteria: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Segoe UI"/>
                <a:cs typeface="Segoe UI"/>
              </a:rPr>
              <a:t>G</a:t>
            </a:r>
            <a:r>
              <a:rPr lang="en-US" sz="2800">
                <a:effectLst/>
                <a:latin typeface="Segoe UI"/>
                <a:cs typeface="Segoe UI"/>
              </a:rPr>
              <a:t>rades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effectLst/>
                <a:latin typeface="Segoe UI"/>
                <a:cs typeface="Segoe UI"/>
              </a:rPr>
              <a:t>Discipline record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Segoe UI"/>
                <a:cs typeface="Segoe UI"/>
              </a:rPr>
              <a:t>A</a:t>
            </a:r>
            <a:r>
              <a:rPr lang="en-US" sz="2800">
                <a:effectLst/>
                <a:latin typeface="Segoe UI"/>
                <a:cs typeface="Segoe UI"/>
              </a:rPr>
              <a:t>ttendance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Segoe UI"/>
                <a:cs typeface="Segoe UI"/>
              </a:rPr>
              <a:t>R</a:t>
            </a:r>
            <a:r>
              <a:rPr lang="en-US" sz="2800">
                <a:effectLst/>
                <a:latin typeface="Segoe UI"/>
                <a:cs typeface="Segoe UI"/>
              </a:rPr>
              <a:t>ecommendation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>
                <a:latin typeface="Segoe UI"/>
                <a:cs typeface="Segoe UI"/>
              </a:rPr>
              <a:t>A</a:t>
            </a:r>
            <a:r>
              <a:rPr lang="en-US">
                <a:effectLst/>
                <a:latin typeface="Segoe UI"/>
                <a:cs typeface="Segoe UI"/>
              </a:rPr>
              <a:t>nd allowed an optional 5th criterion: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Segoe UI"/>
                <a:cs typeface="Segoe UI"/>
              </a:rPr>
              <a:t>Interview</a:t>
            </a:r>
          </a:p>
        </p:txBody>
      </p:sp>
    </p:spTree>
    <p:extLst>
      <p:ext uri="{BB962C8B-B14F-4D97-AF65-F5344CB8AC3E}">
        <p14:creationId xmlns:p14="http://schemas.microsoft.com/office/powerpoint/2010/main" val="11467324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CBF83D4-1F1A-4E93-B7E7-C2619EE5DB85}" vid="{7C49C278-AACB-42AB-BA68-47FEAAB30A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  <SharedWithUsers xmlns="7a12eb2f-f040-4639-9fb2-5a6588dc8035">
      <UserInfo>
        <DisplayName>Jamerson, Phylitia (DESE)</DisplayName>
        <AccountId>305</AccountId>
        <AccountType/>
      </UserInfo>
      <UserInfo>
        <DisplayName>Altine, Garvy  (DESE)</DisplayName>
        <AccountId>49</AccountId>
        <AccountType/>
      </UserInfo>
      <UserInfo>
        <DisplayName>Foley, Kinnon (DESE)</DisplayName>
        <AccountId>376</AccountId>
        <AccountType/>
      </UserInfo>
      <UserInfo>
        <DisplayName>Wheeler, Danielle (DESE)</DisplayName>
        <AccountId>504</AccountId>
        <AccountType/>
      </UserInfo>
      <UserInfo>
        <DisplayName>Bennett, Elizabeth L. (DESE)</DisplayName>
        <AccountId>35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605B7-0FE3-47A6-97DF-9F72EEB1C65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a12eb2f-f040-4639-9fb2-5a6588dc8035"/>
    <ds:schemaRef ds:uri="0128f6a2-0fe6-40ac-973e-bb0bf351512f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9B26827-1774-47B3-881C-494C17A154CC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3359033-CFDE-4D73-84CB-028F278C979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</TotalTime>
  <Words>2035</Words>
  <Application>Microsoft Office PowerPoint</Application>
  <PresentationFormat>Widescreen</PresentationFormat>
  <Paragraphs>361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Cambria</vt:lpstr>
      <vt:lpstr>Segoe UI</vt:lpstr>
      <vt:lpstr>Segoe UI Semibold</vt:lpstr>
      <vt:lpstr>Theme1</vt:lpstr>
      <vt:lpstr>Office Theme</vt:lpstr>
      <vt:lpstr>Board of Elementary and Secondary Education: CTE Admission  Study Session</vt:lpstr>
      <vt:lpstr>Agenda</vt:lpstr>
      <vt:lpstr>CTE in High School Context</vt:lpstr>
      <vt:lpstr>MA DESE: Educational Vision </vt:lpstr>
      <vt:lpstr>Multiple Opportunities for  Career Connected Learning</vt:lpstr>
      <vt:lpstr>Pathway Enrollment</vt:lpstr>
      <vt:lpstr>CTE School Models</vt:lpstr>
      <vt:lpstr>State &amp; Federal Legal Framework</vt:lpstr>
      <vt:lpstr>History and Changes to Regulatory Language</vt:lpstr>
      <vt:lpstr>History and Changes to Regulatory Language </vt:lpstr>
      <vt:lpstr> History and Changes to Regulatory Language</vt:lpstr>
      <vt:lpstr>Key Federal Requirements</vt:lpstr>
      <vt:lpstr>Legal Authority: MOA Process</vt:lpstr>
      <vt:lpstr>Since 2021 Regulatory Changes</vt:lpstr>
      <vt:lpstr>CTE Admissions Research Framework</vt:lpstr>
      <vt:lpstr>Selective Admissions &amp; High School CTE</vt:lpstr>
      <vt:lpstr>Students benefit from CTE when provided the opportunity    </vt:lpstr>
      <vt:lpstr>Admitted students see positive impacts </vt:lpstr>
      <vt:lpstr>Random admission generates more equitable access </vt:lpstr>
      <vt:lpstr>Is selective admission essential to participate in high quality CTE? </vt:lpstr>
      <vt:lpstr>Thank you</vt:lpstr>
      <vt:lpstr>DESE Demographic and Indicator Data</vt:lpstr>
      <vt:lpstr>CTE-ART: Career Technical Education Analysis and Review Tools</vt:lpstr>
      <vt:lpstr>Statewide Demographics </vt:lpstr>
      <vt:lpstr>Students of Color in Grades 9-12</vt:lpstr>
      <vt:lpstr>English Learners in Grades 9-12</vt:lpstr>
      <vt:lpstr>Students with Disabilities in Grades 9-12</vt:lpstr>
      <vt:lpstr>Low-Income Students in Grades 9-12</vt:lpstr>
      <vt:lpstr>Impact of Certain Indicators as Admission Requirements</vt:lpstr>
      <vt:lpstr>2024 7th Grade Attendance </vt:lpstr>
      <vt:lpstr>2024 7th Grade Discipline </vt:lpstr>
      <vt:lpstr>Conclusions from 7th Grade Data </vt:lpstr>
      <vt:lpstr>CTE Admission Overview:  Challenges and Potential Solutions</vt:lpstr>
      <vt:lpstr>CTE Admissions – Comprehensive View  </vt:lpstr>
      <vt:lpstr>Start with Students and Families</vt:lpstr>
      <vt:lpstr>Awareness</vt:lpstr>
      <vt:lpstr>Admission</vt:lpstr>
      <vt:lpstr>Admission  </vt:lpstr>
      <vt:lpstr>Retention &amp; Success</vt:lpstr>
      <vt:lpstr>Next Steps </vt:lpstr>
      <vt:lpstr>Assabet – Lottery</vt:lpstr>
      <vt:lpstr>Worcester – Lottery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Elementary and Secondary Education: CTE Admission Study Session</dc:title>
  <dc:creator>DESE</dc:creator>
  <cp:lastModifiedBy>Zou, Dong (EOE)</cp:lastModifiedBy>
  <cp:revision>2</cp:revision>
  <dcterms:created xsi:type="dcterms:W3CDTF">2023-05-17T17:20:50Z</dcterms:created>
  <dcterms:modified xsi:type="dcterms:W3CDTF">2024-11-18T17:53:38Z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Nov 18 2024 12:00AM</vt:lpwstr>
  </property>
</Properties>
</file>