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5_66EBB56E.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689" r:id="rId5"/>
    <p:sldId id="687" r:id="rId6"/>
    <p:sldId id="722" r:id="rId7"/>
    <p:sldId id="663" r:id="rId8"/>
    <p:sldId id="714" r:id="rId9"/>
    <p:sldId id="723" r:id="rId10"/>
    <p:sldId id="633" r:id="rId11"/>
    <p:sldId id="713" r:id="rId12"/>
    <p:sldId id="754" r:id="rId13"/>
    <p:sldId id="743" r:id="rId14"/>
    <p:sldId id="579" r:id="rId15"/>
    <p:sldId id="617" r:id="rId16"/>
    <p:sldId id="619" r:id="rId17"/>
    <p:sldId id="637" r:id="rId18"/>
    <p:sldId id="671" r:id="rId19"/>
    <p:sldId id="750" r:id="rId20"/>
    <p:sldId id="726" r:id="rId21"/>
    <p:sldId id="746" r:id="rId22"/>
    <p:sldId id="727" r:id="rId23"/>
    <p:sldId id="538" r:id="rId24"/>
    <p:sldId id="745" r:id="rId25"/>
    <p:sldId id="729" r:id="rId26"/>
    <p:sldId id="753" r:id="rId27"/>
    <p:sldId id="736" r:id="rId28"/>
    <p:sldId id="261" r:id="rId29"/>
    <p:sldId id="258" r:id="rId30"/>
    <p:sldId id="719" r:id="rId31"/>
    <p:sldId id="721" r:id="rId32"/>
    <p:sldId id="742" r:id="rId33"/>
    <p:sldId id="739" r:id="rId34"/>
    <p:sldId id="740" r:id="rId35"/>
    <p:sldId id="749" r:id="rId36"/>
    <p:sldId id="695" r:id="rId37"/>
    <p:sldId id="755" r:id="rId38"/>
    <p:sldId id="730" r:id="rId39"/>
    <p:sldId id="731" r:id="rId40"/>
    <p:sldId id="732" r:id="rId41"/>
    <p:sldId id="733" r:id="rId42"/>
    <p:sldId id="635" r:id="rId43"/>
    <p:sldId id="748" r:id="rId44"/>
    <p:sldId id="747" r:id="rId45"/>
    <p:sldId id="712" r:id="rId46"/>
    <p:sldId id="716" r:id="rId47"/>
    <p:sldId id="751" r:id="rId48"/>
    <p:sldId id="690" r:id="rId49"/>
    <p:sldId id="693" r:id="rId50"/>
    <p:sldId id="7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SE CTE Admissions" id="{BD87B558-BF14-42F3-A0DA-E8BEE1A8C7A8}">
          <p14:sldIdLst>
            <p14:sldId id="689"/>
            <p14:sldId id="687"/>
            <p14:sldId id="722"/>
            <p14:sldId id="663"/>
            <p14:sldId id="714"/>
            <p14:sldId id="723"/>
            <p14:sldId id="633"/>
            <p14:sldId id="713"/>
            <p14:sldId id="754"/>
            <p14:sldId id="743"/>
            <p14:sldId id="579"/>
            <p14:sldId id="617"/>
            <p14:sldId id="619"/>
            <p14:sldId id="637"/>
            <p14:sldId id="671"/>
            <p14:sldId id="750"/>
            <p14:sldId id="726"/>
            <p14:sldId id="746"/>
            <p14:sldId id="727"/>
            <p14:sldId id="538"/>
            <p14:sldId id="745"/>
            <p14:sldId id="729"/>
            <p14:sldId id="753"/>
            <p14:sldId id="736"/>
            <p14:sldId id="261"/>
            <p14:sldId id="258"/>
            <p14:sldId id="719"/>
            <p14:sldId id="721"/>
            <p14:sldId id="742"/>
            <p14:sldId id="739"/>
            <p14:sldId id="740"/>
            <p14:sldId id="749"/>
            <p14:sldId id="695"/>
            <p14:sldId id="755"/>
            <p14:sldId id="730"/>
            <p14:sldId id="731"/>
            <p14:sldId id="732"/>
            <p14:sldId id="733"/>
            <p14:sldId id="635"/>
            <p14:sldId id="748"/>
            <p14:sldId id="747"/>
            <p14:sldId id="712"/>
            <p14:sldId id="716"/>
            <p14:sldId id="751"/>
            <p14:sldId id="690"/>
            <p14:sldId id="693"/>
            <p14:sldId id="711"/>
          </p14:sldIdLst>
        </p14:section>
        <p14:section name="legal framework" id="{D425F73C-6B65-4974-9DBC-A89EACCDECCE}">
          <p14:sldIdLst/>
        </p14:section>
        <p14:section name="Recommendations and Interviews" id="{134E4A5D-84CC-48EE-B558-513E94C859F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 userId="S::lauren.woo@mass.gov::891b1bf9-83ca-4481-960c-a0625b521a43" providerId="AD"/>
  <p188:author id="{4646630D-379B-6DED-6237-ABA5C7FD1CF2}" name="Smith, Nicole M. (DESE)" initials="SNM(" userId="S::nicole.m.smith@mass.gov::b932a686-94e5-4118-bccc-f64706d56e06" providerId="AD"/>
  <p188:author id="{9D67D40D-EFFD-B058-0BDF-5A02325723E3}" name="Stewart, Brenton (DESE)" initials="S(" userId="S::brenton.stewart@mass.gov::480f468c-b561-4f76-8883-7959db559b89" providerId="AD"/>
  <p188:author id="{8186DC40-34BB-BFD6-A493-2F143969E3F3}" name="Curtin, Robert (DESE)" initials="C(" userId="S::robert.c.curtin@mass.gov::9284700e-ed31-4409-9ea9-d5bf75419e76" providerId="AD"/>
  <p188:author id="{F7C2575C-9356-1678-9FC7-A8242AE29B77}" name="Johnston, Russell (DESE)" initials="J(" userId="S::russell.johnston@mass.gov::7c120461-dde6-4347-b09f-f9c0472c7017" providerId="AD"/>
  <p188:author id="{D3AA9091-9AC7-C72B-5D0E-FD7EC9CA3C30}" name="Schneider, Rhoda E (DESE)" initials="S(" userId="S::rhoda.e.schneider@mass.gov::d0126d03-90dd-41f7-a22f-30a70334c8c9" providerId="AD"/>
  <p188:author id="{B43DE797-3A57-E381-BC90-B156B66A6030}" name="Curtin, Robert (DESE)" initials="RC" userId="S::Robert.C.Curtin@mass.gov::9284700e-ed31-4409-9ea9-d5bf75419e76" providerId="AD"/>
  <p188:author id="{C5691F9B-97F6-17A9-12B7-33709FC6C226}" name="Bennett, Elizabeth L. (DESE)" initials="B(" userId="S::elizabeth.l.bennett@mass.gov::e917bd3e-7a3a-4c51-a98d-454f68afa5c2" providerId="AD"/>
  <p188:author id="{FA4F01A2-765B-B724-406E-FF046F773AA3}" name="Powers, Robert (EOE)" initials="P(" userId="S::robert.powers@mass.gov::6ac18b2d-42a5-4233-926b-69d7a55f7eeb" providerId="AD"/>
  <p188:author id="{965CEDC7-7F54-F2FE-86B5-2D36E28F70FF}" name="Looby, Caitlin R. (DESE)" initials="CL" userId="S::Caitlin.R.Looby@mass.gov::6f0fa4b1-b845-421d-bc2f-73963be01e4a" providerId="AD"/>
  <p188:author id="{03E8A0CF-9974-67BC-3C1E-8C66F1F13B38}" name="Stewart, Brenton (DESE)" initials="BS" userId="S::Brenton.Stewart@mass.gov::480f468c-b561-4f76-8883-7959db559b89" providerId="AD"/>
  <p188:author id="{DF174FDD-B3E0-064B-EB29-A7BFA04E94AB}" name="Fee, Abigail (EOE)" initials="F(" userId="S::abigail.fee2@mass.gov::95586f57-812e-4338-806a-beb64ef3a54f" providerId="AD"/>
  <p188:author id="{1B0707E1-ECD2-90FA-4D1A-BF222CA53DD6}" name="Johnston, Russell (DESE)" initials="RJ" userId="S::Russell.Johnston@mass.gov::7c120461-dde6-4347-b09f-f9c0472c7017" providerId="AD"/>
  <p188:author id="{570FF8EC-8E5E-F3CE-100A-0C4A7E4CE5CD}" name="Altine, Garvy  (DESE)" initials="A(" userId="S::garvy.altine@mass.gov::60eb4e58-b5ad-45d4-91ea-684de277d440" providerId="AD"/>
  <p188:author id="{178961ED-6CC0-D920-E7A5-4F1493A73A15}" name="Steenland, Deborah (DESE)" initials="S(" userId="S::deborah.steenland@mass.gov::374ac2df-87da-40a8-9b6d-d87c21f5f633" providerId="AD"/>
  <p188:author id="{5A3F0EF4-3C0D-73A3-27C7-E90D66090C92}" name="Woo, Lauren (DESE)" initials="" userId="S::Lauren.Woo@mass.gov::891b1bf9-83ca-4481-960c-a0625b521a43" providerId="AD"/>
  <p188:author id="{3C932DF4-F5B6-6F6A-5CAA-CC6E6A7FB1AC}" name="Schneider, Rhoda E (DESE)" initials="RS" userId="S::Rhoda.E.Schneider@mass.gov::d0126d03-90dd-41f7-a22f-30a70334c8c9"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AFABAB"/>
    <a:srgbClr val="292A56"/>
    <a:srgbClr val="3E508E"/>
    <a:srgbClr val="364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C7DB3-B49E-733D-12D3-6E8B34640823}" v="18" dt="2024-11-18T21:11:55.569"/>
    <p1510:client id="{2610B022-F341-45D9-B334-C8CC6D3A1AB4}" v="69" dt="2024-11-19T00:38:21.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omments/modernComment_105_66EBB56E.xml><?xml version="1.0" encoding="utf-8"?>
<p188:cmLst xmlns:a="http://schemas.openxmlformats.org/drawingml/2006/main" xmlns:r="http://schemas.openxmlformats.org/officeDocument/2006/relationships" xmlns:p188="http://schemas.microsoft.com/office/powerpoint/2018/8/main">
  <p188:cm id="{A8A1B291-6FAA-4D25-A87E-2ADC6C3C00C2}" authorId="{1B0707E1-ECD2-90FA-4D1A-BF222CA53DD6}" status="resolved" created="2024-11-11T23:57:02.812" complete="100000">
    <ac:deMkLst xmlns:ac="http://schemas.microsoft.com/office/drawing/2013/main/command">
      <pc:docMk xmlns:pc="http://schemas.microsoft.com/office/powerpoint/2013/main/command"/>
      <pc:sldMk xmlns:pc="http://schemas.microsoft.com/office/powerpoint/2013/main/command" cId="1726723438" sldId="261"/>
      <ac:spMk id="2" creationId="{4F09DD68-96BC-D01E-6C7B-DC62D94FB662}"/>
    </ac:deMkLst>
    <p188:txBody>
      <a:bodyPr/>
      <a:lstStyle/>
      <a:p>
        <a:r>
          <a:rPr lang="en-US"/>
          <a:t>Nicole and Liz, please confirm that these are topics for guidance counselors. If they are not, can you please add them here and replace the content I have included?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accent1_4" csCatId="accent1" phldr="1"/>
      <dgm:spPr/>
      <dgm:t>
        <a:bodyPr/>
        <a:lstStyle/>
        <a:p>
          <a:endParaRPr lang="en-US"/>
        </a:p>
      </dgm:t>
    </dgm:pt>
    <dgm:pt modelId="{1F94F02E-84DA-488A-8233-C757AB16D772}">
      <dgm:prSet/>
      <dgm:spPr/>
      <dgm:t>
        <a:bodyPr/>
        <a:lstStyle/>
        <a:p>
          <a:pPr rtl="0"/>
          <a:r>
            <a:rPr lang="en-US">
              <a:latin typeface="Segoe UI Semibold"/>
            </a:rPr>
            <a:t>Learning experiences </a:t>
          </a:r>
          <a:endParaRPr lang="en-US"/>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a:latin typeface="Segoe UI Semibold"/>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dgm:t>
        <a:bodyPr/>
        <a:lstStyle/>
        <a:p>
          <a:pPr rtl="0"/>
          <a:endParaRPr lang="en-US">
            <a:latin typeface="Segoe UI Semibold"/>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dgm:spPr/>
      <dgm:t>
        <a:bodyPr/>
        <a:lstStyle/>
        <a:p>
          <a:pPr rtl="0"/>
          <a:r>
            <a:rPr lang="en-US">
              <a:latin typeface="Segoe UI Semibold"/>
            </a:rPr>
            <a:t>Enable students to excel at grade level and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1">
              <a:latin typeface="Segoe UI Semibold"/>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Segoe UI Semibold"/>
            </a:rPr>
            <a:t>Are known and valued</a:t>
          </a:r>
          <a:endParaRPr lang="en-US"/>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a:latin typeface="Segoe UI Semibold"/>
            </a:rPr>
            <a:t>All students</a:t>
          </a:r>
          <a:endParaRPr lang="en-US"/>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1"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1"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35449-D37D-4D3C-91E4-A3A78AD7F696}" type="doc">
      <dgm:prSet loTypeId="urn:microsoft.com/office/officeart/2005/8/layout/hProcess9" loCatId="process" qsTypeId="urn:microsoft.com/office/officeart/2005/8/quickstyle/simple2" qsCatId="simple" csTypeId="urn:microsoft.com/office/officeart/2005/8/colors/accent1_5" csCatId="accent1" phldr="1"/>
      <dgm:spPr/>
      <dgm:t>
        <a:bodyPr/>
        <a:lstStyle/>
        <a:p>
          <a:endParaRPr lang="en-US"/>
        </a:p>
      </dgm:t>
    </dgm:pt>
    <dgm:pt modelId="{F84C1913-3504-4C20-B9A1-2122D2EFCC7D}">
      <dgm:prSet phldrT="[Text]"/>
      <dgm:spPr/>
      <dgm:t>
        <a:bodyPr/>
        <a:lstStyle/>
        <a:p>
          <a:r>
            <a:rPr lang="en-US"/>
            <a:t>Awareness &amp; Recruitment</a:t>
          </a:r>
        </a:p>
      </dgm:t>
    </dgm:pt>
    <dgm:pt modelId="{CBAFAFEB-21D4-48E2-A295-5D4415959F31}" type="parTrans" cxnId="{E6C4BAF6-7B66-48DA-9309-129409C1B37E}">
      <dgm:prSet/>
      <dgm:spPr/>
      <dgm:t>
        <a:bodyPr/>
        <a:lstStyle/>
        <a:p>
          <a:endParaRPr lang="en-US"/>
        </a:p>
      </dgm:t>
    </dgm:pt>
    <dgm:pt modelId="{66F4DE8B-F82E-4DB7-9475-EB49440327F6}" type="sibTrans" cxnId="{E6C4BAF6-7B66-48DA-9309-129409C1B37E}">
      <dgm:prSet/>
      <dgm:spPr/>
      <dgm:t>
        <a:bodyPr/>
        <a:lstStyle/>
        <a:p>
          <a:endParaRPr lang="en-US"/>
        </a:p>
      </dgm:t>
    </dgm:pt>
    <dgm:pt modelId="{6DBDB51D-15BD-4A0C-B735-7B1D31430947}">
      <dgm:prSet phldrT="[Text]"/>
      <dgm:spPr/>
      <dgm:t>
        <a:bodyPr/>
        <a:lstStyle/>
        <a:p>
          <a:r>
            <a:rPr lang="en-US"/>
            <a:t>Admission</a:t>
          </a:r>
        </a:p>
      </dgm:t>
    </dgm:pt>
    <dgm:pt modelId="{63D260F0-E98B-4C38-BF4A-DDF37B164981}" type="parTrans" cxnId="{6CC78EF6-D83C-40F1-8711-F0E3FC86844A}">
      <dgm:prSet/>
      <dgm:spPr/>
      <dgm:t>
        <a:bodyPr/>
        <a:lstStyle/>
        <a:p>
          <a:endParaRPr lang="en-US"/>
        </a:p>
      </dgm:t>
    </dgm:pt>
    <dgm:pt modelId="{7B7E6B20-8C2C-4F0A-9139-5EE2CA0312BA}" type="sibTrans" cxnId="{6CC78EF6-D83C-40F1-8711-F0E3FC86844A}">
      <dgm:prSet/>
      <dgm:spPr/>
      <dgm:t>
        <a:bodyPr/>
        <a:lstStyle/>
        <a:p>
          <a:endParaRPr lang="en-US"/>
        </a:p>
      </dgm:t>
    </dgm:pt>
    <dgm:pt modelId="{2B5AE205-C6FD-46A1-9F24-32C6A0B9C1B4}">
      <dgm:prSet phldrT="[Text]"/>
      <dgm:spPr/>
      <dgm:t>
        <a:bodyPr/>
        <a:lstStyle/>
        <a:p>
          <a:r>
            <a:rPr lang="en-US"/>
            <a:t>Retention &amp;     Success</a:t>
          </a:r>
        </a:p>
      </dgm:t>
    </dgm:pt>
    <dgm:pt modelId="{2F83BB7B-08EB-4F3D-8640-AD4E9B7DB8AB}" type="parTrans" cxnId="{775C9948-DB87-45B7-A967-400446732D03}">
      <dgm:prSet/>
      <dgm:spPr/>
      <dgm:t>
        <a:bodyPr/>
        <a:lstStyle/>
        <a:p>
          <a:endParaRPr lang="en-US"/>
        </a:p>
      </dgm:t>
    </dgm:pt>
    <dgm:pt modelId="{AA4B9492-4FCC-4065-A46E-9C4097A09497}" type="sibTrans" cxnId="{775C9948-DB87-45B7-A967-400446732D03}">
      <dgm:prSet/>
      <dgm:spPr/>
      <dgm:t>
        <a:bodyPr/>
        <a:lstStyle/>
        <a:p>
          <a:endParaRPr lang="en-US"/>
        </a:p>
      </dgm:t>
    </dgm:pt>
    <dgm:pt modelId="{CA669669-E5F5-4529-A101-DBE2BD8280AE}" type="pres">
      <dgm:prSet presAssocID="{A6635449-D37D-4D3C-91E4-A3A78AD7F696}" presName="CompostProcess" presStyleCnt="0">
        <dgm:presLayoutVars>
          <dgm:dir/>
          <dgm:resizeHandles val="exact"/>
        </dgm:presLayoutVars>
      </dgm:prSet>
      <dgm:spPr/>
    </dgm:pt>
    <dgm:pt modelId="{AFC03FB5-EE2B-4C5B-9BEB-B3FC7E4C37B3}" type="pres">
      <dgm:prSet presAssocID="{A6635449-D37D-4D3C-91E4-A3A78AD7F696}" presName="arrow" presStyleLbl="bgShp" presStyleIdx="0" presStyleCnt="1"/>
      <dgm:spPr/>
    </dgm:pt>
    <dgm:pt modelId="{C889FBBA-19E0-4CAF-8D52-03364530AC81}" type="pres">
      <dgm:prSet presAssocID="{A6635449-D37D-4D3C-91E4-A3A78AD7F696}" presName="linearProcess" presStyleCnt="0"/>
      <dgm:spPr/>
    </dgm:pt>
    <dgm:pt modelId="{27411632-D67A-4C07-8190-0B1522EFCA32}" type="pres">
      <dgm:prSet presAssocID="{F84C1913-3504-4C20-B9A1-2122D2EFCC7D}" presName="textNode" presStyleLbl="node1" presStyleIdx="0" presStyleCnt="3">
        <dgm:presLayoutVars>
          <dgm:bulletEnabled val="1"/>
        </dgm:presLayoutVars>
      </dgm:prSet>
      <dgm:spPr/>
    </dgm:pt>
    <dgm:pt modelId="{05F489A2-1FF0-430B-9802-BDD9C4CDA180}" type="pres">
      <dgm:prSet presAssocID="{66F4DE8B-F82E-4DB7-9475-EB49440327F6}" presName="sibTrans" presStyleCnt="0"/>
      <dgm:spPr/>
    </dgm:pt>
    <dgm:pt modelId="{210BE37D-BCE1-4FE1-BFCB-0FD7FFDB4150}" type="pres">
      <dgm:prSet presAssocID="{6DBDB51D-15BD-4A0C-B735-7B1D31430947}" presName="textNode" presStyleLbl="node1" presStyleIdx="1" presStyleCnt="3">
        <dgm:presLayoutVars>
          <dgm:bulletEnabled val="1"/>
        </dgm:presLayoutVars>
      </dgm:prSet>
      <dgm:spPr/>
    </dgm:pt>
    <dgm:pt modelId="{95A4C835-7B3E-4018-A75B-4191C3FF13F6}" type="pres">
      <dgm:prSet presAssocID="{7B7E6B20-8C2C-4F0A-9139-5EE2CA0312BA}" presName="sibTrans" presStyleCnt="0"/>
      <dgm:spPr/>
    </dgm:pt>
    <dgm:pt modelId="{A45D20DE-2372-4206-B1D7-AB21B7BAD3EA}" type="pres">
      <dgm:prSet presAssocID="{2B5AE205-C6FD-46A1-9F24-32C6A0B9C1B4}" presName="textNode" presStyleLbl="node1" presStyleIdx="2" presStyleCnt="3">
        <dgm:presLayoutVars>
          <dgm:bulletEnabled val="1"/>
        </dgm:presLayoutVars>
      </dgm:prSet>
      <dgm:spPr/>
    </dgm:pt>
  </dgm:ptLst>
  <dgm:cxnLst>
    <dgm:cxn modelId="{24295217-0F03-4D43-8CA2-D9CD66EC5A7D}" type="presOf" srcId="{2B5AE205-C6FD-46A1-9F24-32C6A0B9C1B4}" destId="{A45D20DE-2372-4206-B1D7-AB21B7BAD3EA}" srcOrd="0" destOrd="0" presId="urn:microsoft.com/office/officeart/2005/8/layout/hProcess9"/>
    <dgm:cxn modelId="{775C9948-DB87-45B7-A967-400446732D03}" srcId="{A6635449-D37D-4D3C-91E4-A3A78AD7F696}" destId="{2B5AE205-C6FD-46A1-9F24-32C6A0B9C1B4}" srcOrd="2" destOrd="0" parTransId="{2F83BB7B-08EB-4F3D-8640-AD4E9B7DB8AB}" sibTransId="{AA4B9492-4FCC-4065-A46E-9C4097A09497}"/>
    <dgm:cxn modelId="{BE643A79-2311-484A-A819-7ED06EC30F9C}" type="presOf" srcId="{6DBDB51D-15BD-4A0C-B735-7B1D31430947}" destId="{210BE37D-BCE1-4FE1-BFCB-0FD7FFDB4150}" srcOrd="0" destOrd="0" presId="urn:microsoft.com/office/officeart/2005/8/layout/hProcess9"/>
    <dgm:cxn modelId="{078591E0-C091-43F1-9C03-288C6EA4B2B0}" type="presOf" srcId="{A6635449-D37D-4D3C-91E4-A3A78AD7F696}" destId="{CA669669-E5F5-4529-A101-DBE2BD8280AE}" srcOrd="0" destOrd="0" presId="urn:microsoft.com/office/officeart/2005/8/layout/hProcess9"/>
    <dgm:cxn modelId="{6CC78EF6-D83C-40F1-8711-F0E3FC86844A}" srcId="{A6635449-D37D-4D3C-91E4-A3A78AD7F696}" destId="{6DBDB51D-15BD-4A0C-B735-7B1D31430947}" srcOrd="1" destOrd="0" parTransId="{63D260F0-E98B-4C38-BF4A-DDF37B164981}" sibTransId="{7B7E6B20-8C2C-4F0A-9139-5EE2CA0312BA}"/>
    <dgm:cxn modelId="{E6C4BAF6-7B66-48DA-9309-129409C1B37E}" srcId="{A6635449-D37D-4D3C-91E4-A3A78AD7F696}" destId="{F84C1913-3504-4C20-B9A1-2122D2EFCC7D}" srcOrd="0" destOrd="0" parTransId="{CBAFAFEB-21D4-48E2-A295-5D4415959F31}" sibTransId="{66F4DE8B-F82E-4DB7-9475-EB49440327F6}"/>
    <dgm:cxn modelId="{074FC8FB-6777-4C7D-A4A8-F072C064351D}" type="presOf" srcId="{F84C1913-3504-4C20-B9A1-2122D2EFCC7D}" destId="{27411632-D67A-4C07-8190-0B1522EFCA32}" srcOrd="0" destOrd="0" presId="urn:microsoft.com/office/officeart/2005/8/layout/hProcess9"/>
    <dgm:cxn modelId="{4EED9A92-192C-49EB-AEB7-DB4311041AC2}" type="presParOf" srcId="{CA669669-E5F5-4529-A101-DBE2BD8280AE}" destId="{AFC03FB5-EE2B-4C5B-9BEB-B3FC7E4C37B3}" srcOrd="0" destOrd="0" presId="urn:microsoft.com/office/officeart/2005/8/layout/hProcess9"/>
    <dgm:cxn modelId="{17FC8E6C-C490-472E-B728-5032BC409982}" type="presParOf" srcId="{CA669669-E5F5-4529-A101-DBE2BD8280AE}" destId="{C889FBBA-19E0-4CAF-8D52-03364530AC81}" srcOrd="1" destOrd="0" presId="urn:microsoft.com/office/officeart/2005/8/layout/hProcess9"/>
    <dgm:cxn modelId="{8440C0CC-E5C0-47D0-B682-E7D88E362709}" type="presParOf" srcId="{C889FBBA-19E0-4CAF-8D52-03364530AC81}" destId="{27411632-D67A-4C07-8190-0B1522EFCA32}" srcOrd="0" destOrd="0" presId="urn:microsoft.com/office/officeart/2005/8/layout/hProcess9"/>
    <dgm:cxn modelId="{5A9AA34D-A481-4F52-BB4D-036567CDFFAA}" type="presParOf" srcId="{C889FBBA-19E0-4CAF-8D52-03364530AC81}" destId="{05F489A2-1FF0-430B-9802-BDD9C4CDA180}" srcOrd="1" destOrd="0" presId="urn:microsoft.com/office/officeart/2005/8/layout/hProcess9"/>
    <dgm:cxn modelId="{FA7792B0-39C7-464C-9042-2B05AFA3502F}" type="presParOf" srcId="{C889FBBA-19E0-4CAF-8D52-03364530AC81}" destId="{210BE37D-BCE1-4FE1-BFCB-0FD7FFDB4150}" srcOrd="2" destOrd="0" presId="urn:microsoft.com/office/officeart/2005/8/layout/hProcess9"/>
    <dgm:cxn modelId="{E8746C20-4600-49A0-B3A0-9E5752CEB9F8}" type="presParOf" srcId="{C889FBBA-19E0-4CAF-8D52-03364530AC81}" destId="{95A4C835-7B3E-4018-A75B-4191C3FF13F6}" srcOrd="3" destOrd="0" presId="urn:microsoft.com/office/officeart/2005/8/layout/hProcess9"/>
    <dgm:cxn modelId="{6DDB5697-7907-443A-9A3A-ECE60C28C09F}" type="presParOf" srcId="{C889FBBA-19E0-4CAF-8D52-03364530AC81}" destId="{A45D20DE-2372-4206-B1D7-AB21B7BAD3E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380261" y="-1301075"/>
          <a:ext cx="739620" cy="3529479"/>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Segoe UI Semibold"/>
            </a:rPr>
            <a:t>Are known and valued</a:t>
          </a:r>
          <a:endParaRPr lang="en-US" sz="1200" kern="1200"/>
        </a:p>
      </dsp:txBody>
      <dsp:txXfrm rot="-5400000">
        <a:off x="1985332" y="129959"/>
        <a:ext cx="3493374" cy="667410"/>
      </dsp:txXfrm>
    </dsp:sp>
    <dsp:sp modelId="{C625CF21-C0CE-427C-856C-6DE7A8B33D8A}">
      <dsp:nvSpPr>
        <dsp:cNvPr id="0" name=""/>
        <dsp:cNvSpPr/>
      </dsp:nvSpPr>
      <dsp:spPr>
        <a:xfrm>
          <a:off x="0" y="1400"/>
          <a:ext cx="1985331" cy="924525"/>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UI Semibold"/>
            </a:rPr>
            <a:t>All students</a:t>
          </a:r>
          <a:endParaRPr lang="en-US" sz="2000" kern="1200"/>
        </a:p>
      </dsp:txBody>
      <dsp:txXfrm>
        <a:off x="45132" y="46532"/>
        <a:ext cx="1895067" cy="834261"/>
      </dsp:txXfrm>
    </dsp:sp>
    <dsp:sp modelId="{22C5200A-4F3E-413A-A0C2-5E5FE3F5BD79}">
      <dsp:nvSpPr>
        <dsp:cNvPr id="0" name=""/>
        <dsp:cNvSpPr/>
      </dsp:nvSpPr>
      <dsp:spPr>
        <a:xfrm rot="5400000">
          <a:off x="3380261" y="-330324"/>
          <a:ext cx="739620" cy="3529479"/>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b="1" kern="1200">
              <a:latin typeface="Segoe UI Semibold"/>
            </a:rPr>
            <a:t>Are relevant, real-world and interactive</a:t>
          </a:r>
        </a:p>
      </dsp:txBody>
      <dsp:txXfrm rot="-5400000">
        <a:off x="1985332" y="1100710"/>
        <a:ext cx="3493374" cy="667410"/>
      </dsp:txXfrm>
    </dsp:sp>
    <dsp:sp modelId="{24CED813-7888-430C-AFDB-9D3A24B568CB}">
      <dsp:nvSpPr>
        <dsp:cNvPr id="0" name=""/>
        <dsp:cNvSpPr/>
      </dsp:nvSpPr>
      <dsp:spPr>
        <a:xfrm>
          <a:off x="0" y="972152"/>
          <a:ext cx="1985331" cy="924525"/>
        </a:xfrm>
        <a:prstGeom prst="roundRect">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UI Semibold"/>
            </a:rPr>
            <a:t>Learning experiences </a:t>
          </a:r>
          <a:endParaRPr lang="en-US" sz="2000" kern="1200"/>
        </a:p>
      </dsp:txBody>
      <dsp:txXfrm>
        <a:off x="45132" y="1017284"/>
        <a:ext cx="1895067" cy="834261"/>
      </dsp:txXfrm>
    </dsp:sp>
    <dsp:sp modelId="{48523046-28B0-4CA5-BB43-DD387BCF65C6}">
      <dsp:nvSpPr>
        <dsp:cNvPr id="0" name=""/>
        <dsp:cNvSpPr/>
      </dsp:nvSpPr>
      <dsp:spPr>
        <a:xfrm rot="5400000">
          <a:off x="3380261" y="640427"/>
          <a:ext cx="739620" cy="3529479"/>
        </a:xfrm>
        <a:prstGeom prst="round2SameRect">
          <a:avLst/>
        </a:prstGeom>
        <a:solidFill>
          <a:schemeClr val="accent1">
            <a:alpha val="90000"/>
            <a:tint val="55000"/>
            <a:hueOff val="0"/>
            <a:satOff val="0"/>
            <a:lumOff val="0"/>
            <a:alphaOff val="0"/>
          </a:schemeClr>
        </a:solidFill>
        <a:ln w="6350" cap="flat" cmpd="sng" algn="ctr">
          <a:solidFill>
            <a:schemeClr val="accent1">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Segoe UI Semibold"/>
            </a:rPr>
            <a:t>Enable students to excel at grade level and beyond</a:t>
          </a:r>
        </a:p>
        <a:p>
          <a:pPr marL="114300" lvl="1" indent="-114300" algn="l" defTabSz="533400" rtl="0">
            <a:lnSpc>
              <a:spcPct val="90000"/>
            </a:lnSpc>
            <a:spcBef>
              <a:spcPct val="0"/>
            </a:spcBef>
            <a:spcAft>
              <a:spcPct val="15000"/>
            </a:spcAft>
            <a:buChar char="•"/>
          </a:pPr>
          <a:endParaRPr lang="en-US" sz="1200" kern="1200">
            <a:latin typeface="Segoe UI Semibold"/>
          </a:endParaRPr>
        </a:p>
      </dsp:txBody>
      <dsp:txXfrm rot="-5400000">
        <a:off x="1985332" y="2071462"/>
        <a:ext cx="3493374" cy="667410"/>
      </dsp:txXfrm>
    </dsp:sp>
    <dsp:sp modelId="{BEF76E51-4B0A-4CD7-8E87-ACA209BCE8EA}">
      <dsp:nvSpPr>
        <dsp:cNvPr id="0" name=""/>
        <dsp:cNvSpPr/>
      </dsp:nvSpPr>
      <dsp:spPr>
        <a:xfrm>
          <a:off x="0" y="1942904"/>
          <a:ext cx="1985331" cy="924525"/>
        </a:xfrm>
        <a:prstGeom prst="roundRect">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Segoe UI Semibold"/>
            </a:rPr>
            <a:t>Individualized supports</a:t>
          </a:r>
        </a:p>
      </dsp:txBody>
      <dsp:txXfrm>
        <a:off x="45132" y="1988036"/>
        <a:ext cx="1895067" cy="834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03FB5-EE2B-4C5B-9BEB-B3FC7E4C37B3}">
      <dsp:nvSpPr>
        <dsp:cNvPr id="0" name=""/>
        <dsp:cNvSpPr/>
      </dsp:nvSpPr>
      <dsp:spPr>
        <a:xfrm>
          <a:off x="832104" y="0"/>
          <a:ext cx="9430512" cy="26949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11632-D67A-4C07-8190-0B1522EFCA32}">
      <dsp:nvSpPr>
        <dsp:cNvPr id="0" name=""/>
        <dsp:cNvSpPr/>
      </dsp:nvSpPr>
      <dsp:spPr>
        <a:xfrm>
          <a:off x="344813" y="808485"/>
          <a:ext cx="3328416" cy="1077980"/>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Awareness &amp; Recruitment</a:t>
          </a:r>
        </a:p>
      </dsp:txBody>
      <dsp:txXfrm>
        <a:off x="397436" y="861108"/>
        <a:ext cx="3223170" cy="972734"/>
      </dsp:txXfrm>
    </dsp:sp>
    <dsp:sp modelId="{210BE37D-BCE1-4FE1-BFCB-0FD7FFDB4150}">
      <dsp:nvSpPr>
        <dsp:cNvPr id="0" name=""/>
        <dsp:cNvSpPr/>
      </dsp:nvSpPr>
      <dsp:spPr>
        <a:xfrm>
          <a:off x="3883152" y="808485"/>
          <a:ext cx="3328416" cy="1077980"/>
        </a:xfrm>
        <a:prstGeom prst="roundRect">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Admission</a:t>
          </a:r>
        </a:p>
      </dsp:txBody>
      <dsp:txXfrm>
        <a:off x="3935775" y="861108"/>
        <a:ext cx="3223170" cy="972734"/>
      </dsp:txXfrm>
    </dsp:sp>
    <dsp:sp modelId="{A45D20DE-2372-4206-B1D7-AB21B7BAD3EA}">
      <dsp:nvSpPr>
        <dsp:cNvPr id="0" name=""/>
        <dsp:cNvSpPr/>
      </dsp:nvSpPr>
      <dsp:spPr>
        <a:xfrm>
          <a:off x="7421490" y="808485"/>
          <a:ext cx="3328416" cy="1077980"/>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Retention &amp;     Success</a:t>
          </a:r>
        </a:p>
      </dsp:txBody>
      <dsp:txXfrm>
        <a:off x="7474113" y="861108"/>
        <a:ext cx="3223170" cy="9727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2T19:29:07.133"/>
    </inkml:context>
    <inkml:brush xml:id="br0">
      <inkml:brushProperty name="width" value="0.1" units="cm"/>
      <inkml:brushProperty name="height" value="0.1" units="cm"/>
    </inkml:brush>
  </inkml:definitions>
  <inkml:trace contextRef="#ctx0" brushRef="#br0">5221 176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0395-BCFC-44AE-A1AD-77C2500BC594}"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19CF1-362E-4105-ADA0-05C6A12DD2DC}" type="slidenum">
              <a:rPr lang="en-US" smtClean="0"/>
              <a:t>‹#›</a:t>
            </a:fld>
            <a:endParaRPr lang="en-US"/>
          </a:p>
        </p:txBody>
      </p:sp>
    </p:spTree>
    <p:extLst>
      <p:ext uri="{BB962C8B-B14F-4D97-AF65-F5344CB8AC3E}">
        <p14:creationId xmlns:p14="http://schemas.microsoft.com/office/powerpoint/2010/main" val="74827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05DF7C-5694-4752-9CF1-6ECF10109E25}" type="slidenum">
              <a:rPr lang="en-US"/>
              <a:t>4</a:t>
            </a:fld>
            <a:endParaRPr lang="en-US"/>
          </a:p>
        </p:txBody>
      </p:sp>
    </p:spTree>
    <p:extLst>
      <p:ext uri="{BB962C8B-B14F-4D97-AF65-F5344CB8AC3E}">
        <p14:creationId xmlns:p14="http://schemas.microsoft.com/office/powerpoint/2010/main" val="291811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 of regulation</a:t>
            </a:r>
          </a:p>
        </p:txBody>
      </p:sp>
      <p:sp>
        <p:nvSpPr>
          <p:cNvPr id="4" name="Slide Number Placeholder 3"/>
          <p:cNvSpPr>
            <a:spLocks noGrp="1"/>
          </p:cNvSpPr>
          <p:nvPr>
            <p:ph type="sldNum" sz="quarter" idx="5"/>
          </p:nvPr>
        </p:nvSpPr>
        <p:spPr/>
        <p:txBody>
          <a:bodyPr/>
          <a:lstStyle/>
          <a:p>
            <a:fld id="{C5319CF1-362E-4105-ADA0-05C6A12DD2DC}" type="slidenum">
              <a:rPr lang="en-US" smtClean="0"/>
              <a:t>16</a:t>
            </a:fld>
            <a:endParaRPr lang="en-US"/>
          </a:p>
        </p:txBody>
      </p:sp>
    </p:spTree>
    <p:extLst>
      <p:ext uri="{BB962C8B-B14F-4D97-AF65-F5344CB8AC3E}">
        <p14:creationId xmlns:p14="http://schemas.microsoft.com/office/powerpoint/2010/main" val="245797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dfd822981e_0_116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200"/>
              <a:buFont typeface="Arial"/>
              <a:buNone/>
            </a:pPr>
            <a:endParaRPr/>
          </a:p>
        </p:txBody>
      </p:sp>
      <p:sp>
        <p:nvSpPr>
          <p:cNvPr id="629" name="Google Shape;629;gdfd822981e_0_1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Survey sent following last board meeting to CTE Schools.  Survey aligned to requirements of the regulations (slide 19)  </a:t>
            </a:r>
          </a:p>
          <a:p>
            <a:endParaRPr lang="en-US"/>
          </a:p>
          <a:p>
            <a:r>
              <a:rPr lang="en-US"/>
              <a:t>DESE has followed up with all who have requested intervention by reaching out to sending districts and supporting collaboration between sending and receiving districts to increase access. </a:t>
            </a:r>
          </a:p>
        </p:txBody>
      </p:sp>
      <p:sp>
        <p:nvSpPr>
          <p:cNvPr id="4" name="Slide Number Placeholder 3"/>
          <p:cNvSpPr>
            <a:spLocks noGrp="1"/>
          </p:cNvSpPr>
          <p:nvPr>
            <p:ph type="sldNum" sz="quarter" idx="5"/>
          </p:nvPr>
        </p:nvSpPr>
        <p:spPr/>
        <p:txBody>
          <a:bodyPr/>
          <a:lstStyle/>
          <a:p>
            <a:fld id="{C5319CF1-362E-4105-ADA0-05C6A12DD2DC}" type="slidenum">
              <a:rPr lang="en-US" smtClean="0"/>
              <a:t>21</a:t>
            </a:fld>
            <a:endParaRPr lang="en-US"/>
          </a:p>
        </p:txBody>
      </p:sp>
    </p:spTree>
    <p:extLst>
      <p:ext uri="{BB962C8B-B14F-4D97-AF65-F5344CB8AC3E}">
        <p14:creationId xmlns:p14="http://schemas.microsoft.com/office/powerpoint/2010/main" val="151765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23F8-54CA-DE17-FD6E-5CD39415F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1CAC2-64B5-0956-5C96-75A57B169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C1B4C-C4EA-D447-4753-3045CE6BA3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295E64-3A91-C75B-405F-7A8E89A40E8F}"/>
              </a:ext>
            </a:extLst>
          </p:cNvPr>
          <p:cNvSpPr>
            <a:spLocks noGrp="1"/>
          </p:cNvSpPr>
          <p:nvPr>
            <p:ph type="sldNum" sz="quarter" idx="5"/>
          </p:nvPr>
        </p:nvSpPr>
        <p:spPr/>
        <p:txBody>
          <a:bodyPr/>
          <a:lstStyle/>
          <a:p>
            <a:fld id="{9CD20877-DE21-48EB-A83B-8E2E38402759}" type="slidenum">
              <a:rPr lang="en-US" smtClean="0"/>
              <a:t>23</a:t>
            </a:fld>
            <a:endParaRPr lang="en-US"/>
          </a:p>
        </p:txBody>
      </p:sp>
    </p:spTree>
    <p:extLst>
      <p:ext uri="{BB962C8B-B14F-4D97-AF65-F5344CB8AC3E}">
        <p14:creationId xmlns:p14="http://schemas.microsoft.com/office/powerpoint/2010/main" val="300116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 addition to evaluating grades, discipline, and attendance, all schools not using a lottery require either an interview or recommendation or both that is scored for selective criteria. At one school using a lottery, the recommendation and interview is still required, but not scored.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speaks to the content and scoring of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School counselors (or teachers, other caring adult in the building) must complete rubrics, some are </a:t>
            </a:r>
            <a:r>
              <a:rPr lang="en-US" b="1" err="1"/>
              <a:t>likert</a:t>
            </a:r>
            <a:r>
              <a:rPr lang="en-US" b="1"/>
              <a:t> scales like these examples while some are open response on topics such as these examples</a:t>
            </a:r>
            <a:r>
              <a:rPr lang="en-US"/>
              <a:t>. </a:t>
            </a:r>
          </a:p>
          <a:p>
            <a:pPr marL="171450" indent="-171450">
              <a:buFont typeface="Arial" panose="020B0604020202020204" pitchFamily="34" charset="0"/>
              <a:buChar char="•"/>
            </a:pPr>
            <a:r>
              <a:rPr lang="en-US"/>
              <a:t>These are example topics for sending school recommendations forms. </a:t>
            </a:r>
          </a:p>
          <a:p>
            <a:pPr marL="171450" indent="-171450">
              <a:buFont typeface="Arial" panose="020B0604020202020204" pitchFamily="34" charset="0"/>
              <a:buChar char="•"/>
            </a:pPr>
            <a:r>
              <a:rPr lang="en-US"/>
              <a:t>Topic with full points of </a:t>
            </a:r>
            <a:r>
              <a:rPr lang="en-US" err="1"/>
              <a:t>likert</a:t>
            </a:r>
            <a:r>
              <a:rPr lang="en-US"/>
              <a:t> scale is listed here </a:t>
            </a:r>
          </a:p>
          <a:p>
            <a:pPr marL="171450" indent="-171450">
              <a:buFont typeface="Arial" panose="020B0604020202020204" pitchFamily="34" charset="0"/>
              <a:buChar char="•"/>
            </a:pPr>
            <a:r>
              <a:rPr lang="en-US"/>
              <a:t>These come from multiple CTE Schools to show examples from across the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4D26D-A213-49F7-B253-E84C6D2F9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98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 addition to evaluating grades, discipline, and attendance, all schools not using a lottery require either an interview or recommendation or both that is scored for selective criteria. At one school using a lottery, the recommendation and interview is still required, but not scored.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This slide speaks to the content and scoring of interviews.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Adults from the CTE school ask questions such as these examples of 12 and 13 year old students to determine a score of whether students would be a “good fit” for the CTE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Some interviews may be held at the middle school or CTE school, and may or may not include a familiar adult.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Some middle schools are able to dedicate resources to support interview prep with students, others are not. Some families are able to support interview prep, others are not. </a:t>
            </a:r>
            <a:r>
              <a:rPr lang="en-US" i="1"/>
              <a:t>(more on this Monday from school counselors)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4D26D-A213-49F7-B253-E84C6D2F9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85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2021 regulations introduced data collection </a:t>
            </a:r>
          </a:p>
          <a:p>
            <a:r>
              <a:rPr lang="en-US"/>
              <a:t>The tools developed from that annual collection have been publicly available since 2022 on DESE’s website </a:t>
            </a:r>
          </a:p>
          <a:p>
            <a:r>
              <a:rPr lang="en-US"/>
              <a:t>The tools reflect information gathered at all stages of admission – including Eligible students, complete applications (Awareness) Offers Made (Admission) and Accepted, Enrolled </a:t>
            </a:r>
          </a:p>
        </p:txBody>
      </p:sp>
      <p:sp>
        <p:nvSpPr>
          <p:cNvPr id="4" name="Slide Number Placeholder 3"/>
          <p:cNvSpPr>
            <a:spLocks noGrp="1"/>
          </p:cNvSpPr>
          <p:nvPr>
            <p:ph type="sldNum" sz="quarter" idx="5"/>
          </p:nvPr>
        </p:nvSpPr>
        <p:spPr/>
        <p:txBody>
          <a:bodyPr/>
          <a:lstStyle/>
          <a:p>
            <a:fld id="{C5319CF1-362E-4105-ADA0-05C6A12DD2DC}" type="slidenum">
              <a:rPr lang="en-US" smtClean="0"/>
              <a:t>27</a:t>
            </a:fld>
            <a:endParaRPr lang="en-US"/>
          </a:p>
        </p:txBody>
      </p:sp>
    </p:spTree>
    <p:extLst>
      <p:ext uri="{BB962C8B-B14F-4D97-AF65-F5344CB8AC3E}">
        <p14:creationId xmlns:p14="http://schemas.microsoft.com/office/powerpoint/2010/main" val="422953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Additional Notes if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The calculations on the previous slide are influenced by n-sizes, which may vary student group from student group.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The graphs presented on the previous slide illustrate gaps in school admission data for each student group.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The Composition Index uses the same application and waitlist data to calculate the disproportionality of offers of admission.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The Composition Index normalizes the data, taking into consideration n-sizes and proportionality, so that trends can be analyzed and interpreted in a standardized fashion for each student group.</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5319CF1-362E-4105-ADA0-05C6A12DD2DC}" type="slidenum">
              <a:rPr lang="en-US" smtClean="0"/>
              <a:t>28</a:t>
            </a:fld>
            <a:endParaRPr lang="en-US"/>
          </a:p>
        </p:txBody>
      </p:sp>
    </p:spTree>
    <p:extLst>
      <p:ext uri="{BB962C8B-B14F-4D97-AF65-F5344CB8AC3E}">
        <p14:creationId xmlns:p14="http://schemas.microsoft.com/office/powerpoint/2010/main" val="259585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a:cs typeface="Calibri"/>
            </a:endParaRPr>
          </a:p>
          <a:p>
            <a:pPr lvl="1">
              <a:lnSpc>
                <a:spcPct val="90000"/>
              </a:lnSpc>
              <a:spcBef>
                <a:spcPts val="600"/>
              </a:spcBef>
              <a:spcAft>
                <a:spcPts val="600"/>
              </a:spcAft>
              <a:buFont typeface="Arial"/>
              <a:buChar char="•"/>
            </a:pPr>
            <a:r>
              <a:rPr lang="en-US"/>
              <a:t>CTE Schools – schools that are "wall-to-wall" CTE (N = 37,300 grade 9-12 students in 2024)</a:t>
            </a:r>
            <a:endParaRPr lang="en-US">
              <a:cs typeface="Calibri"/>
            </a:endParaRPr>
          </a:p>
          <a:p>
            <a:pPr lvl="1">
              <a:lnSpc>
                <a:spcPct val="90000"/>
              </a:lnSpc>
              <a:spcBef>
                <a:spcPts val="600"/>
              </a:spcBef>
              <a:spcAft>
                <a:spcPts val="600"/>
              </a:spcAft>
              <a:buFont typeface="Arial"/>
              <a:buChar char="•"/>
            </a:pPr>
            <a:r>
              <a:rPr lang="en-US"/>
              <a:t>Non-CTE Schools – schools that are comprehensive or do not have "wall to wall" CTE (N = 252,407 grade 9-12 students in 2024)</a:t>
            </a:r>
            <a:endParaRPr lang="en-US">
              <a:cs typeface="Calibri"/>
            </a:endParaRPr>
          </a:p>
        </p:txBody>
      </p:sp>
      <p:sp>
        <p:nvSpPr>
          <p:cNvPr id="4" name="Slide Number Placeholder 3"/>
          <p:cNvSpPr>
            <a:spLocks noGrp="1"/>
          </p:cNvSpPr>
          <p:nvPr>
            <p:ph type="sldNum" sz="quarter" idx="5"/>
          </p:nvPr>
        </p:nvSpPr>
        <p:spPr/>
        <p:txBody>
          <a:bodyPr/>
          <a:lstStyle/>
          <a:p>
            <a:fld id="{C5319CF1-362E-4105-ADA0-05C6A12DD2DC}" type="slidenum">
              <a:rPr lang="en-US" smtClean="0"/>
              <a:t>35</a:t>
            </a:fld>
            <a:endParaRPr lang="en-US"/>
          </a:p>
        </p:txBody>
      </p:sp>
    </p:spTree>
    <p:extLst>
      <p:ext uri="{BB962C8B-B14F-4D97-AF65-F5344CB8AC3E}">
        <p14:creationId xmlns:p14="http://schemas.microsoft.com/office/powerpoint/2010/main" val="2741031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319CF1-362E-4105-ADA0-05C6A12DD2DC}" type="slidenum">
              <a:rPr lang="en-US" smtClean="0"/>
              <a:t>38</a:t>
            </a:fld>
            <a:endParaRPr lang="en-US"/>
          </a:p>
        </p:txBody>
      </p:sp>
    </p:spTree>
    <p:extLst>
      <p:ext uri="{BB962C8B-B14F-4D97-AF65-F5344CB8AC3E}">
        <p14:creationId xmlns:p14="http://schemas.microsoft.com/office/powerpoint/2010/main" val="336735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 re: MA CTE School success: </a:t>
            </a:r>
          </a:p>
          <a:p>
            <a:pPr marL="171450" indent="-171450">
              <a:buFont typeface="Arial" panose="020B0604020202020204" pitchFamily="34" charset="0"/>
              <a:buChar char="•"/>
            </a:pPr>
            <a:r>
              <a:rPr lang="en-US"/>
              <a:t>MA CTE Schools have outcomes we want for all students. </a:t>
            </a:r>
          </a:p>
          <a:p>
            <a:pPr marL="171450" indent="-171450">
              <a:buFont typeface="Arial" panose="020B0604020202020204" pitchFamily="34" charset="0"/>
              <a:buChar char="•"/>
            </a:pPr>
            <a:r>
              <a:rPr lang="en-US"/>
              <a:t>MA Statewide graduation rate – 89.2%. Aggregate graduation rate of CTE Wall to Wall schools is 96.6%. </a:t>
            </a:r>
          </a:p>
          <a:p>
            <a:pPr marL="171450" indent="-171450">
              <a:buFont typeface="Arial" panose="020B0604020202020204" pitchFamily="34" charset="0"/>
              <a:buChar char="•"/>
            </a:pPr>
            <a:r>
              <a:rPr lang="en-US"/>
              <a:t>Higher attendance rate (93.9%)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Backup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Original statement, also accurate: </a:t>
            </a:r>
            <a:r>
              <a:rPr lang="en-US" sz="1200">
                <a:effectLst/>
                <a:latin typeface="Segoe UI" panose="020B0502040204020203" pitchFamily="34" charset="0"/>
              </a:rPr>
              <a:t>An eighth-grade student who was less likely to graduate is more likely to graduate having been admitted to CTE.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8th grader A and B have similar profiles, different only by a point or a few points different in the cut score. 8th grader A has much better outcomes having been accepted to CTE. </a:t>
            </a:r>
            <a:endParaRPr lang="en-US" sz="1200">
              <a:effectLst/>
              <a:latin typeface="Segoe UI" panose="020B0502040204020203" pitchFamily="34" charset="0"/>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824BB-A997-4752-8DD7-C8AA19F2244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586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Performance measures are related to social factors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The characteristics of those admitted (overall) are unlikely to resemble those who were not admitted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Competitive admissions processes can have a chilling effect on applications</a:t>
            </a:r>
          </a:p>
          <a:p>
            <a:pPr marR="0" lvl="0" algn="l" defTabSz="914400" rtl="0" eaLnBrk="1" fontAlgn="auto" latinLnBrk="0" hangingPunct="1">
              <a:lnSpc>
                <a:spcPct val="100000"/>
              </a:lnSpc>
              <a:spcBef>
                <a:spcPts val="600"/>
              </a:spcBef>
              <a:spcAft>
                <a:spcPts val="600"/>
              </a:spcAft>
              <a:buClrTx/>
              <a:buSzTx/>
              <a:tabLst/>
              <a:defRPr/>
            </a:pPr>
            <a:endParaRPr kumimoji="0" lang="en-US" sz="1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R="0" lvl="0" algn="l" defTabSz="914400" rtl="0" eaLnBrk="1" fontAlgn="auto" latinLnBrk="0" hangingPunct="1">
              <a:lnSpc>
                <a:spcPct val="100000"/>
              </a:lnSpc>
              <a:spcBef>
                <a:spcPts val="600"/>
              </a:spcBef>
              <a:spcAft>
                <a:spcPts val="600"/>
              </a:spcAft>
              <a:buClrTx/>
              <a:buSzTx/>
              <a:tabLst/>
              <a:defRPr/>
            </a:pPr>
            <a:r>
              <a:rPr kumimoji="0" lang="en-US" sz="1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Avery, C., &amp; Pathak, P. A. (2022). Missing “one-offs” in high school choice in New York City. More Equal by Design: Economic Design Responses to Inequality.</a:t>
            </a:r>
          </a:p>
          <a:p>
            <a:pPr marR="0" lvl="0" algn="l" defTabSz="914400" rtl="0" eaLnBrk="1" fontAlgn="auto" latinLnBrk="0" hangingPunct="1">
              <a:lnSpc>
                <a:spcPct val="100000"/>
              </a:lnSpc>
              <a:spcBef>
                <a:spcPts val="600"/>
              </a:spcBef>
              <a:spcAft>
                <a:spcPts val="600"/>
              </a:spcAft>
              <a:buClrTx/>
              <a:buSzTx/>
              <a:tabLst/>
              <a:defRPr/>
            </a:pPr>
            <a:r>
              <a:rPr kumimoji="0" lang="en-US" sz="1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Nathanson, L., Corcoran, S., &amp; Baker-Smith, C. (2013). High School Choice in New York City: A Report on the School Choices and Placements of Low-Achieving Students. Online Submission.</a:t>
            </a:r>
          </a:p>
          <a:p>
            <a:pPr marR="0" lvl="0" algn="l" defTabSz="914400" rtl="0" eaLnBrk="1" fontAlgn="auto" latinLnBrk="0" hangingPunct="1">
              <a:lnSpc>
                <a:spcPct val="100000"/>
              </a:lnSpc>
              <a:spcBef>
                <a:spcPts val="600"/>
              </a:spcBef>
              <a:spcAft>
                <a:spcPts val="600"/>
              </a:spcAft>
              <a:buClrTx/>
              <a:buSzTx/>
              <a:tabLst/>
              <a:defRPr/>
            </a:pPr>
            <a:r>
              <a:rPr kumimoji="0" lang="en-US" sz="1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Pathak, P. A.(2013): “Comments on Hoxby and Avery (2013),” Brookings Papers on Economic Activity, 51-65.</a:t>
            </a:r>
          </a:p>
          <a:p>
            <a:endParaRPr lang="en-US"/>
          </a:p>
          <a:p>
            <a:r>
              <a:rPr lang="en-US"/>
              <a:t>Questions for AF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824BB-A997-4752-8DD7-C8AA19F2244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729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529"/>
                </a:solidFill>
                <a:effectLst/>
                <a:latin typeface="-apple-system"/>
              </a:rPr>
              <a:t>34 schools hereafter “CTE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529"/>
                </a:solidFill>
                <a:effectLst/>
                <a:latin typeface="-apple-system"/>
              </a:rPr>
              <a:t>Massachusetts Career and Technical Education Programs (CTE) prepare </a:t>
            </a:r>
            <a:r>
              <a:rPr lang="en-US">
                <a:solidFill>
                  <a:srgbClr val="212529"/>
                </a:solidFill>
                <a:latin typeface="-apple-system"/>
              </a:rPr>
              <a:t>students to graduate with skills and credentials that will provide them with advanced employment opportunities if the enter the workforce immediately upon graduation.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pPr marL="685800" lvl="3" fontAlgn="base">
              <a:spcBef>
                <a:spcPts val="1000"/>
              </a:spcBef>
              <a:spcAft>
                <a:spcPts val="600"/>
              </a:spcAft>
            </a:pPr>
            <a:r>
              <a:rPr lang="en-US" altLang="en-US" sz="1200" b="1">
                <a:solidFill>
                  <a:srgbClr val="212529"/>
                </a:solidFill>
                <a:latin typeface="Arial"/>
                <a:cs typeface="Arial"/>
              </a:rPr>
              <a:t>Regional CTE schools and Agricultural Schools (29) – Example, Minuteman Tech, Franklin County Tech  </a:t>
            </a:r>
          </a:p>
          <a:p>
            <a:pPr marL="685800" lvl="3" fontAlgn="base">
              <a:spcBef>
                <a:spcPts val="1000"/>
              </a:spcBef>
              <a:spcAft>
                <a:spcPts val="600"/>
              </a:spcAft>
            </a:pPr>
            <a:r>
              <a:rPr lang="en-US" altLang="en-US" sz="1200" b="1">
                <a:solidFill>
                  <a:srgbClr val="212529"/>
                </a:solidFill>
                <a:latin typeface="Arial"/>
                <a:cs typeface="Arial"/>
              </a:rPr>
              <a:t>Municipal CTE Schools (5)  = Putnam HS </a:t>
            </a:r>
          </a:p>
          <a:p>
            <a:pPr marL="685800" lvl="3" fontAlgn="base">
              <a:spcBef>
                <a:spcPts val="1000"/>
              </a:spcBef>
              <a:spcAft>
                <a:spcPts val="600"/>
              </a:spcAft>
            </a:pPr>
            <a:r>
              <a:rPr lang="en-US" altLang="en-US" sz="1200">
                <a:solidFill>
                  <a:srgbClr val="212529"/>
                </a:solidFill>
                <a:latin typeface="Arial"/>
                <a:cs typeface="Arial"/>
              </a:rPr>
              <a:t>Comprehensive High Schools with CTE (58) – Attleboro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pPr eaLnBrk="0" fontAlgn="base" hangingPunct="0">
              <a:lnSpc>
                <a:spcPct val="100000"/>
              </a:lnSpc>
              <a:spcBef>
                <a:spcPct val="0"/>
              </a:spcBef>
              <a:spcAft>
                <a:spcPct val="0"/>
              </a:spcAft>
            </a:pPr>
            <a:r>
              <a:rPr lang="en-US" altLang="en-US">
                <a:latin typeface="Segoe UI"/>
                <a:ea typeface="Calibri" panose="020F0502020204030204" pitchFamily="34" charset="0"/>
                <a:cs typeface="Segoe UI"/>
              </a:rPr>
              <a:t>Multiple Models:</a:t>
            </a:r>
          </a:p>
          <a:p>
            <a:pPr lvl="1" eaLnBrk="0" fontAlgn="base" hangingPunct="0">
              <a:lnSpc>
                <a:spcPct val="100000"/>
              </a:lnSpc>
              <a:spcBef>
                <a:spcPts val="600"/>
              </a:spcBef>
              <a:spcAft>
                <a:spcPts val="600"/>
              </a:spcAft>
            </a:pPr>
            <a:r>
              <a:rPr lang="en-US" altLang="en-US" sz="2800">
                <a:latin typeface="Segoe UI"/>
                <a:ea typeface="Calibri" panose="020F0502020204030204" pitchFamily="34" charset="0"/>
                <a:cs typeface="Segoe UI"/>
              </a:rPr>
              <a:t>Regional CTE schools and Agricultural Schools (29) </a:t>
            </a:r>
          </a:p>
          <a:p>
            <a:pPr lvl="2" eaLnBrk="0" fontAlgn="base" hangingPunct="0">
              <a:lnSpc>
                <a:spcPct val="100000"/>
              </a:lnSpc>
              <a:spcBef>
                <a:spcPts val="600"/>
              </a:spcBef>
              <a:spcAft>
                <a:spcPts val="600"/>
              </a:spcAft>
            </a:pPr>
            <a:r>
              <a:rPr lang="en-US" altLang="en-US" sz="2400">
                <a:latin typeface="Segoe UI"/>
                <a:ea typeface="Calibri" panose="020F0502020204030204" pitchFamily="34" charset="0"/>
                <a:cs typeface="Segoe UI"/>
              </a:rPr>
              <a:t>Enroll students from multiple districts </a:t>
            </a:r>
          </a:p>
          <a:p>
            <a:pPr lvl="1" eaLnBrk="0" fontAlgn="base" hangingPunct="0">
              <a:lnSpc>
                <a:spcPct val="100000"/>
              </a:lnSpc>
              <a:spcBef>
                <a:spcPts val="600"/>
              </a:spcBef>
              <a:spcAft>
                <a:spcPts val="600"/>
              </a:spcAft>
            </a:pPr>
            <a:r>
              <a:rPr lang="en-US" altLang="en-US" sz="2800">
                <a:latin typeface="Segoe UI"/>
                <a:ea typeface="Calibri" panose="020F0502020204030204" pitchFamily="34" charset="0"/>
                <a:cs typeface="Segoe UI"/>
              </a:rPr>
              <a:t>Municipal CTE Schools (5) </a:t>
            </a:r>
          </a:p>
          <a:p>
            <a:pPr lvl="2" eaLnBrk="0" fontAlgn="base" hangingPunct="0">
              <a:lnSpc>
                <a:spcPct val="100000"/>
              </a:lnSpc>
              <a:spcBef>
                <a:spcPts val="600"/>
              </a:spcBef>
              <a:spcAft>
                <a:spcPts val="600"/>
              </a:spcAft>
            </a:pPr>
            <a:r>
              <a:rPr lang="en-US" altLang="en-US" sz="2400">
                <a:latin typeface="Segoe UI"/>
                <a:ea typeface="Calibri" panose="020F0502020204030204" pitchFamily="34" charset="0"/>
                <a:cs typeface="Segoe UI"/>
              </a:rPr>
              <a:t>In a single district</a:t>
            </a:r>
          </a:p>
          <a:p>
            <a:pPr lvl="1" eaLnBrk="0" fontAlgn="base" hangingPunct="0">
              <a:lnSpc>
                <a:spcPct val="100000"/>
              </a:lnSpc>
              <a:spcBef>
                <a:spcPts val="600"/>
              </a:spcBef>
              <a:spcAft>
                <a:spcPts val="600"/>
              </a:spcAft>
            </a:pPr>
            <a:r>
              <a:rPr lang="en-US" altLang="en-US" sz="2800">
                <a:latin typeface="Segoe UI"/>
                <a:ea typeface="Calibri" panose="020F0502020204030204" pitchFamily="34" charset="0"/>
                <a:cs typeface="Segoe UI"/>
              </a:rPr>
              <a:t>Comprehensive </a:t>
            </a:r>
            <a:r>
              <a:rPr kumimoji="0" lang="en-US" altLang="en-US" sz="2800" b="0" i="0" u="none" strike="noStrike" cap="none" normalizeH="0" baseline="0">
                <a:ln>
                  <a:noFill/>
                </a:ln>
                <a:solidFill>
                  <a:schemeClr val="tx1"/>
                </a:solidFill>
                <a:effectLst/>
                <a:latin typeface="Segoe UI"/>
                <a:ea typeface="Calibri" panose="020F0502020204030204" pitchFamily="34" charset="0"/>
                <a:cs typeface="Segoe UI"/>
              </a:rPr>
              <a:t>High Schools with CTE (58)</a:t>
            </a:r>
          </a:p>
          <a:p>
            <a:pPr lvl="2" eaLnBrk="0" fontAlgn="base" hangingPunct="0">
              <a:lnSpc>
                <a:spcPct val="100000"/>
              </a:lnSpc>
              <a:spcBef>
                <a:spcPts val="600"/>
              </a:spcBef>
              <a:spcAft>
                <a:spcPts val="600"/>
              </a:spcAft>
            </a:pPr>
            <a:r>
              <a:rPr lang="en-US" altLang="en-US" sz="2400">
                <a:latin typeface="Segoe UI"/>
                <a:ea typeface="Calibri" panose="020F0502020204030204" pitchFamily="34" charset="0"/>
                <a:cs typeface="Segoe UI"/>
              </a:rPr>
              <a:t>In a single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endParaRPr lang="en-US"/>
          </a:p>
        </p:txBody>
      </p:sp>
      <p:sp>
        <p:nvSpPr>
          <p:cNvPr id="4" name="Slide Number Placeholder 3"/>
          <p:cNvSpPr>
            <a:spLocks noGrp="1"/>
          </p:cNvSpPr>
          <p:nvPr>
            <p:ph type="sldNum" sz="quarter" idx="5"/>
          </p:nvPr>
        </p:nvSpPr>
        <p:spPr/>
        <p:txBody>
          <a:bodyPr/>
          <a:lstStyle/>
          <a:p>
            <a:fld id="{C5319CF1-362E-4105-ADA0-05C6A12DD2DC}" type="slidenum">
              <a:rPr lang="en-US" smtClean="0"/>
              <a:t>8</a:t>
            </a:fld>
            <a:endParaRPr lang="en-US"/>
          </a:p>
        </p:txBody>
      </p:sp>
    </p:spTree>
    <p:extLst>
      <p:ext uri="{BB962C8B-B14F-4D97-AF65-F5344CB8AC3E}">
        <p14:creationId xmlns:p14="http://schemas.microsoft.com/office/powerpoint/2010/main" val="410319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BD02F-17EF-5094-E83E-6A7D986B0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93716-FAE5-F9CF-C838-6A5DE231D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5069C-E86D-2E94-F566-C543C1595C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529"/>
                </a:solidFill>
                <a:effectLst/>
                <a:latin typeface="-apple-system"/>
              </a:rPr>
              <a:t>34 schools hereafter “CTE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529"/>
                </a:solidFill>
                <a:effectLst/>
                <a:latin typeface="-apple-system"/>
              </a:rPr>
              <a:t>Massachusetts Career and Technical Education Programs (CTE) prepare </a:t>
            </a:r>
            <a:r>
              <a:rPr lang="en-US">
                <a:solidFill>
                  <a:srgbClr val="212529"/>
                </a:solidFill>
                <a:latin typeface="-apple-system"/>
              </a:rPr>
              <a:t>students to graduate with skills and credentials that will provide them with advanced employment opportunities if the enter the workforce immediately upon graduation.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pPr marL="685800" lvl="3" fontAlgn="base">
              <a:spcBef>
                <a:spcPts val="1000"/>
              </a:spcBef>
              <a:spcAft>
                <a:spcPts val="600"/>
              </a:spcAft>
            </a:pPr>
            <a:r>
              <a:rPr lang="en-US" altLang="en-US" sz="1200" b="1">
                <a:solidFill>
                  <a:srgbClr val="212529"/>
                </a:solidFill>
                <a:latin typeface="Arial"/>
                <a:cs typeface="Arial"/>
              </a:rPr>
              <a:t>Regional CTE schools and Agricultural Schools (29) – Example, Minuteman Tech, Franklin County Tech  </a:t>
            </a:r>
          </a:p>
          <a:p>
            <a:pPr marL="685800" lvl="3" fontAlgn="base">
              <a:spcBef>
                <a:spcPts val="1000"/>
              </a:spcBef>
              <a:spcAft>
                <a:spcPts val="600"/>
              </a:spcAft>
            </a:pPr>
            <a:r>
              <a:rPr lang="en-US" altLang="en-US" sz="1200" b="1">
                <a:solidFill>
                  <a:srgbClr val="212529"/>
                </a:solidFill>
                <a:latin typeface="Arial"/>
                <a:cs typeface="Arial"/>
              </a:rPr>
              <a:t>Municipal CTE Schools (5)  = Putnam HS </a:t>
            </a:r>
          </a:p>
          <a:p>
            <a:pPr marL="685800" lvl="3" fontAlgn="base">
              <a:spcBef>
                <a:spcPts val="1000"/>
              </a:spcBef>
              <a:spcAft>
                <a:spcPts val="600"/>
              </a:spcAft>
            </a:pPr>
            <a:r>
              <a:rPr lang="en-US" altLang="en-US" sz="1200">
                <a:solidFill>
                  <a:srgbClr val="212529"/>
                </a:solidFill>
                <a:latin typeface="Arial"/>
                <a:cs typeface="Arial"/>
              </a:rPr>
              <a:t>Comprehensive High Schools with CTE (58) – Attleboro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pPr eaLnBrk="0" fontAlgn="base" hangingPunct="0">
              <a:lnSpc>
                <a:spcPct val="100000"/>
              </a:lnSpc>
              <a:spcBef>
                <a:spcPct val="0"/>
              </a:spcBef>
              <a:spcAft>
                <a:spcPct val="0"/>
              </a:spcAft>
            </a:pPr>
            <a:r>
              <a:rPr lang="en-US" altLang="en-US">
                <a:latin typeface="Segoe UI"/>
                <a:ea typeface="Calibri" panose="020F0502020204030204" pitchFamily="34" charset="0"/>
                <a:cs typeface="Segoe UI"/>
              </a:rPr>
              <a:t>Multiple Models:</a:t>
            </a:r>
          </a:p>
          <a:p>
            <a:pPr lvl="1" eaLnBrk="0" fontAlgn="base" hangingPunct="0">
              <a:lnSpc>
                <a:spcPct val="100000"/>
              </a:lnSpc>
              <a:spcBef>
                <a:spcPts val="600"/>
              </a:spcBef>
              <a:spcAft>
                <a:spcPts val="600"/>
              </a:spcAft>
            </a:pPr>
            <a:r>
              <a:rPr lang="en-US" altLang="en-US" sz="2800">
                <a:latin typeface="Segoe UI"/>
                <a:ea typeface="Calibri" panose="020F0502020204030204" pitchFamily="34" charset="0"/>
                <a:cs typeface="Segoe UI"/>
              </a:rPr>
              <a:t>Regional CTE schools and Agricultural Schools (29) </a:t>
            </a:r>
          </a:p>
          <a:p>
            <a:pPr lvl="2" eaLnBrk="0" fontAlgn="base" hangingPunct="0">
              <a:lnSpc>
                <a:spcPct val="100000"/>
              </a:lnSpc>
              <a:spcBef>
                <a:spcPts val="600"/>
              </a:spcBef>
              <a:spcAft>
                <a:spcPts val="600"/>
              </a:spcAft>
            </a:pPr>
            <a:r>
              <a:rPr lang="en-US" altLang="en-US" sz="2400">
                <a:latin typeface="Segoe UI"/>
                <a:ea typeface="Calibri" panose="020F0502020204030204" pitchFamily="34" charset="0"/>
                <a:cs typeface="Segoe UI"/>
              </a:rPr>
              <a:t>Enroll students from multiple districts </a:t>
            </a:r>
          </a:p>
          <a:p>
            <a:pPr lvl="1" eaLnBrk="0" fontAlgn="base" hangingPunct="0">
              <a:lnSpc>
                <a:spcPct val="100000"/>
              </a:lnSpc>
              <a:spcBef>
                <a:spcPts val="600"/>
              </a:spcBef>
              <a:spcAft>
                <a:spcPts val="600"/>
              </a:spcAft>
            </a:pPr>
            <a:r>
              <a:rPr lang="en-US" altLang="en-US" sz="2800">
                <a:latin typeface="Segoe UI"/>
                <a:ea typeface="Calibri" panose="020F0502020204030204" pitchFamily="34" charset="0"/>
                <a:cs typeface="Segoe UI"/>
              </a:rPr>
              <a:t>Municipal CTE Schools (5) </a:t>
            </a:r>
          </a:p>
          <a:p>
            <a:pPr lvl="2" eaLnBrk="0" fontAlgn="base" hangingPunct="0">
              <a:lnSpc>
                <a:spcPct val="100000"/>
              </a:lnSpc>
              <a:spcBef>
                <a:spcPts val="600"/>
              </a:spcBef>
              <a:spcAft>
                <a:spcPts val="600"/>
              </a:spcAft>
            </a:pPr>
            <a:r>
              <a:rPr lang="en-US" altLang="en-US" sz="2400">
                <a:latin typeface="Segoe UI"/>
                <a:ea typeface="Calibri" panose="020F0502020204030204" pitchFamily="34" charset="0"/>
                <a:cs typeface="Segoe UI"/>
              </a:rPr>
              <a:t>In a single district</a:t>
            </a:r>
          </a:p>
          <a:p>
            <a:pPr lvl="1" eaLnBrk="0" fontAlgn="base" hangingPunct="0">
              <a:lnSpc>
                <a:spcPct val="100000"/>
              </a:lnSpc>
              <a:spcBef>
                <a:spcPts val="600"/>
              </a:spcBef>
              <a:spcAft>
                <a:spcPts val="600"/>
              </a:spcAft>
            </a:pPr>
            <a:r>
              <a:rPr lang="en-US" altLang="en-US" sz="2800">
                <a:latin typeface="Segoe UI"/>
                <a:ea typeface="Calibri" panose="020F0502020204030204" pitchFamily="34" charset="0"/>
                <a:cs typeface="Segoe UI"/>
              </a:rPr>
              <a:t>Comprehensive </a:t>
            </a:r>
            <a:r>
              <a:rPr kumimoji="0" lang="en-US" altLang="en-US" sz="2800" b="0" i="0" u="none" strike="noStrike" cap="none" normalizeH="0" baseline="0">
                <a:ln>
                  <a:noFill/>
                </a:ln>
                <a:solidFill>
                  <a:schemeClr val="tx1"/>
                </a:solidFill>
                <a:effectLst/>
                <a:latin typeface="Segoe UI"/>
                <a:ea typeface="Calibri" panose="020F0502020204030204" pitchFamily="34" charset="0"/>
                <a:cs typeface="Segoe UI"/>
              </a:rPr>
              <a:t>High Schools with CTE (58)</a:t>
            </a:r>
          </a:p>
          <a:p>
            <a:pPr lvl="2" eaLnBrk="0" fontAlgn="base" hangingPunct="0">
              <a:lnSpc>
                <a:spcPct val="100000"/>
              </a:lnSpc>
              <a:spcBef>
                <a:spcPts val="600"/>
              </a:spcBef>
              <a:spcAft>
                <a:spcPts val="600"/>
              </a:spcAft>
            </a:pPr>
            <a:r>
              <a:rPr lang="en-US" altLang="en-US" sz="2400">
                <a:latin typeface="Segoe UI"/>
                <a:ea typeface="Calibri" panose="020F0502020204030204" pitchFamily="34" charset="0"/>
                <a:cs typeface="Segoe UI"/>
              </a:rPr>
              <a:t>In a single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12529"/>
              </a:solidFill>
              <a:latin typeface="-apple-system"/>
            </a:endParaRPr>
          </a:p>
          <a:p>
            <a:endParaRPr lang="en-US"/>
          </a:p>
        </p:txBody>
      </p:sp>
      <p:sp>
        <p:nvSpPr>
          <p:cNvPr id="4" name="Slide Number Placeholder 3">
            <a:extLst>
              <a:ext uri="{FF2B5EF4-FFF2-40B4-BE49-F238E27FC236}">
                <a16:creationId xmlns:a16="http://schemas.microsoft.com/office/drawing/2014/main" id="{8E3FB26A-30AE-8091-107B-BB4AF890D9B2}"/>
              </a:ext>
            </a:extLst>
          </p:cNvPr>
          <p:cNvSpPr>
            <a:spLocks noGrp="1"/>
          </p:cNvSpPr>
          <p:nvPr>
            <p:ph type="sldNum" sz="quarter" idx="5"/>
          </p:nvPr>
        </p:nvSpPr>
        <p:spPr/>
        <p:txBody>
          <a:bodyPr/>
          <a:lstStyle/>
          <a:p>
            <a:fld id="{C5319CF1-362E-4105-ADA0-05C6A12DD2DC}" type="slidenum">
              <a:rPr lang="en-US" smtClean="0"/>
              <a:t>9</a:t>
            </a:fld>
            <a:endParaRPr lang="en-US"/>
          </a:p>
        </p:txBody>
      </p:sp>
    </p:spTree>
    <p:extLst>
      <p:ext uri="{BB962C8B-B14F-4D97-AF65-F5344CB8AC3E}">
        <p14:creationId xmlns:p14="http://schemas.microsoft.com/office/powerpoint/2010/main" val="389070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algn="l"/>
            <a:r>
              <a:rPr lang="en-US" sz="1100" b="0" i="0">
                <a:solidFill>
                  <a:srgbClr val="000000"/>
                </a:solidFill>
                <a:effectLst/>
                <a:latin typeface="Aptos" panose="020B0004020202020204" pitchFamily="34" charset="0"/>
              </a:rPr>
              <a:t>“Federal Legal Standard” slide 10</a:t>
            </a:r>
          </a:p>
          <a:p>
            <a:pPr marL="0" marR="0" algn="l">
              <a:buFont typeface="Arial" panose="020B0604020202020204" pitchFamily="34" charset="0"/>
              <a:buChar char="•"/>
            </a:pPr>
            <a:r>
              <a:rPr lang="en-US" sz="1100" b="0" i="0">
                <a:solidFill>
                  <a:srgbClr val="000000"/>
                </a:solidFill>
                <a:effectLst/>
                <a:latin typeface="Aptos" panose="020B0004020202020204" pitchFamily="34" charset="0"/>
              </a:rPr>
              <a:t>The U.S. Department of Education’s Office for Civil Rights has issued Guidelines that prohibit using selective criteria that disproportionately exclude protected student groups.</a:t>
            </a:r>
          </a:p>
          <a:p>
            <a:pPr marL="0" marR="0" algn="l">
              <a:buFont typeface="Arial" panose="020B0604020202020204" pitchFamily="34" charset="0"/>
              <a:buChar char="•"/>
            </a:pPr>
            <a:r>
              <a:rPr lang="en-US" sz="1100" b="0" i="0">
                <a:solidFill>
                  <a:srgbClr val="000000"/>
                </a:solidFill>
                <a:effectLst/>
                <a:latin typeface="Aptos" panose="020B0004020202020204" pitchFamily="34" charset="0"/>
              </a:rPr>
              <a:t>If disproportionate exclusion occurs, schools must demonstrate two things</a:t>
            </a:r>
          </a:p>
          <a:p>
            <a:pPr marL="742950" marR="0" lvl="1" indent="-285750" algn="l">
              <a:buFont typeface="Arial" panose="020B0604020202020204" pitchFamily="34" charset="0"/>
              <a:buChar char="•"/>
            </a:pPr>
            <a:r>
              <a:rPr lang="en-US" sz="1100" b="0" i="0">
                <a:solidFill>
                  <a:srgbClr val="000000"/>
                </a:solidFill>
                <a:effectLst/>
                <a:latin typeface="Aptos" panose="020B0004020202020204" pitchFamily="34" charset="0"/>
              </a:rPr>
              <a:t>The criteria have been validated as </a:t>
            </a:r>
            <a:r>
              <a:rPr lang="en-US" sz="1100" b="0" i="0" u="sng">
                <a:solidFill>
                  <a:srgbClr val="000000"/>
                </a:solidFill>
                <a:effectLst/>
                <a:latin typeface="Aptos" panose="020B0004020202020204" pitchFamily="34" charset="0"/>
              </a:rPr>
              <a:t>essential to participation</a:t>
            </a:r>
            <a:r>
              <a:rPr lang="en-US" sz="1100" b="0" i="0">
                <a:solidFill>
                  <a:srgbClr val="000000"/>
                </a:solidFill>
                <a:effectLst/>
                <a:latin typeface="Aptos" panose="020B0004020202020204" pitchFamily="34" charset="0"/>
              </a:rPr>
              <a:t> in a given program</a:t>
            </a:r>
          </a:p>
          <a:p>
            <a:pPr marL="742950" marR="0" lvl="1" indent="-285750" algn="l">
              <a:buFont typeface="Arial" panose="020B0604020202020204" pitchFamily="34" charset="0"/>
              <a:buChar char="•"/>
            </a:pPr>
            <a:r>
              <a:rPr lang="en-US" sz="1100" b="0" i="0">
                <a:solidFill>
                  <a:srgbClr val="000000"/>
                </a:solidFill>
                <a:effectLst/>
                <a:latin typeface="Aptos" panose="020B0004020202020204" pitchFamily="34" charset="0"/>
              </a:rPr>
              <a:t>Alternative criteria without that disproportionate effect are unavailable</a:t>
            </a:r>
          </a:p>
          <a:p>
            <a:endParaRPr lang="en-US"/>
          </a:p>
        </p:txBody>
      </p:sp>
      <p:sp>
        <p:nvSpPr>
          <p:cNvPr id="4" name="Slide Number Placeholder 3"/>
          <p:cNvSpPr>
            <a:spLocks noGrp="1"/>
          </p:cNvSpPr>
          <p:nvPr>
            <p:ph type="sldNum" sz="quarter" idx="5"/>
          </p:nvPr>
        </p:nvSpPr>
        <p:spPr/>
        <p:txBody>
          <a:bodyPr/>
          <a:lstStyle/>
          <a:p>
            <a:fld id="{C5319CF1-362E-4105-ADA0-05C6A12DD2DC}" type="slidenum">
              <a:rPr lang="en-US" smtClean="0"/>
              <a:t>11</a:t>
            </a:fld>
            <a:endParaRPr lang="en-US"/>
          </a:p>
        </p:txBody>
      </p:sp>
    </p:spTree>
    <p:extLst>
      <p:ext uri="{BB962C8B-B14F-4D97-AF65-F5344CB8AC3E}">
        <p14:creationId xmlns:p14="http://schemas.microsoft.com/office/powerpoint/2010/main" val="50872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r>
              <a:rPr lang="en-US" sz="1800" b="0" i="0">
                <a:solidFill>
                  <a:srgbClr val="000000"/>
                </a:solidFill>
                <a:effectLst/>
                <a:latin typeface="Aptos" panose="020B0004020202020204" pitchFamily="34" charset="0"/>
              </a:rPr>
              <a:t>“History and Changes to State Regulatory Language” </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As part of this discussion, I would like to remind the Board of some of the changes that were made to the CTE admission regulations  </a:t>
            </a:r>
          </a:p>
          <a:p>
            <a:endParaRPr lang="en-US" b="1"/>
          </a:p>
          <a:p>
            <a:endParaRPr lang="en-US" b="1"/>
          </a:p>
          <a:p>
            <a:r>
              <a:rPr lang="en-US" b="1"/>
              <a:t>Here is the relevant language of the regulation in effect prior to 2003</a:t>
            </a:r>
            <a:r>
              <a:rPr lang="en-US"/>
              <a:t>:</a:t>
            </a:r>
          </a:p>
          <a:p>
            <a:pPr algn="l"/>
            <a:r>
              <a:rPr lang="en-US" sz="1800" b="0" i="0" u="none" strike="noStrike" baseline="0">
                <a:latin typeface="Times New Roman" panose="02020603050405020304" pitchFamily="18" charset="0"/>
              </a:rPr>
              <a:t>Each school desiring to obtain approval for a M.G.L. c. 74 vocational technical program shall submit its admissions criteria in writing. No criteria shall discriminate on the basis of sex, race, religion, color, national origin or special needs. Provision shall be made to accommodate special needs as required by M.G.L. c. 7IB and 603 CMR 28.00. Admissions criteria shall comply with the requirements of St 1971, c. 622, M.G.L. c. 76, §§ 5 and 16 and 603 CMR 26.00, and M.G.L. c. 71A and 603 CMR 14.00. Requirements are specified in the Division’s "Guidelines for the Admissions Policies for Selective Secondary Schools" and the "Guidelines for the Admissions Policies of Comprehensive High Schools with Five or more M.G.L. c. 74 Programs," and are incorporated into 603 CMR 4.00 by reference. Prior academic record shall not be the sole criterion in determining admissions. In making admission decisions, schools shall consider a number of factors including a student’s interest in pursuing the program of study and the ability to benefit therefrom. Admissions criteria shall give priority to students who have been previously enrolled in a vocational</a:t>
            </a:r>
          </a:p>
          <a:p>
            <a:pPr algn="l"/>
            <a:r>
              <a:rPr lang="en-US" sz="1800" b="0" i="0" u="none" strike="noStrike" baseline="0">
                <a:latin typeface="Times New Roman" panose="02020603050405020304" pitchFamily="18" charset="0"/>
              </a:rPr>
              <a:t>technical program in another city, town or district who wish to enroll in the same program of study. Vocational technical education offered under M.G.L. c. 74 is public education. Except where specifically authorized to do so by state law, schools desiring to offer a vocational technical program shall not charge tuition or fees.</a:t>
            </a:r>
            <a:endParaRPr lang="en-US"/>
          </a:p>
        </p:txBody>
      </p:sp>
      <p:sp>
        <p:nvSpPr>
          <p:cNvPr id="4" name="Slide Number Placeholder 3"/>
          <p:cNvSpPr>
            <a:spLocks noGrp="1"/>
          </p:cNvSpPr>
          <p:nvPr>
            <p:ph type="sldNum" sz="quarter" idx="5"/>
          </p:nvPr>
        </p:nvSpPr>
        <p:spPr/>
        <p:txBody>
          <a:bodyPr/>
          <a:lstStyle/>
          <a:p>
            <a:fld id="{9CD20877-DE21-48EB-A83B-8E2E38402759}" type="slidenum">
              <a:rPr lang="en-US" smtClean="0"/>
              <a:t>12</a:t>
            </a:fld>
            <a:endParaRPr lang="en-US"/>
          </a:p>
        </p:txBody>
      </p:sp>
    </p:spTree>
    <p:extLst>
      <p:ext uri="{BB962C8B-B14F-4D97-AF65-F5344CB8AC3E}">
        <p14:creationId xmlns:p14="http://schemas.microsoft.com/office/powerpoint/2010/main" val="98262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buFont typeface="Arial" panose="020B0604020202020204" pitchFamily="34" charset="0"/>
              <a:buChar char="•"/>
            </a:pPr>
            <a:r>
              <a:rPr lang="en-US" sz="1800" b="0" i="0">
                <a:solidFill>
                  <a:srgbClr val="000000"/>
                </a:solidFill>
                <a:effectLst/>
                <a:latin typeface="Aptos" panose="020B0004020202020204" pitchFamily="34" charset="0"/>
              </a:rPr>
              <a:t>In 2021, the Board </a:t>
            </a:r>
            <a:r>
              <a:rPr lang="en-US" sz="1800" b="1" i="0">
                <a:solidFill>
                  <a:srgbClr val="000000"/>
                </a:solidFill>
                <a:effectLst/>
                <a:latin typeface="Aptos" panose="020B0004020202020204" pitchFamily="34" charset="0"/>
              </a:rPr>
              <a:t>removed</a:t>
            </a:r>
            <a:r>
              <a:rPr lang="en-US" sz="1800" b="0" i="0">
                <a:solidFill>
                  <a:srgbClr val="000000"/>
                </a:solidFill>
                <a:effectLst/>
                <a:latin typeface="Aptos" panose="020B0004020202020204" pitchFamily="34" charset="0"/>
              </a:rPr>
              <a:t> the requirement that schools had to use four criteria (grades, attendance, discipline record, and counselor recommendation) as part of their application process</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The Board determined that applying state-prescribed admissions criteria was not in the best interests of students, families, and vocational schools and programs.</a:t>
            </a:r>
          </a:p>
          <a:p>
            <a:pPr marL="0" marR="0" algn="l"/>
            <a:r>
              <a:rPr lang="en-US" sz="1800" b="0" i="0">
                <a:solidFill>
                  <a:srgbClr val="000000"/>
                </a:solidFill>
                <a:effectLst/>
                <a:latin typeface="Aptos" panose="020B0004020202020204" pitchFamily="34" charset="0"/>
              </a:rPr>
              <a:t> </a:t>
            </a:r>
          </a:p>
          <a:p>
            <a:endParaRPr lang="en-US"/>
          </a:p>
        </p:txBody>
      </p:sp>
      <p:sp>
        <p:nvSpPr>
          <p:cNvPr id="4" name="Slide Number Placeholder 3"/>
          <p:cNvSpPr>
            <a:spLocks noGrp="1"/>
          </p:cNvSpPr>
          <p:nvPr>
            <p:ph type="sldNum" sz="quarter" idx="5"/>
          </p:nvPr>
        </p:nvSpPr>
        <p:spPr/>
        <p:txBody>
          <a:bodyPr/>
          <a:lstStyle/>
          <a:p>
            <a:fld id="{9CD20877-DE21-48EB-A83B-8E2E38402759}" type="slidenum">
              <a:rPr lang="en-US" smtClean="0"/>
              <a:t>13</a:t>
            </a:fld>
            <a:endParaRPr lang="en-US"/>
          </a:p>
        </p:txBody>
      </p:sp>
    </p:spTree>
    <p:extLst>
      <p:ext uri="{BB962C8B-B14F-4D97-AF65-F5344CB8AC3E}">
        <p14:creationId xmlns:p14="http://schemas.microsoft.com/office/powerpoint/2010/main" val="196934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buFont typeface="Arial" panose="020B0604020202020204" pitchFamily="34" charset="0"/>
              <a:buChar char="•"/>
            </a:pPr>
            <a:r>
              <a:rPr lang="en-US" sz="1800" b="0" i="0">
                <a:solidFill>
                  <a:srgbClr val="000000"/>
                </a:solidFill>
                <a:effectLst/>
                <a:latin typeface="Aptos" panose="020B0004020202020204" pitchFamily="34" charset="0"/>
              </a:rPr>
              <a:t>The Board also </a:t>
            </a:r>
            <a:r>
              <a:rPr lang="en-US" sz="1800" b="1" i="0">
                <a:solidFill>
                  <a:srgbClr val="000000"/>
                </a:solidFill>
                <a:effectLst/>
                <a:latin typeface="Aptos" panose="020B0004020202020204" pitchFamily="34" charset="0"/>
              </a:rPr>
              <a:t>prohibited</a:t>
            </a:r>
            <a:r>
              <a:rPr lang="en-US" sz="1800" b="0" i="0">
                <a:solidFill>
                  <a:srgbClr val="000000"/>
                </a:solidFill>
                <a:effectLst/>
                <a:latin typeface="Aptos" panose="020B0004020202020204" pitchFamily="34" charset="0"/>
              </a:rPr>
              <a:t> the consideration of excused absences and minor behavior or disciplinary infractions.</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The 2021 amendments to the regulations were designed to promote equitable access to CTE schools.</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 We are now having these study sessions to look at the question:   </a:t>
            </a:r>
            <a:r>
              <a:rPr lang="en-US" sz="1800" b="1" i="0">
                <a:solidFill>
                  <a:srgbClr val="000000"/>
                </a:solidFill>
                <a:effectLst/>
                <a:latin typeface="Aptos" panose="020B0004020202020204" pitchFamily="34" charset="0"/>
              </a:rPr>
              <a:t>What impact has the most recent regulation change had on addressing equitable access to CTE admissions</a:t>
            </a:r>
            <a:r>
              <a:rPr lang="en-US" sz="1800" b="0" i="0">
                <a:solidFill>
                  <a:srgbClr val="000000"/>
                </a:solidFill>
                <a:effectLst/>
                <a:latin typeface="Aptos" panose="020B0004020202020204" pitchFamily="34" charset="0"/>
              </a:rPr>
              <a:t>? </a:t>
            </a:r>
          </a:p>
          <a:p>
            <a:endParaRPr lang="en-US" b="0" i="0">
              <a:solidFill>
                <a:srgbClr val="222222"/>
              </a:solidFill>
              <a:effectLst/>
              <a:latin typeface="-apple-system"/>
            </a:endParaRPr>
          </a:p>
          <a:p>
            <a:endParaRPr lang="en-US" b="0" i="0">
              <a:solidFill>
                <a:srgbClr val="222222"/>
              </a:solidFill>
              <a:effectLst/>
              <a:latin typeface="-apple-system"/>
            </a:endParaRPr>
          </a:p>
          <a:p>
            <a:endParaRPr lang="en-US" b="0" i="0">
              <a:solidFill>
                <a:srgbClr val="222222"/>
              </a:solidFill>
              <a:effectLst/>
              <a:latin typeface="-apple-system"/>
            </a:endParaRPr>
          </a:p>
          <a:p>
            <a:r>
              <a:rPr lang="en-US" b="0" i="0">
                <a:solidFill>
                  <a:srgbClr val="222222"/>
                </a:solidFill>
                <a:effectLst/>
                <a:latin typeface="-apple-system"/>
              </a:rPr>
              <a:t>For purposes of 603 CMR 4.03(6)(a), a "minor behavior or disciplinary infraction" means any student conduct other than conduct for which suspension or expulsion was imposed pursuant to M.G.L. c.71 §37H or §37H1/2, or for which suspension or expulsion for more than 10 days was imposed pursuant to M.G.L. c.71 §37H3/4. </a:t>
            </a:r>
          </a:p>
          <a:p>
            <a:endParaRPr lang="en-US" b="0" i="0">
              <a:solidFill>
                <a:srgbClr val="222222"/>
              </a:solidFill>
              <a:effectLst/>
              <a:latin typeface="-apple-system"/>
            </a:endParaRPr>
          </a:p>
          <a:p>
            <a:pPr>
              <a:spcBef>
                <a:spcPts val="600"/>
              </a:spcBef>
              <a:spcAft>
                <a:spcPts val="600"/>
              </a:spcAft>
            </a:pPr>
            <a:r>
              <a:rPr lang="en-US" sz="2400">
                <a:latin typeface="Segoe UI"/>
                <a:cs typeface="Segoe UI"/>
              </a:rPr>
              <a:t>After regulation change, DESE published extensive guidance for schools and families</a:t>
            </a:r>
          </a:p>
          <a:p>
            <a:pPr>
              <a:spcBef>
                <a:spcPts val="600"/>
              </a:spcBef>
              <a:spcAft>
                <a:spcPts val="600"/>
              </a:spcAft>
            </a:pPr>
            <a:r>
              <a:rPr lang="en-US" sz="2400">
                <a:latin typeface="Segoe UI"/>
                <a:cs typeface="Segoe UI"/>
              </a:rPr>
              <a:t>Topics include:</a:t>
            </a:r>
          </a:p>
          <a:p>
            <a:pPr lvl="1">
              <a:spcBef>
                <a:spcPts val="600"/>
              </a:spcBef>
              <a:spcAft>
                <a:spcPts val="600"/>
              </a:spcAft>
            </a:pPr>
            <a:r>
              <a:rPr lang="en-US">
                <a:latin typeface="Segoe UI"/>
                <a:cs typeface="Segoe UI"/>
              </a:rPr>
              <a:t>Raising awareness for all students</a:t>
            </a:r>
          </a:p>
          <a:p>
            <a:pPr lvl="1">
              <a:spcBef>
                <a:spcPts val="600"/>
              </a:spcBef>
              <a:spcAft>
                <a:spcPts val="600"/>
              </a:spcAft>
            </a:pPr>
            <a:r>
              <a:rPr lang="en-US">
                <a:latin typeface="Segoe UI"/>
                <a:cs typeface="Segoe UI"/>
              </a:rPr>
              <a:t>Admission do’s and don’ts</a:t>
            </a:r>
          </a:p>
          <a:p>
            <a:pPr lvl="1">
              <a:spcBef>
                <a:spcPts val="600"/>
              </a:spcBef>
              <a:spcAft>
                <a:spcPts val="600"/>
              </a:spcAft>
            </a:pPr>
            <a:r>
              <a:rPr lang="en-US">
                <a:latin typeface="Segoe UI"/>
                <a:cs typeface="Segoe UI"/>
              </a:rPr>
              <a:t>Supporting students and families </a:t>
            </a:r>
          </a:p>
          <a:p>
            <a:pPr lvl="1">
              <a:spcBef>
                <a:spcPts val="600"/>
              </a:spcBef>
              <a:spcAft>
                <a:spcPts val="600"/>
              </a:spcAft>
            </a:pPr>
            <a:r>
              <a:rPr lang="en-US">
                <a:latin typeface="Segoe UI"/>
                <a:cs typeface="Segoe UI"/>
              </a:rPr>
              <a:t>Analyzing student population data</a:t>
            </a:r>
          </a:p>
          <a:p>
            <a:pPr lvl="1">
              <a:spcBef>
                <a:spcPts val="600"/>
              </a:spcBef>
              <a:spcAft>
                <a:spcPts val="600"/>
              </a:spcAft>
            </a:pPr>
            <a:r>
              <a:rPr lang="en-US">
                <a:latin typeface="Segoe UI"/>
                <a:cs typeface="Segoe UI"/>
              </a:rPr>
              <a:t>Model policy templates</a:t>
            </a:r>
          </a:p>
          <a:p>
            <a:endParaRPr lang="en-US"/>
          </a:p>
        </p:txBody>
      </p:sp>
      <p:sp>
        <p:nvSpPr>
          <p:cNvPr id="4" name="Slide Number Placeholder 3"/>
          <p:cNvSpPr>
            <a:spLocks noGrp="1"/>
          </p:cNvSpPr>
          <p:nvPr>
            <p:ph type="sldNum" sz="quarter" idx="5"/>
          </p:nvPr>
        </p:nvSpPr>
        <p:spPr/>
        <p:txBody>
          <a:bodyPr/>
          <a:lstStyle/>
          <a:p>
            <a:fld id="{9CD20877-DE21-48EB-A83B-8E2E38402759}" type="slidenum">
              <a:rPr lang="en-US" smtClean="0"/>
              <a:t>14</a:t>
            </a:fld>
            <a:endParaRPr lang="en-US"/>
          </a:p>
        </p:txBody>
      </p:sp>
    </p:spTree>
    <p:extLst>
      <p:ext uri="{BB962C8B-B14F-4D97-AF65-F5344CB8AC3E}">
        <p14:creationId xmlns:p14="http://schemas.microsoft.com/office/powerpoint/2010/main" val="384101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6B5A9-B126-54EA-4214-32BAB2282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FFBB8-81AD-C79F-0351-04BFFA806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E98CB-C211-FB95-A6E5-A615BAEAFB3E}"/>
              </a:ext>
            </a:extLst>
          </p:cNvPr>
          <p:cNvSpPr>
            <a:spLocks noGrp="1"/>
          </p:cNvSpPr>
          <p:nvPr>
            <p:ph type="body" idx="1"/>
          </p:nvPr>
        </p:nvSpPr>
        <p:spPr/>
        <p:txBody>
          <a:bodyPr/>
          <a:lstStyle/>
          <a:p>
            <a:endParaRPr lang="en-US"/>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The Department’s current CTE regulations incorporate the same standard that USED employs.</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But the discussion we are having now goes beyond legal compliance, this is about access to public education.</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CTE schools are public schools, and all students should have equal access to them.</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Yes, they are limited resources, and the Department and individual schools are working to increase the number of seats so that hopefully, every student that wants CTE can get CTE.</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But in the meantime, we believe it is important to improve student access to CTE.</a:t>
            </a:r>
          </a:p>
          <a:p>
            <a:pPr marL="0" marR="0" algn="l"/>
            <a:r>
              <a:rPr lang="en-US" sz="1800" b="0" i="0">
                <a:solidFill>
                  <a:srgbClr val="000000"/>
                </a:solidFill>
                <a:effectLst/>
                <a:latin typeface="Aptos" panose="020B0004020202020204" pitchFamily="34" charset="0"/>
              </a:rPr>
              <a:t> </a:t>
            </a:r>
          </a:p>
          <a:p>
            <a:pPr marL="0" marR="0" algn="l"/>
            <a:r>
              <a:rPr lang="en-US" sz="1800" b="1" i="0">
                <a:solidFill>
                  <a:srgbClr val="000000"/>
                </a:solidFill>
                <a:effectLst/>
                <a:latin typeface="Aptos" panose="020B0004020202020204" pitchFamily="34" charset="0"/>
              </a:rPr>
              <a:t>If asked:</a:t>
            </a:r>
            <a:r>
              <a:rPr lang="en-US" sz="1800" b="0" i="0">
                <a:solidFill>
                  <a:srgbClr val="000000"/>
                </a:solidFill>
                <a:effectLst/>
                <a:latin typeface="Aptos" panose="020B0004020202020204" pitchFamily="34" charset="0"/>
              </a:rPr>
              <a:t>  “does the legal standard say we should look at enrollment or application data?”</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For compliance with OCR’s civil rights review process, we look at </a:t>
            </a:r>
            <a:r>
              <a:rPr lang="en-US" sz="1800" b="1" i="0">
                <a:solidFill>
                  <a:srgbClr val="000000"/>
                </a:solidFill>
                <a:effectLst/>
                <a:latin typeface="Aptos" panose="020B0004020202020204" pitchFamily="34" charset="0"/>
              </a:rPr>
              <a:t>enrollment </a:t>
            </a:r>
            <a:r>
              <a:rPr lang="en-US" sz="1800" b="0" i="0">
                <a:solidFill>
                  <a:srgbClr val="000000"/>
                </a:solidFill>
                <a:effectLst/>
                <a:latin typeface="Aptos" panose="020B0004020202020204" pitchFamily="34" charset="0"/>
              </a:rPr>
              <a:t>data.  We look at </a:t>
            </a:r>
            <a:r>
              <a:rPr lang="en-US" sz="1800" b="1" i="0">
                <a:solidFill>
                  <a:srgbClr val="000000"/>
                </a:solidFill>
                <a:effectLst/>
                <a:latin typeface="Aptos" panose="020B0004020202020204" pitchFamily="34" charset="0"/>
              </a:rPr>
              <a:t>admissions</a:t>
            </a:r>
            <a:r>
              <a:rPr lang="en-US" sz="1800" b="0" i="0">
                <a:solidFill>
                  <a:srgbClr val="000000"/>
                </a:solidFill>
                <a:effectLst/>
                <a:latin typeface="Aptos" panose="020B0004020202020204" pitchFamily="34" charset="0"/>
              </a:rPr>
              <a:t> data with schools when we are providing technical assistance.</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However, this discussion isn’t limited to compliance with OCR’s process, it’s about student access to CTE.</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Here is an analogy. We recently revised Massachusetts’ IEP process for students with disabilities, not because we were out of compliance, but because improving special education is the right thing to do.</a:t>
            </a:r>
          </a:p>
          <a:p>
            <a:pPr marL="0" marR="0" algn="l">
              <a:buFont typeface="Arial" panose="020B0604020202020204" pitchFamily="34" charset="0"/>
              <a:buChar char="•"/>
            </a:pPr>
            <a:r>
              <a:rPr lang="en-US" sz="1800" b="0" i="0">
                <a:solidFill>
                  <a:srgbClr val="000000"/>
                </a:solidFill>
                <a:effectLst/>
                <a:latin typeface="Aptos" panose="020B0004020202020204" pitchFamily="34" charset="0"/>
              </a:rPr>
              <a:t>Improving access to CTE is the right thing to do.</a:t>
            </a:r>
          </a:p>
          <a:p>
            <a:pPr marL="0" marR="0" algn="l"/>
            <a:r>
              <a:rPr lang="en-US" sz="1800" b="0" i="0">
                <a:solidFill>
                  <a:srgbClr val="000000"/>
                </a:solidFill>
                <a:effectLst/>
                <a:latin typeface="Aptos" panose="020B0004020202020204" pitchFamily="34" charset="0"/>
              </a:rPr>
              <a:t> </a:t>
            </a:r>
          </a:p>
          <a:p>
            <a:endParaRPr lang="en-US"/>
          </a:p>
        </p:txBody>
      </p:sp>
      <p:sp>
        <p:nvSpPr>
          <p:cNvPr id="4" name="Slide Number Placeholder 3">
            <a:extLst>
              <a:ext uri="{FF2B5EF4-FFF2-40B4-BE49-F238E27FC236}">
                <a16:creationId xmlns:a16="http://schemas.microsoft.com/office/drawing/2014/main" id="{0ED580C9-83E8-C951-E44C-24251D8FF46F}"/>
              </a:ext>
            </a:extLst>
          </p:cNvPr>
          <p:cNvSpPr>
            <a:spLocks noGrp="1"/>
          </p:cNvSpPr>
          <p:nvPr>
            <p:ph type="sldNum" sz="quarter" idx="5"/>
          </p:nvPr>
        </p:nvSpPr>
        <p:spPr/>
        <p:txBody>
          <a:bodyPr/>
          <a:lstStyle/>
          <a:p>
            <a:fld id="{C5319CF1-362E-4105-ADA0-05C6A12DD2DC}" type="slidenum">
              <a:rPr lang="en-US" smtClean="0"/>
              <a:t>15</a:t>
            </a:fld>
            <a:endParaRPr lang="en-US"/>
          </a:p>
        </p:txBody>
      </p:sp>
    </p:spTree>
    <p:extLst>
      <p:ext uri="{BB962C8B-B14F-4D97-AF65-F5344CB8AC3E}">
        <p14:creationId xmlns:p14="http://schemas.microsoft.com/office/powerpoint/2010/main" val="96596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03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3261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4824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3271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5056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846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9181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286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89214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87619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5_66EBB56E.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75FE6-5505-497D-C763-A8152797DD86}"/>
              </a:ext>
            </a:extLst>
          </p:cNvPr>
          <p:cNvSpPr>
            <a:spLocks noGrp="1"/>
          </p:cNvSpPr>
          <p:nvPr>
            <p:ph type="ctrTitle"/>
          </p:nvPr>
        </p:nvSpPr>
        <p:spPr/>
        <p:txBody>
          <a:bodyPr/>
          <a:lstStyle/>
          <a:p>
            <a:r>
              <a:rPr lang="en-US" dirty="0"/>
              <a:t>BESE CTE Admission Study Session 2</a:t>
            </a:r>
          </a:p>
        </p:txBody>
      </p:sp>
      <p:sp>
        <p:nvSpPr>
          <p:cNvPr id="5" name="Subtitle 4">
            <a:extLst>
              <a:ext uri="{FF2B5EF4-FFF2-40B4-BE49-F238E27FC236}">
                <a16:creationId xmlns:a16="http://schemas.microsoft.com/office/drawing/2014/main" id="{5FC01805-D82C-6425-75A3-880FB556231B}"/>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November 15, 2024</a:t>
            </a:r>
          </a:p>
        </p:txBody>
      </p:sp>
    </p:spTree>
    <p:extLst>
      <p:ext uri="{BB962C8B-B14F-4D97-AF65-F5344CB8AC3E}">
        <p14:creationId xmlns:p14="http://schemas.microsoft.com/office/powerpoint/2010/main" val="101600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85CAC-3769-3CEE-3DB9-40505FDFF3B6}"/>
              </a:ext>
            </a:extLst>
          </p:cNvPr>
          <p:cNvSpPr>
            <a:spLocks noGrp="1"/>
          </p:cNvSpPr>
          <p:nvPr>
            <p:ph type="title"/>
          </p:nvPr>
        </p:nvSpPr>
        <p:spPr/>
        <p:txBody>
          <a:bodyPr/>
          <a:lstStyle/>
          <a:p>
            <a:r>
              <a:rPr lang="en-US"/>
              <a:t>Legal Standard Revisited </a:t>
            </a:r>
          </a:p>
        </p:txBody>
      </p:sp>
    </p:spTree>
    <p:extLst>
      <p:ext uri="{BB962C8B-B14F-4D97-AF65-F5344CB8AC3E}">
        <p14:creationId xmlns:p14="http://schemas.microsoft.com/office/powerpoint/2010/main" val="24803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8082D-7301-C19B-056E-FFF675734AD5}"/>
              </a:ext>
            </a:extLst>
          </p:cNvPr>
          <p:cNvSpPr>
            <a:spLocks noGrp="1"/>
          </p:cNvSpPr>
          <p:nvPr>
            <p:ph idx="1"/>
          </p:nvPr>
        </p:nvSpPr>
        <p:spPr/>
        <p:txBody>
          <a:bodyPr vert="horz" lIns="91440" tIns="45720" rIns="91440" bIns="45720" rtlCol="0" anchor="t">
            <a:noAutofit/>
          </a:bodyPr>
          <a:lstStyle/>
          <a:p>
            <a:pPr>
              <a:lnSpc>
                <a:spcPct val="100000"/>
              </a:lnSpc>
              <a:spcBef>
                <a:spcPts val="600"/>
              </a:spcBef>
              <a:spcAft>
                <a:spcPts val="600"/>
              </a:spcAft>
            </a:pPr>
            <a:r>
              <a:rPr lang="en-US">
                <a:latin typeface="Arial"/>
                <a:cs typeface="Arial"/>
              </a:rPr>
              <a:t>Federal:</a:t>
            </a:r>
          </a:p>
          <a:p>
            <a:pPr lvl="1">
              <a:lnSpc>
                <a:spcPct val="100000"/>
              </a:lnSpc>
              <a:spcBef>
                <a:spcPts val="600"/>
              </a:spcBef>
              <a:spcAft>
                <a:spcPts val="600"/>
              </a:spcAft>
            </a:pPr>
            <a:r>
              <a:rPr lang="en-US">
                <a:latin typeface="Arial"/>
                <a:cs typeface="Arial"/>
              </a:rPr>
              <a:t>“Guidelines for Eliminating Discrimination and Denial of Services on the Basis of Race, Color, National Origin, Sex, and Handicap in Vocational Education Programs.”</a:t>
            </a:r>
            <a:endParaRPr lang="en-US"/>
          </a:p>
          <a:p>
            <a:pPr lvl="2">
              <a:lnSpc>
                <a:spcPct val="100000"/>
              </a:lnSpc>
              <a:spcBef>
                <a:spcPts val="600"/>
              </a:spcBef>
              <a:spcAft>
                <a:spcPts val="600"/>
              </a:spcAft>
            </a:pPr>
            <a:r>
              <a:rPr lang="en-US">
                <a:latin typeface="Arial"/>
                <a:cs typeface="Arial"/>
              </a:rPr>
              <a:t>Appendix B to Part 100 (Title VI) </a:t>
            </a:r>
          </a:p>
          <a:p>
            <a:pPr lvl="1">
              <a:lnSpc>
                <a:spcPct val="100000"/>
              </a:lnSpc>
              <a:spcBef>
                <a:spcPts val="600"/>
              </a:spcBef>
              <a:spcAft>
                <a:spcPts val="600"/>
              </a:spcAft>
            </a:pPr>
            <a:r>
              <a:rPr lang="en-US">
                <a:latin typeface="Arial"/>
                <a:cs typeface="Arial"/>
              </a:rPr>
              <a:t>Prohibits use of criteria “that have the effect of disproportionately excluding persons of a particular race, color, national origin, sex, or handicap” from admission to CTE programs.</a:t>
            </a:r>
            <a:endParaRPr lang="en-US"/>
          </a:p>
          <a:p>
            <a:pPr marL="457200" lvl="1" indent="0">
              <a:lnSpc>
                <a:spcPct val="100000"/>
              </a:lnSpc>
              <a:spcBef>
                <a:spcPts val="600"/>
              </a:spcBef>
              <a:spcAft>
                <a:spcPts val="600"/>
              </a:spcAft>
              <a:buNone/>
            </a:pPr>
            <a:endParaRPr lang="en-US"/>
          </a:p>
          <a:p>
            <a:pPr lvl="1">
              <a:lnSpc>
                <a:spcPct val="100000"/>
              </a:lnSpc>
              <a:spcBef>
                <a:spcPts val="600"/>
              </a:spcBef>
              <a:spcAft>
                <a:spcPts val="600"/>
              </a:spcAft>
            </a:pPr>
            <a:endParaRPr lang="en-US"/>
          </a:p>
          <a:p>
            <a:pPr>
              <a:lnSpc>
                <a:spcPct val="100000"/>
              </a:lnSpc>
              <a:spcBef>
                <a:spcPts val="0"/>
              </a:spcBef>
            </a:pPr>
            <a:endParaRPr lang="en-US">
              <a:latin typeface="Segoe UI"/>
              <a:cs typeface="Segoe UI"/>
            </a:endParaRPr>
          </a:p>
        </p:txBody>
      </p:sp>
      <p:sp>
        <p:nvSpPr>
          <p:cNvPr id="3" name="Title 2">
            <a:extLst>
              <a:ext uri="{FF2B5EF4-FFF2-40B4-BE49-F238E27FC236}">
                <a16:creationId xmlns:a16="http://schemas.microsoft.com/office/drawing/2014/main" id="{1B7BFEEE-4D83-5B08-6330-30846418F3DC}"/>
              </a:ext>
            </a:extLst>
          </p:cNvPr>
          <p:cNvSpPr>
            <a:spLocks noGrp="1"/>
          </p:cNvSpPr>
          <p:nvPr>
            <p:ph type="title"/>
          </p:nvPr>
        </p:nvSpPr>
        <p:spPr/>
        <p:txBody>
          <a:bodyPr/>
          <a:lstStyle/>
          <a:p>
            <a:r>
              <a:rPr lang="en-US">
                <a:latin typeface="Arial"/>
                <a:cs typeface="Arial"/>
              </a:rPr>
              <a:t>Federal Legal Standard</a:t>
            </a:r>
            <a:endParaRPr lang="en-US"/>
          </a:p>
        </p:txBody>
      </p:sp>
    </p:spTree>
    <p:extLst>
      <p:ext uri="{BB962C8B-B14F-4D97-AF65-F5344CB8AC3E}">
        <p14:creationId xmlns:p14="http://schemas.microsoft.com/office/powerpoint/2010/main" val="135903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0D8C44-55EC-B406-A616-A4901FB651E0}"/>
              </a:ext>
            </a:extLst>
          </p:cNvPr>
          <p:cNvSpPr>
            <a:spLocks noGrp="1"/>
          </p:cNvSpPr>
          <p:nvPr>
            <p:ph idx="1"/>
          </p:nvPr>
        </p:nvSpPr>
        <p:spPr/>
        <p:txBody>
          <a:bodyPr>
            <a:noAutofit/>
          </a:bodyPr>
          <a:lstStyle/>
          <a:p>
            <a:pPr>
              <a:spcBef>
                <a:spcPts val="600"/>
              </a:spcBef>
              <a:spcAft>
                <a:spcPts val="600"/>
              </a:spcAft>
            </a:pPr>
            <a:r>
              <a:rPr lang="en-US">
                <a:effectLst/>
                <a:latin typeface="Arial"/>
                <a:cs typeface="Arial"/>
              </a:rPr>
              <a:t>Beginning in 2003, our regulations required CTE programs to use 4 admissions criteria:</a:t>
            </a:r>
          </a:p>
          <a:p>
            <a:pPr lvl="1">
              <a:spcBef>
                <a:spcPts val="600"/>
              </a:spcBef>
              <a:spcAft>
                <a:spcPts val="600"/>
              </a:spcAft>
            </a:pPr>
            <a:r>
              <a:rPr lang="en-US" sz="2800">
                <a:latin typeface="Arial"/>
                <a:cs typeface="Arial"/>
              </a:rPr>
              <a:t>G</a:t>
            </a:r>
            <a:r>
              <a:rPr lang="en-US" sz="2800">
                <a:effectLst/>
                <a:latin typeface="Arial"/>
                <a:cs typeface="Arial"/>
              </a:rPr>
              <a:t>rades</a:t>
            </a:r>
          </a:p>
          <a:p>
            <a:pPr lvl="1">
              <a:spcBef>
                <a:spcPts val="600"/>
              </a:spcBef>
              <a:spcAft>
                <a:spcPts val="600"/>
              </a:spcAft>
            </a:pPr>
            <a:r>
              <a:rPr lang="en-US" sz="2800">
                <a:effectLst/>
                <a:latin typeface="Arial"/>
                <a:cs typeface="Arial"/>
              </a:rPr>
              <a:t>Discipline record</a:t>
            </a:r>
          </a:p>
          <a:p>
            <a:pPr lvl="1">
              <a:spcBef>
                <a:spcPts val="600"/>
              </a:spcBef>
              <a:spcAft>
                <a:spcPts val="600"/>
              </a:spcAft>
            </a:pPr>
            <a:r>
              <a:rPr lang="en-US" sz="2800">
                <a:latin typeface="Arial"/>
                <a:cs typeface="Arial"/>
              </a:rPr>
              <a:t>A</a:t>
            </a:r>
            <a:r>
              <a:rPr lang="en-US" sz="2800">
                <a:effectLst/>
                <a:latin typeface="Arial"/>
                <a:cs typeface="Arial"/>
              </a:rPr>
              <a:t>ttendance</a:t>
            </a:r>
          </a:p>
          <a:p>
            <a:pPr lvl="1">
              <a:spcBef>
                <a:spcPts val="600"/>
              </a:spcBef>
              <a:spcAft>
                <a:spcPts val="600"/>
              </a:spcAft>
            </a:pPr>
            <a:r>
              <a:rPr lang="en-US" sz="2800">
                <a:latin typeface="Arial"/>
                <a:cs typeface="Arial"/>
              </a:rPr>
              <a:t>R</a:t>
            </a:r>
            <a:r>
              <a:rPr lang="en-US" sz="2800">
                <a:effectLst/>
                <a:latin typeface="Arial"/>
                <a:cs typeface="Arial"/>
              </a:rPr>
              <a:t>ecommendation</a:t>
            </a:r>
          </a:p>
          <a:p>
            <a:pPr>
              <a:spcBef>
                <a:spcPts val="600"/>
              </a:spcBef>
              <a:spcAft>
                <a:spcPts val="600"/>
              </a:spcAft>
            </a:pPr>
            <a:r>
              <a:rPr lang="en-US">
                <a:latin typeface="Arial"/>
                <a:cs typeface="Arial"/>
              </a:rPr>
              <a:t>A</a:t>
            </a:r>
            <a:r>
              <a:rPr lang="en-US">
                <a:effectLst/>
                <a:latin typeface="Arial"/>
                <a:cs typeface="Arial"/>
              </a:rPr>
              <a:t>nd allowed an optional 5th criterion:</a:t>
            </a:r>
          </a:p>
          <a:p>
            <a:pPr lvl="1">
              <a:spcBef>
                <a:spcPts val="600"/>
              </a:spcBef>
              <a:spcAft>
                <a:spcPts val="600"/>
              </a:spcAft>
            </a:pPr>
            <a:r>
              <a:rPr lang="en-US" sz="2800">
                <a:latin typeface="Arial"/>
                <a:cs typeface="Arial"/>
              </a:rPr>
              <a:t>Interview</a:t>
            </a:r>
          </a:p>
        </p:txBody>
      </p:sp>
      <p:sp>
        <p:nvSpPr>
          <p:cNvPr id="3" name="Title 2">
            <a:extLst>
              <a:ext uri="{FF2B5EF4-FFF2-40B4-BE49-F238E27FC236}">
                <a16:creationId xmlns:a16="http://schemas.microsoft.com/office/drawing/2014/main" id="{E4E697CF-3BF4-0AB4-7B3A-31AE39CB4138}"/>
              </a:ext>
            </a:extLst>
          </p:cNvPr>
          <p:cNvSpPr>
            <a:spLocks noGrp="1"/>
          </p:cNvSpPr>
          <p:nvPr>
            <p:ph type="title"/>
          </p:nvPr>
        </p:nvSpPr>
        <p:spPr/>
        <p:txBody>
          <a:bodyPr>
            <a:noAutofit/>
          </a:bodyPr>
          <a:lstStyle/>
          <a:p>
            <a:r>
              <a:rPr lang="en-US" sz="4000">
                <a:effectLst/>
                <a:latin typeface="Arial"/>
                <a:ea typeface="Times New Roman" panose="02020603050405020304" pitchFamily="18" charset="0"/>
                <a:cs typeface="Arial"/>
              </a:rPr>
              <a:t>History and Changes to </a:t>
            </a:r>
            <a:r>
              <a:rPr lang="en-US" sz="4000">
                <a:latin typeface="Arial"/>
                <a:ea typeface="Times New Roman" panose="02020603050405020304" pitchFamily="18" charset="0"/>
                <a:cs typeface="Arial"/>
              </a:rPr>
              <a:t>State </a:t>
            </a:r>
            <a:r>
              <a:rPr lang="en-US" sz="4000">
                <a:effectLst/>
                <a:latin typeface="Arial"/>
                <a:ea typeface="Times New Roman" panose="02020603050405020304" pitchFamily="18" charset="0"/>
                <a:cs typeface="Arial"/>
              </a:rPr>
              <a:t>Regulatory Language</a:t>
            </a:r>
            <a:endParaRPr lang="en-US" sz="4000">
              <a:latin typeface="Arial"/>
              <a:cs typeface="Arial"/>
            </a:endParaRPr>
          </a:p>
        </p:txBody>
      </p:sp>
    </p:spTree>
    <p:extLst>
      <p:ext uri="{BB962C8B-B14F-4D97-AF65-F5344CB8AC3E}">
        <p14:creationId xmlns:p14="http://schemas.microsoft.com/office/powerpoint/2010/main" val="11467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0D8C44-55EC-B406-A616-A4901FB651E0}"/>
              </a:ext>
            </a:extLst>
          </p:cNvPr>
          <p:cNvSpPr>
            <a:spLocks noGrp="1"/>
          </p:cNvSpPr>
          <p:nvPr>
            <p:ph idx="1"/>
          </p:nvPr>
        </p:nvSpPr>
        <p:spPr>
          <a:xfrm>
            <a:off x="838200" y="2086984"/>
            <a:ext cx="10868378" cy="4411992"/>
          </a:xfrm>
        </p:spPr>
        <p:txBody>
          <a:bodyPr vert="horz" lIns="91440" tIns="45720" rIns="91440" bIns="45720" rtlCol="0" anchor="t">
            <a:noAutofit/>
          </a:bodyPr>
          <a:lstStyle/>
          <a:p>
            <a:pPr>
              <a:lnSpc>
                <a:spcPct val="100000"/>
              </a:lnSpc>
              <a:spcBef>
                <a:spcPts val="600"/>
              </a:spcBef>
              <a:spcAft>
                <a:spcPts val="600"/>
              </a:spcAft>
            </a:pPr>
            <a:r>
              <a:rPr lang="en-US" sz="2600">
                <a:latin typeface="Arial"/>
                <a:cs typeface="Arial"/>
              </a:rPr>
              <a:t>In 2021, the Board voted to approve a revised regulation that removed the statewide, 4-criteria selective admission policy requirement.</a:t>
            </a:r>
          </a:p>
          <a:p>
            <a:pPr>
              <a:lnSpc>
                <a:spcPct val="100000"/>
              </a:lnSpc>
              <a:spcBef>
                <a:spcPts val="600"/>
              </a:spcBef>
              <a:spcAft>
                <a:spcPts val="600"/>
              </a:spcAft>
            </a:pPr>
            <a:r>
              <a:rPr lang="en-US" sz="2600">
                <a:latin typeface="Arial"/>
                <a:cs typeface="Arial"/>
              </a:rPr>
              <a:t>New regulation permits schools to set policies so long as they comply with federal and state law / guidelines.</a:t>
            </a:r>
          </a:p>
          <a:p>
            <a:pPr>
              <a:lnSpc>
                <a:spcPct val="100000"/>
              </a:lnSpc>
              <a:spcBef>
                <a:spcPts val="600"/>
              </a:spcBef>
              <a:spcAft>
                <a:spcPts val="600"/>
              </a:spcAft>
            </a:pPr>
            <a:r>
              <a:rPr lang="en-US" sz="2600">
                <a:latin typeface="Arial"/>
                <a:cs typeface="Arial"/>
              </a:rPr>
              <a:t>If a school does not comply, DESE will take actions it deems necessary to achieve compliance.</a:t>
            </a:r>
          </a:p>
          <a:p>
            <a:pPr lvl="1">
              <a:lnSpc>
                <a:spcPct val="100000"/>
              </a:lnSpc>
              <a:spcBef>
                <a:spcPts val="600"/>
              </a:spcBef>
              <a:spcAft>
                <a:spcPts val="600"/>
              </a:spcAft>
            </a:pPr>
            <a:r>
              <a:rPr lang="en-US" sz="2600">
                <a:latin typeface="Arial"/>
                <a:cs typeface="Arial"/>
              </a:rPr>
              <a:t>This could include a requirement to institute an admissions lottery.  </a:t>
            </a:r>
          </a:p>
          <a:p>
            <a:pPr lvl="2">
              <a:lnSpc>
                <a:spcPct val="100000"/>
              </a:lnSpc>
              <a:spcBef>
                <a:spcPts val="600"/>
              </a:spcBef>
              <a:spcAft>
                <a:spcPts val="600"/>
              </a:spcAft>
            </a:pPr>
            <a:r>
              <a:rPr lang="en-US" sz="2400" i="1">
                <a:latin typeface="Arial"/>
                <a:cs typeface="Arial"/>
              </a:rPr>
              <a:t>See</a:t>
            </a:r>
            <a:r>
              <a:rPr lang="en-US" sz="2400">
                <a:latin typeface="Arial"/>
                <a:cs typeface="Arial"/>
              </a:rPr>
              <a:t> 603 CMR 4.03(6)(a).</a:t>
            </a:r>
          </a:p>
        </p:txBody>
      </p:sp>
      <p:sp>
        <p:nvSpPr>
          <p:cNvPr id="3" name="Title 2">
            <a:extLst>
              <a:ext uri="{FF2B5EF4-FFF2-40B4-BE49-F238E27FC236}">
                <a16:creationId xmlns:a16="http://schemas.microsoft.com/office/drawing/2014/main" id="{E4E697CF-3BF4-0AB4-7B3A-31AE39CB4138}"/>
              </a:ext>
            </a:extLst>
          </p:cNvPr>
          <p:cNvSpPr>
            <a:spLocks noGrp="1"/>
          </p:cNvSpPr>
          <p:nvPr>
            <p:ph type="title"/>
          </p:nvPr>
        </p:nvSpPr>
        <p:spPr/>
        <p:txBody>
          <a:bodyPr>
            <a:normAutofit fontScale="90000"/>
          </a:bodyPr>
          <a:lstStyle/>
          <a:p>
            <a:r>
              <a:rPr lang="en-US" sz="4400">
                <a:effectLst/>
                <a:latin typeface="Arial"/>
                <a:ea typeface="Times New Roman" panose="02020603050405020304" pitchFamily="18" charset="0"/>
                <a:cs typeface="Arial"/>
              </a:rPr>
              <a:t>History and Changes to Regulatory Language</a:t>
            </a:r>
            <a:endParaRPr lang="en-US">
              <a:latin typeface="Arial"/>
              <a:cs typeface="Arial"/>
            </a:endParaRPr>
          </a:p>
        </p:txBody>
      </p:sp>
    </p:spTree>
    <p:extLst>
      <p:ext uri="{BB962C8B-B14F-4D97-AF65-F5344CB8AC3E}">
        <p14:creationId xmlns:p14="http://schemas.microsoft.com/office/powerpoint/2010/main" val="242712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0D8C44-55EC-B406-A616-A4901FB651E0}"/>
              </a:ext>
            </a:extLst>
          </p:cNvPr>
          <p:cNvSpPr>
            <a:spLocks noGrp="1"/>
          </p:cNvSpPr>
          <p:nvPr>
            <p:ph idx="1"/>
          </p:nvPr>
        </p:nvSpPr>
        <p:spPr>
          <a:xfrm>
            <a:off x="838200" y="2086984"/>
            <a:ext cx="10868378" cy="4052559"/>
          </a:xfrm>
        </p:spPr>
        <p:txBody>
          <a:bodyPr vert="horz" lIns="91440" tIns="45720" rIns="91440" bIns="45720" rtlCol="0" anchor="t">
            <a:noAutofit/>
          </a:bodyPr>
          <a:lstStyle/>
          <a:p>
            <a:pPr>
              <a:lnSpc>
                <a:spcPct val="100000"/>
              </a:lnSpc>
              <a:spcBef>
                <a:spcPts val="600"/>
              </a:spcBef>
              <a:spcAft>
                <a:spcPts val="600"/>
              </a:spcAft>
            </a:pPr>
            <a:r>
              <a:rPr lang="en-US">
                <a:latin typeface="Arial"/>
                <a:cs typeface="Arial"/>
              </a:rPr>
              <a:t>The revised admission regulation also:</a:t>
            </a:r>
          </a:p>
          <a:p>
            <a:pPr lvl="1">
              <a:lnSpc>
                <a:spcPct val="100000"/>
              </a:lnSpc>
              <a:spcBef>
                <a:spcPts val="600"/>
              </a:spcBef>
              <a:spcAft>
                <a:spcPts val="600"/>
              </a:spcAft>
            </a:pPr>
            <a:r>
              <a:rPr lang="en-US" sz="2800">
                <a:latin typeface="Arial"/>
                <a:cs typeface="Arial"/>
              </a:rPr>
              <a:t>Prohibits use of selective criteria when there are enough seats.</a:t>
            </a:r>
          </a:p>
          <a:p>
            <a:pPr lvl="1">
              <a:lnSpc>
                <a:spcPct val="100000"/>
              </a:lnSpc>
              <a:spcBef>
                <a:spcPts val="600"/>
              </a:spcBef>
              <a:spcAft>
                <a:spcPts val="600"/>
              </a:spcAft>
            </a:pPr>
            <a:r>
              <a:rPr lang="en-US" sz="2800">
                <a:latin typeface="Arial"/>
                <a:cs typeface="Arial"/>
              </a:rPr>
              <a:t>Prohibits considering excused absences and minor disciplinary offenses.</a:t>
            </a:r>
          </a:p>
          <a:p>
            <a:pPr lvl="1">
              <a:lnSpc>
                <a:spcPct val="100000"/>
              </a:lnSpc>
              <a:spcBef>
                <a:spcPts val="600"/>
              </a:spcBef>
              <a:spcAft>
                <a:spcPts val="600"/>
              </a:spcAft>
            </a:pPr>
            <a:r>
              <a:rPr lang="en-US" sz="2800">
                <a:latin typeface="Arial"/>
                <a:cs typeface="Arial"/>
              </a:rPr>
              <a:t>Incorporates language from the Federal Guidelines that prohibit discrimination in CTE admissions.</a:t>
            </a:r>
          </a:p>
          <a:p>
            <a:pPr lvl="1">
              <a:lnSpc>
                <a:spcPct val="100000"/>
              </a:lnSpc>
              <a:spcBef>
                <a:spcPts val="600"/>
              </a:spcBef>
              <a:spcAft>
                <a:spcPts val="600"/>
              </a:spcAft>
            </a:pPr>
            <a:r>
              <a:rPr lang="en-US" sz="2800">
                <a:latin typeface="Arial"/>
                <a:cs typeface="Arial"/>
              </a:rPr>
              <a:t>Institutes new data-reporting requirements and superintendent attestation that policy complies with federal and state requirements.</a:t>
            </a:r>
          </a:p>
        </p:txBody>
      </p:sp>
      <p:sp>
        <p:nvSpPr>
          <p:cNvPr id="3" name="Title 2">
            <a:extLst>
              <a:ext uri="{FF2B5EF4-FFF2-40B4-BE49-F238E27FC236}">
                <a16:creationId xmlns:a16="http://schemas.microsoft.com/office/drawing/2014/main" id="{E4E697CF-3BF4-0AB4-7B3A-31AE39CB4138}"/>
              </a:ext>
            </a:extLst>
          </p:cNvPr>
          <p:cNvSpPr>
            <a:spLocks noGrp="1"/>
          </p:cNvSpPr>
          <p:nvPr>
            <p:ph type="title"/>
          </p:nvPr>
        </p:nvSpPr>
        <p:spPr/>
        <p:txBody>
          <a:bodyPr>
            <a:normAutofit fontScale="90000"/>
          </a:bodyPr>
          <a:lstStyle/>
          <a:p>
            <a:r>
              <a:rPr lang="en-US" sz="4400">
                <a:effectLst/>
                <a:latin typeface="Arial"/>
                <a:ea typeface="Times New Roman" panose="02020603050405020304" pitchFamily="18" charset="0"/>
                <a:cs typeface="Arial"/>
              </a:rPr>
              <a:t>History and Changes to Regulatory Language </a:t>
            </a:r>
            <a:endParaRPr lang="en-US">
              <a:latin typeface="Arial"/>
              <a:cs typeface="Arial"/>
            </a:endParaRPr>
          </a:p>
        </p:txBody>
      </p:sp>
    </p:spTree>
    <p:extLst>
      <p:ext uri="{BB962C8B-B14F-4D97-AF65-F5344CB8AC3E}">
        <p14:creationId xmlns:p14="http://schemas.microsoft.com/office/powerpoint/2010/main" val="316212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1EE94-846E-0345-851D-9A554128603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1EB980-CEFE-4B3B-6FF1-F1C4675D7C8F}"/>
              </a:ext>
            </a:extLst>
          </p:cNvPr>
          <p:cNvSpPr>
            <a:spLocks noGrp="1"/>
          </p:cNvSpPr>
          <p:nvPr>
            <p:ph idx="1"/>
          </p:nvPr>
        </p:nvSpPr>
        <p:spPr>
          <a:xfrm>
            <a:off x="838200" y="2086984"/>
            <a:ext cx="10515600" cy="4178014"/>
          </a:xfrm>
        </p:spPr>
        <p:txBody>
          <a:bodyPr vert="horz" lIns="91440" tIns="45720" rIns="91440" bIns="45720" rtlCol="0" anchor="t">
            <a:noAutofit/>
          </a:bodyPr>
          <a:lstStyle/>
          <a:p>
            <a:pPr>
              <a:lnSpc>
                <a:spcPct val="100000"/>
              </a:lnSpc>
              <a:spcBef>
                <a:spcPts val="600"/>
              </a:spcBef>
              <a:spcAft>
                <a:spcPts val="600"/>
              </a:spcAft>
            </a:pPr>
            <a:r>
              <a:rPr lang="en-US">
                <a:latin typeface="Arial"/>
                <a:cs typeface="Arial"/>
              </a:rPr>
              <a:t>603 CMR 4.03(6)(a)</a:t>
            </a:r>
            <a:endParaRPr lang="en-US" sz="2400">
              <a:latin typeface="Arial"/>
              <a:cs typeface="Arial"/>
            </a:endParaRPr>
          </a:p>
          <a:p>
            <a:pPr marL="457200" lvl="1" indent="0">
              <a:lnSpc>
                <a:spcPct val="100000"/>
              </a:lnSpc>
              <a:spcBef>
                <a:spcPts val="600"/>
              </a:spcBef>
              <a:spcAft>
                <a:spcPts val="600"/>
              </a:spcAft>
              <a:buNone/>
            </a:pPr>
            <a:r>
              <a:rPr lang="en-US">
                <a:latin typeface="Arial"/>
                <a:cs typeface="Arial"/>
              </a:rPr>
              <a:t>“</a:t>
            </a:r>
            <a:r>
              <a:rPr lang="en-US" b="0" i="0">
                <a:solidFill>
                  <a:srgbClr val="212529"/>
                </a:solidFill>
                <a:effectLst/>
                <a:latin typeface="Arial"/>
                <a:cs typeface="Arial"/>
              </a:rPr>
              <a:t>Vocational schools and programs that use selective criteria shall not use criteria that have the effect of disproportionately excluding persons of a particular race, color, national origin, sex, gender identity, sexual orientation, religion, or disability unless they demonstrate that </a:t>
            </a:r>
          </a:p>
          <a:p>
            <a:pPr marL="914400" lvl="1" indent="-457200">
              <a:lnSpc>
                <a:spcPct val="100000"/>
              </a:lnSpc>
              <a:spcBef>
                <a:spcPts val="600"/>
              </a:spcBef>
              <a:spcAft>
                <a:spcPts val="600"/>
              </a:spcAft>
              <a:buAutoNum type="arabicParenBoth"/>
            </a:pPr>
            <a:r>
              <a:rPr lang="en-US" b="0" i="0">
                <a:solidFill>
                  <a:srgbClr val="212529"/>
                </a:solidFill>
                <a:effectLst/>
                <a:latin typeface="Arial"/>
                <a:cs typeface="Arial"/>
              </a:rPr>
              <a:t>such criteria have been validated as essential to participation in vocational programs; and </a:t>
            </a:r>
          </a:p>
          <a:p>
            <a:pPr marL="914400" lvl="1" indent="-457200">
              <a:lnSpc>
                <a:spcPct val="100000"/>
              </a:lnSpc>
              <a:spcBef>
                <a:spcPts val="600"/>
              </a:spcBef>
              <a:spcAft>
                <a:spcPts val="600"/>
              </a:spcAft>
              <a:buAutoNum type="arabicParenBoth"/>
            </a:pPr>
            <a:r>
              <a:rPr lang="en-US" b="0" i="0">
                <a:solidFill>
                  <a:srgbClr val="212529"/>
                </a:solidFill>
                <a:effectLst/>
                <a:latin typeface="Arial"/>
                <a:cs typeface="Arial"/>
              </a:rPr>
              <a:t>alternative equally valid criteria that do not have such a disproportionate adverse effect are unavailable.” </a:t>
            </a:r>
          </a:p>
          <a:p>
            <a:pPr>
              <a:lnSpc>
                <a:spcPct val="100000"/>
              </a:lnSpc>
              <a:spcBef>
                <a:spcPts val="600"/>
              </a:spcBef>
              <a:spcAft>
                <a:spcPts val="600"/>
              </a:spcAft>
            </a:pPr>
            <a:r>
              <a:rPr lang="en-US" sz="2400">
                <a:latin typeface="Arial"/>
                <a:cs typeface="Arial"/>
              </a:rPr>
              <a:t>Locally determined policies include how criteria is used and weighted.</a:t>
            </a:r>
          </a:p>
        </p:txBody>
      </p:sp>
      <p:sp>
        <p:nvSpPr>
          <p:cNvPr id="3" name="Title 2">
            <a:extLst>
              <a:ext uri="{FF2B5EF4-FFF2-40B4-BE49-F238E27FC236}">
                <a16:creationId xmlns:a16="http://schemas.microsoft.com/office/drawing/2014/main" id="{F45FA644-BBC9-3789-B36B-D30F4F54798E}"/>
              </a:ext>
            </a:extLst>
          </p:cNvPr>
          <p:cNvSpPr>
            <a:spLocks noGrp="1"/>
          </p:cNvSpPr>
          <p:nvPr>
            <p:ph type="title"/>
          </p:nvPr>
        </p:nvSpPr>
        <p:spPr/>
        <p:txBody>
          <a:bodyPr/>
          <a:lstStyle/>
          <a:p>
            <a:r>
              <a:rPr lang="en-US">
                <a:latin typeface="Arial"/>
                <a:cs typeface="Arial"/>
              </a:rPr>
              <a:t>State Regulations and Local Policy</a:t>
            </a:r>
            <a:endParaRPr lang="en-US"/>
          </a:p>
        </p:txBody>
      </p:sp>
    </p:spTree>
    <p:extLst>
      <p:ext uri="{BB962C8B-B14F-4D97-AF65-F5344CB8AC3E}">
        <p14:creationId xmlns:p14="http://schemas.microsoft.com/office/powerpoint/2010/main" val="35496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61056-0C99-08BA-F839-5E730DB9B3DA}"/>
              </a:ext>
            </a:extLst>
          </p:cNvPr>
          <p:cNvSpPr>
            <a:spLocks noGrp="1"/>
          </p:cNvSpPr>
          <p:nvPr>
            <p:ph type="title"/>
          </p:nvPr>
        </p:nvSpPr>
        <p:spPr>
          <a:xfrm>
            <a:off x="838199" y="2200682"/>
            <a:ext cx="10515600" cy="1093686"/>
          </a:xfrm>
        </p:spPr>
        <p:txBody>
          <a:bodyPr>
            <a:normAutofit fontScale="90000"/>
          </a:bodyPr>
          <a:lstStyle/>
          <a:p>
            <a:r>
              <a:rPr lang="en-US">
                <a:latin typeface="Arial"/>
                <a:cs typeface="Arial"/>
              </a:rPr>
              <a:t>CTE Admissions – Comprehensive View  </a:t>
            </a:r>
          </a:p>
        </p:txBody>
      </p:sp>
      <p:graphicFrame>
        <p:nvGraphicFramePr>
          <p:cNvPr id="7" name="Content Placeholder 3" descr="awareness and recruitment, admission and retention and success">
            <a:extLst>
              <a:ext uri="{FF2B5EF4-FFF2-40B4-BE49-F238E27FC236}">
                <a16:creationId xmlns:a16="http://schemas.microsoft.com/office/drawing/2014/main" id="{D978B70D-A0E5-FE59-3283-053FA23FA374}"/>
              </a:ext>
            </a:extLst>
          </p:cNvPr>
          <p:cNvGraphicFramePr>
            <a:graphicFrameLocks/>
          </p:cNvGraphicFramePr>
          <p:nvPr>
            <p:extLst>
              <p:ext uri="{D42A27DB-BD31-4B8C-83A1-F6EECF244321}">
                <p14:modId xmlns:p14="http://schemas.microsoft.com/office/powerpoint/2010/main" val="3750546833"/>
              </p:ext>
            </p:extLst>
          </p:nvPr>
        </p:nvGraphicFramePr>
        <p:xfrm>
          <a:off x="548638" y="2937529"/>
          <a:ext cx="11094721" cy="269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48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45542-1C42-6198-CB48-C4913C745BF3}"/>
              </a:ext>
            </a:extLst>
          </p:cNvPr>
          <p:cNvSpPr>
            <a:spLocks noGrp="1"/>
          </p:cNvSpPr>
          <p:nvPr>
            <p:ph type="title"/>
          </p:nvPr>
        </p:nvSpPr>
        <p:spPr/>
        <p:txBody>
          <a:bodyPr/>
          <a:lstStyle/>
          <a:p>
            <a:r>
              <a:rPr lang="en-US"/>
              <a:t>Awareness and Recruitment</a:t>
            </a:r>
          </a:p>
        </p:txBody>
      </p:sp>
    </p:spTree>
    <p:extLst>
      <p:ext uri="{BB962C8B-B14F-4D97-AF65-F5344CB8AC3E}">
        <p14:creationId xmlns:p14="http://schemas.microsoft.com/office/powerpoint/2010/main" val="278986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4D30E3-227F-7499-79C9-FE368593E438}"/>
              </a:ext>
            </a:extLst>
          </p:cNvPr>
          <p:cNvSpPr>
            <a:spLocks noGrp="1"/>
          </p:cNvSpPr>
          <p:nvPr>
            <p:ph idx="1"/>
          </p:nvPr>
        </p:nvSpPr>
        <p:spPr>
          <a:xfrm>
            <a:off x="838200" y="2086984"/>
            <a:ext cx="10515600" cy="4340106"/>
          </a:xfrm>
        </p:spPr>
        <p:txBody>
          <a:bodyPr vert="horz" lIns="91440" tIns="45720" rIns="91440" bIns="45720" rtlCol="0" anchor="t">
            <a:normAutofit lnSpcReduction="10000"/>
          </a:bodyPr>
          <a:lstStyle/>
          <a:p>
            <a:r>
              <a:rPr lang="en-US" sz="3000">
                <a:latin typeface="Arial"/>
                <a:cs typeface="Arial"/>
              </a:rPr>
              <a:t>603 CMR 4.03(6) </a:t>
            </a:r>
            <a:endParaRPr lang="en-US" sz="3000"/>
          </a:p>
          <a:p>
            <a:pPr marL="0" indent="0">
              <a:buNone/>
            </a:pPr>
            <a:endParaRPr lang="en-US">
              <a:solidFill>
                <a:srgbClr val="212529"/>
              </a:solidFill>
              <a:latin typeface="Arial"/>
              <a:cs typeface="Arial"/>
            </a:endParaRPr>
          </a:p>
          <a:p>
            <a:pPr marL="457200" lvl="1">
              <a:buNone/>
            </a:pPr>
            <a:r>
              <a:rPr lang="en-US" b="0" i="0">
                <a:solidFill>
                  <a:srgbClr val="212529"/>
                </a:solidFill>
                <a:effectLst/>
                <a:latin typeface="Arial"/>
                <a:cs typeface="Arial"/>
              </a:rPr>
              <a:t>Sending districts shall offer vocational schools and programs </a:t>
            </a:r>
            <a:r>
              <a:rPr lang="en-US">
                <a:solidFill>
                  <a:srgbClr val="212529"/>
                </a:solidFill>
                <a:latin typeface="Arial"/>
                <a:cs typeface="Arial"/>
              </a:rPr>
              <a:t>opportunities</a:t>
            </a:r>
            <a:r>
              <a:rPr lang="en-US" b="0" i="0">
                <a:solidFill>
                  <a:srgbClr val="212529"/>
                </a:solidFill>
                <a:effectLst/>
                <a:latin typeface="Arial"/>
                <a:cs typeface="Arial"/>
              </a:rPr>
              <a:t> to </a:t>
            </a:r>
            <a:r>
              <a:rPr lang="en-US" b="1" i="0">
                <a:solidFill>
                  <a:srgbClr val="212529"/>
                </a:solidFill>
                <a:effectLst/>
                <a:latin typeface="Arial"/>
                <a:cs typeface="Arial"/>
              </a:rPr>
              <a:t>provide middle school students with information about vocational programs </a:t>
            </a:r>
            <a:r>
              <a:rPr lang="en-US" b="0" i="0">
                <a:solidFill>
                  <a:srgbClr val="212529"/>
                </a:solidFill>
                <a:effectLst/>
                <a:latin typeface="Arial"/>
                <a:cs typeface="Arial"/>
              </a:rPr>
              <a:t>and careers </a:t>
            </a:r>
            <a:r>
              <a:rPr lang="en-US" b="1" i="0">
                <a:solidFill>
                  <a:srgbClr val="212529"/>
                </a:solidFill>
                <a:effectLst/>
                <a:latin typeface="Arial"/>
                <a:cs typeface="Arial"/>
              </a:rPr>
              <a:t>on-site at their middle schools</a:t>
            </a:r>
            <a:r>
              <a:rPr lang="en-US" b="0" i="0">
                <a:solidFill>
                  <a:srgbClr val="212529"/>
                </a:solidFill>
                <a:effectLst/>
                <a:latin typeface="Arial"/>
                <a:cs typeface="Arial"/>
              </a:rPr>
              <a:t>, as well as through </a:t>
            </a:r>
            <a:r>
              <a:rPr lang="en-US" b="1" i="0">
                <a:solidFill>
                  <a:srgbClr val="212529"/>
                </a:solidFill>
                <a:effectLst/>
                <a:latin typeface="Arial"/>
                <a:cs typeface="Arial"/>
              </a:rPr>
              <a:t>mail and email</a:t>
            </a:r>
            <a:r>
              <a:rPr lang="en-US" b="0" i="0">
                <a:solidFill>
                  <a:srgbClr val="212529"/>
                </a:solidFill>
                <a:effectLst/>
                <a:latin typeface="Arial"/>
                <a:cs typeface="Arial"/>
              </a:rPr>
              <a:t>. </a:t>
            </a:r>
            <a:endParaRPr lang="en-US">
              <a:solidFill>
                <a:srgbClr val="000000"/>
              </a:solidFill>
              <a:latin typeface="Arial"/>
              <a:cs typeface="Arial"/>
            </a:endParaRPr>
          </a:p>
          <a:p>
            <a:pPr marL="457200" lvl="1">
              <a:buNone/>
            </a:pPr>
            <a:endParaRPr lang="en-US">
              <a:solidFill>
                <a:srgbClr val="212529"/>
              </a:solidFill>
              <a:latin typeface="Arial"/>
              <a:cs typeface="Arial"/>
            </a:endParaRPr>
          </a:p>
          <a:p>
            <a:pPr marL="457200" lvl="1">
              <a:buNone/>
            </a:pPr>
            <a:r>
              <a:rPr lang="en-US" b="0" i="0">
                <a:solidFill>
                  <a:srgbClr val="212529"/>
                </a:solidFill>
                <a:effectLst/>
                <a:latin typeface="Arial"/>
                <a:cs typeface="Arial"/>
              </a:rPr>
              <a:t>Sending districts </a:t>
            </a:r>
            <a:r>
              <a:rPr lang="en-US" b="1" i="0">
                <a:solidFill>
                  <a:srgbClr val="212529"/>
                </a:solidFill>
                <a:effectLst/>
                <a:latin typeface="Arial"/>
                <a:cs typeface="Arial"/>
              </a:rPr>
              <a:t>may not count middle school student tours </a:t>
            </a:r>
            <a:r>
              <a:rPr lang="en-US" b="0" i="0">
                <a:solidFill>
                  <a:srgbClr val="212529"/>
                </a:solidFill>
                <a:effectLst/>
                <a:latin typeface="Arial"/>
                <a:cs typeface="Arial"/>
              </a:rPr>
              <a:t>of vocational schools or programs during the school day </a:t>
            </a:r>
            <a:r>
              <a:rPr lang="en-US" b="1" i="0">
                <a:solidFill>
                  <a:srgbClr val="212529"/>
                </a:solidFill>
                <a:effectLst/>
                <a:latin typeface="Arial"/>
                <a:cs typeface="Arial"/>
              </a:rPr>
              <a:t>as unexcused absences </a:t>
            </a:r>
            <a:r>
              <a:rPr lang="en-US" b="0" i="0">
                <a:solidFill>
                  <a:srgbClr val="212529"/>
                </a:solidFill>
                <a:effectLst/>
                <a:latin typeface="Arial"/>
                <a:cs typeface="Arial"/>
              </a:rPr>
              <a:t>if the vocational school or program confirms the student's participation, and </a:t>
            </a:r>
            <a:r>
              <a:rPr lang="en-US" b="1" i="0">
                <a:solidFill>
                  <a:srgbClr val="212529"/>
                </a:solidFill>
                <a:effectLst/>
                <a:latin typeface="Arial"/>
                <a:cs typeface="Arial"/>
              </a:rPr>
              <a:t>may not unreasonably withhold student access to tours </a:t>
            </a:r>
            <a:r>
              <a:rPr lang="en-US" b="0" i="0">
                <a:solidFill>
                  <a:srgbClr val="212529"/>
                </a:solidFill>
                <a:effectLst/>
                <a:latin typeface="Arial"/>
                <a:cs typeface="Arial"/>
              </a:rPr>
              <a:t>of vocational schools and programs during the school day.</a:t>
            </a:r>
            <a:endParaRPr lang="en-US">
              <a:latin typeface="Arial"/>
              <a:cs typeface="Arial"/>
            </a:endParaRPr>
          </a:p>
          <a:p>
            <a:endParaRPr lang="en-US">
              <a:latin typeface="Arial"/>
              <a:cs typeface="Arial"/>
            </a:endParaRPr>
          </a:p>
        </p:txBody>
      </p:sp>
      <p:sp>
        <p:nvSpPr>
          <p:cNvPr id="3" name="Title 2">
            <a:extLst>
              <a:ext uri="{FF2B5EF4-FFF2-40B4-BE49-F238E27FC236}">
                <a16:creationId xmlns:a16="http://schemas.microsoft.com/office/drawing/2014/main" id="{52EA5A5D-F15F-5171-5B61-538C07A897F3}"/>
              </a:ext>
            </a:extLst>
          </p:cNvPr>
          <p:cNvSpPr>
            <a:spLocks noGrp="1"/>
          </p:cNvSpPr>
          <p:nvPr>
            <p:ph type="title"/>
          </p:nvPr>
        </p:nvSpPr>
        <p:spPr/>
        <p:txBody>
          <a:bodyPr>
            <a:normAutofit fontScale="90000"/>
          </a:bodyPr>
          <a:lstStyle/>
          <a:p>
            <a:r>
              <a:rPr lang="en-US">
                <a:latin typeface="Arial"/>
                <a:cs typeface="Arial"/>
              </a:rPr>
              <a:t>CTE Regulations Address Requirements for Middle Schools</a:t>
            </a:r>
          </a:p>
        </p:txBody>
      </p:sp>
    </p:spTree>
    <p:extLst>
      <p:ext uri="{BB962C8B-B14F-4D97-AF65-F5344CB8AC3E}">
        <p14:creationId xmlns:p14="http://schemas.microsoft.com/office/powerpoint/2010/main" val="300900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F0DD1A-30D1-1EA9-7448-FD00D155435C}"/>
              </a:ext>
            </a:extLst>
          </p:cNvPr>
          <p:cNvSpPr>
            <a:spLocks noGrp="1"/>
          </p:cNvSpPr>
          <p:nvPr>
            <p:ph idx="1"/>
          </p:nvPr>
        </p:nvSpPr>
        <p:spPr/>
        <p:txBody>
          <a:bodyPr vert="horz" lIns="91440" tIns="45720" rIns="91440" bIns="45720" rtlCol="0" anchor="t">
            <a:normAutofit/>
          </a:bodyPr>
          <a:lstStyle/>
          <a:p>
            <a:r>
              <a:rPr lang="en-US">
                <a:latin typeface="Arial"/>
                <a:cs typeface="Arial"/>
              </a:rPr>
              <a:t>Access to mail and email lists of 7</a:t>
            </a:r>
            <a:r>
              <a:rPr lang="en-US" baseline="30000">
                <a:latin typeface="Arial"/>
                <a:cs typeface="Arial"/>
              </a:rPr>
              <a:t>th</a:t>
            </a:r>
            <a:r>
              <a:rPr lang="en-US">
                <a:latin typeface="Arial"/>
                <a:cs typeface="Arial"/>
              </a:rPr>
              <a:t> and 8</a:t>
            </a:r>
            <a:r>
              <a:rPr lang="en-US" baseline="30000">
                <a:latin typeface="Arial"/>
                <a:cs typeface="Arial"/>
              </a:rPr>
              <a:t>th</a:t>
            </a:r>
            <a:r>
              <a:rPr lang="en-US">
                <a:latin typeface="Arial"/>
                <a:cs typeface="Arial"/>
              </a:rPr>
              <a:t> grade students from sending schools.</a:t>
            </a:r>
          </a:p>
          <a:p>
            <a:r>
              <a:rPr lang="en-US">
                <a:latin typeface="Arial"/>
                <a:cs typeface="Arial"/>
              </a:rPr>
              <a:t>Visits to meet with middle school students in sending schools.</a:t>
            </a:r>
          </a:p>
          <a:p>
            <a:r>
              <a:rPr lang="en-US">
                <a:latin typeface="Arial"/>
                <a:cs typeface="Arial"/>
              </a:rPr>
              <a:t>Tours of CTE schools for students from sending schools.</a:t>
            </a:r>
          </a:p>
          <a:p>
            <a:r>
              <a:rPr lang="en-US">
                <a:latin typeface="Arial"/>
                <a:cs typeface="Arial"/>
              </a:rPr>
              <a:t>Open houses and events outside of school hours.</a:t>
            </a:r>
          </a:p>
          <a:p>
            <a:r>
              <a:rPr lang="en-US">
                <a:latin typeface="Arial"/>
                <a:cs typeface="Arial"/>
              </a:rPr>
              <a:t>Middle school counselor events.</a:t>
            </a:r>
          </a:p>
          <a:p>
            <a:r>
              <a:rPr lang="en-US" err="1">
                <a:latin typeface="Arial"/>
                <a:cs typeface="Arial"/>
              </a:rPr>
              <a:t>MyCAP</a:t>
            </a:r>
            <a:r>
              <a:rPr lang="en-US">
                <a:latin typeface="Arial"/>
                <a:cs typeface="Arial"/>
              </a:rPr>
              <a:t> as an emerging awareness activity.</a:t>
            </a:r>
          </a:p>
        </p:txBody>
      </p:sp>
      <p:sp>
        <p:nvSpPr>
          <p:cNvPr id="3" name="Title 2">
            <a:extLst>
              <a:ext uri="{FF2B5EF4-FFF2-40B4-BE49-F238E27FC236}">
                <a16:creationId xmlns:a16="http://schemas.microsoft.com/office/drawing/2014/main" id="{54658D08-8E11-6ABE-AEE3-FDD7D079E477}"/>
              </a:ext>
            </a:extLst>
          </p:cNvPr>
          <p:cNvSpPr>
            <a:spLocks noGrp="1"/>
          </p:cNvSpPr>
          <p:nvPr>
            <p:ph type="title"/>
          </p:nvPr>
        </p:nvSpPr>
        <p:spPr/>
        <p:txBody>
          <a:bodyPr/>
          <a:lstStyle/>
          <a:p>
            <a:r>
              <a:rPr lang="en-US"/>
              <a:t>CTE Schools’ Awareness Activities </a:t>
            </a:r>
          </a:p>
        </p:txBody>
      </p:sp>
    </p:spTree>
    <p:extLst>
      <p:ext uri="{BB962C8B-B14F-4D97-AF65-F5344CB8AC3E}">
        <p14:creationId xmlns:p14="http://schemas.microsoft.com/office/powerpoint/2010/main" val="86344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7FA215-4827-27A3-C1D5-AE8DDC314B38}"/>
              </a:ext>
            </a:extLst>
          </p:cNvPr>
          <p:cNvSpPr>
            <a:spLocks noGrp="1"/>
          </p:cNvSpPr>
          <p:nvPr>
            <p:ph idx="1"/>
          </p:nvPr>
        </p:nvSpPr>
        <p:spPr/>
        <p:txBody>
          <a:bodyPr vert="horz" lIns="91440" tIns="45720" rIns="91440" bIns="45720" rtlCol="0" anchor="t">
            <a:normAutofit/>
          </a:bodyPr>
          <a:lstStyle/>
          <a:p>
            <a:r>
              <a:rPr lang="en-US">
                <a:latin typeface="Arial"/>
                <a:cs typeface="Arial"/>
              </a:rPr>
              <a:t>Context for Career Technical Education (CTE)</a:t>
            </a:r>
          </a:p>
          <a:p>
            <a:r>
              <a:rPr lang="en-US">
                <a:latin typeface="Arial"/>
                <a:cs typeface="Arial"/>
              </a:rPr>
              <a:t>Recap of research from previous study session</a:t>
            </a:r>
          </a:p>
          <a:p>
            <a:r>
              <a:rPr lang="en-US">
                <a:latin typeface="Arial"/>
                <a:cs typeface="Arial"/>
              </a:rPr>
              <a:t>Legal standard review</a:t>
            </a:r>
          </a:p>
          <a:p>
            <a:r>
              <a:rPr lang="en-US">
                <a:latin typeface="Arial"/>
                <a:cs typeface="Arial"/>
              </a:rPr>
              <a:t>Updated data and information </a:t>
            </a:r>
          </a:p>
          <a:p>
            <a:pPr lvl="1"/>
            <a:r>
              <a:rPr lang="en-US">
                <a:latin typeface="Arial"/>
                <a:cs typeface="Arial"/>
              </a:rPr>
              <a:t>Awareness and recruitment</a:t>
            </a:r>
            <a:endParaRPr lang="en-US"/>
          </a:p>
          <a:p>
            <a:pPr lvl="1"/>
            <a:r>
              <a:rPr lang="en-US">
                <a:latin typeface="Arial"/>
                <a:cs typeface="Arial"/>
              </a:rPr>
              <a:t>Admission</a:t>
            </a:r>
          </a:p>
          <a:p>
            <a:pPr lvl="1"/>
            <a:endParaRPr lang="en-US"/>
          </a:p>
        </p:txBody>
      </p:sp>
      <p:sp>
        <p:nvSpPr>
          <p:cNvPr id="4" name="Title 3">
            <a:extLst>
              <a:ext uri="{FF2B5EF4-FFF2-40B4-BE49-F238E27FC236}">
                <a16:creationId xmlns:a16="http://schemas.microsoft.com/office/drawing/2014/main" id="{CBBA16A1-7EA4-E795-5A91-FAAD4BA0F1CB}"/>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68830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2" name="Google Shape;632;p96"/>
          <p:cNvSpPr txBox="1">
            <a:spLocks noGrp="1"/>
          </p:cNvSpPr>
          <p:nvPr>
            <p:ph type="title"/>
          </p:nvPr>
        </p:nvSpPr>
        <p:spPr>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700"/>
            </a:pPr>
            <a:r>
              <a:rPr lang="en-US">
                <a:latin typeface="Arial"/>
                <a:ea typeface="Tahoma"/>
                <a:cs typeface="Arial"/>
                <a:sym typeface="Tahoma"/>
              </a:rPr>
              <a:t>My Career and Academic Plan (</a:t>
            </a:r>
            <a:r>
              <a:rPr lang="en-US" err="1">
                <a:latin typeface="Arial"/>
                <a:ea typeface="Tahoma"/>
                <a:cs typeface="Arial"/>
                <a:sym typeface="Tahoma"/>
              </a:rPr>
              <a:t>MyCAP</a:t>
            </a:r>
            <a:r>
              <a:rPr lang="en-US">
                <a:latin typeface="Arial"/>
                <a:cs typeface="Arial"/>
              </a:rPr>
              <a:t>)</a:t>
            </a:r>
            <a:endParaRPr lang="en-US" sz="5400">
              <a:latin typeface="Arial"/>
              <a:cs typeface="Arial"/>
            </a:endParaRPr>
          </a:p>
        </p:txBody>
      </p:sp>
      <p:grpSp>
        <p:nvGrpSpPr>
          <p:cNvPr id="633" name="Google Shape;633;p96" descr="Discover, plan and act"/>
          <p:cNvGrpSpPr/>
          <p:nvPr/>
        </p:nvGrpSpPr>
        <p:grpSpPr>
          <a:xfrm>
            <a:off x="544286" y="1861456"/>
            <a:ext cx="6200481" cy="4230612"/>
            <a:chOff x="6" y="0"/>
            <a:chExt cx="7265915" cy="4781700"/>
          </a:xfrm>
        </p:grpSpPr>
        <p:sp>
          <p:nvSpPr>
            <p:cNvPr id="634" name="Google Shape;634;p96"/>
            <p:cNvSpPr/>
            <p:nvPr/>
          </p:nvSpPr>
          <p:spPr>
            <a:xfrm>
              <a:off x="6" y="0"/>
              <a:ext cx="2373900" cy="4781700"/>
            </a:xfrm>
            <a:prstGeom prst="roundRect">
              <a:avLst>
                <a:gd name="adj" fmla="val 10000"/>
              </a:avLst>
            </a:prstGeom>
            <a:solidFill>
              <a:srgbClr val="203B69"/>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35" name="Google Shape;635;p96"/>
            <p:cNvSpPr txBox="1"/>
            <p:nvPr/>
          </p:nvSpPr>
          <p:spPr>
            <a:xfrm>
              <a:off x="6" y="1912620"/>
              <a:ext cx="2373900" cy="1912500"/>
            </a:xfrm>
            <a:prstGeom prst="rect">
              <a:avLst/>
            </a:prstGeom>
            <a:noFill/>
            <a:ln>
              <a:noFill/>
            </a:ln>
          </p:spPr>
          <p:txBody>
            <a:bodyPr spcFirstLastPara="1" wrap="square" lIns="113767" tIns="113767" rIns="113767" bIns="113767" anchor="ctr" anchorCtr="0">
              <a:noAutofit/>
            </a:bodyPr>
            <a:lstStyle/>
            <a:p>
              <a:pPr algn="ctr">
                <a:lnSpc>
                  <a:spcPct val="90000"/>
                </a:lnSpc>
                <a:buClr>
                  <a:schemeClr val="lt1"/>
                </a:buClr>
                <a:buSzPts val="1200"/>
              </a:pPr>
              <a:r>
                <a:rPr lang="en" sz="1600" b="1">
                  <a:solidFill>
                    <a:schemeClr val="lt1"/>
                  </a:solidFill>
                  <a:latin typeface="Arial"/>
                  <a:ea typeface="Arial"/>
                  <a:cs typeface="Arial"/>
                  <a:sym typeface="Arial"/>
                </a:rPr>
                <a:t>DISCOVER:</a:t>
              </a:r>
              <a:endParaRPr sz="1867">
                <a:solidFill>
                  <a:schemeClr val="dk1"/>
                </a:solidFill>
                <a:latin typeface="Quattrocento Sans"/>
                <a:ea typeface="Quattrocento Sans"/>
                <a:cs typeface="Quattrocento Sans"/>
                <a:sym typeface="Quattrocento Sans"/>
              </a:endParaRPr>
            </a:p>
            <a:p>
              <a:pPr algn="ctr">
                <a:lnSpc>
                  <a:spcPct val="90000"/>
                </a:lnSpc>
                <a:spcBef>
                  <a:spcPts val="533"/>
                </a:spcBef>
                <a:buClr>
                  <a:schemeClr val="lt1"/>
                </a:buClr>
                <a:buSzPts val="900"/>
              </a:pPr>
              <a:r>
                <a:rPr lang="en" sz="1200">
                  <a:solidFill>
                    <a:schemeClr val="lt1"/>
                  </a:solidFill>
                  <a:latin typeface="Arial"/>
                  <a:ea typeface="Arial"/>
                  <a:cs typeface="Arial"/>
                  <a:sym typeface="Arial"/>
                </a:rPr>
                <a:t>Skills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Interests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Talents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Strengths </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dk1"/>
                </a:buClr>
                <a:buSzPts val="1200"/>
              </a:pPr>
              <a:endParaRPr sz="1600">
                <a:solidFill>
                  <a:schemeClr val="lt1"/>
                </a:solidFill>
                <a:latin typeface="Arial"/>
                <a:ea typeface="Arial"/>
                <a:cs typeface="Arial"/>
                <a:sym typeface="Arial"/>
              </a:endParaRPr>
            </a:p>
          </p:txBody>
        </p:sp>
        <p:sp>
          <p:nvSpPr>
            <p:cNvPr id="636" name="Google Shape;636;p96"/>
            <p:cNvSpPr/>
            <p:nvPr/>
          </p:nvSpPr>
          <p:spPr>
            <a:xfrm>
              <a:off x="444287" y="139895"/>
              <a:ext cx="1592400" cy="1592400"/>
            </a:xfrm>
            <a:prstGeom prst="ellipse">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37" name="Google Shape;637;p96"/>
            <p:cNvSpPr/>
            <p:nvPr/>
          </p:nvSpPr>
          <p:spPr>
            <a:xfrm>
              <a:off x="2446773" y="0"/>
              <a:ext cx="2373900" cy="4781700"/>
            </a:xfrm>
            <a:prstGeom prst="roundRect">
              <a:avLst>
                <a:gd name="adj" fmla="val 10000"/>
              </a:avLst>
            </a:prstGeom>
            <a:solidFill>
              <a:srgbClr val="203B69"/>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38" name="Google Shape;638;p96"/>
            <p:cNvSpPr txBox="1"/>
            <p:nvPr/>
          </p:nvSpPr>
          <p:spPr>
            <a:xfrm>
              <a:off x="2446773" y="1912620"/>
              <a:ext cx="2373900" cy="1912500"/>
            </a:xfrm>
            <a:prstGeom prst="rect">
              <a:avLst/>
            </a:prstGeom>
            <a:noFill/>
            <a:ln>
              <a:noFill/>
            </a:ln>
          </p:spPr>
          <p:txBody>
            <a:bodyPr spcFirstLastPara="1" wrap="square" lIns="113767" tIns="113767" rIns="113767" bIns="113767" anchor="ctr" anchorCtr="0">
              <a:noAutofit/>
            </a:bodyPr>
            <a:lstStyle/>
            <a:p>
              <a:pPr algn="ctr">
                <a:lnSpc>
                  <a:spcPct val="90000"/>
                </a:lnSpc>
                <a:buClr>
                  <a:schemeClr val="dk1"/>
                </a:buClr>
                <a:buSzPts val="1200"/>
              </a:pPr>
              <a:endParaRPr sz="1600" b="1">
                <a:solidFill>
                  <a:schemeClr val="lt1"/>
                </a:solidFill>
                <a:latin typeface="Arial"/>
                <a:ea typeface="Arial"/>
                <a:cs typeface="Arial"/>
                <a:sym typeface="Arial"/>
              </a:endParaRPr>
            </a:p>
            <a:p>
              <a:pPr algn="ctr">
                <a:lnSpc>
                  <a:spcPct val="90000"/>
                </a:lnSpc>
                <a:spcBef>
                  <a:spcPts val="533"/>
                </a:spcBef>
                <a:buClr>
                  <a:schemeClr val="lt1"/>
                </a:buClr>
                <a:buSzPts val="1200"/>
              </a:pPr>
              <a:r>
                <a:rPr lang="en" sz="1600" b="1">
                  <a:solidFill>
                    <a:schemeClr val="lt1"/>
                  </a:solidFill>
                  <a:latin typeface="Arial"/>
                  <a:ea typeface="Arial"/>
                  <a:cs typeface="Arial"/>
                  <a:sym typeface="Arial"/>
                </a:rPr>
                <a:t>PLAN:</a:t>
              </a:r>
              <a:endParaRPr sz="1867">
                <a:solidFill>
                  <a:schemeClr val="dk1"/>
                </a:solidFill>
                <a:latin typeface="Quattrocento Sans"/>
                <a:ea typeface="Quattrocento Sans"/>
                <a:cs typeface="Quattrocento Sans"/>
                <a:sym typeface="Quattrocento Sans"/>
              </a:endParaRPr>
            </a:p>
            <a:p>
              <a:pPr algn="ctr">
                <a:lnSpc>
                  <a:spcPct val="90000"/>
                </a:lnSpc>
                <a:spcBef>
                  <a:spcPts val="533"/>
                </a:spcBef>
                <a:buClr>
                  <a:schemeClr val="lt1"/>
                </a:buClr>
                <a:buSzPts val="900"/>
              </a:pPr>
              <a:r>
                <a:rPr lang="en" sz="1200">
                  <a:solidFill>
                    <a:schemeClr val="lt1"/>
                  </a:solidFill>
                  <a:latin typeface="Arial"/>
                  <a:ea typeface="Arial"/>
                  <a:cs typeface="Arial"/>
                  <a:sym typeface="Arial"/>
                </a:rPr>
                <a:t>Course-taking</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Career Development</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Post-secondary options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dk1"/>
                </a:buClr>
                <a:buSzPts val="1200"/>
              </a:pPr>
              <a:endParaRPr sz="1600" b="1">
                <a:solidFill>
                  <a:schemeClr val="lt1"/>
                </a:solidFill>
                <a:latin typeface="Arial"/>
                <a:ea typeface="Arial"/>
                <a:cs typeface="Arial"/>
                <a:sym typeface="Arial"/>
              </a:endParaRPr>
            </a:p>
            <a:p>
              <a:pPr algn="ctr">
                <a:lnSpc>
                  <a:spcPct val="90000"/>
                </a:lnSpc>
                <a:spcBef>
                  <a:spcPts val="533"/>
                </a:spcBef>
                <a:buClr>
                  <a:schemeClr val="dk1"/>
                </a:buClr>
                <a:buSzPts val="1200"/>
              </a:pPr>
              <a:endParaRPr sz="1600">
                <a:solidFill>
                  <a:schemeClr val="lt1"/>
                </a:solidFill>
                <a:latin typeface="Arial"/>
                <a:ea typeface="Arial"/>
                <a:cs typeface="Arial"/>
                <a:sym typeface="Arial"/>
              </a:endParaRPr>
            </a:p>
          </p:txBody>
        </p:sp>
        <p:sp>
          <p:nvSpPr>
            <p:cNvPr id="639" name="Google Shape;639;p96"/>
            <p:cNvSpPr/>
            <p:nvPr/>
          </p:nvSpPr>
          <p:spPr>
            <a:xfrm>
              <a:off x="2906827" y="122604"/>
              <a:ext cx="1592400" cy="1592400"/>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40" name="Google Shape;640;p96"/>
            <p:cNvSpPr/>
            <p:nvPr/>
          </p:nvSpPr>
          <p:spPr>
            <a:xfrm>
              <a:off x="4892021" y="0"/>
              <a:ext cx="2373900" cy="4781700"/>
            </a:xfrm>
            <a:prstGeom prst="roundRect">
              <a:avLst>
                <a:gd name="adj" fmla="val 10000"/>
              </a:avLst>
            </a:prstGeom>
            <a:solidFill>
              <a:srgbClr val="203B69"/>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41" name="Google Shape;641;p96"/>
            <p:cNvSpPr txBox="1"/>
            <p:nvPr/>
          </p:nvSpPr>
          <p:spPr>
            <a:xfrm>
              <a:off x="4892021" y="1912620"/>
              <a:ext cx="2373900" cy="1912500"/>
            </a:xfrm>
            <a:prstGeom prst="rect">
              <a:avLst/>
            </a:prstGeom>
            <a:noFill/>
            <a:ln>
              <a:noFill/>
            </a:ln>
          </p:spPr>
          <p:txBody>
            <a:bodyPr spcFirstLastPara="1" wrap="square" lIns="113767" tIns="113767" rIns="113767" bIns="113767" anchor="ctr" anchorCtr="0">
              <a:noAutofit/>
            </a:bodyPr>
            <a:lstStyle/>
            <a:p>
              <a:pPr algn="ctr">
                <a:lnSpc>
                  <a:spcPct val="90000"/>
                </a:lnSpc>
                <a:buClr>
                  <a:schemeClr val="dk1"/>
                </a:buClr>
                <a:buSzPts val="1200"/>
              </a:pPr>
              <a:endParaRPr sz="1600" b="1">
                <a:solidFill>
                  <a:schemeClr val="lt1"/>
                </a:solidFill>
                <a:latin typeface="Arial"/>
                <a:ea typeface="Arial"/>
                <a:cs typeface="Arial"/>
                <a:sym typeface="Arial"/>
              </a:endParaRPr>
            </a:p>
            <a:p>
              <a:pPr algn="ctr">
                <a:lnSpc>
                  <a:spcPct val="90000"/>
                </a:lnSpc>
                <a:spcBef>
                  <a:spcPts val="533"/>
                </a:spcBef>
                <a:buClr>
                  <a:schemeClr val="lt1"/>
                </a:buClr>
                <a:buSzPts val="1200"/>
              </a:pPr>
              <a:r>
                <a:rPr lang="en" sz="1600" b="1">
                  <a:solidFill>
                    <a:schemeClr val="lt1"/>
                  </a:solidFill>
                  <a:latin typeface="Arial"/>
                  <a:ea typeface="Arial"/>
                  <a:cs typeface="Arial"/>
                  <a:sym typeface="Arial"/>
                </a:rPr>
                <a:t>ACT:</a:t>
              </a:r>
              <a:endParaRPr sz="1867">
                <a:solidFill>
                  <a:schemeClr val="dk1"/>
                </a:solidFill>
                <a:latin typeface="Quattrocento Sans"/>
                <a:ea typeface="Quattrocento Sans"/>
                <a:cs typeface="Quattrocento Sans"/>
                <a:sym typeface="Quattrocento Sans"/>
              </a:endParaRPr>
            </a:p>
            <a:p>
              <a:pPr algn="ctr">
                <a:lnSpc>
                  <a:spcPct val="90000"/>
                </a:lnSpc>
                <a:spcBef>
                  <a:spcPts val="533"/>
                </a:spcBef>
                <a:buClr>
                  <a:schemeClr val="lt1"/>
                </a:buClr>
                <a:buSzPts val="900"/>
              </a:pPr>
              <a:r>
                <a:rPr lang="en" sz="1200">
                  <a:solidFill>
                    <a:schemeClr val="lt1"/>
                  </a:solidFill>
                  <a:latin typeface="Arial"/>
                  <a:ea typeface="Arial"/>
                  <a:cs typeface="Arial"/>
                  <a:sym typeface="Arial"/>
                </a:rPr>
                <a:t>AP, Early College</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Contextual Learning experiences</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lt1"/>
                </a:buClr>
                <a:buSzPts val="900"/>
              </a:pPr>
              <a:r>
                <a:rPr lang="en" sz="1200">
                  <a:solidFill>
                    <a:schemeClr val="lt1"/>
                  </a:solidFill>
                  <a:latin typeface="Arial"/>
                  <a:ea typeface="Arial"/>
                  <a:cs typeface="Arial"/>
                  <a:sym typeface="Arial"/>
                </a:rPr>
                <a:t>Applications and decision-making</a:t>
              </a:r>
              <a:endParaRPr sz="1867">
                <a:solidFill>
                  <a:schemeClr val="dk1"/>
                </a:solidFill>
                <a:latin typeface="Quattrocento Sans"/>
                <a:ea typeface="Quattrocento Sans"/>
                <a:cs typeface="Quattrocento Sans"/>
                <a:sym typeface="Quattrocento Sans"/>
              </a:endParaRPr>
            </a:p>
            <a:p>
              <a:pPr algn="ctr">
                <a:lnSpc>
                  <a:spcPct val="90000"/>
                </a:lnSpc>
                <a:spcBef>
                  <a:spcPts val="400"/>
                </a:spcBef>
                <a:buClr>
                  <a:schemeClr val="dk1"/>
                </a:buClr>
                <a:buSzPts val="900"/>
              </a:pPr>
              <a:endParaRPr sz="1200">
                <a:solidFill>
                  <a:schemeClr val="lt1"/>
                </a:solidFill>
                <a:latin typeface="Arial"/>
                <a:ea typeface="Arial"/>
                <a:cs typeface="Arial"/>
                <a:sym typeface="Arial"/>
              </a:endParaRPr>
            </a:p>
            <a:p>
              <a:pPr algn="ctr">
                <a:lnSpc>
                  <a:spcPct val="90000"/>
                </a:lnSpc>
                <a:spcBef>
                  <a:spcPts val="400"/>
                </a:spcBef>
                <a:buClr>
                  <a:schemeClr val="dk1"/>
                </a:buClr>
                <a:buSzPts val="1200"/>
              </a:pPr>
              <a:endParaRPr sz="1600">
                <a:solidFill>
                  <a:schemeClr val="lt1"/>
                </a:solidFill>
                <a:latin typeface="Arial"/>
                <a:ea typeface="Arial"/>
                <a:cs typeface="Arial"/>
                <a:sym typeface="Arial"/>
              </a:endParaRPr>
            </a:p>
          </p:txBody>
        </p:sp>
        <p:sp>
          <p:nvSpPr>
            <p:cNvPr id="642" name="Google Shape;642;p96"/>
            <p:cNvSpPr/>
            <p:nvPr/>
          </p:nvSpPr>
          <p:spPr>
            <a:xfrm>
              <a:off x="5265599" y="122619"/>
              <a:ext cx="1592400" cy="1592400"/>
            </a:xfrm>
            <a:prstGeom prst="ellipse">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Quattrocento Sans"/>
                <a:ea typeface="Quattrocento Sans"/>
                <a:cs typeface="Quattrocento Sans"/>
                <a:sym typeface="Quattrocento Sans"/>
              </a:endParaRPr>
            </a:p>
          </p:txBody>
        </p:sp>
        <p:sp>
          <p:nvSpPr>
            <p:cNvPr id="643" name="Google Shape;643;p96"/>
            <p:cNvSpPr/>
            <p:nvPr/>
          </p:nvSpPr>
          <p:spPr>
            <a:xfrm>
              <a:off x="290702" y="3825240"/>
              <a:ext cx="6686100" cy="717300"/>
            </a:xfrm>
            <a:prstGeom prst="leftRightArrow">
              <a:avLst>
                <a:gd name="adj1" fmla="val 50000"/>
                <a:gd name="adj2" fmla="val 50000"/>
              </a:avLst>
            </a:prstGeom>
            <a:solidFill>
              <a:srgbClr val="A9ADB8"/>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pPr algn="ctr">
                <a:buClr>
                  <a:schemeClr val="dk1"/>
                </a:buClr>
                <a:buSzPts val="1400"/>
              </a:pPr>
              <a:r>
                <a:rPr lang="en-US" sz="1600" b="1" i="1">
                  <a:solidFill>
                    <a:schemeClr val="dk1"/>
                  </a:solidFill>
                  <a:ea typeface="Quattrocento Sans"/>
                  <a:cs typeface="Quattrocento Sans"/>
                  <a:sym typeface="Quattrocento Sans"/>
                </a:rPr>
                <a:t>Student driven and school, family and community supported </a:t>
              </a:r>
              <a:endParaRPr sz="1600" b="1" i="1">
                <a:solidFill>
                  <a:schemeClr val="dk1"/>
                </a:solidFill>
                <a:ea typeface="Quattrocento Sans"/>
                <a:cs typeface="Quattrocento Sans"/>
                <a:sym typeface="Quattrocento Sans"/>
              </a:endParaRPr>
            </a:p>
          </p:txBody>
        </p:sp>
      </p:grpSp>
      <p:grpSp>
        <p:nvGrpSpPr>
          <p:cNvPr id="2" name="Google Shape;986;g1834ade0468_0_104" descr="who am I, where am I going, how do I get there">
            <a:extLst>
              <a:ext uri="{FF2B5EF4-FFF2-40B4-BE49-F238E27FC236}">
                <a16:creationId xmlns:a16="http://schemas.microsoft.com/office/drawing/2014/main" id="{BF9BE679-85C1-14C1-F419-02D8EDB01370}"/>
              </a:ext>
            </a:extLst>
          </p:cNvPr>
          <p:cNvGrpSpPr/>
          <p:nvPr/>
        </p:nvGrpSpPr>
        <p:grpSpPr>
          <a:xfrm>
            <a:off x="6913771" y="1922511"/>
            <a:ext cx="5133156" cy="5219223"/>
            <a:chOff x="0" y="-114077"/>
            <a:chExt cx="6492900" cy="5219223"/>
          </a:xfrm>
        </p:grpSpPr>
        <p:cxnSp>
          <p:nvCxnSpPr>
            <p:cNvPr id="4" name="Google Shape;987;g1834ade0468_0_104">
              <a:extLst>
                <a:ext uri="{FF2B5EF4-FFF2-40B4-BE49-F238E27FC236}">
                  <a16:creationId xmlns:a16="http://schemas.microsoft.com/office/drawing/2014/main" id="{DAD2CA3D-5AF9-5E62-F495-DBD9B4F765B8}"/>
                </a:ext>
              </a:extLst>
            </p:cNvPr>
            <p:cNvCxnSpPr/>
            <p:nvPr/>
          </p:nvCxnSpPr>
          <p:spPr>
            <a:xfrm>
              <a:off x="0" y="401"/>
              <a:ext cx="649290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5" name="Google Shape;988;g1834ade0468_0_104">
              <a:extLst>
                <a:ext uri="{FF2B5EF4-FFF2-40B4-BE49-F238E27FC236}">
                  <a16:creationId xmlns:a16="http://schemas.microsoft.com/office/drawing/2014/main" id="{35F5724A-A175-1DBD-13C1-1A3CDEAD1A26}"/>
                </a:ext>
              </a:extLst>
            </p:cNvPr>
            <p:cNvSpPr/>
            <p:nvPr/>
          </p:nvSpPr>
          <p:spPr>
            <a:xfrm>
              <a:off x="0" y="401"/>
              <a:ext cx="6492900" cy="15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chemeClr val="dk1"/>
                </a:solidFill>
                <a:latin typeface="Quattrocento Sans"/>
                <a:ea typeface="Quattrocento Sans"/>
                <a:cs typeface="Quattrocento Sans"/>
                <a:sym typeface="Quattrocento Sans"/>
              </a:endParaRPr>
            </a:p>
          </p:txBody>
        </p:sp>
        <p:sp>
          <p:nvSpPr>
            <p:cNvPr id="6" name="Google Shape;989;g1834ade0468_0_104">
              <a:extLst>
                <a:ext uri="{FF2B5EF4-FFF2-40B4-BE49-F238E27FC236}">
                  <a16:creationId xmlns:a16="http://schemas.microsoft.com/office/drawing/2014/main" id="{D698E7A2-8C67-0A83-17DA-E96E4E596108}"/>
                </a:ext>
              </a:extLst>
            </p:cNvPr>
            <p:cNvSpPr txBox="1"/>
            <p:nvPr/>
          </p:nvSpPr>
          <p:spPr>
            <a:xfrm>
              <a:off x="0" y="-114077"/>
              <a:ext cx="6492900" cy="15132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 sz="3200" b="1" i="0" u="none" strike="noStrike" cap="none">
                  <a:solidFill>
                    <a:schemeClr val="dk1"/>
                  </a:solidFill>
                  <a:latin typeface="Arial"/>
                  <a:ea typeface="Calibri"/>
                  <a:cs typeface="Arial"/>
                  <a:sym typeface="Calibri"/>
                </a:rPr>
                <a:t>Who Am I?  </a:t>
              </a:r>
              <a:endParaRPr sz="1400" b="0" i="0" u="none" strike="noStrike" cap="none">
                <a:solidFill>
                  <a:schemeClr val="dk1"/>
                </a:solidFill>
                <a:latin typeface="Arial"/>
                <a:ea typeface="Quattrocento Sans"/>
                <a:cs typeface="Arial"/>
                <a:sym typeface="Quattrocento Sans"/>
              </a:endParaRPr>
            </a:p>
            <a:p>
              <a:pPr marL="0" marR="0" lvl="0" indent="0" algn="l" rtl="0">
                <a:lnSpc>
                  <a:spcPct val="90000"/>
                </a:lnSpc>
                <a:spcBef>
                  <a:spcPts val="1200"/>
                </a:spcBef>
                <a:spcAft>
                  <a:spcPts val="0"/>
                </a:spcAft>
                <a:buClr>
                  <a:srgbClr val="000000"/>
                </a:buClr>
                <a:buSzPts val="3600"/>
                <a:buFont typeface="Arial"/>
                <a:buNone/>
              </a:pPr>
              <a:r>
                <a:rPr lang="en" sz="3200" b="0" i="0" u="none" strike="noStrike" cap="none">
                  <a:solidFill>
                    <a:schemeClr val="dk1"/>
                  </a:solidFill>
                  <a:latin typeface="Arial"/>
                  <a:ea typeface="Calibri"/>
                  <a:cs typeface="Arial"/>
                  <a:sym typeface="Calibri"/>
                </a:rPr>
                <a:t>Personal/Social Domain</a:t>
              </a:r>
              <a:endParaRPr sz="1400" b="0" i="0" u="none" strike="noStrike" cap="none">
                <a:solidFill>
                  <a:schemeClr val="dk1"/>
                </a:solidFill>
                <a:latin typeface="Arial"/>
                <a:ea typeface="Quattrocento Sans"/>
                <a:cs typeface="Arial"/>
                <a:sym typeface="Quattrocento Sans"/>
              </a:endParaRPr>
            </a:p>
          </p:txBody>
        </p:sp>
        <p:cxnSp>
          <p:nvCxnSpPr>
            <p:cNvPr id="8" name="Google Shape;990;g1834ade0468_0_104">
              <a:extLst>
                <a:ext uri="{FF2B5EF4-FFF2-40B4-BE49-F238E27FC236}">
                  <a16:creationId xmlns:a16="http://schemas.microsoft.com/office/drawing/2014/main" id="{A9387ACD-A179-6A95-5A65-A49D2C9FC356}"/>
                </a:ext>
              </a:extLst>
            </p:cNvPr>
            <p:cNvCxnSpPr/>
            <p:nvPr/>
          </p:nvCxnSpPr>
          <p:spPr>
            <a:xfrm>
              <a:off x="0" y="1513574"/>
              <a:ext cx="6492900" cy="0"/>
            </a:xfrm>
            <a:prstGeom prst="straightConnector1">
              <a:avLst/>
            </a:prstGeom>
            <a:solidFill>
              <a:srgbClr val="C47F6E"/>
            </a:solidFill>
            <a:ln w="12700" cap="flat" cmpd="sng">
              <a:solidFill>
                <a:srgbClr val="C47F6E"/>
              </a:solidFill>
              <a:prstDash val="solid"/>
              <a:miter lim="800000"/>
              <a:headEnd type="none" w="sm" len="sm"/>
              <a:tailEnd type="none" w="sm" len="sm"/>
            </a:ln>
          </p:spPr>
        </p:cxnSp>
        <p:sp>
          <p:nvSpPr>
            <p:cNvPr id="9" name="Google Shape;991;g1834ade0468_0_104">
              <a:extLst>
                <a:ext uri="{FF2B5EF4-FFF2-40B4-BE49-F238E27FC236}">
                  <a16:creationId xmlns:a16="http://schemas.microsoft.com/office/drawing/2014/main" id="{729BD22B-F360-8402-EE3F-B16D0A82E0FC}"/>
                </a:ext>
              </a:extLst>
            </p:cNvPr>
            <p:cNvSpPr/>
            <p:nvPr/>
          </p:nvSpPr>
          <p:spPr>
            <a:xfrm>
              <a:off x="0" y="1513574"/>
              <a:ext cx="6492900" cy="151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chemeClr val="dk1"/>
                </a:solidFill>
                <a:latin typeface="Quattrocento Sans"/>
                <a:ea typeface="Quattrocento Sans"/>
                <a:cs typeface="Quattrocento Sans"/>
                <a:sym typeface="Quattrocento Sans"/>
              </a:endParaRPr>
            </a:p>
          </p:txBody>
        </p:sp>
        <p:sp>
          <p:nvSpPr>
            <p:cNvPr id="10" name="Google Shape;992;g1834ade0468_0_104">
              <a:extLst>
                <a:ext uri="{FF2B5EF4-FFF2-40B4-BE49-F238E27FC236}">
                  <a16:creationId xmlns:a16="http://schemas.microsoft.com/office/drawing/2014/main" id="{DD3C6A45-2C92-B6A9-2461-65693D05E048}"/>
                </a:ext>
              </a:extLst>
            </p:cNvPr>
            <p:cNvSpPr txBox="1"/>
            <p:nvPr/>
          </p:nvSpPr>
          <p:spPr>
            <a:xfrm>
              <a:off x="0" y="1399096"/>
              <a:ext cx="6492900" cy="15132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 sz="3200" b="1" i="0" u="none" strike="noStrike" cap="none">
                  <a:solidFill>
                    <a:schemeClr val="dk1"/>
                  </a:solidFill>
                  <a:latin typeface="Arial"/>
                  <a:ea typeface="Calibri"/>
                  <a:cs typeface="Arial"/>
                  <a:sym typeface="Calibri"/>
                </a:rPr>
                <a:t>Where Am I Going?  </a:t>
              </a:r>
              <a:endParaRPr sz="1400" b="0" i="0" u="none" strike="noStrike" cap="none">
                <a:solidFill>
                  <a:schemeClr val="dk1"/>
                </a:solidFill>
                <a:latin typeface="Arial"/>
                <a:ea typeface="Quattrocento Sans"/>
                <a:cs typeface="Arial"/>
                <a:sym typeface="Quattrocento Sans"/>
              </a:endParaRPr>
            </a:p>
            <a:p>
              <a:pPr marL="0" marR="0" lvl="0" indent="0" algn="l" rtl="0">
                <a:lnSpc>
                  <a:spcPct val="90000"/>
                </a:lnSpc>
                <a:spcBef>
                  <a:spcPts val="1200"/>
                </a:spcBef>
                <a:spcAft>
                  <a:spcPts val="0"/>
                </a:spcAft>
                <a:buClr>
                  <a:srgbClr val="000000"/>
                </a:buClr>
                <a:buSzPts val="3600"/>
                <a:buFont typeface="Arial"/>
                <a:buNone/>
              </a:pPr>
              <a:r>
                <a:rPr lang="en" sz="3200" b="0" i="0" u="none" strike="noStrike" cap="none">
                  <a:solidFill>
                    <a:schemeClr val="dk1"/>
                  </a:solidFill>
                  <a:latin typeface="Arial"/>
                  <a:ea typeface="Calibri"/>
                  <a:cs typeface="Arial"/>
                  <a:sym typeface="Calibri"/>
                </a:rPr>
                <a:t>Career Development</a:t>
              </a:r>
              <a:endParaRPr sz="1400" b="0" i="0" u="none" strike="noStrike" cap="none">
                <a:solidFill>
                  <a:schemeClr val="dk1"/>
                </a:solidFill>
                <a:latin typeface="Arial"/>
                <a:ea typeface="Quattrocento Sans"/>
                <a:cs typeface="Arial"/>
                <a:sym typeface="Quattrocento Sans"/>
              </a:endParaRPr>
            </a:p>
          </p:txBody>
        </p:sp>
        <p:cxnSp>
          <p:nvCxnSpPr>
            <p:cNvPr id="11" name="Google Shape;993;g1834ade0468_0_104">
              <a:extLst>
                <a:ext uri="{FF2B5EF4-FFF2-40B4-BE49-F238E27FC236}">
                  <a16:creationId xmlns:a16="http://schemas.microsoft.com/office/drawing/2014/main" id="{05B2CDEA-7500-A6A4-A60E-29FA2554A26B}"/>
                </a:ext>
              </a:extLst>
            </p:cNvPr>
            <p:cNvCxnSpPr/>
            <p:nvPr/>
          </p:nvCxnSpPr>
          <p:spPr>
            <a:xfrm>
              <a:off x="0" y="3026746"/>
              <a:ext cx="6492900" cy="0"/>
            </a:xfrm>
            <a:prstGeom prst="straightConnector1">
              <a:avLst/>
            </a:prstGeom>
            <a:solidFill>
              <a:srgbClr val="A4A4A4"/>
            </a:solidFill>
            <a:ln w="12700" cap="flat" cmpd="sng">
              <a:solidFill>
                <a:srgbClr val="A4A4A4"/>
              </a:solidFill>
              <a:prstDash val="solid"/>
              <a:miter lim="800000"/>
              <a:headEnd type="none" w="sm" len="sm"/>
              <a:tailEnd type="none" w="sm" len="sm"/>
            </a:ln>
          </p:spPr>
        </p:cxnSp>
        <p:sp>
          <p:nvSpPr>
            <p:cNvPr id="12" name="Google Shape;994;g1834ade0468_0_104">
              <a:extLst>
                <a:ext uri="{FF2B5EF4-FFF2-40B4-BE49-F238E27FC236}">
                  <a16:creationId xmlns:a16="http://schemas.microsoft.com/office/drawing/2014/main" id="{8ED1D674-CE73-E956-384F-0CE17502C408}"/>
                </a:ext>
              </a:extLst>
            </p:cNvPr>
            <p:cNvSpPr/>
            <p:nvPr/>
          </p:nvSpPr>
          <p:spPr>
            <a:xfrm>
              <a:off x="0" y="3026746"/>
              <a:ext cx="6486600" cy="2078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chemeClr val="dk1"/>
                </a:solidFill>
                <a:latin typeface="Quattrocento Sans"/>
                <a:ea typeface="Quattrocento Sans"/>
                <a:cs typeface="Quattrocento Sans"/>
                <a:sym typeface="Quattrocento Sans"/>
              </a:endParaRPr>
            </a:p>
          </p:txBody>
        </p:sp>
        <p:sp>
          <p:nvSpPr>
            <p:cNvPr id="13" name="Google Shape;995;g1834ade0468_0_104">
              <a:extLst>
                <a:ext uri="{FF2B5EF4-FFF2-40B4-BE49-F238E27FC236}">
                  <a16:creationId xmlns:a16="http://schemas.microsoft.com/office/drawing/2014/main" id="{3CE52CDF-2D13-94A7-9FCF-0D3E5000886A}"/>
                </a:ext>
              </a:extLst>
            </p:cNvPr>
            <p:cNvSpPr txBox="1"/>
            <p:nvPr/>
          </p:nvSpPr>
          <p:spPr>
            <a:xfrm>
              <a:off x="0" y="3026746"/>
              <a:ext cx="6486600" cy="20784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rgbClr val="000000"/>
                </a:buClr>
                <a:buSzPts val="3600"/>
                <a:buFont typeface="Arial"/>
                <a:buNone/>
              </a:pPr>
              <a:r>
                <a:rPr lang="en" sz="3200" b="1" i="0" u="none" strike="noStrike" cap="none">
                  <a:solidFill>
                    <a:schemeClr val="dk1"/>
                  </a:solidFill>
                  <a:latin typeface="Arial"/>
                  <a:ea typeface="Calibri"/>
                  <a:cs typeface="Arial"/>
                  <a:sym typeface="Calibri"/>
                </a:rPr>
                <a:t>How Do I Get There? </a:t>
              </a:r>
              <a:endParaRPr sz="1400" b="0" i="0" u="none" strike="noStrike" cap="none">
                <a:solidFill>
                  <a:schemeClr val="dk1"/>
                </a:solidFill>
                <a:latin typeface="Arial"/>
                <a:ea typeface="Quattrocento Sans"/>
                <a:cs typeface="Arial"/>
                <a:sym typeface="Quattrocento Sans"/>
              </a:endParaRPr>
            </a:p>
            <a:p>
              <a:pPr marL="0" marR="0" lvl="0" indent="0" algn="l" rtl="0">
                <a:lnSpc>
                  <a:spcPct val="90000"/>
                </a:lnSpc>
                <a:spcBef>
                  <a:spcPts val="1200"/>
                </a:spcBef>
                <a:spcAft>
                  <a:spcPts val="0"/>
                </a:spcAft>
                <a:buClr>
                  <a:srgbClr val="000000"/>
                </a:buClr>
                <a:buSzPts val="3600"/>
                <a:buFont typeface="Arial"/>
                <a:buNone/>
              </a:pPr>
              <a:r>
                <a:rPr lang="en" sz="3200" b="0" i="0" u="none" strike="noStrike" cap="none">
                  <a:solidFill>
                    <a:schemeClr val="dk1"/>
                  </a:solidFill>
                  <a:latin typeface="Arial"/>
                  <a:ea typeface="Calibri"/>
                  <a:cs typeface="Arial"/>
                  <a:sym typeface="Calibri"/>
                </a:rPr>
                <a:t>Academic and Postsecondary Planning </a:t>
              </a:r>
              <a:endParaRPr sz="1400" b="0" i="0" u="none" strike="noStrike" cap="none">
                <a:solidFill>
                  <a:schemeClr val="dk1"/>
                </a:solidFill>
                <a:latin typeface="Arial"/>
                <a:ea typeface="Quattrocento Sans"/>
                <a:cs typeface="Arial"/>
                <a:sym typeface="Quattrocento San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888007-F775-5AB8-1FBA-C6A026D4215A}"/>
              </a:ext>
            </a:extLst>
          </p:cNvPr>
          <p:cNvSpPr>
            <a:spLocks noGrp="1"/>
          </p:cNvSpPr>
          <p:nvPr>
            <p:ph idx="1"/>
          </p:nvPr>
        </p:nvSpPr>
        <p:spPr/>
        <p:txBody>
          <a:bodyPr vert="horz" lIns="91440" tIns="45720" rIns="91440" bIns="45720" rtlCol="0" anchor="t">
            <a:noAutofit/>
          </a:bodyPr>
          <a:lstStyle/>
          <a:p>
            <a:r>
              <a:rPr lang="en-US">
                <a:latin typeface="Arial"/>
                <a:cs typeface="Arial"/>
              </a:rPr>
              <a:t>23 of 34 CTE schools responded to DESE’s recent survey about middle school access.</a:t>
            </a:r>
          </a:p>
          <a:p>
            <a:r>
              <a:rPr lang="en-US">
                <a:latin typeface="Arial"/>
                <a:cs typeface="Arial"/>
              </a:rPr>
              <a:t>Reporting CTE schools requested access to visit 8</a:t>
            </a:r>
            <a:r>
              <a:rPr lang="en-US" baseline="30000">
                <a:latin typeface="Arial"/>
                <a:cs typeface="Arial"/>
              </a:rPr>
              <a:t>th</a:t>
            </a:r>
            <a:r>
              <a:rPr lang="en-US">
                <a:latin typeface="Arial"/>
                <a:cs typeface="Arial"/>
              </a:rPr>
              <a:t> grade students from 318 middle schools. Of those requests, 57 visits were denied. </a:t>
            </a:r>
          </a:p>
          <a:p>
            <a:r>
              <a:rPr lang="en-US">
                <a:latin typeface="Arial"/>
                <a:cs typeface="Arial"/>
              </a:rPr>
              <a:t>Of 185 tours offered to sending middle schools, 45 tours were denied.</a:t>
            </a:r>
          </a:p>
          <a:p>
            <a:r>
              <a:rPr lang="en-US">
                <a:latin typeface="Arial"/>
                <a:cs typeface="Arial"/>
              </a:rPr>
              <a:t>Six of 23 reported challenges obtaining mailing information.</a:t>
            </a:r>
          </a:p>
        </p:txBody>
      </p:sp>
      <p:sp>
        <p:nvSpPr>
          <p:cNvPr id="3" name="Title 2">
            <a:extLst>
              <a:ext uri="{FF2B5EF4-FFF2-40B4-BE49-F238E27FC236}">
                <a16:creationId xmlns:a16="http://schemas.microsoft.com/office/drawing/2014/main" id="{172CA817-6467-BF58-7278-30E922F34A86}"/>
              </a:ext>
            </a:extLst>
          </p:cNvPr>
          <p:cNvSpPr>
            <a:spLocks noGrp="1"/>
          </p:cNvSpPr>
          <p:nvPr>
            <p:ph type="title"/>
          </p:nvPr>
        </p:nvSpPr>
        <p:spPr/>
        <p:txBody>
          <a:bodyPr/>
          <a:lstStyle/>
          <a:p>
            <a:r>
              <a:rPr lang="en-US"/>
              <a:t>CTE Middle School Access Survey </a:t>
            </a:r>
          </a:p>
        </p:txBody>
      </p:sp>
    </p:spTree>
    <p:extLst>
      <p:ext uri="{BB962C8B-B14F-4D97-AF65-F5344CB8AC3E}">
        <p14:creationId xmlns:p14="http://schemas.microsoft.com/office/powerpoint/2010/main" val="2367008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68B80-C06A-A2B6-C594-FFF8D45C06EA}"/>
              </a:ext>
            </a:extLst>
          </p:cNvPr>
          <p:cNvSpPr>
            <a:spLocks noGrp="1"/>
          </p:cNvSpPr>
          <p:nvPr>
            <p:ph type="title"/>
          </p:nvPr>
        </p:nvSpPr>
        <p:spPr/>
        <p:txBody>
          <a:bodyPr/>
          <a:lstStyle/>
          <a:p>
            <a:r>
              <a:rPr lang="en-US"/>
              <a:t>Admission</a:t>
            </a:r>
          </a:p>
        </p:txBody>
      </p:sp>
    </p:spTree>
    <p:extLst>
      <p:ext uri="{BB962C8B-B14F-4D97-AF65-F5344CB8AC3E}">
        <p14:creationId xmlns:p14="http://schemas.microsoft.com/office/powerpoint/2010/main" val="3846278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7F1D6-A490-42E5-4CB1-0F4D04FB20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B80F20-71C0-5DEB-B5D5-0EFD398F2A32}"/>
              </a:ext>
            </a:extLst>
          </p:cNvPr>
          <p:cNvSpPr>
            <a:spLocks noGrp="1"/>
          </p:cNvSpPr>
          <p:nvPr>
            <p:ph idx="1"/>
          </p:nvPr>
        </p:nvSpPr>
        <p:spPr/>
        <p:txBody>
          <a:bodyPr vert="horz" lIns="91440" tIns="45720" rIns="91440" bIns="45720" rtlCol="0" anchor="t">
            <a:noAutofit/>
          </a:bodyPr>
          <a:lstStyle/>
          <a:p>
            <a:pPr marL="0" indent="0">
              <a:spcBef>
                <a:spcPts val="600"/>
              </a:spcBef>
              <a:spcAft>
                <a:spcPts val="600"/>
              </a:spcAft>
              <a:buNone/>
            </a:pPr>
            <a:r>
              <a:rPr lang="en-US" sz="3200">
                <a:latin typeface="Arial"/>
                <a:cs typeface="Arial"/>
              </a:rPr>
              <a:t>CTE Schools predominately use a combination of these selective criteria:</a:t>
            </a:r>
          </a:p>
          <a:p>
            <a:pPr lvl="1">
              <a:spcBef>
                <a:spcPts val="600"/>
              </a:spcBef>
              <a:spcAft>
                <a:spcPts val="600"/>
              </a:spcAft>
            </a:pPr>
            <a:r>
              <a:rPr lang="en-US" sz="2800">
                <a:latin typeface="Arial"/>
                <a:cs typeface="Arial"/>
              </a:rPr>
              <a:t>G</a:t>
            </a:r>
            <a:r>
              <a:rPr lang="en-US" sz="2800">
                <a:effectLst/>
                <a:latin typeface="Arial"/>
                <a:cs typeface="Arial"/>
              </a:rPr>
              <a:t>rades</a:t>
            </a:r>
          </a:p>
          <a:p>
            <a:pPr lvl="1">
              <a:spcBef>
                <a:spcPts val="600"/>
              </a:spcBef>
              <a:spcAft>
                <a:spcPts val="600"/>
              </a:spcAft>
            </a:pPr>
            <a:r>
              <a:rPr lang="en-US" sz="2800">
                <a:effectLst/>
                <a:latin typeface="Arial"/>
                <a:cs typeface="Arial"/>
              </a:rPr>
              <a:t>Discipline record</a:t>
            </a:r>
          </a:p>
          <a:p>
            <a:pPr lvl="1">
              <a:spcBef>
                <a:spcPts val="600"/>
              </a:spcBef>
              <a:spcAft>
                <a:spcPts val="600"/>
              </a:spcAft>
            </a:pPr>
            <a:r>
              <a:rPr lang="en-US" sz="2800">
                <a:latin typeface="Arial"/>
                <a:cs typeface="Arial"/>
              </a:rPr>
              <a:t>A</a:t>
            </a:r>
            <a:r>
              <a:rPr lang="en-US" sz="2800">
                <a:effectLst/>
                <a:latin typeface="Arial"/>
                <a:cs typeface="Arial"/>
              </a:rPr>
              <a:t>ttendance</a:t>
            </a:r>
          </a:p>
          <a:p>
            <a:pPr lvl="1">
              <a:spcBef>
                <a:spcPts val="600"/>
              </a:spcBef>
              <a:spcAft>
                <a:spcPts val="600"/>
              </a:spcAft>
            </a:pPr>
            <a:r>
              <a:rPr lang="en-US" sz="2800">
                <a:latin typeface="Arial"/>
                <a:cs typeface="Arial"/>
              </a:rPr>
              <a:t>R</a:t>
            </a:r>
            <a:r>
              <a:rPr lang="en-US" sz="2800">
                <a:effectLst/>
                <a:latin typeface="Arial"/>
                <a:cs typeface="Arial"/>
              </a:rPr>
              <a:t>ecommendation</a:t>
            </a:r>
          </a:p>
          <a:p>
            <a:pPr lvl="1">
              <a:spcBef>
                <a:spcPts val="600"/>
              </a:spcBef>
              <a:spcAft>
                <a:spcPts val="600"/>
              </a:spcAft>
            </a:pPr>
            <a:r>
              <a:rPr lang="en-US" sz="2800">
                <a:latin typeface="Arial"/>
                <a:cs typeface="Arial"/>
              </a:rPr>
              <a:t>Interview</a:t>
            </a:r>
          </a:p>
          <a:p>
            <a:pPr lvl="1">
              <a:spcBef>
                <a:spcPts val="600"/>
              </a:spcBef>
              <a:spcAft>
                <a:spcPts val="600"/>
              </a:spcAft>
            </a:pPr>
            <a:endParaRPr lang="en-US" sz="2800">
              <a:latin typeface="Arial"/>
              <a:cs typeface="Arial"/>
            </a:endParaRPr>
          </a:p>
        </p:txBody>
      </p:sp>
      <p:sp>
        <p:nvSpPr>
          <p:cNvPr id="3" name="Title 2">
            <a:extLst>
              <a:ext uri="{FF2B5EF4-FFF2-40B4-BE49-F238E27FC236}">
                <a16:creationId xmlns:a16="http://schemas.microsoft.com/office/drawing/2014/main" id="{517F843C-F976-4C6C-700A-9C56462B2574}"/>
              </a:ext>
            </a:extLst>
          </p:cNvPr>
          <p:cNvSpPr>
            <a:spLocks noGrp="1"/>
          </p:cNvSpPr>
          <p:nvPr>
            <p:ph type="title"/>
          </p:nvPr>
        </p:nvSpPr>
        <p:spPr/>
        <p:txBody>
          <a:bodyPr>
            <a:noAutofit/>
          </a:bodyPr>
          <a:lstStyle/>
          <a:p>
            <a:r>
              <a:rPr lang="en-US" sz="4000">
                <a:effectLst/>
                <a:latin typeface="Arial"/>
                <a:ea typeface="Times New Roman" panose="02020603050405020304" pitchFamily="18" charset="0"/>
                <a:cs typeface="Arial"/>
              </a:rPr>
              <a:t>Commonly Used Selective Criteria Since 2021</a:t>
            </a:r>
            <a:endParaRPr lang="en-US" sz="4000">
              <a:latin typeface="Arial"/>
              <a:cs typeface="Arial"/>
            </a:endParaRPr>
          </a:p>
        </p:txBody>
      </p:sp>
    </p:spTree>
    <p:extLst>
      <p:ext uri="{BB962C8B-B14F-4D97-AF65-F5344CB8AC3E}">
        <p14:creationId xmlns:p14="http://schemas.microsoft.com/office/powerpoint/2010/main" val="135757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descr="Families say:  &#10;Challenges for bilingual students and students with language-based or executive functioning deficits to be able to “shine” in an admissions interview, where required. &#10;">
            <a:extLst>
              <a:ext uri="{FF2B5EF4-FFF2-40B4-BE49-F238E27FC236}">
                <a16:creationId xmlns:a16="http://schemas.microsoft.com/office/drawing/2014/main" id="{73BEA975-CFC2-51DC-2FE1-911F3D2BE6BA}"/>
              </a:ext>
            </a:extLst>
          </p:cNvPr>
          <p:cNvSpPr/>
          <p:nvPr/>
        </p:nvSpPr>
        <p:spPr>
          <a:xfrm>
            <a:off x="6938010" y="1748790"/>
            <a:ext cx="4834890" cy="43907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DEE9098E-6A33-A0FE-1E37-0AF1E108F310}"/>
              </a:ext>
            </a:extLst>
          </p:cNvPr>
          <p:cNvSpPr>
            <a:spLocks noGrp="1"/>
          </p:cNvSpPr>
          <p:nvPr>
            <p:ph idx="1"/>
          </p:nvPr>
        </p:nvSpPr>
        <p:spPr>
          <a:xfrm>
            <a:off x="838200" y="2086984"/>
            <a:ext cx="5680710" cy="4052559"/>
          </a:xfrm>
        </p:spPr>
        <p:txBody>
          <a:bodyPr vert="horz" lIns="91440" tIns="45720" rIns="91440" bIns="45720" rtlCol="0" anchor="t">
            <a:normAutofit/>
          </a:bodyPr>
          <a:lstStyle/>
          <a:p>
            <a:r>
              <a:rPr lang="en-US">
                <a:latin typeface="Arial"/>
                <a:cs typeface="Arial"/>
              </a:rPr>
              <a:t>Nearly all CTE schools require at least one of these two selective criteria:</a:t>
            </a:r>
          </a:p>
          <a:p>
            <a:pPr lvl="1"/>
            <a:r>
              <a:rPr lang="en-US">
                <a:latin typeface="Arial"/>
                <a:cs typeface="Arial"/>
              </a:rPr>
              <a:t>Sending school recommendation</a:t>
            </a:r>
          </a:p>
          <a:p>
            <a:pPr lvl="1"/>
            <a:r>
              <a:rPr lang="en-US">
                <a:latin typeface="Arial"/>
                <a:cs typeface="Arial"/>
              </a:rPr>
              <a:t>Interviews</a:t>
            </a:r>
          </a:p>
          <a:p>
            <a:pPr marL="457200" lvl="1" indent="0">
              <a:buNone/>
            </a:pPr>
            <a:endParaRPr lang="en-US"/>
          </a:p>
        </p:txBody>
      </p:sp>
      <p:sp>
        <p:nvSpPr>
          <p:cNvPr id="3" name="Title 2">
            <a:extLst>
              <a:ext uri="{FF2B5EF4-FFF2-40B4-BE49-F238E27FC236}">
                <a16:creationId xmlns:a16="http://schemas.microsoft.com/office/drawing/2014/main" id="{1F0E294C-57EA-3F59-3DE6-468134340BA3}"/>
              </a:ext>
            </a:extLst>
          </p:cNvPr>
          <p:cNvSpPr>
            <a:spLocks noGrp="1"/>
          </p:cNvSpPr>
          <p:nvPr>
            <p:ph type="title"/>
          </p:nvPr>
        </p:nvSpPr>
        <p:spPr/>
        <p:txBody>
          <a:bodyPr/>
          <a:lstStyle/>
          <a:p>
            <a:r>
              <a:rPr lang="en-US"/>
              <a:t>Recommendations and Interviews</a:t>
            </a:r>
          </a:p>
        </p:txBody>
      </p:sp>
      <p:sp>
        <p:nvSpPr>
          <p:cNvPr id="4" name="TextBox 3">
            <a:extLst>
              <a:ext uri="{FF2B5EF4-FFF2-40B4-BE49-F238E27FC236}">
                <a16:creationId xmlns:a16="http://schemas.microsoft.com/office/drawing/2014/main" id="{4A789B11-9A22-7056-8654-EE25DEE273BD}"/>
              </a:ext>
            </a:extLst>
          </p:cNvPr>
          <p:cNvSpPr txBox="1"/>
          <p:nvPr/>
        </p:nvSpPr>
        <p:spPr>
          <a:xfrm>
            <a:off x="6720840" y="1863090"/>
            <a:ext cx="5166360" cy="4647426"/>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prstClr val="white"/>
                </a:solidFill>
                <a:effectLst/>
                <a:uLnTx/>
                <a:uFillTx/>
                <a:latin typeface="Calibri" panose="020F0502020204030204"/>
                <a:ea typeface="+mn-ea"/>
                <a:cs typeface="+mn-cs"/>
              </a:rPr>
              <a:t>Families say: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Calibri" panose="020F0502020204030204"/>
                <a:ea typeface="+mn-ea"/>
                <a:cs typeface="+mn-cs"/>
              </a:rPr>
              <a:t>Challenges for bilingual students and students with language-based or executive functioning deficits to be able to “shine” in an admissions interview, where required.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(FCSN, Career &amp; Technical Education: What Families Need to Know,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567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DD68-96BC-D01E-6C7B-DC62D94FB662}"/>
              </a:ext>
            </a:extLst>
          </p:cNvPr>
          <p:cNvSpPr>
            <a:spLocks noGrp="1"/>
          </p:cNvSpPr>
          <p:nvPr>
            <p:ph type="title"/>
          </p:nvPr>
        </p:nvSpPr>
        <p:spPr/>
        <p:txBody>
          <a:bodyPr>
            <a:noAutofit/>
          </a:bodyPr>
          <a:lstStyle/>
          <a:p>
            <a:r>
              <a:rPr lang="en-US" sz="3600"/>
              <a:t>Examples of Topics for Sending School Recommendations</a:t>
            </a:r>
          </a:p>
        </p:txBody>
      </p:sp>
      <p:sp>
        <p:nvSpPr>
          <p:cNvPr id="3" name="Content Placeholder 2">
            <a:extLst>
              <a:ext uri="{FF2B5EF4-FFF2-40B4-BE49-F238E27FC236}">
                <a16:creationId xmlns:a16="http://schemas.microsoft.com/office/drawing/2014/main" id="{82C5D2A5-36CB-DB34-BC1B-79D357C64A81}"/>
              </a:ext>
            </a:extLst>
          </p:cNvPr>
          <p:cNvSpPr>
            <a:spLocks noGrp="1"/>
          </p:cNvSpPr>
          <p:nvPr>
            <p:ph idx="1"/>
          </p:nvPr>
        </p:nvSpPr>
        <p:spPr>
          <a:xfrm>
            <a:off x="838200" y="2173248"/>
            <a:ext cx="10515600" cy="4052559"/>
          </a:xfrm>
        </p:spPr>
        <p:txBody>
          <a:bodyPr vert="horz" lIns="91440" tIns="45720" rIns="91440" bIns="45720" rtlCol="0" anchor="t">
            <a:normAutofit fontScale="85000" lnSpcReduction="20000"/>
          </a:bodyPr>
          <a:lstStyle/>
          <a:p>
            <a:r>
              <a:rPr lang="en-US" b="1">
                <a:latin typeface="Arial"/>
                <a:cs typeface="Arial"/>
              </a:rPr>
              <a:t>Kindness</a:t>
            </a:r>
            <a:r>
              <a:rPr lang="en-US">
                <a:latin typeface="Arial"/>
                <a:cs typeface="Arial"/>
              </a:rPr>
              <a:t> – Shows kindness in regard to the feelings, beliefs, rights, and traditions of others. Demonstrates leadership qualities and engages in activities promoting a positive school culture. </a:t>
            </a:r>
          </a:p>
          <a:p>
            <a:r>
              <a:rPr lang="en-US" b="1">
                <a:latin typeface="Arial"/>
                <a:cs typeface="Arial"/>
              </a:rPr>
              <a:t>Success</a:t>
            </a:r>
            <a:r>
              <a:rPr lang="en-US">
                <a:latin typeface="Arial"/>
                <a:cs typeface="Arial"/>
              </a:rPr>
              <a:t> - Works collaboratively with other students towards a common goal. Communicates effectively and appropriately with peers and adults. </a:t>
            </a:r>
          </a:p>
          <a:p>
            <a:r>
              <a:rPr lang="en-US" b="1">
                <a:latin typeface="Arial"/>
                <a:cs typeface="Arial"/>
              </a:rPr>
              <a:t>Work Readiness</a:t>
            </a:r>
            <a:r>
              <a:rPr lang="en-US">
                <a:latin typeface="Arial"/>
                <a:cs typeface="Arial"/>
              </a:rPr>
              <a:t> - Demonstrates a work ethic that displays their best effort in every task they complete and often seeks to take on extra work for the benefit of enrichment and growth.</a:t>
            </a:r>
            <a:endParaRPr lang="en-US"/>
          </a:p>
          <a:p>
            <a:r>
              <a:rPr lang="en-US" b="1">
                <a:latin typeface="Arial"/>
                <a:cs typeface="Arial"/>
              </a:rPr>
              <a:t>Honesty</a:t>
            </a:r>
            <a:r>
              <a:rPr lang="en-US">
                <a:latin typeface="Arial"/>
                <a:cs typeface="Arial"/>
              </a:rPr>
              <a:t> - Acts with honesty, integrity, shows resiliency, and maintains a positive attitude in all situations.</a:t>
            </a:r>
            <a:endParaRPr lang="en-US"/>
          </a:p>
          <a:p>
            <a:r>
              <a:rPr lang="en-US" b="1">
                <a:latin typeface="Arial"/>
                <a:cs typeface="Arial"/>
              </a:rPr>
              <a:t>Accountability</a:t>
            </a:r>
            <a:r>
              <a:rPr lang="en-US">
                <a:latin typeface="Arial"/>
                <a:cs typeface="Arial"/>
              </a:rPr>
              <a:t> - Follows rules, takes personal responsibility, and is accountable for their educational expectations in all instances.</a:t>
            </a:r>
            <a:endParaRPr lang="en-US"/>
          </a:p>
        </p:txBody>
      </p:sp>
    </p:spTree>
    <p:extLst>
      <p:ext uri="{BB962C8B-B14F-4D97-AF65-F5344CB8AC3E}">
        <p14:creationId xmlns:p14="http://schemas.microsoft.com/office/powerpoint/2010/main" val="172672343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61E3-551E-47F0-B855-878C156319F2}"/>
              </a:ext>
            </a:extLst>
          </p:cNvPr>
          <p:cNvSpPr>
            <a:spLocks noGrp="1"/>
          </p:cNvSpPr>
          <p:nvPr>
            <p:ph type="title"/>
          </p:nvPr>
        </p:nvSpPr>
        <p:spPr>
          <a:xfrm>
            <a:off x="755904" y="312166"/>
            <a:ext cx="10515600" cy="1325563"/>
          </a:xfrm>
        </p:spPr>
        <p:txBody>
          <a:bodyPr/>
          <a:lstStyle/>
          <a:p>
            <a:r>
              <a:rPr lang="en-US"/>
              <a:t>Sample CTE School Interview Questions</a:t>
            </a:r>
          </a:p>
        </p:txBody>
      </p:sp>
      <p:sp>
        <p:nvSpPr>
          <p:cNvPr id="3" name="Content Placeholder 2">
            <a:extLst>
              <a:ext uri="{FF2B5EF4-FFF2-40B4-BE49-F238E27FC236}">
                <a16:creationId xmlns:a16="http://schemas.microsoft.com/office/drawing/2014/main" id="{593D8E17-6C07-DD64-3EE6-5CD75DCB42D2}"/>
              </a:ext>
            </a:extLst>
          </p:cNvPr>
          <p:cNvSpPr>
            <a:spLocks noGrp="1"/>
          </p:cNvSpPr>
          <p:nvPr>
            <p:ph idx="1"/>
          </p:nvPr>
        </p:nvSpPr>
        <p:spPr/>
        <p:txBody>
          <a:bodyPr>
            <a:normAutofit lnSpcReduction="10000"/>
          </a:bodyPr>
          <a:lstStyle/>
          <a:p>
            <a:r>
              <a:rPr lang="en-US"/>
              <a:t>Tell me some things you might do outside of school to fill your time. How are these things important to you? </a:t>
            </a:r>
          </a:p>
          <a:p>
            <a:r>
              <a:rPr lang="en-US"/>
              <a:t>Describe a trusted adult. Can you give examples of how we might see these qualities in you. </a:t>
            </a:r>
          </a:p>
          <a:p>
            <a:r>
              <a:rPr lang="en-US"/>
              <a:t>Think about your future career goals meaning what you might want to do after graduating from high school if you are accepted? </a:t>
            </a:r>
          </a:p>
          <a:p>
            <a:r>
              <a:rPr lang="en-US"/>
              <a:t>How do you think coming to this school instead of another high school will help you be more prepared for achieving your career goals? </a:t>
            </a:r>
          </a:p>
          <a:p>
            <a:endParaRPr lang="en-US"/>
          </a:p>
        </p:txBody>
      </p:sp>
    </p:spTree>
    <p:extLst>
      <p:ext uri="{BB962C8B-B14F-4D97-AF65-F5344CB8AC3E}">
        <p14:creationId xmlns:p14="http://schemas.microsoft.com/office/powerpoint/2010/main" val="2889949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2C52-3D81-6342-BC14-A97D93DE378B}"/>
            </a:ext>
          </a:extLst>
        </p:cNvPr>
        <p:cNvGrpSpPr/>
        <p:nvPr/>
      </p:nvGrpSpPr>
      <p:grpSpPr>
        <a:xfrm>
          <a:off x="0" y="0"/>
          <a:ext cx="0" cy="0"/>
          <a:chOff x="0" y="0"/>
          <a:chExt cx="0" cy="0"/>
        </a:xfrm>
      </p:grpSpPr>
      <p:pic>
        <p:nvPicPr>
          <p:cNvPr id="5" name="Content Placeholder 4" descr="opportunity gaps in percentage of applicants who receive an offer of admissions">
            <a:extLst>
              <a:ext uri="{FF2B5EF4-FFF2-40B4-BE49-F238E27FC236}">
                <a16:creationId xmlns:a16="http://schemas.microsoft.com/office/drawing/2014/main" id="{ABCBB0AD-6663-28A4-01CB-6758AC6D33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9057" y="1637415"/>
            <a:ext cx="9941167" cy="4714100"/>
          </a:xfrm>
        </p:spPr>
      </p:pic>
      <p:sp>
        <p:nvSpPr>
          <p:cNvPr id="3" name="Title 2">
            <a:extLst>
              <a:ext uri="{FF2B5EF4-FFF2-40B4-BE49-F238E27FC236}">
                <a16:creationId xmlns:a16="http://schemas.microsoft.com/office/drawing/2014/main" id="{AE5F1971-47BD-DFEA-8BA6-E9FA7B45C078}"/>
              </a:ext>
            </a:extLst>
          </p:cNvPr>
          <p:cNvSpPr>
            <a:spLocks noGrp="1"/>
          </p:cNvSpPr>
          <p:nvPr>
            <p:ph type="title"/>
          </p:nvPr>
        </p:nvSpPr>
        <p:spPr/>
        <p:txBody>
          <a:bodyPr/>
          <a:lstStyle/>
          <a:p>
            <a:r>
              <a:rPr lang="en-US"/>
              <a:t>Opportunity Gap Tool</a:t>
            </a:r>
          </a:p>
        </p:txBody>
      </p:sp>
      <p:sp>
        <p:nvSpPr>
          <p:cNvPr id="2" name="Oval 1" descr="bar graph of offers made">
            <a:extLst>
              <a:ext uri="{FF2B5EF4-FFF2-40B4-BE49-F238E27FC236}">
                <a16:creationId xmlns:a16="http://schemas.microsoft.com/office/drawing/2014/main" id="{BF81844D-D593-1AD7-4ABB-54D0D7EFD7E5}"/>
              </a:ext>
            </a:extLst>
          </p:cNvPr>
          <p:cNvSpPr/>
          <p:nvPr/>
        </p:nvSpPr>
        <p:spPr>
          <a:xfrm>
            <a:off x="2123768" y="3972232"/>
            <a:ext cx="1101213" cy="2379283"/>
          </a:xfrm>
          <a:prstGeom prst="ellipse">
            <a:avLst/>
          </a:prstGeom>
          <a:noFill/>
          <a:ln w="60325">
            <a:solidFill>
              <a:srgbClr val="C00000">
                <a:alpha val="9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circle&#10;&#10;Description automatically generated">
            <a:extLst>
              <a:ext uri="{FF2B5EF4-FFF2-40B4-BE49-F238E27FC236}">
                <a16:creationId xmlns:a16="http://schemas.microsoft.com/office/drawing/2014/main" id="{607D31D7-9415-BFCB-2916-9E818054F1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09057" y="1291788"/>
            <a:ext cx="1164437" cy="2438611"/>
          </a:xfrm>
          <a:prstGeom prst="rect">
            <a:avLst/>
          </a:prstGeom>
        </p:spPr>
      </p:pic>
    </p:spTree>
    <p:extLst>
      <p:ext uri="{BB962C8B-B14F-4D97-AF65-F5344CB8AC3E}">
        <p14:creationId xmlns:p14="http://schemas.microsoft.com/office/powerpoint/2010/main" val="417030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2D4881-F711-0973-74C6-1795B76634A7}"/>
              </a:ext>
            </a:extLst>
          </p:cNvPr>
          <p:cNvSpPr>
            <a:spLocks noGrp="1"/>
          </p:cNvSpPr>
          <p:nvPr>
            <p:ph idx="1"/>
          </p:nvPr>
        </p:nvSpPr>
        <p:spPr/>
        <p:txBody>
          <a:bodyPr vert="horz" lIns="91440" tIns="45720" rIns="91440" bIns="45720" rtlCol="0" anchor="t">
            <a:noAutofit/>
          </a:bodyPr>
          <a:lstStyle/>
          <a:p>
            <a:r>
              <a:rPr lang="en-US">
                <a:effectLst/>
                <a:latin typeface="Arial"/>
                <a:cs typeface="Arial"/>
              </a:rPr>
              <a:t>Composition Index is a tool for comparing applicants to admitted students in a standardized way.</a:t>
            </a:r>
          </a:p>
          <a:p>
            <a:r>
              <a:rPr lang="en-US">
                <a:latin typeface="Arial"/>
                <a:cs typeface="Arial"/>
              </a:rPr>
              <a:t>Combines individual results for 34 schools from 2021-2024.</a:t>
            </a:r>
          </a:p>
          <a:p>
            <a:r>
              <a:rPr lang="en-US">
                <a:latin typeface="Arial"/>
                <a:cs typeface="Arial"/>
              </a:rPr>
              <a:t>Calculates any disproportionality of offers of admission by comparing admissions data for selected student populations vs. their peers.</a:t>
            </a:r>
            <a:endParaRPr lang="en-US" sz="2800">
              <a:latin typeface="Arial"/>
              <a:cs typeface="Arial"/>
            </a:endParaRPr>
          </a:p>
          <a:p>
            <a:r>
              <a:rPr lang="en-US">
                <a:latin typeface="Arial"/>
                <a:cs typeface="Arial"/>
              </a:rPr>
              <a:t>Next slide provides an index analysis for English learners. See charts in appendix for more detail.</a:t>
            </a:r>
          </a:p>
        </p:txBody>
      </p:sp>
      <p:sp>
        <p:nvSpPr>
          <p:cNvPr id="3" name="Title 2">
            <a:extLst>
              <a:ext uri="{FF2B5EF4-FFF2-40B4-BE49-F238E27FC236}">
                <a16:creationId xmlns:a16="http://schemas.microsoft.com/office/drawing/2014/main" id="{FAB814C2-8A25-B6A2-DC90-01FB82CEC280}"/>
              </a:ext>
            </a:extLst>
          </p:cNvPr>
          <p:cNvSpPr>
            <a:spLocks noGrp="1"/>
          </p:cNvSpPr>
          <p:nvPr>
            <p:ph type="title"/>
          </p:nvPr>
        </p:nvSpPr>
        <p:spPr/>
        <p:txBody>
          <a:bodyPr/>
          <a:lstStyle/>
          <a:p>
            <a:r>
              <a:rPr lang="en-US">
                <a:latin typeface="Arial"/>
                <a:cs typeface="Arial"/>
              </a:rPr>
              <a:t>Statewide Composition Index Analysis</a:t>
            </a:r>
          </a:p>
        </p:txBody>
      </p:sp>
    </p:spTree>
    <p:extLst>
      <p:ext uri="{BB962C8B-B14F-4D97-AF65-F5344CB8AC3E}">
        <p14:creationId xmlns:p14="http://schemas.microsoft.com/office/powerpoint/2010/main" val="924118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13E18-D428-4896-17E3-0ED19998F7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A6CA69-05C8-C503-31B7-1E4405F4308C}"/>
              </a:ext>
            </a:extLst>
          </p:cNvPr>
          <p:cNvSpPr>
            <a:spLocks noGrp="1"/>
          </p:cNvSpPr>
          <p:nvPr>
            <p:ph type="title"/>
          </p:nvPr>
        </p:nvSpPr>
        <p:spPr/>
        <p:txBody>
          <a:bodyPr>
            <a:noAutofit/>
          </a:bodyPr>
          <a:lstStyle/>
          <a:p>
            <a:r>
              <a:rPr lang="en-US" sz="3600">
                <a:latin typeface="Arial"/>
                <a:cs typeface="Arial"/>
              </a:rPr>
              <a:t>English Learner Students Admitted at Lower Rates Than Peers Who Are Not English Learners</a:t>
            </a:r>
          </a:p>
        </p:txBody>
      </p:sp>
      <p:pic>
        <p:nvPicPr>
          <p:cNvPr id="2050" name="Picture 2" descr="composition index for offers of admission statewide for non english learners">
            <a:extLst>
              <a:ext uri="{FF2B5EF4-FFF2-40B4-BE49-F238E27FC236}">
                <a16:creationId xmlns:a16="http://schemas.microsoft.com/office/drawing/2014/main" id="{68EBA826-BEBD-A768-0ACC-95EC4D68C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525" y="2187893"/>
            <a:ext cx="49085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omposition index for offers of admission ELs statewide">
            <a:extLst>
              <a:ext uri="{FF2B5EF4-FFF2-40B4-BE49-F238E27FC236}">
                <a16:creationId xmlns:a16="http://schemas.microsoft.com/office/drawing/2014/main" id="{0C2178AA-7F8B-EE4D-9504-E6BC85DDF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 y="2187893"/>
            <a:ext cx="49085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3F52279F-1188-D8DA-4809-8A5F9EB6C012}"/>
              </a:ext>
              <a:ext uri="{C183D7F6-B498-43B3-948B-1728B52AA6E4}">
                <adec:decorative xmlns:adec="http://schemas.microsoft.com/office/drawing/2017/decorative" val="1"/>
              </a:ext>
            </a:extLst>
          </p:cNvPr>
          <p:cNvCxnSpPr/>
          <p:nvPr/>
        </p:nvCxnSpPr>
        <p:spPr>
          <a:xfrm>
            <a:off x="1083945" y="440055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5EF0E14F-82EF-AABC-A00B-3575B8B78E87}"/>
              </a:ext>
              <a:ext uri="{C183D7F6-B498-43B3-948B-1728B52AA6E4}">
                <adec:decorative xmlns:adec="http://schemas.microsoft.com/office/drawing/2017/decorative" val="1"/>
              </a:ext>
            </a:extLst>
          </p:cNvPr>
          <p:cNvCxnSpPr/>
          <p:nvPr/>
        </p:nvCxnSpPr>
        <p:spPr>
          <a:xfrm>
            <a:off x="6650355" y="440055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05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D469-848D-121B-33C7-A530881DAB9F}"/>
              </a:ext>
            </a:extLst>
          </p:cNvPr>
          <p:cNvSpPr>
            <a:spLocks noGrp="1"/>
          </p:cNvSpPr>
          <p:nvPr>
            <p:ph type="title"/>
          </p:nvPr>
        </p:nvSpPr>
        <p:spPr/>
        <p:txBody>
          <a:bodyPr/>
          <a:lstStyle/>
          <a:p>
            <a:r>
              <a:rPr lang="en-US"/>
              <a:t>Context for CTE</a:t>
            </a:r>
          </a:p>
        </p:txBody>
      </p:sp>
    </p:spTree>
    <p:extLst>
      <p:ext uri="{BB962C8B-B14F-4D97-AF65-F5344CB8AC3E}">
        <p14:creationId xmlns:p14="http://schemas.microsoft.com/office/powerpoint/2010/main" val="2715804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057C58-F517-B18D-9C98-C0B88EA4E5A2}"/>
              </a:ext>
            </a:extLst>
          </p:cNvPr>
          <p:cNvSpPr>
            <a:spLocks noGrp="1"/>
          </p:cNvSpPr>
          <p:nvPr>
            <p:ph idx="1"/>
          </p:nvPr>
        </p:nvSpPr>
        <p:spPr/>
        <p:txBody>
          <a:bodyPr vert="horz" lIns="91440" tIns="45720" rIns="91440" bIns="45720" rtlCol="0" anchor="t">
            <a:normAutofit/>
          </a:bodyPr>
          <a:lstStyle/>
          <a:p>
            <a:r>
              <a:rPr lang="en-US" sz="3200">
                <a:latin typeface="Arial"/>
                <a:cs typeface="Arial"/>
              </a:rPr>
              <a:t>In each school year from 2021-2024:</a:t>
            </a:r>
          </a:p>
          <a:p>
            <a:pPr lvl="1"/>
            <a:r>
              <a:rPr lang="en-US" sz="2800">
                <a:latin typeface="Arial"/>
                <a:cs typeface="Arial"/>
              </a:rPr>
              <a:t>English learners (EL) were admitted at lower rates than non-EL peers.</a:t>
            </a:r>
          </a:p>
          <a:p>
            <a:pPr lvl="1"/>
            <a:r>
              <a:rPr lang="en-US" sz="2800">
                <a:latin typeface="Arial"/>
                <a:cs typeface="Arial"/>
              </a:rPr>
              <a:t>Low-income students were admitted at lower rates than non-low-income peers.</a:t>
            </a:r>
          </a:p>
          <a:p>
            <a:pPr lvl="1"/>
            <a:r>
              <a:rPr lang="en-US" sz="2800">
                <a:latin typeface="Arial"/>
                <a:cs typeface="Arial"/>
              </a:rPr>
              <a:t>Students with disabilities (SWD) were admitted at lower rates than non-SWD peers.</a:t>
            </a:r>
          </a:p>
          <a:p>
            <a:pPr lvl="1"/>
            <a:r>
              <a:rPr lang="en-US" sz="2800">
                <a:latin typeface="Arial"/>
                <a:cs typeface="Arial"/>
              </a:rPr>
              <a:t>Students of color were admitted at lower rates than white peers.</a:t>
            </a:r>
          </a:p>
        </p:txBody>
      </p:sp>
      <p:sp>
        <p:nvSpPr>
          <p:cNvPr id="3" name="Title 2">
            <a:extLst>
              <a:ext uri="{FF2B5EF4-FFF2-40B4-BE49-F238E27FC236}">
                <a16:creationId xmlns:a16="http://schemas.microsoft.com/office/drawing/2014/main" id="{565E5972-89D5-C72E-5505-A48705055376}"/>
              </a:ext>
            </a:extLst>
          </p:cNvPr>
          <p:cNvSpPr>
            <a:spLocks noGrp="1"/>
          </p:cNvSpPr>
          <p:nvPr>
            <p:ph type="title"/>
          </p:nvPr>
        </p:nvSpPr>
        <p:spPr/>
        <p:txBody>
          <a:bodyPr/>
          <a:lstStyle/>
          <a:p>
            <a:r>
              <a:rPr lang="en-US"/>
              <a:t>Composition Index Findings</a:t>
            </a:r>
          </a:p>
        </p:txBody>
      </p:sp>
    </p:spTree>
    <p:extLst>
      <p:ext uri="{BB962C8B-B14F-4D97-AF65-F5344CB8AC3E}">
        <p14:creationId xmlns:p14="http://schemas.microsoft.com/office/powerpoint/2010/main" val="384061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EBF79-9424-3F32-8287-9ED52346FE1C}"/>
              </a:ext>
            </a:extLst>
          </p:cNvPr>
          <p:cNvSpPr>
            <a:spLocks noGrp="1"/>
          </p:cNvSpPr>
          <p:nvPr>
            <p:ph idx="1"/>
          </p:nvPr>
        </p:nvSpPr>
        <p:spPr/>
        <p:txBody>
          <a:bodyPr vert="horz" lIns="91440" tIns="45720" rIns="91440" bIns="45720" rtlCol="0" anchor="t">
            <a:normAutofit/>
          </a:bodyPr>
          <a:lstStyle/>
          <a:p>
            <a:r>
              <a:rPr lang="en-US">
                <a:latin typeface="Arial"/>
                <a:cs typeface="Arial"/>
              </a:rPr>
              <a:t>In 2024, for the 34 CTE schools, admittance rates were lower for nearly all schools for specific student populations.</a:t>
            </a:r>
            <a:endParaRPr lang="en-US"/>
          </a:p>
        </p:txBody>
      </p:sp>
      <p:sp>
        <p:nvSpPr>
          <p:cNvPr id="3" name="Title 2">
            <a:extLst>
              <a:ext uri="{FF2B5EF4-FFF2-40B4-BE49-F238E27FC236}">
                <a16:creationId xmlns:a16="http://schemas.microsoft.com/office/drawing/2014/main" id="{C562CF60-21CC-BCBE-E867-D8C524C159A9}"/>
              </a:ext>
            </a:extLst>
          </p:cNvPr>
          <p:cNvSpPr>
            <a:spLocks noGrp="1"/>
          </p:cNvSpPr>
          <p:nvPr>
            <p:ph type="title"/>
          </p:nvPr>
        </p:nvSpPr>
        <p:spPr>
          <a:xfrm>
            <a:off x="838200" y="365126"/>
            <a:ext cx="10515600" cy="1229758"/>
          </a:xfrm>
        </p:spPr>
        <p:txBody>
          <a:bodyPr>
            <a:normAutofit/>
          </a:bodyPr>
          <a:lstStyle/>
          <a:p>
            <a:r>
              <a:rPr lang="en-US"/>
              <a:t>Frequency Findings </a:t>
            </a:r>
          </a:p>
        </p:txBody>
      </p:sp>
    </p:spTree>
    <p:extLst>
      <p:ext uri="{BB962C8B-B14F-4D97-AF65-F5344CB8AC3E}">
        <p14:creationId xmlns:p14="http://schemas.microsoft.com/office/powerpoint/2010/main" val="3116244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EE499-5FEC-896E-A87C-16E491EA0BB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9BAE42-5AC2-353B-4B12-2273DB82CF68}"/>
              </a:ext>
            </a:extLst>
          </p:cNvPr>
          <p:cNvSpPr>
            <a:spLocks noGrp="1"/>
          </p:cNvSpPr>
          <p:nvPr>
            <p:ph idx="1"/>
          </p:nvPr>
        </p:nvSpPr>
        <p:spPr/>
        <p:txBody>
          <a:bodyPr vert="horz" lIns="91440" tIns="45720" rIns="91440" bIns="45720" rtlCol="0" anchor="t">
            <a:normAutofit lnSpcReduction="10000"/>
          </a:bodyPr>
          <a:lstStyle/>
          <a:p>
            <a:pPr marL="285750" indent="-285750"/>
            <a:r>
              <a:rPr lang="en-US" sz="3200">
                <a:latin typeface="Arial"/>
                <a:cs typeface="Arial"/>
              </a:rPr>
              <a:t>0 of 34 schools admitted students with disabilities (SWD) at the same rate or higher than their non-SWD peers.</a:t>
            </a:r>
          </a:p>
          <a:p>
            <a:pPr marL="285750" indent="-285750"/>
            <a:r>
              <a:rPr lang="en-US" sz="3200">
                <a:latin typeface="Arial"/>
                <a:cs typeface="Arial"/>
              </a:rPr>
              <a:t>3 of 34 schools admitted low income at the same rate or higher than their non-low-income peers. </a:t>
            </a:r>
          </a:p>
          <a:p>
            <a:pPr marL="285750" indent="-285750"/>
            <a:r>
              <a:rPr lang="en-US" sz="3200">
                <a:latin typeface="Arial"/>
                <a:cs typeface="Arial"/>
              </a:rPr>
              <a:t>7 of 34 schools admitted students of color at the same rate or higher than their white peers. </a:t>
            </a:r>
          </a:p>
          <a:p>
            <a:pPr marL="285750" indent="-285750"/>
            <a:r>
              <a:rPr lang="en-US" sz="3200">
                <a:latin typeface="Arial"/>
                <a:cs typeface="Arial"/>
              </a:rPr>
              <a:t>8 of 34 schools admitted English learners at the same rate or higher than their non-English learner peers.</a:t>
            </a:r>
            <a:endParaRPr lang="en-US">
              <a:latin typeface="Arial"/>
              <a:cs typeface="Arial"/>
            </a:endParaRPr>
          </a:p>
          <a:p>
            <a:endParaRPr lang="en-US">
              <a:latin typeface="Arial"/>
              <a:cs typeface="Arial"/>
            </a:endParaRPr>
          </a:p>
        </p:txBody>
      </p:sp>
      <p:sp>
        <p:nvSpPr>
          <p:cNvPr id="3" name="Title 2">
            <a:extLst>
              <a:ext uri="{FF2B5EF4-FFF2-40B4-BE49-F238E27FC236}">
                <a16:creationId xmlns:a16="http://schemas.microsoft.com/office/drawing/2014/main" id="{DDDC3E2F-CCFB-4263-7EFD-C8CC60E70D21}"/>
              </a:ext>
            </a:extLst>
          </p:cNvPr>
          <p:cNvSpPr>
            <a:spLocks noGrp="1"/>
          </p:cNvSpPr>
          <p:nvPr>
            <p:ph type="title"/>
          </p:nvPr>
        </p:nvSpPr>
        <p:spPr>
          <a:xfrm>
            <a:off x="838200" y="365126"/>
            <a:ext cx="10515600" cy="1229758"/>
          </a:xfrm>
        </p:spPr>
        <p:txBody>
          <a:bodyPr>
            <a:normAutofit/>
          </a:bodyPr>
          <a:lstStyle/>
          <a:p>
            <a:r>
              <a:rPr lang="en-US"/>
              <a:t>Frequency Findings   </a:t>
            </a:r>
          </a:p>
        </p:txBody>
      </p:sp>
    </p:spTree>
    <p:extLst>
      <p:ext uri="{BB962C8B-B14F-4D97-AF65-F5344CB8AC3E}">
        <p14:creationId xmlns:p14="http://schemas.microsoft.com/office/powerpoint/2010/main" val="365970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BC3FF-04A3-C844-7A84-EDF6252ED3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484486-4705-2E0D-C714-EF2FF0080908}"/>
              </a:ext>
            </a:extLst>
          </p:cNvPr>
          <p:cNvSpPr>
            <a:spLocks noGrp="1"/>
          </p:cNvSpPr>
          <p:nvPr>
            <p:ph type="title"/>
          </p:nvPr>
        </p:nvSpPr>
        <p:spPr/>
        <p:txBody>
          <a:bodyPr/>
          <a:lstStyle/>
          <a:p>
            <a:r>
              <a:rPr lang="en-US">
                <a:latin typeface="Arial"/>
                <a:cs typeface="Arial"/>
              </a:rPr>
              <a:t>Frequency Findings: English learners</a:t>
            </a:r>
          </a:p>
        </p:txBody>
      </p:sp>
      <p:sp>
        <p:nvSpPr>
          <p:cNvPr id="2" name="TextBox 1">
            <a:extLst>
              <a:ext uri="{FF2B5EF4-FFF2-40B4-BE49-F238E27FC236}">
                <a16:creationId xmlns:a16="http://schemas.microsoft.com/office/drawing/2014/main" id="{AA1474B5-46FF-456F-C5F4-065F9AA60F41}"/>
              </a:ext>
            </a:extLst>
          </p:cNvPr>
          <p:cNvSpPr txBox="1"/>
          <p:nvPr/>
        </p:nvSpPr>
        <p:spPr>
          <a:xfrm>
            <a:off x="837409" y="2319921"/>
            <a:ext cx="10847070" cy="4524315"/>
          </a:xfrm>
          <a:prstGeom prst="rect">
            <a:avLst/>
          </a:prstGeom>
          <a:noFill/>
        </p:spPr>
        <p:txBody>
          <a:bodyPr wrap="square" lIns="91440" tIns="45720" rIns="91440" bIns="45720" rtlCol="0" anchor="t">
            <a:spAutoFit/>
          </a:bodyPr>
          <a:lstStyle/>
          <a:p>
            <a:r>
              <a:rPr lang="en-US" sz="3200">
                <a:latin typeface="Arial"/>
                <a:cs typeface="Arial"/>
              </a:rPr>
              <a:t>Among the available applicant pool of English learners from 2021-2024 for 34 CTE Schools:</a:t>
            </a:r>
          </a:p>
          <a:p>
            <a:pPr marL="742950" lvl="1" indent="-285750">
              <a:buFont typeface="Arial" panose="020B0604020202020204" pitchFamily="34" charset="0"/>
              <a:buChar char="•"/>
            </a:pPr>
            <a:r>
              <a:rPr lang="en-US" sz="3200">
                <a:latin typeface="Arial"/>
                <a:cs typeface="Arial"/>
              </a:rPr>
              <a:t>22 of 34 schools made fewer than 20 offers to English learners.</a:t>
            </a:r>
          </a:p>
          <a:p>
            <a:pPr marL="742950" lvl="1" indent="-285750">
              <a:buFont typeface="Arial" panose="020B0604020202020204" pitchFamily="34" charset="0"/>
              <a:buChar char="•"/>
            </a:pPr>
            <a:r>
              <a:rPr lang="en-US" sz="3200">
                <a:latin typeface="Arial"/>
                <a:cs typeface="Arial"/>
              </a:rPr>
              <a:t>20 of 34 schools made fewer than 10 offers to English learners.</a:t>
            </a:r>
          </a:p>
          <a:p>
            <a:pPr marL="285750" indent="-285750">
              <a:buFont typeface="Arial" panose="020B0604020202020204" pitchFamily="34" charset="0"/>
              <a:buChar char="•"/>
            </a:pPr>
            <a:endParaRPr lang="en-US" sz="3200">
              <a:latin typeface="Arial"/>
              <a:cs typeface="Arial"/>
            </a:endParaRPr>
          </a:p>
          <a:p>
            <a:pPr marL="285750" indent="-285750">
              <a:buFont typeface="Arial" panose="020B0604020202020204" pitchFamily="34" charset="0"/>
              <a:buChar char="•"/>
            </a:pPr>
            <a:endParaRPr lang="en-US" sz="3200">
              <a:latin typeface="Arial"/>
              <a:cs typeface="Arial"/>
            </a:endParaRPr>
          </a:p>
          <a:p>
            <a:endParaRPr lang="en-US" sz="3200">
              <a:latin typeface="Arial"/>
              <a:cs typeface="Arial"/>
            </a:endParaRPr>
          </a:p>
        </p:txBody>
      </p:sp>
    </p:spTree>
    <p:extLst>
      <p:ext uri="{BB962C8B-B14F-4D97-AF65-F5344CB8AC3E}">
        <p14:creationId xmlns:p14="http://schemas.microsoft.com/office/powerpoint/2010/main" val="310711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CB2194-9EE6-8829-507E-1143EE7009F7}"/>
              </a:ext>
            </a:extLst>
          </p:cNvPr>
          <p:cNvSpPr>
            <a:spLocks noGrp="1"/>
          </p:cNvSpPr>
          <p:nvPr>
            <p:ph idx="1"/>
          </p:nvPr>
        </p:nvSpPr>
        <p:spPr/>
        <p:txBody>
          <a:bodyPr vert="horz" lIns="91440" tIns="45720" rIns="91440" bIns="45720" rtlCol="0" anchor="t">
            <a:normAutofit/>
          </a:bodyPr>
          <a:lstStyle/>
          <a:p>
            <a:pPr marL="0" indent="0">
              <a:buNone/>
            </a:pPr>
            <a:r>
              <a:rPr lang="en-US">
                <a:latin typeface="Aptos"/>
                <a:cs typeface="Arial"/>
              </a:rPr>
              <a:t>Reminder of definitions:</a:t>
            </a:r>
          </a:p>
          <a:p>
            <a:pPr marL="514350" indent="-285750">
              <a:spcBef>
                <a:spcPts val="600"/>
              </a:spcBef>
              <a:spcAft>
                <a:spcPts val="600"/>
              </a:spcAft>
              <a:buFont typeface="Arial"/>
              <a:buChar char="•"/>
            </a:pPr>
            <a:r>
              <a:rPr lang="en-US" sz="2400">
                <a:latin typeface="Aptos"/>
                <a:cs typeface="Segoe UI"/>
              </a:rPr>
              <a:t>CTE Schools – 34 schools that are "wall-to-wall" CTE including regional (26), agricultural (3), and municipal (5)</a:t>
            </a:r>
          </a:p>
          <a:p>
            <a:pPr marL="514350" indent="-285750">
              <a:spcBef>
                <a:spcPts val="600"/>
              </a:spcBef>
              <a:spcAft>
                <a:spcPts val="600"/>
              </a:spcAft>
              <a:buFont typeface="Arial"/>
              <a:buChar char="•"/>
            </a:pPr>
            <a:r>
              <a:rPr lang="en-US" sz="2400">
                <a:latin typeface="Aptos"/>
                <a:cs typeface="Segoe UI"/>
              </a:rPr>
              <a:t>Non-CTE Schools – high schools that are comprehensive or do not have "wall to wall" CTE</a:t>
            </a:r>
          </a:p>
          <a:p>
            <a:pPr indent="0">
              <a:spcBef>
                <a:spcPts val="600"/>
              </a:spcBef>
              <a:spcAft>
                <a:spcPts val="600"/>
              </a:spcAft>
              <a:buNone/>
            </a:pPr>
            <a:endParaRPr lang="en-US" sz="2100">
              <a:latin typeface="Segoe UI"/>
              <a:cs typeface="Segoe UI"/>
            </a:endParaRPr>
          </a:p>
        </p:txBody>
      </p:sp>
      <p:sp>
        <p:nvSpPr>
          <p:cNvPr id="3" name="Title 2">
            <a:extLst>
              <a:ext uri="{FF2B5EF4-FFF2-40B4-BE49-F238E27FC236}">
                <a16:creationId xmlns:a16="http://schemas.microsoft.com/office/drawing/2014/main" id="{D59755CD-1C80-A352-1B43-DE1573E65DBA}"/>
              </a:ext>
            </a:extLst>
          </p:cNvPr>
          <p:cNvSpPr>
            <a:spLocks noGrp="1"/>
          </p:cNvSpPr>
          <p:nvPr>
            <p:ph type="title"/>
          </p:nvPr>
        </p:nvSpPr>
        <p:spPr/>
        <p:txBody>
          <a:bodyPr/>
          <a:lstStyle/>
          <a:p>
            <a:r>
              <a:rPr lang="en-US">
                <a:latin typeface="Arial"/>
                <a:cs typeface="Arial"/>
              </a:rPr>
              <a:t>Enrollment in CTE and non-CTE schools</a:t>
            </a:r>
            <a:endParaRPr lang="en-US"/>
          </a:p>
        </p:txBody>
      </p:sp>
    </p:spTree>
    <p:extLst>
      <p:ext uri="{BB962C8B-B14F-4D97-AF65-F5344CB8AC3E}">
        <p14:creationId xmlns:p14="http://schemas.microsoft.com/office/powerpoint/2010/main" val="257204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65DA57-E0ED-785E-8F9C-3F9E5F93E82C}"/>
              </a:ext>
            </a:extLst>
          </p:cNvPr>
          <p:cNvGraphicFramePr>
            <a:graphicFrameLocks noGrp="1"/>
          </p:cNvGraphicFramePr>
          <p:nvPr>
            <p:ph idx="1"/>
            <p:extLst>
              <p:ext uri="{D42A27DB-BD31-4B8C-83A1-F6EECF244321}">
                <p14:modId xmlns:p14="http://schemas.microsoft.com/office/powerpoint/2010/main" val="464261342"/>
              </p:ext>
            </p:extLst>
          </p:nvPr>
        </p:nvGraphicFramePr>
        <p:xfrm>
          <a:off x="2092036" y="2007128"/>
          <a:ext cx="8201886" cy="2194560"/>
        </p:xfrm>
        <a:graphic>
          <a:graphicData uri="http://schemas.openxmlformats.org/drawingml/2006/table">
            <a:tbl>
              <a:tblPr firstRow="1" bandRow="1">
                <a:tableStyleId>{5C22544A-7EE6-4342-B048-85BDC9FD1C3A}</a:tableStyleId>
              </a:tblPr>
              <a:tblGrid>
                <a:gridCol w="2602962">
                  <a:extLst>
                    <a:ext uri="{9D8B030D-6E8A-4147-A177-3AD203B41FA5}">
                      <a16:colId xmlns:a16="http://schemas.microsoft.com/office/drawing/2014/main" val="1284939720"/>
                    </a:ext>
                  </a:extLst>
                </a:gridCol>
                <a:gridCol w="1397773">
                  <a:extLst>
                    <a:ext uri="{9D8B030D-6E8A-4147-A177-3AD203B41FA5}">
                      <a16:colId xmlns:a16="http://schemas.microsoft.com/office/drawing/2014/main" val="1552489919"/>
                    </a:ext>
                  </a:extLst>
                </a:gridCol>
                <a:gridCol w="1397773">
                  <a:extLst>
                    <a:ext uri="{9D8B030D-6E8A-4147-A177-3AD203B41FA5}">
                      <a16:colId xmlns:a16="http://schemas.microsoft.com/office/drawing/2014/main" val="344647501"/>
                    </a:ext>
                  </a:extLst>
                </a:gridCol>
                <a:gridCol w="1457275">
                  <a:extLst>
                    <a:ext uri="{9D8B030D-6E8A-4147-A177-3AD203B41FA5}">
                      <a16:colId xmlns:a16="http://schemas.microsoft.com/office/drawing/2014/main" val="82390293"/>
                    </a:ext>
                  </a:extLst>
                </a:gridCol>
                <a:gridCol w="1346103">
                  <a:extLst>
                    <a:ext uri="{9D8B030D-6E8A-4147-A177-3AD203B41FA5}">
                      <a16:colId xmlns:a16="http://schemas.microsoft.com/office/drawing/2014/main" val="3004053937"/>
                    </a:ext>
                  </a:extLst>
                </a:gridCol>
              </a:tblGrid>
              <a:tr h="461290">
                <a:tc>
                  <a:txBody>
                    <a:bodyPr/>
                    <a:lstStyle/>
                    <a:p>
                      <a:r>
                        <a:rPr lang="en-US" sz="2000"/>
                        <a:t>Grade 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State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State</a:t>
                      </a:r>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Sending</a:t>
                      </a:r>
                    </a:p>
                  </a:txBody>
                  <a:tcP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Sending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21161774"/>
                  </a:ext>
                </a:extLst>
              </a:tr>
              <a:tr h="370840">
                <a:tc>
                  <a:txBody>
                    <a:bodyPr/>
                    <a:lstStyle/>
                    <a:p>
                      <a:r>
                        <a:rPr lang="en-US" sz="2000"/>
                        <a:t>Non-CTE Schools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43.1%</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48.8%</a:t>
                      </a:r>
                    </a:p>
                  </a:txBody>
                  <a:tcPr marL="6350" marR="6350" marT="6350" marB="0" anchor="ctr">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44.3%</a:t>
                      </a:r>
                    </a:p>
                  </a:txBody>
                  <a:tcPr marL="6350" marR="6350" marT="6350" marB="0" anchor="ctr">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49.8%</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53923"/>
                  </a:ext>
                </a:extLst>
              </a:tr>
              <a:tr h="370840">
                <a:tc>
                  <a:txBody>
                    <a:bodyPr/>
                    <a:lstStyle/>
                    <a:p>
                      <a:r>
                        <a:rPr lang="en-US" sz="2000"/>
                        <a:t>CTE Schools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38.9%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45.7%</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38.9%</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45.7%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966722"/>
                  </a:ext>
                </a:extLst>
              </a:tr>
              <a:tr h="370840">
                <a:tc>
                  <a:txBody>
                    <a:bodyPr/>
                    <a:lstStyle/>
                    <a:p>
                      <a:pPr algn="r"/>
                      <a:endParaRPr lang="en-US"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+3.1</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+5.4</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113517"/>
                  </a:ext>
                </a:extLst>
              </a:tr>
            </a:tbl>
          </a:graphicData>
        </a:graphic>
      </p:graphicFrame>
      <p:sp>
        <p:nvSpPr>
          <p:cNvPr id="3" name="Title 2">
            <a:extLst>
              <a:ext uri="{FF2B5EF4-FFF2-40B4-BE49-F238E27FC236}">
                <a16:creationId xmlns:a16="http://schemas.microsoft.com/office/drawing/2014/main" id="{AAAE5F75-8DBC-60AC-1AF7-EA82BAB13829}"/>
              </a:ext>
            </a:extLst>
          </p:cNvPr>
          <p:cNvSpPr>
            <a:spLocks noGrp="1"/>
          </p:cNvSpPr>
          <p:nvPr>
            <p:ph type="title"/>
          </p:nvPr>
        </p:nvSpPr>
        <p:spPr>
          <a:xfrm>
            <a:off x="838200" y="365126"/>
            <a:ext cx="11090564" cy="1042852"/>
          </a:xfrm>
        </p:spPr>
        <p:txBody>
          <a:bodyPr>
            <a:normAutofit fontScale="90000"/>
          </a:bodyPr>
          <a:lstStyle/>
          <a:p>
            <a:r>
              <a:rPr lang="en-US"/>
              <a:t>Students of Color in CTE and Non-CTE Schools</a:t>
            </a:r>
          </a:p>
        </p:txBody>
      </p:sp>
      <p:graphicFrame>
        <p:nvGraphicFramePr>
          <p:cNvPr id="2" name="Content Placeholder 3">
            <a:extLst>
              <a:ext uri="{FF2B5EF4-FFF2-40B4-BE49-F238E27FC236}">
                <a16:creationId xmlns:a16="http://schemas.microsoft.com/office/drawing/2014/main" id="{84F47A19-59E4-0491-4A73-FD4BD1625360}"/>
              </a:ext>
            </a:extLst>
          </p:cNvPr>
          <p:cNvGraphicFramePr>
            <a:graphicFrameLocks/>
          </p:cNvGraphicFramePr>
          <p:nvPr>
            <p:extLst>
              <p:ext uri="{D42A27DB-BD31-4B8C-83A1-F6EECF244321}">
                <p14:modId xmlns:p14="http://schemas.microsoft.com/office/powerpoint/2010/main" val="2856693896"/>
              </p:ext>
            </p:extLst>
          </p:nvPr>
        </p:nvGraphicFramePr>
        <p:xfrm>
          <a:off x="2092036" y="4431674"/>
          <a:ext cx="8201891" cy="2194560"/>
        </p:xfrm>
        <a:graphic>
          <a:graphicData uri="http://schemas.openxmlformats.org/drawingml/2006/table">
            <a:tbl>
              <a:tblPr firstRow="1" bandRow="1">
                <a:tableStyleId>{5C22544A-7EE6-4342-B048-85BDC9FD1C3A}</a:tableStyleId>
              </a:tblPr>
              <a:tblGrid>
                <a:gridCol w="2602963">
                  <a:extLst>
                    <a:ext uri="{9D8B030D-6E8A-4147-A177-3AD203B41FA5}">
                      <a16:colId xmlns:a16="http://schemas.microsoft.com/office/drawing/2014/main" val="1284939720"/>
                    </a:ext>
                  </a:extLst>
                </a:gridCol>
                <a:gridCol w="1397774">
                  <a:extLst>
                    <a:ext uri="{9D8B030D-6E8A-4147-A177-3AD203B41FA5}">
                      <a16:colId xmlns:a16="http://schemas.microsoft.com/office/drawing/2014/main" val="1552489919"/>
                    </a:ext>
                  </a:extLst>
                </a:gridCol>
                <a:gridCol w="1397774">
                  <a:extLst>
                    <a:ext uri="{9D8B030D-6E8A-4147-A177-3AD203B41FA5}">
                      <a16:colId xmlns:a16="http://schemas.microsoft.com/office/drawing/2014/main" val="344647501"/>
                    </a:ext>
                  </a:extLst>
                </a:gridCol>
                <a:gridCol w="1457276">
                  <a:extLst>
                    <a:ext uri="{9D8B030D-6E8A-4147-A177-3AD203B41FA5}">
                      <a16:colId xmlns:a16="http://schemas.microsoft.com/office/drawing/2014/main" val="82390293"/>
                    </a:ext>
                  </a:extLst>
                </a:gridCol>
                <a:gridCol w="1346104">
                  <a:extLst>
                    <a:ext uri="{9D8B030D-6E8A-4147-A177-3AD203B41FA5}">
                      <a16:colId xmlns:a16="http://schemas.microsoft.com/office/drawing/2014/main" val="3004053937"/>
                    </a:ext>
                  </a:extLst>
                </a:gridCol>
              </a:tblGrid>
              <a:tr h="461290">
                <a:tc>
                  <a:txBody>
                    <a:bodyPr/>
                    <a:lstStyle/>
                    <a:p>
                      <a:r>
                        <a:rPr lang="en-US" sz="2000"/>
                        <a:t>Grade 9-12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State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State</a:t>
                      </a:r>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Sending</a:t>
                      </a:r>
                    </a:p>
                  </a:txBody>
                  <a:tcP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Sending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21161774"/>
                  </a:ext>
                </a:extLst>
              </a:tr>
              <a:tr h="370840">
                <a:tc>
                  <a:txBody>
                    <a:bodyPr/>
                    <a:lstStyle/>
                    <a:p>
                      <a:r>
                        <a:rPr lang="en-US" sz="2000"/>
                        <a:t>Non-CTE Schools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40.1%</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46.8%</a:t>
                      </a:r>
                    </a:p>
                  </a:txBody>
                  <a:tcPr marL="6350" marR="6350" marT="6350" marB="0" anchor="ctr">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41.0%</a:t>
                      </a:r>
                    </a:p>
                  </a:txBody>
                  <a:tcPr marL="6350" marR="6350" marT="6350" marB="0" anchor="ctr">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47.8%</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53923"/>
                  </a:ext>
                </a:extLst>
              </a:tr>
              <a:tr h="370840">
                <a:tc>
                  <a:txBody>
                    <a:bodyPr/>
                    <a:lstStyle/>
                    <a:p>
                      <a:r>
                        <a:rPr lang="en-US" sz="2000"/>
                        <a:t>CTE Schools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37.0%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42.0%</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37.0%</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42.0%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966722"/>
                  </a:ext>
                </a:extLst>
              </a:tr>
              <a:tr h="370840">
                <a:tc>
                  <a:txBody>
                    <a:bodyPr/>
                    <a:lstStyle/>
                    <a:p>
                      <a:pPr algn="r"/>
                      <a:endParaRPr lang="en-US"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+4.8</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+4.0</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+5.8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11351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2" name="Ink 11" descr="students of color in CTE and non cte schools">
                <a:extLst>
                  <a:ext uri="{FF2B5EF4-FFF2-40B4-BE49-F238E27FC236}">
                    <a16:creationId xmlns:a16="http://schemas.microsoft.com/office/drawing/2014/main" id="{635763C2-D417-3E7C-2162-26E7F29F9371}"/>
                  </a:ext>
                </a:extLst>
              </p14:cNvPr>
              <p14:cNvContentPartPr/>
              <p14:nvPr/>
            </p14:nvContentPartPr>
            <p14:xfrm>
              <a:off x="3241729" y="-1110711"/>
              <a:ext cx="19372" cy="19372"/>
            </p14:xfrm>
          </p:contentPart>
        </mc:Choice>
        <mc:Fallback xmlns="">
          <p:pic>
            <p:nvPicPr>
              <p:cNvPr id="12" name="Ink 11" descr="students of color in CTE and non cte schools">
                <a:extLst>
                  <a:ext uri="{FF2B5EF4-FFF2-40B4-BE49-F238E27FC236}">
                    <a16:creationId xmlns:a16="http://schemas.microsoft.com/office/drawing/2014/main" id="{635763C2-D417-3E7C-2162-26E7F29F9371}"/>
                  </a:ext>
                </a:extLst>
              </p:cNvPr>
              <p:cNvPicPr/>
              <p:nvPr/>
            </p:nvPicPr>
            <p:blipFill>
              <a:blip r:embed="rId4"/>
              <a:stretch>
                <a:fillRect/>
              </a:stretch>
            </p:blipFill>
            <p:spPr>
              <a:xfrm>
                <a:off x="2273129" y="-2079311"/>
                <a:ext cx="1937200" cy="1937200"/>
              </a:xfrm>
              <a:prstGeom prst="rect">
                <a:avLst/>
              </a:prstGeom>
            </p:spPr>
          </p:pic>
        </mc:Fallback>
      </mc:AlternateContent>
    </p:spTree>
    <p:extLst>
      <p:ext uri="{BB962C8B-B14F-4D97-AF65-F5344CB8AC3E}">
        <p14:creationId xmlns:p14="http://schemas.microsoft.com/office/powerpoint/2010/main" val="737914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A2B1-0E95-EE19-E31A-6FE8C6629E3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E2A4EA-0148-4C39-A58B-79DB7F001048}"/>
              </a:ext>
            </a:extLst>
          </p:cNvPr>
          <p:cNvGraphicFramePr>
            <a:graphicFrameLocks noGrp="1"/>
          </p:cNvGraphicFramePr>
          <p:nvPr>
            <p:ph idx="1"/>
            <p:extLst>
              <p:ext uri="{D42A27DB-BD31-4B8C-83A1-F6EECF244321}">
                <p14:modId xmlns:p14="http://schemas.microsoft.com/office/powerpoint/2010/main" val="1902815201"/>
              </p:ext>
            </p:extLst>
          </p:nvPr>
        </p:nvGraphicFramePr>
        <p:xfrm>
          <a:off x="2092036" y="2007128"/>
          <a:ext cx="8201891" cy="2194560"/>
        </p:xfrm>
        <a:graphic>
          <a:graphicData uri="http://schemas.openxmlformats.org/drawingml/2006/table">
            <a:tbl>
              <a:tblPr firstRow="1" bandRow="1">
                <a:tableStyleId>{5C22544A-7EE6-4342-B048-85BDC9FD1C3A}</a:tableStyleId>
              </a:tblPr>
              <a:tblGrid>
                <a:gridCol w="2602963">
                  <a:extLst>
                    <a:ext uri="{9D8B030D-6E8A-4147-A177-3AD203B41FA5}">
                      <a16:colId xmlns:a16="http://schemas.microsoft.com/office/drawing/2014/main" val="1284939720"/>
                    </a:ext>
                  </a:extLst>
                </a:gridCol>
                <a:gridCol w="1397774">
                  <a:extLst>
                    <a:ext uri="{9D8B030D-6E8A-4147-A177-3AD203B41FA5}">
                      <a16:colId xmlns:a16="http://schemas.microsoft.com/office/drawing/2014/main" val="1552489919"/>
                    </a:ext>
                  </a:extLst>
                </a:gridCol>
                <a:gridCol w="1397774">
                  <a:extLst>
                    <a:ext uri="{9D8B030D-6E8A-4147-A177-3AD203B41FA5}">
                      <a16:colId xmlns:a16="http://schemas.microsoft.com/office/drawing/2014/main" val="344647501"/>
                    </a:ext>
                  </a:extLst>
                </a:gridCol>
                <a:gridCol w="1457276">
                  <a:extLst>
                    <a:ext uri="{9D8B030D-6E8A-4147-A177-3AD203B41FA5}">
                      <a16:colId xmlns:a16="http://schemas.microsoft.com/office/drawing/2014/main" val="82390293"/>
                    </a:ext>
                  </a:extLst>
                </a:gridCol>
                <a:gridCol w="1346104">
                  <a:extLst>
                    <a:ext uri="{9D8B030D-6E8A-4147-A177-3AD203B41FA5}">
                      <a16:colId xmlns:a16="http://schemas.microsoft.com/office/drawing/2014/main" val="3004053937"/>
                    </a:ext>
                  </a:extLst>
                </a:gridCol>
              </a:tblGrid>
              <a:tr h="461289">
                <a:tc>
                  <a:txBody>
                    <a:bodyPr/>
                    <a:lstStyle/>
                    <a:p>
                      <a:r>
                        <a:rPr lang="en-US" sz="2000"/>
                        <a:t>Grade 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State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State</a:t>
                      </a:r>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Sending</a:t>
                      </a:r>
                    </a:p>
                  </a:txBody>
                  <a:tcP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Sending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21161774"/>
                  </a:ext>
                </a:extLst>
              </a:tr>
              <a:tr h="370840">
                <a:tc>
                  <a:txBody>
                    <a:bodyPr/>
                    <a:lstStyle/>
                    <a:p>
                      <a:r>
                        <a:rPr lang="en-US" sz="2000"/>
                        <a:t>Non-CTE Schools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9.9%</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11.1%</a:t>
                      </a:r>
                    </a:p>
                  </a:txBody>
                  <a:tcPr marL="6350" marR="6350" marT="6350" marB="0" anchor="ctr">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10.7%</a:t>
                      </a:r>
                    </a:p>
                  </a:txBody>
                  <a:tcPr marL="6350" marR="6350" marT="6350" marB="0" anchor="ctr">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11.5%</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53923"/>
                  </a:ext>
                </a:extLst>
              </a:tr>
              <a:tr h="370840">
                <a:tc>
                  <a:txBody>
                    <a:bodyPr/>
                    <a:lstStyle/>
                    <a:p>
                      <a:r>
                        <a:rPr lang="en-US" sz="2000"/>
                        <a:t>CTE Schools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6.5%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7.0%</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6.5%</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7.0%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966722"/>
                  </a:ext>
                </a:extLst>
              </a:tr>
              <a:tr h="370840">
                <a:tc>
                  <a:txBody>
                    <a:bodyPr/>
                    <a:lstStyle/>
                    <a:p>
                      <a:pPr algn="r"/>
                      <a:endParaRPr lang="en-US"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+4.1</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+4.2</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113517"/>
                  </a:ext>
                </a:extLst>
              </a:tr>
            </a:tbl>
          </a:graphicData>
        </a:graphic>
      </p:graphicFrame>
      <p:sp>
        <p:nvSpPr>
          <p:cNvPr id="3" name="Title 2">
            <a:extLst>
              <a:ext uri="{FF2B5EF4-FFF2-40B4-BE49-F238E27FC236}">
                <a16:creationId xmlns:a16="http://schemas.microsoft.com/office/drawing/2014/main" id="{925D6EAF-C5EE-F924-A78A-13B9ECDFD183}"/>
              </a:ext>
            </a:extLst>
          </p:cNvPr>
          <p:cNvSpPr>
            <a:spLocks noGrp="1"/>
          </p:cNvSpPr>
          <p:nvPr>
            <p:ph type="title"/>
          </p:nvPr>
        </p:nvSpPr>
        <p:spPr>
          <a:xfrm>
            <a:off x="838200" y="365126"/>
            <a:ext cx="11090564" cy="1042852"/>
          </a:xfrm>
        </p:spPr>
        <p:txBody>
          <a:bodyPr>
            <a:normAutofit fontScale="90000"/>
          </a:bodyPr>
          <a:lstStyle/>
          <a:p>
            <a:r>
              <a:rPr lang="en-US"/>
              <a:t>English Learners in CTE and Non-CTE Schools</a:t>
            </a:r>
          </a:p>
        </p:txBody>
      </p:sp>
      <p:graphicFrame>
        <p:nvGraphicFramePr>
          <p:cNvPr id="2" name="Content Placeholder 3">
            <a:extLst>
              <a:ext uri="{FF2B5EF4-FFF2-40B4-BE49-F238E27FC236}">
                <a16:creationId xmlns:a16="http://schemas.microsoft.com/office/drawing/2014/main" id="{32CFCF4B-4903-9950-87E4-9CE08ED8FEAD}"/>
              </a:ext>
            </a:extLst>
          </p:cNvPr>
          <p:cNvGraphicFramePr>
            <a:graphicFrameLocks/>
          </p:cNvGraphicFramePr>
          <p:nvPr>
            <p:extLst>
              <p:ext uri="{D42A27DB-BD31-4B8C-83A1-F6EECF244321}">
                <p14:modId xmlns:p14="http://schemas.microsoft.com/office/powerpoint/2010/main" val="732680598"/>
              </p:ext>
            </p:extLst>
          </p:nvPr>
        </p:nvGraphicFramePr>
        <p:xfrm>
          <a:off x="2092036" y="4431674"/>
          <a:ext cx="8201891" cy="2194560"/>
        </p:xfrm>
        <a:graphic>
          <a:graphicData uri="http://schemas.openxmlformats.org/drawingml/2006/table">
            <a:tbl>
              <a:tblPr firstRow="1" bandRow="1">
                <a:tableStyleId>{5C22544A-7EE6-4342-B048-85BDC9FD1C3A}</a:tableStyleId>
              </a:tblPr>
              <a:tblGrid>
                <a:gridCol w="2602963">
                  <a:extLst>
                    <a:ext uri="{9D8B030D-6E8A-4147-A177-3AD203B41FA5}">
                      <a16:colId xmlns:a16="http://schemas.microsoft.com/office/drawing/2014/main" val="1284939720"/>
                    </a:ext>
                  </a:extLst>
                </a:gridCol>
                <a:gridCol w="1397774">
                  <a:extLst>
                    <a:ext uri="{9D8B030D-6E8A-4147-A177-3AD203B41FA5}">
                      <a16:colId xmlns:a16="http://schemas.microsoft.com/office/drawing/2014/main" val="1552489919"/>
                    </a:ext>
                  </a:extLst>
                </a:gridCol>
                <a:gridCol w="1397774">
                  <a:extLst>
                    <a:ext uri="{9D8B030D-6E8A-4147-A177-3AD203B41FA5}">
                      <a16:colId xmlns:a16="http://schemas.microsoft.com/office/drawing/2014/main" val="344647501"/>
                    </a:ext>
                  </a:extLst>
                </a:gridCol>
                <a:gridCol w="1457276">
                  <a:extLst>
                    <a:ext uri="{9D8B030D-6E8A-4147-A177-3AD203B41FA5}">
                      <a16:colId xmlns:a16="http://schemas.microsoft.com/office/drawing/2014/main" val="82390293"/>
                    </a:ext>
                  </a:extLst>
                </a:gridCol>
                <a:gridCol w="1346104">
                  <a:extLst>
                    <a:ext uri="{9D8B030D-6E8A-4147-A177-3AD203B41FA5}">
                      <a16:colId xmlns:a16="http://schemas.microsoft.com/office/drawing/2014/main" val="3004053937"/>
                    </a:ext>
                  </a:extLst>
                </a:gridCol>
              </a:tblGrid>
              <a:tr h="461290">
                <a:tc>
                  <a:txBody>
                    <a:bodyPr/>
                    <a:lstStyle/>
                    <a:p>
                      <a:r>
                        <a:rPr lang="en-US" sz="2000"/>
                        <a:t>Grade 9-12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State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State</a:t>
                      </a:r>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2020 % Enrolled</a:t>
                      </a:r>
                    </a:p>
                    <a:p>
                      <a:pPr algn="ctr"/>
                      <a:r>
                        <a:rPr lang="en-US" sz="2000"/>
                        <a:t>Sending</a:t>
                      </a:r>
                    </a:p>
                  </a:txBody>
                  <a:tcP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000"/>
                        <a:t>2024 % Enrolled</a:t>
                      </a:r>
                    </a:p>
                    <a:p>
                      <a:pPr algn="ctr"/>
                      <a:r>
                        <a:rPr lang="en-US" sz="2000"/>
                        <a:t>Sending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21161774"/>
                  </a:ext>
                </a:extLst>
              </a:tr>
              <a:tr h="370840">
                <a:tc>
                  <a:txBody>
                    <a:bodyPr/>
                    <a:lstStyle/>
                    <a:p>
                      <a:r>
                        <a:rPr lang="en-US" sz="2000"/>
                        <a:t>Non-CTE Schools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7.7%</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10.1%</a:t>
                      </a:r>
                    </a:p>
                  </a:txBody>
                  <a:tcPr marL="6350" marR="6350" marT="6350" marB="0" anchor="ctr">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8.1%</a:t>
                      </a:r>
                    </a:p>
                  </a:txBody>
                  <a:tcPr marL="6350" marR="6350" marT="6350" marB="0" anchor="ctr">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10.4%</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53923"/>
                  </a:ext>
                </a:extLst>
              </a:tr>
              <a:tr h="370840">
                <a:tc>
                  <a:txBody>
                    <a:bodyPr/>
                    <a:lstStyle/>
                    <a:p>
                      <a:r>
                        <a:rPr lang="en-US" sz="2000"/>
                        <a:t>CTE Schools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4.8%</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4.7%</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4.8%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966722"/>
                  </a:ext>
                </a:extLst>
              </a:tr>
              <a:tr h="370840">
                <a:tc>
                  <a:txBody>
                    <a:bodyPr/>
                    <a:lstStyle/>
                    <a:p>
                      <a:pPr algn="r"/>
                      <a:endParaRPr lang="en-US" sz="20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+5.3</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+3.4</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mn-lt"/>
                        </a:rPr>
                        <a:t>+5.6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113517"/>
                  </a:ext>
                </a:extLst>
              </a:tr>
            </a:tbl>
          </a:graphicData>
        </a:graphic>
      </p:graphicFrame>
    </p:spTree>
    <p:extLst>
      <p:ext uri="{BB962C8B-B14F-4D97-AF65-F5344CB8AC3E}">
        <p14:creationId xmlns:p14="http://schemas.microsoft.com/office/powerpoint/2010/main" val="3126773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65DA57-E0ED-785E-8F9C-3F9E5F93E82C}"/>
              </a:ext>
            </a:extLst>
          </p:cNvPr>
          <p:cNvGraphicFramePr>
            <a:graphicFrameLocks noGrp="1"/>
          </p:cNvGraphicFramePr>
          <p:nvPr>
            <p:ph idx="1"/>
            <p:extLst>
              <p:ext uri="{D42A27DB-BD31-4B8C-83A1-F6EECF244321}">
                <p14:modId xmlns:p14="http://schemas.microsoft.com/office/powerpoint/2010/main" val="1652320161"/>
              </p:ext>
            </p:extLst>
          </p:nvPr>
        </p:nvGraphicFramePr>
        <p:xfrm>
          <a:off x="1688138" y="2495061"/>
          <a:ext cx="9029059" cy="2682240"/>
        </p:xfrm>
        <a:graphic>
          <a:graphicData uri="http://schemas.openxmlformats.org/drawingml/2006/table">
            <a:tbl>
              <a:tblPr firstRow="1" bandRow="1">
                <a:tableStyleId>{5C22544A-7EE6-4342-B048-85BDC9FD1C3A}</a:tableStyleId>
              </a:tblPr>
              <a:tblGrid>
                <a:gridCol w="2892743">
                  <a:extLst>
                    <a:ext uri="{9D8B030D-6E8A-4147-A177-3AD203B41FA5}">
                      <a16:colId xmlns:a16="http://schemas.microsoft.com/office/drawing/2014/main" val="1284939720"/>
                    </a:ext>
                  </a:extLst>
                </a:gridCol>
                <a:gridCol w="1574001">
                  <a:extLst>
                    <a:ext uri="{9D8B030D-6E8A-4147-A177-3AD203B41FA5}">
                      <a16:colId xmlns:a16="http://schemas.microsoft.com/office/drawing/2014/main" val="1552489919"/>
                    </a:ext>
                  </a:extLst>
                </a:gridCol>
                <a:gridCol w="1482437">
                  <a:extLst>
                    <a:ext uri="{9D8B030D-6E8A-4147-A177-3AD203B41FA5}">
                      <a16:colId xmlns:a16="http://schemas.microsoft.com/office/drawing/2014/main" val="1422768764"/>
                    </a:ext>
                  </a:extLst>
                </a:gridCol>
                <a:gridCol w="1620981">
                  <a:extLst>
                    <a:ext uri="{9D8B030D-6E8A-4147-A177-3AD203B41FA5}">
                      <a16:colId xmlns:a16="http://schemas.microsoft.com/office/drawing/2014/main" val="82390293"/>
                    </a:ext>
                  </a:extLst>
                </a:gridCol>
                <a:gridCol w="1458897">
                  <a:extLst>
                    <a:ext uri="{9D8B030D-6E8A-4147-A177-3AD203B41FA5}">
                      <a16:colId xmlns:a16="http://schemas.microsoft.com/office/drawing/2014/main" val="3004053937"/>
                    </a:ext>
                  </a:extLst>
                </a:gridCol>
              </a:tblGrid>
              <a:tr h="370840">
                <a:tc>
                  <a:txBody>
                    <a:bodyPr/>
                    <a:lstStyle/>
                    <a:p>
                      <a:r>
                        <a:rPr lang="en-US" sz="2800"/>
                        <a:t>Grades 9-12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2020 % Enrolled</a:t>
                      </a:r>
                    </a:p>
                    <a:p>
                      <a:pPr algn="ctr"/>
                      <a:r>
                        <a:rPr lang="en-US" sz="2800"/>
                        <a:t>State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2024 % Enrolled</a:t>
                      </a:r>
                    </a:p>
                    <a:p>
                      <a:pPr algn="ctr"/>
                      <a:r>
                        <a:rPr lang="en-US" sz="2800"/>
                        <a:t>State</a:t>
                      </a:r>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2020 % Enrolled</a:t>
                      </a:r>
                    </a:p>
                    <a:p>
                      <a:pPr algn="ctr"/>
                      <a:r>
                        <a:rPr lang="en-US" sz="2800"/>
                        <a:t>Sending</a:t>
                      </a:r>
                    </a:p>
                  </a:txBody>
                  <a:tcP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2024 % Enrolled</a:t>
                      </a:r>
                    </a:p>
                    <a:p>
                      <a:pPr algn="ctr"/>
                      <a:r>
                        <a:rPr lang="en-US" sz="2800"/>
                        <a:t>Sending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21161774"/>
                  </a:ext>
                </a:extLst>
              </a:tr>
              <a:tr h="370840">
                <a:tc>
                  <a:txBody>
                    <a:bodyPr/>
                    <a:lstStyle/>
                    <a:p>
                      <a:r>
                        <a:rPr lang="en-US" sz="2000"/>
                        <a:t>Non-CTE Schools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15.9%</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17.9%</a:t>
                      </a:r>
                    </a:p>
                  </a:txBody>
                  <a:tcPr marL="6350" marR="6350" marT="6350" marB="0" anchor="ctr">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15.8%</a:t>
                      </a:r>
                    </a:p>
                  </a:txBody>
                  <a:tcPr marL="6350" marR="6350" marT="6350" marB="0" anchor="ctr">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17.8%</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53923"/>
                  </a:ext>
                </a:extLst>
              </a:tr>
              <a:tr h="370840">
                <a:tc>
                  <a:txBody>
                    <a:bodyPr/>
                    <a:lstStyle/>
                    <a:p>
                      <a:r>
                        <a:rPr lang="en-US" sz="2000"/>
                        <a:t>CTE Schools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20.9%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20.2%</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20.9%</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20.2%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966722"/>
                  </a:ext>
                </a:extLst>
              </a:tr>
              <a:tr h="370840">
                <a:tc>
                  <a:txBody>
                    <a:bodyPr/>
                    <a:lstStyle/>
                    <a:p>
                      <a:pPr algn="r"/>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-5.0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-2.3</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-5.1</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113517"/>
                  </a:ext>
                </a:extLst>
              </a:tr>
            </a:tbl>
          </a:graphicData>
        </a:graphic>
      </p:graphicFrame>
      <p:sp>
        <p:nvSpPr>
          <p:cNvPr id="3" name="Title 2">
            <a:extLst>
              <a:ext uri="{FF2B5EF4-FFF2-40B4-BE49-F238E27FC236}">
                <a16:creationId xmlns:a16="http://schemas.microsoft.com/office/drawing/2014/main" id="{AAAE5F75-8DBC-60AC-1AF7-EA82BAB13829}"/>
              </a:ext>
            </a:extLst>
          </p:cNvPr>
          <p:cNvSpPr>
            <a:spLocks noGrp="1"/>
          </p:cNvSpPr>
          <p:nvPr>
            <p:ph type="title"/>
          </p:nvPr>
        </p:nvSpPr>
        <p:spPr/>
        <p:txBody>
          <a:bodyPr>
            <a:normAutofit fontScale="90000"/>
          </a:bodyPr>
          <a:lstStyle/>
          <a:p>
            <a:r>
              <a:rPr lang="en-US"/>
              <a:t>Students with Disabilities in CTE and Non- CTE Schools</a:t>
            </a:r>
          </a:p>
        </p:txBody>
      </p:sp>
    </p:spTree>
    <p:extLst>
      <p:ext uri="{BB962C8B-B14F-4D97-AF65-F5344CB8AC3E}">
        <p14:creationId xmlns:p14="http://schemas.microsoft.com/office/powerpoint/2010/main" val="140321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1A364-EF81-8FCC-FE59-A35F79D2163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8065E2-DB06-211E-3120-1BD9F8DB1B09}"/>
              </a:ext>
            </a:extLst>
          </p:cNvPr>
          <p:cNvGraphicFramePr>
            <a:graphicFrameLocks noGrp="1"/>
          </p:cNvGraphicFramePr>
          <p:nvPr>
            <p:ph idx="1"/>
            <p:extLst>
              <p:ext uri="{D42A27DB-BD31-4B8C-83A1-F6EECF244321}">
                <p14:modId xmlns:p14="http://schemas.microsoft.com/office/powerpoint/2010/main" val="2881008699"/>
              </p:ext>
            </p:extLst>
          </p:nvPr>
        </p:nvGraphicFramePr>
        <p:xfrm>
          <a:off x="1688138" y="2495061"/>
          <a:ext cx="9029059" cy="2682240"/>
        </p:xfrm>
        <a:graphic>
          <a:graphicData uri="http://schemas.openxmlformats.org/drawingml/2006/table">
            <a:tbl>
              <a:tblPr firstRow="1" bandRow="1">
                <a:tableStyleId>{5C22544A-7EE6-4342-B048-85BDC9FD1C3A}</a:tableStyleId>
              </a:tblPr>
              <a:tblGrid>
                <a:gridCol w="2892743">
                  <a:extLst>
                    <a:ext uri="{9D8B030D-6E8A-4147-A177-3AD203B41FA5}">
                      <a16:colId xmlns:a16="http://schemas.microsoft.com/office/drawing/2014/main" val="1284939720"/>
                    </a:ext>
                  </a:extLst>
                </a:gridCol>
                <a:gridCol w="1574001">
                  <a:extLst>
                    <a:ext uri="{9D8B030D-6E8A-4147-A177-3AD203B41FA5}">
                      <a16:colId xmlns:a16="http://schemas.microsoft.com/office/drawing/2014/main" val="1552489919"/>
                    </a:ext>
                  </a:extLst>
                </a:gridCol>
                <a:gridCol w="1482437">
                  <a:extLst>
                    <a:ext uri="{9D8B030D-6E8A-4147-A177-3AD203B41FA5}">
                      <a16:colId xmlns:a16="http://schemas.microsoft.com/office/drawing/2014/main" val="1422768764"/>
                    </a:ext>
                  </a:extLst>
                </a:gridCol>
                <a:gridCol w="1620981">
                  <a:extLst>
                    <a:ext uri="{9D8B030D-6E8A-4147-A177-3AD203B41FA5}">
                      <a16:colId xmlns:a16="http://schemas.microsoft.com/office/drawing/2014/main" val="82390293"/>
                    </a:ext>
                  </a:extLst>
                </a:gridCol>
                <a:gridCol w="1458897">
                  <a:extLst>
                    <a:ext uri="{9D8B030D-6E8A-4147-A177-3AD203B41FA5}">
                      <a16:colId xmlns:a16="http://schemas.microsoft.com/office/drawing/2014/main" val="3004053937"/>
                    </a:ext>
                  </a:extLst>
                </a:gridCol>
              </a:tblGrid>
              <a:tr h="370840">
                <a:tc>
                  <a:txBody>
                    <a:bodyPr/>
                    <a:lstStyle/>
                    <a:p>
                      <a:r>
                        <a:rPr lang="en-US" sz="2800"/>
                        <a:t>Grades 9-12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2020 % Enrolled</a:t>
                      </a:r>
                    </a:p>
                    <a:p>
                      <a:pPr algn="ctr"/>
                      <a:r>
                        <a:rPr lang="en-US" sz="2800"/>
                        <a:t>State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2024 % Enrolled</a:t>
                      </a:r>
                    </a:p>
                    <a:p>
                      <a:pPr algn="ctr"/>
                      <a:r>
                        <a:rPr lang="en-US" sz="2800"/>
                        <a:t>State</a:t>
                      </a:r>
                    </a:p>
                  </a:txBody>
                  <a:tcPr>
                    <a:lnL w="12700" cmpd="sng">
                      <a:noFill/>
                    </a:lnL>
                    <a:lnR w="762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2020 % Enrolled</a:t>
                      </a:r>
                    </a:p>
                    <a:p>
                      <a:pPr algn="ctr"/>
                      <a:r>
                        <a:rPr lang="en-US" sz="2800"/>
                        <a:t>Sending</a:t>
                      </a:r>
                    </a:p>
                  </a:txBody>
                  <a:tcPr>
                    <a:lnL w="762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800"/>
                        <a:t>2024 % Enrolled</a:t>
                      </a:r>
                    </a:p>
                    <a:p>
                      <a:pPr algn="ctr"/>
                      <a:r>
                        <a:rPr lang="en-US" sz="2800"/>
                        <a:t>Sending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921161774"/>
                  </a:ext>
                </a:extLst>
              </a:tr>
              <a:tr h="370840">
                <a:tc>
                  <a:txBody>
                    <a:bodyPr/>
                    <a:lstStyle/>
                    <a:p>
                      <a:r>
                        <a:rPr lang="en-US" sz="2000"/>
                        <a:t>Non-CTE Schools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28.9%</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40.2%</a:t>
                      </a:r>
                    </a:p>
                  </a:txBody>
                  <a:tcPr marL="6350" marR="6350" marT="6350" marB="0" anchor="ctr">
                    <a:lnL w="12700" cmpd="sng">
                      <a:noFill/>
                    </a:lnL>
                    <a:lnR w="762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29.9%</a:t>
                      </a:r>
                    </a:p>
                  </a:txBody>
                  <a:tcPr marL="6350" marR="6350" marT="6350" marB="0" anchor="ctr">
                    <a:lnL w="762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41.4%</a:t>
                      </a: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53923"/>
                  </a:ext>
                </a:extLst>
              </a:tr>
              <a:tr h="370840">
                <a:tc>
                  <a:txBody>
                    <a:bodyPr/>
                    <a:lstStyle/>
                    <a:p>
                      <a:r>
                        <a:rPr lang="en-US" sz="2000"/>
                        <a:t>CTE Schools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34.5%</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43.4%</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34.5%</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43.4%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6966722"/>
                  </a:ext>
                </a:extLst>
              </a:tr>
              <a:tr h="370840">
                <a:tc>
                  <a:txBody>
                    <a:bodyPr/>
                    <a:lstStyle/>
                    <a:p>
                      <a:pPr algn="r"/>
                      <a:endParaRPr lang="en-US" sz="28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-5.6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-3.2</a:t>
                      </a:r>
                    </a:p>
                  </a:txBody>
                  <a:tcPr marL="6350" marR="6350" marT="6350" marB="0" anchor="ctr">
                    <a:lnL w="12700" cmpd="sng">
                      <a:noFill/>
                    </a:lnL>
                    <a:lnR w="762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-4.6</a:t>
                      </a:r>
                    </a:p>
                  </a:txBody>
                  <a:tcPr marL="6350" marR="6350" marT="6350" marB="0" anchor="ctr">
                    <a:lnL w="762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400" b="0" i="0" u="none" strike="noStrike">
                          <a:solidFill>
                            <a:srgbClr val="000000"/>
                          </a:solidFill>
                          <a:effectLst/>
                          <a:latin typeface="+mn-lt"/>
                        </a:rPr>
                        <a:t>-2.0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113517"/>
                  </a:ext>
                </a:extLst>
              </a:tr>
            </a:tbl>
          </a:graphicData>
        </a:graphic>
      </p:graphicFrame>
      <p:sp>
        <p:nvSpPr>
          <p:cNvPr id="3" name="Title 2">
            <a:extLst>
              <a:ext uri="{FF2B5EF4-FFF2-40B4-BE49-F238E27FC236}">
                <a16:creationId xmlns:a16="http://schemas.microsoft.com/office/drawing/2014/main" id="{5E8BB597-F643-89EF-25B3-14DB943E1A6F}"/>
              </a:ext>
            </a:extLst>
          </p:cNvPr>
          <p:cNvSpPr>
            <a:spLocks noGrp="1"/>
          </p:cNvSpPr>
          <p:nvPr>
            <p:ph type="title"/>
          </p:nvPr>
        </p:nvSpPr>
        <p:spPr/>
        <p:txBody>
          <a:bodyPr>
            <a:normAutofit fontScale="90000"/>
          </a:bodyPr>
          <a:lstStyle/>
          <a:p>
            <a:r>
              <a:rPr lang="en-US"/>
              <a:t>Low Income Students in CTE and Non-CTE Schools</a:t>
            </a:r>
          </a:p>
        </p:txBody>
      </p:sp>
    </p:spTree>
    <p:extLst>
      <p:ext uri="{BB962C8B-B14F-4D97-AF65-F5344CB8AC3E}">
        <p14:creationId xmlns:p14="http://schemas.microsoft.com/office/powerpoint/2010/main" val="407843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7158A3E-06AA-9B24-AB44-C9F9E595B3F0}"/>
              </a:ext>
            </a:extLst>
          </p:cNvPr>
          <p:cNvSpPr txBox="1"/>
          <p:nvPr/>
        </p:nvSpPr>
        <p:spPr>
          <a:xfrm>
            <a:off x="843835" y="2058615"/>
            <a:ext cx="10568673" cy="587853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a:ea typeface="Calibri"/>
                <a:cs typeface="Arial"/>
              </a:rPr>
              <a:t>In 2019, ran simulations for some MA schools with two versions:</a:t>
            </a:r>
            <a:endParaRPr lang="en-US" sz="2800" b="0" i="0" u="none" strike="noStrike" kern="1200" cap="none" spc="0" normalizeH="0" baseline="0" noProof="0">
              <a:ln>
                <a:noFill/>
              </a:ln>
              <a:solidFill>
                <a:srgbClr val="000000"/>
              </a:solidFill>
              <a:effectLst/>
              <a:uLnTx/>
              <a:uFillTx/>
              <a:latin typeface="Arial"/>
              <a:ea typeface="Calibri"/>
              <a:cs typeface="Arial"/>
            </a:endParaRPr>
          </a:p>
          <a:p>
            <a:pPr marL="742950" lvl="1" indent="-285750">
              <a:spcBef>
                <a:spcPts val="600"/>
              </a:spcBef>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000000"/>
                </a:solidFill>
                <a:effectLst/>
                <a:uLnTx/>
                <a:uFillTx/>
                <a:latin typeface="Arial"/>
                <a:ea typeface="Calibri"/>
                <a:cs typeface="Arial"/>
              </a:rPr>
              <a:t>Proposed some schools for technical assistance modifications of criteria weights (</a:t>
            </a:r>
            <a:r>
              <a:rPr kumimoji="0" lang="en-US" sz="2400" b="0" i="0" u="none" strike="noStrike" kern="1200" cap="none" spc="0" normalizeH="0" baseline="0" noProof="0" err="1">
                <a:ln>
                  <a:noFill/>
                </a:ln>
                <a:solidFill>
                  <a:srgbClr val="000000"/>
                </a:solidFill>
                <a:effectLst/>
                <a:uLnTx/>
                <a:uFillTx/>
                <a:latin typeface="Arial"/>
                <a:ea typeface="Calibri"/>
                <a:cs typeface="Arial"/>
              </a:rPr>
              <a:t>i.e</a:t>
            </a:r>
            <a:r>
              <a:rPr lang="en-US" sz="2400">
                <a:solidFill>
                  <a:srgbClr val="000000"/>
                </a:solidFill>
                <a:latin typeface="Arial"/>
                <a:ea typeface="Calibri"/>
                <a:cs typeface="Arial"/>
              </a:rPr>
              <a:t>.,</a:t>
            </a:r>
            <a:r>
              <a:rPr kumimoji="0" lang="en-US" sz="2400" b="0" i="0" u="none" strike="noStrike" kern="1200" cap="none" spc="0" normalizeH="0" baseline="0" noProof="0">
                <a:ln>
                  <a:noFill/>
                </a:ln>
                <a:solidFill>
                  <a:srgbClr val="000000"/>
                </a:solidFill>
                <a:effectLst/>
                <a:uLnTx/>
                <a:uFillTx/>
                <a:latin typeface="Arial"/>
                <a:ea typeface="Calibri"/>
                <a:cs typeface="Arial"/>
              </a:rPr>
              <a:t> points for grades, attendance </a:t>
            </a:r>
            <a:r>
              <a:rPr kumimoji="0" lang="en-US" sz="2400" b="0" i="0" u="none" strike="noStrike" kern="1200" cap="none" spc="0" normalizeH="0" baseline="0" noProof="0" err="1">
                <a:ln>
                  <a:noFill/>
                </a:ln>
                <a:solidFill>
                  <a:srgbClr val="000000"/>
                </a:solidFill>
                <a:effectLst/>
                <a:uLnTx/>
                <a:uFillTx/>
                <a:latin typeface="Arial"/>
                <a:ea typeface="Calibri"/>
                <a:cs typeface="Arial"/>
              </a:rPr>
              <a:t>etc</a:t>
            </a:r>
            <a:r>
              <a:rPr lang="en-US" sz="2400">
                <a:solidFill>
                  <a:srgbClr val="000000"/>
                </a:solidFill>
                <a:latin typeface="Arial"/>
                <a:ea typeface="Calibri"/>
                <a:cs typeface="Arial"/>
              </a:rPr>
              <a:t>.). </a:t>
            </a:r>
            <a:endParaRPr lang="en-US" sz="2400" b="0" i="0" u="none" strike="noStrike" kern="1200" cap="none" spc="0" normalizeH="0" baseline="0" noProof="0">
              <a:ln>
                <a:noFill/>
              </a:ln>
              <a:solidFill>
                <a:srgbClr val="000000"/>
              </a:solidFill>
              <a:effectLst/>
              <a:uLnTx/>
              <a:uFillTx/>
              <a:latin typeface="Arial"/>
              <a:ea typeface="Calibri"/>
              <a:cs typeface="Arial"/>
            </a:endParaRP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Lottery</a:t>
            </a:r>
            <a:endParaRPr lang="en-US" sz="2400" b="0"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Outcome: </a:t>
            </a:r>
            <a:endParaRPr lang="en-US" sz="2800" b="0"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742950" lvl="1" indent="-285750">
              <a:spcBef>
                <a:spcPts val="600"/>
              </a:spcBef>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Tweaking selective criteria in simulated admissions sometimes resulted in a student population that looks less like the sending districts</a:t>
            </a:r>
            <a:r>
              <a:rPr lang="en-US" sz="2400">
                <a:solidFill>
                  <a:srgbClr val="000000"/>
                </a:solidFill>
                <a:latin typeface="Arial"/>
                <a:ea typeface="Calibri" panose="020F0502020204030204" pitchFamily="34" charset="0"/>
                <a:cs typeface="Arial"/>
              </a:rPr>
              <a:t>.  </a:t>
            </a:r>
            <a:endParaRPr lang="en-US" sz="2400" b="0"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742950" lvl="1" indent="-285750">
              <a:spcBef>
                <a:spcPts val="600"/>
              </a:spcBef>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000000"/>
                </a:solidFill>
                <a:effectLst/>
                <a:uLnTx/>
                <a:uFillTx/>
                <a:latin typeface="Arial"/>
                <a:ea typeface="Calibri" panose="020F0502020204030204" pitchFamily="34" charset="0"/>
                <a:cs typeface="Arial"/>
              </a:rPr>
              <a:t>The simulated lottery resulted in a student population that looks more like the sending districts</a:t>
            </a:r>
            <a:r>
              <a:rPr lang="en-US" sz="2400">
                <a:solidFill>
                  <a:srgbClr val="000000"/>
                </a:solidFill>
                <a:latin typeface="Arial"/>
                <a:ea typeface="Calibri" panose="020F0502020204030204" pitchFamily="34" charset="0"/>
                <a:cs typeface="Arial"/>
              </a:rPr>
              <a:t>.</a:t>
            </a:r>
            <a:endParaRPr lang="en-US" sz="2400" b="0" i="0" u="none" strike="noStrike" kern="1200" cap="none" spc="0" normalizeH="0" baseline="0" noProof="0">
              <a:ln>
                <a:noFill/>
              </a:ln>
              <a:solidFill>
                <a:srgbClr val="000000"/>
              </a:solidFill>
              <a:effectLst/>
              <a:uLnTx/>
              <a:uFillTx/>
              <a:latin typeface="Arial"/>
              <a:ea typeface="Calibri" panose="020F0502020204030204" pitchFamily="34" charset="0"/>
              <a:cs typeface="Arial"/>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Cambria" panose="02040503050406030204" pitchFamily="18" charset="0"/>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Arial"/>
              <a:ea typeface="Cambria" panose="02040503050406030204" pitchFamily="18" charset="0"/>
              <a:cs typeface="Arial"/>
            </a:endParaRP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Arial"/>
              <a:ea typeface="Cambria" panose="02040503050406030204" pitchFamily="18" charset="0"/>
              <a:cs typeface="Arial"/>
            </a:endParaRPr>
          </a:p>
        </p:txBody>
      </p:sp>
      <p:sp>
        <p:nvSpPr>
          <p:cNvPr id="12" name="TextBox 11">
            <a:extLst>
              <a:ext uri="{FF2B5EF4-FFF2-40B4-BE49-F238E27FC236}">
                <a16:creationId xmlns:a16="http://schemas.microsoft.com/office/drawing/2014/main" id="{A4E17F0A-F58D-FA95-3669-E38097F5F9B4}"/>
              </a:ext>
            </a:extLst>
          </p:cNvPr>
          <p:cNvSpPr txBox="1"/>
          <p:nvPr/>
        </p:nvSpPr>
        <p:spPr>
          <a:xfrm>
            <a:off x="8190810" y="6572199"/>
            <a:ext cx="3833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2024 DESE</a:t>
            </a:r>
          </a:p>
        </p:txBody>
      </p:sp>
      <p:sp>
        <p:nvSpPr>
          <p:cNvPr id="2" name="Title 1">
            <a:extLst>
              <a:ext uri="{FF2B5EF4-FFF2-40B4-BE49-F238E27FC236}">
                <a16:creationId xmlns:a16="http://schemas.microsoft.com/office/drawing/2014/main" id="{F6980540-05E6-0574-92DF-3EA90DDC1572}"/>
              </a:ext>
            </a:extLst>
          </p:cNvPr>
          <p:cNvSpPr>
            <a:spLocks noGrp="1"/>
          </p:cNvSpPr>
          <p:nvPr>
            <p:ph type="title"/>
          </p:nvPr>
        </p:nvSpPr>
        <p:spPr/>
        <p:txBody>
          <a:bodyPr>
            <a:normAutofit/>
          </a:bodyPr>
          <a:lstStyle/>
          <a:p>
            <a:r>
              <a:rPr lang="en-US"/>
              <a:t>CTE Access Research Revisited </a:t>
            </a:r>
          </a:p>
        </p:txBody>
      </p:sp>
    </p:spTree>
    <p:extLst>
      <p:ext uri="{BB962C8B-B14F-4D97-AF65-F5344CB8AC3E}">
        <p14:creationId xmlns:p14="http://schemas.microsoft.com/office/powerpoint/2010/main" val="314739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descr="all students are known and valued, learning experiences are rleevant real world and interactive, individualizes supports enable students to excel at grade level and beyond">
            <a:extLst>
              <a:ext uri="{FF2B5EF4-FFF2-40B4-BE49-F238E27FC236}">
                <a16:creationId xmlns:a16="http://schemas.microsoft.com/office/drawing/2014/main" id="{88F214CC-0BF0-4411-DDFB-08A59443F106}"/>
              </a:ext>
            </a:extLst>
          </p:cNvPr>
          <p:cNvGraphicFramePr>
            <a:graphicFrameLocks/>
          </p:cNvGraphicFramePr>
          <p:nvPr>
            <p:extLst>
              <p:ext uri="{D42A27DB-BD31-4B8C-83A1-F6EECF244321}">
                <p14:modId xmlns:p14="http://schemas.microsoft.com/office/powerpoint/2010/main" val="1491287838"/>
              </p:ext>
            </p:extLst>
          </p:nvPr>
        </p:nvGraphicFramePr>
        <p:xfrm>
          <a:off x="6256752" y="2865330"/>
          <a:ext cx="5514811" cy="2868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A35078BC-CE99-1365-ED2D-0F2A72F17D18}"/>
              </a:ext>
            </a:extLst>
          </p:cNvPr>
          <p:cNvSpPr/>
          <p:nvPr/>
        </p:nvSpPr>
        <p:spPr>
          <a:xfrm>
            <a:off x="321503" y="2186751"/>
            <a:ext cx="5514811" cy="498926"/>
          </a:xfrm>
          <a:prstGeom prst="rect">
            <a:avLst/>
          </a:prstGeom>
          <a:solidFill>
            <a:srgbClr val="29306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latin typeface="Segoe UI Semibold"/>
                <a:cs typeface="Segoe UI"/>
              </a:rPr>
              <a:t>What principles guide our work?</a:t>
            </a:r>
          </a:p>
        </p:txBody>
      </p:sp>
      <p:sp>
        <p:nvSpPr>
          <p:cNvPr id="17" name="Rectangle 16">
            <a:extLst>
              <a:ext uri="{FF2B5EF4-FFF2-40B4-BE49-F238E27FC236}">
                <a16:creationId xmlns:a16="http://schemas.microsoft.com/office/drawing/2014/main" id="{9E5DA193-DC14-3CC8-589D-C2749362E917}"/>
              </a:ext>
            </a:extLst>
          </p:cNvPr>
          <p:cNvSpPr/>
          <p:nvPr/>
        </p:nvSpPr>
        <p:spPr>
          <a:xfrm>
            <a:off x="6256751" y="2186750"/>
            <a:ext cx="5514812" cy="498926"/>
          </a:xfrm>
          <a:prstGeom prst="rect">
            <a:avLst/>
          </a:prstGeom>
          <a:solidFill>
            <a:srgbClr val="29306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latin typeface="Segoe UI Semibold"/>
                <a:cs typeface="Segoe UI"/>
              </a:rPr>
              <a:t>What does that look like in practice?</a:t>
            </a:r>
          </a:p>
        </p:txBody>
      </p:sp>
      <p:sp>
        <p:nvSpPr>
          <p:cNvPr id="553" name="Title 1">
            <a:extLst>
              <a:ext uri="{FF2B5EF4-FFF2-40B4-BE49-F238E27FC236}">
                <a16:creationId xmlns:a16="http://schemas.microsoft.com/office/drawing/2014/main" id="{3A3366CD-A5C2-94DF-55FC-6F58324B681A}"/>
              </a:ext>
            </a:extLst>
          </p:cNvPr>
          <p:cNvSpPr txBox="1">
            <a:spLocks/>
          </p:cNvSpPr>
          <p:nvPr/>
        </p:nvSpPr>
        <p:spPr>
          <a:xfrm>
            <a:off x="223520" y="2775934"/>
            <a:ext cx="5612794" cy="2792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285750" indent="-285750">
              <a:spcBef>
                <a:spcPts val="1000"/>
              </a:spcBef>
              <a:buFont typeface="Arial"/>
              <a:buChar char="•"/>
            </a:pPr>
            <a:r>
              <a:rPr lang="en-US" sz="2000">
                <a:solidFill>
                  <a:srgbClr val="002060"/>
                </a:solidFill>
                <a:latin typeface="Segoe UI"/>
                <a:cs typeface="Segoe UI"/>
              </a:rPr>
              <a:t>All students in Massachusetts, </a:t>
            </a:r>
            <a:r>
              <a:rPr lang="en-US" sz="2000" i="1">
                <a:solidFill>
                  <a:srgbClr val="002060"/>
                </a:solidFill>
                <a:latin typeface="Segoe UI"/>
                <a:cs typeface="Segoe UI"/>
              </a:rPr>
              <a:t>particularly students from historically underserved groups and communities </a:t>
            </a:r>
            <a:r>
              <a:rPr lang="en-US" sz="2000">
                <a:solidFill>
                  <a:srgbClr val="002060"/>
                </a:solidFill>
                <a:latin typeface="Segoe UI"/>
                <a:cs typeface="Segoe UI"/>
              </a:rPr>
              <a:t>are valued.</a:t>
            </a:r>
          </a:p>
          <a:p>
            <a:pPr marL="285750" indent="-285750">
              <a:spcBef>
                <a:spcPts val="1000"/>
              </a:spcBef>
              <a:buFont typeface="Arial"/>
              <a:buChar char="•"/>
            </a:pPr>
            <a:r>
              <a:rPr lang="en-US" sz="2000">
                <a:solidFill>
                  <a:srgbClr val="002060"/>
                </a:solidFill>
                <a:latin typeface="Segoe UI"/>
                <a:cs typeface="Segoe UI"/>
              </a:rPr>
              <a:t>Culturally and linguistically sustaining classroom and school practices.</a:t>
            </a:r>
          </a:p>
          <a:p>
            <a:pPr marL="285750" indent="-285750">
              <a:spcBef>
                <a:spcPts val="1000"/>
              </a:spcBef>
              <a:buFont typeface="Arial"/>
              <a:buChar char="•"/>
            </a:pPr>
            <a:r>
              <a:rPr lang="en-US" sz="2000">
                <a:solidFill>
                  <a:srgbClr val="002060"/>
                </a:solidFill>
                <a:latin typeface="Segoe UI"/>
                <a:cs typeface="Segoe UI"/>
              </a:rPr>
              <a:t>High expectations with targeted support.</a:t>
            </a:r>
          </a:p>
          <a:p>
            <a:pPr marL="285750" indent="-285750">
              <a:spcBef>
                <a:spcPts val="1000"/>
              </a:spcBef>
              <a:buFont typeface="Arial"/>
              <a:buChar char="•"/>
            </a:pPr>
            <a:endParaRPr lang="en-US" sz="2000">
              <a:solidFill>
                <a:schemeClr val="accent6"/>
              </a:solidFill>
              <a:latin typeface="Segoe UI"/>
              <a:cs typeface="Segoe UI"/>
            </a:endParaRPr>
          </a:p>
          <a:p>
            <a:pPr algn="ctr"/>
            <a:endParaRPr lang="en-US" sz="2000">
              <a:solidFill>
                <a:schemeClr val="accent6"/>
              </a:solidFill>
              <a:latin typeface="Segoe UI"/>
              <a:cs typeface="Segoe UI"/>
            </a:endParaRPr>
          </a:p>
        </p:txBody>
      </p:sp>
      <p:sp>
        <p:nvSpPr>
          <p:cNvPr id="11" name="Title 10">
            <a:extLst>
              <a:ext uri="{FF2B5EF4-FFF2-40B4-BE49-F238E27FC236}">
                <a16:creationId xmlns:a16="http://schemas.microsoft.com/office/drawing/2014/main" id="{9B0685E7-F51E-5807-11D3-61177088FB80}"/>
              </a:ext>
            </a:extLst>
          </p:cNvPr>
          <p:cNvSpPr>
            <a:spLocks noGrp="1"/>
          </p:cNvSpPr>
          <p:nvPr>
            <p:ph type="title"/>
          </p:nvPr>
        </p:nvSpPr>
        <p:spPr/>
        <p:txBody>
          <a:bodyPr>
            <a:normAutofit/>
          </a:bodyPr>
          <a:lstStyle/>
          <a:p>
            <a:r>
              <a:rPr lang="en-US">
                <a:solidFill>
                  <a:schemeClr val="bg1"/>
                </a:solidFill>
                <a:latin typeface="Arial"/>
                <a:cs typeface="Arial"/>
              </a:rPr>
              <a:t>MA DESE: Educational Vision </a:t>
            </a:r>
            <a:endParaRPr lang="en-US">
              <a:latin typeface="Arial"/>
              <a:cs typeface="Arial"/>
            </a:endParaRPr>
          </a:p>
        </p:txBody>
      </p:sp>
    </p:spTree>
    <p:extLst>
      <p:ext uri="{BB962C8B-B14F-4D97-AF65-F5344CB8AC3E}">
        <p14:creationId xmlns:p14="http://schemas.microsoft.com/office/powerpoint/2010/main" val="3659494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5718C-4EA8-CCBF-C207-0B303ED04267}"/>
              </a:ext>
            </a:extLst>
          </p:cNvPr>
          <p:cNvSpPr>
            <a:spLocks noGrp="1"/>
          </p:cNvSpPr>
          <p:nvPr>
            <p:ph type="title"/>
          </p:nvPr>
        </p:nvSpPr>
        <p:spPr/>
        <p:txBody>
          <a:bodyPr/>
          <a:lstStyle/>
          <a:p>
            <a:r>
              <a:rPr lang="en-US"/>
              <a:t>Next Steps</a:t>
            </a:r>
          </a:p>
        </p:txBody>
      </p:sp>
    </p:spTree>
    <p:extLst>
      <p:ext uri="{BB962C8B-B14F-4D97-AF65-F5344CB8AC3E}">
        <p14:creationId xmlns:p14="http://schemas.microsoft.com/office/powerpoint/2010/main" val="419762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602B61-95BD-C34D-CCE9-D93C5B2F4493}"/>
              </a:ext>
            </a:extLst>
          </p:cNvPr>
          <p:cNvSpPr>
            <a:spLocks noGrp="1"/>
          </p:cNvSpPr>
          <p:nvPr>
            <p:ph idx="1"/>
          </p:nvPr>
        </p:nvSpPr>
        <p:spPr/>
        <p:txBody>
          <a:bodyPr vert="horz" lIns="91440" tIns="45720" rIns="91440" bIns="45720" rtlCol="0" anchor="t">
            <a:normAutofit/>
          </a:bodyPr>
          <a:lstStyle/>
          <a:p>
            <a:r>
              <a:rPr lang="en-US">
                <a:latin typeface="Arial"/>
                <a:cs typeface="Arial"/>
              </a:rPr>
              <a:t>Hear from those closest to student experience including:</a:t>
            </a:r>
          </a:p>
          <a:p>
            <a:pPr lvl="1"/>
            <a:r>
              <a:rPr lang="en-US" sz="2800">
                <a:latin typeface="Arial"/>
                <a:cs typeface="Arial"/>
              </a:rPr>
              <a:t>CTE school superintendents </a:t>
            </a:r>
          </a:p>
          <a:p>
            <a:pPr lvl="1"/>
            <a:r>
              <a:rPr lang="en-US" sz="2800">
                <a:latin typeface="Arial"/>
                <a:cs typeface="Arial"/>
              </a:rPr>
              <a:t>Sending school and district leadership</a:t>
            </a:r>
          </a:p>
          <a:p>
            <a:pPr lvl="1"/>
            <a:r>
              <a:rPr lang="en-US" sz="2800">
                <a:latin typeface="Arial"/>
                <a:cs typeface="Arial"/>
              </a:rPr>
              <a:t>Middle school counselors </a:t>
            </a:r>
          </a:p>
          <a:p>
            <a:pPr lvl="1"/>
            <a:r>
              <a:rPr lang="en-US" sz="2800">
                <a:latin typeface="Arial"/>
                <a:cs typeface="Arial"/>
              </a:rPr>
              <a:t>Parent who is also a School Committee member and CTE Advisory Council member  </a:t>
            </a:r>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46422A94-6B3A-1BB2-8A17-87D9F9479D1D}"/>
              </a:ext>
            </a:extLst>
          </p:cNvPr>
          <p:cNvSpPr>
            <a:spLocks noGrp="1"/>
          </p:cNvSpPr>
          <p:nvPr>
            <p:ph type="title"/>
          </p:nvPr>
        </p:nvSpPr>
        <p:spPr/>
        <p:txBody>
          <a:bodyPr/>
          <a:lstStyle/>
          <a:p>
            <a:r>
              <a:rPr lang="en-US"/>
              <a:t>Monday Meeting Preview </a:t>
            </a:r>
          </a:p>
        </p:txBody>
      </p:sp>
    </p:spTree>
    <p:extLst>
      <p:ext uri="{BB962C8B-B14F-4D97-AF65-F5344CB8AC3E}">
        <p14:creationId xmlns:p14="http://schemas.microsoft.com/office/powerpoint/2010/main" val="18055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6D9E-8DE8-819A-EBE7-0AF147DF9037}"/>
              </a:ext>
            </a:extLst>
          </p:cNvPr>
          <p:cNvSpPr>
            <a:spLocks noGrp="1"/>
          </p:cNvSpPr>
          <p:nvPr>
            <p:ph type="ctrTitle"/>
          </p:nvPr>
        </p:nvSpPr>
        <p:spPr/>
        <p:txBody>
          <a:bodyPr/>
          <a:lstStyle/>
          <a:p>
            <a:r>
              <a:rPr lang="en-US"/>
              <a:t>Appendix</a:t>
            </a:r>
          </a:p>
        </p:txBody>
      </p:sp>
      <p:sp>
        <p:nvSpPr>
          <p:cNvPr id="3" name="Subtitle 2">
            <a:extLst>
              <a:ext uri="{FF2B5EF4-FFF2-40B4-BE49-F238E27FC236}">
                <a16:creationId xmlns:a16="http://schemas.microsoft.com/office/drawing/2014/main" id="{BE75CF64-E8DD-B0D6-17EA-D89CFB9FC7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338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3A7B0-7D95-BE1F-EF1D-6A507C5DB9B9}"/>
              </a:ext>
            </a:extLst>
          </p:cNvPr>
          <p:cNvSpPr>
            <a:spLocks noGrp="1"/>
          </p:cNvSpPr>
          <p:nvPr>
            <p:ph type="title"/>
          </p:nvPr>
        </p:nvSpPr>
        <p:spPr/>
        <p:txBody>
          <a:bodyPr>
            <a:normAutofit fontScale="90000"/>
          </a:bodyPr>
          <a:lstStyle/>
          <a:p>
            <a:r>
              <a:rPr lang="en-US">
                <a:latin typeface="Arial"/>
                <a:cs typeface="Arial"/>
              </a:rPr>
              <a:t>Composition Index: A Tool for Comparing Applicants to Admitted Students </a:t>
            </a:r>
          </a:p>
        </p:txBody>
      </p:sp>
      <p:graphicFrame>
        <p:nvGraphicFramePr>
          <p:cNvPr id="4" name="Table 3" descr="This is a data table describing 4 scenarios. Comparing the number of applicants to the number of admitted students.">
            <a:extLst>
              <a:ext uri="{FF2B5EF4-FFF2-40B4-BE49-F238E27FC236}">
                <a16:creationId xmlns:a16="http://schemas.microsoft.com/office/drawing/2014/main" id="{33C91081-E279-7BE9-9208-8F1DFAA74F5A}"/>
              </a:ext>
            </a:extLst>
          </p:cNvPr>
          <p:cNvGraphicFramePr>
            <a:graphicFrameLocks noGrp="1"/>
          </p:cNvGraphicFramePr>
          <p:nvPr>
            <p:extLst>
              <p:ext uri="{D42A27DB-BD31-4B8C-83A1-F6EECF244321}">
                <p14:modId xmlns:p14="http://schemas.microsoft.com/office/powerpoint/2010/main" val="3172132831"/>
              </p:ext>
            </p:extLst>
          </p:nvPr>
        </p:nvGraphicFramePr>
        <p:xfrm>
          <a:off x="1456660" y="2147836"/>
          <a:ext cx="9268751" cy="4164147"/>
        </p:xfrm>
        <a:graphic>
          <a:graphicData uri="http://schemas.openxmlformats.org/drawingml/2006/table">
            <a:tbl>
              <a:tblPr firstRow="1" bandRow="1">
                <a:tableStyleId>{5FD0F851-EC5A-4D38-B0AD-8093EC10F338}</a:tableStyleId>
              </a:tblPr>
              <a:tblGrid>
                <a:gridCol w="1332617">
                  <a:extLst>
                    <a:ext uri="{9D8B030D-6E8A-4147-A177-3AD203B41FA5}">
                      <a16:colId xmlns:a16="http://schemas.microsoft.com/office/drawing/2014/main" val="2744363568"/>
                    </a:ext>
                  </a:extLst>
                </a:gridCol>
                <a:gridCol w="1322689">
                  <a:extLst>
                    <a:ext uri="{9D8B030D-6E8A-4147-A177-3AD203B41FA5}">
                      <a16:colId xmlns:a16="http://schemas.microsoft.com/office/drawing/2014/main" val="3617056605"/>
                    </a:ext>
                  </a:extLst>
                </a:gridCol>
                <a:gridCol w="1322689">
                  <a:extLst>
                    <a:ext uri="{9D8B030D-6E8A-4147-A177-3AD203B41FA5}">
                      <a16:colId xmlns:a16="http://schemas.microsoft.com/office/drawing/2014/main" val="171723119"/>
                    </a:ext>
                  </a:extLst>
                </a:gridCol>
                <a:gridCol w="1322689">
                  <a:extLst>
                    <a:ext uri="{9D8B030D-6E8A-4147-A177-3AD203B41FA5}">
                      <a16:colId xmlns:a16="http://schemas.microsoft.com/office/drawing/2014/main" val="2098031949"/>
                    </a:ext>
                  </a:extLst>
                </a:gridCol>
                <a:gridCol w="1322689">
                  <a:extLst>
                    <a:ext uri="{9D8B030D-6E8A-4147-A177-3AD203B41FA5}">
                      <a16:colId xmlns:a16="http://schemas.microsoft.com/office/drawing/2014/main" val="629782158"/>
                    </a:ext>
                  </a:extLst>
                </a:gridCol>
                <a:gridCol w="1322689">
                  <a:extLst>
                    <a:ext uri="{9D8B030D-6E8A-4147-A177-3AD203B41FA5}">
                      <a16:colId xmlns:a16="http://schemas.microsoft.com/office/drawing/2014/main" val="2054403458"/>
                    </a:ext>
                  </a:extLst>
                </a:gridCol>
                <a:gridCol w="1322689">
                  <a:extLst>
                    <a:ext uri="{9D8B030D-6E8A-4147-A177-3AD203B41FA5}">
                      <a16:colId xmlns:a16="http://schemas.microsoft.com/office/drawing/2014/main" val="677255998"/>
                    </a:ext>
                  </a:extLst>
                </a:gridCol>
              </a:tblGrid>
              <a:tr h="408781">
                <a:tc>
                  <a:txBody>
                    <a:bodyPr/>
                    <a:lstStyle/>
                    <a:p>
                      <a:endParaRPr lang="en-US" sz="1400"/>
                    </a:p>
                  </a:txBody>
                  <a:tcPr marL="58397" marR="58397" marT="29199" marB="2919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Student Group</a:t>
                      </a:r>
                      <a:endParaRPr lang="en-US" sz="1400"/>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Complete Apps*</a:t>
                      </a:r>
                      <a:endParaRPr lang="en-US" sz="1400"/>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Offered</a:t>
                      </a:r>
                      <a:endParaRPr lang="en-US" sz="1400"/>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Numerator</a:t>
                      </a:r>
                      <a:endParaRPr lang="en-US" sz="1400"/>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Denominator</a:t>
                      </a:r>
                      <a:endParaRPr lang="en-US" sz="1400"/>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t>Composition Index</a:t>
                      </a:r>
                      <a:endParaRPr lang="en-US" sz="1400"/>
                    </a:p>
                  </a:txBody>
                  <a:tcPr marL="58397" marR="58397" marT="29199" marB="291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3184183"/>
                  </a:ext>
                </a:extLst>
              </a:tr>
              <a:tr h="408781">
                <a:tc>
                  <a:txBody>
                    <a:bodyPr/>
                    <a:lstStyle/>
                    <a:p>
                      <a:endParaRPr lang="en-US" sz="1400"/>
                    </a:p>
                  </a:txBody>
                  <a:tcPr marL="58397" marR="58397" marT="29199" marB="2919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alpha val="20000"/>
                      </a:schemeClr>
                    </a:solidFill>
                  </a:tcPr>
                </a:tc>
                <a:tc>
                  <a:txBody>
                    <a:bodyPr/>
                    <a:lstStyle/>
                    <a:p>
                      <a:r>
                        <a:rPr lang="en-US" sz="1400"/>
                        <a:t>All Students</a:t>
                      </a:r>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alpha val="20000"/>
                      </a:schemeClr>
                    </a:solidFill>
                  </a:tcPr>
                </a:tc>
                <a:tc>
                  <a:txBody>
                    <a:bodyPr/>
                    <a:lstStyle/>
                    <a:p>
                      <a:r>
                        <a:rPr lang="en-US" sz="1400"/>
                        <a:t>100</a:t>
                      </a:r>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alpha val="20000"/>
                      </a:schemeClr>
                    </a:solidFill>
                  </a:tcPr>
                </a:tc>
                <a:tc>
                  <a:txBody>
                    <a:bodyPr/>
                    <a:lstStyle/>
                    <a:p>
                      <a:r>
                        <a:rPr lang="en-US" sz="1400"/>
                        <a:t>50</a:t>
                      </a:r>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alpha val="20000"/>
                      </a:schemeClr>
                    </a:solidFill>
                  </a:tcPr>
                </a:tc>
                <a:tc>
                  <a:txBody>
                    <a:bodyPr/>
                    <a:lstStyle/>
                    <a:p>
                      <a:r>
                        <a:rPr lang="en-US" sz="1400"/>
                        <a:t> </a:t>
                      </a:r>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alpha val="20000"/>
                      </a:schemeClr>
                    </a:solidFill>
                  </a:tcPr>
                </a:tc>
                <a:tc>
                  <a:txBody>
                    <a:bodyPr/>
                    <a:lstStyle/>
                    <a:p>
                      <a:r>
                        <a:rPr lang="en-US" sz="1400"/>
                        <a:t> </a:t>
                      </a:r>
                    </a:p>
                  </a:txBody>
                  <a:tcPr marL="58397" marR="58397" marT="29199" marB="2919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alpha val="20000"/>
                      </a:schemeClr>
                    </a:solidFill>
                  </a:tcPr>
                </a:tc>
                <a:tc>
                  <a:txBody>
                    <a:bodyPr/>
                    <a:lstStyle/>
                    <a:p>
                      <a:r>
                        <a:rPr lang="en-US" sz="1400"/>
                        <a:t> </a:t>
                      </a:r>
                    </a:p>
                  </a:txBody>
                  <a:tcPr marL="58397" marR="58397" marT="29199" marB="291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alpha val="20000"/>
                      </a:schemeClr>
                    </a:solidFill>
                  </a:tcPr>
                </a:tc>
                <a:extLst>
                  <a:ext uri="{0D108BD9-81ED-4DB2-BD59-A6C34878D82A}">
                    <a16:rowId xmlns:a16="http://schemas.microsoft.com/office/drawing/2014/main" val="1861600241"/>
                  </a:ext>
                </a:extLst>
              </a:tr>
              <a:tr h="408781">
                <a:tc rowSpan="2">
                  <a:txBody>
                    <a:bodyPr/>
                    <a:lstStyle/>
                    <a:p>
                      <a:r>
                        <a:rPr lang="en-US" sz="1400"/>
                        <a:t>Scenario 1</a:t>
                      </a:r>
                    </a:p>
                  </a:txBody>
                  <a:tcPr marL="58397" marR="58397" marT="29199" marB="2919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non-SWD</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60</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30</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0.6</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0.6</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1</a:t>
                      </a:r>
                    </a:p>
                  </a:txBody>
                  <a:tcPr marL="58397" marR="58397" marT="29199" marB="291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30258655"/>
                  </a:ext>
                </a:extLst>
              </a:tr>
              <a:tr h="408781">
                <a:tc vMerge="1">
                  <a:txBody>
                    <a:bodyPr/>
                    <a:lstStyle/>
                    <a:p>
                      <a:endParaRPr/>
                    </a:p>
                  </a:txBody>
                  <a:tcPr marL="58397" marR="58397" marT="29199" marB="29199" anchor="ctr"/>
                </a:tc>
                <a:tc>
                  <a:txBody>
                    <a:bodyPr/>
                    <a:lstStyle/>
                    <a:p>
                      <a:r>
                        <a:rPr lang="en-US" sz="1400"/>
                        <a:t>SWD</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40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20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0.4</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0.4</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1</a:t>
                      </a:r>
                    </a:p>
                  </a:txBody>
                  <a:tcPr marL="58397" marR="58397" marT="29199" marB="2919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712187"/>
                  </a:ext>
                </a:extLst>
              </a:tr>
              <a:tr h="408781">
                <a:tc rowSpan="2">
                  <a:txBody>
                    <a:bodyPr/>
                    <a:lstStyle/>
                    <a:p>
                      <a:r>
                        <a:rPr lang="en-US" sz="1400"/>
                        <a:t>Scenario 2</a:t>
                      </a:r>
                    </a:p>
                  </a:txBody>
                  <a:tcPr marL="58397" marR="58397" marT="29199" marB="2919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non-SWD</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60</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40</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0.8</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0.6</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1.33</a:t>
                      </a:r>
                    </a:p>
                  </a:txBody>
                  <a:tcPr marL="58397" marR="58397" marT="29199" marB="291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552173"/>
                  </a:ext>
                </a:extLst>
              </a:tr>
              <a:tr h="408781">
                <a:tc vMerge="1">
                  <a:txBody>
                    <a:bodyPr/>
                    <a:lstStyle/>
                    <a:p>
                      <a:endParaRPr/>
                    </a:p>
                  </a:txBody>
                  <a:tcPr marL="58397" marR="58397" marT="29199" marB="29199" anchor="ctr"/>
                </a:tc>
                <a:tc>
                  <a:txBody>
                    <a:bodyPr/>
                    <a:lstStyle/>
                    <a:p>
                      <a:r>
                        <a:rPr lang="en-US" sz="1400"/>
                        <a:t>SWD</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40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10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0.2</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0.4</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0.5</a:t>
                      </a:r>
                    </a:p>
                  </a:txBody>
                  <a:tcPr marL="58397" marR="58397" marT="29199" marB="2919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409840"/>
                  </a:ext>
                </a:extLst>
              </a:tr>
              <a:tr h="408781">
                <a:tc rowSpan="2">
                  <a:txBody>
                    <a:bodyPr/>
                    <a:lstStyle/>
                    <a:p>
                      <a:r>
                        <a:rPr lang="en-US" sz="1400"/>
                        <a:t>Scenario 3</a:t>
                      </a:r>
                    </a:p>
                  </a:txBody>
                  <a:tcPr marL="58397" marR="58397" marT="29199" marB="2919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non-SWD</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60</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45</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0.9</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0.6</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1.5</a:t>
                      </a:r>
                    </a:p>
                  </a:txBody>
                  <a:tcPr marL="58397" marR="58397" marT="29199" marB="291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26245474"/>
                  </a:ext>
                </a:extLst>
              </a:tr>
              <a:tr h="408781">
                <a:tc vMerge="1">
                  <a:txBody>
                    <a:bodyPr/>
                    <a:lstStyle/>
                    <a:p>
                      <a:endParaRPr/>
                    </a:p>
                  </a:txBody>
                  <a:tcPr marL="58397" marR="58397" marT="29199" marB="29199" anchor="ctr"/>
                </a:tc>
                <a:tc>
                  <a:txBody>
                    <a:bodyPr/>
                    <a:lstStyle/>
                    <a:p>
                      <a:r>
                        <a:rPr lang="en-US" sz="1400"/>
                        <a:t>SWD</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40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5</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0.1</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0.4</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0.25</a:t>
                      </a:r>
                    </a:p>
                  </a:txBody>
                  <a:tcPr marL="58397" marR="58397" marT="29199" marB="2919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566557"/>
                  </a:ext>
                </a:extLst>
              </a:tr>
              <a:tr h="408781">
                <a:tc rowSpan="2">
                  <a:txBody>
                    <a:bodyPr/>
                    <a:lstStyle/>
                    <a:p>
                      <a:r>
                        <a:rPr lang="en-US" sz="1400"/>
                        <a:t>Scenario 4</a:t>
                      </a:r>
                    </a:p>
                  </a:txBody>
                  <a:tcPr marL="58397" marR="58397" marT="29199" marB="2919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non-SWD</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60</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50</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1</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0.6</a:t>
                      </a:r>
                    </a:p>
                  </a:txBody>
                  <a:tcPr marL="58397" marR="58397" marT="29199" marB="29199" anchor="ctr">
                    <a:lnT w="12700" cap="flat" cmpd="sng" algn="ctr">
                      <a:solidFill>
                        <a:schemeClr val="tx1"/>
                      </a:solidFill>
                      <a:prstDash val="solid"/>
                      <a:round/>
                      <a:headEnd type="none" w="med" len="med"/>
                      <a:tailEnd type="none" w="med" len="med"/>
                    </a:lnT>
                  </a:tcPr>
                </a:tc>
                <a:tc>
                  <a:txBody>
                    <a:bodyPr/>
                    <a:lstStyle/>
                    <a:p>
                      <a:r>
                        <a:rPr lang="en-US" sz="1400"/>
                        <a:t>1.7</a:t>
                      </a:r>
                    </a:p>
                  </a:txBody>
                  <a:tcPr marL="58397" marR="58397" marT="29199" marB="291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84034078"/>
                  </a:ext>
                </a:extLst>
              </a:tr>
              <a:tr h="408781">
                <a:tc vMerge="1">
                  <a:txBody>
                    <a:bodyPr/>
                    <a:lstStyle/>
                    <a:p>
                      <a:endParaRPr/>
                    </a:p>
                  </a:txBody>
                  <a:tcPr marL="58397" marR="58397" marT="29199" marB="29199" anchor="ctr"/>
                </a:tc>
                <a:tc>
                  <a:txBody>
                    <a:bodyPr/>
                    <a:lstStyle/>
                    <a:p>
                      <a:r>
                        <a:rPr lang="en-US" sz="1400"/>
                        <a:t>SWD</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40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0.4</a:t>
                      </a:r>
                    </a:p>
                  </a:txBody>
                  <a:tcPr marL="58397" marR="58397" marT="29199" marB="29199" anchor="ctr">
                    <a:lnB w="12700" cap="flat" cmpd="sng" algn="ctr">
                      <a:solidFill>
                        <a:schemeClr val="tx1"/>
                      </a:solidFill>
                      <a:prstDash val="solid"/>
                      <a:round/>
                      <a:headEnd type="none" w="med" len="med"/>
                      <a:tailEnd type="none" w="med" len="med"/>
                    </a:lnB>
                  </a:tcPr>
                </a:tc>
                <a:tc>
                  <a:txBody>
                    <a:bodyPr/>
                    <a:lstStyle/>
                    <a:p>
                      <a:r>
                        <a:rPr lang="en-US" sz="1400"/>
                        <a:t>0</a:t>
                      </a:r>
                    </a:p>
                  </a:txBody>
                  <a:tcPr marL="58397" marR="58397" marT="29199" marB="2919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7236531"/>
                  </a:ext>
                </a:extLst>
              </a:tr>
            </a:tbl>
          </a:graphicData>
        </a:graphic>
      </p:graphicFrame>
      <p:sp>
        <p:nvSpPr>
          <p:cNvPr id="5" name="Rectangle 1" descr="composition index: a tool for comparing applicants to admitted students">
            <a:extLst>
              <a:ext uri="{FF2B5EF4-FFF2-40B4-BE49-F238E27FC236}">
                <a16:creationId xmlns:a16="http://schemas.microsoft.com/office/drawing/2014/main" id="{1A52BCA7-CA29-BCAC-A3BF-C40DEA2FE1C6}"/>
              </a:ext>
            </a:extLst>
          </p:cNvPr>
          <p:cNvSpPr>
            <a:spLocks noChangeArrowheads="1"/>
          </p:cNvSpPr>
          <p:nvPr/>
        </p:nvSpPr>
        <p:spPr bwMode="auto">
          <a:xfrm>
            <a:off x="1525654" y="21469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9344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5BB1-D3F2-B35B-A166-C1F29BF7AF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C4BE7E-6A58-AC1C-9D64-6C925684CC0D}"/>
              </a:ext>
            </a:extLst>
          </p:cNvPr>
          <p:cNvSpPr>
            <a:spLocks noGrp="1"/>
          </p:cNvSpPr>
          <p:nvPr>
            <p:ph type="title"/>
          </p:nvPr>
        </p:nvSpPr>
        <p:spPr/>
        <p:txBody>
          <a:bodyPr>
            <a:noAutofit/>
          </a:bodyPr>
          <a:lstStyle/>
          <a:p>
            <a:r>
              <a:rPr lang="en-US" sz="3600">
                <a:latin typeface="Arial"/>
                <a:cs typeface="Arial"/>
              </a:rPr>
              <a:t>English Learner Students Admitted at Lower Rates Than Peers Who Are Not English Learners </a:t>
            </a:r>
          </a:p>
        </p:txBody>
      </p:sp>
      <p:pic>
        <p:nvPicPr>
          <p:cNvPr id="2050" name="Picture 2" descr="compostion index for offers of admission non ELs statewide">
            <a:extLst>
              <a:ext uri="{FF2B5EF4-FFF2-40B4-BE49-F238E27FC236}">
                <a16:creationId xmlns:a16="http://schemas.microsoft.com/office/drawing/2014/main" id="{B1BF5527-9D08-6130-3C40-BFAF5E528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525" y="2187893"/>
            <a:ext cx="49085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omposition index for offers of admission: ELs statewide">
            <a:extLst>
              <a:ext uri="{FF2B5EF4-FFF2-40B4-BE49-F238E27FC236}">
                <a16:creationId xmlns:a16="http://schemas.microsoft.com/office/drawing/2014/main" id="{A1C67F8D-1252-8C12-BA44-A2012E829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15" y="2187893"/>
            <a:ext cx="49085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860CAD82-84B1-D1EA-3BF1-4552C645552E}"/>
              </a:ext>
              <a:ext uri="{C183D7F6-B498-43B3-948B-1728B52AA6E4}">
                <adec:decorative xmlns:adec="http://schemas.microsoft.com/office/drawing/2017/decorative" val="1"/>
              </a:ext>
            </a:extLst>
          </p:cNvPr>
          <p:cNvCxnSpPr/>
          <p:nvPr/>
        </p:nvCxnSpPr>
        <p:spPr>
          <a:xfrm>
            <a:off x="1083945" y="440055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3E4333D5-F982-84A8-0F62-17911A3AD9A5}"/>
              </a:ext>
              <a:ext uri="{C183D7F6-B498-43B3-948B-1728B52AA6E4}">
                <adec:decorative xmlns:adec="http://schemas.microsoft.com/office/drawing/2017/decorative" val="1"/>
              </a:ext>
            </a:extLst>
          </p:cNvPr>
          <p:cNvCxnSpPr/>
          <p:nvPr/>
        </p:nvCxnSpPr>
        <p:spPr>
          <a:xfrm>
            <a:off x="6650355" y="440055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9277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1ACDD-C949-6C5A-539D-1178032CB22A}"/>
              </a:ext>
            </a:extLst>
          </p:cNvPr>
          <p:cNvSpPr>
            <a:spLocks noGrp="1"/>
          </p:cNvSpPr>
          <p:nvPr>
            <p:ph type="title"/>
          </p:nvPr>
        </p:nvSpPr>
        <p:spPr/>
        <p:txBody>
          <a:bodyPr>
            <a:normAutofit fontScale="90000"/>
          </a:bodyPr>
          <a:lstStyle/>
          <a:p>
            <a:r>
              <a:rPr lang="en-US">
                <a:latin typeface="Arial"/>
                <a:cs typeface="Arial"/>
              </a:rPr>
              <a:t>Low Income Students Admitted At Lower Rates Than Non-Low Income Peers</a:t>
            </a:r>
          </a:p>
        </p:txBody>
      </p:sp>
      <p:pic>
        <p:nvPicPr>
          <p:cNvPr id="1027" name="Picture 3" descr="composition index for offers of admission Low income students statewide">
            <a:extLst>
              <a:ext uri="{FF2B5EF4-FFF2-40B4-BE49-F238E27FC236}">
                <a16:creationId xmlns:a16="http://schemas.microsoft.com/office/drawing/2014/main" id="{9F660B08-63B5-425B-ED50-D2EFEB734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416174"/>
            <a:ext cx="4914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omposition index for offers of admission non low income students">
            <a:extLst>
              <a:ext uri="{FF2B5EF4-FFF2-40B4-BE49-F238E27FC236}">
                <a16:creationId xmlns:a16="http://schemas.microsoft.com/office/drawing/2014/main" id="{5C9E1502-6983-EAB0-7B44-BF464F66D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2416174"/>
            <a:ext cx="4914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68E9D2C-ABE9-8054-64A2-4D2F188FE5BE}"/>
              </a:ext>
              <a:ext uri="{C183D7F6-B498-43B3-948B-1728B52AA6E4}">
                <adec:decorative xmlns:adec="http://schemas.microsoft.com/office/drawing/2017/decorative" val="1"/>
              </a:ext>
            </a:extLst>
          </p:cNvPr>
          <p:cNvCxnSpPr/>
          <p:nvPr/>
        </p:nvCxnSpPr>
        <p:spPr>
          <a:xfrm>
            <a:off x="1243965" y="462915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801E8CC-E3E0-62E1-427F-0E7D1C612F12}"/>
              </a:ext>
              <a:ext uri="{C183D7F6-B498-43B3-948B-1728B52AA6E4}">
                <adec:decorative xmlns:adec="http://schemas.microsoft.com/office/drawing/2017/decorative" val="1"/>
              </a:ext>
            </a:extLst>
          </p:cNvPr>
          <p:cNvCxnSpPr/>
          <p:nvPr/>
        </p:nvCxnSpPr>
        <p:spPr>
          <a:xfrm>
            <a:off x="6924675" y="462915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7806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987D4-C29A-8098-1D82-73DFD31026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4BE434-1DD0-4F1D-9A79-069018B7A528}"/>
              </a:ext>
            </a:extLst>
          </p:cNvPr>
          <p:cNvSpPr>
            <a:spLocks noGrp="1"/>
          </p:cNvSpPr>
          <p:nvPr>
            <p:ph type="title"/>
          </p:nvPr>
        </p:nvSpPr>
        <p:spPr/>
        <p:txBody>
          <a:bodyPr>
            <a:normAutofit fontScale="90000"/>
          </a:bodyPr>
          <a:lstStyle/>
          <a:p>
            <a:r>
              <a:rPr lang="en-US">
                <a:latin typeface="Arial"/>
                <a:cs typeface="Arial"/>
              </a:rPr>
              <a:t>Students With Disabilities Admitted At Lower Rates Than Peers Without Disabilities</a:t>
            </a:r>
          </a:p>
        </p:txBody>
      </p:sp>
      <p:pic>
        <p:nvPicPr>
          <p:cNvPr id="3074" name="Picture 2" descr="composition index for offers of admission swds statewide">
            <a:extLst>
              <a:ext uri="{FF2B5EF4-FFF2-40B4-BE49-F238E27FC236}">
                <a16:creationId xmlns:a16="http://schemas.microsoft.com/office/drawing/2014/main" id="{F939C470-44A6-4B52-AA89-28CEDF74C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70773"/>
            <a:ext cx="4914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omposition index for offers of admission non swds statewide">
            <a:extLst>
              <a:ext uri="{FF2B5EF4-FFF2-40B4-BE49-F238E27FC236}">
                <a16:creationId xmlns:a16="http://schemas.microsoft.com/office/drawing/2014/main" id="{380A4C4A-6732-05AD-6958-425DB0C7C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70773"/>
            <a:ext cx="4914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4F5F0813-BC82-F72A-46F4-E0B505B863FE}"/>
              </a:ext>
              <a:ext uri="{C183D7F6-B498-43B3-948B-1728B52AA6E4}">
                <adec:decorative xmlns:adec="http://schemas.microsoft.com/office/drawing/2017/decorative" val="1"/>
              </a:ext>
            </a:extLst>
          </p:cNvPr>
          <p:cNvCxnSpPr/>
          <p:nvPr/>
        </p:nvCxnSpPr>
        <p:spPr>
          <a:xfrm>
            <a:off x="1278255" y="459486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4AB33025-6236-AE2E-2B8C-4193D2E9C967}"/>
              </a:ext>
              <a:ext uri="{C183D7F6-B498-43B3-948B-1728B52AA6E4}">
                <adec:decorative xmlns:adec="http://schemas.microsoft.com/office/drawing/2017/decorative" val="1"/>
              </a:ext>
            </a:extLst>
          </p:cNvPr>
          <p:cNvCxnSpPr/>
          <p:nvPr/>
        </p:nvCxnSpPr>
        <p:spPr>
          <a:xfrm>
            <a:off x="6513195" y="459486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7024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A5FE-E2CA-0942-4D60-0D1B9112D2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EA2655-39F3-96C3-078D-DB7BB2ADAB64}"/>
              </a:ext>
            </a:extLst>
          </p:cNvPr>
          <p:cNvSpPr>
            <a:spLocks noGrp="1"/>
          </p:cNvSpPr>
          <p:nvPr>
            <p:ph type="title"/>
          </p:nvPr>
        </p:nvSpPr>
        <p:spPr/>
        <p:txBody>
          <a:bodyPr>
            <a:normAutofit fontScale="90000"/>
          </a:bodyPr>
          <a:lstStyle/>
          <a:p>
            <a:r>
              <a:rPr lang="en-US">
                <a:latin typeface="Arial"/>
                <a:cs typeface="Arial"/>
              </a:rPr>
              <a:t>Students of Color Admitted at Lower Rates Than White Peers</a:t>
            </a:r>
          </a:p>
        </p:txBody>
      </p:sp>
      <p:pic>
        <p:nvPicPr>
          <p:cNvPr id="4098" name="Picture 2" descr="composition index for offers of admission students of color statewide">
            <a:extLst>
              <a:ext uri="{FF2B5EF4-FFF2-40B4-BE49-F238E27FC236}">
                <a16:creationId xmlns:a16="http://schemas.microsoft.com/office/drawing/2014/main" id="{9796C357-9F8B-01AB-378F-C86272745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233613"/>
            <a:ext cx="4914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Chart 1" descr="composition index for offers of admission white students statewide">
            <a:extLst>
              <a:ext uri="{FF2B5EF4-FFF2-40B4-BE49-F238E27FC236}">
                <a16:creationId xmlns:a16="http://schemas.microsoft.com/office/drawing/2014/main" id="{4ECFF615-D285-0655-BE44-7725335CF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2233613"/>
            <a:ext cx="4914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7F09D8D-BCD2-11E2-B288-36344DA22EE4}"/>
              </a:ext>
              <a:ext uri="{C183D7F6-B498-43B3-948B-1728B52AA6E4}">
                <adec:decorative xmlns:adec="http://schemas.microsoft.com/office/drawing/2017/decorative" val="1"/>
              </a:ext>
            </a:extLst>
          </p:cNvPr>
          <p:cNvCxnSpPr/>
          <p:nvPr/>
        </p:nvCxnSpPr>
        <p:spPr>
          <a:xfrm>
            <a:off x="6858000" y="445770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C0FFAEAC-A998-5315-5ED9-5952F66C17BB}"/>
              </a:ext>
              <a:ext uri="{C183D7F6-B498-43B3-948B-1728B52AA6E4}">
                <adec:decorative xmlns:adec="http://schemas.microsoft.com/office/drawing/2017/decorative" val="1"/>
              </a:ext>
            </a:extLst>
          </p:cNvPr>
          <p:cNvCxnSpPr/>
          <p:nvPr/>
        </p:nvCxnSpPr>
        <p:spPr>
          <a:xfrm>
            <a:off x="1129665" y="4457700"/>
            <a:ext cx="426339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572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D75F76-DD8F-649E-DD00-C54E9052EC7F}"/>
              </a:ext>
            </a:extLst>
          </p:cNvPr>
          <p:cNvSpPr>
            <a:spLocks noGrp="1"/>
          </p:cNvSpPr>
          <p:nvPr>
            <p:ph idx="1"/>
          </p:nvPr>
        </p:nvSpPr>
        <p:spPr/>
        <p:txBody>
          <a:bodyPr vert="horz" lIns="91440" tIns="45720" rIns="91440" bIns="45720" rtlCol="0" anchor="t">
            <a:normAutofit/>
          </a:bodyPr>
          <a:lstStyle/>
          <a:p>
            <a:r>
              <a:rPr lang="en-US">
                <a:solidFill>
                  <a:srgbClr val="000000"/>
                </a:solidFill>
                <a:latin typeface="Arial"/>
                <a:cs typeface="Arial"/>
              </a:rPr>
              <a:t>CTE embodies</a:t>
            </a:r>
            <a:r>
              <a:rPr lang="en-US">
                <a:latin typeface="Arial"/>
                <a:cs typeface="Arial"/>
              </a:rPr>
              <a:t> relevant, real world and interactive learning.</a:t>
            </a:r>
            <a:endParaRPr lang="en-US"/>
          </a:p>
          <a:p>
            <a:r>
              <a:rPr lang="en-US">
                <a:latin typeface="Arial"/>
                <a:cs typeface="Arial"/>
              </a:rPr>
              <a:t>DESE believes that every 8</a:t>
            </a:r>
            <a:r>
              <a:rPr lang="en-US" baseline="30000">
                <a:latin typeface="Arial"/>
                <a:cs typeface="Arial"/>
              </a:rPr>
              <a:t>th</a:t>
            </a:r>
            <a:r>
              <a:rPr lang="en-US">
                <a:latin typeface="Arial"/>
                <a:cs typeface="Arial"/>
              </a:rPr>
              <a:t> grade Massachusetts student can excel in a CTE high school program with the right tools and resources.</a:t>
            </a:r>
            <a:endParaRPr lang="en-US"/>
          </a:p>
          <a:p>
            <a:pPr marL="0" indent="0">
              <a:buNone/>
            </a:pPr>
            <a:endParaRPr lang="en-US"/>
          </a:p>
          <a:p>
            <a:endParaRPr lang="en-US"/>
          </a:p>
          <a:p>
            <a:endParaRPr lang="en-US"/>
          </a:p>
        </p:txBody>
      </p:sp>
      <p:sp>
        <p:nvSpPr>
          <p:cNvPr id="3" name="Title 2">
            <a:extLst>
              <a:ext uri="{FF2B5EF4-FFF2-40B4-BE49-F238E27FC236}">
                <a16:creationId xmlns:a16="http://schemas.microsoft.com/office/drawing/2014/main" id="{4BEE97D7-98C4-54E1-5328-671A753C05D7}"/>
              </a:ext>
            </a:extLst>
          </p:cNvPr>
          <p:cNvSpPr>
            <a:spLocks noGrp="1"/>
          </p:cNvSpPr>
          <p:nvPr>
            <p:ph type="title"/>
          </p:nvPr>
        </p:nvSpPr>
        <p:spPr/>
        <p:txBody>
          <a:bodyPr/>
          <a:lstStyle/>
          <a:p>
            <a:r>
              <a:rPr lang="en-US"/>
              <a:t>Educational Vision and CTE</a:t>
            </a:r>
          </a:p>
        </p:txBody>
      </p:sp>
    </p:spTree>
    <p:extLst>
      <p:ext uri="{BB962C8B-B14F-4D97-AF65-F5344CB8AC3E}">
        <p14:creationId xmlns:p14="http://schemas.microsoft.com/office/powerpoint/2010/main" val="266441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96D6-F819-9738-4145-977F6079E558}"/>
              </a:ext>
            </a:extLst>
          </p:cNvPr>
          <p:cNvSpPr>
            <a:spLocks noGrp="1"/>
          </p:cNvSpPr>
          <p:nvPr>
            <p:ph type="title"/>
          </p:nvPr>
        </p:nvSpPr>
        <p:spPr/>
        <p:txBody>
          <a:bodyPr>
            <a:normAutofit fontScale="90000"/>
          </a:bodyPr>
          <a:lstStyle/>
          <a:p>
            <a:r>
              <a:rPr lang="en-US"/>
              <a:t>Recap of Research from Previous Study Session</a:t>
            </a:r>
          </a:p>
        </p:txBody>
      </p:sp>
    </p:spTree>
    <p:extLst>
      <p:ext uri="{BB962C8B-B14F-4D97-AF65-F5344CB8AC3E}">
        <p14:creationId xmlns:p14="http://schemas.microsoft.com/office/powerpoint/2010/main" val="383001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F1A8A1E-4B71-65D7-075A-6B8A1335896E}"/>
              </a:ext>
            </a:extLst>
          </p:cNvPr>
          <p:cNvSpPr txBox="1">
            <a:spLocks noGrp="1"/>
          </p:cNvSpPr>
          <p:nvPr>
            <p:ph type="title" idx="4294967295"/>
          </p:nvPr>
        </p:nvSpPr>
        <p:spPr>
          <a:xfrm>
            <a:off x="43131" y="111230"/>
            <a:ext cx="121389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Arial"/>
                <a:ea typeface="+mn-ea"/>
                <a:cs typeface="Arial"/>
              </a:rPr>
              <a:t>We know students benefit when they have access. </a:t>
            </a:r>
            <a:endParaRPr kumimoji="0" lang="en-US" sz="1600" b="0" i="0" u="none" strike="noStrike" kern="1200" cap="none" spc="0" normalizeH="0" baseline="0" noProof="0">
              <a:ln>
                <a:noFill/>
              </a:ln>
              <a:solidFill>
                <a:prstClr val="white"/>
              </a:solidFill>
              <a:effectLst/>
              <a:uLnTx/>
              <a:uFillTx/>
              <a:latin typeface="Arial"/>
              <a:ea typeface="Cambria" panose="02040503050406030204" pitchFamily="18" charset="0"/>
              <a:cs typeface="Arial"/>
            </a:endParaRPr>
          </a:p>
        </p:txBody>
      </p:sp>
      <p:sp>
        <p:nvSpPr>
          <p:cNvPr id="2" name="Rectangle 1" descr="Graphs that have hs graduation full sample and log quarterly earnings full sample">
            <a:extLst>
              <a:ext uri="{FF2B5EF4-FFF2-40B4-BE49-F238E27FC236}">
                <a16:creationId xmlns:a16="http://schemas.microsoft.com/office/drawing/2014/main" id="{ACD62CC4-DA91-2F4D-812F-6A384B6E5A70}"/>
              </a:ext>
            </a:extLst>
          </p:cNvPr>
          <p:cNvSpPr/>
          <p:nvPr/>
        </p:nvSpPr>
        <p:spPr>
          <a:xfrm rot="16200000">
            <a:off x="5956849" y="632082"/>
            <a:ext cx="278305" cy="12192001"/>
          </a:xfrm>
          <a:prstGeom prst="rect">
            <a:avLst/>
          </a:prstGeom>
          <a:solidFill>
            <a:srgbClr val="830E0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2" descr="selective admission CTE">
            <a:extLst>
              <a:ext uri="{FF2B5EF4-FFF2-40B4-BE49-F238E27FC236}">
                <a16:creationId xmlns:a16="http://schemas.microsoft.com/office/drawing/2014/main" id="{07AE2864-41DA-4889-4E6C-72F282F587DE}"/>
              </a:ext>
            </a:extLst>
          </p:cNvPr>
          <p:cNvSpPr/>
          <p:nvPr/>
        </p:nvSpPr>
        <p:spPr>
          <a:xfrm rot="16200000">
            <a:off x="5873869" y="4714409"/>
            <a:ext cx="274320" cy="4023360"/>
          </a:xfrm>
          <a:prstGeom prst="rect">
            <a:avLst/>
          </a:prstGeom>
          <a:solidFill>
            <a:srgbClr val="977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3BA34EA0-9AAE-9FBC-8DCA-4088B0AD8371}"/>
              </a:ext>
            </a:extLst>
          </p:cNvPr>
          <p:cNvSpPr txBox="1"/>
          <p:nvPr/>
        </p:nvSpPr>
        <p:spPr>
          <a:xfrm>
            <a:off x="73891" y="6562859"/>
            <a:ext cx="3833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Dougherty. S. M.</a:t>
            </a:r>
          </a:p>
        </p:txBody>
      </p:sp>
      <p:sp>
        <p:nvSpPr>
          <p:cNvPr id="10" name="TextBox 9">
            <a:extLst>
              <a:ext uri="{FF2B5EF4-FFF2-40B4-BE49-F238E27FC236}">
                <a16:creationId xmlns:a16="http://schemas.microsoft.com/office/drawing/2014/main" id="{74C2AA29-D49E-0F07-CA5E-DE1239048D6B}"/>
              </a:ext>
            </a:extLst>
          </p:cNvPr>
          <p:cNvSpPr txBox="1"/>
          <p:nvPr/>
        </p:nvSpPr>
        <p:spPr>
          <a:xfrm>
            <a:off x="4075083" y="6572198"/>
            <a:ext cx="3833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Selective Admission CTE</a:t>
            </a:r>
          </a:p>
        </p:txBody>
      </p:sp>
      <p:sp>
        <p:nvSpPr>
          <p:cNvPr id="12" name="TextBox 11">
            <a:extLst>
              <a:ext uri="{FF2B5EF4-FFF2-40B4-BE49-F238E27FC236}">
                <a16:creationId xmlns:a16="http://schemas.microsoft.com/office/drawing/2014/main" id="{A4E17F0A-F58D-FA95-3669-E38097F5F9B4}"/>
              </a:ext>
            </a:extLst>
          </p:cNvPr>
          <p:cNvSpPr txBox="1"/>
          <p:nvPr/>
        </p:nvSpPr>
        <p:spPr>
          <a:xfrm>
            <a:off x="8190810" y="6572199"/>
            <a:ext cx="383309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2024 DESE</a:t>
            </a:r>
          </a:p>
        </p:txBody>
      </p:sp>
      <p:pic>
        <p:nvPicPr>
          <p:cNvPr id="6" name="Picture 5" descr="hs grad full sample and log quarterly earnings">
            <a:extLst>
              <a:ext uri="{FF2B5EF4-FFF2-40B4-BE49-F238E27FC236}">
                <a16:creationId xmlns:a16="http://schemas.microsoft.com/office/drawing/2014/main" id="{AA83C122-A0C8-499A-B75E-531A2830CCA7}"/>
              </a:ext>
            </a:extLst>
          </p:cNvPr>
          <p:cNvPicPr>
            <a:picLocks noChangeAspect="1"/>
          </p:cNvPicPr>
          <p:nvPr/>
        </p:nvPicPr>
        <p:blipFill>
          <a:blip r:embed="rId3"/>
          <a:stretch>
            <a:fillRect/>
          </a:stretch>
        </p:blipFill>
        <p:spPr>
          <a:xfrm>
            <a:off x="576729" y="1921268"/>
            <a:ext cx="11038546" cy="4253750"/>
          </a:xfrm>
          <a:prstGeom prst="rect">
            <a:avLst/>
          </a:prstGeom>
        </p:spPr>
      </p:pic>
      <p:sp>
        <p:nvSpPr>
          <p:cNvPr id="5" name="TextBox 4">
            <a:extLst>
              <a:ext uri="{FF2B5EF4-FFF2-40B4-BE49-F238E27FC236}">
                <a16:creationId xmlns:a16="http://schemas.microsoft.com/office/drawing/2014/main" id="{3E4EA7AC-9BDA-05CA-74E4-999C44452F93}"/>
              </a:ext>
            </a:extLst>
          </p:cNvPr>
          <p:cNvSpPr txBox="1"/>
          <p:nvPr/>
        </p:nvSpPr>
        <p:spPr>
          <a:xfrm>
            <a:off x="375442" y="878021"/>
            <a:ext cx="11447176" cy="954107"/>
          </a:xfrm>
          <a:prstGeom prst="rect">
            <a:avLst/>
          </a:prstGeom>
          <a:noFill/>
        </p:spPr>
        <p:txBody>
          <a:bodyPr wrap="square" lIns="91440" tIns="45720" rIns="91440" bIns="45720" rtlCol="0" anchor="t">
            <a:spAutoFit/>
          </a:bodyPr>
          <a:lstStyle/>
          <a:p>
            <a:r>
              <a:rPr lang="en-US" sz="2800">
                <a:latin typeface="Arial"/>
                <a:ea typeface="Calibri" panose="020F0502020204030204" pitchFamily="34" charset="0"/>
                <a:cs typeface="Arial"/>
              </a:rPr>
              <a:t>Students admitted to CTE schools are more likely to graduate and later have higher earnings than similar applicants who are not admitted.</a:t>
            </a:r>
          </a:p>
        </p:txBody>
      </p:sp>
    </p:spTree>
    <p:extLst>
      <p:ext uri="{BB962C8B-B14F-4D97-AF65-F5344CB8AC3E}">
        <p14:creationId xmlns:p14="http://schemas.microsoft.com/office/powerpoint/2010/main" val="220645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93DE9-014D-C209-7891-9733CA5072BA}"/>
              </a:ext>
            </a:extLst>
          </p:cNvPr>
          <p:cNvSpPr>
            <a:spLocks noGrp="1"/>
          </p:cNvSpPr>
          <p:nvPr>
            <p:ph idx="1"/>
          </p:nvPr>
        </p:nvSpPr>
        <p:spPr>
          <a:xfrm>
            <a:off x="487325" y="2078290"/>
            <a:ext cx="11495567" cy="4405890"/>
          </a:xfrm>
        </p:spPr>
        <p:txBody>
          <a:bodyPr vert="horz" lIns="91440" tIns="45720" rIns="91440" bIns="45720" rtlCol="0" anchor="t">
            <a:normAutofit/>
          </a:bodyPr>
          <a:lstStyle/>
          <a:p>
            <a:r>
              <a:rPr lang="en-US">
                <a:solidFill>
                  <a:srgbClr val="212529"/>
                </a:solidFill>
                <a:latin typeface="Arial"/>
                <a:cs typeface="Arial"/>
              </a:rPr>
              <a:t>Signature components include at least 900 hours of immersive learning time, co-operative education and work-based learning in partnership with local employers, and opportunities to earn high-value industry recognized credentials. </a:t>
            </a:r>
            <a:endParaRPr lang="en-US">
              <a:solidFill>
                <a:srgbClr val="212529"/>
              </a:solidFill>
            </a:endParaRPr>
          </a:p>
          <a:p>
            <a:pPr marL="228600" lvl="1" fontAlgn="b">
              <a:spcBef>
                <a:spcPts val="1000"/>
              </a:spcBef>
              <a:spcAft>
                <a:spcPts val="600"/>
              </a:spcAft>
            </a:pPr>
            <a:r>
              <a:rPr lang="en-US" sz="2800">
                <a:solidFill>
                  <a:srgbClr val="212529"/>
                </a:solidFill>
                <a:latin typeface="Arial"/>
                <a:cs typeface="Arial"/>
              </a:rPr>
              <a:t>55,728 Students in CTE.</a:t>
            </a:r>
            <a:endParaRPr lang="en-US" sz="2800">
              <a:solidFill>
                <a:srgbClr val="212529"/>
              </a:solidFill>
            </a:endParaRPr>
          </a:p>
          <a:p>
            <a:pPr marL="685800" lvl="2" indent="0" fontAlgn="b">
              <a:spcBef>
                <a:spcPts val="600"/>
              </a:spcBef>
              <a:spcAft>
                <a:spcPts val="600"/>
              </a:spcAft>
              <a:buNone/>
            </a:pPr>
            <a:endParaRPr lang="en-US" altLang="en-US" sz="2400">
              <a:solidFill>
                <a:srgbClr val="212529"/>
              </a:solidFill>
            </a:endParaRPr>
          </a:p>
          <a:p>
            <a:endParaRPr lang="en-US" b="0" i="0">
              <a:solidFill>
                <a:srgbClr val="212529"/>
              </a:solidFill>
              <a:effectLst/>
            </a:endParaRPr>
          </a:p>
          <a:p>
            <a:pPr marL="457200" lvl="1" indent="0">
              <a:buNone/>
            </a:pPr>
            <a:endParaRPr lang="en-US" b="0" i="0">
              <a:solidFill>
                <a:srgbClr val="212529"/>
              </a:solidFill>
              <a:effectLst/>
            </a:endParaRPr>
          </a:p>
        </p:txBody>
      </p:sp>
      <p:sp>
        <p:nvSpPr>
          <p:cNvPr id="3" name="Title 2">
            <a:extLst>
              <a:ext uri="{FF2B5EF4-FFF2-40B4-BE49-F238E27FC236}">
                <a16:creationId xmlns:a16="http://schemas.microsoft.com/office/drawing/2014/main" id="{9C626F61-9F86-BBFC-95A1-35370C180CFE}"/>
              </a:ext>
            </a:extLst>
          </p:cNvPr>
          <p:cNvSpPr>
            <a:spLocks noGrp="1"/>
          </p:cNvSpPr>
          <p:nvPr>
            <p:ph type="title"/>
          </p:nvPr>
        </p:nvSpPr>
        <p:spPr/>
        <p:txBody>
          <a:bodyPr>
            <a:normAutofit fontScale="90000"/>
          </a:bodyPr>
          <a:lstStyle/>
          <a:p>
            <a:r>
              <a:rPr lang="en-US"/>
              <a:t>Career Technical Education (C74) Programs</a:t>
            </a:r>
          </a:p>
        </p:txBody>
      </p:sp>
    </p:spTree>
    <p:extLst>
      <p:ext uri="{BB962C8B-B14F-4D97-AF65-F5344CB8AC3E}">
        <p14:creationId xmlns:p14="http://schemas.microsoft.com/office/powerpoint/2010/main" val="357281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A5B1-3608-0CF2-1A22-7AF123ADF93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4AF449-C8CA-93E1-2B4E-5167E7A67DE9}"/>
              </a:ext>
            </a:extLst>
          </p:cNvPr>
          <p:cNvSpPr>
            <a:spLocks noGrp="1"/>
          </p:cNvSpPr>
          <p:nvPr>
            <p:ph idx="1"/>
          </p:nvPr>
        </p:nvSpPr>
        <p:spPr>
          <a:xfrm>
            <a:off x="487325" y="2078290"/>
            <a:ext cx="11495567" cy="4405890"/>
          </a:xfrm>
        </p:spPr>
        <p:txBody>
          <a:bodyPr vert="horz" lIns="91440" tIns="45720" rIns="91440" bIns="45720" rtlCol="0" anchor="t">
            <a:normAutofit/>
          </a:bodyPr>
          <a:lstStyle/>
          <a:p>
            <a:pPr marL="228600" lvl="1" fontAlgn="b">
              <a:spcBef>
                <a:spcPts val="1000"/>
              </a:spcBef>
              <a:spcAft>
                <a:spcPts val="600"/>
              </a:spcAft>
            </a:pPr>
            <a:r>
              <a:rPr lang="en-US" altLang="en-US" sz="2800">
                <a:solidFill>
                  <a:srgbClr val="212529"/>
                </a:solidFill>
                <a:latin typeface="Arial"/>
                <a:cs typeface="Arial"/>
              </a:rPr>
              <a:t>There are 92 schools with CTE, offering 1,050 approved programs. Multiple school models:</a:t>
            </a:r>
          </a:p>
          <a:p>
            <a:pPr marL="685800" lvl="3" fontAlgn="base">
              <a:spcBef>
                <a:spcPts val="1000"/>
              </a:spcBef>
              <a:spcAft>
                <a:spcPts val="600"/>
              </a:spcAft>
            </a:pPr>
            <a:r>
              <a:rPr lang="en-US" altLang="en-US" sz="2600" b="1">
                <a:solidFill>
                  <a:srgbClr val="212529"/>
                </a:solidFill>
                <a:latin typeface="Arial"/>
                <a:cs typeface="Arial"/>
              </a:rPr>
              <a:t>Regional CTE schools and agricultural schools (29) </a:t>
            </a:r>
          </a:p>
          <a:p>
            <a:pPr marL="685800" lvl="3" fontAlgn="base">
              <a:spcBef>
                <a:spcPts val="1000"/>
              </a:spcBef>
              <a:spcAft>
                <a:spcPts val="600"/>
              </a:spcAft>
            </a:pPr>
            <a:r>
              <a:rPr lang="en-US" altLang="en-US" sz="2600" b="1">
                <a:solidFill>
                  <a:srgbClr val="212529"/>
                </a:solidFill>
                <a:latin typeface="Arial"/>
                <a:cs typeface="Arial"/>
              </a:rPr>
              <a:t>Municipal CTE schools (5) </a:t>
            </a:r>
          </a:p>
          <a:p>
            <a:pPr marL="685800" lvl="3" fontAlgn="base">
              <a:spcBef>
                <a:spcPts val="1000"/>
              </a:spcBef>
              <a:spcAft>
                <a:spcPts val="600"/>
              </a:spcAft>
            </a:pPr>
            <a:r>
              <a:rPr lang="en-US" altLang="en-US" sz="2600">
                <a:solidFill>
                  <a:srgbClr val="212529"/>
                </a:solidFill>
                <a:latin typeface="Arial"/>
                <a:cs typeface="Arial"/>
              </a:rPr>
              <a:t>Comprehensive high schools with CTE (58)</a:t>
            </a:r>
          </a:p>
          <a:p>
            <a:pPr marL="914400" lvl="2" fontAlgn="b">
              <a:spcBef>
                <a:spcPts val="600"/>
              </a:spcBef>
              <a:spcAft>
                <a:spcPts val="600"/>
              </a:spcAft>
            </a:pPr>
            <a:endParaRPr lang="en-US" altLang="en-US" sz="2400">
              <a:solidFill>
                <a:srgbClr val="212529"/>
              </a:solidFill>
            </a:endParaRPr>
          </a:p>
          <a:p>
            <a:r>
              <a:rPr lang="en-US" b="0" i="0">
                <a:solidFill>
                  <a:srgbClr val="212529"/>
                </a:solidFill>
                <a:effectLst/>
                <a:latin typeface="Arial"/>
                <a:cs typeface="Arial"/>
              </a:rPr>
              <a:t>Hereafter, the 34 </a:t>
            </a:r>
            <a:r>
              <a:rPr lang="en-US">
                <a:solidFill>
                  <a:srgbClr val="212529"/>
                </a:solidFill>
                <a:latin typeface="Arial"/>
                <a:cs typeface="Arial"/>
              </a:rPr>
              <a:t>r</a:t>
            </a:r>
            <a:r>
              <a:rPr lang="en-US" b="0" i="0">
                <a:solidFill>
                  <a:srgbClr val="212529"/>
                </a:solidFill>
                <a:effectLst/>
                <a:latin typeface="Arial"/>
                <a:cs typeface="Arial"/>
              </a:rPr>
              <a:t>egional CTE, agricultural</a:t>
            </a:r>
            <a:r>
              <a:rPr lang="en-US">
                <a:solidFill>
                  <a:srgbClr val="212529"/>
                </a:solidFill>
                <a:latin typeface="Arial"/>
                <a:cs typeface="Arial"/>
              </a:rPr>
              <a:t>,</a:t>
            </a:r>
            <a:r>
              <a:rPr lang="en-US" b="0" i="0">
                <a:solidFill>
                  <a:srgbClr val="212529"/>
                </a:solidFill>
                <a:effectLst/>
                <a:latin typeface="Arial"/>
                <a:cs typeface="Arial"/>
              </a:rPr>
              <a:t> and municipal schools </a:t>
            </a:r>
            <a:r>
              <a:rPr lang="en-US">
                <a:solidFill>
                  <a:srgbClr val="212529"/>
                </a:solidFill>
                <a:latin typeface="Arial"/>
                <a:cs typeface="Arial"/>
              </a:rPr>
              <a:t>will be referred to as “CTE Schools.”</a:t>
            </a:r>
            <a:endParaRPr lang="en-US" b="0" i="0">
              <a:solidFill>
                <a:srgbClr val="212529"/>
              </a:solidFill>
              <a:effectLst/>
            </a:endParaRPr>
          </a:p>
          <a:p>
            <a:pPr marL="457200" lvl="1" indent="0">
              <a:buNone/>
            </a:pPr>
            <a:endParaRPr lang="en-US" b="0" i="0">
              <a:solidFill>
                <a:srgbClr val="212529"/>
              </a:solidFill>
              <a:effectLst/>
            </a:endParaRPr>
          </a:p>
        </p:txBody>
      </p:sp>
      <p:sp>
        <p:nvSpPr>
          <p:cNvPr id="3" name="Title 2">
            <a:extLst>
              <a:ext uri="{FF2B5EF4-FFF2-40B4-BE49-F238E27FC236}">
                <a16:creationId xmlns:a16="http://schemas.microsoft.com/office/drawing/2014/main" id="{2A57E211-8115-D9D8-5052-92226C482057}"/>
              </a:ext>
            </a:extLst>
          </p:cNvPr>
          <p:cNvSpPr>
            <a:spLocks noGrp="1"/>
          </p:cNvSpPr>
          <p:nvPr>
            <p:ph type="title"/>
          </p:nvPr>
        </p:nvSpPr>
        <p:spPr/>
        <p:txBody>
          <a:bodyPr>
            <a:normAutofit fontScale="90000"/>
          </a:bodyPr>
          <a:lstStyle/>
          <a:p>
            <a:r>
              <a:rPr lang="en-US"/>
              <a:t>Career Technical Education (C74) Programs </a:t>
            </a:r>
          </a:p>
        </p:txBody>
      </p:sp>
    </p:spTree>
    <p:extLst>
      <p:ext uri="{BB962C8B-B14F-4D97-AF65-F5344CB8AC3E}">
        <p14:creationId xmlns:p14="http://schemas.microsoft.com/office/powerpoint/2010/main" val="422536490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CBF83D4-1F1A-4E93-B7E7-C2619EE5DB85}" vid="{7C49C278-AACB-42AB-BA68-47FEAAB30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SharedWithUsers xmlns="7a12eb2f-f040-4639-9fb2-5a6588dc8035">
      <UserInfo>
        <DisplayName>Jamerson, Phylitia (DESE)</DisplayName>
        <AccountId>305</AccountId>
        <AccountType/>
      </UserInfo>
      <UserInfo>
        <DisplayName>Altine, Garvy  (DESE)</DisplayName>
        <AccountId>49</AccountId>
        <AccountType/>
      </UserInfo>
      <UserInfo>
        <DisplayName>Foley, Kinnon (DESE)</DisplayName>
        <AccountId>376</AccountId>
        <AccountType/>
      </UserInfo>
      <UserInfo>
        <DisplayName>Wheeler, Danielle (DESE)</DisplayName>
        <AccountId>504</AccountId>
        <AccountType/>
      </UserInfo>
      <UserInfo>
        <DisplayName>Bennett, Elizabeth L. (DESE)</DisplayName>
        <AccountId>35</AccountId>
        <AccountType/>
      </UserInfo>
    </SharedWithUsers>
  </documentManagement>
</p:properties>
</file>

<file path=customXml/itemProps1.xml><?xml version="1.0" encoding="utf-8"?>
<ds:datastoreItem xmlns:ds="http://schemas.openxmlformats.org/officeDocument/2006/customXml" ds:itemID="{41FB5045-EC3B-4262-9DAC-15659661094A}">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359033-CFDE-4D73-84CB-028F278C9797}">
  <ds:schemaRefs>
    <ds:schemaRef ds:uri="http://schemas.microsoft.com/sharepoint/v3/contenttype/forms"/>
  </ds:schemaRefs>
</ds:datastoreItem>
</file>

<file path=customXml/itemProps3.xml><?xml version="1.0" encoding="utf-8"?>
<ds:datastoreItem xmlns:ds="http://schemas.openxmlformats.org/officeDocument/2006/customXml" ds:itemID="{4AC605B7-0FE3-47A6-97DF-9F72EEB1C653}">
  <ds:schemaRefs>
    <ds:schemaRef ds:uri="0128f6a2-0fe6-40ac-973e-bb0bf351512f"/>
    <ds:schemaRef ds:uri="7a12eb2f-f040-4639-9fb2-5a6588dc80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Theme1</Template>
  <TotalTime>0</TotalTime>
  <Words>4107</Words>
  <Application>Microsoft Office PowerPoint</Application>
  <PresentationFormat>Widescreen</PresentationFormat>
  <Paragraphs>550</Paragraphs>
  <Slides>47</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-apple-system</vt:lpstr>
      <vt:lpstr>Aptos</vt:lpstr>
      <vt:lpstr>Arial</vt:lpstr>
      <vt:lpstr>Calibri</vt:lpstr>
      <vt:lpstr>Cambria</vt:lpstr>
      <vt:lpstr>Quattrocento Sans</vt:lpstr>
      <vt:lpstr>Segoe UI</vt:lpstr>
      <vt:lpstr>Segoe UI Semibold</vt:lpstr>
      <vt:lpstr>Times New Roman</vt:lpstr>
      <vt:lpstr>Theme1</vt:lpstr>
      <vt:lpstr>BESE CTE Admission Study Session 2</vt:lpstr>
      <vt:lpstr>Agenda</vt:lpstr>
      <vt:lpstr>Context for CTE</vt:lpstr>
      <vt:lpstr>MA DESE: Educational Vision </vt:lpstr>
      <vt:lpstr>Educational Vision and CTE</vt:lpstr>
      <vt:lpstr>Recap of Research from Previous Study Session</vt:lpstr>
      <vt:lpstr>We know students benefit when they have access. </vt:lpstr>
      <vt:lpstr>Career Technical Education (C74) Programs</vt:lpstr>
      <vt:lpstr>Career Technical Education (C74) Programs </vt:lpstr>
      <vt:lpstr>Legal Standard Revisited </vt:lpstr>
      <vt:lpstr>Federal Legal Standard</vt:lpstr>
      <vt:lpstr>History and Changes to State Regulatory Language</vt:lpstr>
      <vt:lpstr>History and Changes to Regulatory Language</vt:lpstr>
      <vt:lpstr>History and Changes to Regulatory Language </vt:lpstr>
      <vt:lpstr>State Regulations and Local Policy</vt:lpstr>
      <vt:lpstr>CTE Admissions – Comprehensive View  </vt:lpstr>
      <vt:lpstr>Awareness and Recruitment</vt:lpstr>
      <vt:lpstr>CTE Regulations Address Requirements for Middle Schools</vt:lpstr>
      <vt:lpstr>CTE Schools’ Awareness Activities </vt:lpstr>
      <vt:lpstr>My Career and Academic Plan (MyCAP)</vt:lpstr>
      <vt:lpstr>CTE Middle School Access Survey </vt:lpstr>
      <vt:lpstr>Admission</vt:lpstr>
      <vt:lpstr>Commonly Used Selective Criteria Since 2021</vt:lpstr>
      <vt:lpstr>Recommendations and Interviews</vt:lpstr>
      <vt:lpstr>Examples of Topics for Sending School Recommendations</vt:lpstr>
      <vt:lpstr>Sample CTE School Interview Questions</vt:lpstr>
      <vt:lpstr>Opportunity Gap Tool</vt:lpstr>
      <vt:lpstr>Statewide Composition Index Analysis</vt:lpstr>
      <vt:lpstr>English Learner Students Admitted at Lower Rates Than Peers Who Are Not English Learners</vt:lpstr>
      <vt:lpstr>Composition Index Findings</vt:lpstr>
      <vt:lpstr>Frequency Findings </vt:lpstr>
      <vt:lpstr>Frequency Findings   </vt:lpstr>
      <vt:lpstr>Frequency Findings: English learners</vt:lpstr>
      <vt:lpstr>Enrollment in CTE and non-CTE schools</vt:lpstr>
      <vt:lpstr>Students of Color in CTE and Non-CTE Schools</vt:lpstr>
      <vt:lpstr>English Learners in CTE and Non-CTE Schools</vt:lpstr>
      <vt:lpstr>Students with Disabilities in CTE and Non- CTE Schools</vt:lpstr>
      <vt:lpstr>Low Income Students in CTE and Non-CTE Schools</vt:lpstr>
      <vt:lpstr>CTE Access Research Revisited </vt:lpstr>
      <vt:lpstr>Next Steps</vt:lpstr>
      <vt:lpstr>Monday Meeting Preview </vt:lpstr>
      <vt:lpstr>Appendix</vt:lpstr>
      <vt:lpstr>Composition Index: A Tool for Comparing Applicants to Admitted Students </vt:lpstr>
      <vt:lpstr>English Learner Students Admitted at Lower Rates Than Peers Who Are Not English Learners </vt:lpstr>
      <vt:lpstr>Low Income Students Admitted At Lower Rates Than Non-Low Income Peers</vt:lpstr>
      <vt:lpstr>Students With Disabilities Admitted At Lower Rates Than Peers Without Disabilities</vt:lpstr>
      <vt:lpstr>Students of Color Admitted at Lower Rates Than White Peers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CTE Admission Study Session 2, November 15, 2024</dc:title>
  <dc:creator>DESE</dc:creator>
  <cp:lastModifiedBy>Zou, Dong (EOE)</cp:lastModifiedBy>
  <cp:revision>4</cp:revision>
  <dcterms:created xsi:type="dcterms:W3CDTF">2023-05-17T17:20:50Z</dcterms:created>
  <dcterms:modified xsi:type="dcterms:W3CDTF">2024-11-22T17:34:38Z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22 2024 12:00AM</vt:lpwstr>
  </property>
</Properties>
</file>