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2" r:id="rId6"/>
  </p:sldMasterIdLst>
  <p:notesMasterIdLst>
    <p:notesMasterId r:id="rId25"/>
  </p:notesMasterIdLst>
  <p:sldIdLst>
    <p:sldId id="690" r:id="rId7"/>
    <p:sldId id="264" r:id="rId8"/>
    <p:sldId id="267" r:id="rId9"/>
    <p:sldId id="256" r:id="rId10"/>
    <p:sldId id="695" r:id="rId11"/>
    <p:sldId id="696" r:id="rId12"/>
    <p:sldId id="697" r:id="rId13"/>
    <p:sldId id="270" r:id="rId14"/>
    <p:sldId id="258" r:id="rId15"/>
    <p:sldId id="259" r:id="rId16"/>
    <p:sldId id="260" r:id="rId17"/>
    <p:sldId id="261" r:id="rId18"/>
    <p:sldId id="262" r:id="rId19"/>
    <p:sldId id="263" r:id="rId20"/>
    <p:sldId id="699" r:id="rId21"/>
    <p:sldId id="693" r:id="rId22"/>
    <p:sldId id="691" r:id="rId23"/>
    <p:sldId id="7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0564CB-524B-43D4-BD8D-D0AB9DF43BE4}">
          <p14:sldIdLst>
            <p14:sldId id="690"/>
            <p14:sldId id="264"/>
            <p14:sldId id="267"/>
            <p14:sldId id="256"/>
            <p14:sldId id="695"/>
            <p14:sldId id="696"/>
            <p14:sldId id="697"/>
          </p14:sldIdLst>
        </p14:section>
        <p14:section name="Karen &amp; Holly" id="{DC964A1A-DF89-42B5-81F8-2D85FDB5EE98}">
          <p14:sldIdLst>
            <p14:sldId id="270"/>
            <p14:sldId id="258"/>
            <p14:sldId id="259"/>
            <p14:sldId id="260"/>
            <p14:sldId id="261"/>
            <p14:sldId id="262"/>
            <p14:sldId id="263"/>
            <p14:sldId id="699"/>
          </p14:sldIdLst>
        </p14:section>
        <p14:section name="Next" id="{5C9926A7-D3DD-4FB2-9E91-07427E4A2E01}">
          <p14:sldIdLst>
            <p14:sldId id="693"/>
            <p14:sldId id="691"/>
            <p14:sldId id="7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CD306-81AD-BC7D-16A2-05D9847175B0}" name="Woo, Lauren (DESE)" initials="W(" userId="S::lauren.woo@mass.gov::891b1bf9-83ca-4481-960c-a0625b521a43" providerId="AD"/>
  <p188:author id="{4646630D-379B-6DED-6237-ABA5C7FD1CF2}" name="Smith, Nicole M. (DESE)" initials="NS" userId="S::nicole.m.smith@mass.gov::b932a686-94e5-4118-bccc-f64706d56e06" providerId="AD"/>
  <p188:author id="{5A3F0EF4-3C0D-73A3-27C7-E90D66090C92}" name="Woo, Lauren (DESE)" initials="" userId="S::Lauren.Woo@mass.gov::891b1bf9-83ca-4481-960c-a0625b521a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66E16-4948-9CBE-9864-F73175A11112}" v="24" dt="2024-11-18T02:28:56.613"/>
    <p1510:client id="{3212D013-607A-AA71-B801-A50B557C62E6}" v="5" dt="2024-11-18T14:23:09.456"/>
    <p1510:client id="{479065CE-87AB-4417-4BE8-3CDAB95B9B0C}" v="12" dt="2024-11-18T16:28:57.178"/>
    <p1510:client id="{7750E6A4-8306-4DDF-B57C-902F522DFE5C}" v="1" dt="2024-11-18T21:01:41.879"/>
    <p1510:client id="{7ECECDBA-A333-53EF-FFB7-5B0557DA4FEB}" v="17" dt="2024-11-18T20:48:34.457"/>
    <p1510:client id="{86994F38-92BA-7761-BC5E-ED81FE8D27D3}" v="28" dt="2024-11-18T20:38:07.646"/>
    <p1510:client id="{C7ABDC65-C643-405A-BC57-C20A2EB5E2EB}" v="518" dt="2024-11-18T20:01:07.884"/>
    <p1510:client id="{F975E97B-349F-43D5-B6D3-B2E5257F59C4}" v="8" dt="2024-11-18T19:47:28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A793-A7E2-4D8E-899C-565DE48383D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C7FAA-7D4F-443B-930A-4387AA27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5cd7b206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5cd7b206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5cd7b206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5cd7b206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603ebbbd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603ebbbd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603ebbbd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603ebbbd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603ebbbd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603ebbbd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5cd7b20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5cd7b20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5fdf303e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5fdf303e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Southeastern: Holly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Data: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who identify as students of color make up 62.5% of our total student population.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Economically disadvantaged students represent 44.8% of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with disabilities represent 15.3% overall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only 5 % of our students are EL students - More than 1 in 4 students speaks English as a second language. While students and their families speak more than a dozen languages, the primary languages within our community are Spanish, Haitian Creole, Caboverdeano, and Portuguese.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5fdf303e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5fdf303e3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5cd7b20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5cd7b20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5cff8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5cff8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0732-30E2-BAD3-CBDD-194FA80BA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0BDBF-ED1A-25B8-2CB1-92C2DBC89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B4B48-D4FA-44BE-BBB9-8B0EB6F4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5F995-3687-24CB-7A85-F4F34CD8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AEC17-11BB-6B70-0693-E8C1FB8A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A1EF-A5B1-838A-4401-5C9F4CC9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D67AE-CFEA-A51B-74D7-7EFE15F6E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25DAC-63B0-0056-BDD4-A9B69FB6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B4CA0-3EDB-A6AC-23ED-D864340A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5A28-5D0F-BDFE-2E99-D66A9662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88AB7-DAB5-1CB5-E497-9FDB7B81E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45612-971B-7FFA-A098-808737DF1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FF008-DA21-9398-FF18-7D1698B4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77DD1-2034-29C1-CC12-F89E1F60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76362-E6C5-D32E-FA7D-980194E1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17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07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6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798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59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9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9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D0F3-F41A-8277-A76E-F843F41D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0E08-2158-9BF2-6443-3E6D3DA08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2918E-1E90-B2A8-D0D6-75E175F9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61275-1544-6F48-6DC8-AAF97EF2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6FAF-F717-3512-708A-7B23A86E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90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033067" y="896808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8716751" y="44572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40403" y="1585233"/>
            <a:ext cx="77112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40403" y="4065933"/>
            <a:ext cx="77112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611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800" cy="12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585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1515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359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5496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652291" y="1883036"/>
            <a:ext cx="442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9681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0269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4" name="Google Shape;44;p9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600" cy="20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420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972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4C08-1397-7C91-E310-EF7B65BF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D98B1-F6B4-5E74-5AC0-69203682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DE01F-D8C9-F14C-04C6-C03BA909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34DC0-BD35-F810-8BC8-4D524173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7D0A7-B430-2FE4-C05C-7C9A8909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64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00" y="6769100"/>
            <a:ext cx="121916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6241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7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0355-F20C-F901-5EAC-EAE735F4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0D9C-ACF2-B09F-EE16-D0130D7CF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E58F1-69F6-C026-1CFA-D896F58D2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75C59-3AD8-D72E-CBFC-4D2602A8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9F63C-C11D-B2B6-E641-3C84FF98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DE017-C89E-CCC5-85A0-8920550B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73D5-6A72-87C5-732F-250FE6C9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942AC-4059-84AD-D323-1323746AB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7ADF0-3224-AD44-1EDC-DF94493FE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EB4DB-DC52-4096-EEE3-F3D966D44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D5134-17C8-C83E-10C6-A8A66E2E4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890AF-BF4C-DF73-87ED-B732A81A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DECE6-D9C8-F749-FDF1-BF3784B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95597-6040-9BB4-E69B-728D99C7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A4F3-3F7F-B6C1-248C-DF9EA07F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AB6D5-94AC-734A-0606-A4B2C882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BAF53-E023-537F-943B-0BF5FF95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928CB-6591-37FC-A144-2C056B66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A88D4-4F31-7CBE-9AD4-E0BBEEE1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85792-29C9-9786-3722-E6E3C5A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D9E03-AF5C-FD6F-9D8C-D0A51614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3AB2-FBB4-4D49-B667-D35F43B1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7541-AE57-FE76-70FE-81ED2756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62DAE-96A0-E156-365B-BD147DBF2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A9A19-BBFC-866F-FD2A-B968802C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81337-9E00-4CE8-ED14-79144556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0B530-E1D9-9D61-36A3-DDEFF420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A4A8-ACF8-3B63-8FEE-F20B95B1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C754E-FD2A-F3AF-97A5-105ECE7A9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A7DC6-9865-4A26-8D86-1395C602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28695-E43F-D2A5-824A-36DFB7C8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DE966-291B-805A-8D56-102EAF28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8B91F-FA4D-DD60-F53B-D6D55EEC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4261C-1242-A578-8E92-69E2DB03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64606-65BF-67F9-DEBE-C460D671C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73EC7-C2FE-4BC7-D6EE-0FCB25492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F9EB0-38BB-479C-9DD0-B2310BE078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20230-C3F8-5D78-4BBA-3D87F54CE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45C05-3E3B-0BD6-D5CC-2BE2BF303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1A6D94-FD4A-48D1-B833-2A9E838E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677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675FE6-5505-497D-C763-A8152797D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BESE CTE Admission Study Session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C01805-D82C-6425-75A3-880FB5562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November 18, 2024</a:t>
            </a:r>
          </a:p>
        </p:txBody>
      </p:sp>
    </p:spTree>
    <p:extLst>
      <p:ext uri="{BB962C8B-B14F-4D97-AF65-F5344CB8AC3E}">
        <p14:creationId xmlns:p14="http://schemas.microsoft.com/office/powerpoint/2010/main" val="10766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Southeastern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/>
              <a:t>Nine Communities: Brockton, East Bridgewater, Easton, Foxboro, Mansfield, Norton, Sharon, Stoughton, and West Bridgewater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Southeastern 9th grade admissions meets or exceeds DESE’s comparative data in three out of four demographic student groups.</a:t>
            </a:r>
            <a:endParaRPr/>
          </a:p>
          <a:p>
            <a:pPr indent="-445758">
              <a:spcBef>
                <a:spcPts val="1600"/>
              </a:spcBef>
              <a:buSzPct val="100000"/>
            </a:pPr>
            <a:r>
              <a:rPr lang="en"/>
              <a:t>Students of Color (69.3% vs. 56%) </a:t>
            </a:r>
            <a:endParaRPr/>
          </a:p>
          <a:p>
            <a:pPr indent="-445758">
              <a:buSzPct val="100000"/>
            </a:pPr>
            <a:r>
              <a:rPr lang="en"/>
              <a:t>Economically Disadvantaged/Low Income (52.3% vs. 42.5%)</a:t>
            </a:r>
            <a:endParaRPr/>
          </a:p>
          <a:p>
            <a:pPr indent="-445758">
              <a:buSzPct val="100000"/>
            </a:pPr>
            <a:r>
              <a:rPr lang="en"/>
              <a:t>Students with Disabilities (15.3% vs. 13.6%)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percentage of English Learners continues to increase (from 5.7% in 2020 to 8.9% in 2024) despite limited access to multilingual learners and their families.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Tri-County Demographics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/>
              <a:t>Franklin, Medway, Millis, Medfield, Sherborn, Walpole, Wrentham, Plainville, Seekonk, North Attleboro, Norfolk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Tri County Exceeds DESE comparative data in 3 areas and is the same as 1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Students of Color 23.1 to 16.7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Special Education 34.4 to 11.6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Economically Disadvantaged 32.5 to 11.1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English Learner   .08 to .08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Access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Recent poll of CTE Schools showed 95% of schools do not have access to sending communities in some form.</a:t>
            </a:r>
            <a:endParaRPr sz="2667"/>
          </a:p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Lack of Access directly correlates with municipal funding issues</a:t>
            </a:r>
            <a:endParaRPr sz="2667"/>
          </a:p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District agreements and funding requirements become barriers to access</a:t>
            </a:r>
            <a:endParaRPr sz="2667"/>
          </a:p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School Projects in MSBA Pipeline become funding problems and lead to access issues</a:t>
            </a:r>
            <a:endParaRPr sz="2667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Participation Criteria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Superintendents are ultimately concerned with student safety </a:t>
            </a:r>
            <a:endParaRPr sz="2667"/>
          </a:p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Unique program schools</a:t>
            </a:r>
            <a:endParaRPr sz="2667"/>
          </a:p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Attendance is necessary for learning</a:t>
            </a:r>
            <a:endParaRPr sz="2667"/>
          </a:p>
          <a:p>
            <a:pPr indent="-474121">
              <a:lnSpc>
                <a:spcPct val="150000"/>
              </a:lnSpc>
              <a:buSzPts val="2000"/>
            </a:pPr>
            <a:r>
              <a:rPr lang="en" sz="2667"/>
              <a:t>CTE programs lack ability to tutor lab experience. </a:t>
            </a:r>
            <a:endParaRPr sz="2667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519860" y="465382"/>
            <a:ext cx="11157600" cy="91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 General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17200" y="1905867"/>
            <a:ext cx="11157600" cy="418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indent="-474121">
              <a:lnSpc>
                <a:spcPct val="150000"/>
              </a:lnSpc>
              <a:buSzPct val="100000"/>
            </a:pPr>
            <a:r>
              <a:rPr lang="en" sz="10666"/>
              <a:t>Lottery doesn’t allow all interested students access to CTE education</a:t>
            </a:r>
            <a:endParaRPr sz="10666"/>
          </a:p>
          <a:p>
            <a:pPr indent="-474121">
              <a:lnSpc>
                <a:spcPct val="150000"/>
              </a:lnSpc>
              <a:buSzPct val="100000"/>
            </a:pPr>
            <a:r>
              <a:rPr lang="en" sz="10666"/>
              <a:t>DESE already has ability to work with schools that need assistance </a:t>
            </a:r>
            <a:endParaRPr sz="10666"/>
          </a:p>
          <a:p>
            <a:pPr indent="-474121">
              <a:lnSpc>
                <a:spcPct val="150000"/>
              </a:lnSpc>
              <a:buSzPct val="100000"/>
            </a:pPr>
            <a:r>
              <a:rPr lang="en" sz="10666"/>
              <a:t>Should only be used on targeted areas that have been identified</a:t>
            </a:r>
            <a:endParaRPr sz="10666"/>
          </a:p>
          <a:p>
            <a:pPr indent="-474121">
              <a:lnSpc>
                <a:spcPct val="150000"/>
              </a:lnSpc>
              <a:buSzPct val="100000"/>
            </a:pPr>
            <a:r>
              <a:rPr lang="en" sz="10666"/>
              <a:t>Data needs to be accurate and meaningful</a:t>
            </a:r>
            <a:endParaRPr sz="10666"/>
          </a:p>
          <a:p>
            <a:pPr indent="-474121">
              <a:lnSpc>
                <a:spcPct val="150000"/>
              </a:lnSpc>
              <a:buSzPct val="100000"/>
            </a:pPr>
            <a:r>
              <a:rPr lang="en" sz="10666"/>
              <a:t>Schools set seat allocations based on local agreement already established</a:t>
            </a:r>
            <a:endParaRPr sz="10666"/>
          </a:p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endParaRPr sz="10133"/>
          </a:p>
          <a:p>
            <a:pPr marL="0" indent="0">
              <a:spcBef>
                <a:spcPts val="1600"/>
              </a:spcBef>
              <a:buNone/>
            </a:pPr>
            <a:endParaRPr sz="2667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Funding... </a:t>
            </a:r>
            <a:r>
              <a:rPr lang="en" sz="2400" b="1"/>
              <a:t>It is about students - not about funding… BUT</a:t>
            </a:r>
            <a:endParaRPr b="1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521703" y="1715988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 sz="2400"/>
              <a:t>Override &amp; Debt Exclusion Attempts</a:t>
            </a:r>
            <a:endParaRPr lang="en-US" sz="2400"/>
          </a:p>
          <a:p>
            <a:pPr marL="0" indent="0">
              <a:spcBef>
                <a:spcPts val="1600"/>
              </a:spcBef>
              <a:buNone/>
            </a:pPr>
            <a:r>
              <a:rPr lang="en" sz="2400"/>
              <a:t>Funding Breakdown</a:t>
            </a:r>
            <a:endParaRPr sz="2400"/>
          </a:p>
          <a:p>
            <a:pPr marL="0" indent="0">
              <a:spcBef>
                <a:spcPts val="1600"/>
              </a:spcBef>
              <a:buNone/>
            </a:pPr>
            <a:r>
              <a:rPr lang="en" sz="2400"/>
              <a:t>Other Concerns:</a:t>
            </a:r>
            <a:endParaRPr sz="2400"/>
          </a:p>
          <a:p>
            <a:pPr marL="0" indent="608965">
              <a:spcBef>
                <a:spcPts val="1600"/>
              </a:spcBef>
              <a:buNone/>
            </a:pPr>
            <a:r>
              <a:rPr lang="en" sz="2400"/>
              <a:t>Building projects</a:t>
            </a:r>
            <a:endParaRPr sz="2400"/>
          </a:p>
          <a:p>
            <a:pPr marL="0" indent="608965">
              <a:spcBef>
                <a:spcPts val="1600"/>
              </a:spcBef>
              <a:buNone/>
            </a:pPr>
            <a:r>
              <a:rPr lang="en" sz="2400"/>
              <a:t>Capital Improvements</a:t>
            </a:r>
            <a:endParaRPr sz="2400"/>
          </a:p>
          <a:p>
            <a:pPr marL="0" indent="608965">
              <a:spcBef>
                <a:spcPts val="1600"/>
              </a:spcBef>
              <a:buNone/>
            </a:pPr>
            <a:r>
              <a:rPr lang="en" sz="2400"/>
              <a:t>Out of District Placements</a:t>
            </a:r>
            <a:endParaRPr sz="2400"/>
          </a:p>
          <a:p>
            <a:pPr marL="0" indent="608965">
              <a:spcBef>
                <a:spcPts val="1600"/>
              </a:spcBef>
              <a:buNone/>
            </a:pPr>
            <a:endParaRPr sz="240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6CA2A-EAD0-9BC9-3A50-321FBEEE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CE2E1-B36B-55E9-8BA8-3AA4D9BCA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1709738"/>
            <a:ext cx="9601200" cy="2852737"/>
          </a:xfrm>
        </p:spPr>
        <p:txBody>
          <a:bodyPr>
            <a:normAutofit/>
          </a:bodyPr>
          <a:lstStyle/>
          <a:p>
            <a:pPr lvl="1"/>
            <a:br>
              <a:rPr lang="en-US" sz="5400"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</a:br>
            <a:r>
              <a:rPr lang="en-US" sz="4900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Julie Spencer-Robinson</a:t>
            </a:r>
            <a:r>
              <a:rPr lang="en-US" sz="49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Parent Representative </a:t>
            </a:r>
            <a:br>
              <a:rPr lang="en-US" sz="6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D9FB5D-E333-5226-4C46-923AB6D50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4398" y="4589463"/>
            <a:ext cx="10506077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Parent Member, CTE Advisory Council </a:t>
            </a:r>
          </a:p>
          <a:p>
            <a:pPr marL="0" indent="0">
              <a:buNone/>
            </a:pPr>
            <a:r>
              <a:rPr lang="en-US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Trustee, Northampton Smith Vocational and Agricultural School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5125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16E37-8332-7B8B-5618-7454021AF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E4392F-B058-49F5-0989-082D16B81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874" y="1709738"/>
            <a:ext cx="9610725" cy="285273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Adriana Estevez</a:t>
            </a:r>
            <a:r>
              <a:rPr lang="en-US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i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School Counselor at Leonard Middle School</a:t>
            </a:r>
            <a:br>
              <a:rPr lang="en-US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b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Brittany Lynch</a:t>
            </a:r>
            <a:r>
              <a:rPr lang="en-US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i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Director of Behavioral Health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6A8960-1F08-7F6B-A32E-B3D0B28D5A9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4874" y="4589463"/>
            <a:ext cx="9610726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Lawrence Public Schools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7819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B1311-AB1B-3A40-B4AA-7C50EFF06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83668-6C5C-16A2-26B8-33B6696D5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Discussion with Stakeholders </a:t>
            </a:r>
            <a:endParaRPr lang="en-US">
              <a:effectLst/>
              <a:latin typeface="Arial"/>
              <a:cs typeface="Arial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000" b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Steve </a:t>
            </a:r>
            <a:r>
              <a:rPr lang="en-US" sz="2000" b="1" err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Zrike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Superintendent and </a:t>
            </a:r>
          </a:p>
          <a:p>
            <a:pPr marL="742950" marR="0" lvl="1" indent="0">
              <a:buNone/>
            </a:pPr>
            <a:r>
              <a:rPr lang="en-US" sz="2000" b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Johanna Rodriguez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City Connects Coordinator at </a:t>
            </a:r>
            <a:r>
              <a:rPr lang="en-US" sz="200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Collins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Middle School, Salem Public Schools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000" b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Holly </a:t>
            </a:r>
            <a:r>
              <a:rPr lang="en-US" sz="2000" b="1" err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McClanan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Superintendent, Southeastern Regional </a:t>
            </a:r>
            <a:r>
              <a:rPr lang="en-US" sz="200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and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742950" marR="0" lvl="1" indent="0">
              <a:buNone/>
            </a:pPr>
            <a:r>
              <a:rPr lang="en-US" sz="2000" b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Karen Maguire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Superintendent Tri-County Regional  and Chair, CTE Advisory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000" b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Julie Spencer-Robinson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Parent Representative, CTE Advisory Council and Board of Trustee, Northampton Smith Vocational and Agricultural School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b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Adriana Estevez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School Counselor, Leonard Middle School, </a:t>
            </a:r>
            <a:r>
              <a:rPr lang="en-US" sz="200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Lawrence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Public Schools </a:t>
            </a:r>
            <a:r>
              <a:rPr lang="en-US" sz="200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and </a:t>
            </a:r>
            <a:r>
              <a:rPr lang="en-US" sz="2000" b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Brittany Lynch</a:t>
            </a:r>
            <a:r>
              <a:rPr lang="en-US" sz="200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Director of Behavioral Health, Lawrence Public Schools</a:t>
            </a:r>
          </a:p>
          <a:p>
            <a:pPr>
              <a:buFont typeface="Arial" panose="02070309020205020404" pitchFamily="49" charset="0"/>
              <a:buChar char="•"/>
            </a:pPr>
            <a:endParaRPr lang="en-US">
              <a:latin typeface="Aptos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AFAF9-223D-15A5-1C8B-349C6A0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89492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F9B4-6594-E4C5-2EDE-496B422D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A236-E0D0-A8D0-A147-A36E80DA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ffectLst/>
                <a:latin typeface="Arial"/>
                <a:cs typeface="Arial"/>
              </a:rPr>
              <a:t>Welcome </a:t>
            </a:r>
            <a:endParaRPr lang="en-US" dirty="0"/>
          </a:p>
          <a:p>
            <a:r>
              <a:rPr lang="en-US" dirty="0">
                <a:effectLst/>
                <a:latin typeface="Arial"/>
                <a:cs typeface="Arial"/>
              </a:rPr>
              <a:t>Presentations</a:t>
            </a:r>
            <a:r>
              <a:rPr lang="en-US" dirty="0">
                <a:latin typeface="Arial"/>
                <a:cs typeface="Arial"/>
              </a:rPr>
              <a:t> and Discussion with Stakeholders </a:t>
            </a:r>
            <a:endParaRPr lang="en-US" dirty="0">
              <a:effectLst/>
              <a:latin typeface="Arial"/>
              <a:cs typeface="Arial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Steve Zrike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Superintendent and </a:t>
            </a:r>
          </a:p>
          <a:p>
            <a:pPr marL="742950" marR="0" lvl="1" indent="0">
              <a:buNone/>
            </a:pP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Johanna Rodriguez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City Connects Coordinator at </a:t>
            </a:r>
            <a:r>
              <a:rPr lang="en-US" sz="2000" dirty="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Collins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Middle School, Salem Public Schools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Michael Rubin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Principal, Uxbridge High School, Uxbridge Public Schools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Holly </a:t>
            </a:r>
            <a:r>
              <a:rPr lang="en-US" sz="2000" b="1" dirty="0" err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McClanan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Superintendent, Southeastern Regional </a:t>
            </a:r>
            <a:r>
              <a:rPr lang="en-US" sz="2000" dirty="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and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742950" marR="0" lvl="1" indent="0">
              <a:buNone/>
            </a:pP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Karen Maguire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Superintendent Tri-County Regional  and Chair, CTE Advisory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Julie Spencer-Robinson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Parent Representative, CTE Advisory Council and Board of Trustee, Northampton Smith Vocational and Agricultural School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Adriana Estevez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School Counselor, Leonard Middle School, </a:t>
            </a:r>
            <a:r>
              <a:rPr lang="en-US" sz="2000" dirty="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Lawrence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Public Schools </a:t>
            </a:r>
            <a:r>
              <a:rPr lang="en-US" sz="2000" dirty="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and </a:t>
            </a:r>
            <a:r>
              <a:rPr lang="en-US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Brittany Lynch</a:t>
            </a:r>
            <a:r>
              <a:rPr lang="en-US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Director of Behavioral Health, Lawrence Public </a:t>
            </a:r>
            <a:r>
              <a:rPr lang="en-US" sz="2000" dirty="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Schools</a:t>
            </a:r>
            <a:endParaRPr lang="en-US" dirty="0">
              <a:latin typeface="Aptos"/>
              <a:ea typeface="Times New Roman" panose="02020603050405020304" pitchFamily="18" charset="0"/>
              <a:cs typeface="Arial"/>
            </a:endParaRPr>
          </a:p>
          <a:p>
            <a:pPr marL="514350" marR="0" indent="-457200"/>
            <a:r>
              <a:rPr lang="en-US" dirty="0">
                <a:latin typeface="Aptos"/>
                <a:ea typeface="Times New Roman" panose="02020603050405020304" pitchFamily="18" charset="0"/>
                <a:cs typeface="Arial"/>
              </a:rPr>
              <a:t>Discussion</a:t>
            </a:r>
            <a:endParaRPr lang="en-US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91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3E98C-1763-65E4-44C6-325435E2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3A15D1-B8A7-AC1A-3D6D-8CB32B0A58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2501563"/>
            <a:ext cx="9683750" cy="641350"/>
          </a:xfrm>
        </p:spPr>
        <p:txBody>
          <a:bodyPr>
            <a:noAutofit/>
          </a:bodyPr>
          <a:lstStyle/>
          <a:p>
            <a:pPr marR="0" lvl="1"/>
            <a:r>
              <a:rPr lang="en-US" sz="4400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Steve Zrike</a:t>
            </a:r>
            <a:r>
              <a:rPr lang="en-US" sz="44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Superintendent</a:t>
            </a:r>
            <a:endParaRPr lang="en-US" sz="4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96CBE9-0F56-EF1E-102C-6A80C3809F7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4589463"/>
            <a:ext cx="9683750" cy="150018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Salem Public Schools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51EBC-FC3E-9663-856A-5C2206A6268C}"/>
              </a:ext>
            </a:extLst>
          </p:cNvPr>
          <p:cNvSpPr txBox="1"/>
          <p:nvPr/>
        </p:nvSpPr>
        <p:spPr>
          <a:xfrm>
            <a:off x="831850" y="3142913"/>
            <a:ext cx="10942166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>
                <a:latin typeface="Aptos"/>
              </a:rPr>
              <a:t>Johanna Rodriguez, </a:t>
            </a:r>
            <a:r>
              <a:rPr lang="en-US" sz="4400">
                <a:latin typeface="Aptos"/>
              </a:rPr>
              <a:t>City Connects Coordinator at Collins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85068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 descr="People hugging at a graduation ceremon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133" y="33"/>
            <a:ext cx="12241135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7122858" y="4250481"/>
            <a:ext cx="4867275" cy="9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n" sz="26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Perspective on CTE Admissions</a:t>
            </a:r>
            <a:endParaRPr sz="26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SzPts val="990"/>
            </a:pPr>
            <a:r>
              <a:rPr lang="en" sz="26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Salem Public Schools</a:t>
            </a:r>
            <a:endParaRPr sz="26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SzPts val="990"/>
            </a:pPr>
            <a:endParaRPr sz="2667" b="1">
              <a:solidFill>
                <a:schemeClr val="lt1"/>
              </a:solidFill>
            </a:endParaRPr>
          </a:p>
          <a:p>
            <a:pPr>
              <a:spcBef>
                <a:spcPts val="0"/>
              </a:spcBef>
              <a:buSzPts val="990"/>
            </a:pPr>
            <a:endParaRPr sz="2667" b="1">
              <a:solidFill>
                <a:schemeClr val="lt1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6753733" y="5600699"/>
            <a:ext cx="5236400" cy="14140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11.18.24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Steve Zrike, Salem Superintendent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Johanna Rodriguez, Collins Middle School, City Connects Counselor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b="1">
              <a:solidFill>
                <a:schemeClr val="lt1"/>
              </a:solidFill>
            </a:endParaRPr>
          </a:p>
        </p:txBody>
      </p:sp>
      <p:pic>
        <p:nvPicPr>
          <p:cNvPr id="75" name="Google Shape;75;p14" descr="Family of 4 including 1 graduate."/>
          <p:cNvPicPr preferRelativeResize="0"/>
          <p:nvPr/>
        </p:nvPicPr>
        <p:blipFill rotWithShape="1">
          <a:blip r:embed="rId4">
            <a:alphaModFix/>
          </a:blip>
          <a:srcRect r="68688"/>
          <a:stretch/>
        </p:blipFill>
        <p:spPr>
          <a:xfrm>
            <a:off x="5084600" y="4878663"/>
            <a:ext cx="1669133" cy="17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30303"/>
            </a:pPr>
            <a:r>
              <a:rPr lang="en" b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School Selection</a:t>
            </a:r>
            <a:endParaRPr sz="2800">
              <a:solidFill>
                <a:srgbClr val="444444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idx="1"/>
          </p:nvPr>
        </p:nvSpPr>
        <p:spPr>
          <a:xfrm>
            <a:off x="695324" y="1503899"/>
            <a:ext cx="11343291" cy="4351338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609585" indent="-445758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Libre Baskerville"/>
              <a:buChar char="●"/>
            </a:pPr>
            <a:r>
              <a:rPr lang="en" sz="2000" b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Value of Equity- </a:t>
            </a:r>
            <a:r>
              <a:rPr lang="en" sz="20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promote social justice to ensure an </a:t>
            </a:r>
            <a:r>
              <a:rPr lang="en" sz="2000" u="sng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inclusive school community where all members are empowered and engaged</a:t>
            </a:r>
            <a:endParaRPr sz="2000" u="sng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45758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Libre Baskerville"/>
              <a:buChar char="●"/>
            </a:pPr>
            <a:r>
              <a:rPr lang="en" sz="2000" b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Salem Context: </a:t>
            </a:r>
            <a:r>
              <a:rPr lang="en" sz="20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Regional Vocational and 8 programs at our comprehensive SHS</a:t>
            </a:r>
            <a:endParaRPr sz="20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45758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Libre Baskerville"/>
              <a:buChar char="●"/>
            </a:pPr>
            <a:r>
              <a:rPr lang="en" sz="2000" b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Information Sessions: </a:t>
            </a:r>
            <a:r>
              <a:rPr lang="en" sz="20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school showcases and informational events held at our middle school.</a:t>
            </a:r>
            <a:endParaRPr sz="20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45758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Libre Baskerville"/>
              <a:buChar char="●"/>
            </a:pPr>
            <a:r>
              <a:rPr lang="en" sz="2000" b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Exclusivity: </a:t>
            </a:r>
            <a:r>
              <a:rPr lang="en" sz="20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Historically, Essex Tech has been perceived as a “selective” school reserved for the strongest students with strong attendance, discipline, etc.    </a:t>
            </a:r>
            <a:endParaRPr sz="240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pPr>
                <a:buClr>
                  <a:srgbClr val="000000"/>
                </a:buClr>
              </a:pPr>
              <a:t>5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3" name="Google Shape;83;p15"/>
          <p:cNvGraphicFramePr/>
          <p:nvPr>
            <p:extLst>
              <p:ext uri="{D42A27DB-BD31-4B8C-83A1-F6EECF244321}">
                <p14:modId xmlns:p14="http://schemas.microsoft.com/office/powerpoint/2010/main" val="1650655016"/>
              </p:ext>
            </p:extLst>
          </p:nvPr>
        </p:nvGraphicFramePr>
        <p:xfrm>
          <a:off x="153384" y="5132592"/>
          <a:ext cx="11885232" cy="15535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5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1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8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#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EL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SWD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Low income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Students of Color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Essex Tech 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181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</a:t>
                      </a:r>
                      <a:endParaRPr sz="24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8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Salem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968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</a:t>
                      </a:r>
                      <a:endParaRPr sz="2400" b="1" dirty="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" name="Google Shape;84;p15"/>
          <p:cNvSpPr txBox="1"/>
          <p:nvPr/>
        </p:nvSpPr>
        <p:spPr>
          <a:xfrm>
            <a:off x="4218800" y="4565393"/>
            <a:ext cx="40000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400" b="1" i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2023-24 Data</a:t>
            </a:r>
            <a:endParaRPr sz="2400"/>
          </a:p>
        </p:txBody>
      </p:sp>
      <p:pic>
        <p:nvPicPr>
          <p:cNvPr id="3" name="Google Shape;75;p14" descr="Family of 4 including 1 graduate.">
            <a:extLst>
              <a:ext uri="{FF2B5EF4-FFF2-40B4-BE49-F238E27FC236}">
                <a16:creationId xmlns:a16="http://schemas.microsoft.com/office/drawing/2014/main" id="{2ADA2E33-EC7B-60BF-6384-4A112D2372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688"/>
          <a:stretch/>
        </p:blipFill>
        <p:spPr>
          <a:xfrm>
            <a:off x="13837" y="1862"/>
            <a:ext cx="1267351" cy="133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" b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Admission Process</a:t>
            </a:r>
            <a:endParaRPr sz="2800">
              <a:solidFill>
                <a:srgbClr val="444444"/>
              </a:solidFill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Stress inducing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Confusion about interview questions for students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believe the process to be unfair- seems to be arbitrary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Teacher angst- completing more than the questionnaire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Inequities for multilingual learners- access to technology, language access, navigating the complexity of the process  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pPr/>
              <a:t>6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Google Shape;75;p14" descr="Family of 4 including 1 graduate.">
            <a:extLst>
              <a:ext uri="{FF2B5EF4-FFF2-40B4-BE49-F238E27FC236}">
                <a16:creationId xmlns:a16="http://schemas.microsoft.com/office/drawing/2014/main" id="{9EC72534-146C-3C1F-3140-5B46921AD6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688"/>
          <a:stretch/>
        </p:blipFill>
        <p:spPr>
          <a:xfrm>
            <a:off x="13837" y="1862"/>
            <a:ext cx="1267351" cy="133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" b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Reflections</a:t>
            </a:r>
            <a:endParaRPr sz="2800">
              <a:solidFill>
                <a:srgbClr val="444444"/>
              </a:solidFill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lnSpcReduction="10000"/>
          </a:bodyPr>
          <a:lstStyle/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Lottery has created more transparency at Salem High- every student has equitable access to our programs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1219170" lvl="1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○"/>
            </a:pPr>
            <a:r>
              <a:rPr lang="en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643 students, 66% of students</a:t>
            </a:r>
            <a:endParaRPr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Public schools should not have admission criteria that put up barriers for our most marginalized students to gain admission to high quality programs– </a:t>
            </a:r>
            <a:r>
              <a:rPr lang="en" sz="2400" i="1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unhoused, newcomers, students of color, students with disabilities and multilingual learners </a:t>
            </a:r>
            <a:endParaRPr sz="2400" i="1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Every students deserves to have access to the finite number of CTE seats regardless of their profile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Aggressive marketing to all families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444444"/>
              </a:buClr>
              <a:buSzPts val="1800"/>
              <a:buFont typeface="Libre Baskerville"/>
              <a:buChar char="●"/>
            </a:pPr>
            <a:r>
              <a:rPr lang="en" sz="2400">
                <a:solidFill>
                  <a:srgbClr val="4444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More CTE programming at the middle school level</a:t>
            </a:r>
            <a:endParaRPr sz="2400">
              <a:solidFill>
                <a:srgbClr val="44444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pPr/>
              <a:t>7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Google Shape;75;p14" descr="Family of 4 including 1 graduate.hape">
            <a:extLst>
              <a:ext uri="{FF2B5EF4-FFF2-40B4-BE49-F238E27FC236}">
                <a16:creationId xmlns:a16="http://schemas.microsoft.com/office/drawing/2014/main" id="{A9BF81B7-3D82-A756-4E64-5E584A6B8A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688"/>
          <a:stretch/>
        </p:blipFill>
        <p:spPr>
          <a:xfrm>
            <a:off x="13837" y="1862"/>
            <a:ext cx="1267351" cy="133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6079A-93C1-70A9-D936-7289D9058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93600F-A387-F0A4-4C84-FA2025769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1828800"/>
            <a:ext cx="11369676" cy="839788"/>
          </a:xfrm>
        </p:spPr>
        <p:txBody>
          <a:bodyPr>
            <a:normAutofit fontScale="90000"/>
          </a:bodyPr>
          <a:lstStyle/>
          <a:p>
            <a:pPr marR="0" lvl="1"/>
            <a:br>
              <a:rPr lang="en-US" sz="5400"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</a:br>
            <a:r>
              <a:rPr lang="en-US" sz="4900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Karen M</a:t>
            </a:r>
            <a:r>
              <a:rPr lang="es-MX" sz="4900" b="1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ag</a:t>
            </a:r>
            <a:r>
              <a:rPr lang="en-US" sz="4900" b="1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uire</a:t>
            </a:r>
            <a:r>
              <a:rPr lang="en-US" sz="49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Superintendent</a:t>
            </a:r>
            <a:br>
              <a:rPr lang="en-US" sz="490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</a:br>
            <a:endParaRPr lang="en-US" sz="49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8B2050-B2BD-5C60-46BE-82C38AAB14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4076" y="2689225"/>
            <a:ext cx="11337924" cy="150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Tri-County Regional Technical School District </a:t>
            </a:r>
          </a:p>
          <a:p>
            <a:pPr marL="0" indent="0">
              <a:buNone/>
            </a:pPr>
            <a:r>
              <a:rPr lang="en-US">
                <a:latin typeface="Aptos" panose="020B0004020202020204" pitchFamily="34" charset="0"/>
              </a:rPr>
              <a:t>Chair, BESE CTE Advisory Council </a:t>
            </a:r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6837C8B-DC6E-9141-A557-9377BAB165B2}"/>
              </a:ext>
            </a:extLst>
          </p:cNvPr>
          <p:cNvSpPr txBox="1">
            <a:spLocks/>
          </p:cNvSpPr>
          <p:nvPr/>
        </p:nvSpPr>
        <p:spPr>
          <a:xfrm>
            <a:off x="854076" y="2819140"/>
            <a:ext cx="11061699" cy="2048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br>
              <a:rPr lang="en-US" sz="5400" kern="0">
                <a:solidFill>
                  <a:sysClr val="windowText" lastClr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</a:br>
            <a:r>
              <a:rPr lang="en-US" sz="4500" b="1" kern="0">
                <a:solidFill>
                  <a:sysClr val="windowText" lastClr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Holly McClanan</a:t>
            </a:r>
            <a:r>
              <a:rPr lang="en-US" sz="4500" kern="0">
                <a:solidFill>
                  <a:sysClr val="windowText" lastClr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Superintendent</a:t>
            </a:r>
            <a:br>
              <a:rPr lang="en-US" sz="5400" kern="0">
                <a:solidFill>
                  <a:sysClr val="windowText" lastClr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</a:b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4E9C0A5-D8F2-64FB-04BD-39BFBA95B332}"/>
              </a:ext>
            </a:extLst>
          </p:cNvPr>
          <p:cNvSpPr txBox="1">
            <a:spLocks/>
          </p:cNvSpPr>
          <p:nvPr/>
        </p:nvSpPr>
        <p:spPr>
          <a:xfrm>
            <a:off x="838200" y="4584440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Southeastern Regional Technical School District 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517200" y="535006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en" sz="2800"/>
              <a:t>WHAT IS A DISTRICT AGREEMENT AND WHY DOES IT MATTER?</a:t>
            </a:r>
            <a:endParaRPr sz="440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517200" y="1738900"/>
            <a:ext cx="11157600" cy="435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62500" lnSpcReduction="20000"/>
          </a:bodyPr>
          <a:lstStyle/>
          <a:p>
            <a:pPr indent="-478099">
              <a:lnSpc>
                <a:spcPct val="150000"/>
              </a:lnSpc>
              <a:buSzPct val="100000"/>
            </a:pPr>
            <a:r>
              <a:rPr lang="en" sz="4961"/>
              <a:t>Regionalization vs  Statewide system </a:t>
            </a:r>
            <a:endParaRPr sz="4961"/>
          </a:p>
          <a:p>
            <a:pPr indent="-478099">
              <a:lnSpc>
                <a:spcPct val="150000"/>
              </a:lnSpc>
              <a:buSzPct val="100000"/>
            </a:pPr>
            <a:r>
              <a:rPr lang="en" sz="4961"/>
              <a:t>Seat Allocation Requirements</a:t>
            </a:r>
            <a:endParaRPr sz="4961"/>
          </a:p>
          <a:p>
            <a:pPr indent="-478099">
              <a:lnSpc>
                <a:spcPct val="150000"/>
              </a:lnSpc>
              <a:buSzPct val="100000"/>
            </a:pPr>
            <a:r>
              <a:rPr lang="en" sz="4961"/>
              <a:t>Funding Requirements</a:t>
            </a:r>
            <a:endParaRPr sz="4961"/>
          </a:p>
          <a:p>
            <a:pPr indent="-478099">
              <a:lnSpc>
                <a:spcPct val="150000"/>
              </a:lnSpc>
              <a:buSzPct val="100000"/>
            </a:pPr>
            <a:r>
              <a:rPr lang="en" sz="4961"/>
              <a:t>Capital Cost Requirements</a:t>
            </a:r>
            <a:endParaRPr sz="4961"/>
          </a:p>
          <a:p>
            <a:pPr indent="-478099">
              <a:lnSpc>
                <a:spcPct val="150000"/>
              </a:lnSpc>
              <a:buSzPct val="100000"/>
            </a:pPr>
            <a:r>
              <a:rPr lang="en" sz="4961"/>
              <a:t>Admitting or Declining Member Communities</a:t>
            </a:r>
            <a:endParaRPr sz="4961"/>
          </a:p>
          <a:p>
            <a:pPr indent="-478099">
              <a:lnSpc>
                <a:spcPct val="150000"/>
              </a:lnSpc>
              <a:buSzPct val="100000"/>
            </a:pPr>
            <a:r>
              <a:rPr lang="en" sz="4961"/>
              <a:t>Process of Changing Agreement</a:t>
            </a:r>
            <a:endParaRPr sz="4961"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CBF83D4-1F1A-4E93-B7E7-C2619EE5DB85}" vid="{7C49C278-AACB-42AB-BA68-47FEAAB30A08}"/>
    </a:ext>
  </a:extLst>
</a:theme>
</file>

<file path=ppt/theme/theme3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3D2BC-552D-4851-B6A6-CD87FD10B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5A5F6-6C2C-40F2-A086-05D6574A5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D46BA-A538-4859-B85E-1E96776113C1}">
  <ds:schemaRefs>
    <ds:schemaRef ds:uri="http://schemas.microsoft.com/office/2006/metadata/properties"/>
    <ds:schemaRef ds:uri="http://schemas.microsoft.com/office/infopath/2007/PartnerControls"/>
    <ds:schemaRef ds:uri="7a12eb2f-f040-4639-9fb2-5a6588dc8035"/>
    <ds:schemaRef ds:uri="0128f6a2-0fe6-40ac-973e-bb0bf351512f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1018</Words>
  <Application>Microsoft Office PowerPoint</Application>
  <PresentationFormat>Widescreen</PresentationFormat>
  <Paragraphs>133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Courier New</vt:lpstr>
      <vt:lpstr>Libre Baskerville</vt:lpstr>
      <vt:lpstr>Open Sans</vt:lpstr>
      <vt:lpstr>Roboto</vt:lpstr>
      <vt:lpstr>Roboto Slab</vt:lpstr>
      <vt:lpstr>Office Theme</vt:lpstr>
      <vt:lpstr>Theme1</vt:lpstr>
      <vt:lpstr>Marina</vt:lpstr>
      <vt:lpstr>BESE CTE Admission Study Session 3</vt:lpstr>
      <vt:lpstr>Agenda</vt:lpstr>
      <vt:lpstr>Steve Zrike, Superintendent</vt:lpstr>
      <vt:lpstr>Perspective on CTE Admissions Salem Public Schools  </vt:lpstr>
      <vt:lpstr>High School Selection</vt:lpstr>
      <vt:lpstr>Admission Process</vt:lpstr>
      <vt:lpstr>Reflections</vt:lpstr>
      <vt:lpstr> Karen Maguire, Superintendent </vt:lpstr>
      <vt:lpstr>WHAT IS A DISTRICT AGREEMENT AND WHY DOES IT MATTER?</vt:lpstr>
      <vt:lpstr>Southeastern</vt:lpstr>
      <vt:lpstr>Tri-County Demographics</vt:lpstr>
      <vt:lpstr>Access</vt:lpstr>
      <vt:lpstr>Participation Criteria</vt:lpstr>
      <vt:lpstr> General</vt:lpstr>
      <vt:lpstr>Funding... It is about students - not about funding… BUT</vt:lpstr>
      <vt:lpstr> Julie Spencer-Robinson, Parent Representative  </vt:lpstr>
      <vt:lpstr>Adriana Estevez, School Counselor at Leonard Middle School Brittany Lynch, Director of Behavioral Health</vt:lpstr>
      <vt:lpstr>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CTE Admission Study Session 3, November 18, 2024</dc:title>
  <dc:creator>DESE</dc:creator>
  <cp:lastModifiedBy>Zou, Dong (EOE)</cp:lastModifiedBy>
  <cp:revision>6</cp:revision>
  <dcterms:created xsi:type="dcterms:W3CDTF">2024-11-16T16:55:36Z</dcterms:created>
  <dcterms:modified xsi:type="dcterms:W3CDTF">2024-11-22T17:42:02Z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22 2024 12:00AM</vt:lpwstr>
  </property>
</Properties>
</file>