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57" r:id="rId5"/>
    <p:sldId id="274" r:id="rId6"/>
    <p:sldId id="286" r:id="rId7"/>
    <p:sldId id="287"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592D30-2790-C53A-65AD-E37E11204179}" name="Foley, Kinnon (DESE)" initials="F(" userId="S::kinnon.foley@mass.gov::4bff922e-d211-4dcd-970c-f57d358f4faf" providerId="AD"/>
  <p188:author id="{F7C2575C-9356-1678-9FC7-A8242AE29B77}" name="Johnston, Russell (DESE)" initials="J(" userId="S::russell.johnston@mass.gov::7c120461-dde6-4347-b09f-f9c0472c7017" providerId="AD"/>
  <p188:author id="{530FA083-0112-6A8B-1A61-78E202746078}" name="Wu, Jennifer Y. (DESE)" initials="JW" userId="S::jennifer.y.wu@mass.gov::fd4fbbcc-e283-48fc-8500-7d6931f39d3e" providerId="AD"/>
  <p188:author id="{026B5B98-007D-1F66-F551-3CF3A05072EE}" name="Abbott, Claire (DESE)" initials="CA" userId="S::Claire.J.Abbott@mass.gov::b80222f3-7abf-41f6-a69e-af06caaffd4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59E05F-C18D-2B4E-E566-D33A9969304D}" v="9" dt="2024-11-22T15:59:43.1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12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CC790E-BA85-4AA0-BA42-34F877463274}" type="datetimeFigureOut">
              <a:t>11/22/2024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395BEF-BEBF-40DA-8AB6-F7A79790A037}" type="slidenum">
              <a:t>‹#›</a:t>
            </a:fld>
            <a:endParaRPr lang="en-US"/>
          </a:p>
        </p:txBody>
      </p:sp>
    </p:spTree>
    <p:extLst>
      <p:ext uri="{BB962C8B-B14F-4D97-AF65-F5344CB8AC3E}">
        <p14:creationId xmlns:p14="http://schemas.microsoft.com/office/powerpoint/2010/main" val="1227547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1</a:t>
            </a:fld>
            <a:endParaRPr lang="en-US"/>
          </a:p>
        </p:txBody>
      </p:sp>
    </p:spTree>
    <p:extLst>
      <p:ext uri="{BB962C8B-B14F-4D97-AF65-F5344CB8AC3E}">
        <p14:creationId xmlns:p14="http://schemas.microsoft.com/office/powerpoint/2010/main" val="1135296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Since we last met in October we were able to hold our second quarterly </a:t>
            </a:r>
            <a:r>
              <a:rPr lang="en-US" err="1">
                <a:cs typeface="Calibri"/>
              </a:rPr>
              <a:t>stocktake</a:t>
            </a:r>
            <a:r>
              <a:rPr lang="en-US">
                <a:cs typeface="Calibri"/>
              </a:rPr>
              <a:t> meetings. As I have previously shared, these </a:t>
            </a:r>
            <a:r>
              <a:rPr lang="en-US" err="1">
                <a:cs typeface="Calibri"/>
              </a:rPr>
              <a:t>stocktake</a:t>
            </a:r>
            <a:r>
              <a:rPr lang="en-US">
                <a:cs typeface="Calibri"/>
              </a:rPr>
              <a:t> meetings provide a structured and systematic way to drive improvement and evidence-informed decision making. </a:t>
            </a:r>
          </a:p>
          <a:p>
            <a:pPr marL="171450" indent="-171450">
              <a:buFont typeface="Arial"/>
              <a:buChar char="•"/>
            </a:pPr>
            <a:r>
              <a:rPr lang="en-US">
                <a:cs typeface="Calibri"/>
              </a:rPr>
              <a:t>The focus of our </a:t>
            </a:r>
            <a:r>
              <a:rPr lang="en-US" err="1">
                <a:cs typeface="Calibri"/>
              </a:rPr>
              <a:t>stocktakes</a:t>
            </a:r>
            <a:r>
              <a:rPr lang="en-US">
                <a:cs typeface="Calibri"/>
              </a:rPr>
              <a:t> in October was to review progress on our aligned metrics and to discuss potential areas of focus and programming for the upcoming school year. </a:t>
            </a:r>
          </a:p>
          <a:p>
            <a:pPr marL="171450" indent="-171450">
              <a:buFont typeface="Arial"/>
              <a:buChar char="•"/>
            </a:pPr>
            <a:r>
              <a:rPr lang="en-US" b="1">
                <a:cs typeface="Calibri"/>
              </a:rPr>
              <a:t>In strategic objective 1,</a:t>
            </a:r>
            <a:r>
              <a:rPr lang="en-US">
                <a:cs typeface="Calibri"/>
              </a:rPr>
              <a:t> we discussed DESE's crystalized approach/theory of action for addressing chronic absenteeism. This theory of action was memorialized in a 2 page document (which you can see a snapshot of here) which is posted online and has been shared broadly. We discussed amplifying this work by building out DESE's definition of root cause analysis and gathering existing and new resources to support root cause analysis. We also continue to explore Massachusetts specific causes of chronic absenteeism and what the role of an SEA may be in addressing transportation as a potential root cause. </a:t>
            </a:r>
          </a:p>
          <a:p>
            <a:pPr marL="171450" indent="-171450">
              <a:buFont typeface="Arial"/>
              <a:buChar char="•"/>
            </a:pPr>
            <a:r>
              <a:rPr lang="en-US" b="1">
                <a:cs typeface="Calibri"/>
              </a:rPr>
              <a:t>In the strategic objective 2 </a:t>
            </a:r>
            <a:r>
              <a:rPr lang="en-US" b="1" err="1">
                <a:cs typeface="Calibri"/>
              </a:rPr>
              <a:t>stocktake</a:t>
            </a:r>
            <a:r>
              <a:rPr lang="en-US" b="1">
                <a:cs typeface="Calibri"/>
              </a:rPr>
              <a:t>, </a:t>
            </a:r>
            <a:r>
              <a:rPr lang="en-US">
                <a:cs typeface="Calibri"/>
              </a:rPr>
              <a:t>we analyzed HQIM adoption by grade band and content area. As we continue to enhance our data collection related to curriculum in use, we are able to better disaggregate the data to identify areas of concern. What we found in our analysis was that some grade bands and content areas have already exceeded the adoption targets we set for this year</a:t>
            </a:r>
          </a:p>
          <a:p>
            <a:pPr marL="171450" indent="-171450">
              <a:buFont typeface="Arial"/>
              <a:buChar char="•"/>
            </a:pPr>
            <a:r>
              <a:rPr lang="en-US" b="1">
                <a:cs typeface="Calibri"/>
              </a:rPr>
              <a:t>Lastly, in the strategic objective 3</a:t>
            </a:r>
            <a:r>
              <a:rPr lang="en-US">
                <a:cs typeface="Calibri"/>
              </a:rPr>
              <a:t> </a:t>
            </a:r>
            <a:r>
              <a:rPr lang="en-US" err="1">
                <a:cs typeface="Calibri"/>
              </a:rPr>
              <a:t>stocktake</a:t>
            </a:r>
            <a:r>
              <a:rPr lang="en-US">
                <a:cs typeface="Calibri"/>
              </a:rPr>
              <a:t>, the team had a robust conversation about policies and programs to expand and strengthen pipelines. This included discussion of expanding the new Registered Teacher Apprenticeship program as gathering data to track </a:t>
            </a:r>
            <a:r>
              <a:rPr lang="en-US" err="1">
                <a:cs typeface="Calibri"/>
              </a:rPr>
              <a:t>pipleline</a:t>
            </a:r>
            <a:r>
              <a:rPr lang="en-US">
                <a:cs typeface="Calibri"/>
              </a:rPr>
              <a:t> expansion activities and their impact on hard-to-staff roles across the state. </a:t>
            </a:r>
          </a:p>
          <a:p>
            <a:pPr marL="171450" indent="-171450">
              <a:buFont typeface="Arial"/>
              <a:buChar char="•"/>
            </a:pPr>
            <a:endParaRPr lang="en-US">
              <a:cs typeface="Calibri"/>
            </a:endParaRPr>
          </a:p>
          <a:p>
            <a:r>
              <a:rPr lang="en-US">
                <a:cs typeface="Calibri"/>
              </a:rPr>
              <a:t>These strategic step-back meetings provide an opportunity to more closely analyze data and make evidence based decisions. I truly appreciate these meetings and look forward to sharing more after our next round in March. </a:t>
            </a:r>
          </a:p>
        </p:txBody>
      </p:sp>
      <p:sp>
        <p:nvSpPr>
          <p:cNvPr id="4" name="Slide Number Placeholder 3"/>
          <p:cNvSpPr>
            <a:spLocks noGrp="1"/>
          </p:cNvSpPr>
          <p:nvPr>
            <p:ph type="sldNum" sz="quarter" idx="5"/>
          </p:nvPr>
        </p:nvSpPr>
        <p:spPr/>
        <p:txBody>
          <a:bodyPr/>
          <a:lstStyle/>
          <a:p>
            <a:fld id="{B4395BEF-BEBF-40DA-8AB6-F7A79790A037}" type="slidenum">
              <a:rPr lang="en-US"/>
              <a:t>2</a:t>
            </a:fld>
            <a:endParaRPr lang="en-US"/>
          </a:p>
        </p:txBody>
      </p:sp>
    </p:spTree>
    <p:extLst>
      <p:ext uri="{BB962C8B-B14F-4D97-AF65-F5344CB8AC3E}">
        <p14:creationId xmlns:p14="http://schemas.microsoft.com/office/powerpoint/2010/main" val="252727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Next I want to follow up on the proposals I presented to you last month as we continue to flesh them out and plan.</a:t>
            </a:r>
          </a:p>
          <a:p>
            <a:pPr marL="171450" indent="-171450">
              <a:buFont typeface="Arial"/>
              <a:buChar char="•"/>
            </a:pPr>
            <a:r>
              <a:rPr lang="en-US">
                <a:cs typeface="Calibri"/>
              </a:rPr>
              <a:t>Also as a part of our proposals related to a diverse and effective workforce, I shared the idea of a statewide instructional coaching training on evidence based and culturally and linguistically sustaining instructional practices. This month the advancing student learning working group focused on this proposal including intentional participation and evaluation of the impact on students. </a:t>
            </a:r>
          </a:p>
          <a:p>
            <a:pPr marL="171450" indent="-171450">
              <a:buFont typeface="Arial"/>
              <a:buChar char="•"/>
            </a:pPr>
            <a:r>
              <a:rPr lang="en-US"/>
              <a:t>This proposed initiative is the culmination of many discussions and conversations about how to build knowledge and improve instruction through evidence-based, culturally and linguistically sustaining practices. We are trying to balance breadth with depth through an approach that centers the key role of school-level teacher leaders and administrators in setting and supporting instructional expectations. </a:t>
            </a:r>
            <a:endParaRPr lang="en-US">
              <a:cs typeface="Calibri"/>
            </a:endParaRPr>
          </a:p>
          <a:p>
            <a:pPr marL="171450" indent="-171450">
              <a:buFont typeface="Arial"/>
              <a:buChar char="•"/>
            </a:pPr>
            <a:endParaRPr lang="en-US">
              <a:solidFill>
                <a:srgbClr val="000000"/>
              </a:solidFill>
              <a:latin typeface="Calibri" panose="020F0502020204030204"/>
              <a:cs typeface="Calibri"/>
            </a:endParaRPr>
          </a:p>
          <a:p>
            <a:pPr marL="0" marR="0" algn="l"/>
            <a:r>
              <a:rPr lang="en-US" sz="1800" b="1" i="0">
                <a:solidFill>
                  <a:srgbClr val="000000"/>
                </a:solidFill>
                <a:effectLst/>
                <a:latin typeface="Aptos"/>
              </a:rPr>
              <a:t>Highlights from S.O. 3 Discussion</a:t>
            </a:r>
            <a:endParaRPr lang="en-US" sz="1800" b="0" i="0">
              <a:solidFill>
                <a:srgbClr val="000000"/>
              </a:solidFill>
              <a:effectLst/>
              <a:latin typeface="Aptos"/>
            </a:endParaRPr>
          </a:p>
          <a:p>
            <a:pPr marL="0" marR="0" algn="l">
              <a:buFont typeface="Arial" panose="020B0604020202020204" pitchFamily="34" charset="0"/>
              <a:buChar char="•"/>
            </a:pPr>
            <a:r>
              <a:rPr lang="en-US" sz="1800" b="0" i="0">
                <a:solidFill>
                  <a:srgbClr val="000000"/>
                </a:solidFill>
                <a:effectLst/>
                <a:latin typeface="Aptos"/>
              </a:rPr>
              <a:t>Narrow and specify the look-</a:t>
            </a:r>
            <a:r>
              <a:rPr lang="en-US" sz="1800" b="0" i="0" err="1">
                <a:solidFill>
                  <a:srgbClr val="000000"/>
                </a:solidFill>
                <a:effectLst/>
                <a:latin typeface="Aptos"/>
              </a:rPr>
              <a:t>fors</a:t>
            </a:r>
            <a:r>
              <a:rPr lang="en-US" sz="1800" b="0" i="0">
                <a:solidFill>
                  <a:srgbClr val="000000"/>
                </a:solidFill>
                <a:effectLst/>
                <a:latin typeface="Aptos"/>
              </a:rPr>
              <a:t> of CLSP; develop a process to define those look-</a:t>
            </a:r>
            <a:r>
              <a:rPr lang="en-US" sz="1800" b="0" i="0" err="1">
                <a:solidFill>
                  <a:srgbClr val="000000"/>
                </a:solidFill>
                <a:effectLst/>
                <a:latin typeface="Aptos"/>
              </a:rPr>
              <a:t>fors</a:t>
            </a:r>
            <a:r>
              <a:rPr lang="en-US" sz="1800" b="0" i="0">
                <a:solidFill>
                  <a:srgbClr val="000000"/>
                </a:solidFill>
                <a:effectLst/>
                <a:latin typeface="Aptos"/>
              </a:rPr>
              <a:t>, and promote inter-rater reliability in observing what they look like in practice</a:t>
            </a:r>
          </a:p>
          <a:p>
            <a:pPr marL="0" marR="0" algn="l">
              <a:buFont typeface="Arial" panose="020B0604020202020204" pitchFamily="34" charset="0"/>
              <a:buChar char="•"/>
            </a:pPr>
            <a:r>
              <a:rPr lang="en-US" sz="1800" b="0" i="0">
                <a:solidFill>
                  <a:srgbClr val="000000"/>
                </a:solidFill>
                <a:effectLst/>
                <a:latin typeface="Aptos"/>
              </a:rPr>
              <a:t>When implementing this program, be intentional about research and evaluation design. Consider who will receive the treatment (training) and how to evaluate intended impact (teacher behavior / student impact)</a:t>
            </a:r>
          </a:p>
          <a:p>
            <a:pPr marL="0" marR="0" algn="l">
              <a:buFont typeface="Arial" panose="020B0604020202020204" pitchFamily="34" charset="0"/>
              <a:buChar char="•"/>
            </a:pPr>
            <a:r>
              <a:rPr lang="en-US" sz="1800" b="0" i="0">
                <a:solidFill>
                  <a:srgbClr val="000000"/>
                </a:solidFill>
                <a:effectLst/>
                <a:latin typeface="Aptos"/>
              </a:rPr>
              <a:t>DESE should consider sharing guidance on what an instructional coaching model should be</a:t>
            </a:r>
          </a:p>
          <a:p>
            <a:pPr marL="0" marR="0" algn="l">
              <a:buFont typeface="Arial" panose="020B0604020202020204" pitchFamily="34" charset="0"/>
              <a:buChar char="•"/>
            </a:pPr>
            <a:r>
              <a:rPr lang="en-US" sz="1800" b="0" i="0">
                <a:solidFill>
                  <a:srgbClr val="000000"/>
                </a:solidFill>
                <a:effectLst/>
                <a:latin typeface="Aptos"/>
              </a:rPr>
              <a:t>Consider evidence-based practices for cultivating buy-in and changing adult behavior. Teachers/leaders may be challenged in changing behavior if they are stressed, feel overwhelmed, are unclear of expectations, or do not believe in the initiative</a:t>
            </a:r>
          </a:p>
          <a:p>
            <a:pPr>
              <a:buFont typeface="Arial" panose="020B0604020202020204" pitchFamily="34" charset="0"/>
              <a:buChar char="•"/>
            </a:pPr>
            <a:r>
              <a:rPr lang="en-US" sz="1800" b="0" i="0">
                <a:solidFill>
                  <a:srgbClr val="000000"/>
                </a:solidFill>
                <a:effectLst/>
                <a:latin typeface="Aptos"/>
              </a:rPr>
              <a:t>Consider how to role this out productively at scale. Those who first volunteer </a:t>
            </a:r>
            <a:r>
              <a:rPr lang="en-US" sz="1800">
                <a:solidFill>
                  <a:srgbClr val="000000"/>
                </a:solidFill>
                <a:latin typeface="Aptos"/>
              </a:rPr>
              <a:t>may</a:t>
            </a:r>
            <a:r>
              <a:rPr lang="en-US" sz="1800" b="0" i="0">
                <a:solidFill>
                  <a:srgbClr val="000000"/>
                </a:solidFill>
                <a:effectLst/>
                <a:latin typeface="Aptos"/>
              </a:rPr>
              <a:t> not be those that most need it; how can we reach those that are hesitant/resistant?</a:t>
            </a:r>
            <a:endParaRPr lang="en-US">
              <a:latin typeface="Aptos"/>
            </a:endParaRP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B4395BEF-BEBF-40DA-8AB6-F7A79790A037}" type="slidenum">
              <a:rPr lang="en-US"/>
              <a:t>3</a:t>
            </a:fld>
            <a:endParaRPr lang="en-US"/>
          </a:p>
        </p:txBody>
      </p:sp>
    </p:spTree>
    <p:extLst>
      <p:ext uri="{BB962C8B-B14F-4D97-AF65-F5344CB8AC3E}">
        <p14:creationId xmlns:p14="http://schemas.microsoft.com/office/powerpoint/2010/main" val="1090756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Last month I shared our plan to, pending investment, implement high dosage tutoring for targeted students as a part of our academic support and intervention efforts. This month I had the opportunity to visit a high dosage tutoring program in Waltham where I learned.....</a:t>
            </a:r>
          </a:p>
          <a:p>
            <a:endParaRPr lang="en-US"/>
          </a:p>
        </p:txBody>
      </p:sp>
      <p:sp>
        <p:nvSpPr>
          <p:cNvPr id="4" name="Slide Number Placeholder 3"/>
          <p:cNvSpPr>
            <a:spLocks noGrp="1"/>
          </p:cNvSpPr>
          <p:nvPr>
            <p:ph type="sldNum" sz="quarter" idx="5"/>
          </p:nvPr>
        </p:nvSpPr>
        <p:spPr/>
        <p:txBody>
          <a:bodyPr/>
          <a:lstStyle/>
          <a:p>
            <a:fld id="{B4395BEF-BEBF-40DA-8AB6-F7A79790A037}" type="slidenum">
              <a:rPr lang="en-US" smtClean="0"/>
              <a:t>4</a:t>
            </a:fld>
            <a:endParaRPr lang="en-US"/>
          </a:p>
        </p:txBody>
      </p:sp>
    </p:spTree>
    <p:extLst>
      <p:ext uri="{BB962C8B-B14F-4D97-AF65-F5344CB8AC3E}">
        <p14:creationId xmlns:p14="http://schemas.microsoft.com/office/powerpoint/2010/main" val="1067534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5</a:t>
            </a:fld>
            <a:endParaRPr lang="en-US"/>
          </a:p>
        </p:txBody>
      </p:sp>
    </p:spTree>
    <p:extLst>
      <p:ext uri="{BB962C8B-B14F-4D97-AF65-F5344CB8AC3E}">
        <p14:creationId xmlns:p14="http://schemas.microsoft.com/office/powerpoint/2010/main" val="15479089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507471" y="923673"/>
            <a:ext cx="11020231" cy="4188096"/>
          </a:xfrm>
        </p:spPr>
        <p:txBody>
          <a:bodyPr>
            <a:noAutofit/>
          </a:bodyPr>
          <a:lstStyle/>
          <a:p>
            <a:r>
              <a:rPr lang="en-US" sz="5400" dirty="0">
                <a:latin typeface="Aptos"/>
                <a:ea typeface="Calibri"/>
                <a:cs typeface="Calibri"/>
              </a:rPr>
              <a:t>DESE's Educational Vision and Advancing Student Learning</a:t>
            </a:r>
            <a:br>
              <a:rPr lang="en-US" sz="4400" dirty="0">
                <a:latin typeface="Aptos"/>
                <a:ea typeface="Calibri"/>
                <a:cs typeface="Calibri"/>
              </a:rPr>
            </a:br>
            <a:br>
              <a:rPr lang="en-US" sz="4400" dirty="0">
                <a:latin typeface="Aptos"/>
                <a:ea typeface="Calibri"/>
                <a:cs typeface="Calibri"/>
              </a:rPr>
            </a:br>
            <a:r>
              <a:rPr lang="en-US" sz="4000" b="0" dirty="0">
                <a:latin typeface="Aptos"/>
                <a:ea typeface="Calibri"/>
                <a:cs typeface="Calibri"/>
              </a:rPr>
              <a:t>BESE Update</a:t>
            </a:r>
            <a:br>
              <a:rPr lang="en-US" sz="4000" b="0" dirty="0">
                <a:latin typeface="Aptos"/>
                <a:ea typeface="Calibri"/>
                <a:cs typeface="Calibri"/>
              </a:rPr>
            </a:br>
            <a:r>
              <a:rPr lang="en-US" sz="4000" b="0" dirty="0">
                <a:latin typeface="Aptos"/>
                <a:ea typeface="Calibri"/>
                <a:cs typeface="Calibri"/>
              </a:rPr>
              <a:t>November 19, 2024</a:t>
            </a:r>
            <a:endParaRPr lang="en-US" sz="4000" b="0" dirty="0">
              <a:solidFill>
                <a:srgbClr val="000000"/>
              </a:solidFill>
              <a:latin typeface="Aptos"/>
              <a:ea typeface="Calibri"/>
              <a:cs typeface="Calibri"/>
            </a:endParaRPr>
          </a:p>
        </p:txBody>
      </p:sp>
      <p:pic>
        <p:nvPicPr>
          <p:cNvPr id="4" name="Picture 3">
            <a:extLst>
              <a:ext uri="{FF2B5EF4-FFF2-40B4-BE49-F238E27FC236}">
                <a16:creationId xmlns:a16="http://schemas.microsoft.com/office/drawing/2014/main" id="{282763C0-AD87-CA8D-0B6B-60B7B40A515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778586" y="3901291"/>
            <a:ext cx="4227615" cy="2808514"/>
          </a:xfrm>
          <a:prstGeom prst="rect">
            <a:avLst/>
          </a:prstGeom>
        </p:spPr>
      </p:pic>
    </p:spTree>
    <p:extLst>
      <p:ext uri="{BB962C8B-B14F-4D97-AF65-F5344CB8AC3E}">
        <p14:creationId xmlns:p14="http://schemas.microsoft.com/office/powerpoint/2010/main" val="3472057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A8054C-B8BB-309A-A96E-4166733AD54B}"/>
              </a:ext>
            </a:extLst>
          </p:cNvPr>
          <p:cNvSpPr>
            <a:spLocks noGrp="1"/>
          </p:cNvSpPr>
          <p:nvPr>
            <p:ph type="title"/>
          </p:nvPr>
        </p:nvSpPr>
        <p:spPr/>
        <p:txBody>
          <a:bodyPr>
            <a:normAutofit/>
          </a:bodyPr>
          <a:lstStyle/>
          <a:p>
            <a:r>
              <a:rPr lang="en-US">
                <a:latin typeface="Aptos"/>
                <a:cs typeface="Arial"/>
              </a:rPr>
              <a:t>Educational Vision Update</a:t>
            </a:r>
            <a:endParaRPr lang="en-US"/>
          </a:p>
        </p:txBody>
      </p:sp>
      <p:sp>
        <p:nvSpPr>
          <p:cNvPr id="2" name="Content Placeholder 1">
            <a:extLst>
              <a:ext uri="{FF2B5EF4-FFF2-40B4-BE49-F238E27FC236}">
                <a16:creationId xmlns:a16="http://schemas.microsoft.com/office/drawing/2014/main" id="{48701DB0-ED00-2855-4980-9702EBCD88F1}"/>
              </a:ext>
            </a:extLst>
          </p:cNvPr>
          <p:cNvSpPr>
            <a:spLocks noGrp="1"/>
          </p:cNvSpPr>
          <p:nvPr>
            <p:ph idx="1"/>
          </p:nvPr>
        </p:nvSpPr>
        <p:spPr>
          <a:xfrm>
            <a:off x="484031" y="2086984"/>
            <a:ext cx="8208136" cy="4052559"/>
          </a:xfrm>
        </p:spPr>
        <p:txBody>
          <a:bodyPr vert="horz" lIns="91440" tIns="45720" rIns="91440" bIns="45720" rtlCol="0" anchor="t">
            <a:normAutofit/>
          </a:bodyPr>
          <a:lstStyle/>
          <a:p>
            <a:pPr marL="0" indent="0">
              <a:buNone/>
            </a:pPr>
            <a:r>
              <a:rPr lang="en-US">
                <a:latin typeface="Aptos"/>
                <a:cs typeface="Arial"/>
              </a:rPr>
              <a:t>Held quarterly Stocktake meetings in late October</a:t>
            </a:r>
          </a:p>
          <a:p>
            <a:r>
              <a:rPr lang="en-US" sz="2400" b="1">
                <a:latin typeface="Aptos"/>
                <a:cs typeface="Arial"/>
              </a:rPr>
              <a:t>Strategic Objective 1:</a:t>
            </a:r>
            <a:r>
              <a:rPr lang="en-US" sz="2400">
                <a:latin typeface="Aptos"/>
                <a:cs typeface="Arial"/>
              </a:rPr>
              <a:t> Discussed DESE's approach/theory of action for addressing chronic absenteeism. </a:t>
            </a:r>
          </a:p>
          <a:p>
            <a:r>
              <a:rPr lang="en-US" sz="2400" b="1">
                <a:latin typeface="Aptos"/>
                <a:cs typeface="Arial"/>
              </a:rPr>
              <a:t>Strategic Objective 2: </a:t>
            </a:r>
            <a:r>
              <a:rPr lang="en-US" sz="2400">
                <a:latin typeface="Aptos"/>
                <a:cs typeface="Arial"/>
              </a:rPr>
              <a:t>Analyzed HQIM adoption by grade band and content area. </a:t>
            </a:r>
          </a:p>
          <a:p>
            <a:r>
              <a:rPr lang="en-US" sz="2400" b="1">
                <a:latin typeface="Aptos"/>
                <a:cs typeface="Arial"/>
              </a:rPr>
              <a:t>Strategic Objective 3:</a:t>
            </a:r>
            <a:r>
              <a:rPr lang="en-US" sz="2400">
                <a:latin typeface="Aptos"/>
                <a:cs typeface="Arial"/>
              </a:rPr>
              <a:t> Identified example policies and programs to expand and strengthen pipelines for diverse and effective educators. </a:t>
            </a:r>
          </a:p>
        </p:txBody>
      </p:sp>
      <p:pic>
        <p:nvPicPr>
          <p:cNvPr id="4" name="Picture 3">
            <a:extLst>
              <a:ext uri="{FF2B5EF4-FFF2-40B4-BE49-F238E27FC236}">
                <a16:creationId xmlns:a16="http://schemas.microsoft.com/office/drawing/2014/main" id="{6574BD00-CC8B-41CA-D643-7FCAB59D1D2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691660" y="2087573"/>
            <a:ext cx="2971935" cy="2344492"/>
          </a:xfrm>
          <a:prstGeom prst="rect">
            <a:avLst/>
          </a:prstGeom>
        </p:spPr>
      </p:pic>
    </p:spTree>
    <p:extLst>
      <p:ext uri="{BB962C8B-B14F-4D97-AF65-F5344CB8AC3E}">
        <p14:creationId xmlns:p14="http://schemas.microsoft.com/office/powerpoint/2010/main" val="1964141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A8054C-B8BB-309A-A96E-4166733AD54B}"/>
              </a:ext>
            </a:extLst>
          </p:cNvPr>
          <p:cNvSpPr>
            <a:spLocks noGrp="1"/>
          </p:cNvSpPr>
          <p:nvPr>
            <p:ph type="title"/>
          </p:nvPr>
        </p:nvSpPr>
        <p:spPr/>
        <p:txBody>
          <a:bodyPr>
            <a:normAutofit fontScale="90000"/>
          </a:bodyPr>
          <a:lstStyle/>
          <a:p>
            <a:r>
              <a:rPr lang="en-US">
                <a:latin typeface="Aptos"/>
                <a:cs typeface="Arial"/>
              </a:rPr>
              <a:t>Advancing Student Learning Update: Diverse and Effective Workforce</a:t>
            </a:r>
            <a:endParaRPr lang="en-US">
              <a:latin typeface="Aptos"/>
            </a:endParaRPr>
          </a:p>
        </p:txBody>
      </p:sp>
      <p:sp>
        <p:nvSpPr>
          <p:cNvPr id="2" name="Content Placeholder 1">
            <a:extLst>
              <a:ext uri="{FF2B5EF4-FFF2-40B4-BE49-F238E27FC236}">
                <a16:creationId xmlns:a16="http://schemas.microsoft.com/office/drawing/2014/main" id="{48701DB0-ED00-2855-4980-9702EBCD88F1}"/>
              </a:ext>
            </a:extLst>
          </p:cNvPr>
          <p:cNvSpPr>
            <a:spLocks noGrp="1"/>
          </p:cNvSpPr>
          <p:nvPr>
            <p:ph idx="1"/>
          </p:nvPr>
        </p:nvSpPr>
        <p:spPr>
          <a:xfrm>
            <a:off x="838200" y="1995617"/>
            <a:ext cx="10515600" cy="3612531"/>
          </a:xfrm>
        </p:spPr>
        <p:txBody>
          <a:bodyPr vert="horz" lIns="91440" tIns="45720" rIns="91440" bIns="45720" rtlCol="0" anchor="t">
            <a:normAutofit lnSpcReduction="10000"/>
          </a:bodyPr>
          <a:lstStyle/>
          <a:p>
            <a:pPr marL="0" indent="0">
              <a:buNone/>
            </a:pPr>
            <a:r>
              <a:rPr lang="en-US" b="1">
                <a:latin typeface="Aptos"/>
                <a:cs typeface="Arial"/>
              </a:rPr>
              <a:t>Diverse and effective workforce</a:t>
            </a:r>
            <a:r>
              <a:rPr lang="en-US">
                <a:latin typeface="Aptos"/>
                <a:cs typeface="Arial"/>
              </a:rPr>
              <a:t> – instructional coaching proposal design, resources, and evaluation </a:t>
            </a:r>
          </a:p>
          <a:p>
            <a:r>
              <a:rPr lang="en-US">
                <a:latin typeface="Aptos"/>
                <a:cs typeface="Arial"/>
              </a:rPr>
              <a:t>Statewide training for pairs of instructional coaches and school leaders in evidence-based, culturally and linguistically sustaining instructional practices</a:t>
            </a:r>
          </a:p>
          <a:p>
            <a:r>
              <a:rPr lang="en-US">
                <a:latin typeface="Aptos"/>
                <a:cs typeface="Arial"/>
              </a:rPr>
              <a:t>300 pairs per year</a:t>
            </a:r>
          </a:p>
          <a:p>
            <a:r>
              <a:rPr lang="en-US">
                <a:latin typeface="Aptos"/>
                <a:cs typeface="Arial"/>
              </a:rPr>
              <a:t>Development of supporting resources and guidance (look for tools, guidance on instructional coaching models, research and evaluation, etc.)</a:t>
            </a:r>
          </a:p>
          <a:p>
            <a:endParaRPr lang="en-US">
              <a:latin typeface="Aptos"/>
              <a:cs typeface="Arial"/>
            </a:endParaRPr>
          </a:p>
        </p:txBody>
      </p:sp>
    </p:spTree>
    <p:extLst>
      <p:ext uri="{BB962C8B-B14F-4D97-AF65-F5344CB8AC3E}">
        <p14:creationId xmlns:p14="http://schemas.microsoft.com/office/powerpoint/2010/main" val="3138462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146E9E-377C-4879-E68E-36EB3E3BA573}"/>
              </a:ext>
            </a:extLst>
          </p:cNvPr>
          <p:cNvSpPr>
            <a:spLocks noGrp="1"/>
          </p:cNvSpPr>
          <p:nvPr>
            <p:ph type="title"/>
          </p:nvPr>
        </p:nvSpPr>
        <p:spPr/>
        <p:txBody>
          <a:bodyPr>
            <a:normAutofit fontScale="90000"/>
          </a:bodyPr>
          <a:lstStyle/>
          <a:p>
            <a:r>
              <a:rPr lang="en-US">
                <a:latin typeface="Aptos"/>
                <a:cs typeface="Arial"/>
              </a:rPr>
              <a:t>Advancing Student Learning Update: Academic Support and Intervention</a:t>
            </a:r>
            <a:endParaRPr lang="en-US">
              <a:latin typeface="Aptos"/>
            </a:endParaRPr>
          </a:p>
        </p:txBody>
      </p:sp>
      <p:sp>
        <p:nvSpPr>
          <p:cNvPr id="2" name="Content Placeholder 1">
            <a:extLst>
              <a:ext uri="{FF2B5EF4-FFF2-40B4-BE49-F238E27FC236}">
                <a16:creationId xmlns:a16="http://schemas.microsoft.com/office/drawing/2014/main" id="{FA7D0A0E-D0A5-BCD3-CF5A-E2DF4AB57EBA}"/>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en-US" b="1">
                <a:latin typeface="Aptos"/>
                <a:cs typeface="Arial"/>
              </a:rPr>
              <a:t>Academic support and intervention</a:t>
            </a:r>
            <a:r>
              <a:rPr lang="en-US">
                <a:latin typeface="Aptos"/>
                <a:cs typeface="Arial"/>
              </a:rPr>
              <a:t> – high dosage tutoring and conditions for success:</a:t>
            </a:r>
            <a:endParaRPr lang="en-US">
              <a:latin typeface="Aptos"/>
            </a:endParaRPr>
          </a:p>
          <a:p>
            <a:r>
              <a:rPr lang="en-US">
                <a:latin typeface="Aptos"/>
                <a:cs typeface="Arial"/>
              </a:rPr>
              <a:t>Full implementation of high-quality instructional materials </a:t>
            </a:r>
          </a:p>
          <a:p>
            <a:r>
              <a:rPr lang="en-US">
                <a:latin typeface="Aptos"/>
                <a:cs typeface="Arial"/>
              </a:rPr>
              <a:t>Strong tiered systems of support</a:t>
            </a:r>
          </a:p>
          <a:p>
            <a:r>
              <a:rPr lang="en-US">
                <a:latin typeface="Aptos"/>
                <a:cs typeface="Arial"/>
              </a:rPr>
              <a:t>Regular screening and data analysis</a:t>
            </a:r>
          </a:p>
          <a:p>
            <a:r>
              <a:rPr lang="en-US">
                <a:latin typeface="Aptos"/>
                <a:cs typeface="Arial"/>
              </a:rPr>
              <a:t>Adequate technology</a:t>
            </a:r>
          </a:p>
          <a:p>
            <a:r>
              <a:rPr lang="en-US">
                <a:latin typeface="Aptos"/>
                <a:cs typeface="Arial"/>
              </a:rPr>
              <a:t>Coordinated scheduling</a:t>
            </a:r>
          </a:p>
          <a:p>
            <a:r>
              <a:rPr lang="en-US">
                <a:latin typeface="Aptos"/>
                <a:cs typeface="Arial"/>
              </a:rPr>
              <a:t>Solid routines and expectations</a:t>
            </a:r>
          </a:p>
          <a:p>
            <a:r>
              <a:rPr lang="en-US">
                <a:latin typeface="Aptos"/>
                <a:cs typeface="Arial"/>
              </a:rPr>
              <a:t>Requirement to launch in early October</a:t>
            </a:r>
          </a:p>
          <a:p>
            <a:endParaRPr lang="en-US"/>
          </a:p>
        </p:txBody>
      </p:sp>
    </p:spTree>
    <p:extLst>
      <p:ext uri="{BB962C8B-B14F-4D97-AF65-F5344CB8AC3E}">
        <p14:creationId xmlns:p14="http://schemas.microsoft.com/office/powerpoint/2010/main" val="1930285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113757-816C-0655-41B5-8B599F9DACA1}"/>
              </a:ext>
            </a:extLst>
          </p:cNvPr>
          <p:cNvSpPr>
            <a:spLocks noGrp="1"/>
          </p:cNvSpPr>
          <p:nvPr>
            <p:ph type="title"/>
          </p:nvPr>
        </p:nvSpPr>
        <p:spPr/>
        <p:txBody>
          <a:bodyPr>
            <a:normAutofit/>
          </a:bodyPr>
          <a:lstStyle/>
          <a:p>
            <a:r>
              <a:rPr lang="en-US">
                <a:latin typeface="Aptos"/>
                <a:cs typeface="Arial"/>
              </a:rPr>
              <a:t>Focus on: Core Functions</a:t>
            </a:r>
          </a:p>
        </p:txBody>
      </p:sp>
      <p:sp>
        <p:nvSpPr>
          <p:cNvPr id="5" name="TextBox 11">
            <a:extLst>
              <a:ext uri="{FF2B5EF4-FFF2-40B4-BE49-F238E27FC236}">
                <a16:creationId xmlns:a16="http://schemas.microsoft.com/office/drawing/2014/main" id="{B6531D27-FCAD-BD3A-63F2-D162531DA0BA}"/>
              </a:ext>
            </a:extLst>
          </p:cNvPr>
          <p:cNvSpPr txBox="1"/>
          <p:nvPr/>
        </p:nvSpPr>
        <p:spPr>
          <a:xfrm>
            <a:off x="1293637" y="2847489"/>
            <a:ext cx="3494748" cy="442674"/>
          </a:xfrm>
          <a:prstGeom prst="roundRect">
            <a:avLst/>
          </a:prstGeom>
          <a:solidFill>
            <a:schemeClr val="bg2">
              <a:lumMod val="90000"/>
            </a:schemeClr>
          </a:solidFill>
        </p:spPr>
        <p:style>
          <a:lnRef idx="2">
            <a:schemeClr val="accent3">
              <a:shade val="15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a:latin typeface="Aptos"/>
                <a:cs typeface="Calibri"/>
              </a:rPr>
              <a:t>       Setting expectations</a:t>
            </a:r>
          </a:p>
        </p:txBody>
      </p:sp>
      <p:sp>
        <p:nvSpPr>
          <p:cNvPr id="6" name="TextBox 15">
            <a:extLst>
              <a:ext uri="{FF2B5EF4-FFF2-40B4-BE49-F238E27FC236}">
                <a16:creationId xmlns:a16="http://schemas.microsoft.com/office/drawing/2014/main" id="{9A1A9933-2CAE-9384-39D9-26949F2C2FE0}"/>
              </a:ext>
            </a:extLst>
          </p:cNvPr>
          <p:cNvSpPr txBox="1"/>
          <p:nvPr/>
        </p:nvSpPr>
        <p:spPr>
          <a:xfrm>
            <a:off x="1306549" y="3908753"/>
            <a:ext cx="3494750" cy="1123712"/>
          </a:xfrm>
          <a:prstGeom prst="roundRect">
            <a:avLst/>
          </a:prstGeom>
          <a:solidFill>
            <a:schemeClr val="bg2">
              <a:lumMod val="90000"/>
            </a:schemeClr>
          </a:solidFill>
        </p:spPr>
        <p:style>
          <a:lnRef idx="2">
            <a:schemeClr val="accent3">
              <a:shade val="15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a:latin typeface="Aptos"/>
              </a:rPr>
              <a:t>       Supporting implementation and catalyzing innovation</a:t>
            </a:r>
            <a:endParaRPr lang="en-US" sz="2000">
              <a:latin typeface="Aptos"/>
              <a:cs typeface="Calibri"/>
            </a:endParaRPr>
          </a:p>
        </p:txBody>
      </p:sp>
      <p:sp>
        <p:nvSpPr>
          <p:cNvPr id="7" name="Rectangle: Rounded Corners 6">
            <a:extLst>
              <a:ext uri="{FF2B5EF4-FFF2-40B4-BE49-F238E27FC236}">
                <a16:creationId xmlns:a16="http://schemas.microsoft.com/office/drawing/2014/main" id="{E7741F70-4A3A-20A9-E4C6-732A0D5AEBA4}"/>
              </a:ext>
            </a:extLst>
          </p:cNvPr>
          <p:cNvSpPr/>
          <p:nvPr/>
        </p:nvSpPr>
        <p:spPr>
          <a:xfrm>
            <a:off x="6618990" y="2627269"/>
            <a:ext cx="3023573" cy="2505456"/>
          </a:xfrm>
          <a:prstGeom prst="roundRect">
            <a:avLst/>
          </a:prstGeom>
          <a:ln w="57150">
            <a:solidFill>
              <a:schemeClr val="bg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Arial" panose="020B0604020202020204" pitchFamily="34" charset="0"/>
              <a:buChar char="•"/>
            </a:pPr>
            <a:r>
              <a:rPr lang="en-US">
                <a:ln w="0"/>
                <a:solidFill>
                  <a:schemeClr val="tx1"/>
                </a:solidFill>
                <a:latin typeface="Aptos" panose="020B0004020202020204" pitchFamily="34" charset="0"/>
              </a:rPr>
              <a:t>FY26 Budget Proposal and Report</a:t>
            </a:r>
          </a:p>
          <a:p>
            <a:pPr marL="285750" indent="-285750">
              <a:buFont typeface="Arial" panose="020B0604020202020204" pitchFamily="34" charset="0"/>
              <a:buChar char="•"/>
            </a:pPr>
            <a:r>
              <a:rPr lang="en-US">
                <a:ln w="0"/>
                <a:solidFill>
                  <a:schemeClr val="tx1"/>
                </a:solidFill>
                <a:latin typeface="Aptos" panose="020B0004020202020204" pitchFamily="34" charset="0"/>
              </a:rPr>
              <a:t>Commonwealth of Massachusetts Virtual Schools: Funding</a:t>
            </a:r>
          </a:p>
          <a:p>
            <a:pPr marL="285750" indent="-285750">
              <a:buFont typeface="Arial" panose="020B0604020202020204" pitchFamily="34" charset="0"/>
              <a:buChar char="•"/>
            </a:pPr>
            <a:r>
              <a:rPr lang="en-US">
                <a:ln w="0"/>
                <a:solidFill>
                  <a:schemeClr val="tx1"/>
                </a:solidFill>
                <a:latin typeface="Aptos" panose="020B0004020202020204" pitchFamily="34" charset="0"/>
              </a:rPr>
              <a:t>Felix Commonwealth Virtual School Return of Certificate</a:t>
            </a:r>
          </a:p>
        </p:txBody>
      </p:sp>
      <p:sp>
        <p:nvSpPr>
          <p:cNvPr id="8" name="Arrow: Right 7">
            <a:extLst>
              <a:ext uri="{FF2B5EF4-FFF2-40B4-BE49-F238E27FC236}">
                <a16:creationId xmlns:a16="http://schemas.microsoft.com/office/drawing/2014/main" id="{11C8AC01-8553-2F4F-7B45-9C55C168918E}"/>
              </a:ext>
              <a:ext uri="{C183D7F6-B498-43B3-948B-1728B52AA6E4}">
                <adec:decorative xmlns:adec="http://schemas.microsoft.com/office/drawing/2017/decorative" val="1"/>
              </a:ext>
            </a:extLst>
          </p:cNvPr>
          <p:cNvSpPr/>
          <p:nvPr/>
        </p:nvSpPr>
        <p:spPr>
          <a:xfrm>
            <a:off x="4803015" y="3431137"/>
            <a:ext cx="1349458" cy="415563"/>
          </a:xfrm>
          <a:prstGeom prst="rightArrow">
            <a:avLst/>
          </a:prstGeom>
          <a:solidFill>
            <a:schemeClr val="bg2">
              <a:lumMod val="9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6EE7871-290F-9568-8CD6-4D79F1DEF69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12980" y="2883687"/>
            <a:ext cx="402557" cy="372478"/>
          </a:xfrm>
          <a:prstGeom prst="rect">
            <a:avLst/>
          </a:prstGeom>
        </p:spPr>
      </p:pic>
      <p:pic>
        <p:nvPicPr>
          <p:cNvPr id="4" name="Picture 3">
            <a:extLst>
              <a:ext uri="{FF2B5EF4-FFF2-40B4-BE49-F238E27FC236}">
                <a16:creationId xmlns:a16="http://schemas.microsoft.com/office/drawing/2014/main" id="{44AB8668-8D35-2C15-ACCA-0B23465A55E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307574" y="3883636"/>
            <a:ext cx="528388" cy="476251"/>
          </a:xfrm>
          <a:prstGeom prst="rect">
            <a:avLst/>
          </a:prstGeom>
        </p:spPr>
      </p:pic>
    </p:spTree>
    <p:extLst>
      <p:ext uri="{BB962C8B-B14F-4D97-AF65-F5344CB8AC3E}">
        <p14:creationId xmlns:p14="http://schemas.microsoft.com/office/powerpoint/2010/main" val="16720245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0EA0BB4E6A684694772750B001C800" ma:contentTypeVersion="15" ma:contentTypeDescription="Create a new document." ma:contentTypeScope="" ma:versionID="ceebc1cb4766b46d7617b2a00bdd1b58">
  <xsd:schema xmlns:xsd="http://www.w3.org/2001/XMLSchema" xmlns:xs="http://www.w3.org/2001/XMLSchema" xmlns:p="http://schemas.microsoft.com/office/2006/metadata/properties" xmlns:ns2="0128f6a2-0fe6-40ac-973e-bb0bf351512f" xmlns:ns3="7a12eb2f-f040-4639-9fb2-5a6588dc8035" targetNamespace="http://schemas.microsoft.com/office/2006/metadata/properties" ma:root="true" ma:fieldsID="64a5af1227fad2f78fb4527f89a6e3fb" ns2:_="" ns3:_="">
    <xsd:import namespace="0128f6a2-0fe6-40ac-973e-bb0bf351512f"/>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28f6a2-0fe6-40ac-973e-bb0bf35151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7bb8feb-9677-4bc1-b64f-9fa6907871bd}" ma:internalName="TaxCatchAll" ma:showField="CatchAllData" ma:web="7a12eb2f-f040-4639-9fb2-5a6588dc80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a12eb2f-f040-4639-9fb2-5a6588dc8035" xsi:nil="true"/>
    <lcf76f155ced4ddcb4097134ff3c332f xmlns="0128f6a2-0fe6-40ac-973e-bb0bf351512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98DD7D5-8925-4FB8-83B8-FFDD184953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28f6a2-0fe6-40ac-973e-bb0bf351512f"/>
    <ds:schemaRef ds:uri="7a12eb2f-f040-4639-9fb2-5a6588dc80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7AEC2F-48C7-4939-9043-E5F0606DC019}">
  <ds:schemaRefs>
    <ds:schemaRef ds:uri="http://schemas.microsoft.com/sharepoint/v3/contenttype/forms"/>
  </ds:schemaRefs>
</ds:datastoreItem>
</file>

<file path=customXml/itemProps3.xml><?xml version="1.0" encoding="utf-8"?>
<ds:datastoreItem xmlns:ds="http://schemas.openxmlformats.org/officeDocument/2006/customXml" ds:itemID="{E730C18C-3924-435E-A9AB-75AF3B2312D4}">
  <ds:schemaRefs>
    <ds:schemaRef ds:uri="http://schemas.microsoft.com/office/2006/metadata/properties"/>
    <ds:schemaRef ds:uri="http://schemas.microsoft.com/office/infopath/2007/PartnerControls"/>
    <ds:schemaRef ds:uri="7a12eb2f-f040-4639-9fb2-5a6588dc8035"/>
    <ds:schemaRef ds:uri="0128f6a2-0fe6-40ac-973e-bb0bf351512f"/>
  </ds:schemaRefs>
</ds:datastoreItem>
</file>

<file path=docProps/app.xml><?xml version="1.0" encoding="utf-8"?>
<Properties xmlns="http://schemas.openxmlformats.org/officeDocument/2006/extended-properties" xmlns:vt="http://schemas.openxmlformats.org/officeDocument/2006/docPropsVTypes">
  <Template>office theme</Template>
  <TotalTime>4</TotalTime>
  <Words>918</Words>
  <Application>Microsoft Office PowerPoint</Application>
  <PresentationFormat>Widescreen</PresentationFormat>
  <Paragraphs>49</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Aptos</vt:lpstr>
      <vt:lpstr>Arial</vt:lpstr>
      <vt:lpstr>Calibri</vt:lpstr>
      <vt:lpstr>Office Theme</vt:lpstr>
      <vt:lpstr>DESE's Educational Vision and Advancing Student Learning  BESE Update November 19, 2024</vt:lpstr>
      <vt:lpstr>Educational Vision Update</vt:lpstr>
      <vt:lpstr>Advancing Student Learning Update: Diverse and Effective Workforce</vt:lpstr>
      <vt:lpstr>Advancing Student Learning Update: Academic Support and Intervention</vt:lpstr>
      <vt:lpstr>Focus on: Core Functions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DESE's Educational Vision and Advancing Student Learning, BESE Update November 19, 2024</dc:title>
  <dc:creator>DESE</dc:creator>
  <cp:lastModifiedBy>Zou, Dong (EOE)</cp:lastModifiedBy>
  <cp:revision>14</cp:revision>
  <dcterms:created xsi:type="dcterms:W3CDTF">2024-10-04T18:26:58Z</dcterms:created>
  <dcterms:modified xsi:type="dcterms:W3CDTF">2024-11-22T18:29:18Z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Nov 22 2024 12:00AM</vt:lpwstr>
  </property>
</Properties>
</file>