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87" r:id="rId6"/>
    <p:sldId id="263" r:id="rId7"/>
    <p:sldId id="294" r:id="rId8"/>
    <p:sldId id="283" r:id="rId9"/>
    <p:sldId id="292" r:id="rId10"/>
    <p:sldId id="275" r:id="rId11"/>
    <p:sldId id="278" r:id="rId12"/>
    <p:sldId id="260" r:id="rId13"/>
    <p:sldId id="289" r:id="rId14"/>
    <p:sldId id="277"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 userId="S::lauren.woo@mass.gov::891b1bf9-83ca-4481-960c-a0625b521a43" providerId="AD"/>
  <p188:author id="{4F939863-AEC6-381B-5B97-E1DF0A58AF9F}" name="DeLorenzo, Lee E (DESE)" initials="LD" userId="S::Lee.DeLorenzo@mass.gov::10e05dbc-40e1-4eeb-9381-ca93a378188f" providerId="AD"/>
  <p188:author id="{509124B2-9757-3467-5D99-3A5C979295E0}" name="Bagg, Alison (DESE)" initials="AB" userId="S::Alison.W.Bagg@mass.gov::ddb537b5-578f-42e1-afdf-91ffacc16669" providerId="AD"/>
  <p188:author id="{54A85DD0-F0F0-5313-5740-FBECE1B0ED36}" name="Hersh, Ruth (DESE)" initials="RH" userId="S::Ruth.E.Hersh@mass.gov::d9aea6f9-fe4e-4980-aea5-1e19898595ce" providerId="AD"/>
  <p188:author id="{C33A02F0-6985-E8D3-1752-46AA2282B7AB}" name="Smithney, Claire (DESE)" initials="CS" userId="S::Claire.Smithney@mass.gov::5e07ed19-a428-46a7-ad65-7c7bcd775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1D00A-1F84-4B77-BA67-A1F57196823C}" v="103" dt="2024-11-18T20:57:22.861"/>
    <p1510:client id="{39473AEB-D134-0E36-B755-9EA7F6B2E500}" v="5" dt="2024-11-18T03:19:12.326"/>
    <p1510:client id="{8F9F348F-9342-411D-813B-B3B98323F3DA}" v="127" dt="2024-11-18T20:20:29.533"/>
    <p1510:client id="{F2ACC484-64DD-E018-E3D9-160AC7E7C4ED}" v="151" dt="2024-11-18T18:53:43.793"/>
    <p1510:client id="{F4D563C8-E89D-4967-BA0E-04E90152137B}" v="853" dt="2024-11-18T03:11:42.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447" autoAdjust="0"/>
  </p:normalViewPr>
  <p:slideViewPr>
    <p:cSldViewPr snapToGrid="0">
      <p:cViewPr varScale="1">
        <p:scale>
          <a:sx n="85" d="100"/>
          <a:sy n="85" d="100"/>
        </p:scale>
        <p:origin x="348" y="78"/>
      </p:cViewPr>
      <p:guideLst/>
    </p:cSldViewPr>
  </p:slideViewPr>
  <p:outlineViewPr>
    <p:cViewPr>
      <p:scale>
        <a:sx n="33" d="100"/>
        <a:sy n="33" d="100"/>
      </p:scale>
      <p:origin x="0" y="-43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A5590-1365-4E0B-ADF9-42882AC60C8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5259734-1A53-4ECE-878F-C8E0FD6182BB}">
      <dgm:prSet phldrT="[Text]"/>
      <dgm:spPr/>
      <dgm:t>
        <a:bodyPr/>
        <a:lstStyle/>
        <a:p>
          <a:r>
            <a:rPr lang="en-US"/>
            <a:t>FY26</a:t>
          </a:r>
        </a:p>
        <a:p>
          <a:r>
            <a:rPr lang="en-US"/>
            <a:t>$11,456*</a:t>
          </a:r>
        </a:p>
      </dgm:t>
    </dgm:pt>
    <dgm:pt modelId="{30A4E423-A3CC-4358-970B-453D04A08743}" type="parTrans" cxnId="{32BD947A-A46D-4E01-8514-E8C4319A2ECD}">
      <dgm:prSet/>
      <dgm:spPr/>
      <dgm:t>
        <a:bodyPr/>
        <a:lstStyle/>
        <a:p>
          <a:endParaRPr lang="en-US"/>
        </a:p>
      </dgm:t>
    </dgm:pt>
    <dgm:pt modelId="{946339A0-EEE9-4B10-BD53-CCBFDFF034D6}" type="sibTrans" cxnId="{32BD947A-A46D-4E01-8514-E8C4319A2ECD}">
      <dgm:prSet/>
      <dgm:spPr/>
      <dgm:t>
        <a:bodyPr/>
        <a:lstStyle/>
        <a:p>
          <a:endParaRPr lang="en-US"/>
        </a:p>
      </dgm:t>
    </dgm:pt>
    <dgm:pt modelId="{10EBA4A1-26D2-4B5F-98F7-45C3F45368A0}">
      <dgm:prSet phldrT="[Text]"/>
      <dgm:spPr/>
      <dgm:t>
        <a:bodyPr/>
        <a:lstStyle/>
        <a:p>
          <a:r>
            <a:rPr lang="en-US"/>
            <a:t>FY27</a:t>
          </a:r>
        </a:p>
        <a:p>
          <a:r>
            <a:rPr lang="en-US"/>
            <a:t>$12,286*</a:t>
          </a:r>
        </a:p>
      </dgm:t>
    </dgm:pt>
    <dgm:pt modelId="{89144AD1-058E-441C-87D1-A2701B9CD86D}" type="parTrans" cxnId="{2A7BD269-9B60-44E6-882C-7B15E538F931}">
      <dgm:prSet/>
      <dgm:spPr/>
      <dgm:t>
        <a:bodyPr/>
        <a:lstStyle/>
        <a:p>
          <a:endParaRPr lang="en-US"/>
        </a:p>
      </dgm:t>
    </dgm:pt>
    <dgm:pt modelId="{9FA275B8-EBCB-44D6-9B8D-951A48B1EB42}" type="sibTrans" cxnId="{2A7BD269-9B60-44E6-882C-7B15E538F931}">
      <dgm:prSet/>
      <dgm:spPr/>
      <dgm:t>
        <a:bodyPr/>
        <a:lstStyle/>
        <a:p>
          <a:endParaRPr lang="en-US"/>
        </a:p>
      </dgm:t>
    </dgm:pt>
    <dgm:pt modelId="{0E0ED0AB-52DE-4690-B928-1417F4E5AAD8}">
      <dgm:prSet phldrT="[Text]"/>
      <dgm:spPr/>
      <dgm:t>
        <a:bodyPr/>
        <a:lstStyle/>
        <a:p>
          <a:r>
            <a:rPr lang="en-US"/>
            <a:t>FY28</a:t>
          </a:r>
        </a:p>
        <a:p>
          <a:r>
            <a:rPr lang="en-US"/>
            <a:t>$13,114*</a:t>
          </a:r>
        </a:p>
      </dgm:t>
    </dgm:pt>
    <dgm:pt modelId="{D259D51A-B9A8-4251-A1C7-880CC44700D9}" type="parTrans" cxnId="{CDEAF621-2DED-469E-A4DE-7A8BFD3D00BF}">
      <dgm:prSet/>
      <dgm:spPr/>
      <dgm:t>
        <a:bodyPr/>
        <a:lstStyle/>
        <a:p>
          <a:endParaRPr lang="en-US"/>
        </a:p>
      </dgm:t>
    </dgm:pt>
    <dgm:pt modelId="{6ADD0B66-2B6C-4717-9F9A-6DA94C209A94}" type="sibTrans" cxnId="{CDEAF621-2DED-469E-A4DE-7A8BFD3D00BF}">
      <dgm:prSet/>
      <dgm:spPr/>
      <dgm:t>
        <a:bodyPr/>
        <a:lstStyle/>
        <a:p>
          <a:endParaRPr lang="en-US"/>
        </a:p>
      </dgm:t>
    </dgm:pt>
    <dgm:pt modelId="{56987E7E-3211-483C-A68D-15D083C01B7E}" type="pres">
      <dgm:prSet presAssocID="{8C8A5590-1365-4E0B-ADF9-42882AC60C83}" presName="rootnode" presStyleCnt="0">
        <dgm:presLayoutVars>
          <dgm:chMax/>
          <dgm:chPref/>
          <dgm:dir/>
          <dgm:animLvl val="lvl"/>
        </dgm:presLayoutVars>
      </dgm:prSet>
      <dgm:spPr/>
    </dgm:pt>
    <dgm:pt modelId="{6AE25DA6-F24F-4EAD-8FFE-5BBE9A88EC84}" type="pres">
      <dgm:prSet presAssocID="{A5259734-1A53-4ECE-878F-C8E0FD6182BB}" presName="composite" presStyleCnt="0"/>
      <dgm:spPr/>
    </dgm:pt>
    <dgm:pt modelId="{70DF9850-957C-40CB-82AC-CC04C237445E}" type="pres">
      <dgm:prSet presAssocID="{A5259734-1A53-4ECE-878F-C8E0FD6182BB}" presName="LShape" presStyleLbl="alignNode1" presStyleIdx="0" presStyleCnt="5"/>
      <dgm:spPr/>
    </dgm:pt>
    <dgm:pt modelId="{074D2E80-66F6-489C-B0B4-BBE713456C35}" type="pres">
      <dgm:prSet presAssocID="{A5259734-1A53-4ECE-878F-C8E0FD6182BB}" presName="ParentText" presStyleLbl="revTx" presStyleIdx="0" presStyleCnt="3">
        <dgm:presLayoutVars>
          <dgm:chMax val="0"/>
          <dgm:chPref val="0"/>
          <dgm:bulletEnabled val="1"/>
        </dgm:presLayoutVars>
      </dgm:prSet>
      <dgm:spPr/>
    </dgm:pt>
    <dgm:pt modelId="{CE09420C-194E-4C8F-A144-97EAA30A0EB2}" type="pres">
      <dgm:prSet presAssocID="{A5259734-1A53-4ECE-878F-C8E0FD6182BB}" presName="Triangle" presStyleLbl="alignNode1" presStyleIdx="1" presStyleCnt="5"/>
      <dgm:spPr/>
    </dgm:pt>
    <dgm:pt modelId="{2FC52659-6C41-448A-9A35-E50E68B84BE7}" type="pres">
      <dgm:prSet presAssocID="{946339A0-EEE9-4B10-BD53-CCBFDFF034D6}" presName="sibTrans" presStyleCnt="0"/>
      <dgm:spPr/>
    </dgm:pt>
    <dgm:pt modelId="{9C001987-AD81-4E12-8CB6-AD9D12223991}" type="pres">
      <dgm:prSet presAssocID="{946339A0-EEE9-4B10-BD53-CCBFDFF034D6}" presName="space" presStyleCnt="0"/>
      <dgm:spPr/>
    </dgm:pt>
    <dgm:pt modelId="{87C3DC28-A323-4447-8906-FFC5FF52CE44}" type="pres">
      <dgm:prSet presAssocID="{10EBA4A1-26D2-4B5F-98F7-45C3F45368A0}" presName="composite" presStyleCnt="0"/>
      <dgm:spPr/>
    </dgm:pt>
    <dgm:pt modelId="{AADA3FE8-AE39-4274-814F-24F87E46FB25}" type="pres">
      <dgm:prSet presAssocID="{10EBA4A1-26D2-4B5F-98F7-45C3F45368A0}" presName="LShape" presStyleLbl="alignNode1" presStyleIdx="2" presStyleCnt="5"/>
      <dgm:spPr>
        <a:solidFill>
          <a:schemeClr val="accent2"/>
        </a:solidFill>
      </dgm:spPr>
    </dgm:pt>
    <dgm:pt modelId="{DFA3609B-E684-432D-8CF9-27ADC1D4CD9B}" type="pres">
      <dgm:prSet presAssocID="{10EBA4A1-26D2-4B5F-98F7-45C3F45368A0}" presName="ParentText" presStyleLbl="revTx" presStyleIdx="1" presStyleCnt="3">
        <dgm:presLayoutVars>
          <dgm:chMax val="0"/>
          <dgm:chPref val="0"/>
          <dgm:bulletEnabled val="1"/>
        </dgm:presLayoutVars>
      </dgm:prSet>
      <dgm:spPr/>
    </dgm:pt>
    <dgm:pt modelId="{53C1F9AD-934B-4BE2-A813-696FB7204221}" type="pres">
      <dgm:prSet presAssocID="{10EBA4A1-26D2-4B5F-98F7-45C3F45368A0}" presName="Triangle" presStyleLbl="alignNode1" presStyleIdx="3" presStyleCnt="5"/>
      <dgm:spPr/>
    </dgm:pt>
    <dgm:pt modelId="{759BAF46-0991-46CB-8973-ED0D2D44AA8D}" type="pres">
      <dgm:prSet presAssocID="{9FA275B8-EBCB-44D6-9B8D-951A48B1EB42}" presName="sibTrans" presStyleCnt="0"/>
      <dgm:spPr/>
    </dgm:pt>
    <dgm:pt modelId="{2C67452C-6D1A-4474-A729-0CF64A37641D}" type="pres">
      <dgm:prSet presAssocID="{9FA275B8-EBCB-44D6-9B8D-951A48B1EB42}" presName="space" presStyleCnt="0"/>
      <dgm:spPr/>
    </dgm:pt>
    <dgm:pt modelId="{4402C055-AB3D-457E-AD9E-F3DE39138F36}" type="pres">
      <dgm:prSet presAssocID="{0E0ED0AB-52DE-4690-B928-1417F4E5AAD8}" presName="composite" presStyleCnt="0"/>
      <dgm:spPr/>
    </dgm:pt>
    <dgm:pt modelId="{0C39E43D-6AEA-4A2D-94A1-B7D97706197C}" type="pres">
      <dgm:prSet presAssocID="{0E0ED0AB-52DE-4690-B928-1417F4E5AAD8}" presName="LShape" presStyleLbl="alignNode1" presStyleIdx="4" presStyleCnt="5"/>
      <dgm:spPr>
        <a:solidFill>
          <a:schemeClr val="accent2"/>
        </a:solidFill>
      </dgm:spPr>
    </dgm:pt>
    <dgm:pt modelId="{6FFB6303-AB98-4C00-BC29-A33CF6CEAB62}" type="pres">
      <dgm:prSet presAssocID="{0E0ED0AB-52DE-4690-B928-1417F4E5AAD8}" presName="ParentText" presStyleLbl="revTx" presStyleIdx="2" presStyleCnt="3">
        <dgm:presLayoutVars>
          <dgm:chMax val="0"/>
          <dgm:chPref val="0"/>
          <dgm:bulletEnabled val="1"/>
        </dgm:presLayoutVars>
      </dgm:prSet>
      <dgm:spPr/>
    </dgm:pt>
  </dgm:ptLst>
  <dgm:cxnLst>
    <dgm:cxn modelId="{5918BE0C-4816-4CB1-AC1A-67385E541DD9}" type="presOf" srcId="{8C8A5590-1365-4E0B-ADF9-42882AC60C83}" destId="{56987E7E-3211-483C-A68D-15D083C01B7E}" srcOrd="0" destOrd="0" presId="urn:microsoft.com/office/officeart/2009/3/layout/StepUpProcess"/>
    <dgm:cxn modelId="{CDEAF621-2DED-469E-A4DE-7A8BFD3D00BF}" srcId="{8C8A5590-1365-4E0B-ADF9-42882AC60C83}" destId="{0E0ED0AB-52DE-4690-B928-1417F4E5AAD8}" srcOrd="2" destOrd="0" parTransId="{D259D51A-B9A8-4251-A1C7-880CC44700D9}" sibTransId="{6ADD0B66-2B6C-4717-9F9A-6DA94C209A94}"/>
    <dgm:cxn modelId="{2A7BD269-9B60-44E6-882C-7B15E538F931}" srcId="{8C8A5590-1365-4E0B-ADF9-42882AC60C83}" destId="{10EBA4A1-26D2-4B5F-98F7-45C3F45368A0}" srcOrd="1" destOrd="0" parTransId="{89144AD1-058E-441C-87D1-A2701B9CD86D}" sibTransId="{9FA275B8-EBCB-44D6-9B8D-951A48B1EB42}"/>
    <dgm:cxn modelId="{32BD947A-A46D-4E01-8514-E8C4319A2ECD}" srcId="{8C8A5590-1365-4E0B-ADF9-42882AC60C83}" destId="{A5259734-1A53-4ECE-878F-C8E0FD6182BB}" srcOrd="0" destOrd="0" parTransId="{30A4E423-A3CC-4358-970B-453D04A08743}" sibTransId="{946339A0-EEE9-4B10-BD53-CCBFDFF034D6}"/>
    <dgm:cxn modelId="{EB54B69A-DD05-410B-88CF-B804E756BE85}" type="presOf" srcId="{0E0ED0AB-52DE-4690-B928-1417F4E5AAD8}" destId="{6FFB6303-AB98-4C00-BC29-A33CF6CEAB62}" srcOrd="0" destOrd="0" presId="urn:microsoft.com/office/officeart/2009/3/layout/StepUpProcess"/>
    <dgm:cxn modelId="{4A5107A9-94A8-497A-B6A9-8B828E01F9E8}" type="presOf" srcId="{A5259734-1A53-4ECE-878F-C8E0FD6182BB}" destId="{074D2E80-66F6-489C-B0B4-BBE713456C35}" srcOrd="0" destOrd="0" presId="urn:microsoft.com/office/officeart/2009/3/layout/StepUpProcess"/>
    <dgm:cxn modelId="{6366EFC9-80A9-4DD1-9453-B06CC7499443}" type="presOf" srcId="{10EBA4A1-26D2-4B5F-98F7-45C3F45368A0}" destId="{DFA3609B-E684-432D-8CF9-27ADC1D4CD9B}" srcOrd="0" destOrd="0" presId="urn:microsoft.com/office/officeart/2009/3/layout/StepUpProcess"/>
    <dgm:cxn modelId="{B1C23C5B-6D52-4D0C-97EB-72C73D7FB2A3}" type="presParOf" srcId="{56987E7E-3211-483C-A68D-15D083C01B7E}" destId="{6AE25DA6-F24F-4EAD-8FFE-5BBE9A88EC84}" srcOrd="0" destOrd="0" presId="urn:microsoft.com/office/officeart/2009/3/layout/StepUpProcess"/>
    <dgm:cxn modelId="{2DFF6763-74A8-4AF7-9B3B-A6FA22C3E78E}" type="presParOf" srcId="{6AE25DA6-F24F-4EAD-8FFE-5BBE9A88EC84}" destId="{70DF9850-957C-40CB-82AC-CC04C237445E}" srcOrd="0" destOrd="0" presId="urn:microsoft.com/office/officeart/2009/3/layout/StepUpProcess"/>
    <dgm:cxn modelId="{449D51D7-992E-4B34-B7BC-460008F74DA2}" type="presParOf" srcId="{6AE25DA6-F24F-4EAD-8FFE-5BBE9A88EC84}" destId="{074D2E80-66F6-489C-B0B4-BBE713456C35}" srcOrd="1" destOrd="0" presId="urn:microsoft.com/office/officeart/2009/3/layout/StepUpProcess"/>
    <dgm:cxn modelId="{E5CEE37C-830D-42D0-800E-7D4957362D7A}" type="presParOf" srcId="{6AE25DA6-F24F-4EAD-8FFE-5BBE9A88EC84}" destId="{CE09420C-194E-4C8F-A144-97EAA30A0EB2}" srcOrd="2" destOrd="0" presId="urn:microsoft.com/office/officeart/2009/3/layout/StepUpProcess"/>
    <dgm:cxn modelId="{0C704D1E-434C-4072-B3BA-805559DDDB1F}" type="presParOf" srcId="{56987E7E-3211-483C-A68D-15D083C01B7E}" destId="{2FC52659-6C41-448A-9A35-E50E68B84BE7}" srcOrd="1" destOrd="0" presId="urn:microsoft.com/office/officeart/2009/3/layout/StepUpProcess"/>
    <dgm:cxn modelId="{549CB393-664D-4445-982E-F3131E0A91FB}" type="presParOf" srcId="{2FC52659-6C41-448A-9A35-E50E68B84BE7}" destId="{9C001987-AD81-4E12-8CB6-AD9D12223991}" srcOrd="0" destOrd="0" presId="urn:microsoft.com/office/officeart/2009/3/layout/StepUpProcess"/>
    <dgm:cxn modelId="{2C2B6CF0-19AA-46B4-9ACE-7952D767CF7C}" type="presParOf" srcId="{56987E7E-3211-483C-A68D-15D083C01B7E}" destId="{87C3DC28-A323-4447-8906-FFC5FF52CE44}" srcOrd="2" destOrd="0" presId="urn:microsoft.com/office/officeart/2009/3/layout/StepUpProcess"/>
    <dgm:cxn modelId="{52BD2E54-A19E-4E57-972F-A2FF719EBAD9}" type="presParOf" srcId="{87C3DC28-A323-4447-8906-FFC5FF52CE44}" destId="{AADA3FE8-AE39-4274-814F-24F87E46FB25}" srcOrd="0" destOrd="0" presId="urn:microsoft.com/office/officeart/2009/3/layout/StepUpProcess"/>
    <dgm:cxn modelId="{BB559B7F-6362-4E6F-BAFB-A8E277C9C901}" type="presParOf" srcId="{87C3DC28-A323-4447-8906-FFC5FF52CE44}" destId="{DFA3609B-E684-432D-8CF9-27ADC1D4CD9B}" srcOrd="1" destOrd="0" presId="urn:microsoft.com/office/officeart/2009/3/layout/StepUpProcess"/>
    <dgm:cxn modelId="{A2522F30-D120-4684-8A34-5F00AE8D188A}" type="presParOf" srcId="{87C3DC28-A323-4447-8906-FFC5FF52CE44}" destId="{53C1F9AD-934B-4BE2-A813-696FB7204221}" srcOrd="2" destOrd="0" presId="urn:microsoft.com/office/officeart/2009/3/layout/StepUpProcess"/>
    <dgm:cxn modelId="{D4C04AD8-AEFB-472C-B962-E484E9202565}" type="presParOf" srcId="{56987E7E-3211-483C-A68D-15D083C01B7E}" destId="{759BAF46-0991-46CB-8973-ED0D2D44AA8D}" srcOrd="3" destOrd="0" presId="urn:microsoft.com/office/officeart/2009/3/layout/StepUpProcess"/>
    <dgm:cxn modelId="{0E835398-231A-426F-8400-84C39D92136D}" type="presParOf" srcId="{759BAF46-0991-46CB-8973-ED0D2D44AA8D}" destId="{2C67452C-6D1A-4474-A729-0CF64A37641D}" srcOrd="0" destOrd="0" presId="urn:microsoft.com/office/officeart/2009/3/layout/StepUpProcess"/>
    <dgm:cxn modelId="{2D02ECD7-A83D-44FD-97CD-7F7279B34C5C}" type="presParOf" srcId="{56987E7E-3211-483C-A68D-15D083C01B7E}" destId="{4402C055-AB3D-457E-AD9E-F3DE39138F36}" srcOrd="4" destOrd="0" presId="urn:microsoft.com/office/officeart/2009/3/layout/StepUpProcess"/>
    <dgm:cxn modelId="{3E6F55A2-0CE6-4A64-ADE3-C9A67C629CAF}" type="presParOf" srcId="{4402C055-AB3D-457E-AD9E-F3DE39138F36}" destId="{0C39E43D-6AEA-4A2D-94A1-B7D97706197C}" srcOrd="0" destOrd="0" presId="urn:microsoft.com/office/officeart/2009/3/layout/StepUpProcess"/>
    <dgm:cxn modelId="{FC55D7E6-D77E-42E7-B9BA-8F4F5C3B11DC}" type="presParOf" srcId="{4402C055-AB3D-457E-AD9E-F3DE39138F36}" destId="{6FFB6303-AB98-4C00-BC29-A33CF6CEAB6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DF4DF-05B7-47CF-BDA3-93003C6A8672}" type="doc">
      <dgm:prSet loTypeId="urn:microsoft.com/office/officeart/2005/8/layout/chevron1" loCatId="process" qsTypeId="urn:microsoft.com/office/officeart/2005/8/quickstyle/simple1" qsCatId="simple" csTypeId="urn:microsoft.com/office/officeart/2005/8/colors/accent0_3" csCatId="mainScheme" phldr="1"/>
      <dgm:spPr/>
    </dgm:pt>
    <dgm:pt modelId="{7225DC30-3F9E-48B1-93A5-E40F94CBDD5D}">
      <dgm:prSet phldrT="[Text]"/>
      <dgm:spPr/>
      <dgm:t>
        <a:bodyPr/>
        <a:lstStyle/>
        <a:p>
          <a:r>
            <a:rPr lang="en-US"/>
            <a:t>FY26 end of current certificate terms GCVS and TECCA</a:t>
          </a:r>
        </a:p>
      </dgm:t>
    </dgm:pt>
    <dgm:pt modelId="{C5A3175E-53C2-43D3-98E9-1260AFB17002}" type="parTrans" cxnId="{CA2B127A-3517-4489-B9FF-9C4798EFFC9A}">
      <dgm:prSet/>
      <dgm:spPr/>
      <dgm:t>
        <a:bodyPr/>
        <a:lstStyle/>
        <a:p>
          <a:endParaRPr lang="en-US"/>
        </a:p>
      </dgm:t>
    </dgm:pt>
    <dgm:pt modelId="{3D1C8A62-1366-4DF1-9AE2-4A988EFAB321}" type="sibTrans" cxnId="{CA2B127A-3517-4489-B9FF-9C4798EFFC9A}">
      <dgm:prSet/>
      <dgm:spPr/>
      <dgm:t>
        <a:bodyPr/>
        <a:lstStyle/>
        <a:p>
          <a:endParaRPr lang="en-US"/>
        </a:p>
      </dgm:t>
    </dgm:pt>
    <dgm:pt modelId="{E03F63FF-7395-4892-9704-C2571FBCF81C}">
      <dgm:prSet phldrT="[Text]"/>
      <dgm:spPr/>
      <dgm:t>
        <a:bodyPr/>
        <a:lstStyle/>
        <a:p>
          <a:r>
            <a:rPr lang="en-US"/>
            <a:t>FY27: If BESE renews certificates for CMVS, reassess tuition rate. </a:t>
          </a:r>
        </a:p>
      </dgm:t>
    </dgm:pt>
    <dgm:pt modelId="{828DC3F9-B933-40A3-B3FA-2F1CCF947BAE}" type="parTrans" cxnId="{977930C3-534F-4052-8721-96AB1717D136}">
      <dgm:prSet/>
      <dgm:spPr/>
      <dgm:t>
        <a:bodyPr/>
        <a:lstStyle/>
        <a:p>
          <a:endParaRPr lang="en-US"/>
        </a:p>
      </dgm:t>
    </dgm:pt>
    <dgm:pt modelId="{E418C710-FACA-4EF2-833F-85D81426FD17}" type="sibTrans" cxnId="{977930C3-534F-4052-8721-96AB1717D136}">
      <dgm:prSet/>
      <dgm:spPr/>
      <dgm:t>
        <a:bodyPr/>
        <a:lstStyle/>
        <a:p>
          <a:endParaRPr lang="en-US"/>
        </a:p>
      </dgm:t>
    </dgm:pt>
    <dgm:pt modelId="{52F2945C-57CE-4781-BFA2-BC879463A2E2}" type="pres">
      <dgm:prSet presAssocID="{7F9DF4DF-05B7-47CF-BDA3-93003C6A8672}" presName="Name0" presStyleCnt="0">
        <dgm:presLayoutVars>
          <dgm:dir/>
          <dgm:animLvl val="lvl"/>
          <dgm:resizeHandles val="exact"/>
        </dgm:presLayoutVars>
      </dgm:prSet>
      <dgm:spPr/>
    </dgm:pt>
    <dgm:pt modelId="{ADB17CA3-E08F-47F6-98EC-7BDC7778C7B9}" type="pres">
      <dgm:prSet presAssocID="{7225DC30-3F9E-48B1-93A5-E40F94CBDD5D}" presName="parTxOnly" presStyleLbl="node1" presStyleIdx="0" presStyleCnt="2" custScaleX="55363">
        <dgm:presLayoutVars>
          <dgm:chMax val="0"/>
          <dgm:chPref val="0"/>
          <dgm:bulletEnabled val="1"/>
        </dgm:presLayoutVars>
      </dgm:prSet>
      <dgm:spPr/>
    </dgm:pt>
    <dgm:pt modelId="{6DE8903E-9BD0-400A-A1CD-260579C05493}" type="pres">
      <dgm:prSet presAssocID="{3D1C8A62-1366-4DF1-9AE2-4A988EFAB321}" presName="parTxOnlySpace" presStyleCnt="0"/>
      <dgm:spPr/>
    </dgm:pt>
    <dgm:pt modelId="{BCBFFB2F-F234-4C8F-9C61-63B01B4DA262}" type="pres">
      <dgm:prSet presAssocID="{E03F63FF-7395-4892-9704-C2571FBCF81C}" presName="parTxOnly" presStyleLbl="node1" presStyleIdx="1" presStyleCnt="2">
        <dgm:presLayoutVars>
          <dgm:chMax val="0"/>
          <dgm:chPref val="0"/>
          <dgm:bulletEnabled val="1"/>
        </dgm:presLayoutVars>
      </dgm:prSet>
      <dgm:spPr/>
    </dgm:pt>
  </dgm:ptLst>
  <dgm:cxnLst>
    <dgm:cxn modelId="{55427E10-9809-496D-89F6-41970297DE8F}" type="presOf" srcId="{7F9DF4DF-05B7-47CF-BDA3-93003C6A8672}" destId="{52F2945C-57CE-4781-BFA2-BC879463A2E2}" srcOrd="0" destOrd="0" presId="urn:microsoft.com/office/officeart/2005/8/layout/chevron1"/>
    <dgm:cxn modelId="{29EDD53F-E4A7-49F4-B0A2-EE3855C409EF}" type="presOf" srcId="{E03F63FF-7395-4892-9704-C2571FBCF81C}" destId="{BCBFFB2F-F234-4C8F-9C61-63B01B4DA262}" srcOrd="0" destOrd="0" presId="urn:microsoft.com/office/officeart/2005/8/layout/chevron1"/>
    <dgm:cxn modelId="{CA2B127A-3517-4489-B9FF-9C4798EFFC9A}" srcId="{7F9DF4DF-05B7-47CF-BDA3-93003C6A8672}" destId="{7225DC30-3F9E-48B1-93A5-E40F94CBDD5D}" srcOrd="0" destOrd="0" parTransId="{C5A3175E-53C2-43D3-98E9-1260AFB17002}" sibTransId="{3D1C8A62-1366-4DF1-9AE2-4A988EFAB321}"/>
    <dgm:cxn modelId="{99AECEB0-41A6-41B4-850A-6DF0023529A4}" type="presOf" srcId="{7225DC30-3F9E-48B1-93A5-E40F94CBDD5D}" destId="{ADB17CA3-E08F-47F6-98EC-7BDC7778C7B9}" srcOrd="0" destOrd="0" presId="urn:microsoft.com/office/officeart/2005/8/layout/chevron1"/>
    <dgm:cxn modelId="{977930C3-534F-4052-8721-96AB1717D136}" srcId="{7F9DF4DF-05B7-47CF-BDA3-93003C6A8672}" destId="{E03F63FF-7395-4892-9704-C2571FBCF81C}" srcOrd="1" destOrd="0" parTransId="{828DC3F9-B933-40A3-B3FA-2F1CCF947BAE}" sibTransId="{E418C710-FACA-4EF2-833F-85D81426FD17}"/>
    <dgm:cxn modelId="{1A9E2541-C3F7-48CF-8362-06C789CE5F88}" type="presParOf" srcId="{52F2945C-57CE-4781-BFA2-BC879463A2E2}" destId="{ADB17CA3-E08F-47F6-98EC-7BDC7778C7B9}" srcOrd="0" destOrd="0" presId="urn:microsoft.com/office/officeart/2005/8/layout/chevron1"/>
    <dgm:cxn modelId="{7F9E53CC-A42D-4C5F-AEEA-AF4574770696}" type="presParOf" srcId="{52F2945C-57CE-4781-BFA2-BC879463A2E2}" destId="{6DE8903E-9BD0-400A-A1CD-260579C05493}" srcOrd="1" destOrd="0" presId="urn:microsoft.com/office/officeart/2005/8/layout/chevron1"/>
    <dgm:cxn modelId="{9E10A75B-3587-4AA0-838B-55244EF7D758}" type="presParOf" srcId="{52F2945C-57CE-4781-BFA2-BC879463A2E2}" destId="{BCBFFB2F-F234-4C8F-9C61-63B01B4DA262}"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F9850-957C-40CB-82AC-CC04C237445E}">
      <dsp:nvSpPr>
        <dsp:cNvPr id="0" name=""/>
        <dsp:cNvSpPr/>
      </dsp:nvSpPr>
      <dsp:spPr>
        <a:xfrm rot="5400000">
          <a:off x="1488975" y="933109"/>
          <a:ext cx="1610118" cy="26792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D2E80-66F6-489C-B0B4-BBE713456C35}">
      <dsp:nvSpPr>
        <dsp:cNvPr id="0" name=""/>
        <dsp:cNvSpPr/>
      </dsp:nvSpPr>
      <dsp:spPr>
        <a:xfrm>
          <a:off x="1220206" y="1733613"/>
          <a:ext cx="2418797" cy="212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FY26</a:t>
          </a:r>
        </a:p>
        <a:p>
          <a:pPr marL="0" lvl="0" indent="0" algn="l" defTabSz="1911350">
            <a:lnSpc>
              <a:spcPct val="90000"/>
            </a:lnSpc>
            <a:spcBef>
              <a:spcPct val="0"/>
            </a:spcBef>
            <a:spcAft>
              <a:spcPct val="35000"/>
            </a:spcAft>
            <a:buNone/>
          </a:pPr>
          <a:r>
            <a:rPr lang="en-US" sz="4300" kern="1200"/>
            <a:t>$11,456*</a:t>
          </a:r>
        </a:p>
      </dsp:txBody>
      <dsp:txXfrm>
        <a:off x="1220206" y="1733613"/>
        <a:ext cx="2418797" cy="2120217"/>
      </dsp:txXfrm>
    </dsp:sp>
    <dsp:sp modelId="{CE09420C-194E-4C8F-A144-97EAA30A0EB2}">
      <dsp:nvSpPr>
        <dsp:cNvPr id="0" name=""/>
        <dsp:cNvSpPr/>
      </dsp:nvSpPr>
      <dsp:spPr>
        <a:xfrm>
          <a:off x="3182627" y="735863"/>
          <a:ext cx="456376" cy="45637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A3FE8-AE39-4274-814F-24F87E46FB25}">
      <dsp:nvSpPr>
        <dsp:cNvPr id="0" name=""/>
        <dsp:cNvSpPr/>
      </dsp:nvSpPr>
      <dsp:spPr>
        <a:xfrm rot="5400000">
          <a:off x="4450056" y="200387"/>
          <a:ext cx="1610118" cy="2679200"/>
        </a:xfrm>
        <a:prstGeom prst="corner">
          <a:avLst>
            <a:gd name="adj1" fmla="val 16120"/>
            <a:gd name="adj2" fmla="val 1611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3609B-E684-432D-8CF9-27ADC1D4CD9B}">
      <dsp:nvSpPr>
        <dsp:cNvPr id="0" name=""/>
        <dsp:cNvSpPr/>
      </dsp:nvSpPr>
      <dsp:spPr>
        <a:xfrm>
          <a:off x="4181287" y="1000890"/>
          <a:ext cx="2418797" cy="212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FY27</a:t>
          </a:r>
        </a:p>
        <a:p>
          <a:pPr marL="0" lvl="0" indent="0" algn="l" defTabSz="1911350">
            <a:lnSpc>
              <a:spcPct val="90000"/>
            </a:lnSpc>
            <a:spcBef>
              <a:spcPct val="0"/>
            </a:spcBef>
            <a:spcAft>
              <a:spcPct val="35000"/>
            </a:spcAft>
            <a:buNone/>
          </a:pPr>
          <a:r>
            <a:rPr lang="en-US" sz="4300" kern="1200"/>
            <a:t>$12,286*</a:t>
          </a:r>
        </a:p>
      </dsp:txBody>
      <dsp:txXfrm>
        <a:off x="4181287" y="1000890"/>
        <a:ext cx="2418797" cy="2120217"/>
      </dsp:txXfrm>
    </dsp:sp>
    <dsp:sp modelId="{53C1F9AD-934B-4BE2-A813-696FB7204221}">
      <dsp:nvSpPr>
        <dsp:cNvPr id="0" name=""/>
        <dsp:cNvSpPr/>
      </dsp:nvSpPr>
      <dsp:spPr>
        <a:xfrm>
          <a:off x="6143708" y="3141"/>
          <a:ext cx="456376" cy="45637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9E43D-6AEA-4A2D-94A1-B7D97706197C}">
      <dsp:nvSpPr>
        <dsp:cNvPr id="0" name=""/>
        <dsp:cNvSpPr/>
      </dsp:nvSpPr>
      <dsp:spPr>
        <a:xfrm rot="5400000">
          <a:off x="7411136" y="-532335"/>
          <a:ext cx="1610118" cy="2679200"/>
        </a:xfrm>
        <a:prstGeom prst="corner">
          <a:avLst>
            <a:gd name="adj1" fmla="val 16120"/>
            <a:gd name="adj2" fmla="val 1611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B6303-AB98-4C00-BC29-A33CF6CEAB62}">
      <dsp:nvSpPr>
        <dsp:cNvPr id="0" name=""/>
        <dsp:cNvSpPr/>
      </dsp:nvSpPr>
      <dsp:spPr>
        <a:xfrm>
          <a:off x="7142368" y="268168"/>
          <a:ext cx="2418797" cy="2120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FY28</a:t>
          </a:r>
        </a:p>
        <a:p>
          <a:pPr marL="0" lvl="0" indent="0" algn="l" defTabSz="1911350">
            <a:lnSpc>
              <a:spcPct val="90000"/>
            </a:lnSpc>
            <a:spcBef>
              <a:spcPct val="0"/>
            </a:spcBef>
            <a:spcAft>
              <a:spcPct val="35000"/>
            </a:spcAft>
            <a:buNone/>
          </a:pPr>
          <a:r>
            <a:rPr lang="en-US" sz="4300" kern="1200"/>
            <a:t>$13,114*</a:t>
          </a:r>
        </a:p>
      </dsp:txBody>
      <dsp:txXfrm>
        <a:off x="7142368" y="268168"/>
        <a:ext cx="2418797" cy="2120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17CA3-E08F-47F6-98EC-7BDC7778C7B9}">
      <dsp:nvSpPr>
        <dsp:cNvPr id="0" name=""/>
        <dsp:cNvSpPr/>
      </dsp:nvSpPr>
      <dsp:spPr>
        <a:xfrm>
          <a:off x="2770" y="0"/>
          <a:ext cx="3351317" cy="167754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FY26 end of current certificate terms GCVS and TECCA</a:t>
          </a:r>
        </a:p>
      </dsp:txBody>
      <dsp:txXfrm>
        <a:off x="841542" y="0"/>
        <a:ext cx="1673773" cy="1677544"/>
      </dsp:txXfrm>
    </dsp:sp>
    <dsp:sp modelId="{BCBFFB2F-F234-4C8F-9C61-63B01B4DA262}">
      <dsp:nvSpPr>
        <dsp:cNvPr id="0" name=""/>
        <dsp:cNvSpPr/>
      </dsp:nvSpPr>
      <dsp:spPr>
        <a:xfrm>
          <a:off x="2748752" y="0"/>
          <a:ext cx="6053351" cy="167754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FY27: If BESE renews certificates for CMVS, reassess tuition rate. </a:t>
          </a:r>
        </a:p>
      </dsp:txBody>
      <dsp:txXfrm>
        <a:off x="3587524" y="0"/>
        <a:ext cx="4375807" cy="167754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11/22/2024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legislature.gov/Laws/GeneralLaws/PartI/TitleXII/Chapter71/Section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8383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two operating Commonwealth of Massachusetts Virtual School: GCVS and TECCA. Today the Board will discuss the commissioner’s options for responding to requests from these two virtual schools to increase their per pupil tuition rates. While the commissioner’s memorandum includes a lot of information, this brief presentation will provide the board with a few highlights.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through agenda items to preview what is to come in this presentation.)</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40494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First, I would like to share some context on CMVS.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Like a charter school and other options, CMVS provides public school choice options for students and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first two bullets.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After third bullet: It is important to note that when we talk about virtual school per pupil tuition rates, we mean the rates a student’s public district of residence pays to a public virtual school for that student’s enrollment. </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37196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ptos" panose="020B0004020202020204" pitchFamily="34" charset="0"/>
                <a:ea typeface="Aptos" panose="020B0004020202020204" pitchFamily="34" charset="0"/>
                <a:cs typeface="Cordia New" panose="020B0304020202020204" pitchFamily="34" charset="-34"/>
              </a:rPr>
              <a:t>While the virtual school statute establishes the school choice rate of $5,000 as the default amount for tuition, neither GCVS or TECCA has ever had tuition set at the default amount of $5,000.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ptos" panose="020B0004020202020204" pitchFamily="34" charset="0"/>
                <a:ea typeface="Aptos" panose="020B0004020202020204" pitchFamily="34" charset="0"/>
                <a:cs typeface="Cordia New" panose="020B0304020202020204" pitchFamily="34" charset="-34"/>
              </a:rPr>
              <a:t>Since the passage of the Student Opportunity Act in 2019, foundation budget rates in the Chapter 70 formula have steadily increased the amount of state aid provided to school districts and thus increased the state average per pupil foundation budget, upon which a CMVS per pupil tuition is based. In FY17, the state average per pupil foundation budget was $10,774; in FY25 the final state average per pupil foundation budget is $16,051.</a:t>
            </a: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11754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E72A-4AB2-8C36-D4C5-88B2C9E4F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38BAD-AF2D-8810-D7E1-053437586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5FF82-129A-26E7-63A1-C31D194D1F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ptos" panose="020B0004020202020204" pitchFamily="34" charset="0"/>
                <a:ea typeface="Aptos" panose="020B0004020202020204" pitchFamily="34" charset="0"/>
                <a:cs typeface="Cordia New" panose="020B0304020202020204" pitchFamily="34" charset="-34"/>
              </a:rPr>
              <a:t>The proposed tuition rate of $13,114 reflects the directives of the virtual school statute: it is no higher than the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state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average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per</a:t>
            </a:r>
            <a:r>
              <a:rPr lang="en-US" sz="1200" kern="100" spc="-2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pupil</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foundation</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budget</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for</a:t>
            </a:r>
            <a:r>
              <a:rPr lang="en-US" sz="1200" kern="100" spc="-1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students</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of</a:t>
            </a:r>
            <a:r>
              <a:rPr lang="en-US" sz="1200" kern="100" spc="-1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the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same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classification</a:t>
            </a:r>
            <a:r>
              <a:rPr lang="en-US" sz="1200" kern="100" spc="-1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and</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grade</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ptos" panose="020B0004020202020204" pitchFamily="34" charset="0"/>
                <a:ea typeface="Aptos" panose="020B0004020202020204" pitchFamily="34" charset="0"/>
                <a:cs typeface="Cordia New" panose="020B0304020202020204" pitchFamily="34" charset="-34"/>
              </a:rPr>
              <a:t>The recommended final tuition rate of $13,144 is derived from the FY25 state average per pupil foundation budget for grades K-12 ($16,051), after subtracting vocational costs, operations and maintenance costs, and in- and out-of-district special education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ptos" panose="020B0004020202020204" pitchFamily="34" charset="0"/>
                <a:ea typeface="Aptos" panose="020B0004020202020204" pitchFamily="34" charset="0"/>
                <a:cs typeface="Cordia New" panose="020B0304020202020204" pitchFamily="34" charset="-34"/>
              </a:rPr>
              <a:t>The CMVS do not serve a vocational population. While CMVS serve special education students, the additional cost of CMVS special</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education</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services</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is</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calculated</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in</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accordance</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with</a:t>
            </a:r>
            <a:r>
              <a:rPr lang="en-US" sz="1200" kern="100" spc="-15">
                <a:effectLst/>
                <a:latin typeface="Aptos" panose="020B0004020202020204" pitchFamily="34" charset="0"/>
                <a:ea typeface="Aptos" panose="020B0004020202020204" pitchFamily="34" charset="0"/>
                <a:cs typeface="Cordia New" panose="020B0304020202020204" pitchFamily="34" charset="-34"/>
              </a:rPr>
              <a:t> the school finance regulations, </a:t>
            </a:r>
            <a:r>
              <a:rPr lang="en-US" sz="1200" kern="100">
                <a:effectLst/>
                <a:latin typeface="Aptos" panose="020B0004020202020204" pitchFamily="34" charset="0"/>
                <a:ea typeface="Aptos" panose="020B0004020202020204" pitchFamily="34" charset="0"/>
                <a:cs typeface="Cordia New" panose="020B0304020202020204" pitchFamily="34" charset="-34"/>
              </a:rPr>
              <a:t>603</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CMR</a:t>
            </a:r>
            <a:r>
              <a:rPr lang="en-US" sz="1200" kern="100" spc="-1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10.07(3),</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and</a:t>
            </a:r>
            <a:r>
              <a:rPr lang="en-US" sz="1200" kern="100" spc="-15">
                <a:effectLst/>
                <a:latin typeface="Aptos" panose="020B0004020202020204" pitchFamily="34" charset="0"/>
                <a:ea typeface="Aptos" panose="020B0004020202020204" pitchFamily="34" charset="0"/>
                <a:cs typeface="Cordia New" panose="020B0304020202020204" pitchFamily="34" charset="-34"/>
              </a:rPr>
              <a:t> is </a:t>
            </a:r>
            <a:r>
              <a:rPr lang="en-US" sz="1200" kern="100">
                <a:effectLst/>
                <a:latin typeface="Aptos" panose="020B0004020202020204" pitchFamily="34" charset="0"/>
                <a:ea typeface="Aptos" panose="020B0004020202020204" pitchFamily="34" charset="0"/>
                <a:cs typeface="Cordia New" panose="020B0304020202020204" pitchFamily="34" charset="-34"/>
              </a:rPr>
              <a:t>reimbursed in addition to the per pupil tuition amount unless such services are provided in kind by the sending </a:t>
            </a:r>
            <a:r>
              <a:rPr lang="en-US" sz="1200" kern="100" spc="-10">
                <a:effectLst/>
                <a:latin typeface="Aptos" panose="020B0004020202020204" pitchFamily="34" charset="0"/>
                <a:ea typeface="Aptos" panose="020B0004020202020204" pitchFamily="34" charset="0"/>
                <a:cs typeface="Cordia New" panose="020B0304020202020204" pitchFamily="34" charset="-34"/>
              </a:rPr>
              <a:t>district. </a:t>
            </a: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Aptos" panose="020B0004020202020204" pitchFamily="34" charset="0"/>
              </a:rPr>
              <a:t>The Operations and </a:t>
            </a:r>
            <a:r>
              <a:rPr lang="en-US" sz="1200">
                <a:ea typeface="Aptos" panose="020B0004020202020204" pitchFamily="34" charset="0"/>
              </a:rPr>
              <a:t>Maintenance foundations costs are also subtracted. </a:t>
            </a:r>
            <a:r>
              <a:rPr lang="en-US" sz="1200" kern="100">
                <a:effectLst/>
                <a:latin typeface="Aptos" panose="020B0004020202020204" pitchFamily="34" charset="0"/>
                <a:ea typeface="Aptos" panose="020B0004020202020204" pitchFamily="34" charset="0"/>
                <a:cs typeface="Cordia New" panose="020B0304020202020204" pitchFamily="34" charset="-34"/>
              </a:rPr>
              <a:t>Neither TECCA nor GCVS provide a physical location that serves a majority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spc="-1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spc="-10">
                <a:effectLst/>
                <a:latin typeface="Aptos" panose="020B0004020202020204" pitchFamily="34" charset="0"/>
                <a:ea typeface="Aptos" panose="020B0004020202020204" pitchFamily="34" charset="0"/>
                <a:cs typeface="Cordia New" panose="020B0304020202020204" pitchFamily="34" charset="-34"/>
              </a:rPr>
              <a:t>These factors reflect the calculations used to determine the tuition rate adjustments for GCVS and TECCA in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spc="-10">
              <a:effectLst/>
              <a:latin typeface="Aptos" panose="020B0004020202020204" pitchFamily="34" charset="0"/>
              <a:ea typeface="Aptos" panose="020B0004020202020204" pitchFamily="34" charset="0"/>
              <a:cs typeface="Cordia New" panose="020B03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spc="-10">
                <a:effectLst/>
                <a:latin typeface="Aptos" panose="020B0004020202020204" pitchFamily="34" charset="0"/>
                <a:ea typeface="Aptos" panose="020B0004020202020204" pitchFamily="34" charset="0"/>
                <a:cs typeface="Cordia New" panose="020B0304020202020204" pitchFamily="34" charset="-34"/>
              </a:rPr>
              <a:t>The numbers you see here represent the full tuition paid by sending districts; the Department retains a $75 fee per pupil to administer the virtual school program, as allowed by law. </a:t>
            </a: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endParaRPr lang="en-US"/>
          </a:p>
        </p:txBody>
      </p:sp>
      <p:sp>
        <p:nvSpPr>
          <p:cNvPr id="4" name="Slide Number Placeholder 3">
            <a:extLst>
              <a:ext uri="{FF2B5EF4-FFF2-40B4-BE49-F238E27FC236}">
                <a16:creationId xmlns:a16="http://schemas.microsoft.com/office/drawing/2014/main" id="{BEE8050F-01B5-D216-693C-7CA3A2B4021F}"/>
              </a:ext>
            </a:extLst>
          </p:cNvPr>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13106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FY24, GCVS and TECCA received a per pupil tuition amount of $9,597, less $75 per pupil retained by the Department for program administration.</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42226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Implementation Timeline - Option 2 Graduated Timeline: </a:t>
            </a:r>
          </a:p>
          <a:p>
            <a:r>
              <a:rPr lang="en-US" sz="1800"/>
              <a:t>Current certificate expires on July 1, 2026, and per pupil tuition rate must be reassessed for renewal determination.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t>Board vote on December 17, 2024, to amend GCVS and TECCA certificates would specify $11,456 per pupil tuition plus inflation, effective for FY26. A reminder, the CMMR would slightly </a:t>
            </a:r>
            <a:r>
              <a:rPr lang="en-US" sz="1800" err="1"/>
              <a:t>increaase</a:t>
            </a:r>
            <a:r>
              <a:rPr lang="en-US" sz="1800"/>
              <a:t> the tuition rate to reflect the annual Chapter 70 inflationary adjustment. </a:t>
            </a:r>
          </a:p>
          <a:p>
            <a:pPr lvl="1"/>
            <a:r>
              <a:rPr lang="en-US" sz="1800"/>
              <a:t>If renewal approved in March 2026, the rate would be $12,286 in FY27 and $13,114 in FY28, with $75 per pupil retained by the Department each year.</a:t>
            </a:r>
          </a:p>
          <a:p>
            <a:pPr lvl="1"/>
            <a:r>
              <a:rPr lang="en-US" sz="1800"/>
              <a:t>The Board’s vote would authorize the Commissioner to adjust the rate annually to reflect future inflation.</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414852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145"/>
              </a:lnSpc>
            </a:pPr>
            <a:r>
              <a:rPr lang="en-US" sz="1200" kern="100">
                <a:effectLst/>
                <a:latin typeface="Aptos" panose="020B0004020202020204" pitchFamily="34" charset="0"/>
                <a:ea typeface="Aptos" panose="020B0004020202020204" pitchFamily="34" charset="0"/>
                <a:cs typeface="Cordia New" panose="020B0304020202020204" pitchFamily="34" charset="-34"/>
              </a:rPr>
              <a:t>The</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virtual</a:t>
            </a:r>
            <a:r>
              <a:rPr lang="en-US" sz="1200" kern="100" spc="-2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school</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statute</a:t>
            </a:r>
            <a:r>
              <a:rPr lang="en-US" sz="1200" kern="100" spc="-2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at</a:t>
            </a:r>
            <a:r>
              <a:rPr lang="en-US" sz="1200" kern="100" spc="-30">
                <a:effectLst/>
                <a:latin typeface="Aptos" panose="020B0004020202020204" pitchFamily="34" charset="0"/>
                <a:ea typeface="Aptos" panose="020B0004020202020204" pitchFamily="34" charset="0"/>
                <a:cs typeface="Cordia New" panose="020B0304020202020204" pitchFamily="34" charset="-34"/>
              </a:rPr>
              <a:t> </a:t>
            </a:r>
            <a:r>
              <a:rPr lang="en-US" sz="1200" u="sng" kern="10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G.L.</a:t>
            </a:r>
            <a:r>
              <a:rPr lang="en-US" sz="1200" u="sng" kern="100" spc="-2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 </a:t>
            </a:r>
            <a:r>
              <a:rPr lang="en-US" sz="1200" u="sng" kern="10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c.</a:t>
            </a:r>
            <a:r>
              <a:rPr lang="en-US" sz="1200" u="sng" kern="100" spc="-15">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 </a:t>
            </a:r>
            <a:r>
              <a:rPr lang="en-US" sz="1200" u="sng" kern="10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71,</a:t>
            </a:r>
            <a:r>
              <a:rPr lang="en-US" sz="1200" u="sng" kern="100" spc="-2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 </a:t>
            </a:r>
            <a:r>
              <a:rPr lang="en-US" sz="1200" u="sng" kern="10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a:t>
            </a:r>
            <a:r>
              <a:rPr lang="en-US" sz="1200" u="sng" kern="100" spc="-25">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 </a:t>
            </a:r>
            <a:r>
              <a:rPr lang="en-US" sz="1200" u="sng" kern="100">
                <a:solidFill>
                  <a:srgbClr val="145F82"/>
                </a:solidFill>
                <a:effectLst/>
                <a:latin typeface="Aptos" panose="020B0004020202020204" pitchFamily="34" charset="0"/>
                <a:ea typeface="Aptos" panose="020B0004020202020204" pitchFamily="34" charset="0"/>
                <a:cs typeface="Cordia New" panose="020B0304020202020204" pitchFamily="34" charset="-34"/>
                <a:hlinkClick r:id="rId3"/>
              </a:rPr>
              <a:t>94</a:t>
            </a:r>
            <a:r>
              <a:rPr lang="en-US" sz="1200" kern="100">
                <a:solidFill>
                  <a:srgbClr val="145F82"/>
                </a:solidFill>
                <a:effectLst/>
                <a:latin typeface="Aptos" panose="020B0004020202020204" pitchFamily="34" charset="0"/>
                <a:ea typeface="Aptos" panose="020B0004020202020204" pitchFamily="34" charset="0"/>
                <a:cs typeface="Cordia New" panose="020B0304020202020204" pitchFamily="34" charset="-34"/>
              </a:rPr>
              <a:t>(</a:t>
            </a:r>
            <a:r>
              <a:rPr lang="en-US" sz="1200" kern="100">
                <a:effectLst/>
                <a:latin typeface="Aptos" panose="020B0004020202020204" pitchFamily="34" charset="0"/>
                <a:ea typeface="Aptos" panose="020B0004020202020204" pitchFamily="34" charset="0"/>
                <a:cs typeface="Cordia New" panose="020B0304020202020204" pitchFamily="34" charset="-34"/>
              </a:rPr>
              <a:t>k),</a:t>
            </a:r>
            <a:r>
              <a:rPr lang="en-US" sz="1200" kern="100" spc="-2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specifies</a:t>
            </a:r>
            <a:r>
              <a:rPr lang="en-US" sz="1200" kern="100" spc="-3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as</a:t>
            </a:r>
            <a:r>
              <a:rPr lang="en-US" sz="1200" kern="100" spc="-2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follows</a:t>
            </a:r>
            <a:r>
              <a:rPr lang="en-US" sz="1200" kern="100" spc="-3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regarding </a:t>
            </a:r>
            <a:r>
              <a:rPr lang="en-US" sz="1200" kern="100" spc="-10">
                <a:effectLst/>
                <a:latin typeface="Aptos" panose="020B0004020202020204" pitchFamily="34" charset="0"/>
                <a:ea typeface="Aptos" panose="020B0004020202020204" pitchFamily="34" charset="0"/>
                <a:cs typeface="Cordia New" panose="020B0304020202020204" pitchFamily="34" charset="-34"/>
              </a:rPr>
              <a:t>tuition.</a:t>
            </a:r>
            <a:endParaRPr lang="en-US" sz="1200" kern="100">
              <a:effectLst/>
              <a:latin typeface="Aptos" panose="020B0004020202020204" pitchFamily="34" charset="0"/>
              <a:ea typeface="Aptos" panose="020B0004020202020204" pitchFamily="34" charset="0"/>
              <a:cs typeface="Cordia New" panose="020B0304020202020204" pitchFamily="34" charset="-34"/>
            </a:endParaRPr>
          </a:p>
          <a:p>
            <a:pPr marL="457200" marR="429895"/>
            <a:r>
              <a:rPr lang="en-US" sz="1200" kern="100">
                <a:effectLst/>
                <a:latin typeface="Aptos" panose="020B0004020202020204" pitchFamily="34" charset="0"/>
                <a:ea typeface="Aptos" panose="020B0004020202020204" pitchFamily="34" charset="0"/>
                <a:cs typeface="Cordia New" panose="020B0304020202020204" pitchFamily="34" charset="-34"/>
              </a:rPr>
              <a:t>The amount of tuition per pupil a school district shall pay for a student residing in the district who is enrolled in a commonwealth virtual school shall be the </a:t>
            </a:r>
            <a:r>
              <a:rPr lang="en-US" sz="1200" b="1" kern="100">
                <a:effectLst/>
                <a:latin typeface="Aptos" panose="020B0004020202020204" pitchFamily="34" charset="0"/>
                <a:ea typeface="Aptos" panose="020B0004020202020204" pitchFamily="34" charset="0"/>
                <a:cs typeface="Cordia New" panose="020B0304020202020204" pitchFamily="34" charset="-34"/>
              </a:rPr>
              <a:t>school choice tuition amount</a:t>
            </a:r>
            <a:r>
              <a:rPr lang="en-US" sz="1200" kern="100">
                <a:effectLst/>
                <a:latin typeface="Aptos" panose="020B0004020202020204" pitchFamily="34" charset="0"/>
                <a:ea typeface="Aptos" panose="020B0004020202020204" pitchFamily="34" charset="0"/>
                <a:cs typeface="Cordia New" panose="020B0304020202020204" pitchFamily="34" charset="-34"/>
              </a:rPr>
              <a:t>, which shall be </a:t>
            </a:r>
            <a:r>
              <a:rPr lang="en-US" sz="1200" b="1" kern="100">
                <a:effectLst/>
                <a:latin typeface="Aptos" panose="020B0004020202020204" pitchFamily="34" charset="0"/>
                <a:ea typeface="Aptos" panose="020B0004020202020204" pitchFamily="34" charset="0"/>
                <a:cs typeface="Cordia New" panose="020B0304020202020204" pitchFamily="34" charset="-34"/>
              </a:rPr>
              <a:t>paid through the school choice mechanism</a:t>
            </a:r>
            <a:r>
              <a:rPr lang="en-US" sz="1200" kern="100">
                <a:effectLst/>
                <a:latin typeface="Aptos" panose="020B0004020202020204" pitchFamily="34" charset="0"/>
                <a:ea typeface="Aptos" panose="020B0004020202020204" pitchFamily="34" charset="0"/>
                <a:cs typeface="Cordia New" panose="020B0304020202020204" pitchFamily="34" charset="-34"/>
              </a:rPr>
              <a:t>; provided, that the department may, in consultation with the operational services division, </a:t>
            </a:r>
            <a:r>
              <a:rPr lang="en-US" sz="1200" b="1" kern="100">
                <a:effectLst/>
                <a:latin typeface="Aptos" panose="020B0004020202020204" pitchFamily="34" charset="0"/>
                <a:ea typeface="Aptos" panose="020B0004020202020204" pitchFamily="34" charset="0"/>
                <a:cs typeface="Cordia New" panose="020B0304020202020204" pitchFamily="34" charset="-34"/>
              </a:rPr>
              <a:t>approve alternative tuition amounts</a:t>
            </a:r>
            <a:r>
              <a:rPr lang="en-US" sz="1200" kern="100">
                <a:effectLst/>
                <a:latin typeface="Aptos" panose="020B0004020202020204" pitchFamily="34" charset="0"/>
                <a:ea typeface="Aptos" panose="020B0004020202020204" pitchFamily="34" charset="0"/>
                <a:cs typeface="Cordia New" panose="020B0304020202020204" pitchFamily="34" charset="-34"/>
              </a:rPr>
              <a:t> proposed by applicants that </a:t>
            </a:r>
            <a:r>
              <a:rPr lang="en-US" sz="1200" b="1" kern="100">
                <a:effectLst/>
                <a:latin typeface="Aptos" panose="020B0004020202020204" pitchFamily="34" charset="0"/>
                <a:ea typeface="Aptos" panose="020B0004020202020204" pitchFamily="34" charset="0"/>
                <a:cs typeface="Cordia New" panose="020B0304020202020204" pitchFamily="34" charset="-34"/>
              </a:rPr>
              <a:t>shall not exceed</a:t>
            </a:r>
            <a:r>
              <a:rPr lang="en-US" sz="1200" b="1" kern="100" spc="-1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the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state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average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per</a:t>
            </a:r>
            <a:r>
              <a:rPr lang="en-US" sz="1200" b="1" kern="100" spc="-2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pupil</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foundation</a:t>
            </a:r>
            <a:r>
              <a:rPr lang="en-US" sz="1200" b="1" kern="100" spc="-2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budget</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for</a:t>
            </a:r>
            <a:r>
              <a:rPr lang="en-US" sz="1200" b="1" kern="100" spc="-1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students</a:t>
            </a:r>
            <a:r>
              <a:rPr lang="en-US" sz="1200" b="1" kern="100" spc="-2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of</a:t>
            </a:r>
            <a:r>
              <a:rPr lang="en-US" sz="1200" b="1" kern="100" spc="-1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the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same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classification</a:t>
            </a:r>
            <a:r>
              <a:rPr lang="en-US" sz="1200" b="1" kern="100" spc="-1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and</a:t>
            </a:r>
            <a:r>
              <a:rPr lang="en-US" sz="1200" b="1" kern="100" spc="-20">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grade</a:t>
            </a:r>
            <a:r>
              <a:rPr lang="en-US" sz="1200" b="1" kern="100" spc="-15">
                <a:effectLst/>
                <a:latin typeface="Aptos" panose="020B0004020202020204" pitchFamily="34" charset="0"/>
                <a:ea typeface="Aptos" panose="020B0004020202020204" pitchFamily="34" charset="0"/>
                <a:cs typeface="Cordia New" panose="020B0304020202020204" pitchFamily="34" charset="-34"/>
              </a:rPr>
              <a:t> </a:t>
            </a:r>
            <a:r>
              <a:rPr lang="en-US" sz="1200" b="1" kern="100">
                <a:effectLst/>
                <a:latin typeface="Aptos" panose="020B0004020202020204" pitchFamily="34" charset="0"/>
                <a:ea typeface="Aptos" panose="020B0004020202020204" pitchFamily="34" charset="0"/>
                <a:cs typeface="Cordia New" panose="020B0304020202020204" pitchFamily="34" charset="-34"/>
              </a:rPr>
              <a:t>level</a:t>
            </a:r>
            <a:r>
              <a:rPr lang="en-US" sz="1200" kern="100">
                <a:effectLst/>
                <a:latin typeface="Aptos" panose="020B0004020202020204" pitchFamily="34" charset="0"/>
                <a:ea typeface="Aptos" panose="020B0004020202020204" pitchFamily="34" charset="0"/>
                <a:cs typeface="Cordia New" panose="020B0304020202020204" pitchFamily="34" charset="-34"/>
              </a:rPr>
              <a:t>; provided, further, that the</a:t>
            </a:r>
            <a:r>
              <a:rPr lang="en-US" sz="1200" kern="100" spc="-10">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department may authorize additional tuition assessments</a:t>
            </a:r>
            <a:r>
              <a:rPr lang="en-US" sz="1200" kern="100" spc="-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for services</a:t>
            </a:r>
            <a:r>
              <a:rPr lang="en-US" sz="1200" kern="100" spc="-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required</a:t>
            </a:r>
            <a:r>
              <a:rPr lang="en-US" sz="1200" kern="100" spc="-5">
                <a:effectLst/>
                <a:latin typeface="Aptos" panose="020B0004020202020204" pitchFamily="34" charset="0"/>
                <a:ea typeface="Aptos" panose="020B0004020202020204" pitchFamily="34" charset="0"/>
                <a:cs typeface="Cordia New" panose="020B0304020202020204" pitchFamily="34" charset="-34"/>
              </a:rPr>
              <a:t> </a:t>
            </a:r>
            <a:r>
              <a:rPr lang="en-US" sz="1200" kern="100">
                <a:effectLst/>
                <a:latin typeface="Aptos" panose="020B0004020202020204" pitchFamily="34" charset="0"/>
                <a:ea typeface="Aptos" panose="020B0004020202020204" pitchFamily="34" charset="0"/>
                <a:cs typeface="Cordia New" panose="020B0304020202020204" pitchFamily="34" charset="-34"/>
              </a:rPr>
              <a:t>by an individualized education program established pursuant to chapter 71B.</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95819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Aptos" panose="020B0004020202020204" pitchFamily="34" charset="0"/>
                <a:cs typeface="Cordia New" panose="020B0304020202020204" pitchFamily="34" charset="-34"/>
              </a:rPr>
              <a:t>The virtual school statute, at </a:t>
            </a:r>
            <a:r>
              <a:rPr lang="en-US" sz="1200">
                <a:effectLst/>
                <a:latin typeface="Aptos" panose="020B0004020202020204" pitchFamily="34" charset="0"/>
                <a:ea typeface="Aptos" panose="020B0004020202020204" pitchFamily="34" charset="0"/>
                <a:cs typeface="Cordia New" panose="020B0304020202020204" pitchFamily="34" charset="-34"/>
              </a:rPr>
              <a:t>G.L. c. 71, § 94(k), starts with the presumption that the tuition paid to a CMVS “shall be the school choice tuition amount” and that such tuition “shall be paid through the school choice mechanism.” </a:t>
            </a:r>
          </a:p>
          <a:p>
            <a:r>
              <a:rPr lang="en-US" sz="1200">
                <a:effectLst/>
                <a:latin typeface="Aptos" panose="020B0004020202020204" pitchFamily="34" charset="0"/>
                <a:ea typeface="Aptos" panose="020B0004020202020204" pitchFamily="34" charset="0"/>
                <a:cs typeface="Cordia New" panose="020B0304020202020204" pitchFamily="34" charset="-34"/>
              </a:rPr>
              <a:t>Under G.L. c. 76, § 12B, the school choice statute, a school district is charged a set tuition for each resident student who enrolls in a CMVS, and the Department transfers the funds from the district to the CMVS, less an administrative fee of $75 per student. </a:t>
            </a:r>
          </a:p>
          <a:p>
            <a:r>
              <a:rPr lang="en-US" sz="1200">
                <a:effectLst/>
                <a:latin typeface="Aptos" panose="020B0004020202020204" pitchFamily="34" charset="0"/>
                <a:ea typeface="Aptos" panose="020B0004020202020204" pitchFamily="34" charset="0"/>
                <a:cs typeface="Cordia New" panose="020B0304020202020204" pitchFamily="34" charset="-34"/>
              </a:rPr>
              <a:t>Tuition is based on full year enrollment and is prorated if a student is enrolled in the CMVS for only a portion of the school year. </a:t>
            </a:r>
            <a:endParaRPr lang="en-US" sz="1200">
              <a:latin typeface="Aptos" panose="020B0004020202020204" pitchFamily="34" charset="0"/>
              <a:ea typeface="Aptos" panose="020B0004020202020204" pitchFamily="34" charset="0"/>
              <a:cs typeface="Cordia New" panose="020B0304020202020204" pitchFamily="34" charset="-34"/>
            </a:endParaRPr>
          </a:p>
          <a:p>
            <a:r>
              <a:rPr lang="en-US" sz="1200">
                <a:latin typeface="Aptos" panose="020B0004020202020204" pitchFamily="34" charset="0"/>
                <a:cs typeface="Cordia New" panose="020B0304020202020204" pitchFamily="34" charset="-34"/>
              </a:rPr>
              <a:t>CMVS tuition rate does not change during the school year.</a:t>
            </a:r>
            <a:endParaRPr lang="en-US" sz="1200"/>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862400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alegislature.gov/Laws/GeneralLaws/PartI/TitleXII/Chapter71/Section9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464669" y="1490133"/>
            <a:ext cx="11262661" cy="2694872"/>
          </a:xfrm>
        </p:spPr>
        <p:txBody>
          <a:bodyPr>
            <a:noAutofit/>
          </a:bodyPr>
          <a:lstStyle/>
          <a:p>
            <a:pPr algn="ctr"/>
            <a:br>
              <a:rPr lang="en-US" sz="5400" dirty="0">
                <a:latin typeface="Arial"/>
                <a:cs typeface="Arial"/>
              </a:rPr>
            </a:br>
            <a:br>
              <a:rPr lang="en-US" sz="5400" dirty="0">
                <a:latin typeface="Arial"/>
                <a:cs typeface="Arial"/>
              </a:rPr>
            </a:br>
            <a:br>
              <a:rPr lang="en-US" sz="5400" dirty="0">
                <a:latin typeface="Arial"/>
                <a:cs typeface="Arial"/>
              </a:rPr>
            </a:br>
            <a:br>
              <a:rPr lang="en-US" sz="5400" dirty="0">
                <a:latin typeface="Arial"/>
                <a:cs typeface="Arial"/>
              </a:rPr>
            </a:br>
            <a:r>
              <a:rPr lang="en-US" sz="4400" dirty="0">
                <a:latin typeface="Arial"/>
                <a:cs typeface="Arial"/>
              </a:rPr>
              <a:t>Commonwealth of Massachusetts Virtual Schools: Funding</a:t>
            </a:r>
            <a:br>
              <a:rPr lang="en-US" sz="3600" dirty="0">
                <a:latin typeface="Arial"/>
                <a:cs typeface="Arial"/>
              </a:rPr>
            </a:br>
            <a:br>
              <a:rPr lang="en-US" sz="3600" dirty="0">
                <a:latin typeface="Arial"/>
                <a:cs typeface="Arial"/>
              </a:rPr>
            </a:br>
            <a:endParaRPr lang="en-US" sz="1800" b="0" spc="0" dirty="0">
              <a:latin typeface="Arial"/>
              <a:cs typeface="Arial"/>
            </a:endParaRP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5838" y="4853758"/>
            <a:ext cx="11020735" cy="1183626"/>
          </a:xfrm>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8F960D0C-2D7A-EC3D-7915-70523475690D}"/>
              </a:ext>
            </a:extLst>
          </p:cNvPr>
          <p:cNvSpPr txBox="1"/>
          <p:nvPr/>
        </p:nvSpPr>
        <p:spPr>
          <a:xfrm>
            <a:off x="1190919" y="4857860"/>
            <a:ext cx="98244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November 19, 2024</a:t>
            </a:r>
          </a:p>
          <a:p>
            <a:endParaRPr lang="en-US" sz="2400">
              <a:latin typeface="Arial"/>
              <a:cs typeface="Arial"/>
            </a:endParaRP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D731-3EE1-6408-0324-08C1795E57E4}"/>
              </a:ext>
            </a:extLst>
          </p:cNvPr>
          <p:cNvSpPr>
            <a:spLocks noGrp="1"/>
          </p:cNvSpPr>
          <p:nvPr>
            <p:ph type="title"/>
          </p:nvPr>
        </p:nvSpPr>
        <p:spPr/>
        <p:txBody>
          <a:bodyPr>
            <a:normAutofit fontScale="90000"/>
          </a:bodyPr>
          <a:lstStyle/>
          <a:p>
            <a:r>
              <a:rPr lang="en-US"/>
              <a:t>Appendix: </a:t>
            </a:r>
            <a:r>
              <a:rPr lang="en-US" sz="6000"/>
              <a:t>Background for CMVS Tuition Rates</a:t>
            </a:r>
            <a:br>
              <a:rPr lang="en-US" sz="6000"/>
            </a:br>
            <a:r>
              <a:rPr lang="en-US"/>
              <a:t> </a:t>
            </a:r>
          </a:p>
        </p:txBody>
      </p:sp>
    </p:spTree>
    <p:extLst>
      <p:ext uri="{BB962C8B-B14F-4D97-AF65-F5344CB8AC3E}">
        <p14:creationId xmlns:p14="http://schemas.microsoft.com/office/powerpoint/2010/main" val="148193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375FD-AD51-D89F-936D-14D6990983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FE82FC-F06C-B9B6-4EB4-E4744B07FE4B}"/>
              </a:ext>
            </a:extLst>
          </p:cNvPr>
          <p:cNvSpPr>
            <a:spLocks noGrp="1"/>
          </p:cNvSpPr>
          <p:nvPr>
            <p:ph type="title"/>
          </p:nvPr>
        </p:nvSpPr>
        <p:spPr>
          <a:xfrm>
            <a:off x="838200" y="343861"/>
            <a:ext cx="10515600" cy="1042852"/>
          </a:xfrm>
        </p:spPr>
        <p:txBody>
          <a:bodyPr>
            <a:normAutofit/>
          </a:bodyPr>
          <a:lstStyle/>
          <a:p>
            <a:r>
              <a:rPr lang="en-US" sz="4400"/>
              <a:t>Background – CMVS Tuition Rates</a:t>
            </a:r>
          </a:p>
        </p:txBody>
      </p:sp>
      <p:sp>
        <p:nvSpPr>
          <p:cNvPr id="2" name="Content Placeholder 1">
            <a:extLst>
              <a:ext uri="{FF2B5EF4-FFF2-40B4-BE49-F238E27FC236}">
                <a16:creationId xmlns:a16="http://schemas.microsoft.com/office/drawing/2014/main" id="{B4C2F3D7-65BC-30BC-5595-F17EA89C9123}"/>
              </a:ext>
            </a:extLst>
          </p:cNvPr>
          <p:cNvSpPr>
            <a:spLocks noGrp="1"/>
          </p:cNvSpPr>
          <p:nvPr>
            <p:ph idx="1"/>
          </p:nvPr>
        </p:nvSpPr>
        <p:spPr>
          <a:xfrm>
            <a:off x="731874" y="1672315"/>
            <a:ext cx="10515601" cy="4260653"/>
          </a:xfrm>
        </p:spPr>
        <p:txBody>
          <a:bodyPr vert="horz" lIns="91440" tIns="45720" rIns="91440" bIns="45720" rtlCol="0" anchor="t">
            <a:noAutofit/>
          </a:bodyPr>
          <a:lstStyle/>
          <a:p>
            <a:pPr>
              <a:lnSpc>
                <a:spcPct val="100000"/>
              </a:lnSpc>
            </a:pPr>
            <a:r>
              <a:rPr lang="en-US" sz="3600">
                <a:effectLst/>
                <a:ea typeface="Aptos" panose="020B0004020202020204" pitchFamily="34" charset="0"/>
              </a:rPr>
              <a:t>BESE is the sole entity that can award and renew a certificate to a virtual school.</a:t>
            </a:r>
          </a:p>
          <a:p>
            <a:pPr>
              <a:lnSpc>
                <a:spcPct val="100000"/>
              </a:lnSpc>
            </a:pPr>
            <a:r>
              <a:rPr lang="en-US" sz="3600">
                <a:ea typeface="Aptos" panose="020B0004020202020204" pitchFamily="34" charset="0"/>
              </a:rPr>
              <a:t>T</a:t>
            </a:r>
            <a:r>
              <a:rPr lang="en-US" sz="3600">
                <a:effectLst/>
                <a:ea typeface="Aptos" panose="020B0004020202020204" pitchFamily="34" charset="0"/>
              </a:rPr>
              <a:t>he per pupil tuition rate is a material term of each CMVS’s certificate; it is set by BESE.</a:t>
            </a:r>
            <a:endParaRPr lang="en-US" sz="3600"/>
          </a:p>
        </p:txBody>
      </p:sp>
    </p:spTree>
    <p:extLst>
      <p:ext uri="{BB962C8B-B14F-4D97-AF65-F5344CB8AC3E}">
        <p14:creationId xmlns:p14="http://schemas.microsoft.com/office/powerpoint/2010/main" val="21540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9FF8B-08C4-A04B-432B-B4BD6740F267}"/>
              </a:ext>
            </a:extLst>
          </p:cNvPr>
          <p:cNvSpPr>
            <a:spLocks noGrp="1"/>
          </p:cNvSpPr>
          <p:nvPr>
            <p:ph type="title"/>
          </p:nvPr>
        </p:nvSpPr>
        <p:spPr/>
        <p:txBody>
          <a:bodyPr/>
          <a:lstStyle/>
          <a:p>
            <a:r>
              <a:rPr lang="en-US"/>
              <a:t>Statute</a:t>
            </a:r>
            <a:r>
              <a:rPr lang="en-US" sz="4400"/>
              <a:t> – CMVS Tuition Rates</a:t>
            </a:r>
            <a:endParaRPr lang="en-US"/>
          </a:p>
        </p:txBody>
      </p:sp>
      <p:sp>
        <p:nvSpPr>
          <p:cNvPr id="2" name="Content Placeholder 1">
            <a:extLst>
              <a:ext uri="{FF2B5EF4-FFF2-40B4-BE49-F238E27FC236}">
                <a16:creationId xmlns:a16="http://schemas.microsoft.com/office/drawing/2014/main" id="{2802E0BA-98DA-C44A-B386-A5F63F50DB54}"/>
              </a:ext>
            </a:extLst>
          </p:cNvPr>
          <p:cNvSpPr>
            <a:spLocks noGrp="1"/>
          </p:cNvSpPr>
          <p:nvPr>
            <p:ph idx="1"/>
          </p:nvPr>
        </p:nvSpPr>
        <p:spPr>
          <a:xfrm>
            <a:off x="838200" y="1779373"/>
            <a:ext cx="10515600" cy="4713501"/>
          </a:xfrm>
        </p:spPr>
        <p:txBody>
          <a:bodyPr>
            <a:normAutofit/>
          </a:bodyPr>
          <a:lstStyle/>
          <a:p>
            <a:pPr marL="457200" marR="429895"/>
            <a:r>
              <a:rPr lang="en-US" sz="3200" kern="100">
                <a:ea typeface="Aptos" panose="020B0004020202020204" pitchFamily="34" charset="0"/>
              </a:rPr>
              <a:t>The default CMVS </a:t>
            </a:r>
            <a:r>
              <a:rPr lang="en-US" sz="3200" kern="100">
                <a:effectLst/>
                <a:ea typeface="Aptos" panose="020B0004020202020204" pitchFamily="34" charset="0"/>
              </a:rPr>
              <a:t>tuition rate </a:t>
            </a:r>
            <a:r>
              <a:rPr lang="en-US" sz="3200" kern="100">
                <a:ea typeface="Aptos" panose="020B0004020202020204" pitchFamily="34" charset="0"/>
              </a:rPr>
              <a:t>is the </a:t>
            </a:r>
            <a:r>
              <a:rPr lang="en-US" sz="3200" kern="100">
                <a:effectLst/>
                <a:ea typeface="Aptos" panose="020B0004020202020204" pitchFamily="34" charset="0"/>
              </a:rPr>
              <a:t>school choice tuition amount (currently $5,000)</a:t>
            </a:r>
            <a:r>
              <a:rPr lang="en-US" sz="3200" kern="100">
                <a:ea typeface="Aptos" panose="020B0004020202020204" pitchFamily="34" charset="0"/>
              </a:rPr>
              <a:t>.</a:t>
            </a:r>
          </a:p>
          <a:p>
            <a:pPr marL="457200" marR="429895"/>
            <a:r>
              <a:rPr lang="en-US" sz="3200" kern="100">
                <a:effectLst/>
                <a:ea typeface="Aptos" panose="020B0004020202020204" pitchFamily="34" charset="0"/>
              </a:rPr>
              <a:t>Statute </a:t>
            </a:r>
            <a:r>
              <a:rPr lang="en-US" sz="3200" kern="100">
                <a:ea typeface="Aptos" panose="020B0004020202020204" pitchFamily="34" charset="0"/>
              </a:rPr>
              <a:t>allows for </a:t>
            </a:r>
            <a:r>
              <a:rPr lang="en-US" sz="3200" kern="100">
                <a:effectLst/>
                <a:ea typeface="Aptos" panose="020B0004020202020204" pitchFamily="34" charset="0"/>
              </a:rPr>
              <a:t>alternative tuition amounts</a:t>
            </a:r>
            <a:r>
              <a:rPr lang="en-US" sz="3200" kern="100">
                <a:ea typeface="Aptos" panose="020B0004020202020204" pitchFamily="34" charset="0"/>
              </a:rPr>
              <a:t>.</a:t>
            </a:r>
          </a:p>
          <a:p>
            <a:pPr marL="457200" marR="429895"/>
            <a:r>
              <a:rPr lang="en-US" sz="3200" kern="100">
                <a:ea typeface="Aptos" panose="020B0004020202020204" pitchFamily="34" charset="0"/>
              </a:rPr>
              <a:t>Alternative t</a:t>
            </a:r>
            <a:r>
              <a:rPr lang="en-US" sz="3200" kern="100">
                <a:effectLst/>
                <a:ea typeface="Aptos" panose="020B0004020202020204" pitchFamily="34" charset="0"/>
              </a:rPr>
              <a:t>uition amounts shall not exceed</a:t>
            </a:r>
            <a:r>
              <a:rPr lang="en-US" sz="3200" kern="100" spc="-10">
                <a:effectLst/>
                <a:ea typeface="Aptos" panose="020B0004020202020204" pitchFamily="34" charset="0"/>
              </a:rPr>
              <a:t> </a:t>
            </a:r>
            <a:r>
              <a:rPr lang="en-US" sz="3200" kern="100">
                <a:effectLst/>
                <a:ea typeface="Aptos" panose="020B0004020202020204" pitchFamily="34" charset="0"/>
              </a:rPr>
              <a:t>the</a:t>
            </a:r>
            <a:r>
              <a:rPr lang="en-US" sz="3200" kern="100" spc="-15">
                <a:effectLst/>
                <a:ea typeface="Aptos" panose="020B0004020202020204" pitchFamily="34" charset="0"/>
              </a:rPr>
              <a:t> </a:t>
            </a:r>
            <a:r>
              <a:rPr lang="en-US" sz="3200" kern="100">
                <a:effectLst/>
                <a:ea typeface="Aptos" panose="020B0004020202020204" pitchFamily="34" charset="0"/>
              </a:rPr>
              <a:t>state</a:t>
            </a:r>
            <a:r>
              <a:rPr lang="en-US" sz="3200" kern="100" spc="-15">
                <a:effectLst/>
                <a:ea typeface="Aptos" panose="020B0004020202020204" pitchFamily="34" charset="0"/>
              </a:rPr>
              <a:t> </a:t>
            </a:r>
            <a:r>
              <a:rPr lang="en-US" sz="3200" kern="100">
                <a:effectLst/>
                <a:ea typeface="Aptos" panose="020B0004020202020204" pitchFamily="34" charset="0"/>
              </a:rPr>
              <a:t>average</a:t>
            </a:r>
            <a:r>
              <a:rPr lang="en-US" sz="3200" kern="100" spc="-15">
                <a:effectLst/>
                <a:ea typeface="Aptos" panose="020B0004020202020204" pitchFamily="34" charset="0"/>
              </a:rPr>
              <a:t> </a:t>
            </a:r>
            <a:r>
              <a:rPr lang="en-US" sz="3200" kern="100">
                <a:effectLst/>
                <a:ea typeface="Aptos" panose="020B0004020202020204" pitchFamily="34" charset="0"/>
              </a:rPr>
              <a:t>per</a:t>
            </a:r>
            <a:r>
              <a:rPr lang="en-US" sz="3200" kern="100" spc="-25">
                <a:effectLst/>
                <a:ea typeface="Aptos" panose="020B0004020202020204" pitchFamily="34" charset="0"/>
              </a:rPr>
              <a:t> </a:t>
            </a:r>
            <a:r>
              <a:rPr lang="en-US" sz="3200" kern="100">
                <a:effectLst/>
                <a:ea typeface="Aptos" panose="020B0004020202020204" pitchFamily="34" charset="0"/>
              </a:rPr>
              <a:t>pupil</a:t>
            </a:r>
            <a:r>
              <a:rPr lang="en-US" sz="3200" kern="100" spc="-15">
                <a:effectLst/>
                <a:ea typeface="Aptos" panose="020B0004020202020204" pitchFamily="34" charset="0"/>
              </a:rPr>
              <a:t> </a:t>
            </a:r>
            <a:r>
              <a:rPr lang="en-US" sz="3200" kern="100">
                <a:effectLst/>
                <a:ea typeface="Aptos" panose="020B0004020202020204" pitchFamily="34" charset="0"/>
              </a:rPr>
              <a:t>foundation</a:t>
            </a:r>
            <a:r>
              <a:rPr lang="en-US" sz="3200" kern="100" spc="-20">
                <a:effectLst/>
                <a:ea typeface="Aptos" panose="020B0004020202020204" pitchFamily="34" charset="0"/>
              </a:rPr>
              <a:t> </a:t>
            </a:r>
            <a:r>
              <a:rPr lang="en-US" sz="3200" kern="100">
                <a:effectLst/>
                <a:ea typeface="Aptos" panose="020B0004020202020204" pitchFamily="34" charset="0"/>
              </a:rPr>
              <a:t>budget</a:t>
            </a:r>
            <a:r>
              <a:rPr lang="en-US" sz="3200" kern="100" spc="-15">
                <a:effectLst/>
                <a:ea typeface="Aptos" panose="020B0004020202020204" pitchFamily="34" charset="0"/>
              </a:rPr>
              <a:t> </a:t>
            </a:r>
            <a:r>
              <a:rPr lang="en-US" sz="3200" kern="100">
                <a:effectLst/>
                <a:ea typeface="Aptos" panose="020B0004020202020204" pitchFamily="34" charset="0"/>
              </a:rPr>
              <a:t>for</a:t>
            </a:r>
            <a:r>
              <a:rPr lang="en-US" sz="3200" kern="100" spc="-10">
                <a:effectLst/>
                <a:ea typeface="Aptos" panose="020B0004020202020204" pitchFamily="34" charset="0"/>
              </a:rPr>
              <a:t> </a:t>
            </a:r>
            <a:r>
              <a:rPr lang="en-US" sz="3200" kern="100">
                <a:effectLst/>
                <a:ea typeface="Aptos" panose="020B0004020202020204" pitchFamily="34" charset="0"/>
              </a:rPr>
              <a:t>students</a:t>
            </a:r>
            <a:r>
              <a:rPr lang="en-US" sz="3200" kern="100" spc="-20">
                <a:effectLst/>
                <a:ea typeface="Aptos" panose="020B0004020202020204" pitchFamily="34" charset="0"/>
              </a:rPr>
              <a:t> </a:t>
            </a:r>
            <a:r>
              <a:rPr lang="en-US" sz="3200" kern="100">
                <a:effectLst/>
                <a:ea typeface="Aptos" panose="020B0004020202020204" pitchFamily="34" charset="0"/>
              </a:rPr>
              <a:t>of</a:t>
            </a:r>
            <a:r>
              <a:rPr lang="en-US" sz="3200" kern="100" spc="-10">
                <a:effectLst/>
                <a:ea typeface="Aptos" panose="020B0004020202020204" pitchFamily="34" charset="0"/>
              </a:rPr>
              <a:t> </a:t>
            </a:r>
            <a:r>
              <a:rPr lang="en-US" sz="3200" kern="100">
                <a:effectLst/>
                <a:ea typeface="Aptos" panose="020B0004020202020204" pitchFamily="34" charset="0"/>
              </a:rPr>
              <a:t>the</a:t>
            </a:r>
            <a:r>
              <a:rPr lang="en-US" sz="3200" kern="100" spc="-15">
                <a:effectLst/>
                <a:ea typeface="Aptos" panose="020B0004020202020204" pitchFamily="34" charset="0"/>
              </a:rPr>
              <a:t> </a:t>
            </a:r>
            <a:r>
              <a:rPr lang="en-US" sz="3200" kern="100">
                <a:effectLst/>
                <a:ea typeface="Aptos" panose="020B0004020202020204" pitchFamily="34" charset="0"/>
              </a:rPr>
              <a:t>same</a:t>
            </a:r>
            <a:r>
              <a:rPr lang="en-US" sz="3200" kern="100" spc="-15">
                <a:effectLst/>
                <a:ea typeface="Aptos" panose="020B0004020202020204" pitchFamily="34" charset="0"/>
              </a:rPr>
              <a:t> </a:t>
            </a:r>
            <a:r>
              <a:rPr lang="en-US" sz="3200" kern="100">
                <a:effectLst/>
                <a:ea typeface="Aptos" panose="020B0004020202020204" pitchFamily="34" charset="0"/>
              </a:rPr>
              <a:t>classification</a:t>
            </a:r>
            <a:r>
              <a:rPr lang="en-US" sz="3200" kern="100" spc="-10">
                <a:effectLst/>
                <a:ea typeface="Aptos" panose="020B0004020202020204" pitchFamily="34" charset="0"/>
              </a:rPr>
              <a:t> </a:t>
            </a:r>
            <a:r>
              <a:rPr lang="en-US" sz="3200" kern="100">
                <a:effectLst/>
                <a:ea typeface="Aptos" panose="020B0004020202020204" pitchFamily="34" charset="0"/>
              </a:rPr>
              <a:t>and</a:t>
            </a:r>
            <a:r>
              <a:rPr lang="en-US" sz="3200" kern="100" spc="-20">
                <a:effectLst/>
                <a:ea typeface="Aptos" panose="020B0004020202020204" pitchFamily="34" charset="0"/>
              </a:rPr>
              <a:t> </a:t>
            </a:r>
            <a:r>
              <a:rPr lang="en-US" sz="3200" kern="100">
                <a:effectLst/>
                <a:ea typeface="Aptos" panose="020B0004020202020204" pitchFamily="34" charset="0"/>
              </a:rPr>
              <a:t>grade</a:t>
            </a:r>
            <a:r>
              <a:rPr lang="en-US" sz="3200" kern="100" spc="-15">
                <a:effectLst/>
                <a:ea typeface="Aptos" panose="020B0004020202020204" pitchFamily="34" charset="0"/>
              </a:rPr>
              <a:t> </a:t>
            </a:r>
            <a:r>
              <a:rPr lang="en-US" sz="3200" kern="100">
                <a:effectLst/>
                <a:ea typeface="Aptos" panose="020B0004020202020204" pitchFamily="34" charset="0"/>
              </a:rPr>
              <a:t>level</a:t>
            </a:r>
            <a:r>
              <a:rPr lang="en-US" sz="3200" kern="100">
                <a:ea typeface="Aptos" panose="020B0004020202020204" pitchFamily="34" charset="0"/>
              </a:rPr>
              <a:t>.</a:t>
            </a:r>
          </a:p>
          <a:p>
            <a:pPr marR="429895" indent="0">
              <a:buNone/>
            </a:pPr>
            <a:r>
              <a:rPr lang="en-US" sz="3200" u="sng" kern="100">
                <a:solidFill>
                  <a:srgbClr val="145F82"/>
                </a:solidFill>
                <a:effectLst/>
                <a:ea typeface="Aptos" panose="020B0004020202020204" pitchFamily="34" charset="0"/>
                <a:hlinkClick r:id="rId3"/>
              </a:rPr>
              <a:t>G.L.</a:t>
            </a:r>
            <a:r>
              <a:rPr lang="en-US" sz="3200" u="sng" kern="100" spc="-20">
                <a:solidFill>
                  <a:srgbClr val="145F82"/>
                </a:solidFill>
                <a:effectLst/>
                <a:ea typeface="Aptos" panose="020B0004020202020204" pitchFamily="34" charset="0"/>
                <a:hlinkClick r:id="rId3"/>
              </a:rPr>
              <a:t> </a:t>
            </a:r>
            <a:r>
              <a:rPr lang="en-US" sz="3200" u="sng" kern="100">
                <a:solidFill>
                  <a:srgbClr val="145F82"/>
                </a:solidFill>
                <a:effectLst/>
                <a:ea typeface="Aptos" panose="020B0004020202020204" pitchFamily="34" charset="0"/>
                <a:hlinkClick r:id="rId3"/>
              </a:rPr>
              <a:t>c.</a:t>
            </a:r>
            <a:r>
              <a:rPr lang="en-US" sz="3200" u="sng" kern="100" spc="-15">
                <a:solidFill>
                  <a:srgbClr val="145F82"/>
                </a:solidFill>
                <a:effectLst/>
                <a:ea typeface="Aptos" panose="020B0004020202020204" pitchFamily="34" charset="0"/>
                <a:hlinkClick r:id="rId3"/>
              </a:rPr>
              <a:t> </a:t>
            </a:r>
            <a:r>
              <a:rPr lang="en-US" sz="3200" u="sng" kern="100">
                <a:solidFill>
                  <a:srgbClr val="145F82"/>
                </a:solidFill>
                <a:effectLst/>
                <a:ea typeface="Aptos" panose="020B0004020202020204" pitchFamily="34" charset="0"/>
                <a:hlinkClick r:id="rId3"/>
              </a:rPr>
              <a:t>71,</a:t>
            </a:r>
            <a:r>
              <a:rPr lang="en-US" sz="3200" u="sng" kern="100" spc="-20">
                <a:solidFill>
                  <a:srgbClr val="145F82"/>
                </a:solidFill>
                <a:effectLst/>
                <a:ea typeface="Aptos" panose="020B0004020202020204" pitchFamily="34" charset="0"/>
                <a:hlinkClick r:id="rId3"/>
              </a:rPr>
              <a:t> </a:t>
            </a:r>
            <a:r>
              <a:rPr lang="en-US" sz="3200" u="sng" kern="100">
                <a:solidFill>
                  <a:srgbClr val="145F82"/>
                </a:solidFill>
                <a:effectLst/>
                <a:ea typeface="Aptos" panose="020B0004020202020204" pitchFamily="34" charset="0"/>
                <a:hlinkClick r:id="rId3"/>
              </a:rPr>
              <a:t>§</a:t>
            </a:r>
            <a:r>
              <a:rPr lang="en-US" sz="3200" u="sng" kern="100" spc="-25">
                <a:solidFill>
                  <a:srgbClr val="145F82"/>
                </a:solidFill>
                <a:effectLst/>
                <a:ea typeface="Aptos" panose="020B0004020202020204" pitchFamily="34" charset="0"/>
                <a:hlinkClick r:id="rId3"/>
              </a:rPr>
              <a:t> </a:t>
            </a:r>
            <a:r>
              <a:rPr lang="en-US" sz="3200" u="sng" kern="100">
                <a:solidFill>
                  <a:srgbClr val="145F82"/>
                </a:solidFill>
                <a:effectLst/>
                <a:ea typeface="Aptos" panose="020B0004020202020204" pitchFamily="34" charset="0"/>
                <a:hlinkClick r:id="rId3"/>
              </a:rPr>
              <a:t>94</a:t>
            </a:r>
            <a:r>
              <a:rPr lang="en-US" sz="3200" kern="100">
                <a:solidFill>
                  <a:srgbClr val="145F82"/>
                </a:solidFill>
                <a:effectLst/>
                <a:ea typeface="Aptos" panose="020B0004020202020204" pitchFamily="34" charset="0"/>
              </a:rPr>
              <a:t>(</a:t>
            </a:r>
            <a:r>
              <a:rPr lang="en-US" sz="3200" kern="100">
                <a:effectLst/>
                <a:ea typeface="Aptos" panose="020B0004020202020204" pitchFamily="34" charset="0"/>
              </a:rPr>
              <a:t>k)</a:t>
            </a:r>
            <a:endParaRPr lang="en-US" sz="3200" kern="100" spc="-20">
              <a:effectLst/>
              <a:ea typeface="Aptos" panose="020B0004020202020204" pitchFamily="34" charset="0"/>
            </a:endParaRPr>
          </a:p>
          <a:p>
            <a:pPr marR="429895" indent="0">
              <a:buNone/>
            </a:pPr>
            <a:endParaRPr lang="en-US" sz="3200"/>
          </a:p>
        </p:txBody>
      </p:sp>
    </p:spTree>
    <p:extLst>
      <p:ext uri="{BB962C8B-B14F-4D97-AF65-F5344CB8AC3E}">
        <p14:creationId xmlns:p14="http://schemas.microsoft.com/office/powerpoint/2010/main" val="380371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13ACA-F4C7-107B-CB8F-3A2E2F32DB12}"/>
              </a:ext>
            </a:extLst>
          </p:cNvPr>
          <p:cNvSpPr>
            <a:spLocks noGrp="1"/>
          </p:cNvSpPr>
          <p:nvPr>
            <p:ph type="title"/>
          </p:nvPr>
        </p:nvSpPr>
        <p:spPr/>
        <p:txBody>
          <a:bodyPr/>
          <a:lstStyle/>
          <a:p>
            <a:r>
              <a:rPr lang="en-US" sz="4400" dirty="0"/>
              <a:t>Background – CMVS </a:t>
            </a:r>
            <a:r>
              <a:rPr lang="en-US" sz="4400"/>
              <a:t>Tuition Rates   </a:t>
            </a:r>
            <a:endParaRPr lang="en-US" dirty="0"/>
          </a:p>
        </p:txBody>
      </p:sp>
      <p:sp>
        <p:nvSpPr>
          <p:cNvPr id="2" name="Content Placeholder 1">
            <a:extLst>
              <a:ext uri="{FF2B5EF4-FFF2-40B4-BE49-F238E27FC236}">
                <a16:creationId xmlns:a16="http://schemas.microsoft.com/office/drawing/2014/main" id="{DDDE9202-59F3-2CCD-D1EC-D3EFFBDC51C9}"/>
              </a:ext>
            </a:extLst>
          </p:cNvPr>
          <p:cNvSpPr>
            <a:spLocks noGrp="1"/>
          </p:cNvSpPr>
          <p:nvPr>
            <p:ph idx="1"/>
          </p:nvPr>
        </p:nvSpPr>
        <p:spPr>
          <a:xfrm>
            <a:off x="838200" y="1779374"/>
            <a:ext cx="10515600" cy="4360170"/>
          </a:xfrm>
        </p:spPr>
        <p:txBody>
          <a:bodyPr>
            <a:noAutofit/>
          </a:bodyPr>
          <a:lstStyle/>
          <a:p>
            <a:r>
              <a:rPr lang="en-US" sz="3000">
                <a:effectLst/>
                <a:ea typeface="Aptos" panose="020B0004020202020204" pitchFamily="34" charset="0"/>
              </a:rPr>
              <a:t>CMVS tuition is paid through the school choice mechanism.</a:t>
            </a:r>
          </a:p>
          <a:p>
            <a:r>
              <a:rPr lang="en-US" sz="3000">
                <a:effectLst/>
                <a:ea typeface="Aptos" panose="020B0004020202020204" pitchFamily="34" charset="0"/>
              </a:rPr>
              <a:t>A school district is charged a set tuition for each resident student who enrolls in a CMVS</a:t>
            </a:r>
            <a:r>
              <a:rPr lang="en-US" sz="3000">
                <a:ea typeface="Aptos" panose="020B0004020202020204" pitchFamily="34" charset="0"/>
              </a:rPr>
              <a:t>. </a:t>
            </a:r>
          </a:p>
          <a:p>
            <a:r>
              <a:rPr lang="en-US" sz="3000">
                <a:ea typeface="Aptos" panose="020B0004020202020204" pitchFamily="34" charset="0"/>
              </a:rPr>
              <a:t>T</a:t>
            </a:r>
            <a:r>
              <a:rPr lang="en-US" sz="3000">
                <a:effectLst/>
                <a:ea typeface="Aptos" panose="020B0004020202020204" pitchFamily="34" charset="0"/>
              </a:rPr>
              <a:t>he Department transfers the funds from the district to the CMVS </a:t>
            </a:r>
            <a:r>
              <a:rPr lang="en-US" sz="3000">
                <a:ea typeface="Aptos" panose="020B0004020202020204" pitchFamily="34" charset="0"/>
              </a:rPr>
              <a:t>and retains an </a:t>
            </a:r>
            <a:r>
              <a:rPr lang="en-US" sz="3000">
                <a:effectLst/>
                <a:ea typeface="Aptos" panose="020B0004020202020204" pitchFamily="34" charset="0"/>
              </a:rPr>
              <a:t>administrative fee of $75 per student. </a:t>
            </a:r>
          </a:p>
          <a:p>
            <a:r>
              <a:rPr lang="en-US" sz="3000">
                <a:effectLst/>
                <a:ea typeface="Aptos" panose="020B0004020202020204" pitchFamily="34" charset="0"/>
              </a:rPr>
              <a:t>Tuition is based on full year enrollment. </a:t>
            </a:r>
            <a:endParaRPr lang="en-US" sz="3000">
              <a:ea typeface="Aptos" panose="020B0004020202020204" pitchFamily="34" charset="0"/>
            </a:endParaRPr>
          </a:p>
          <a:p>
            <a:r>
              <a:rPr lang="en-US" sz="3000"/>
              <a:t>CMVS tuition rate does not change during the school year.</a:t>
            </a:r>
          </a:p>
        </p:txBody>
      </p:sp>
    </p:spTree>
    <p:extLst>
      <p:ext uri="{BB962C8B-B14F-4D97-AF65-F5344CB8AC3E}">
        <p14:creationId xmlns:p14="http://schemas.microsoft.com/office/powerpoint/2010/main" val="14212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7765D-9D40-9B64-F789-2021A557CC5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764D41-9F30-1A7C-8D49-18ADAB5237A2}"/>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2" name="Title 1">
            <a:extLst>
              <a:ext uri="{FF2B5EF4-FFF2-40B4-BE49-F238E27FC236}">
                <a16:creationId xmlns:a16="http://schemas.microsoft.com/office/drawing/2014/main" id="{4E9E990A-F90E-2C6D-E222-E399BA2F847B}"/>
              </a:ext>
            </a:extLst>
          </p:cNvPr>
          <p:cNvSpPr>
            <a:spLocks noGrp="1"/>
          </p:cNvSpPr>
          <p:nvPr>
            <p:ph type="title"/>
          </p:nvPr>
        </p:nvSpPr>
        <p:spPr/>
        <p:txBody>
          <a:bodyPr/>
          <a:lstStyle/>
          <a:p>
            <a:r>
              <a:rPr lang="en-US">
                <a:latin typeface="Arial"/>
                <a:cs typeface="Arial"/>
              </a:rPr>
              <a:t>Today's Presenters</a:t>
            </a:r>
            <a:endParaRPr lang="en-US"/>
          </a:p>
        </p:txBody>
      </p:sp>
      <p:sp>
        <p:nvSpPr>
          <p:cNvPr id="4" name="TextBox 3">
            <a:extLst>
              <a:ext uri="{FF2B5EF4-FFF2-40B4-BE49-F238E27FC236}">
                <a16:creationId xmlns:a16="http://schemas.microsoft.com/office/drawing/2014/main" id="{2394CAEE-04BA-B7EB-324A-43182035C2AC}"/>
              </a:ext>
            </a:extLst>
          </p:cNvPr>
          <p:cNvSpPr txBox="1"/>
          <p:nvPr/>
        </p:nvSpPr>
        <p:spPr>
          <a:xfrm>
            <a:off x="832608" y="1738820"/>
            <a:ext cx="982448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Arial"/>
              <a:cs typeface="Arial"/>
            </a:endParaRPr>
          </a:p>
          <a:p>
            <a:pPr marL="342900" indent="-342900">
              <a:buFont typeface="Arial" panose="020B0604020202020204" pitchFamily="34" charset="0"/>
              <a:buChar char="•"/>
            </a:pPr>
            <a:r>
              <a:rPr lang="en-US" sz="3200" b="1">
                <a:latin typeface="Arial"/>
                <a:cs typeface="Arial"/>
              </a:rPr>
              <a:t>Alison Bagg</a:t>
            </a:r>
            <a:r>
              <a:rPr lang="en-US" sz="3200">
                <a:latin typeface="Arial"/>
                <a:cs typeface="Arial"/>
              </a:rPr>
              <a:t>, Director, Office of Charter Schools and School Redesign</a:t>
            </a:r>
          </a:p>
          <a:p>
            <a:pPr marL="342900" indent="-342900">
              <a:buFont typeface="Arial" panose="020B0604020202020204" pitchFamily="34" charset="0"/>
              <a:buChar char="•"/>
            </a:pPr>
            <a:r>
              <a:rPr lang="en-US" sz="3200" b="1">
                <a:latin typeface="Arial"/>
                <a:cs typeface="Arial"/>
              </a:rPr>
              <a:t>Rob O'Donnell</a:t>
            </a:r>
            <a:r>
              <a:rPr lang="en-US" sz="3200">
                <a:latin typeface="Arial"/>
                <a:cs typeface="Arial"/>
              </a:rPr>
              <a:t>, Director, Office of District and School Finance</a:t>
            </a:r>
          </a:p>
          <a:p>
            <a:pPr marL="342900" indent="-342900">
              <a:buFont typeface="Arial" panose="020B0604020202020204" pitchFamily="34" charset="0"/>
              <a:buChar char="•"/>
            </a:pPr>
            <a:r>
              <a:rPr lang="en-US" sz="3200" b="1">
                <a:latin typeface="Arial"/>
                <a:cs typeface="Arial"/>
              </a:rPr>
              <a:t>Ruth Hersh</a:t>
            </a:r>
            <a:r>
              <a:rPr lang="en-US" sz="3200">
                <a:latin typeface="Arial"/>
                <a:cs typeface="Arial"/>
              </a:rPr>
              <a:t>, School Redesign and Education Collaborative Manager, Office of Charter Schools and School Redesign </a:t>
            </a:r>
          </a:p>
        </p:txBody>
      </p:sp>
    </p:spTree>
    <p:extLst>
      <p:ext uri="{BB962C8B-B14F-4D97-AF65-F5344CB8AC3E}">
        <p14:creationId xmlns:p14="http://schemas.microsoft.com/office/powerpoint/2010/main" val="3559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85C6D-82FD-B40C-8676-69E71C8F119B}"/>
              </a:ext>
            </a:extLst>
          </p:cNvPr>
          <p:cNvSpPr>
            <a:spLocks noGrp="1"/>
          </p:cNvSpPr>
          <p:nvPr>
            <p:ph type="title"/>
          </p:nvPr>
        </p:nvSpPr>
        <p:spPr/>
        <p:txBody>
          <a:bodyPr/>
          <a:lstStyle/>
          <a:p>
            <a:r>
              <a:rPr lang="en-US">
                <a:latin typeface="Arial"/>
                <a:cs typeface="Arial"/>
              </a:rPr>
              <a:t>Agenda</a:t>
            </a:r>
            <a:endParaRPr lang="en-US"/>
          </a:p>
        </p:txBody>
      </p:sp>
      <p:sp>
        <p:nvSpPr>
          <p:cNvPr id="2" name="Content Placeholder 1">
            <a:extLst>
              <a:ext uri="{FF2B5EF4-FFF2-40B4-BE49-F238E27FC236}">
                <a16:creationId xmlns:a16="http://schemas.microsoft.com/office/drawing/2014/main" id="{1B55E82F-FF11-FEEC-9491-B7ADB5F7C6E2}"/>
              </a:ext>
            </a:extLst>
          </p:cNvPr>
          <p:cNvSpPr>
            <a:spLocks noGrp="1"/>
          </p:cNvSpPr>
          <p:nvPr>
            <p:ph idx="1"/>
          </p:nvPr>
        </p:nvSpPr>
        <p:spPr>
          <a:xfrm>
            <a:off x="838200" y="2086984"/>
            <a:ext cx="10708758" cy="4052559"/>
          </a:xfrm>
        </p:spPr>
        <p:txBody>
          <a:bodyPr vert="horz" lIns="91440" tIns="45720" rIns="91440" bIns="45720" rtlCol="0" anchor="t">
            <a:normAutofit/>
          </a:bodyPr>
          <a:lstStyle/>
          <a:p>
            <a:pPr marL="285750" indent="-285750">
              <a:buFont typeface="Arial" panose="020B0604020202020204" pitchFamily="34" charset="0"/>
              <a:buChar char="•"/>
            </a:pPr>
            <a:r>
              <a:rPr lang="en-US" sz="3600"/>
              <a:t>Context</a:t>
            </a:r>
          </a:p>
          <a:p>
            <a:pPr marL="285750" indent="-285750">
              <a:buFont typeface="Arial" panose="020B0604020202020204" pitchFamily="34" charset="0"/>
              <a:buChar char="•"/>
            </a:pPr>
            <a:r>
              <a:rPr lang="en-US" sz="3600"/>
              <a:t>Historical Tuition Rates for CMVS and Current Requests</a:t>
            </a:r>
          </a:p>
          <a:p>
            <a:pPr marL="285750" indent="-285750">
              <a:buFont typeface="Arial" panose="020B0604020202020204" pitchFamily="34" charset="0"/>
              <a:buChar char="•"/>
            </a:pPr>
            <a:r>
              <a:rPr lang="en-US" sz="3600"/>
              <a:t>Calculating a CMVS Tuition Rate</a:t>
            </a:r>
          </a:p>
          <a:p>
            <a:pPr marL="285750" indent="-285750">
              <a:buFont typeface="Arial" panose="020B0604020202020204" pitchFamily="34" charset="0"/>
              <a:buChar char="•"/>
            </a:pPr>
            <a:r>
              <a:rPr lang="en-US" sz="3600"/>
              <a:t>Recommendation: Two Possible Timelines</a:t>
            </a:r>
          </a:p>
          <a:p>
            <a:r>
              <a:rPr lang="en-US" sz="3600"/>
              <a:t>Appendix: Background for CMVS Tuition Rates</a:t>
            </a:r>
          </a:p>
          <a:p>
            <a:endParaRPr lang="en-US"/>
          </a:p>
        </p:txBody>
      </p:sp>
    </p:spTree>
    <p:extLst>
      <p:ext uri="{BB962C8B-B14F-4D97-AF65-F5344CB8AC3E}">
        <p14:creationId xmlns:p14="http://schemas.microsoft.com/office/powerpoint/2010/main" val="315898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91CBB-DDFC-6628-0CDE-2F70999F5A44}"/>
              </a:ext>
            </a:extLst>
          </p:cNvPr>
          <p:cNvSpPr>
            <a:spLocks noGrp="1"/>
          </p:cNvSpPr>
          <p:nvPr>
            <p:ph type="title"/>
          </p:nvPr>
        </p:nvSpPr>
        <p:spPr/>
        <p:txBody>
          <a:bodyPr/>
          <a:lstStyle/>
          <a:p>
            <a:r>
              <a:rPr lang="en-US"/>
              <a:t>Context</a:t>
            </a:r>
          </a:p>
        </p:txBody>
      </p:sp>
      <p:sp>
        <p:nvSpPr>
          <p:cNvPr id="2" name="Content Placeholder 1">
            <a:extLst>
              <a:ext uri="{FF2B5EF4-FFF2-40B4-BE49-F238E27FC236}">
                <a16:creationId xmlns:a16="http://schemas.microsoft.com/office/drawing/2014/main" id="{A1C507CB-339E-6816-3E93-9E2D9A7C28A1}"/>
              </a:ext>
            </a:extLst>
          </p:cNvPr>
          <p:cNvSpPr>
            <a:spLocks noGrp="1"/>
          </p:cNvSpPr>
          <p:nvPr>
            <p:ph idx="1"/>
          </p:nvPr>
        </p:nvSpPr>
        <p:spPr>
          <a:xfrm>
            <a:off x="838200" y="1740620"/>
            <a:ext cx="10515600" cy="4964980"/>
          </a:xfrm>
        </p:spPr>
        <p:txBody>
          <a:bodyPr>
            <a:normAutofit fontScale="92500" lnSpcReduction="10000"/>
          </a:bodyPr>
          <a:lstStyle/>
          <a:p>
            <a:r>
              <a:rPr lang="en-US" sz="3600"/>
              <a:t>A CMVS is: </a:t>
            </a:r>
          </a:p>
          <a:p>
            <a:pPr lvl="1"/>
            <a:r>
              <a:rPr lang="en-US" sz="3600"/>
              <a:t>a public school that serves grades K-12.</a:t>
            </a:r>
          </a:p>
          <a:p>
            <a:pPr lvl="1"/>
            <a:r>
              <a:rPr lang="en-US" sz="3600"/>
              <a:t>an autonomous, single-school district that operates independently of any existing school districts. </a:t>
            </a:r>
          </a:p>
          <a:p>
            <a:r>
              <a:rPr lang="en-US" sz="3600"/>
              <a:t>BESE grants a certificate to the board of trustees of a virtual school.</a:t>
            </a:r>
          </a:p>
          <a:p>
            <a:r>
              <a:rPr lang="en-US" sz="3600"/>
              <a:t>Tuition for each student is paid by the student’s district of residence.</a:t>
            </a:r>
          </a:p>
          <a:p>
            <a:r>
              <a:rPr lang="en-US" sz="3600"/>
              <a:t>As of October 2023, GCVS and TECCA enrolled a total of 4,068 students. </a:t>
            </a:r>
          </a:p>
          <a:p>
            <a:endParaRPr lang="en-US"/>
          </a:p>
        </p:txBody>
      </p:sp>
    </p:spTree>
    <p:extLst>
      <p:ext uri="{BB962C8B-B14F-4D97-AF65-F5344CB8AC3E}">
        <p14:creationId xmlns:p14="http://schemas.microsoft.com/office/powerpoint/2010/main" val="172672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DA2C-6A12-C27E-D046-5682464231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061C23-6ECE-1098-08E0-A06B984AA933}"/>
              </a:ext>
            </a:extLst>
          </p:cNvPr>
          <p:cNvSpPr>
            <a:spLocks noGrp="1"/>
          </p:cNvSpPr>
          <p:nvPr>
            <p:ph type="title"/>
          </p:nvPr>
        </p:nvSpPr>
        <p:spPr>
          <a:xfrm>
            <a:off x="838199" y="365126"/>
            <a:ext cx="11259065" cy="1042852"/>
          </a:xfrm>
        </p:spPr>
        <p:txBody>
          <a:bodyPr anchor="ctr">
            <a:normAutofit fontScale="90000"/>
          </a:bodyPr>
          <a:lstStyle/>
          <a:p>
            <a:r>
              <a:rPr lang="en-US"/>
              <a:t>Historical CMVS Tuition Rates + Current Requests</a:t>
            </a:r>
          </a:p>
        </p:txBody>
      </p:sp>
      <p:graphicFrame>
        <p:nvGraphicFramePr>
          <p:cNvPr id="4" name="Table 3">
            <a:extLst>
              <a:ext uri="{FF2B5EF4-FFF2-40B4-BE49-F238E27FC236}">
                <a16:creationId xmlns:a16="http://schemas.microsoft.com/office/drawing/2014/main" id="{C08FA92A-82CC-1569-23AB-5F2467C3DE40}"/>
              </a:ext>
            </a:extLst>
          </p:cNvPr>
          <p:cNvGraphicFramePr>
            <a:graphicFrameLocks noGrp="1"/>
          </p:cNvGraphicFramePr>
          <p:nvPr>
            <p:extLst>
              <p:ext uri="{D42A27DB-BD31-4B8C-83A1-F6EECF244321}">
                <p14:modId xmlns:p14="http://schemas.microsoft.com/office/powerpoint/2010/main" val="4024125142"/>
              </p:ext>
            </p:extLst>
          </p:nvPr>
        </p:nvGraphicFramePr>
        <p:xfrm>
          <a:off x="838196" y="1671180"/>
          <a:ext cx="10515602" cy="2758749"/>
        </p:xfrm>
        <a:graphic>
          <a:graphicData uri="http://schemas.openxmlformats.org/drawingml/2006/table">
            <a:tbl>
              <a:tblPr firstRow="1" bandRow="1">
                <a:tableStyleId>{5C22544A-7EE6-4342-B048-85BDC9FD1C3A}</a:tableStyleId>
              </a:tblPr>
              <a:tblGrid>
                <a:gridCol w="1227572">
                  <a:extLst>
                    <a:ext uri="{9D8B030D-6E8A-4147-A177-3AD203B41FA5}">
                      <a16:colId xmlns:a16="http://schemas.microsoft.com/office/drawing/2014/main" val="977486937"/>
                    </a:ext>
                  </a:extLst>
                </a:gridCol>
                <a:gridCol w="3120381">
                  <a:extLst>
                    <a:ext uri="{9D8B030D-6E8A-4147-A177-3AD203B41FA5}">
                      <a16:colId xmlns:a16="http://schemas.microsoft.com/office/drawing/2014/main" val="2240654763"/>
                    </a:ext>
                  </a:extLst>
                </a:gridCol>
                <a:gridCol w="2961564">
                  <a:extLst>
                    <a:ext uri="{9D8B030D-6E8A-4147-A177-3AD203B41FA5}">
                      <a16:colId xmlns:a16="http://schemas.microsoft.com/office/drawing/2014/main" val="1814792148"/>
                    </a:ext>
                  </a:extLst>
                </a:gridCol>
                <a:gridCol w="3206085">
                  <a:extLst>
                    <a:ext uri="{9D8B030D-6E8A-4147-A177-3AD203B41FA5}">
                      <a16:colId xmlns:a16="http://schemas.microsoft.com/office/drawing/2014/main" val="1699189072"/>
                    </a:ext>
                  </a:extLst>
                </a:gridCol>
              </a:tblGrid>
              <a:tr h="1215720">
                <a:tc>
                  <a:txBody>
                    <a:bodyPr/>
                    <a:lstStyle/>
                    <a:p>
                      <a:pPr algn="ctr"/>
                      <a:r>
                        <a:rPr lang="en-US" sz="2200">
                          <a:latin typeface="Arial" panose="020B0604020202020204" pitchFamily="34" charset="0"/>
                          <a:cs typeface="Arial" panose="020B0604020202020204" pitchFamily="34" charset="0"/>
                        </a:rPr>
                        <a:t>Year of BESE vote</a:t>
                      </a:r>
                    </a:p>
                  </a:txBody>
                  <a:tcPr marL="116896" marR="116896" marT="58448" marB="58448" anchor="ctr"/>
                </a:tc>
                <a:tc>
                  <a:txBody>
                    <a:bodyPr/>
                    <a:lstStyle/>
                    <a:p>
                      <a:pPr algn="ctr"/>
                      <a:r>
                        <a:rPr lang="en-US" sz="2200">
                          <a:latin typeface="Arial" panose="020B0604020202020204" pitchFamily="34" charset="0"/>
                          <a:cs typeface="Arial" panose="020B0604020202020204" pitchFamily="34" charset="0"/>
                        </a:rPr>
                        <a:t>CMVS</a:t>
                      </a:r>
                    </a:p>
                  </a:txBody>
                  <a:tcPr marL="116896" marR="116896" marT="58448" marB="58448" anchor="ctr"/>
                </a:tc>
                <a:tc>
                  <a:txBody>
                    <a:bodyPr/>
                    <a:lstStyle/>
                    <a:p>
                      <a:pPr algn="ctr"/>
                      <a:r>
                        <a:rPr lang="en-US" sz="2200">
                          <a:latin typeface="Arial" panose="020B0604020202020204" pitchFamily="34" charset="0"/>
                          <a:cs typeface="Arial" panose="020B0604020202020204" pitchFamily="34" charset="0"/>
                        </a:rPr>
                        <a:t>CMVS Tuition Rate set by BESE </a:t>
                      </a:r>
                    </a:p>
                  </a:txBody>
                  <a:tcPr marL="116896" marR="116896" marT="58448" marB="58448" anchor="ctr"/>
                </a:tc>
                <a:tc>
                  <a:txBody>
                    <a:bodyPr/>
                    <a:lstStyle/>
                    <a:p>
                      <a:pPr algn="ctr"/>
                      <a:r>
                        <a:rPr lang="en-US" sz="2200">
                          <a:latin typeface="Arial" panose="020B0604020202020204" pitchFamily="34" charset="0"/>
                          <a:cs typeface="Arial" panose="020B0604020202020204" pitchFamily="34" charset="0"/>
                        </a:rPr>
                        <a:t>State average per pupil foundation budget </a:t>
                      </a:r>
                    </a:p>
                  </a:txBody>
                  <a:tcPr marL="116896" marR="116896" marT="58448" marB="58448" anchor="ctr"/>
                </a:tc>
                <a:extLst>
                  <a:ext uri="{0D108BD9-81ED-4DB2-BD59-A6C34878D82A}">
                    <a16:rowId xmlns:a16="http://schemas.microsoft.com/office/drawing/2014/main" val="2960253531"/>
                  </a:ext>
                </a:extLst>
              </a:tr>
              <a:tr h="514343">
                <a:tc>
                  <a:txBody>
                    <a:bodyPr/>
                    <a:lstStyle/>
                    <a:p>
                      <a:pPr algn="ctr"/>
                      <a:r>
                        <a:rPr lang="en-US" sz="2300">
                          <a:latin typeface="Arial" panose="020B0604020202020204" pitchFamily="34" charset="0"/>
                          <a:cs typeface="Arial" panose="020B0604020202020204" pitchFamily="34" charset="0"/>
                        </a:rPr>
                        <a:t>2013</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GCVS (initial rate)</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$6,700</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$10,128</a:t>
                      </a:r>
                    </a:p>
                  </a:txBody>
                  <a:tcPr marL="116896" marR="116896" marT="58448" marB="58448" anchor="ctr"/>
                </a:tc>
                <a:extLst>
                  <a:ext uri="{0D108BD9-81ED-4DB2-BD59-A6C34878D82A}">
                    <a16:rowId xmlns:a16="http://schemas.microsoft.com/office/drawing/2014/main" val="1293569438"/>
                  </a:ext>
                </a:extLst>
              </a:tr>
              <a:tr h="514343">
                <a:tc>
                  <a:txBody>
                    <a:bodyPr/>
                    <a:lstStyle/>
                    <a:p>
                      <a:pPr algn="ctr"/>
                      <a:r>
                        <a:rPr lang="en-US" sz="2300">
                          <a:latin typeface="Arial" panose="020B0604020202020204" pitchFamily="34" charset="0"/>
                          <a:cs typeface="Arial" panose="020B0604020202020204" pitchFamily="34" charset="0"/>
                        </a:rPr>
                        <a:t>2014</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TECCA (initial rate)</a:t>
                      </a:r>
                    </a:p>
                  </a:txBody>
                  <a:tcPr marL="116896" marR="116896" marT="58448" marB="584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a:latin typeface="Arial" panose="020B0604020202020204" pitchFamily="34" charset="0"/>
                          <a:cs typeface="Arial" panose="020B0604020202020204" pitchFamily="34" charset="0"/>
                        </a:rPr>
                        <a:t>$6,700</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$10,352</a:t>
                      </a:r>
                    </a:p>
                  </a:txBody>
                  <a:tcPr marL="116896" marR="116896" marT="58448" marB="58448" anchor="ctr"/>
                </a:tc>
                <a:extLst>
                  <a:ext uri="{0D108BD9-81ED-4DB2-BD59-A6C34878D82A}">
                    <a16:rowId xmlns:a16="http://schemas.microsoft.com/office/drawing/2014/main" val="1043750534"/>
                  </a:ext>
                </a:extLst>
              </a:tr>
              <a:tr h="514343">
                <a:tc>
                  <a:txBody>
                    <a:bodyPr/>
                    <a:lstStyle/>
                    <a:p>
                      <a:pPr algn="ctr"/>
                      <a:r>
                        <a:rPr lang="en-US" sz="2300">
                          <a:latin typeface="Arial" panose="020B0604020202020204" pitchFamily="34" charset="0"/>
                          <a:cs typeface="Arial" panose="020B0604020202020204" pitchFamily="34" charset="0"/>
                        </a:rPr>
                        <a:t>2017</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GCVS and TECCA</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$8,265</a:t>
                      </a:r>
                    </a:p>
                  </a:txBody>
                  <a:tcPr marL="116896" marR="116896" marT="58448" marB="58448" anchor="ctr"/>
                </a:tc>
                <a:tc>
                  <a:txBody>
                    <a:bodyPr/>
                    <a:lstStyle/>
                    <a:p>
                      <a:pPr algn="ctr"/>
                      <a:r>
                        <a:rPr lang="en-US" sz="2300">
                          <a:latin typeface="Arial" panose="020B0604020202020204" pitchFamily="34" charset="0"/>
                          <a:cs typeface="Arial" panose="020B0604020202020204" pitchFamily="34" charset="0"/>
                        </a:rPr>
                        <a:t>$10,774</a:t>
                      </a:r>
                    </a:p>
                  </a:txBody>
                  <a:tcPr marL="116896" marR="116896" marT="58448" marB="58448" anchor="ctr"/>
                </a:tc>
                <a:extLst>
                  <a:ext uri="{0D108BD9-81ED-4DB2-BD59-A6C34878D82A}">
                    <a16:rowId xmlns:a16="http://schemas.microsoft.com/office/drawing/2014/main" val="925333343"/>
                  </a:ext>
                </a:extLst>
              </a:tr>
            </a:tbl>
          </a:graphicData>
        </a:graphic>
      </p:graphicFrame>
      <p:graphicFrame>
        <p:nvGraphicFramePr>
          <p:cNvPr id="6" name="Table 5">
            <a:extLst>
              <a:ext uri="{FF2B5EF4-FFF2-40B4-BE49-F238E27FC236}">
                <a16:creationId xmlns:a16="http://schemas.microsoft.com/office/drawing/2014/main" id="{62D630FA-BC26-9B3F-2C46-93A6D00B4B45}"/>
              </a:ext>
            </a:extLst>
          </p:cNvPr>
          <p:cNvGraphicFramePr>
            <a:graphicFrameLocks noGrp="1"/>
          </p:cNvGraphicFramePr>
          <p:nvPr>
            <p:extLst>
              <p:ext uri="{D42A27DB-BD31-4B8C-83A1-F6EECF244321}">
                <p14:modId xmlns:p14="http://schemas.microsoft.com/office/powerpoint/2010/main" val="1681326098"/>
              </p:ext>
            </p:extLst>
          </p:nvPr>
        </p:nvGraphicFramePr>
        <p:xfrm>
          <a:off x="838196" y="4693131"/>
          <a:ext cx="10515600" cy="1581545"/>
        </p:xfrm>
        <a:graphic>
          <a:graphicData uri="http://schemas.openxmlformats.org/drawingml/2006/table">
            <a:tbl>
              <a:tblPr firstRow="1" bandRow="1">
                <a:tableStyleId>{5C22544A-7EE6-4342-B048-85BDC9FD1C3A}</a:tableStyleId>
              </a:tblPr>
              <a:tblGrid>
                <a:gridCol w="1225378">
                  <a:extLst>
                    <a:ext uri="{9D8B030D-6E8A-4147-A177-3AD203B41FA5}">
                      <a16:colId xmlns:a16="http://schemas.microsoft.com/office/drawing/2014/main" val="2016374745"/>
                    </a:ext>
                  </a:extLst>
                </a:gridCol>
                <a:gridCol w="3149871">
                  <a:extLst>
                    <a:ext uri="{9D8B030D-6E8A-4147-A177-3AD203B41FA5}">
                      <a16:colId xmlns:a16="http://schemas.microsoft.com/office/drawing/2014/main" val="3236532950"/>
                    </a:ext>
                  </a:extLst>
                </a:gridCol>
                <a:gridCol w="3002507">
                  <a:extLst>
                    <a:ext uri="{9D8B030D-6E8A-4147-A177-3AD203B41FA5}">
                      <a16:colId xmlns:a16="http://schemas.microsoft.com/office/drawing/2014/main" val="3419391121"/>
                    </a:ext>
                  </a:extLst>
                </a:gridCol>
                <a:gridCol w="3137844">
                  <a:extLst>
                    <a:ext uri="{9D8B030D-6E8A-4147-A177-3AD203B41FA5}">
                      <a16:colId xmlns:a16="http://schemas.microsoft.com/office/drawing/2014/main" val="1291514485"/>
                    </a:ext>
                  </a:extLst>
                </a:gridCol>
              </a:tblGrid>
              <a:tr h="955408">
                <a:tc>
                  <a:txBody>
                    <a:bodyPr/>
                    <a:lstStyle/>
                    <a:p>
                      <a:pPr algn="ctr"/>
                      <a:r>
                        <a:rPr lang="en-US" sz="2200">
                          <a:latin typeface="Arial" panose="020B0604020202020204" pitchFamily="34" charset="0"/>
                          <a:cs typeface="Arial" panose="020B0604020202020204" pitchFamily="34" charset="0"/>
                        </a:rPr>
                        <a:t>Year</a:t>
                      </a:r>
                    </a:p>
                  </a:txBody>
                  <a:tcPr anchor="ctr"/>
                </a:tc>
                <a:tc>
                  <a:txBody>
                    <a:bodyPr/>
                    <a:lstStyle/>
                    <a:p>
                      <a:pPr algn="ctr"/>
                      <a:r>
                        <a:rPr lang="en-US" sz="2200">
                          <a:latin typeface="Arial" panose="020B0604020202020204" pitchFamily="34" charset="0"/>
                          <a:cs typeface="Arial" panose="020B0604020202020204" pitchFamily="34" charset="0"/>
                        </a:rPr>
                        <a:t>CMVS</a:t>
                      </a:r>
                    </a:p>
                  </a:txBody>
                  <a:tcPr anchor="ctr"/>
                </a:tc>
                <a:tc>
                  <a:txBody>
                    <a:bodyPr/>
                    <a:lstStyle/>
                    <a:p>
                      <a:pPr algn="ctr"/>
                      <a:r>
                        <a:rPr lang="en-US" sz="2200">
                          <a:latin typeface="Arial" panose="020B0604020202020204" pitchFamily="34" charset="0"/>
                          <a:cs typeface="Arial" panose="020B0604020202020204" pitchFamily="34" charset="0"/>
                        </a:rPr>
                        <a:t>Requested </a:t>
                      </a:r>
                    </a:p>
                    <a:p>
                      <a:pPr algn="ctr"/>
                      <a:r>
                        <a:rPr lang="en-US" sz="2200">
                          <a:latin typeface="Arial" panose="020B0604020202020204" pitchFamily="34" charset="0"/>
                          <a:cs typeface="Arial" panose="020B0604020202020204" pitchFamily="34" charset="0"/>
                        </a:rPr>
                        <a:t>Tuition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State average per pupil foundation budget </a:t>
                      </a:r>
                    </a:p>
                  </a:txBody>
                  <a:tcPr anchor="ctr"/>
                </a:tc>
                <a:extLst>
                  <a:ext uri="{0D108BD9-81ED-4DB2-BD59-A6C34878D82A}">
                    <a16:rowId xmlns:a16="http://schemas.microsoft.com/office/drawing/2014/main" val="795081139"/>
                  </a:ext>
                </a:extLst>
              </a:tr>
              <a:tr h="484265">
                <a:tc>
                  <a:txBody>
                    <a:bodyPr/>
                    <a:lstStyle/>
                    <a:p>
                      <a:pPr algn="ctr"/>
                      <a:r>
                        <a:rPr lang="en-US" sz="2300">
                          <a:latin typeface="Arial" panose="020B0604020202020204" pitchFamily="34" charset="0"/>
                          <a:cs typeface="Arial" panose="020B0604020202020204" pitchFamily="34" charset="0"/>
                        </a:rPr>
                        <a:t>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a:latin typeface="Arial" panose="020B0604020202020204" pitchFamily="34" charset="0"/>
                          <a:cs typeface="Arial" panose="020B0604020202020204" pitchFamily="34" charset="0"/>
                        </a:rPr>
                        <a:t>GCVS and TECCA</a:t>
                      </a:r>
                    </a:p>
                  </a:txBody>
                  <a:tcPr anchor="ctr"/>
                </a:tc>
                <a:tc>
                  <a:txBody>
                    <a:bodyPr/>
                    <a:lstStyle/>
                    <a:p>
                      <a:pPr algn="ctr"/>
                      <a:r>
                        <a:rPr lang="en-US" sz="2300">
                          <a:latin typeface="Arial" panose="020B0604020202020204" pitchFamily="34" charset="0"/>
                          <a:cs typeface="Arial" panose="020B0604020202020204" pitchFamily="34" charset="0"/>
                        </a:rPr>
                        <a:t>$13,098</a:t>
                      </a:r>
                    </a:p>
                  </a:txBody>
                  <a:tcPr anchor="ctr"/>
                </a:tc>
                <a:tc>
                  <a:txBody>
                    <a:bodyPr/>
                    <a:lstStyle/>
                    <a:p>
                      <a:pPr algn="ctr"/>
                      <a:r>
                        <a:rPr lang="en-US" sz="2300">
                          <a:latin typeface="Arial" panose="020B0604020202020204" pitchFamily="34" charset="0"/>
                          <a:cs typeface="Arial" panose="020B0604020202020204" pitchFamily="34" charset="0"/>
                        </a:rPr>
                        <a:t>$16,051</a:t>
                      </a:r>
                    </a:p>
                  </a:txBody>
                  <a:tcPr anchor="ctr"/>
                </a:tc>
                <a:extLst>
                  <a:ext uri="{0D108BD9-81ED-4DB2-BD59-A6C34878D82A}">
                    <a16:rowId xmlns:a16="http://schemas.microsoft.com/office/drawing/2014/main" val="587983088"/>
                  </a:ext>
                </a:extLst>
              </a:tr>
            </a:tbl>
          </a:graphicData>
        </a:graphic>
      </p:graphicFrame>
    </p:spTree>
    <p:extLst>
      <p:ext uri="{BB962C8B-B14F-4D97-AF65-F5344CB8AC3E}">
        <p14:creationId xmlns:p14="http://schemas.microsoft.com/office/powerpoint/2010/main" val="193191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098E-B95F-E0B7-6ADA-5288F2251BD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B7CE81D-960B-8467-593C-A242BF226516}"/>
              </a:ext>
              <a:ext uri="{C183D7F6-B498-43B3-948B-1728B52AA6E4}">
                <adec:decorative xmlns:adec="http://schemas.microsoft.com/office/drawing/2017/decorative" val="1"/>
              </a:ext>
            </a:extLst>
          </p:cNvPr>
          <p:cNvGrpSpPr/>
          <p:nvPr/>
        </p:nvGrpSpPr>
        <p:grpSpPr>
          <a:xfrm>
            <a:off x="3157307" y="1467268"/>
            <a:ext cx="5877839" cy="4663440"/>
            <a:chOff x="3019636" y="720749"/>
            <a:chExt cx="5873696" cy="5417580"/>
          </a:xfrm>
        </p:grpSpPr>
        <p:sp>
          <p:nvSpPr>
            <p:cNvPr id="6" name="Freeform: Shape 5">
              <a:extLst>
                <a:ext uri="{FF2B5EF4-FFF2-40B4-BE49-F238E27FC236}">
                  <a16:creationId xmlns:a16="http://schemas.microsoft.com/office/drawing/2014/main" id="{86B99BBC-E355-750B-879A-639BC319C66F}"/>
                </a:ext>
              </a:extLst>
            </p:cNvPr>
            <p:cNvSpPr/>
            <p:nvPr/>
          </p:nvSpPr>
          <p:spPr>
            <a:xfrm rot="16200000">
              <a:off x="6176825" y="3416183"/>
              <a:ext cx="3593521" cy="1827512"/>
            </a:xfrm>
            <a:custGeom>
              <a:avLst/>
              <a:gdLst>
                <a:gd name="connsiteX0" fmla="*/ 0 w 2135779"/>
                <a:gd name="connsiteY0" fmla="*/ 0 h 4063458"/>
                <a:gd name="connsiteX1" fmla="*/ 2135779 w 2135779"/>
                <a:gd name="connsiteY1" fmla="*/ 0 h 4063458"/>
                <a:gd name="connsiteX2" fmla="*/ 2135779 w 2135779"/>
                <a:gd name="connsiteY2" fmla="*/ 4063458 h 4063458"/>
                <a:gd name="connsiteX3" fmla="*/ 0 w 2135779"/>
                <a:gd name="connsiteY3" fmla="*/ 4063458 h 4063458"/>
                <a:gd name="connsiteX4" fmla="*/ 0 w 2135779"/>
                <a:gd name="connsiteY4" fmla="*/ 0 h 406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79" h="4063458">
                  <a:moveTo>
                    <a:pt x="2135779" y="1"/>
                  </a:moveTo>
                  <a:lnTo>
                    <a:pt x="2135779" y="4063457"/>
                  </a:lnTo>
                  <a:lnTo>
                    <a:pt x="0" y="4063457"/>
                  </a:lnTo>
                  <a:lnTo>
                    <a:pt x="0" y="1"/>
                  </a:lnTo>
                  <a:lnTo>
                    <a:pt x="2135779" y="1"/>
                  </a:lnTo>
                  <a:close/>
                </a:path>
              </a:pathLst>
            </a:custGeom>
            <a:solidFill>
              <a:schemeClr val="accent2"/>
            </a:solidFill>
            <a:ln>
              <a:noFill/>
            </a:ln>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hemeClr val="accent5">
                <a:shade val="50000"/>
                <a:hueOff val="222839"/>
                <a:satOff val="5970"/>
                <a:lumOff val="26302"/>
                <a:alphaOff val="0"/>
              </a:schemeClr>
            </a:effectRef>
            <a:fontRef idx="minor">
              <a:schemeClr val="lt1"/>
            </a:fontRef>
          </p:style>
          <p:txBody>
            <a:bodyPr spcFirstLastPara="0" vert="horz" wrap="square" lIns="551126" tIns="1527740" rIns="217171" bIns="100997" numCol="1" spcCol="1270" anchor="ctr" anchorCtr="0">
              <a:noAutofit/>
            </a:bodyPr>
            <a:lstStyle/>
            <a:p>
              <a:pPr marL="0" lvl="0" indent="0" algn="r" defTabSz="1689100">
                <a:lnSpc>
                  <a:spcPct val="90000"/>
                </a:lnSpc>
                <a:spcBef>
                  <a:spcPct val="0"/>
                </a:spcBef>
                <a:spcAft>
                  <a:spcPct val="35000"/>
                </a:spcAft>
                <a:buNone/>
              </a:pPr>
              <a:endParaRPr lang="en-US" sz="3800" kern="12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B998263E-E57C-3BB3-6CA7-AA6C40ADDC6B}"/>
                </a:ext>
              </a:extLst>
            </p:cNvPr>
            <p:cNvSpPr/>
            <p:nvPr/>
          </p:nvSpPr>
          <p:spPr>
            <a:xfrm rot="16200000">
              <a:off x="3718254" y="2987157"/>
              <a:ext cx="4447231" cy="1827512"/>
            </a:xfrm>
            <a:custGeom>
              <a:avLst/>
              <a:gdLst>
                <a:gd name="connsiteX0" fmla="*/ 0 w 2135779"/>
                <a:gd name="connsiteY0" fmla="*/ 0 h 4746752"/>
                <a:gd name="connsiteX1" fmla="*/ 2135779 w 2135779"/>
                <a:gd name="connsiteY1" fmla="*/ 0 h 4746752"/>
                <a:gd name="connsiteX2" fmla="*/ 2135779 w 2135779"/>
                <a:gd name="connsiteY2" fmla="*/ 4746752 h 4746752"/>
                <a:gd name="connsiteX3" fmla="*/ 0 w 2135779"/>
                <a:gd name="connsiteY3" fmla="*/ 4746752 h 4746752"/>
                <a:gd name="connsiteX4" fmla="*/ 0 w 2135779"/>
                <a:gd name="connsiteY4" fmla="*/ 0 h 47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79" h="4746752">
                  <a:moveTo>
                    <a:pt x="2135779" y="1"/>
                  </a:moveTo>
                  <a:lnTo>
                    <a:pt x="2135779" y="4746751"/>
                  </a:lnTo>
                  <a:lnTo>
                    <a:pt x="0" y="4746751"/>
                  </a:lnTo>
                  <a:lnTo>
                    <a:pt x="0" y="1"/>
                  </a:lnTo>
                  <a:lnTo>
                    <a:pt x="2135779" y="1"/>
                  </a:lnTo>
                  <a:close/>
                </a:path>
              </a:pathLst>
            </a:custGeom>
            <a:solidFill>
              <a:schemeClr val="accent6"/>
            </a:solidFill>
            <a:ln>
              <a:noFill/>
            </a:ln>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spcFirstLastPara="0" vert="horz" wrap="square" lIns="611835" tIns="1527740" rIns="205740" bIns="98457" numCol="1" spcCol="1270" anchor="ctr" anchorCtr="0">
              <a:noAutofit/>
            </a:bodyPr>
            <a:lstStyle/>
            <a:p>
              <a:pPr marL="0" lvl="0" indent="0" algn="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B97FF3D7-BFDE-09E2-1939-3E44CF99F184}"/>
                </a:ext>
              </a:extLst>
            </p:cNvPr>
            <p:cNvSpPr/>
            <p:nvPr/>
          </p:nvSpPr>
          <p:spPr>
            <a:xfrm rot="16200000">
              <a:off x="1224602" y="2515783"/>
              <a:ext cx="5417580" cy="1827512"/>
            </a:xfrm>
            <a:custGeom>
              <a:avLst/>
              <a:gdLst>
                <a:gd name="connsiteX0" fmla="*/ 0 w 2135779"/>
                <a:gd name="connsiteY0" fmla="*/ 0 h 5392657"/>
                <a:gd name="connsiteX1" fmla="*/ 2135779 w 2135779"/>
                <a:gd name="connsiteY1" fmla="*/ 0 h 5392657"/>
                <a:gd name="connsiteX2" fmla="*/ 2135779 w 2135779"/>
                <a:gd name="connsiteY2" fmla="*/ 5392657 h 5392657"/>
                <a:gd name="connsiteX3" fmla="*/ 0 w 2135779"/>
                <a:gd name="connsiteY3" fmla="*/ 5392657 h 5392657"/>
                <a:gd name="connsiteX4" fmla="*/ 0 w 2135779"/>
                <a:gd name="connsiteY4" fmla="*/ 0 h 539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79" h="5392657">
                  <a:moveTo>
                    <a:pt x="2135779" y="3"/>
                  </a:moveTo>
                  <a:lnTo>
                    <a:pt x="2135779" y="5392654"/>
                  </a:lnTo>
                  <a:lnTo>
                    <a:pt x="0" y="5392654"/>
                  </a:lnTo>
                  <a:lnTo>
                    <a:pt x="0" y="3"/>
                  </a:lnTo>
                  <a:lnTo>
                    <a:pt x="2135779" y="3"/>
                  </a:ln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spcFirstLastPara="0" vert="horz" wrap="square" lIns="684046" tIns="1527740" rIns="217170" bIns="100998" numCol="1" spcCol="1270" anchor="ctr" anchorCtr="0">
              <a:noAutofit/>
            </a:bodyPr>
            <a:lstStyle/>
            <a:p>
              <a:pPr marL="0" lvl="0" indent="0" algn="r" defTabSz="1689100">
                <a:lnSpc>
                  <a:spcPct val="90000"/>
                </a:lnSpc>
                <a:spcBef>
                  <a:spcPct val="0"/>
                </a:spcBef>
                <a:spcAft>
                  <a:spcPct val="35000"/>
                </a:spcAft>
                <a:buNone/>
              </a:pPr>
              <a:endParaRPr lang="en-US" sz="38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9517A0EC-2B82-0F80-5200-567FE20258AB}"/>
                </a:ext>
              </a:extLst>
            </p:cNvPr>
            <p:cNvSpPr/>
            <p:nvPr/>
          </p:nvSpPr>
          <p:spPr>
            <a:xfrm>
              <a:off x="3036569" y="5155113"/>
              <a:ext cx="1827512" cy="856557"/>
            </a:xfrm>
            <a:custGeom>
              <a:avLst/>
              <a:gdLst>
                <a:gd name="connsiteX0" fmla="*/ 0 w 1516403"/>
                <a:gd name="connsiteY0" fmla="*/ 0 h 5418666"/>
                <a:gd name="connsiteX1" fmla="*/ 1516403 w 1516403"/>
                <a:gd name="connsiteY1" fmla="*/ 0 h 5418666"/>
                <a:gd name="connsiteX2" fmla="*/ 1516403 w 1516403"/>
                <a:gd name="connsiteY2" fmla="*/ 5418666 h 5418666"/>
                <a:gd name="connsiteX3" fmla="*/ 0 w 1516403"/>
                <a:gd name="connsiteY3" fmla="*/ 5418666 h 5418666"/>
                <a:gd name="connsiteX4" fmla="*/ 0 w 1516403"/>
                <a:gd name="connsiteY4" fmla="*/ 0 h 541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403" h="5418666">
                  <a:moveTo>
                    <a:pt x="0" y="0"/>
                  </a:moveTo>
                  <a:lnTo>
                    <a:pt x="1516403" y="0"/>
                  </a:lnTo>
                  <a:lnTo>
                    <a:pt x="1516403" y="5418666"/>
                  </a:lnTo>
                  <a:lnTo>
                    <a:pt x="0" y="5418666"/>
                  </a:lnTo>
                  <a:lnTo>
                    <a:pt x="0" y="0"/>
                  </a:lnTo>
                  <a:close/>
                </a:path>
              </a:pathLst>
            </a:custGeom>
            <a:noFill/>
            <a:ln>
              <a:noFill/>
            </a:ln>
            <a:effectLst>
              <a:outerShdw blurRad="50800" dist="38100" dir="2700000" algn="tl" rotWithShape="0">
                <a:prstClr val="black">
                  <a:alpha val="40000"/>
                </a:prstClr>
              </a:outerShdw>
            </a:effectLst>
          </p:spPr>
          <p:style>
            <a:lnRef idx="0">
              <a:scrgbClr r="0" g="0" b="0"/>
            </a:lnRef>
            <a:fillRef idx="3">
              <a:scrgbClr r="0" g="0" b="0"/>
            </a:fillRef>
            <a:effectRef idx="2">
              <a:schemeClr val="accent5">
                <a:shade val="50000"/>
                <a:hueOff val="0"/>
                <a:satOff val="0"/>
                <a:lumOff val="0"/>
                <a:alphaOff val="0"/>
              </a:schemeClr>
            </a:effectRef>
            <a:fontRef idx="minor">
              <a:schemeClr val="lt1"/>
            </a:fontRef>
          </p:style>
          <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24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kern="1200" spc="100">
                  <a:latin typeface="Arial" panose="020B0604020202020204" pitchFamily="34" charset="0"/>
                  <a:cs typeface="Arial" panose="020B0604020202020204" pitchFamily="34" charset="0"/>
                </a:rPr>
                <a:t>State </a:t>
              </a:r>
            </a:p>
            <a:p>
              <a:pPr marL="0" lvl="0" indent="0" algn="ctr" defTabSz="889000">
                <a:lnSpc>
                  <a:spcPct val="90000"/>
                </a:lnSpc>
                <a:spcBef>
                  <a:spcPct val="0"/>
                </a:spcBef>
                <a:spcAft>
                  <a:spcPct val="35000"/>
                </a:spcAft>
                <a:buNone/>
              </a:pPr>
              <a:r>
                <a:rPr lang="en-US" kern="1200" spc="100">
                  <a:latin typeface="Arial" panose="020B0604020202020204" pitchFamily="34" charset="0"/>
                  <a:cs typeface="Arial" panose="020B0604020202020204" pitchFamily="34" charset="0"/>
                </a:rPr>
                <a:t>Average</a:t>
              </a:r>
              <a:endParaRPr lang="en-US"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3A749DEF-A500-F791-834C-08AD18390610}"/>
                </a:ext>
              </a:extLst>
            </p:cNvPr>
            <p:cNvSpPr/>
            <p:nvPr/>
          </p:nvSpPr>
          <p:spPr>
            <a:xfrm>
              <a:off x="5048199" y="4083358"/>
              <a:ext cx="1827512" cy="2028965"/>
            </a:xfrm>
            <a:custGeom>
              <a:avLst/>
              <a:gdLst>
                <a:gd name="connsiteX0" fmla="*/ 0 w 1516403"/>
                <a:gd name="connsiteY0" fmla="*/ 0 h 4772761"/>
                <a:gd name="connsiteX1" fmla="*/ 1516403 w 1516403"/>
                <a:gd name="connsiteY1" fmla="*/ 0 h 4772761"/>
                <a:gd name="connsiteX2" fmla="*/ 1516403 w 1516403"/>
                <a:gd name="connsiteY2" fmla="*/ 4772761 h 4772761"/>
                <a:gd name="connsiteX3" fmla="*/ 0 w 1516403"/>
                <a:gd name="connsiteY3" fmla="*/ 4772761 h 4772761"/>
                <a:gd name="connsiteX4" fmla="*/ 0 w 1516403"/>
                <a:gd name="connsiteY4" fmla="*/ 0 h 4772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403" h="4772761">
                  <a:moveTo>
                    <a:pt x="0" y="0"/>
                  </a:moveTo>
                  <a:lnTo>
                    <a:pt x="1516403" y="0"/>
                  </a:lnTo>
                  <a:lnTo>
                    <a:pt x="1516403" y="4772761"/>
                  </a:lnTo>
                  <a:lnTo>
                    <a:pt x="0" y="4772761"/>
                  </a:lnTo>
                  <a:lnTo>
                    <a:pt x="0" y="0"/>
                  </a:lnTo>
                  <a:close/>
                </a:path>
              </a:pathLst>
            </a:custGeom>
            <a:noFill/>
            <a:ln>
              <a:noFill/>
            </a:ln>
            <a:effectLst>
              <a:outerShdw blurRad="44450" dist="27940" dir="5400000" algn="ctr">
                <a:srgbClr val="000000">
                  <a:alpha val="32000"/>
                </a:srgbClr>
              </a:outerShdw>
            </a:effectLst>
          </p:spPr>
          <p:style>
            <a:lnRef idx="0">
              <a:scrgbClr r="0" g="0" b="0"/>
            </a:lnRef>
            <a:fillRef idx="3">
              <a:scrgbClr r="0" g="0" b="0"/>
            </a:fillRef>
            <a:effectRef idx="1">
              <a:schemeClr val="accent5">
                <a:shade val="80000"/>
                <a:hueOff val="0"/>
                <a:satOff val="0"/>
                <a:lumOff val="0"/>
                <a:alphaOff val="0"/>
              </a:schemeClr>
            </a:effectRef>
            <a:fontRef idx="minor">
              <a:schemeClr val="lt1"/>
            </a:fontRef>
          </p:style>
          <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pc="100">
                  <a:latin typeface="Arial" panose="020B0604020202020204" pitchFamily="34" charset="0"/>
                  <a:cs typeface="Arial" panose="020B0604020202020204" pitchFamily="34" charset="0"/>
                </a:rPr>
                <a:t>State Average</a:t>
              </a:r>
            </a:p>
            <a:p>
              <a:pPr marL="0" lvl="0" indent="0" algn="ctr" defTabSz="889000">
                <a:lnSpc>
                  <a:spcPct val="90000"/>
                </a:lnSpc>
                <a:spcBef>
                  <a:spcPct val="0"/>
                </a:spcBef>
                <a:spcAft>
                  <a:spcPct val="35000"/>
                </a:spcAft>
                <a:buNone/>
              </a:pPr>
              <a:r>
                <a:rPr lang="en-US" spc="100">
                  <a:latin typeface="Arial" panose="020B0604020202020204" pitchFamily="34" charset="0"/>
                  <a:cs typeface="Arial" panose="020B0604020202020204" pitchFamily="34" charset="0"/>
                </a:rPr>
                <a:t>Less Vocational, Special Education, and Operations + Maintenance components</a:t>
              </a:r>
            </a:p>
          </p:txBody>
        </p:sp>
        <p:sp>
          <p:nvSpPr>
            <p:cNvPr id="11" name="Freeform: Shape 10">
              <a:extLst>
                <a:ext uri="{FF2B5EF4-FFF2-40B4-BE49-F238E27FC236}">
                  <a16:creationId xmlns:a16="http://schemas.microsoft.com/office/drawing/2014/main" id="{0ADF23E4-EE1D-2114-1D21-F81AF0F277A9}"/>
                </a:ext>
              </a:extLst>
            </p:cNvPr>
            <p:cNvSpPr/>
            <p:nvPr/>
          </p:nvSpPr>
          <p:spPr>
            <a:xfrm>
              <a:off x="7065820" y="4912703"/>
              <a:ext cx="1827512" cy="1199620"/>
            </a:xfrm>
            <a:custGeom>
              <a:avLst/>
              <a:gdLst>
                <a:gd name="connsiteX0" fmla="*/ 0 w 1516403"/>
                <a:gd name="connsiteY0" fmla="*/ 0 h 4087300"/>
                <a:gd name="connsiteX1" fmla="*/ 1516403 w 1516403"/>
                <a:gd name="connsiteY1" fmla="*/ 0 h 4087300"/>
                <a:gd name="connsiteX2" fmla="*/ 1516403 w 1516403"/>
                <a:gd name="connsiteY2" fmla="*/ 4087300 h 4087300"/>
                <a:gd name="connsiteX3" fmla="*/ 0 w 1516403"/>
                <a:gd name="connsiteY3" fmla="*/ 4087300 h 4087300"/>
                <a:gd name="connsiteX4" fmla="*/ 0 w 1516403"/>
                <a:gd name="connsiteY4" fmla="*/ 0 h 408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403" h="4087300">
                  <a:moveTo>
                    <a:pt x="0" y="0"/>
                  </a:moveTo>
                  <a:lnTo>
                    <a:pt x="1516403" y="0"/>
                  </a:lnTo>
                  <a:lnTo>
                    <a:pt x="1516403" y="4087300"/>
                  </a:lnTo>
                  <a:lnTo>
                    <a:pt x="0" y="4087300"/>
                  </a:lnTo>
                  <a:lnTo>
                    <a:pt x="0" y="0"/>
                  </a:lnTo>
                  <a:close/>
                </a:path>
              </a:pathLst>
            </a:custGeom>
            <a:noFill/>
            <a:ln/>
          </p:spPr>
          <p:style>
            <a:lnRef idx="0">
              <a:schemeClr val="accent3"/>
            </a:lnRef>
            <a:fillRef idx="3">
              <a:schemeClr val="accent3"/>
            </a:fillRef>
            <a:effectRef idx="3">
              <a:schemeClr val="accent3"/>
            </a:effectRef>
            <a:fontRef idx="minor">
              <a:schemeClr val="lt1"/>
            </a:fontRef>
          </p:style>
          <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endParaRPr lang="en-US"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2000" b="1">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2000" b="1">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n-US" sz="2000" b="1" kern="120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kern="1200" spc="100">
                  <a:latin typeface="Arial" panose="020B0604020202020204" pitchFamily="34" charset="0"/>
                  <a:cs typeface="Arial" panose="020B0604020202020204" pitchFamily="34" charset="0"/>
                </a:rPr>
                <a:t>Current FY25 CMVS tuition rate for GCVS and TECCA</a:t>
              </a:r>
              <a:r>
                <a:rPr lang="en-US" kern="1200">
                  <a:latin typeface="Arial" panose="020B0604020202020204" pitchFamily="34" charset="0"/>
                  <a:cs typeface="Arial" panose="020B0604020202020204" pitchFamily="34" charset="0"/>
                </a:rPr>
                <a:t> </a:t>
              </a:r>
              <a:endParaRPr lang="en-US" b="1" kern="1200">
                <a:latin typeface="Arial" panose="020B0604020202020204" pitchFamily="34" charset="0"/>
                <a:cs typeface="Arial" panose="020B0604020202020204" pitchFamily="34" charset="0"/>
              </a:endParaRPr>
            </a:p>
          </p:txBody>
        </p:sp>
      </p:grpSp>
      <p:sp>
        <p:nvSpPr>
          <p:cNvPr id="13" name="Title 12">
            <a:extLst>
              <a:ext uri="{FF2B5EF4-FFF2-40B4-BE49-F238E27FC236}">
                <a16:creationId xmlns:a16="http://schemas.microsoft.com/office/drawing/2014/main" id="{19FEF3AE-768C-36D8-BB12-9245B1EB6A35}"/>
              </a:ext>
            </a:extLst>
          </p:cNvPr>
          <p:cNvSpPr txBox="1">
            <a:spLocks noGrp="1"/>
          </p:cNvSpPr>
          <p:nvPr>
            <p:ph type="title" idx="4294967295"/>
          </p:nvPr>
        </p:nvSpPr>
        <p:spPr>
          <a:xfrm>
            <a:off x="1251045" y="434426"/>
            <a:ext cx="968991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Average Chapter 70 Foundation Budget Per Pupil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FY25</a:t>
            </a:r>
          </a:p>
        </p:txBody>
      </p:sp>
      <p:cxnSp>
        <p:nvCxnSpPr>
          <p:cNvPr id="17" name="Straight Connector 16">
            <a:extLst>
              <a:ext uri="{FF2B5EF4-FFF2-40B4-BE49-F238E27FC236}">
                <a16:creationId xmlns:a16="http://schemas.microsoft.com/office/drawing/2014/main" id="{94EDF69A-59C0-E4A8-DCD8-4317FF69AFA1}"/>
              </a:ext>
              <a:ext uri="{C183D7F6-B498-43B3-948B-1728B52AA6E4}">
                <adec:decorative xmlns:adec="http://schemas.microsoft.com/office/drawing/2017/decorative" val="1"/>
              </a:ext>
            </a:extLst>
          </p:cNvPr>
          <p:cNvCxnSpPr>
            <a:cxnSpLocks/>
          </p:cNvCxnSpPr>
          <p:nvPr/>
        </p:nvCxnSpPr>
        <p:spPr>
          <a:xfrm>
            <a:off x="2895600" y="6182698"/>
            <a:ext cx="6400800" cy="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6BEF22B-2CC7-2C75-E7F9-F5C221FCD7C2}"/>
              </a:ext>
            </a:extLst>
          </p:cNvPr>
          <p:cNvSpPr txBox="1"/>
          <p:nvPr/>
        </p:nvSpPr>
        <p:spPr>
          <a:xfrm>
            <a:off x="3155946" y="1676773"/>
            <a:ext cx="1806451" cy="738664"/>
          </a:xfrm>
          <a:prstGeom prst="rect">
            <a:avLst/>
          </a:prstGeom>
          <a:noFill/>
        </p:spPr>
        <p:txBody>
          <a:bodyPr wrap="square" rtlCol="0">
            <a:spAutoFit/>
          </a:bodyPr>
          <a:lstStyle/>
          <a:p>
            <a:pPr algn="ctr"/>
            <a:r>
              <a:rPr lang="en-US" sz="2400" kern="1200">
                <a:solidFill>
                  <a:schemeClr val="bg1"/>
                </a:solidFill>
                <a:latin typeface="Arial" panose="020B0604020202020204" pitchFamily="34" charset="0"/>
                <a:cs typeface="Arial" panose="020B0604020202020204" pitchFamily="34" charset="0"/>
              </a:rPr>
              <a:t>$16,051</a:t>
            </a:r>
          </a:p>
          <a:p>
            <a:endParaRPr lang="en-US"/>
          </a:p>
        </p:txBody>
      </p:sp>
      <p:sp>
        <p:nvSpPr>
          <p:cNvPr id="20" name="TextBox 19">
            <a:extLst>
              <a:ext uri="{FF2B5EF4-FFF2-40B4-BE49-F238E27FC236}">
                <a16:creationId xmlns:a16="http://schemas.microsoft.com/office/drawing/2014/main" id="{C94D2C24-E239-C240-F0AF-64DA68555FC1}"/>
              </a:ext>
            </a:extLst>
          </p:cNvPr>
          <p:cNvSpPr txBox="1"/>
          <p:nvPr/>
        </p:nvSpPr>
        <p:spPr>
          <a:xfrm>
            <a:off x="5177251" y="2511698"/>
            <a:ext cx="1828801" cy="738664"/>
          </a:xfrm>
          <a:prstGeom prst="rect">
            <a:avLst/>
          </a:prstGeom>
          <a:noFill/>
        </p:spPr>
        <p:txBody>
          <a:bodyPr wrap="square" rtlCol="0">
            <a:spAutoFit/>
          </a:bodyPr>
          <a:lstStyle/>
          <a:p>
            <a:pPr algn="ctr"/>
            <a:r>
              <a:rPr lang="en-US" sz="2400" kern="1200">
                <a:solidFill>
                  <a:schemeClr val="bg1"/>
                </a:solidFill>
                <a:latin typeface="Arial" panose="020B0604020202020204" pitchFamily="34" charset="0"/>
                <a:cs typeface="Arial" panose="020B0604020202020204" pitchFamily="34" charset="0"/>
              </a:rPr>
              <a:t>$13,114*</a:t>
            </a:r>
          </a:p>
          <a:p>
            <a:pPr algn="ctr"/>
            <a:endParaRPr lang="en-US"/>
          </a:p>
        </p:txBody>
      </p:sp>
      <p:sp>
        <p:nvSpPr>
          <p:cNvPr id="21" name="TextBox 20">
            <a:extLst>
              <a:ext uri="{FF2B5EF4-FFF2-40B4-BE49-F238E27FC236}">
                <a16:creationId xmlns:a16="http://schemas.microsoft.com/office/drawing/2014/main" id="{C8689EB4-E55C-1015-0CE9-B1CFE99A8CF1}"/>
              </a:ext>
            </a:extLst>
          </p:cNvPr>
          <p:cNvSpPr txBox="1"/>
          <p:nvPr/>
        </p:nvSpPr>
        <p:spPr>
          <a:xfrm>
            <a:off x="7206346" y="2919330"/>
            <a:ext cx="1822351" cy="1015663"/>
          </a:xfrm>
          <a:prstGeom prst="rect">
            <a:avLst/>
          </a:prstGeom>
          <a:noFill/>
        </p:spPr>
        <p:txBody>
          <a:bodyPr wrap="square" rtlCol="0">
            <a:spAutoFit/>
          </a:bodyPr>
          <a:lstStyle/>
          <a:p>
            <a:pPr algn="ctr"/>
            <a:endParaRPr lang="en-US" kern="1200">
              <a:solidFill>
                <a:schemeClr val="bg1"/>
              </a:solidFill>
              <a:latin typeface="Arial" panose="020B0604020202020204" pitchFamily="34" charset="0"/>
              <a:cs typeface="Arial" panose="020B0604020202020204" pitchFamily="34" charset="0"/>
            </a:endParaRPr>
          </a:p>
          <a:p>
            <a:pPr algn="ctr"/>
            <a:r>
              <a:rPr lang="en-US" sz="2400" kern="1200">
                <a:solidFill>
                  <a:schemeClr val="bg1"/>
                </a:solidFill>
                <a:latin typeface="Arial" panose="020B0604020202020204" pitchFamily="34" charset="0"/>
                <a:cs typeface="Arial" panose="020B0604020202020204" pitchFamily="34" charset="0"/>
              </a:rPr>
              <a:t>$9,802*</a:t>
            </a:r>
          </a:p>
          <a:p>
            <a:pPr algn="ctr"/>
            <a:endParaRPr lang="en-US"/>
          </a:p>
        </p:txBody>
      </p:sp>
    </p:spTree>
    <p:extLst>
      <p:ext uri="{BB962C8B-B14F-4D97-AF65-F5344CB8AC3E}">
        <p14:creationId xmlns:p14="http://schemas.microsoft.com/office/powerpoint/2010/main" val="78107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6D942-43AD-26D2-8767-9B08F1ED1296}"/>
              </a:ext>
            </a:extLst>
          </p:cNvPr>
          <p:cNvSpPr>
            <a:spLocks noGrp="1"/>
          </p:cNvSpPr>
          <p:nvPr>
            <p:ph type="title"/>
          </p:nvPr>
        </p:nvSpPr>
        <p:spPr/>
        <p:txBody>
          <a:bodyPr>
            <a:normAutofit/>
          </a:bodyPr>
          <a:lstStyle/>
          <a:p>
            <a:r>
              <a:rPr lang="en-US"/>
              <a:t>Recommendation – Two Timelines</a:t>
            </a:r>
          </a:p>
        </p:txBody>
      </p:sp>
      <p:sp>
        <p:nvSpPr>
          <p:cNvPr id="2" name="Content Placeholder 1">
            <a:extLst>
              <a:ext uri="{FF2B5EF4-FFF2-40B4-BE49-F238E27FC236}">
                <a16:creationId xmlns:a16="http://schemas.microsoft.com/office/drawing/2014/main" id="{40AEC5A3-9402-3C57-FAEE-E342BC8D490E}"/>
              </a:ext>
            </a:extLst>
          </p:cNvPr>
          <p:cNvSpPr>
            <a:spLocks noGrp="1"/>
          </p:cNvSpPr>
          <p:nvPr>
            <p:ph idx="1"/>
          </p:nvPr>
        </p:nvSpPr>
        <p:spPr/>
        <p:txBody>
          <a:bodyPr vert="horz" lIns="91440" tIns="45720" rIns="91440" bIns="45720" rtlCol="0" anchor="t">
            <a:normAutofit/>
          </a:bodyPr>
          <a:lstStyle/>
          <a:p>
            <a:r>
              <a:rPr lang="en-US" sz="3200"/>
              <a:t>Two possible timelines for implementing the tuition increase:</a:t>
            </a:r>
          </a:p>
          <a:p>
            <a:pPr lvl="1"/>
            <a:r>
              <a:rPr lang="en-US" sz="3200">
                <a:latin typeface="Arial"/>
                <a:cs typeface="Arial"/>
              </a:rPr>
              <a:t>Amend GCVS and TECCA certificates for a full tuition rate ($13,114) effective FY26.</a:t>
            </a:r>
          </a:p>
          <a:p>
            <a:pPr marL="457200" lvl="1" indent="0">
              <a:buNone/>
            </a:pPr>
            <a:r>
              <a:rPr lang="en-US" sz="3200">
                <a:latin typeface="Arial"/>
                <a:cs typeface="Arial"/>
              </a:rPr>
              <a:t>  </a:t>
            </a:r>
            <a:r>
              <a:rPr lang="en-US" sz="3200" i="1">
                <a:latin typeface="Arial"/>
                <a:cs typeface="Arial"/>
              </a:rPr>
              <a:t>or</a:t>
            </a:r>
            <a:endParaRPr lang="en-US" sz="3200" i="1"/>
          </a:p>
          <a:p>
            <a:pPr lvl="1"/>
            <a:r>
              <a:rPr lang="en-US" sz="3200">
                <a:latin typeface="Arial"/>
                <a:cs typeface="Arial"/>
              </a:rPr>
              <a:t>A graduated approach where tuition rates increase over three years to reach the full tuition rate by FY28.</a:t>
            </a:r>
          </a:p>
          <a:p>
            <a:pPr marL="0" indent="0">
              <a:buNone/>
            </a:pPr>
            <a:endParaRPr lang="en-US"/>
          </a:p>
        </p:txBody>
      </p:sp>
    </p:spTree>
    <p:extLst>
      <p:ext uri="{BB962C8B-B14F-4D97-AF65-F5344CB8AC3E}">
        <p14:creationId xmlns:p14="http://schemas.microsoft.com/office/powerpoint/2010/main" val="17851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9528-E072-9391-FF4B-E5A91B098AA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A7CC53-2B50-2491-F2B3-3D7F77EF3EB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35958111"/>
              </p:ext>
            </p:extLst>
          </p:nvPr>
        </p:nvGraphicFramePr>
        <p:xfrm>
          <a:off x="838200" y="1407978"/>
          <a:ext cx="10515600" cy="385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51EB568-1E78-4E84-288F-AC9924FB9DBE}"/>
              </a:ext>
            </a:extLst>
          </p:cNvPr>
          <p:cNvSpPr>
            <a:spLocks noGrp="1"/>
          </p:cNvSpPr>
          <p:nvPr>
            <p:ph type="title"/>
          </p:nvPr>
        </p:nvSpPr>
        <p:spPr/>
        <p:txBody>
          <a:bodyPr>
            <a:normAutofit fontScale="90000"/>
          </a:bodyPr>
          <a:lstStyle/>
          <a:p>
            <a:r>
              <a:rPr lang="en-US" dirty="0"/>
              <a:t>Recommendation: Option 2 - Graduated Timeline </a:t>
            </a:r>
            <a:br>
              <a:rPr lang="en-US" dirty="0"/>
            </a:br>
            <a:endParaRPr lang="en-US" dirty="0"/>
          </a:p>
        </p:txBody>
      </p:sp>
      <p:graphicFrame>
        <p:nvGraphicFramePr>
          <p:cNvPr id="5" name="Diagram 4">
            <a:extLst>
              <a:ext uri="{FF2B5EF4-FFF2-40B4-BE49-F238E27FC236}">
                <a16:creationId xmlns:a16="http://schemas.microsoft.com/office/drawing/2014/main" id="{8492AF82-0CB6-21FF-1B6E-CBF1F310BD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328757"/>
              </p:ext>
            </p:extLst>
          </p:nvPr>
        </p:nvGraphicFramePr>
        <p:xfrm>
          <a:off x="1809578" y="4877150"/>
          <a:ext cx="8804875" cy="1677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60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a:latin typeface="Arial"/>
                <a:cs typeface="Arial"/>
              </a:rPr>
              <a:t>Thank you</a:t>
            </a:r>
            <a:endParaRPr lang="en-US"/>
          </a:p>
        </p:txBody>
      </p:sp>
    </p:spTree>
    <p:extLst>
      <p:ext uri="{BB962C8B-B14F-4D97-AF65-F5344CB8AC3E}">
        <p14:creationId xmlns:p14="http://schemas.microsoft.com/office/powerpoint/2010/main" val="408647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Krukonis, Amy (DESE)</DisplayName>
        <AccountId>153</AccountId>
        <AccountType/>
      </UserInfo>
    </SharedWithUsers>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7a12eb2f-f040-4639-9fb2-5a6588dc8035"/>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0128f6a2-0fe6-40ac-973e-bb0bf351512f"/>
    <ds:schemaRef ds:uri="http://www.w3.org/XML/1998/namespace"/>
    <ds:schemaRef ds:uri="http://purl.org/dc/terms/"/>
  </ds:schemaRefs>
</ds:datastoreItem>
</file>

<file path=customXml/itemProps2.xml><?xml version="1.0" encoding="utf-8"?>
<ds:datastoreItem xmlns:ds="http://schemas.openxmlformats.org/officeDocument/2006/customXml" ds:itemID="{22BC21E3-8941-454E-AEC0-414AFE6A1968}">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TotalTime>
  <Words>1492</Words>
  <Application>Microsoft Office PowerPoint</Application>
  <PresentationFormat>Widescreen</PresentationFormat>
  <Paragraphs>147</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Office Theme</vt:lpstr>
      <vt:lpstr>    Commonwealth of Massachusetts Virtual Schools: Funding  </vt:lpstr>
      <vt:lpstr>Today's Presenters</vt:lpstr>
      <vt:lpstr>Agenda</vt:lpstr>
      <vt:lpstr>Context</vt:lpstr>
      <vt:lpstr>Historical CMVS Tuition Rates + Current Requests</vt:lpstr>
      <vt:lpstr>Average Chapter 70 Foundation Budget Per Pupil FY25</vt:lpstr>
      <vt:lpstr>Recommendation – Two Timelines</vt:lpstr>
      <vt:lpstr>Recommendation: Option 2 - Graduated Timeline  </vt:lpstr>
      <vt:lpstr>Thank you</vt:lpstr>
      <vt:lpstr>Appendix: Background for CMVS Tuition Rates  </vt:lpstr>
      <vt:lpstr>Background – CMVS Tuition Rates</vt:lpstr>
      <vt:lpstr>Statute – CMVS Tuition Rates</vt:lpstr>
      <vt:lpstr>Background – CMVS Tuition Rates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Virtual Schools: Funding, November 19, 2024</dc:title>
  <dc:creator>DESE</dc:creator>
  <cp:lastModifiedBy>Zou, Dong (EOE)</cp:lastModifiedBy>
  <cp:revision>5</cp:revision>
  <dcterms:created xsi:type="dcterms:W3CDTF">2022-10-11T20:32:22Z</dcterms:created>
  <dcterms:modified xsi:type="dcterms:W3CDTF">2024-11-22T18:34:09Z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22 2024 12:00AM</vt:lpwstr>
  </property>
</Properties>
</file>