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272" r:id="rId5"/>
    <p:sldId id="280" r:id="rId6"/>
    <p:sldId id="661" r:id="rId7"/>
    <p:sldId id="662" r:id="rId8"/>
    <p:sldId id="663" r:id="rId9"/>
    <p:sldId id="665" r:id="rId10"/>
    <p:sldId id="672" r:id="rId11"/>
    <p:sldId id="666" r:id="rId12"/>
    <p:sldId id="667" r:id="rId13"/>
    <p:sldId id="668" r:id="rId14"/>
    <p:sldId id="671" r:id="rId15"/>
    <p:sldId id="670" r:id="rId16"/>
    <p:sldId id="673" r:id="rId17"/>
    <p:sldId id="256" r:id="rId18"/>
    <p:sldId id="548" r:id="rId19"/>
    <p:sldId id="293" r:id="rId20"/>
    <p:sldId id="537" r:id="rId21"/>
    <p:sldId id="549" r:id="rId22"/>
    <p:sldId id="550" r:id="rId23"/>
    <p:sldId id="551" r:id="rId24"/>
    <p:sldId id="674" r:id="rId25"/>
    <p:sldId id="675" r:id="rId26"/>
    <p:sldId id="53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948B6"/>
    <a:srgbClr val="3647B6"/>
    <a:srgbClr val="8397E7"/>
    <a:srgbClr val="AFCBFD"/>
    <a:srgbClr val="93A9FF"/>
    <a:srgbClr val="86A9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48A88-95DB-6992-9F58-13C0147394CC}" v="1" dt="2025-01-28T14:15:08.861"/>
    <p1510:client id="{C99AFE3F-6C94-38EE-1FD2-478688FE7FE0}" v="1" dt="2025-01-27T18:18:14.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9" d="100"/>
          <a:sy n="159" d="100"/>
        </p:scale>
        <p:origin x="2562" y="132"/>
      </p:cViewPr>
      <p:guideLst/>
    </p:cSldViewPr>
  </p:slideViewPr>
  <p:notesTextViewPr>
    <p:cViewPr>
      <p:scale>
        <a:sx n="1" d="1"/>
        <a:sy n="1" d="1"/>
      </p:scale>
      <p:origin x="0" y="0"/>
    </p:cViewPr>
  </p:notesTextViewPr>
  <p:sorterViewPr>
    <p:cViewPr>
      <p:scale>
        <a:sx n="100" d="100"/>
        <a:sy n="100" d="100"/>
      </p:scale>
      <p:origin x="0" y="-2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28602-DE18-422A-9FD3-C14C4B4734A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24F41EC-3A96-4D52-8A14-1529989E1784}">
      <dgm:prSet/>
      <dgm:spPr/>
      <dgm:t>
        <a:bodyPr/>
        <a:lstStyle/>
        <a:p>
          <a:r>
            <a:rPr lang="en-US"/>
            <a:t>What courses and learning experiences are offered? </a:t>
          </a:r>
        </a:p>
      </dgm:t>
    </dgm:pt>
    <dgm:pt modelId="{79E70BD5-6A3B-4362-B12D-779CF57AB053}" type="parTrans" cxnId="{1A658AB2-AD0E-4E0D-8ABD-AF97CAB8D5F2}">
      <dgm:prSet/>
      <dgm:spPr/>
      <dgm:t>
        <a:bodyPr/>
        <a:lstStyle/>
        <a:p>
          <a:endParaRPr lang="en-US"/>
        </a:p>
      </dgm:t>
    </dgm:pt>
    <dgm:pt modelId="{22351E6B-1EC3-49CD-A421-65F139F02400}" type="sibTrans" cxnId="{1A658AB2-AD0E-4E0D-8ABD-AF97CAB8D5F2}">
      <dgm:prSet/>
      <dgm:spPr/>
      <dgm:t>
        <a:bodyPr/>
        <a:lstStyle/>
        <a:p>
          <a:endParaRPr lang="en-US"/>
        </a:p>
      </dgm:t>
    </dgm:pt>
    <dgm:pt modelId="{151CE14D-4112-4AEF-8AF5-9B216923A353}">
      <dgm:prSet/>
      <dgm:spPr/>
      <dgm:t>
        <a:bodyPr/>
        <a:lstStyle/>
        <a:p>
          <a:r>
            <a:rPr lang="en-US"/>
            <a:t>Do the courses address the content needed to support student proficiency?</a:t>
          </a:r>
        </a:p>
      </dgm:t>
    </dgm:pt>
    <dgm:pt modelId="{16ABEB6E-1133-45E7-9BDD-9EA6A5E8096E}" type="parTrans" cxnId="{EAB94B4A-488A-437F-8714-49BD29B16A7A}">
      <dgm:prSet/>
      <dgm:spPr/>
      <dgm:t>
        <a:bodyPr/>
        <a:lstStyle/>
        <a:p>
          <a:endParaRPr lang="en-US"/>
        </a:p>
      </dgm:t>
    </dgm:pt>
    <dgm:pt modelId="{F1927608-98BE-4949-9A41-EB3EFCC6889C}" type="sibTrans" cxnId="{EAB94B4A-488A-437F-8714-49BD29B16A7A}">
      <dgm:prSet/>
      <dgm:spPr/>
      <dgm:t>
        <a:bodyPr/>
        <a:lstStyle/>
        <a:p>
          <a:endParaRPr lang="en-US"/>
        </a:p>
      </dgm:t>
    </dgm:pt>
    <dgm:pt modelId="{B27890A0-3CF2-419E-B762-0F33D292054D}">
      <dgm:prSet/>
      <dgm:spPr/>
      <dgm:t>
        <a:bodyPr/>
        <a:lstStyle/>
        <a:p>
          <a:r>
            <a:rPr lang="en-US"/>
            <a:t>Are the supports available for every student to access the content and attain proficiency? </a:t>
          </a:r>
        </a:p>
      </dgm:t>
    </dgm:pt>
    <dgm:pt modelId="{29C6B001-ADF7-4A45-A5E8-003973244D47}" type="parTrans" cxnId="{73B255B9-FAA0-4D30-B7BF-1F14C96E7D4F}">
      <dgm:prSet/>
      <dgm:spPr/>
      <dgm:t>
        <a:bodyPr/>
        <a:lstStyle/>
        <a:p>
          <a:endParaRPr lang="en-US"/>
        </a:p>
      </dgm:t>
    </dgm:pt>
    <dgm:pt modelId="{88811839-960E-473B-BD20-78F512AAC3D1}" type="sibTrans" cxnId="{73B255B9-FAA0-4D30-B7BF-1F14C96E7D4F}">
      <dgm:prSet/>
      <dgm:spPr/>
      <dgm:t>
        <a:bodyPr/>
        <a:lstStyle/>
        <a:p>
          <a:endParaRPr lang="en-US"/>
        </a:p>
      </dgm:t>
    </dgm:pt>
    <dgm:pt modelId="{7DD32E84-3727-48AD-8F5D-3CCA4FD54BF9}">
      <dgm:prSet/>
      <dgm:spPr/>
      <dgm:t>
        <a:bodyPr/>
        <a:lstStyle/>
        <a:p>
          <a:r>
            <a:rPr lang="en-US"/>
            <a:t>How are students aware of and taking the courses aligned to their future goals and interests? </a:t>
          </a:r>
        </a:p>
      </dgm:t>
    </dgm:pt>
    <dgm:pt modelId="{03A40C37-86D4-4ADB-BD9D-02ACDD385ED9}" type="parTrans" cxnId="{8C937B7F-3D8A-4D64-9F1A-9513E5895703}">
      <dgm:prSet/>
      <dgm:spPr/>
      <dgm:t>
        <a:bodyPr/>
        <a:lstStyle/>
        <a:p>
          <a:endParaRPr lang="en-US"/>
        </a:p>
      </dgm:t>
    </dgm:pt>
    <dgm:pt modelId="{4644FEB2-4D1B-468E-ABB5-421A7B4A9871}" type="sibTrans" cxnId="{8C937B7F-3D8A-4D64-9F1A-9513E5895703}">
      <dgm:prSet/>
      <dgm:spPr/>
      <dgm:t>
        <a:bodyPr/>
        <a:lstStyle/>
        <a:p>
          <a:endParaRPr lang="en-US"/>
        </a:p>
      </dgm:t>
    </dgm:pt>
    <dgm:pt modelId="{53FB9398-3643-4A2B-B6FE-32B018181FC5}" type="pres">
      <dgm:prSet presAssocID="{C7128602-DE18-422A-9FD3-C14C4B4734A7}" presName="Name0" presStyleCnt="0">
        <dgm:presLayoutVars>
          <dgm:chMax val="11"/>
          <dgm:chPref val="11"/>
          <dgm:dir/>
          <dgm:resizeHandles/>
        </dgm:presLayoutVars>
      </dgm:prSet>
      <dgm:spPr/>
    </dgm:pt>
    <dgm:pt modelId="{D1B9F4E3-0E85-4E32-A0CA-E0E76BB8D392}" type="pres">
      <dgm:prSet presAssocID="{B27890A0-3CF2-419E-B762-0F33D292054D}" presName="Accent4" presStyleCnt="0"/>
      <dgm:spPr/>
    </dgm:pt>
    <dgm:pt modelId="{D493E54D-56C6-4384-AB07-FEB8312E14E9}" type="pres">
      <dgm:prSet presAssocID="{B27890A0-3CF2-419E-B762-0F33D292054D}" presName="Accent" presStyleLbl="node1" presStyleIdx="0" presStyleCnt="4"/>
      <dgm:spPr/>
    </dgm:pt>
    <dgm:pt modelId="{61E16BB8-D62D-4E31-924C-B84CC30EFEEB}" type="pres">
      <dgm:prSet presAssocID="{B27890A0-3CF2-419E-B762-0F33D292054D}" presName="ParentBackground4" presStyleCnt="0"/>
      <dgm:spPr/>
    </dgm:pt>
    <dgm:pt modelId="{E868BE1C-9266-4BB8-8129-BD4D8CA2E725}" type="pres">
      <dgm:prSet presAssocID="{B27890A0-3CF2-419E-B762-0F33D292054D}" presName="ParentBackground" presStyleLbl="fgAcc1" presStyleIdx="0" presStyleCnt="4"/>
      <dgm:spPr/>
    </dgm:pt>
    <dgm:pt modelId="{2D099214-9034-47E9-BA4D-FE312AD4C942}" type="pres">
      <dgm:prSet presAssocID="{B27890A0-3CF2-419E-B762-0F33D292054D}" presName="Parent4" presStyleLbl="revTx" presStyleIdx="0" presStyleCnt="0">
        <dgm:presLayoutVars>
          <dgm:chMax val="1"/>
          <dgm:chPref val="1"/>
          <dgm:bulletEnabled val="1"/>
        </dgm:presLayoutVars>
      </dgm:prSet>
      <dgm:spPr/>
    </dgm:pt>
    <dgm:pt modelId="{72272BBE-6648-4FF6-A6DF-5CF910C3E077}" type="pres">
      <dgm:prSet presAssocID="{151CE14D-4112-4AEF-8AF5-9B216923A353}" presName="Accent3" presStyleCnt="0"/>
      <dgm:spPr/>
    </dgm:pt>
    <dgm:pt modelId="{1B5B5BC2-FE39-48ED-9987-552665685123}" type="pres">
      <dgm:prSet presAssocID="{151CE14D-4112-4AEF-8AF5-9B216923A353}" presName="Accent" presStyleLbl="node1" presStyleIdx="1" presStyleCnt="4"/>
      <dgm:spPr/>
    </dgm:pt>
    <dgm:pt modelId="{08A9D056-0D18-4CF8-8ED8-99DF12B78FC5}" type="pres">
      <dgm:prSet presAssocID="{151CE14D-4112-4AEF-8AF5-9B216923A353}" presName="ParentBackground3" presStyleCnt="0"/>
      <dgm:spPr/>
    </dgm:pt>
    <dgm:pt modelId="{5A2F684E-3EDC-43FF-82FC-850179910FC3}" type="pres">
      <dgm:prSet presAssocID="{151CE14D-4112-4AEF-8AF5-9B216923A353}" presName="ParentBackground" presStyleLbl="fgAcc1" presStyleIdx="1" presStyleCnt="4"/>
      <dgm:spPr/>
    </dgm:pt>
    <dgm:pt modelId="{2AA95DC0-153E-4B2D-87E7-DAA9C2560C6B}" type="pres">
      <dgm:prSet presAssocID="{151CE14D-4112-4AEF-8AF5-9B216923A353}" presName="Parent3" presStyleLbl="revTx" presStyleIdx="0" presStyleCnt="0">
        <dgm:presLayoutVars>
          <dgm:chMax val="1"/>
          <dgm:chPref val="1"/>
          <dgm:bulletEnabled val="1"/>
        </dgm:presLayoutVars>
      </dgm:prSet>
      <dgm:spPr/>
    </dgm:pt>
    <dgm:pt modelId="{91046EA0-12F8-49B2-B91F-C912021CC73F}" type="pres">
      <dgm:prSet presAssocID="{7DD32E84-3727-48AD-8F5D-3CCA4FD54BF9}" presName="Accent2" presStyleCnt="0"/>
      <dgm:spPr/>
    </dgm:pt>
    <dgm:pt modelId="{EDF5D1B4-C659-4B78-B0B6-CDDA7A33B242}" type="pres">
      <dgm:prSet presAssocID="{7DD32E84-3727-48AD-8F5D-3CCA4FD54BF9}" presName="Accent" presStyleLbl="node1" presStyleIdx="2" presStyleCnt="4"/>
      <dgm:spPr/>
    </dgm:pt>
    <dgm:pt modelId="{241984B4-19C3-4737-9CF2-195EBAB9D250}" type="pres">
      <dgm:prSet presAssocID="{7DD32E84-3727-48AD-8F5D-3CCA4FD54BF9}" presName="ParentBackground2" presStyleCnt="0"/>
      <dgm:spPr/>
    </dgm:pt>
    <dgm:pt modelId="{2F851A2E-0C7B-4709-97F7-1BC944F8F212}" type="pres">
      <dgm:prSet presAssocID="{7DD32E84-3727-48AD-8F5D-3CCA4FD54BF9}" presName="ParentBackground" presStyleLbl="fgAcc1" presStyleIdx="2" presStyleCnt="4"/>
      <dgm:spPr/>
    </dgm:pt>
    <dgm:pt modelId="{5AA29ED0-A0D0-47AD-B7FC-76D1262728D0}" type="pres">
      <dgm:prSet presAssocID="{7DD32E84-3727-48AD-8F5D-3CCA4FD54BF9}" presName="Parent2" presStyleLbl="revTx" presStyleIdx="0" presStyleCnt="0">
        <dgm:presLayoutVars>
          <dgm:chMax val="1"/>
          <dgm:chPref val="1"/>
          <dgm:bulletEnabled val="1"/>
        </dgm:presLayoutVars>
      </dgm:prSet>
      <dgm:spPr/>
    </dgm:pt>
    <dgm:pt modelId="{79BFB32D-2638-473B-BBD2-053B8452A6E9}" type="pres">
      <dgm:prSet presAssocID="{324F41EC-3A96-4D52-8A14-1529989E1784}" presName="Accent1" presStyleCnt="0"/>
      <dgm:spPr/>
    </dgm:pt>
    <dgm:pt modelId="{36EBDD2B-5470-44DB-B7AA-D4C4725BD8EC}" type="pres">
      <dgm:prSet presAssocID="{324F41EC-3A96-4D52-8A14-1529989E1784}" presName="Accent" presStyleLbl="node1" presStyleIdx="3" presStyleCnt="4"/>
      <dgm:spPr/>
    </dgm:pt>
    <dgm:pt modelId="{721CF843-7576-4612-A312-34BA7AD2BAD3}" type="pres">
      <dgm:prSet presAssocID="{324F41EC-3A96-4D52-8A14-1529989E1784}" presName="ParentBackground1" presStyleCnt="0"/>
      <dgm:spPr/>
    </dgm:pt>
    <dgm:pt modelId="{F8D86B70-1022-4841-AFEE-7C62B5BADF4D}" type="pres">
      <dgm:prSet presAssocID="{324F41EC-3A96-4D52-8A14-1529989E1784}" presName="ParentBackground" presStyleLbl="fgAcc1" presStyleIdx="3" presStyleCnt="4"/>
      <dgm:spPr/>
    </dgm:pt>
    <dgm:pt modelId="{C9FCB94E-118C-4F8C-B9B1-9F8318CDE6BE}" type="pres">
      <dgm:prSet presAssocID="{324F41EC-3A96-4D52-8A14-1529989E1784}" presName="Parent1" presStyleLbl="revTx" presStyleIdx="0" presStyleCnt="0">
        <dgm:presLayoutVars>
          <dgm:chMax val="1"/>
          <dgm:chPref val="1"/>
          <dgm:bulletEnabled val="1"/>
        </dgm:presLayoutVars>
      </dgm:prSet>
      <dgm:spPr/>
    </dgm:pt>
  </dgm:ptLst>
  <dgm:cxnLst>
    <dgm:cxn modelId="{00354946-49E0-4D93-BA46-4E9A71D5C76E}" type="presOf" srcId="{B27890A0-3CF2-419E-B762-0F33D292054D}" destId="{E868BE1C-9266-4BB8-8129-BD4D8CA2E725}" srcOrd="0" destOrd="0" presId="urn:microsoft.com/office/officeart/2011/layout/CircleProcess"/>
    <dgm:cxn modelId="{EAB94B4A-488A-437F-8714-49BD29B16A7A}" srcId="{C7128602-DE18-422A-9FD3-C14C4B4734A7}" destId="{151CE14D-4112-4AEF-8AF5-9B216923A353}" srcOrd="2" destOrd="0" parTransId="{16ABEB6E-1133-45E7-9BDD-9EA6A5E8096E}" sibTransId="{F1927608-98BE-4949-9A41-EB3EFCC6889C}"/>
    <dgm:cxn modelId="{DA35257C-14AE-4AB6-9845-D9A36D4B99BA}" type="presOf" srcId="{324F41EC-3A96-4D52-8A14-1529989E1784}" destId="{C9FCB94E-118C-4F8C-B9B1-9F8318CDE6BE}" srcOrd="1" destOrd="0" presId="urn:microsoft.com/office/officeart/2011/layout/CircleProcess"/>
    <dgm:cxn modelId="{8C937B7F-3D8A-4D64-9F1A-9513E5895703}" srcId="{C7128602-DE18-422A-9FD3-C14C4B4734A7}" destId="{7DD32E84-3727-48AD-8F5D-3CCA4FD54BF9}" srcOrd="1" destOrd="0" parTransId="{03A40C37-86D4-4ADB-BD9D-02ACDD385ED9}" sibTransId="{4644FEB2-4D1B-468E-ABB5-421A7B4A9871}"/>
    <dgm:cxn modelId="{A17AF697-3B39-4B3E-AB30-FDC32BE0D770}" type="presOf" srcId="{151CE14D-4112-4AEF-8AF5-9B216923A353}" destId="{2AA95DC0-153E-4B2D-87E7-DAA9C2560C6B}" srcOrd="1" destOrd="0" presId="urn:microsoft.com/office/officeart/2011/layout/CircleProcess"/>
    <dgm:cxn modelId="{A6779BA7-02F2-4C03-A79D-C1FC27016C3D}" type="presOf" srcId="{151CE14D-4112-4AEF-8AF5-9B216923A353}" destId="{5A2F684E-3EDC-43FF-82FC-850179910FC3}" srcOrd="0" destOrd="0" presId="urn:microsoft.com/office/officeart/2011/layout/CircleProcess"/>
    <dgm:cxn modelId="{1A658AB2-AD0E-4E0D-8ABD-AF97CAB8D5F2}" srcId="{C7128602-DE18-422A-9FD3-C14C4B4734A7}" destId="{324F41EC-3A96-4D52-8A14-1529989E1784}" srcOrd="0" destOrd="0" parTransId="{79E70BD5-6A3B-4362-B12D-779CF57AB053}" sibTransId="{22351E6B-1EC3-49CD-A421-65F139F02400}"/>
    <dgm:cxn modelId="{73B255B9-FAA0-4D30-B7BF-1F14C96E7D4F}" srcId="{C7128602-DE18-422A-9FD3-C14C4B4734A7}" destId="{B27890A0-3CF2-419E-B762-0F33D292054D}" srcOrd="3" destOrd="0" parTransId="{29C6B001-ADF7-4A45-A5E8-003973244D47}" sibTransId="{88811839-960E-473B-BD20-78F512AAC3D1}"/>
    <dgm:cxn modelId="{0E37A3C4-C2EB-4B33-8D7D-C2E0FD37936D}" type="presOf" srcId="{7DD32E84-3727-48AD-8F5D-3CCA4FD54BF9}" destId="{5AA29ED0-A0D0-47AD-B7FC-76D1262728D0}" srcOrd="1" destOrd="0" presId="urn:microsoft.com/office/officeart/2011/layout/CircleProcess"/>
    <dgm:cxn modelId="{68C95CC6-1FF7-4EB7-B08D-851E18E552E0}" type="presOf" srcId="{C7128602-DE18-422A-9FD3-C14C4B4734A7}" destId="{53FB9398-3643-4A2B-B6FE-32B018181FC5}" srcOrd="0" destOrd="0" presId="urn:microsoft.com/office/officeart/2011/layout/CircleProcess"/>
    <dgm:cxn modelId="{A26423CA-9733-4FD1-843C-0D76291F1932}" type="presOf" srcId="{B27890A0-3CF2-419E-B762-0F33D292054D}" destId="{2D099214-9034-47E9-BA4D-FE312AD4C942}" srcOrd="1" destOrd="0" presId="urn:microsoft.com/office/officeart/2011/layout/CircleProcess"/>
    <dgm:cxn modelId="{A7A88CEF-2718-4131-9115-8816231F3416}" type="presOf" srcId="{324F41EC-3A96-4D52-8A14-1529989E1784}" destId="{F8D86B70-1022-4841-AFEE-7C62B5BADF4D}" srcOrd="0" destOrd="0" presId="urn:microsoft.com/office/officeart/2011/layout/CircleProcess"/>
    <dgm:cxn modelId="{DC78CFF2-61DF-4262-BE67-6EAB51CD5A06}" type="presOf" srcId="{7DD32E84-3727-48AD-8F5D-3CCA4FD54BF9}" destId="{2F851A2E-0C7B-4709-97F7-1BC944F8F212}" srcOrd="0" destOrd="0" presId="urn:microsoft.com/office/officeart/2011/layout/CircleProcess"/>
    <dgm:cxn modelId="{9BEEB362-2F5A-4CA6-8C27-041EE734ABC5}" type="presParOf" srcId="{53FB9398-3643-4A2B-B6FE-32B018181FC5}" destId="{D1B9F4E3-0E85-4E32-A0CA-E0E76BB8D392}" srcOrd="0" destOrd="0" presId="urn:microsoft.com/office/officeart/2011/layout/CircleProcess"/>
    <dgm:cxn modelId="{38F8B5C6-FE34-41DF-9299-D8D28E6CB5DA}" type="presParOf" srcId="{D1B9F4E3-0E85-4E32-A0CA-E0E76BB8D392}" destId="{D493E54D-56C6-4384-AB07-FEB8312E14E9}" srcOrd="0" destOrd="0" presId="urn:microsoft.com/office/officeart/2011/layout/CircleProcess"/>
    <dgm:cxn modelId="{53A6547F-BD45-4141-B878-A52764121D49}" type="presParOf" srcId="{53FB9398-3643-4A2B-B6FE-32B018181FC5}" destId="{61E16BB8-D62D-4E31-924C-B84CC30EFEEB}" srcOrd="1" destOrd="0" presId="urn:microsoft.com/office/officeart/2011/layout/CircleProcess"/>
    <dgm:cxn modelId="{375B52A2-54B3-485F-BD08-F9E8DF6CA49F}" type="presParOf" srcId="{61E16BB8-D62D-4E31-924C-B84CC30EFEEB}" destId="{E868BE1C-9266-4BB8-8129-BD4D8CA2E725}" srcOrd="0" destOrd="0" presId="urn:microsoft.com/office/officeart/2011/layout/CircleProcess"/>
    <dgm:cxn modelId="{9D04422E-609D-4926-8441-34A0C33EF56D}" type="presParOf" srcId="{53FB9398-3643-4A2B-B6FE-32B018181FC5}" destId="{2D099214-9034-47E9-BA4D-FE312AD4C942}" srcOrd="2" destOrd="0" presId="urn:microsoft.com/office/officeart/2011/layout/CircleProcess"/>
    <dgm:cxn modelId="{B7EEF32E-33AD-4A6C-AF1D-9732F609441D}" type="presParOf" srcId="{53FB9398-3643-4A2B-B6FE-32B018181FC5}" destId="{72272BBE-6648-4FF6-A6DF-5CF910C3E077}" srcOrd="3" destOrd="0" presId="urn:microsoft.com/office/officeart/2011/layout/CircleProcess"/>
    <dgm:cxn modelId="{40AB3090-1AC5-46F5-8669-FC86579EC5E5}" type="presParOf" srcId="{72272BBE-6648-4FF6-A6DF-5CF910C3E077}" destId="{1B5B5BC2-FE39-48ED-9987-552665685123}" srcOrd="0" destOrd="0" presId="urn:microsoft.com/office/officeart/2011/layout/CircleProcess"/>
    <dgm:cxn modelId="{591E04A6-4091-49B1-8693-D57AE4CDB5AB}" type="presParOf" srcId="{53FB9398-3643-4A2B-B6FE-32B018181FC5}" destId="{08A9D056-0D18-4CF8-8ED8-99DF12B78FC5}" srcOrd="4" destOrd="0" presId="urn:microsoft.com/office/officeart/2011/layout/CircleProcess"/>
    <dgm:cxn modelId="{4AE57A19-4426-4585-9D0F-10E6E921BBF6}" type="presParOf" srcId="{08A9D056-0D18-4CF8-8ED8-99DF12B78FC5}" destId="{5A2F684E-3EDC-43FF-82FC-850179910FC3}" srcOrd="0" destOrd="0" presId="urn:microsoft.com/office/officeart/2011/layout/CircleProcess"/>
    <dgm:cxn modelId="{3A6C8BBC-0083-490C-A421-AE5CC140EFED}" type="presParOf" srcId="{53FB9398-3643-4A2B-B6FE-32B018181FC5}" destId="{2AA95DC0-153E-4B2D-87E7-DAA9C2560C6B}" srcOrd="5" destOrd="0" presId="urn:microsoft.com/office/officeart/2011/layout/CircleProcess"/>
    <dgm:cxn modelId="{9E786F34-5C2E-469E-8CDA-5CEE4854461B}" type="presParOf" srcId="{53FB9398-3643-4A2B-B6FE-32B018181FC5}" destId="{91046EA0-12F8-49B2-B91F-C912021CC73F}" srcOrd="6" destOrd="0" presId="urn:microsoft.com/office/officeart/2011/layout/CircleProcess"/>
    <dgm:cxn modelId="{56D52C7C-B1F2-4749-8B34-EF23475EF5AE}" type="presParOf" srcId="{91046EA0-12F8-49B2-B91F-C912021CC73F}" destId="{EDF5D1B4-C659-4B78-B0B6-CDDA7A33B242}" srcOrd="0" destOrd="0" presId="urn:microsoft.com/office/officeart/2011/layout/CircleProcess"/>
    <dgm:cxn modelId="{325ACB35-8921-482D-A7B5-5B7E38920DB2}" type="presParOf" srcId="{53FB9398-3643-4A2B-B6FE-32B018181FC5}" destId="{241984B4-19C3-4737-9CF2-195EBAB9D250}" srcOrd="7" destOrd="0" presId="urn:microsoft.com/office/officeart/2011/layout/CircleProcess"/>
    <dgm:cxn modelId="{0C01047E-96D6-44C3-AAAC-E29C2D4BD15E}" type="presParOf" srcId="{241984B4-19C3-4737-9CF2-195EBAB9D250}" destId="{2F851A2E-0C7B-4709-97F7-1BC944F8F212}" srcOrd="0" destOrd="0" presId="urn:microsoft.com/office/officeart/2011/layout/CircleProcess"/>
    <dgm:cxn modelId="{6BC9419A-C294-4681-85D5-2A81A69AB07D}" type="presParOf" srcId="{53FB9398-3643-4A2B-B6FE-32B018181FC5}" destId="{5AA29ED0-A0D0-47AD-B7FC-76D1262728D0}" srcOrd="8" destOrd="0" presId="urn:microsoft.com/office/officeart/2011/layout/CircleProcess"/>
    <dgm:cxn modelId="{A5156314-3B75-4A02-9BD3-DDD14F7BDBCC}" type="presParOf" srcId="{53FB9398-3643-4A2B-B6FE-32B018181FC5}" destId="{79BFB32D-2638-473B-BBD2-053B8452A6E9}" srcOrd="9" destOrd="0" presId="urn:microsoft.com/office/officeart/2011/layout/CircleProcess"/>
    <dgm:cxn modelId="{292ACB78-8B9C-48C0-AFDA-9820F539378C}" type="presParOf" srcId="{79BFB32D-2638-473B-BBD2-053B8452A6E9}" destId="{36EBDD2B-5470-44DB-B7AA-D4C4725BD8EC}" srcOrd="0" destOrd="0" presId="urn:microsoft.com/office/officeart/2011/layout/CircleProcess"/>
    <dgm:cxn modelId="{D4C0578E-DDC6-4713-A4EE-B1A49B95F40A}" type="presParOf" srcId="{53FB9398-3643-4A2B-B6FE-32B018181FC5}" destId="{721CF843-7576-4612-A312-34BA7AD2BAD3}" srcOrd="10" destOrd="0" presId="urn:microsoft.com/office/officeart/2011/layout/CircleProcess"/>
    <dgm:cxn modelId="{87B5883D-4942-4045-95E9-DACEF4E8A0FE}" type="presParOf" srcId="{721CF843-7576-4612-A312-34BA7AD2BAD3}" destId="{F8D86B70-1022-4841-AFEE-7C62B5BADF4D}" srcOrd="0" destOrd="0" presId="urn:microsoft.com/office/officeart/2011/layout/CircleProcess"/>
    <dgm:cxn modelId="{A9512B2D-CF56-4AEA-B926-7BCA419C3270}" type="presParOf" srcId="{53FB9398-3643-4A2B-B6FE-32B018181FC5}" destId="{C9FCB94E-118C-4F8C-B9B1-9F8318CDE6BE}"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28602-DE18-422A-9FD3-C14C4B4734A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24F41EC-3A96-4D52-8A14-1529989E1784}">
      <dgm:prSet/>
      <dgm:spPr/>
      <dgm:t>
        <a:bodyPr/>
        <a:lstStyle/>
        <a:p>
          <a:r>
            <a:rPr lang="en-US"/>
            <a:t>What courses and learning experiences are offered? </a:t>
          </a:r>
        </a:p>
      </dgm:t>
    </dgm:pt>
    <dgm:pt modelId="{79E70BD5-6A3B-4362-B12D-779CF57AB053}" type="parTrans" cxnId="{1A658AB2-AD0E-4E0D-8ABD-AF97CAB8D5F2}">
      <dgm:prSet/>
      <dgm:spPr/>
      <dgm:t>
        <a:bodyPr/>
        <a:lstStyle/>
        <a:p>
          <a:endParaRPr lang="en-US"/>
        </a:p>
      </dgm:t>
    </dgm:pt>
    <dgm:pt modelId="{22351E6B-1EC3-49CD-A421-65F139F02400}" type="sibTrans" cxnId="{1A658AB2-AD0E-4E0D-8ABD-AF97CAB8D5F2}">
      <dgm:prSet/>
      <dgm:spPr/>
      <dgm:t>
        <a:bodyPr/>
        <a:lstStyle/>
        <a:p>
          <a:endParaRPr lang="en-US"/>
        </a:p>
      </dgm:t>
    </dgm:pt>
    <dgm:pt modelId="{151CE14D-4112-4AEF-8AF5-9B216923A353}">
      <dgm:prSet/>
      <dgm:spPr/>
      <dgm:t>
        <a:bodyPr/>
        <a:lstStyle/>
        <a:p>
          <a:r>
            <a:rPr lang="en-US"/>
            <a:t>Do the courses address the content needed to support student proficiency attainment?</a:t>
          </a:r>
        </a:p>
      </dgm:t>
    </dgm:pt>
    <dgm:pt modelId="{16ABEB6E-1133-45E7-9BDD-9EA6A5E8096E}" type="parTrans" cxnId="{EAB94B4A-488A-437F-8714-49BD29B16A7A}">
      <dgm:prSet/>
      <dgm:spPr/>
      <dgm:t>
        <a:bodyPr/>
        <a:lstStyle/>
        <a:p>
          <a:endParaRPr lang="en-US"/>
        </a:p>
      </dgm:t>
    </dgm:pt>
    <dgm:pt modelId="{F1927608-98BE-4949-9A41-EB3EFCC6889C}" type="sibTrans" cxnId="{EAB94B4A-488A-437F-8714-49BD29B16A7A}">
      <dgm:prSet/>
      <dgm:spPr/>
      <dgm:t>
        <a:bodyPr/>
        <a:lstStyle/>
        <a:p>
          <a:endParaRPr lang="en-US"/>
        </a:p>
      </dgm:t>
    </dgm:pt>
    <dgm:pt modelId="{B27890A0-3CF2-419E-B762-0F33D292054D}">
      <dgm:prSet/>
      <dgm:spPr/>
      <dgm:t>
        <a:bodyPr/>
        <a:lstStyle/>
        <a:p>
          <a:r>
            <a:rPr lang="en-US"/>
            <a:t>Are the supports available for every student to access the content and attain proficiency? </a:t>
          </a:r>
        </a:p>
      </dgm:t>
    </dgm:pt>
    <dgm:pt modelId="{29C6B001-ADF7-4A45-A5E8-003973244D47}" type="parTrans" cxnId="{73B255B9-FAA0-4D30-B7BF-1F14C96E7D4F}">
      <dgm:prSet/>
      <dgm:spPr/>
      <dgm:t>
        <a:bodyPr/>
        <a:lstStyle/>
        <a:p>
          <a:endParaRPr lang="en-US"/>
        </a:p>
      </dgm:t>
    </dgm:pt>
    <dgm:pt modelId="{88811839-960E-473B-BD20-78F512AAC3D1}" type="sibTrans" cxnId="{73B255B9-FAA0-4D30-B7BF-1F14C96E7D4F}">
      <dgm:prSet/>
      <dgm:spPr/>
      <dgm:t>
        <a:bodyPr/>
        <a:lstStyle/>
        <a:p>
          <a:endParaRPr lang="en-US"/>
        </a:p>
      </dgm:t>
    </dgm:pt>
    <dgm:pt modelId="{53FB9398-3643-4A2B-B6FE-32B018181FC5}" type="pres">
      <dgm:prSet presAssocID="{C7128602-DE18-422A-9FD3-C14C4B4734A7}" presName="Name0" presStyleCnt="0">
        <dgm:presLayoutVars>
          <dgm:chMax val="11"/>
          <dgm:chPref val="11"/>
          <dgm:dir/>
          <dgm:resizeHandles/>
        </dgm:presLayoutVars>
      </dgm:prSet>
      <dgm:spPr/>
    </dgm:pt>
    <dgm:pt modelId="{52924BAB-B3EC-4F1A-AA4E-EBD1FADA21CB}" type="pres">
      <dgm:prSet presAssocID="{B27890A0-3CF2-419E-B762-0F33D292054D}" presName="Accent3" presStyleCnt="0"/>
      <dgm:spPr/>
    </dgm:pt>
    <dgm:pt modelId="{D493E54D-56C6-4384-AB07-FEB8312E14E9}" type="pres">
      <dgm:prSet presAssocID="{B27890A0-3CF2-419E-B762-0F33D292054D}" presName="Accent" presStyleLbl="node1" presStyleIdx="0" presStyleCnt="3"/>
      <dgm:spPr/>
    </dgm:pt>
    <dgm:pt modelId="{CBF34607-6836-48AD-A381-AE8156F02ECD}" type="pres">
      <dgm:prSet presAssocID="{B27890A0-3CF2-419E-B762-0F33D292054D}" presName="ParentBackground3" presStyleCnt="0"/>
      <dgm:spPr/>
    </dgm:pt>
    <dgm:pt modelId="{E868BE1C-9266-4BB8-8129-BD4D8CA2E725}" type="pres">
      <dgm:prSet presAssocID="{B27890A0-3CF2-419E-B762-0F33D292054D}" presName="ParentBackground" presStyleLbl="fgAcc1" presStyleIdx="0" presStyleCnt="3"/>
      <dgm:spPr/>
    </dgm:pt>
    <dgm:pt modelId="{80000612-AC25-4B04-9313-12EC9A31E01B}" type="pres">
      <dgm:prSet presAssocID="{B27890A0-3CF2-419E-B762-0F33D292054D}" presName="Parent3" presStyleLbl="revTx" presStyleIdx="0" presStyleCnt="0">
        <dgm:presLayoutVars>
          <dgm:chMax val="1"/>
          <dgm:chPref val="1"/>
          <dgm:bulletEnabled val="1"/>
        </dgm:presLayoutVars>
      </dgm:prSet>
      <dgm:spPr/>
    </dgm:pt>
    <dgm:pt modelId="{BD221CC2-2A07-477C-87D7-E3432A755269}" type="pres">
      <dgm:prSet presAssocID="{151CE14D-4112-4AEF-8AF5-9B216923A353}" presName="Accent2" presStyleCnt="0"/>
      <dgm:spPr/>
    </dgm:pt>
    <dgm:pt modelId="{1B5B5BC2-FE39-48ED-9987-552665685123}" type="pres">
      <dgm:prSet presAssocID="{151CE14D-4112-4AEF-8AF5-9B216923A353}" presName="Accent" presStyleLbl="node1" presStyleIdx="1" presStyleCnt="3"/>
      <dgm:spPr/>
    </dgm:pt>
    <dgm:pt modelId="{2A0EC96D-9B7B-4A7A-A12D-B539FE3A8C61}" type="pres">
      <dgm:prSet presAssocID="{151CE14D-4112-4AEF-8AF5-9B216923A353}" presName="ParentBackground2" presStyleCnt="0"/>
      <dgm:spPr/>
    </dgm:pt>
    <dgm:pt modelId="{5A2F684E-3EDC-43FF-82FC-850179910FC3}" type="pres">
      <dgm:prSet presAssocID="{151CE14D-4112-4AEF-8AF5-9B216923A353}" presName="ParentBackground" presStyleLbl="fgAcc1" presStyleIdx="1" presStyleCnt="3"/>
      <dgm:spPr/>
    </dgm:pt>
    <dgm:pt modelId="{87B2385F-378F-4975-A7EB-E319FC8EF7EA}" type="pres">
      <dgm:prSet presAssocID="{151CE14D-4112-4AEF-8AF5-9B216923A353}" presName="Parent2" presStyleLbl="revTx" presStyleIdx="0" presStyleCnt="0">
        <dgm:presLayoutVars>
          <dgm:chMax val="1"/>
          <dgm:chPref val="1"/>
          <dgm:bulletEnabled val="1"/>
        </dgm:presLayoutVars>
      </dgm:prSet>
      <dgm:spPr/>
    </dgm:pt>
    <dgm:pt modelId="{79BFB32D-2638-473B-BBD2-053B8452A6E9}" type="pres">
      <dgm:prSet presAssocID="{324F41EC-3A96-4D52-8A14-1529989E1784}" presName="Accent1" presStyleCnt="0"/>
      <dgm:spPr/>
    </dgm:pt>
    <dgm:pt modelId="{36EBDD2B-5470-44DB-B7AA-D4C4725BD8EC}" type="pres">
      <dgm:prSet presAssocID="{324F41EC-3A96-4D52-8A14-1529989E1784}" presName="Accent" presStyleLbl="node1" presStyleIdx="2" presStyleCnt="3"/>
      <dgm:spPr/>
    </dgm:pt>
    <dgm:pt modelId="{721CF843-7576-4612-A312-34BA7AD2BAD3}" type="pres">
      <dgm:prSet presAssocID="{324F41EC-3A96-4D52-8A14-1529989E1784}" presName="ParentBackground1" presStyleCnt="0"/>
      <dgm:spPr/>
    </dgm:pt>
    <dgm:pt modelId="{F8D86B70-1022-4841-AFEE-7C62B5BADF4D}" type="pres">
      <dgm:prSet presAssocID="{324F41EC-3A96-4D52-8A14-1529989E1784}" presName="ParentBackground" presStyleLbl="fgAcc1" presStyleIdx="2" presStyleCnt="3"/>
      <dgm:spPr/>
    </dgm:pt>
    <dgm:pt modelId="{C9FCB94E-118C-4F8C-B9B1-9F8318CDE6BE}" type="pres">
      <dgm:prSet presAssocID="{324F41EC-3A96-4D52-8A14-1529989E1784}" presName="Parent1" presStyleLbl="revTx" presStyleIdx="0" presStyleCnt="0">
        <dgm:presLayoutVars>
          <dgm:chMax val="1"/>
          <dgm:chPref val="1"/>
          <dgm:bulletEnabled val="1"/>
        </dgm:presLayoutVars>
      </dgm:prSet>
      <dgm:spPr/>
    </dgm:pt>
  </dgm:ptLst>
  <dgm:cxnLst>
    <dgm:cxn modelId="{689F5162-7DE9-42F5-AE24-226EB08E0F28}" type="presOf" srcId="{B27890A0-3CF2-419E-B762-0F33D292054D}" destId="{E868BE1C-9266-4BB8-8129-BD4D8CA2E725}" srcOrd="0" destOrd="0" presId="urn:microsoft.com/office/officeart/2011/layout/CircleProcess"/>
    <dgm:cxn modelId="{EAB94B4A-488A-437F-8714-49BD29B16A7A}" srcId="{C7128602-DE18-422A-9FD3-C14C4B4734A7}" destId="{151CE14D-4112-4AEF-8AF5-9B216923A353}" srcOrd="1" destOrd="0" parTransId="{16ABEB6E-1133-45E7-9BDD-9EA6A5E8096E}" sibTransId="{F1927608-98BE-4949-9A41-EB3EFCC6889C}"/>
    <dgm:cxn modelId="{DA35257C-14AE-4AB6-9845-D9A36D4B99BA}" type="presOf" srcId="{324F41EC-3A96-4D52-8A14-1529989E1784}" destId="{C9FCB94E-118C-4F8C-B9B1-9F8318CDE6BE}" srcOrd="1" destOrd="0" presId="urn:microsoft.com/office/officeart/2011/layout/CircleProcess"/>
    <dgm:cxn modelId="{8F82BA8B-92E9-4F11-9381-71B580E79CF0}" type="presOf" srcId="{151CE14D-4112-4AEF-8AF5-9B216923A353}" destId="{87B2385F-378F-4975-A7EB-E319FC8EF7EA}" srcOrd="1" destOrd="0" presId="urn:microsoft.com/office/officeart/2011/layout/CircleProcess"/>
    <dgm:cxn modelId="{D788788D-1000-4129-A7A4-B9934BBABF73}" type="presOf" srcId="{151CE14D-4112-4AEF-8AF5-9B216923A353}" destId="{5A2F684E-3EDC-43FF-82FC-850179910FC3}" srcOrd="0" destOrd="0" presId="urn:microsoft.com/office/officeart/2011/layout/CircleProcess"/>
    <dgm:cxn modelId="{1A658AB2-AD0E-4E0D-8ABD-AF97CAB8D5F2}" srcId="{C7128602-DE18-422A-9FD3-C14C4B4734A7}" destId="{324F41EC-3A96-4D52-8A14-1529989E1784}" srcOrd="0" destOrd="0" parTransId="{79E70BD5-6A3B-4362-B12D-779CF57AB053}" sibTransId="{22351E6B-1EC3-49CD-A421-65F139F02400}"/>
    <dgm:cxn modelId="{73B255B9-FAA0-4D30-B7BF-1F14C96E7D4F}" srcId="{C7128602-DE18-422A-9FD3-C14C4B4734A7}" destId="{B27890A0-3CF2-419E-B762-0F33D292054D}" srcOrd="2" destOrd="0" parTransId="{29C6B001-ADF7-4A45-A5E8-003973244D47}" sibTransId="{88811839-960E-473B-BD20-78F512AAC3D1}"/>
    <dgm:cxn modelId="{68C95CC6-1FF7-4EB7-B08D-851E18E552E0}" type="presOf" srcId="{C7128602-DE18-422A-9FD3-C14C4B4734A7}" destId="{53FB9398-3643-4A2B-B6FE-32B018181FC5}" srcOrd="0" destOrd="0" presId="urn:microsoft.com/office/officeart/2011/layout/CircleProcess"/>
    <dgm:cxn modelId="{D6B5C2D9-CC49-4EA5-8417-B28FFE1D796A}" type="presOf" srcId="{B27890A0-3CF2-419E-B762-0F33D292054D}" destId="{80000612-AC25-4B04-9313-12EC9A31E01B}" srcOrd="1" destOrd="0" presId="urn:microsoft.com/office/officeart/2011/layout/CircleProcess"/>
    <dgm:cxn modelId="{A7A88CEF-2718-4131-9115-8816231F3416}" type="presOf" srcId="{324F41EC-3A96-4D52-8A14-1529989E1784}" destId="{F8D86B70-1022-4841-AFEE-7C62B5BADF4D}" srcOrd="0" destOrd="0" presId="urn:microsoft.com/office/officeart/2011/layout/CircleProcess"/>
    <dgm:cxn modelId="{BC2BC4D9-9790-49C7-8F90-EE7DC95F28E2}" type="presParOf" srcId="{53FB9398-3643-4A2B-B6FE-32B018181FC5}" destId="{52924BAB-B3EC-4F1A-AA4E-EBD1FADA21CB}" srcOrd="0" destOrd="0" presId="urn:microsoft.com/office/officeart/2011/layout/CircleProcess"/>
    <dgm:cxn modelId="{2AD6433E-4163-4B05-A6F4-DEC442B5843E}" type="presParOf" srcId="{52924BAB-B3EC-4F1A-AA4E-EBD1FADA21CB}" destId="{D493E54D-56C6-4384-AB07-FEB8312E14E9}" srcOrd="0" destOrd="0" presId="urn:microsoft.com/office/officeart/2011/layout/CircleProcess"/>
    <dgm:cxn modelId="{6D1E4546-ABE6-4E82-8AAF-A2B2278D5395}" type="presParOf" srcId="{53FB9398-3643-4A2B-B6FE-32B018181FC5}" destId="{CBF34607-6836-48AD-A381-AE8156F02ECD}" srcOrd="1" destOrd="0" presId="urn:microsoft.com/office/officeart/2011/layout/CircleProcess"/>
    <dgm:cxn modelId="{62EE56CD-35F3-4150-B403-BAD597AB6F4C}" type="presParOf" srcId="{CBF34607-6836-48AD-A381-AE8156F02ECD}" destId="{E868BE1C-9266-4BB8-8129-BD4D8CA2E725}" srcOrd="0" destOrd="0" presId="urn:microsoft.com/office/officeart/2011/layout/CircleProcess"/>
    <dgm:cxn modelId="{8F724B25-7F81-44BE-A75F-BA8ECD737D52}" type="presParOf" srcId="{53FB9398-3643-4A2B-B6FE-32B018181FC5}" destId="{80000612-AC25-4B04-9313-12EC9A31E01B}" srcOrd="2" destOrd="0" presId="urn:microsoft.com/office/officeart/2011/layout/CircleProcess"/>
    <dgm:cxn modelId="{4452E198-2FEE-4EAE-A52B-7458DB2F02F6}" type="presParOf" srcId="{53FB9398-3643-4A2B-B6FE-32B018181FC5}" destId="{BD221CC2-2A07-477C-87D7-E3432A755269}" srcOrd="3" destOrd="0" presId="urn:microsoft.com/office/officeart/2011/layout/CircleProcess"/>
    <dgm:cxn modelId="{CDC7266F-8408-4C8A-B330-63ABA2CACF09}" type="presParOf" srcId="{BD221CC2-2A07-477C-87D7-E3432A755269}" destId="{1B5B5BC2-FE39-48ED-9987-552665685123}" srcOrd="0" destOrd="0" presId="urn:microsoft.com/office/officeart/2011/layout/CircleProcess"/>
    <dgm:cxn modelId="{FD3FC260-95F5-44D9-8EB4-BA2F3F43ECB1}" type="presParOf" srcId="{53FB9398-3643-4A2B-B6FE-32B018181FC5}" destId="{2A0EC96D-9B7B-4A7A-A12D-B539FE3A8C61}" srcOrd="4" destOrd="0" presId="urn:microsoft.com/office/officeart/2011/layout/CircleProcess"/>
    <dgm:cxn modelId="{B02AFA15-A4E6-41A9-B495-005B3F8D2914}" type="presParOf" srcId="{2A0EC96D-9B7B-4A7A-A12D-B539FE3A8C61}" destId="{5A2F684E-3EDC-43FF-82FC-850179910FC3}" srcOrd="0" destOrd="0" presId="urn:microsoft.com/office/officeart/2011/layout/CircleProcess"/>
    <dgm:cxn modelId="{5E9DFB2B-521A-46EF-888D-A4D0C6209361}" type="presParOf" srcId="{53FB9398-3643-4A2B-B6FE-32B018181FC5}" destId="{87B2385F-378F-4975-A7EB-E319FC8EF7EA}" srcOrd="5" destOrd="0" presId="urn:microsoft.com/office/officeart/2011/layout/CircleProcess"/>
    <dgm:cxn modelId="{A5156314-3B75-4A02-9BD3-DDD14F7BDBCC}" type="presParOf" srcId="{53FB9398-3643-4A2B-B6FE-32B018181FC5}" destId="{79BFB32D-2638-473B-BBD2-053B8452A6E9}" srcOrd="6" destOrd="0" presId="urn:microsoft.com/office/officeart/2011/layout/CircleProcess"/>
    <dgm:cxn modelId="{292ACB78-8B9C-48C0-AFDA-9820F539378C}" type="presParOf" srcId="{79BFB32D-2638-473B-BBD2-053B8452A6E9}" destId="{36EBDD2B-5470-44DB-B7AA-D4C4725BD8EC}" srcOrd="0" destOrd="0" presId="urn:microsoft.com/office/officeart/2011/layout/CircleProcess"/>
    <dgm:cxn modelId="{D4C0578E-DDC6-4713-A4EE-B1A49B95F40A}" type="presParOf" srcId="{53FB9398-3643-4A2B-B6FE-32B018181FC5}" destId="{721CF843-7576-4612-A312-34BA7AD2BAD3}" srcOrd="7" destOrd="0" presId="urn:microsoft.com/office/officeart/2011/layout/CircleProcess"/>
    <dgm:cxn modelId="{87B5883D-4942-4045-95E9-DACEF4E8A0FE}" type="presParOf" srcId="{721CF843-7576-4612-A312-34BA7AD2BAD3}" destId="{F8D86B70-1022-4841-AFEE-7C62B5BADF4D}" srcOrd="0" destOrd="0" presId="urn:microsoft.com/office/officeart/2011/layout/CircleProcess"/>
    <dgm:cxn modelId="{A9512B2D-CF56-4AEA-B926-7BCA419C3270}" type="presParOf" srcId="{53FB9398-3643-4A2B-B6FE-32B018181FC5}" destId="{C9FCB94E-118C-4F8C-B9B1-9F8318CDE6BE}"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3E54D-56C6-4384-AB07-FEB8312E14E9}">
      <dsp:nvSpPr>
        <dsp:cNvPr id="0" name=""/>
        <dsp:cNvSpPr/>
      </dsp:nvSpPr>
      <dsp:spPr>
        <a:xfrm>
          <a:off x="9363031" y="871629"/>
          <a:ext cx="2309234" cy="2309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8BE1C-9266-4BB8-8129-BD4D8CA2E725}">
      <dsp:nvSpPr>
        <dsp:cNvPr id="0" name=""/>
        <dsp:cNvSpPr/>
      </dsp:nvSpPr>
      <dsp:spPr>
        <a:xfrm>
          <a:off x="9440270" y="948621"/>
          <a:ext cx="2155747" cy="215536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Are the supports available for every student to access the content and attain proficiency? </a:t>
          </a:r>
        </a:p>
      </dsp:txBody>
      <dsp:txXfrm>
        <a:off x="9748234" y="1256589"/>
        <a:ext cx="1539819" cy="1539433"/>
      </dsp:txXfrm>
    </dsp:sp>
    <dsp:sp modelId="{1B5B5BC2-FE39-48ED-9987-552665685123}">
      <dsp:nvSpPr>
        <dsp:cNvPr id="0" name=""/>
        <dsp:cNvSpPr/>
      </dsp:nvSpPr>
      <dsp:spPr>
        <a:xfrm rot="2700000">
          <a:off x="6966637" y="871467"/>
          <a:ext cx="2309272" cy="230927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F684E-3EDC-43FF-82FC-850179910FC3}">
      <dsp:nvSpPr>
        <dsp:cNvPr id="0" name=""/>
        <dsp:cNvSpPr/>
      </dsp:nvSpPr>
      <dsp:spPr>
        <a:xfrm>
          <a:off x="7053797" y="948621"/>
          <a:ext cx="2155747" cy="215536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Do the courses address the content needed to support student proficiency?</a:t>
          </a:r>
        </a:p>
      </dsp:txBody>
      <dsp:txXfrm>
        <a:off x="7361761" y="1256589"/>
        <a:ext cx="1539819" cy="1539433"/>
      </dsp:txXfrm>
    </dsp:sp>
    <dsp:sp modelId="{EDF5D1B4-C659-4B78-B0B6-CDDA7A33B242}">
      <dsp:nvSpPr>
        <dsp:cNvPr id="0" name=""/>
        <dsp:cNvSpPr/>
      </dsp:nvSpPr>
      <dsp:spPr>
        <a:xfrm rot="2700000">
          <a:off x="4590066" y="871467"/>
          <a:ext cx="2309272" cy="230927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51A2E-0C7B-4709-97F7-1BC944F8F212}">
      <dsp:nvSpPr>
        <dsp:cNvPr id="0" name=""/>
        <dsp:cNvSpPr/>
      </dsp:nvSpPr>
      <dsp:spPr>
        <a:xfrm>
          <a:off x="4667324" y="948621"/>
          <a:ext cx="2155747" cy="215536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How are students aware of and taking the courses aligned to their future goals and interests? </a:t>
          </a:r>
        </a:p>
      </dsp:txBody>
      <dsp:txXfrm>
        <a:off x="4975288" y="1256589"/>
        <a:ext cx="1539819" cy="1539433"/>
      </dsp:txXfrm>
    </dsp:sp>
    <dsp:sp modelId="{36EBDD2B-5470-44DB-B7AA-D4C4725BD8EC}">
      <dsp:nvSpPr>
        <dsp:cNvPr id="0" name=""/>
        <dsp:cNvSpPr/>
      </dsp:nvSpPr>
      <dsp:spPr>
        <a:xfrm rot="2700000">
          <a:off x="2203593" y="871467"/>
          <a:ext cx="2309272" cy="230927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86B70-1022-4841-AFEE-7C62B5BADF4D}">
      <dsp:nvSpPr>
        <dsp:cNvPr id="0" name=""/>
        <dsp:cNvSpPr/>
      </dsp:nvSpPr>
      <dsp:spPr>
        <a:xfrm>
          <a:off x="2280850" y="948621"/>
          <a:ext cx="2155747" cy="215536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What courses and learning experiences are offered? </a:t>
          </a:r>
        </a:p>
      </dsp:txBody>
      <dsp:txXfrm>
        <a:off x="2588814" y="1256589"/>
        <a:ext cx="1539819" cy="1539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3E54D-56C6-4384-AB07-FEB8312E14E9}">
      <dsp:nvSpPr>
        <dsp:cNvPr id="0" name=""/>
        <dsp:cNvSpPr/>
      </dsp:nvSpPr>
      <dsp:spPr>
        <a:xfrm>
          <a:off x="8931034" y="1278468"/>
          <a:ext cx="3386630" cy="33872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8BE1C-9266-4BB8-8129-BD4D8CA2E725}">
      <dsp:nvSpPr>
        <dsp:cNvPr id="0" name=""/>
        <dsp:cNvSpPr/>
      </dsp:nvSpPr>
      <dsp:spPr>
        <a:xfrm>
          <a:off x="9043481" y="1391396"/>
          <a:ext cx="3161737" cy="316140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Are the supports available for every student to access the content and attain proficiency? </a:t>
          </a:r>
        </a:p>
      </dsp:txBody>
      <dsp:txXfrm>
        <a:off x="9495473" y="1843110"/>
        <a:ext cx="2257753" cy="2257973"/>
      </dsp:txXfrm>
    </dsp:sp>
    <dsp:sp modelId="{1B5B5BC2-FE39-48ED-9987-552665685123}">
      <dsp:nvSpPr>
        <dsp:cNvPr id="0" name=""/>
        <dsp:cNvSpPr/>
      </dsp:nvSpPr>
      <dsp:spPr>
        <a:xfrm rot="2700000">
          <a:off x="5434933" y="1282563"/>
          <a:ext cx="3378473" cy="33784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F684E-3EDC-43FF-82FC-850179910FC3}">
      <dsp:nvSpPr>
        <dsp:cNvPr id="0" name=""/>
        <dsp:cNvSpPr/>
      </dsp:nvSpPr>
      <dsp:spPr>
        <a:xfrm>
          <a:off x="5543301" y="1391396"/>
          <a:ext cx="3161737" cy="316140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Do the courses address the content needed to support student proficiency attainment?</a:t>
          </a:r>
        </a:p>
      </dsp:txBody>
      <dsp:txXfrm>
        <a:off x="5995293" y="1843110"/>
        <a:ext cx="2257753" cy="2257973"/>
      </dsp:txXfrm>
    </dsp:sp>
    <dsp:sp modelId="{36EBDD2B-5470-44DB-B7AA-D4C4725BD8EC}">
      <dsp:nvSpPr>
        <dsp:cNvPr id="0" name=""/>
        <dsp:cNvSpPr/>
      </dsp:nvSpPr>
      <dsp:spPr>
        <a:xfrm rot="2700000">
          <a:off x="1934753" y="1282563"/>
          <a:ext cx="3378473" cy="33784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86B70-1022-4841-AFEE-7C62B5BADF4D}">
      <dsp:nvSpPr>
        <dsp:cNvPr id="0" name=""/>
        <dsp:cNvSpPr/>
      </dsp:nvSpPr>
      <dsp:spPr>
        <a:xfrm>
          <a:off x="2043121" y="1391396"/>
          <a:ext cx="3161737" cy="316140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What courses and learning experiences are offered? </a:t>
          </a:r>
        </a:p>
      </dsp:txBody>
      <dsp:txXfrm>
        <a:off x="2495113" y="1843110"/>
        <a:ext cx="2257753" cy="225797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1/29/2025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404840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14DF3B-4E61-4DAD-A413-346775514249}" type="slidenum">
              <a:rPr lang="en-US" smtClean="0"/>
              <a:t>18</a:t>
            </a:fld>
            <a:endParaRPr lang="en-US"/>
          </a:p>
        </p:txBody>
      </p:sp>
    </p:spTree>
    <p:extLst>
      <p:ext uri="{BB962C8B-B14F-4D97-AF65-F5344CB8AC3E}">
        <p14:creationId xmlns:p14="http://schemas.microsoft.com/office/powerpoint/2010/main" val="104219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92b1615c00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g192b1615c00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575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dfd822981e_0_116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200"/>
              <a:buFont typeface="Arial"/>
              <a:buNone/>
            </a:pPr>
            <a:endParaRPr/>
          </a:p>
        </p:txBody>
      </p:sp>
      <p:sp>
        <p:nvSpPr>
          <p:cNvPr id="629" name="Google Shape;629;gdfd822981e_0_1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mass.edu/foradmin/admissions/documents/DHEAdmissionsStandardsReferenceGuide_2019.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ass.edu/foradmin/admissions/documents/DHEAdmissionsStandardsReferenceGuide_2019.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oe.mass.edu/lawsregs/603cmr30.html?section=al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ec.state.ma.us/divisions/elections/publications/information-for-voters-24/quest_2_full_text.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spcAft>
                <a:spcPts val="2400"/>
              </a:spcAft>
            </a:pPr>
            <a:r>
              <a:rPr lang="en-US" sz="4400" b="1" dirty="0">
                <a:latin typeface="Aptos" panose="020B0004020202020204" pitchFamily="34" charset="0"/>
                <a:cs typeface="Arial"/>
              </a:rPr>
              <a:t>Discussion of Possible New Competency Determination Regulations</a:t>
            </a:r>
            <a:endParaRPr lang="en-US" sz="4400" b="1" dirty="0">
              <a:latin typeface="Aptos" panose="020B0004020202020204" pitchFamily="34" charset="0"/>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ltLang="zh-CN" dirty="0">
                <a:solidFill>
                  <a:schemeClr val="accent1">
                    <a:lumMod val="50000"/>
                  </a:schemeClr>
                </a:solidFill>
                <a:latin typeface="Aptos" panose="020B0004020202020204" pitchFamily="34" charset="0"/>
                <a:ea typeface="等线"/>
                <a:cs typeface="Arial"/>
              </a:rPr>
              <a:t>Presented to the Board of Elementary and Secondary Education</a:t>
            </a:r>
          </a:p>
          <a:p>
            <a:endParaRPr lang="en-US" altLang="zh-CN" sz="2000" dirty="0">
              <a:solidFill>
                <a:schemeClr val="accent1">
                  <a:lumMod val="50000"/>
                </a:schemeClr>
              </a:solidFill>
              <a:latin typeface="Aptos"/>
              <a:ea typeface="等线"/>
            </a:endParaRPr>
          </a:p>
          <a:p>
            <a:endParaRPr lang="en-US" altLang="zh-CN" sz="1200" dirty="0">
              <a:solidFill>
                <a:schemeClr val="accent1">
                  <a:lumMod val="50000"/>
                </a:schemeClr>
              </a:solidFill>
              <a:latin typeface="Segoe"/>
              <a:ea typeface="等线"/>
            </a:endParaRPr>
          </a:p>
        </p:txBody>
      </p:sp>
      <p:sp>
        <p:nvSpPr>
          <p:cNvPr id="4" name="TextBox 3">
            <a:extLst>
              <a:ext uri="{FF2B5EF4-FFF2-40B4-BE49-F238E27FC236}">
                <a16:creationId xmlns:a16="http://schemas.microsoft.com/office/drawing/2014/main" id="{4AB7E734-F830-10A9-CFDF-EA0D5D98F4DD}"/>
              </a:ext>
            </a:extLst>
          </p:cNvPr>
          <p:cNvSpPr txBox="1"/>
          <p:nvPr/>
        </p:nvSpPr>
        <p:spPr>
          <a:xfrm>
            <a:off x="9207374" y="6047715"/>
            <a:ext cx="2743200" cy="369332"/>
          </a:xfrm>
          <a:prstGeom prst="rect">
            <a:avLst/>
          </a:prstGeom>
          <a:noFill/>
        </p:spPr>
        <p:txBody>
          <a:bodyPr wrap="square" rtlCol="0">
            <a:spAutoFit/>
          </a:bodyPr>
          <a:lstStyle/>
          <a:p>
            <a:pPr algn="r"/>
            <a:r>
              <a:rPr lang="en-US" dirty="0">
                <a:solidFill>
                  <a:schemeClr val="accent1">
                    <a:lumMod val="50000"/>
                  </a:schemeClr>
                </a:solidFill>
              </a:rPr>
              <a:t>1/28/25</a:t>
            </a: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B5EB0D-350E-DD13-32A4-99AF13BF4AF9}"/>
              </a:ext>
            </a:extLst>
          </p:cNvPr>
          <p:cNvSpPr>
            <a:spLocks noGrp="1"/>
          </p:cNvSpPr>
          <p:nvPr>
            <p:ph idx="1"/>
          </p:nvPr>
        </p:nvSpPr>
        <p:spPr/>
        <p:txBody>
          <a:bodyPr/>
          <a:lstStyle/>
          <a:p>
            <a:r>
              <a:rPr lang="en-US" dirty="0">
                <a:latin typeface="Aptos" panose="020B0004020202020204" pitchFamily="34" charset="0"/>
              </a:rPr>
              <a:t>Language of statute includes the “areas” of history/social science and world languages</a:t>
            </a:r>
          </a:p>
          <a:p>
            <a:r>
              <a:rPr lang="en-US" dirty="0">
                <a:latin typeface="Aptos" panose="020B0004020202020204" pitchFamily="34" charset="0"/>
              </a:rPr>
              <a:t>New language of the statute calls for areas measured by the 2023 assessments (ELA, mathematics, and science) and “any additional areas determined by the board” </a:t>
            </a:r>
          </a:p>
          <a:p>
            <a:r>
              <a:rPr lang="en-US" dirty="0">
                <a:latin typeface="Aptos" panose="020B0004020202020204" pitchFamily="34" charset="0"/>
              </a:rPr>
              <a:t>Should DESE recommend regulatory changes that require history/social science and world language to be included in local CD polices?</a:t>
            </a:r>
          </a:p>
        </p:txBody>
      </p:sp>
      <p:sp>
        <p:nvSpPr>
          <p:cNvPr id="3" name="Title 2">
            <a:extLst>
              <a:ext uri="{FF2B5EF4-FFF2-40B4-BE49-F238E27FC236}">
                <a16:creationId xmlns:a16="http://schemas.microsoft.com/office/drawing/2014/main" id="{24238091-7309-D1C8-2414-3D5841103608}"/>
              </a:ext>
            </a:extLst>
          </p:cNvPr>
          <p:cNvSpPr>
            <a:spLocks noGrp="1"/>
          </p:cNvSpPr>
          <p:nvPr>
            <p:ph type="title"/>
          </p:nvPr>
        </p:nvSpPr>
        <p:spPr/>
        <p:txBody>
          <a:bodyPr>
            <a:normAutofit fontScale="90000"/>
          </a:bodyPr>
          <a:lstStyle/>
          <a:p>
            <a:r>
              <a:rPr lang="en-US" dirty="0">
                <a:latin typeface="Aptos" panose="020B0004020202020204" pitchFamily="34" charset="0"/>
              </a:rPr>
              <a:t>Possible regulation change #4: additional subject areas as part of the CD</a:t>
            </a:r>
            <a:endParaRPr lang="en-US" dirty="0"/>
          </a:p>
        </p:txBody>
      </p:sp>
    </p:spTree>
    <p:extLst>
      <p:ext uri="{BB962C8B-B14F-4D97-AF65-F5344CB8AC3E}">
        <p14:creationId xmlns:p14="http://schemas.microsoft.com/office/powerpoint/2010/main" val="172646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F67D12-1F63-929A-D557-F03B437AE93D}"/>
              </a:ext>
            </a:extLst>
          </p:cNvPr>
          <p:cNvSpPr>
            <a:spLocks noGrp="1"/>
          </p:cNvSpPr>
          <p:nvPr>
            <p:ph type="title"/>
          </p:nvPr>
        </p:nvSpPr>
        <p:spPr/>
        <p:txBody>
          <a:bodyPr>
            <a:normAutofit fontScale="90000"/>
          </a:bodyPr>
          <a:lstStyle/>
          <a:p>
            <a:r>
              <a:rPr lang="en-US" sz="4400" dirty="0">
                <a:latin typeface="Aptos" panose="020B0004020202020204" pitchFamily="34" charset="0"/>
              </a:rPr>
              <a:t>Possible regulation change #4: additional subject areas as part of the CD</a:t>
            </a:r>
            <a:endParaRPr lang="en-US" dirty="0">
              <a:latin typeface="Aptos" panose="020B0004020202020204" pitchFamily="34" charset="0"/>
            </a:endParaRPr>
          </a:p>
        </p:txBody>
      </p:sp>
      <p:pic>
        <p:nvPicPr>
          <p:cNvPr id="8" name="Picture 7" descr="Data Table for 2024">
            <a:extLst>
              <a:ext uri="{FF2B5EF4-FFF2-40B4-BE49-F238E27FC236}">
                <a16:creationId xmlns:a16="http://schemas.microsoft.com/office/drawing/2014/main" id="{5D66E387-05BB-F727-A851-C73B1A9FEB8C}"/>
              </a:ext>
            </a:extLst>
          </p:cNvPr>
          <p:cNvPicPr>
            <a:picLocks noChangeAspect="1"/>
          </p:cNvPicPr>
          <p:nvPr/>
        </p:nvPicPr>
        <p:blipFill>
          <a:blip r:embed="rId2"/>
          <a:stretch>
            <a:fillRect/>
          </a:stretch>
        </p:blipFill>
        <p:spPr>
          <a:xfrm>
            <a:off x="0" y="2287409"/>
            <a:ext cx="12192000" cy="3133785"/>
          </a:xfrm>
          <a:prstGeom prst="rect">
            <a:avLst/>
          </a:prstGeom>
        </p:spPr>
      </p:pic>
    </p:spTree>
    <p:extLst>
      <p:ext uri="{BB962C8B-B14F-4D97-AF65-F5344CB8AC3E}">
        <p14:creationId xmlns:p14="http://schemas.microsoft.com/office/powerpoint/2010/main" val="255014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8036323-E5DA-E4BB-1BEE-71D5D34A7741}"/>
              </a:ext>
            </a:extLst>
          </p:cNvPr>
          <p:cNvSpPr>
            <a:spLocks noGrp="1"/>
          </p:cNvSpPr>
          <p:nvPr>
            <p:ph idx="1"/>
          </p:nvPr>
        </p:nvSpPr>
        <p:spPr/>
        <p:txBody>
          <a:bodyPr>
            <a:normAutofit/>
          </a:bodyPr>
          <a:lstStyle/>
          <a:p>
            <a:r>
              <a:rPr lang="en-US" dirty="0">
                <a:latin typeface="Aptos" panose="020B0004020202020204" pitchFamily="34" charset="0"/>
              </a:rPr>
              <a:t>Considerations for History/Social Science</a:t>
            </a:r>
          </a:p>
          <a:p>
            <a:pPr lvl="1"/>
            <a:r>
              <a:rPr lang="en-US" dirty="0">
                <a:latin typeface="Aptos" panose="020B0004020202020204" pitchFamily="34" charset="0"/>
              </a:rPr>
              <a:t>How prescriptive – specific to U.S. and/or World History or any social science?</a:t>
            </a:r>
          </a:p>
          <a:p>
            <a:pPr lvl="1"/>
            <a:r>
              <a:rPr lang="en-US" dirty="0">
                <a:latin typeface="Aptos" panose="020B0004020202020204" pitchFamily="34" charset="0"/>
              </a:rPr>
              <a:t>Timeline for implementation – first applicable graduating class?</a:t>
            </a:r>
          </a:p>
          <a:p>
            <a:pPr lvl="1"/>
            <a:endParaRPr lang="en-US" dirty="0">
              <a:latin typeface="Aptos" panose="020B0004020202020204" pitchFamily="34" charset="0"/>
            </a:endParaRPr>
          </a:p>
          <a:p>
            <a:r>
              <a:rPr lang="en-US" dirty="0">
                <a:latin typeface="Aptos" panose="020B0004020202020204" pitchFamily="34" charset="0"/>
              </a:rPr>
              <a:t>Considerations for World Languages</a:t>
            </a:r>
          </a:p>
          <a:p>
            <a:pPr lvl="1"/>
            <a:r>
              <a:rPr lang="en-US" dirty="0">
                <a:latin typeface="Aptos" panose="020B0004020202020204" pitchFamily="34" charset="0"/>
              </a:rPr>
              <a:t>Policy for English learners and bilingual students</a:t>
            </a:r>
          </a:p>
          <a:p>
            <a:pPr lvl="1"/>
            <a:r>
              <a:rPr lang="en-US" dirty="0">
                <a:latin typeface="Aptos" panose="020B0004020202020204" pitchFamily="34" charset="0"/>
              </a:rPr>
              <a:t>Timeline for implementation – first applicable graduating class?</a:t>
            </a:r>
          </a:p>
        </p:txBody>
      </p:sp>
      <p:sp>
        <p:nvSpPr>
          <p:cNvPr id="5" name="Title 4">
            <a:extLst>
              <a:ext uri="{FF2B5EF4-FFF2-40B4-BE49-F238E27FC236}">
                <a16:creationId xmlns:a16="http://schemas.microsoft.com/office/drawing/2014/main" id="{7B50826B-DED3-1ED7-3274-535094D4939E}"/>
              </a:ext>
            </a:extLst>
          </p:cNvPr>
          <p:cNvSpPr>
            <a:spLocks noGrp="1"/>
          </p:cNvSpPr>
          <p:nvPr>
            <p:ph type="title"/>
          </p:nvPr>
        </p:nvSpPr>
        <p:spPr/>
        <p:txBody>
          <a:bodyPr>
            <a:normAutofit fontScale="90000"/>
          </a:bodyPr>
          <a:lstStyle/>
          <a:p>
            <a:r>
              <a:rPr lang="en-US" sz="4400" dirty="0">
                <a:latin typeface="Aptos" panose="020B0004020202020204" pitchFamily="34" charset="0"/>
              </a:rPr>
              <a:t>Possible regulation change #4: additional subject areas as part of the CD</a:t>
            </a:r>
            <a:endParaRPr lang="en-US" dirty="0">
              <a:latin typeface="Aptos" panose="020B0004020202020204" pitchFamily="34" charset="0"/>
            </a:endParaRPr>
          </a:p>
        </p:txBody>
      </p:sp>
    </p:spTree>
    <p:extLst>
      <p:ext uri="{BB962C8B-B14F-4D97-AF65-F5344CB8AC3E}">
        <p14:creationId xmlns:p14="http://schemas.microsoft.com/office/powerpoint/2010/main" val="245697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79104-4C62-BB59-9162-AC8113785FC7}"/>
              </a:ext>
            </a:extLst>
          </p:cNvPr>
          <p:cNvSpPr txBox="1"/>
          <p:nvPr/>
        </p:nvSpPr>
        <p:spPr>
          <a:xfrm>
            <a:off x="4283529" y="2493611"/>
            <a:ext cx="3624942" cy="830997"/>
          </a:xfrm>
          <a:prstGeom prst="rect">
            <a:avLst/>
          </a:prstGeom>
          <a:noFill/>
        </p:spPr>
        <p:txBody>
          <a:bodyPr wrap="square" rtlCol="0">
            <a:spAutoFit/>
          </a:bodyPr>
          <a:lstStyle/>
          <a:p>
            <a:r>
              <a:rPr lang="en-US" sz="4800" dirty="0"/>
              <a:t>APPENDIX</a:t>
            </a:r>
          </a:p>
        </p:txBody>
      </p:sp>
    </p:spTree>
    <p:extLst>
      <p:ext uri="{BB962C8B-B14F-4D97-AF65-F5344CB8AC3E}">
        <p14:creationId xmlns:p14="http://schemas.microsoft.com/office/powerpoint/2010/main" val="239313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632B-8BB7-BA4A-EC79-C2553890EC52}"/>
              </a:ext>
            </a:extLst>
          </p:cNvPr>
          <p:cNvSpPr>
            <a:spLocks noGrp="1"/>
          </p:cNvSpPr>
          <p:nvPr>
            <p:ph type="ctrTitle"/>
          </p:nvPr>
        </p:nvSpPr>
        <p:spPr/>
        <p:txBody>
          <a:bodyPr/>
          <a:lstStyle/>
          <a:p>
            <a:r>
              <a:rPr lang="en-US"/>
              <a:t>MassCore</a:t>
            </a:r>
          </a:p>
        </p:txBody>
      </p:sp>
      <p:sp>
        <p:nvSpPr>
          <p:cNvPr id="3" name="Subtitle 2">
            <a:extLst>
              <a:ext uri="{FF2B5EF4-FFF2-40B4-BE49-F238E27FC236}">
                <a16:creationId xmlns:a16="http://schemas.microsoft.com/office/drawing/2014/main" id="{D54384E8-1B4B-719F-3F01-6A5D864C9CEA}"/>
              </a:ext>
            </a:extLst>
          </p:cNvPr>
          <p:cNvSpPr>
            <a:spLocks noGrp="1"/>
          </p:cNvSpPr>
          <p:nvPr>
            <p:ph type="subTitle" idx="1"/>
          </p:nvPr>
        </p:nvSpPr>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346958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CC843F-E887-3830-0144-CA4CBC115F35}"/>
              </a:ext>
            </a:extLst>
          </p:cNvPr>
          <p:cNvSpPr>
            <a:spLocks noGrp="1"/>
          </p:cNvSpPr>
          <p:nvPr>
            <p:ph idx="1"/>
          </p:nvPr>
        </p:nvSpPr>
        <p:spPr/>
        <p:txBody>
          <a:bodyPr vert="horz" lIns="91440" tIns="45720" rIns="91440" bIns="45720" rtlCol="0" anchor="t">
            <a:normAutofit/>
          </a:bodyPr>
          <a:lstStyle/>
          <a:p>
            <a:pPr>
              <a:spcBef>
                <a:spcPts val="0"/>
              </a:spcBef>
            </a:pPr>
            <a:r>
              <a:rPr lang="en-US" sz="1800">
                <a:solidFill>
                  <a:srgbClr val="000000"/>
                </a:solidFill>
                <a:effectLst/>
                <a:latin typeface="Aptos"/>
                <a:ea typeface="Aptos" panose="020B0004020202020204" pitchFamily="34" charset="0"/>
                <a:cs typeface="Aptos" panose="020B0004020202020204" pitchFamily="34" charset="0"/>
              </a:rPr>
              <a:t>MassCore was developed in a K12/Higher Education/Business community partnership in 2007. </a:t>
            </a:r>
          </a:p>
          <a:p>
            <a:pPr>
              <a:spcBef>
                <a:spcPts val="0"/>
              </a:spcBef>
            </a:pPr>
            <a:endParaRPr lang="en-US" sz="1800">
              <a:solidFill>
                <a:srgbClr val="000000"/>
              </a:solidFill>
              <a:latin typeface="Aptos"/>
              <a:ea typeface="Aptos" panose="020B0004020202020204" pitchFamily="34" charset="0"/>
              <a:cs typeface="Aptos" panose="020B0004020202020204" pitchFamily="34" charset="0"/>
            </a:endParaRPr>
          </a:p>
          <a:p>
            <a:pPr>
              <a:spcBef>
                <a:spcPts val="0"/>
              </a:spcBef>
            </a:pPr>
            <a:r>
              <a:rPr lang="en-US" sz="1800">
                <a:solidFill>
                  <a:srgbClr val="000000"/>
                </a:solidFill>
                <a:effectLst/>
                <a:latin typeface="Aptos"/>
                <a:ea typeface="Aptos" panose="020B0004020202020204" pitchFamily="34" charset="0"/>
                <a:cs typeface="Aptos" panose="020B0004020202020204" pitchFamily="34" charset="0"/>
              </a:rPr>
              <a:t>This reaction was largely due to a large number of students particularly from Black, Latino, EL and low income populations who did not have the academic preparation for the rigor/tenacity of entry level college academics.  Many students languished in developmental/remedial coursework if they attended community college and/or did not persist in </a:t>
            </a:r>
            <a:r>
              <a:rPr lang="en-US" sz="1800">
                <a:solidFill>
                  <a:srgbClr val="000000"/>
                </a:solidFill>
                <a:latin typeface="Aptos"/>
                <a:ea typeface="Aptos" panose="020B0004020202020204" pitchFamily="34" charset="0"/>
                <a:cs typeface="Aptos" panose="020B0004020202020204" pitchFamily="34" charset="0"/>
              </a:rPr>
              <a:t>Massachusetts</a:t>
            </a:r>
            <a:r>
              <a:rPr lang="en-US" sz="1800">
                <a:solidFill>
                  <a:srgbClr val="000000"/>
                </a:solidFill>
                <a:effectLst/>
                <a:latin typeface="Aptos"/>
                <a:ea typeface="Aptos" panose="020B0004020202020204" pitchFamily="34" charset="0"/>
                <a:cs typeface="Aptos" panose="020B0004020202020204" pitchFamily="34" charset="0"/>
              </a:rPr>
              <a:t> 4-year colleges. </a:t>
            </a:r>
          </a:p>
          <a:p>
            <a:pPr>
              <a:spcBef>
                <a:spcPts val="0"/>
              </a:spcBef>
            </a:pPr>
            <a:endParaRPr lang="en-US" sz="1800">
              <a:solidFill>
                <a:srgbClr val="000000"/>
              </a:solidFill>
              <a:latin typeface="Aptos" panose="020B0004020202020204" pitchFamily="34" charset="0"/>
              <a:ea typeface="Aptos" panose="020B0004020202020204" pitchFamily="34" charset="0"/>
              <a:cs typeface="Aptos" panose="020B0004020202020204" pitchFamily="34" charset="0"/>
            </a:endParaRPr>
          </a:p>
          <a:p>
            <a:pPr>
              <a:spcBef>
                <a:spcPts val="0"/>
              </a:spcBef>
            </a:pPr>
            <a:r>
              <a:rPr lang="en-US" sz="1800">
                <a:latin typeface="Aptos"/>
                <a:ea typeface="Aptos" panose="020B0004020202020204" pitchFamily="34" charset="0"/>
                <a:cs typeface="Aptos" panose="020B0004020202020204" pitchFamily="34" charset="0"/>
              </a:rPr>
              <a:t>The MassCore course of study aligns with </a:t>
            </a:r>
            <a:r>
              <a:rPr lang="en-US" sz="1800" u="sng">
                <a:solidFill>
                  <a:srgbClr val="000000"/>
                </a:solidFill>
                <a:effectLst/>
                <a:latin typeface="Aptos"/>
                <a:ea typeface="Aptos" panose="020B0004020202020204" pitchFamily="34" charset="0"/>
                <a:cs typeface="Aptos" panose="020B0004020202020204" pitchFamily="34" charset="0"/>
                <a:hlinkClick r:id="rId2"/>
              </a:rPr>
              <a:t>Mass public 4 year admissions standards</a:t>
            </a:r>
            <a:r>
              <a:rPr lang="en-US" sz="1800">
                <a:solidFill>
                  <a:srgbClr val="000000"/>
                </a:solidFill>
                <a:effectLst/>
                <a:latin typeface="Aptos"/>
                <a:ea typeface="Aptos" panose="020B0004020202020204" pitchFamily="34" charset="0"/>
                <a:cs typeface="Aptos" panose="020B0004020202020204" pitchFamily="34" charset="0"/>
              </a:rPr>
              <a:t> to provides options and opportunities for Massachusetts high school graduates.</a:t>
            </a:r>
          </a:p>
          <a:p>
            <a:pPr>
              <a:spcBef>
                <a:spcPts val="0"/>
              </a:spcBef>
            </a:pPr>
            <a:endParaRPr lang="en-US" sz="1800">
              <a:solidFill>
                <a:srgbClr val="000000"/>
              </a:solidFill>
              <a:highlight>
                <a:srgbClr val="F3F3F3"/>
              </a:highlight>
              <a:latin typeface="Aptos" panose="020B0004020202020204" pitchFamily="34" charset="0"/>
              <a:ea typeface="Aptos" panose="020B0004020202020204" pitchFamily="34" charset="0"/>
              <a:cs typeface="Aptos" panose="020B0004020202020204" pitchFamily="34" charset="0"/>
            </a:endParaRPr>
          </a:p>
          <a:p>
            <a:pPr>
              <a:spcBef>
                <a:spcPts val="0"/>
              </a:spcBef>
            </a:pPr>
            <a:endParaRPr lang="en-US" sz="1800">
              <a:solidFill>
                <a:srgbClr val="000000"/>
              </a:solidFill>
              <a:highlight>
                <a:srgbClr val="F3F3F3"/>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solidFill>
                <a:srgbClr val="000000"/>
              </a:solidFill>
              <a:highlight>
                <a:srgbClr val="F3F3F3"/>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solidFill>
                <a:srgbClr val="000000"/>
              </a:solidFill>
              <a:effectLst/>
              <a:highlight>
                <a:srgbClr val="F3F3F3"/>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effectLst/>
              <a:highlight>
                <a:srgbClr val="F3F3F3"/>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effectLst/>
              <a:highlight>
                <a:srgbClr val="F3F3F3"/>
              </a:highligh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a:p>
        </p:txBody>
      </p:sp>
      <p:sp>
        <p:nvSpPr>
          <p:cNvPr id="3" name="Title 2">
            <a:extLst>
              <a:ext uri="{FF2B5EF4-FFF2-40B4-BE49-F238E27FC236}">
                <a16:creationId xmlns:a16="http://schemas.microsoft.com/office/drawing/2014/main" id="{D9563D13-5241-40C7-18B0-826002F18187}"/>
              </a:ext>
            </a:extLst>
          </p:cNvPr>
          <p:cNvSpPr>
            <a:spLocks noGrp="1"/>
          </p:cNvSpPr>
          <p:nvPr>
            <p:ph type="title"/>
          </p:nvPr>
        </p:nvSpPr>
        <p:spPr/>
        <p:txBody>
          <a:bodyPr>
            <a:normAutofit/>
          </a:bodyPr>
          <a:lstStyle/>
          <a:p>
            <a:r>
              <a:rPr lang="en-US">
                <a:latin typeface="Arial"/>
                <a:cs typeface="Arial"/>
              </a:rPr>
              <a:t>Why </a:t>
            </a:r>
            <a:r>
              <a:rPr lang="en-US" err="1">
                <a:latin typeface="Arial"/>
                <a:cs typeface="Arial"/>
              </a:rPr>
              <a:t>MassCore</a:t>
            </a:r>
          </a:p>
        </p:txBody>
      </p:sp>
    </p:spTree>
    <p:extLst>
      <p:ext uri="{BB962C8B-B14F-4D97-AF65-F5344CB8AC3E}">
        <p14:creationId xmlns:p14="http://schemas.microsoft.com/office/powerpoint/2010/main" val="248907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6177-326F-49A0-9EFB-43D39C388BEE}"/>
              </a:ext>
            </a:extLst>
          </p:cNvPr>
          <p:cNvSpPr>
            <a:spLocks noGrp="1"/>
          </p:cNvSpPr>
          <p:nvPr>
            <p:ph type="title" idx="4294967295"/>
          </p:nvPr>
        </p:nvSpPr>
        <p:spPr>
          <a:xfrm>
            <a:off x="822325" y="288925"/>
            <a:ext cx="11369675" cy="679450"/>
          </a:xfrm>
        </p:spPr>
        <p:txBody>
          <a:bodyPr>
            <a:normAutofit fontScale="90000"/>
          </a:bodyPr>
          <a:lstStyle/>
          <a:p>
            <a:r>
              <a:rPr lang="en-US"/>
              <a:t>MassCore Framework</a:t>
            </a:r>
          </a:p>
        </p:txBody>
      </p:sp>
      <p:sp>
        <p:nvSpPr>
          <p:cNvPr id="4" name="Slide Number Placeholder 3">
            <a:extLst>
              <a:ext uri="{FF2B5EF4-FFF2-40B4-BE49-F238E27FC236}">
                <a16:creationId xmlns:a16="http://schemas.microsoft.com/office/drawing/2014/main" id="{897BE96E-282B-4FDB-ABE3-7C598904ED44}"/>
              </a:ext>
            </a:extLst>
          </p:cNvPr>
          <p:cNvSpPr>
            <a:spLocks noGrp="1"/>
          </p:cNvSpPr>
          <p:nvPr>
            <p:ph type="sldNum" sz="quarter" idx="4294967295"/>
          </p:nvPr>
        </p:nvSpPr>
        <p:spPr>
          <a:xfrm>
            <a:off x="9448800" y="6356350"/>
            <a:ext cx="2743200" cy="365125"/>
          </a:xfrm>
          <a:prstGeom prst="rect">
            <a:avLst/>
          </a:prstGeom>
        </p:spPr>
        <p:txBody>
          <a:bodyPr/>
          <a:lstStyle/>
          <a:p>
            <a:fld id="{FF27229C-EC7B-4063-A33B-28A5E87E32ED}" type="slidenum">
              <a:rPr lang="zh-CN" altLang="en-US" smtClean="0"/>
              <a:pPr/>
              <a:t>16</a:t>
            </a:fld>
            <a:endParaRPr lang="zh-CN" altLang="en-US"/>
          </a:p>
        </p:txBody>
      </p:sp>
      <p:graphicFrame>
        <p:nvGraphicFramePr>
          <p:cNvPr id="3" name="Table 2" descr="Including completion of Algebra II or the Integrated Mathematics equivalent. A mathematics course during senior year is recommended for all students. Students may substitute one unit of Computer Science that includes rigorous mathematical concepts and aligns with the Digital Literacy and Computer Science &#10;&#10;Other additional coursework (including Career and Technical Education) or any of the above.&#10;&#10;&#10;Physical education shall be taught as a required subject in all grades for all students” (M.G.L. c.71 §3).&#10;&#10;&#10;Of the same language.&#10;&#10;&#10;standards for a mathematics course&#10;&#10;Including U.S. History and World History.&#10;&#10;&#10;Coursework in technology/engineering courses may also count for MassCore science credit. Students may substitute one unit of Computer Science that includes rigorous scientific concepts and aligns with the Digital Literacy and Computer Science standards for a laboratory science course.&#10;">
            <a:extLst>
              <a:ext uri="{FF2B5EF4-FFF2-40B4-BE49-F238E27FC236}">
                <a16:creationId xmlns:a16="http://schemas.microsoft.com/office/drawing/2014/main" id="{C8B54374-0CE3-4B08-A8FD-92035622E31F}"/>
              </a:ext>
            </a:extLst>
          </p:cNvPr>
          <p:cNvGraphicFramePr>
            <a:graphicFrameLocks noGrp="1"/>
          </p:cNvGraphicFramePr>
          <p:nvPr/>
        </p:nvGraphicFramePr>
        <p:xfrm>
          <a:off x="75501" y="-22856"/>
          <a:ext cx="12038202" cy="4876786"/>
        </p:xfrm>
        <a:graphic>
          <a:graphicData uri="http://schemas.openxmlformats.org/drawingml/2006/table">
            <a:tbl>
              <a:tblPr firstRow="1">
                <a:tableStyleId>{2D5ABB26-0587-4C30-8999-92F81FD0307C}</a:tableStyleId>
              </a:tblPr>
              <a:tblGrid>
                <a:gridCol w="2515983">
                  <a:extLst>
                    <a:ext uri="{9D8B030D-6E8A-4147-A177-3AD203B41FA5}">
                      <a16:colId xmlns:a16="http://schemas.microsoft.com/office/drawing/2014/main" val="3165600759"/>
                    </a:ext>
                  </a:extLst>
                </a:gridCol>
                <a:gridCol w="1584229">
                  <a:extLst>
                    <a:ext uri="{9D8B030D-6E8A-4147-A177-3AD203B41FA5}">
                      <a16:colId xmlns:a16="http://schemas.microsoft.com/office/drawing/2014/main" val="594925016"/>
                    </a:ext>
                  </a:extLst>
                </a:gridCol>
                <a:gridCol w="7937990">
                  <a:extLst>
                    <a:ext uri="{9D8B030D-6E8A-4147-A177-3AD203B41FA5}">
                      <a16:colId xmlns:a16="http://schemas.microsoft.com/office/drawing/2014/main" val="3908813468"/>
                    </a:ext>
                  </a:extLst>
                </a:gridCol>
              </a:tblGrid>
              <a:tr h="552970">
                <a:tc gridSpan="3">
                  <a:txBody>
                    <a:bodyPr/>
                    <a:lstStyle/>
                    <a:p>
                      <a:pPr marL="0" marR="0" algn="ctr">
                        <a:lnSpc>
                          <a:spcPct val="107000"/>
                        </a:lnSpc>
                        <a:spcBef>
                          <a:spcPts val="0"/>
                        </a:spcBef>
                        <a:spcAft>
                          <a:spcPts val="0"/>
                        </a:spcAft>
                      </a:pPr>
                      <a:r>
                        <a:rPr lang="en-US" sz="2000" b="1">
                          <a:solidFill>
                            <a:schemeClr val="bg1"/>
                          </a:solidFill>
                          <a:effectLst/>
                          <a:latin typeface="Calibri" panose="020F0502020204030204" pitchFamily="34" charset="0"/>
                          <a:cs typeface="Calibri" panose="020F0502020204030204" pitchFamily="34" charset="0"/>
                        </a:rPr>
                        <a:t>MassCore Framework</a:t>
                      </a:r>
                      <a:endParaRPr lang="en-US" sz="1200" b="1">
                        <a:solidFill>
                          <a:schemeClr val="bg1"/>
                        </a:solidFill>
                        <a:effectLst/>
                        <a:latin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Massachusetts High School Program of Studies</a:t>
                      </a:r>
                      <a:endParaRPr lang="en-US" sz="1400" b="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38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6408361"/>
                  </a:ext>
                </a:extLst>
              </a:tr>
              <a:tr h="333542">
                <a:tc>
                  <a:txBody>
                    <a:bodyPr/>
                    <a:lstStyle/>
                    <a:p>
                      <a:pPr marL="0" marR="0">
                        <a:lnSpc>
                          <a:spcPct val="107000"/>
                        </a:lnSpc>
                        <a:spcBef>
                          <a:spcPts val="0"/>
                        </a:spcBef>
                        <a:spcAft>
                          <a:spcPts val="0"/>
                        </a:spcAft>
                      </a:pPr>
                      <a:r>
                        <a:rPr lang="en-US" sz="1600" b="1">
                          <a:effectLst/>
                          <a:latin typeface="Calibri" panose="020F0502020204030204" pitchFamily="34" charset="0"/>
                          <a:cs typeface="Calibri" panose="020F0502020204030204" pitchFamily="34" charset="0"/>
                        </a:rPr>
                        <a:t>SUBJECT</a:t>
                      </a:r>
                      <a:endParaRPr lang="en-US" sz="16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8526"/>
                    </a:solidFill>
                  </a:tcPr>
                </a:tc>
                <a:tc>
                  <a:txBody>
                    <a:bodyPr/>
                    <a:lstStyle/>
                    <a:p>
                      <a:pPr marL="0" marR="0">
                        <a:lnSpc>
                          <a:spcPct val="107000"/>
                        </a:lnSpc>
                        <a:spcBef>
                          <a:spcPts val="0"/>
                        </a:spcBef>
                        <a:spcAft>
                          <a:spcPts val="0"/>
                        </a:spcAft>
                      </a:pPr>
                      <a:r>
                        <a:rPr lang="en-US" sz="1600" b="1">
                          <a:effectLst/>
                          <a:latin typeface="Calibri" panose="020F0502020204030204" pitchFamily="34" charset="0"/>
                          <a:cs typeface="Calibri" panose="020F0502020204030204" pitchFamily="34" charset="0"/>
                        </a:rPr>
                        <a:t>UNITS</a:t>
                      </a:r>
                      <a:endParaRPr lang="en-US" sz="16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8526"/>
                    </a:solidFill>
                  </a:tcPr>
                </a:tc>
                <a:tc>
                  <a:txBody>
                    <a:bodyPr/>
                    <a:lstStyle/>
                    <a:p>
                      <a:pPr marL="0" marR="0">
                        <a:lnSpc>
                          <a:spcPct val="107000"/>
                        </a:lnSpc>
                        <a:spcBef>
                          <a:spcPts val="0"/>
                        </a:spcBef>
                        <a:spcAft>
                          <a:spcPts val="0"/>
                        </a:spcAft>
                      </a:pPr>
                      <a:r>
                        <a:rPr lang="en-US" sz="1600" b="1">
                          <a:effectLst/>
                          <a:latin typeface="Calibri" panose="020F0502020204030204" pitchFamily="34" charset="0"/>
                          <a:cs typeface="Calibri" panose="020F0502020204030204" pitchFamily="34" charset="0"/>
                        </a:rPr>
                        <a:t>NOTES</a:t>
                      </a:r>
                      <a:endParaRPr lang="en-US" sz="16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8526"/>
                    </a:solidFill>
                  </a:tcPr>
                </a:tc>
                <a:extLst>
                  <a:ext uri="{0D108BD9-81ED-4DB2-BD59-A6C34878D82A}">
                    <a16:rowId xmlns:a16="http://schemas.microsoft.com/office/drawing/2014/main" val="713507238"/>
                  </a:ext>
                </a:extLst>
              </a:tr>
              <a:tr h="338941">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English Language Arts</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4 Units</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400">
                        <a:effectLst/>
                        <a:latin typeface="Calibri" panose="020F0502020204030204" pitchFamily="34"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199259"/>
                  </a:ext>
                </a:extLst>
              </a:tr>
              <a:tr h="995979">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Mathematics</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4 Units</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Including completion of Algebra II or the Integrated Mathematics equivalent. A mathematics course during senior year is recommended for all students. Students may substitute one unit of </a:t>
                      </a:r>
                      <a:r>
                        <a:rPr lang="en-US" sz="1400" b="1">
                          <a:effectLst/>
                          <a:latin typeface="Calibri" panose="020F0502020204030204" pitchFamily="34" charset="0"/>
                          <a:cs typeface="Calibri" panose="020F0502020204030204" pitchFamily="34" charset="0"/>
                        </a:rPr>
                        <a:t>Computer Science </a:t>
                      </a:r>
                      <a:r>
                        <a:rPr lang="en-US" sz="1400">
                          <a:effectLst/>
                          <a:latin typeface="Calibri" panose="020F0502020204030204" pitchFamily="34" charset="0"/>
                          <a:cs typeface="Calibri" panose="020F0502020204030204" pitchFamily="34" charset="0"/>
                        </a:rPr>
                        <a:t>that includes rigorous mathematical concepts and aligns with the Digital Literacy and Computer Science standards for a mathematics course. </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325077"/>
                  </a:ext>
                </a:extLst>
              </a:tr>
              <a:tr h="787098">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Science</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3 Units of lab-based science</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Coursework in technology/engineering courses may also count for MassCore science credit. Students may substitute one unit of </a:t>
                      </a:r>
                      <a:r>
                        <a:rPr lang="en-US" sz="1400" b="1">
                          <a:effectLst/>
                          <a:latin typeface="Calibri" panose="020F0502020204030204" pitchFamily="34" charset="0"/>
                          <a:cs typeface="Calibri" panose="020F0502020204030204" pitchFamily="34" charset="0"/>
                        </a:rPr>
                        <a:t>Computer Science </a:t>
                      </a:r>
                      <a:r>
                        <a:rPr lang="en-US" sz="1400">
                          <a:effectLst/>
                          <a:latin typeface="Calibri" panose="020F0502020204030204" pitchFamily="34" charset="0"/>
                          <a:cs typeface="Calibri" panose="020F0502020204030204" pitchFamily="34" charset="0"/>
                        </a:rPr>
                        <a:t>that includes rigorous scientific concepts and aligns with the Digital Literacy and Computer Science standards for a laboratory science course.</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848668"/>
                  </a:ext>
                </a:extLst>
              </a:tr>
              <a:tr h="324225">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History and Social Science</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3 Units</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Including U.S. History and World History.</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6979490"/>
                  </a:ext>
                </a:extLst>
              </a:tr>
              <a:tr h="293273">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Foreign Language</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2 Units</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Of the same language. Districts may designate students with demonstrated fluency and literacy in language(s) other than English as meeting the MassCore recommendations for foreign language</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213383"/>
                  </a:ext>
                </a:extLst>
              </a:tr>
              <a:tr h="324225">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Physical Education</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As required by law</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cs typeface="Calibri" panose="020F0502020204030204" pitchFamily="34" charset="0"/>
                        </a:rPr>
                        <a:t>“Physical education shall be taught as a required subject in all grades for all students” (M.G.L. c.71 §3).</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871946"/>
                  </a:ext>
                </a:extLst>
              </a:tr>
              <a:tr h="288635">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Arts</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1 Unit</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400">
                        <a:effectLst/>
                        <a:latin typeface="Calibri" panose="020F0502020204030204" pitchFamily="34"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499133"/>
                  </a:ext>
                </a:extLst>
              </a:tr>
              <a:tr h="324225">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Additional Core Courses</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libri" panose="020F0502020204030204" pitchFamily="34" charset="0"/>
                          <a:cs typeface="Calibri" panose="020F0502020204030204" pitchFamily="34" charset="0"/>
                        </a:rPr>
                        <a:t>5 Units</a:t>
                      </a:r>
                      <a:endParaRPr lang="en-US" sz="1400" b="1">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Other additional coursework (including Career and Technical Education) or any of the above.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79858" marR="79858" marT="39929" marB="39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182842"/>
                  </a:ext>
                </a:extLst>
              </a:tr>
            </a:tbl>
          </a:graphicData>
        </a:graphic>
      </p:graphicFrame>
      <p:sp>
        <p:nvSpPr>
          <p:cNvPr id="6" name="Rectangle 5" descr="*A unit represents a full academic year of study or its equivalent in a subject that covers all the standards contained in a specific Curriculum Framework. &#10;** Students enrolled in a state-approved Career and Technical Education program of studies have the option of opting out of Foreign Language and Art and still fulfill MassCore. &#10;MassCore is a recommended program of study Massachusetts high school students need to excel in college, career, and civic life. Developed by an advisory group from elementary and secondary education, higher education, nonprofits, and the private sector, MassCore maintains flexibility for students while letting districts set additional graduation requirements. Courses included in MassCore should be rigorous, engaging, and based on appropriate learning standards for high school or beyond. Fulfilling MassCore is just a start. Students should also engage in a full range of additional learning opportunities, such as: accelerated/advanced coursework; capstones or senior projects; dual enrollment courses; online courses; service learning; work-based learning; clubs and student organizations; varsity and intramural athletics; and part-time employment">
            <a:extLst>
              <a:ext uri="{FF2B5EF4-FFF2-40B4-BE49-F238E27FC236}">
                <a16:creationId xmlns:a16="http://schemas.microsoft.com/office/drawing/2014/main" id="{15E06C50-7B3C-4FEA-86FA-585FA1CF4B22}"/>
              </a:ext>
            </a:extLst>
          </p:cNvPr>
          <p:cNvSpPr/>
          <p:nvPr/>
        </p:nvSpPr>
        <p:spPr>
          <a:xfrm>
            <a:off x="75501" y="4853930"/>
            <a:ext cx="12038202" cy="1569532"/>
          </a:xfrm>
          <a:prstGeom prst="rect">
            <a:avLst/>
          </a:prstGeom>
          <a:ln w="12700">
            <a:solidFill>
              <a:srgbClr val="004385"/>
            </a:solidFill>
          </a:ln>
        </p:spPr>
        <p:txBody>
          <a:bodyPr wrap="square">
            <a:spAutoFit/>
          </a:bodyPr>
          <a:lstStyle/>
          <a:p>
            <a:pPr>
              <a:lnSpc>
                <a:spcPct val="107000"/>
              </a:lnSpc>
              <a:spcBef>
                <a:spcPts val="200"/>
              </a:spcBef>
              <a:spcAft>
                <a:spcPts val="200"/>
              </a:spcAft>
            </a:pPr>
            <a:r>
              <a:rPr lang="en-US" sz="1200">
                <a:latin typeface="Calibri" panose="020F0502020204030204" pitchFamily="34" charset="0"/>
                <a:cs typeface="Calibri" panose="020F0502020204030204" pitchFamily="34" charset="0"/>
              </a:rPr>
              <a:t>*A unit represents a full academic year of study or its equivalent in a subject that covers all the standards contained in a specific Curriculum Framework. </a:t>
            </a:r>
          </a:p>
          <a:p>
            <a:pPr>
              <a:lnSpc>
                <a:spcPct val="107000"/>
              </a:lnSpc>
              <a:spcBef>
                <a:spcPts val="200"/>
              </a:spcBef>
              <a:spcAft>
                <a:spcPts val="200"/>
              </a:spcAft>
            </a:pPr>
            <a:r>
              <a:rPr lang="en-US" sz="1200">
                <a:latin typeface="Calibri" panose="020F0502020204030204" pitchFamily="34" charset="0"/>
                <a:cs typeface="Calibri" panose="020F0502020204030204" pitchFamily="34" charset="0"/>
              </a:rPr>
              <a:t>** Students enrolled in a state-approved Career and Technical Education program of studies have the option of opting out of Foreign Language and Art and still fulfill MassCore. </a:t>
            </a:r>
          </a:p>
          <a:p>
            <a:pPr>
              <a:lnSpc>
                <a:spcPct val="107000"/>
              </a:lnSpc>
              <a:spcBef>
                <a:spcPts val="200"/>
              </a:spcBef>
              <a:spcAft>
                <a:spcPts val="200"/>
              </a:spcAft>
            </a:pPr>
            <a:r>
              <a:rPr lang="en-US" sz="1200">
                <a:latin typeface="Calibri" panose="020F0502020204030204" pitchFamily="34" charset="0"/>
                <a:cs typeface="Calibri" panose="020F0502020204030204" pitchFamily="34" charset="0"/>
              </a:rPr>
              <a:t>MassCore is a recommended program of study Massachusetts high school students need to excel in college, career, and civic life. Developed by an advisory group from elementary and secondary education, higher education, nonprofits, and the private sector, MassCore maintains flexibility for students while letting districts set additional graduation requirements. Courses included in MassCore should be rigorous, engaging, and based on appropriate learning standards for high school or beyond. Fulfilling MassCore is just a start. Students should also engage in a full range of additional learning opportunities, such as: accelerated/advanced coursework; capstones or senior projects; dual enrollment courses; online courses; service learning; work-based learning; clubs and student organizations; varsity and intramural athletics; and part-time employment.</a:t>
            </a:r>
          </a:p>
        </p:txBody>
      </p:sp>
    </p:spTree>
    <p:extLst>
      <p:ext uri="{BB962C8B-B14F-4D97-AF65-F5344CB8AC3E}">
        <p14:creationId xmlns:p14="http://schemas.microsoft.com/office/powerpoint/2010/main" val="360215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3E-120A-ACDC-6132-C2261040DE13}"/>
              </a:ext>
            </a:extLst>
          </p:cNvPr>
          <p:cNvSpPr>
            <a:spLocks noGrp="1"/>
          </p:cNvSpPr>
          <p:nvPr>
            <p:ph type="title"/>
          </p:nvPr>
        </p:nvSpPr>
        <p:spPr/>
        <p:txBody>
          <a:bodyPr/>
          <a:lstStyle/>
          <a:p>
            <a:r>
              <a:rPr lang="en-US"/>
              <a:t>MassCore   </a:t>
            </a:r>
          </a:p>
        </p:txBody>
      </p:sp>
      <p:graphicFrame>
        <p:nvGraphicFramePr>
          <p:cNvPr id="4" name="Diagram 3" descr="Decorative circles containing information on masscore.">
            <a:extLst>
              <a:ext uri="{FF2B5EF4-FFF2-40B4-BE49-F238E27FC236}">
                <a16:creationId xmlns:a16="http://schemas.microsoft.com/office/drawing/2014/main" id="{DF6F7D76-9F0C-697D-D238-1056CEBD48D9}"/>
              </a:ext>
            </a:extLst>
          </p:cNvPr>
          <p:cNvGraphicFramePr/>
          <p:nvPr>
            <p:extLst>
              <p:ext uri="{D42A27DB-BD31-4B8C-83A1-F6EECF244321}">
                <p14:modId xmlns:p14="http://schemas.microsoft.com/office/powerpoint/2010/main" val="3663113867"/>
              </p:ext>
            </p:extLst>
          </p:nvPr>
        </p:nvGraphicFramePr>
        <p:xfrm>
          <a:off x="-748394" y="853167"/>
          <a:ext cx="13397594" cy="4052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a:extLst>
              <a:ext uri="{FF2B5EF4-FFF2-40B4-BE49-F238E27FC236}">
                <a16:creationId xmlns:a16="http://schemas.microsoft.com/office/drawing/2014/main" id="{DBE4B4A9-16C3-8D07-645A-55CE53A8EB3F}"/>
              </a:ext>
              <a:ext uri="{C183D7F6-B498-43B3-948B-1728B52AA6E4}">
                <adec:decorative xmlns:adec="http://schemas.microsoft.com/office/drawing/2017/decorative" val="1"/>
              </a:ext>
            </a:extLst>
          </p:cNvPr>
          <p:cNvCxnSpPr>
            <a:cxnSpLocks/>
          </p:cNvCxnSpPr>
          <p:nvPr/>
        </p:nvCxnSpPr>
        <p:spPr>
          <a:xfrm flipV="1">
            <a:off x="1866900" y="4114800"/>
            <a:ext cx="809625" cy="102870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60B591B-5D8D-3EF3-1C1C-17E40B252A8A}"/>
              </a:ext>
              <a:ext uri="{C183D7F6-B498-43B3-948B-1728B52AA6E4}">
                <adec:decorative xmlns:adec="http://schemas.microsoft.com/office/drawing/2017/decorative" val="1"/>
              </a:ext>
            </a:extLst>
          </p:cNvPr>
          <p:cNvCxnSpPr>
            <a:cxnSpLocks/>
          </p:cNvCxnSpPr>
          <p:nvPr/>
        </p:nvCxnSpPr>
        <p:spPr>
          <a:xfrm flipV="1">
            <a:off x="4324350" y="4114800"/>
            <a:ext cx="809625" cy="102870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1033CB0-BD4B-4A3F-47F3-5AF89BB5A568}"/>
              </a:ext>
              <a:ext uri="{C183D7F6-B498-43B3-948B-1728B52AA6E4}">
                <adec:decorative xmlns:adec="http://schemas.microsoft.com/office/drawing/2017/decorative" val="1"/>
              </a:ext>
            </a:extLst>
          </p:cNvPr>
          <p:cNvCxnSpPr>
            <a:cxnSpLocks/>
          </p:cNvCxnSpPr>
          <p:nvPr/>
        </p:nvCxnSpPr>
        <p:spPr>
          <a:xfrm flipV="1">
            <a:off x="6562723" y="4114800"/>
            <a:ext cx="809625" cy="102870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5C43D20-F5D4-1B67-3383-77ECCF72EFC7}"/>
              </a:ext>
              <a:ext uri="{C183D7F6-B498-43B3-948B-1728B52AA6E4}">
                <adec:decorative xmlns:adec="http://schemas.microsoft.com/office/drawing/2017/decorative" val="1"/>
              </a:ext>
            </a:extLst>
          </p:cNvPr>
          <p:cNvCxnSpPr>
            <a:cxnSpLocks/>
          </p:cNvCxnSpPr>
          <p:nvPr/>
        </p:nvCxnSpPr>
        <p:spPr>
          <a:xfrm flipV="1">
            <a:off x="9110662" y="4114800"/>
            <a:ext cx="809625" cy="102870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A1BB8A9B-EC0B-D487-1A56-F91E231113E7}"/>
              </a:ext>
            </a:extLst>
          </p:cNvPr>
          <p:cNvSpPr/>
          <p:nvPr/>
        </p:nvSpPr>
        <p:spPr>
          <a:xfrm>
            <a:off x="1323975" y="6065282"/>
            <a:ext cx="9253537" cy="487918"/>
          </a:xfrm>
          <a:prstGeom prst="rect">
            <a:avLst/>
          </a:prstGeom>
          <a:solidFill>
            <a:schemeClr val="accent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MTSS </a:t>
            </a:r>
          </a:p>
        </p:txBody>
      </p:sp>
      <p:sp>
        <p:nvSpPr>
          <p:cNvPr id="11" name="TextBox 10">
            <a:extLst>
              <a:ext uri="{FF2B5EF4-FFF2-40B4-BE49-F238E27FC236}">
                <a16:creationId xmlns:a16="http://schemas.microsoft.com/office/drawing/2014/main" id="{C2FC73D1-13CF-8B17-5B56-5FBDF283EF99}"/>
              </a:ext>
            </a:extLst>
          </p:cNvPr>
          <p:cNvSpPr txBox="1"/>
          <p:nvPr/>
        </p:nvSpPr>
        <p:spPr>
          <a:xfrm>
            <a:off x="3443287" y="5305425"/>
            <a:ext cx="2147888" cy="369332"/>
          </a:xfrm>
          <a:prstGeom prst="rect">
            <a:avLst/>
          </a:prstGeom>
          <a:solidFill>
            <a:schemeClr val="accent1">
              <a:lumMod val="40000"/>
              <a:lumOff val="60000"/>
            </a:schemeClr>
          </a:solidFill>
          <a:ln w="38100">
            <a:solidFill>
              <a:schemeClr val="accent1">
                <a:lumMod val="75000"/>
              </a:schemeClr>
            </a:solidFill>
          </a:ln>
        </p:spPr>
        <p:txBody>
          <a:bodyPr wrap="square" rtlCol="0">
            <a:spAutoFit/>
          </a:bodyPr>
          <a:lstStyle/>
          <a:p>
            <a:pPr algn="ctr"/>
            <a:r>
              <a:rPr lang="en-US"/>
              <a:t>MyCAP </a:t>
            </a:r>
          </a:p>
        </p:txBody>
      </p:sp>
      <p:sp>
        <p:nvSpPr>
          <p:cNvPr id="12" name="TextBox 11">
            <a:extLst>
              <a:ext uri="{FF2B5EF4-FFF2-40B4-BE49-F238E27FC236}">
                <a16:creationId xmlns:a16="http://schemas.microsoft.com/office/drawing/2014/main" id="{22B94D8E-B07C-1080-8E79-E6188A86947E}"/>
              </a:ext>
            </a:extLst>
          </p:cNvPr>
          <p:cNvSpPr txBox="1"/>
          <p:nvPr/>
        </p:nvSpPr>
        <p:spPr>
          <a:xfrm>
            <a:off x="5591175" y="5305425"/>
            <a:ext cx="2336007" cy="369332"/>
          </a:xfrm>
          <a:prstGeom prst="rect">
            <a:avLst/>
          </a:prstGeom>
          <a:solidFill>
            <a:schemeClr val="accent1">
              <a:lumMod val="40000"/>
              <a:lumOff val="60000"/>
            </a:schemeClr>
          </a:solidFill>
          <a:ln w="38100">
            <a:solidFill>
              <a:schemeClr val="accent1">
                <a:lumMod val="75000"/>
              </a:schemeClr>
            </a:solidFill>
          </a:ln>
        </p:spPr>
        <p:txBody>
          <a:bodyPr wrap="square" rtlCol="0">
            <a:spAutoFit/>
          </a:bodyPr>
          <a:lstStyle/>
          <a:p>
            <a:pPr algn="ctr"/>
            <a:r>
              <a:rPr lang="en-US"/>
              <a:t>HQIM</a:t>
            </a:r>
          </a:p>
        </p:txBody>
      </p:sp>
      <p:sp>
        <p:nvSpPr>
          <p:cNvPr id="15" name="TextBox 14">
            <a:extLst>
              <a:ext uri="{FF2B5EF4-FFF2-40B4-BE49-F238E27FC236}">
                <a16:creationId xmlns:a16="http://schemas.microsoft.com/office/drawing/2014/main" id="{B601CC9D-179D-A529-ADCA-E045B7214725}"/>
              </a:ext>
            </a:extLst>
          </p:cNvPr>
          <p:cNvSpPr txBox="1"/>
          <p:nvPr/>
        </p:nvSpPr>
        <p:spPr>
          <a:xfrm>
            <a:off x="1323975" y="5305425"/>
            <a:ext cx="2147888" cy="369332"/>
          </a:xfrm>
          <a:prstGeom prst="rect">
            <a:avLst/>
          </a:prstGeom>
          <a:solidFill>
            <a:schemeClr val="accent1">
              <a:lumMod val="40000"/>
              <a:lumOff val="60000"/>
            </a:schemeClr>
          </a:solidFill>
          <a:ln w="38100">
            <a:solidFill>
              <a:schemeClr val="accent1">
                <a:lumMod val="75000"/>
              </a:schemeClr>
            </a:solidFill>
          </a:ln>
        </p:spPr>
        <p:txBody>
          <a:bodyPr wrap="square" rtlCol="0">
            <a:spAutoFit/>
          </a:bodyPr>
          <a:lstStyle/>
          <a:p>
            <a:pPr algn="ctr"/>
            <a:r>
              <a:rPr lang="en-US"/>
              <a:t>Program of Study </a:t>
            </a:r>
          </a:p>
        </p:txBody>
      </p:sp>
      <p:sp>
        <p:nvSpPr>
          <p:cNvPr id="16" name="TextBox 15">
            <a:extLst>
              <a:ext uri="{FF2B5EF4-FFF2-40B4-BE49-F238E27FC236}">
                <a16:creationId xmlns:a16="http://schemas.microsoft.com/office/drawing/2014/main" id="{5026AC55-C40A-DB38-8254-F0758DF96039}"/>
              </a:ext>
            </a:extLst>
          </p:cNvPr>
          <p:cNvSpPr txBox="1"/>
          <p:nvPr/>
        </p:nvSpPr>
        <p:spPr>
          <a:xfrm>
            <a:off x="1323974" y="5676900"/>
            <a:ext cx="6603207" cy="369332"/>
          </a:xfrm>
          <a:prstGeom prst="rect">
            <a:avLst/>
          </a:prstGeom>
          <a:solidFill>
            <a:schemeClr val="accent1">
              <a:lumMod val="60000"/>
              <a:lumOff val="40000"/>
            </a:schemeClr>
          </a:solidFill>
          <a:ln w="38100">
            <a:solidFill>
              <a:schemeClr val="accent1">
                <a:lumMod val="75000"/>
              </a:schemeClr>
            </a:solidFill>
          </a:ln>
        </p:spPr>
        <p:txBody>
          <a:bodyPr wrap="square" rtlCol="0">
            <a:spAutoFit/>
          </a:bodyPr>
          <a:lstStyle/>
          <a:p>
            <a:pPr algn="ctr"/>
            <a:r>
              <a:rPr lang="en-US"/>
              <a:t>Tier 1 Support</a:t>
            </a:r>
          </a:p>
        </p:txBody>
      </p:sp>
      <p:sp>
        <p:nvSpPr>
          <p:cNvPr id="17" name="Rectangle 16">
            <a:extLst>
              <a:ext uri="{FF2B5EF4-FFF2-40B4-BE49-F238E27FC236}">
                <a16:creationId xmlns:a16="http://schemas.microsoft.com/office/drawing/2014/main" id="{FE9C5E5C-0EAC-1736-6ACB-538F723767F3}"/>
              </a:ext>
            </a:extLst>
          </p:cNvPr>
          <p:cNvSpPr/>
          <p:nvPr/>
        </p:nvSpPr>
        <p:spPr>
          <a:xfrm>
            <a:off x="7927182" y="5305425"/>
            <a:ext cx="2650330" cy="740807"/>
          </a:xfrm>
          <a:prstGeom prst="rect">
            <a:avLst/>
          </a:prstGeom>
          <a:solidFill>
            <a:schemeClr val="accent1">
              <a:lumMod val="60000"/>
              <a:lumOff val="40000"/>
            </a:schemeClr>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Tier 2 &amp; Tier 3 Support</a:t>
            </a:r>
          </a:p>
        </p:txBody>
      </p:sp>
    </p:spTree>
    <p:extLst>
      <p:ext uri="{BB962C8B-B14F-4D97-AF65-F5344CB8AC3E}">
        <p14:creationId xmlns:p14="http://schemas.microsoft.com/office/powerpoint/2010/main" val="127092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5FE6A-D22C-95E3-BE20-A0D763AB7C5D}"/>
              </a:ext>
            </a:extLst>
          </p:cNvPr>
          <p:cNvSpPr>
            <a:spLocks noGrp="1"/>
          </p:cNvSpPr>
          <p:nvPr>
            <p:ph type="title"/>
          </p:nvPr>
        </p:nvSpPr>
        <p:spPr/>
        <p:txBody>
          <a:bodyPr vert="horz" lIns="91440" tIns="45720" rIns="91440" bIns="45720" rtlCol="0" anchor="ctr">
            <a:normAutofit/>
          </a:bodyPr>
          <a:lstStyle/>
          <a:p>
            <a:r>
              <a:rPr lang="en-US"/>
              <a:t>2023 MassCore</a:t>
            </a:r>
          </a:p>
        </p:txBody>
      </p:sp>
      <p:graphicFrame>
        <p:nvGraphicFramePr>
          <p:cNvPr id="7" name="Table 6">
            <a:extLst>
              <a:ext uri="{FF2B5EF4-FFF2-40B4-BE49-F238E27FC236}">
                <a16:creationId xmlns:a16="http://schemas.microsoft.com/office/drawing/2014/main" id="{78EE254E-B461-B967-6FB4-FB0E82CE02F3}"/>
              </a:ext>
            </a:extLst>
          </p:cNvPr>
          <p:cNvGraphicFramePr>
            <a:graphicFrameLocks noGrp="1"/>
          </p:cNvGraphicFramePr>
          <p:nvPr/>
        </p:nvGraphicFramePr>
        <p:xfrm>
          <a:off x="466726" y="2786062"/>
          <a:ext cx="5629274" cy="3055338"/>
        </p:xfrm>
        <a:graphic>
          <a:graphicData uri="http://schemas.openxmlformats.org/drawingml/2006/table">
            <a:tbl>
              <a:tblPr>
                <a:tableStyleId>{5C22544A-7EE6-4342-B048-85BDC9FD1C3A}</a:tableStyleId>
              </a:tblPr>
              <a:tblGrid>
                <a:gridCol w="1656161">
                  <a:extLst>
                    <a:ext uri="{9D8B030D-6E8A-4147-A177-3AD203B41FA5}">
                      <a16:colId xmlns:a16="http://schemas.microsoft.com/office/drawing/2014/main" val="254211510"/>
                    </a:ext>
                  </a:extLst>
                </a:gridCol>
                <a:gridCol w="2120312">
                  <a:extLst>
                    <a:ext uri="{9D8B030D-6E8A-4147-A177-3AD203B41FA5}">
                      <a16:colId xmlns:a16="http://schemas.microsoft.com/office/drawing/2014/main" val="1459824523"/>
                    </a:ext>
                  </a:extLst>
                </a:gridCol>
                <a:gridCol w="1852801">
                  <a:extLst>
                    <a:ext uri="{9D8B030D-6E8A-4147-A177-3AD203B41FA5}">
                      <a16:colId xmlns:a16="http://schemas.microsoft.com/office/drawing/2014/main" val="502890905"/>
                    </a:ext>
                  </a:extLst>
                </a:gridCol>
              </a:tblGrid>
              <a:tr h="482105">
                <a:tc>
                  <a:txBody>
                    <a:bodyPr/>
                    <a:lstStyle/>
                    <a:p>
                      <a:pPr algn="l" fontAlgn="b"/>
                      <a:r>
                        <a:rPr lang="en-US" sz="2000" u="none" strike="noStrike">
                          <a:effectLst/>
                        </a:rPr>
                        <a:t>Row Labels</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Count of Districts </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a:effectLst/>
                        </a:rPr>
                        <a:t> Sum of Graduates</a:t>
                      </a:r>
                      <a:endParaRPr lang="en-US" sz="2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5214143"/>
                  </a:ext>
                </a:extLst>
              </a:tr>
              <a:tr h="241052">
                <a:tc>
                  <a:txBody>
                    <a:bodyPr/>
                    <a:lstStyle/>
                    <a:p>
                      <a:pPr algn="l" fontAlgn="b"/>
                      <a:r>
                        <a:rPr lang="en-US" sz="2000" u="none" strike="noStrike">
                          <a:effectLst/>
                        </a:rPr>
                        <a:t>A - zero</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4</a:t>
                      </a:r>
                      <a:endParaRPr lang="en-US" sz="2000" b="0" i="0" u="none" strike="noStrike">
                        <a:effectLst/>
                        <a:latin typeface="Calibri" panose="020F0502020204030204" pitchFamily="34" charset="0"/>
                      </a:endParaRPr>
                    </a:p>
                  </a:txBody>
                  <a:tcPr marL="0" marR="0" marT="0" marB="0" anchor="b"/>
                </a:tc>
                <a:tc>
                  <a:txBody>
                    <a:bodyPr/>
                    <a:lstStyle/>
                    <a:p>
                      <a:pPr algn="r" fontAlgn="b"/>
                      <a:endParaRPr lang="en-US" sz="20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130285006"/>
                  </a:ext>
                </a:extLst>
              </a:tr>
              <a:tr h="306023">
                <a:tc>
                  <a:txBody>
                    <a:bodyPr/>
                    <a:lstStyle/>
                    <a:p>
                      <a:pPr algn="l" fontAlgn="b"/>
                      <a:r>
                        <a:rPr lang="en-US" sz="2000" u="none" strike="noStrike">
                          <a:effectLst/>
                        </a:rPr>
                        <a:t>B - Under 20%</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4</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138 </a:t>
                      </a:r>
                      <a:endParaRPr lang="en-US" sz="20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274954918"/>
                  </a:ext>
                </a:extLst>
              </a:tr>
              <a:tr h="306023">
                <a:tc>
                  <a:txBody>
                    <a:bodyPr/>
                    <a:lstStyle/>
                    <a:p>
                      <a:pPr algn="l" fontAlgn="b"/>
                      <a:r>
                        <a:rPr lang="en-US" sz="2000" u="none" strike="noStrike">
                          <a:effectLst/>
                        </a:rPr>
                        <a:t>C - 20% - 49%</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13</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3,295 </a:t>
                      </a:r>
                      <a:endParaRPr lang="en-US" sz="20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325757391"/>
                  </a:ext>
                </a:extLst>
              </a:tr>
              <a:tr h="306023">
                <a:tc>
                  <a:txBody>
                    <a:bodyPr/>
                    <a:lstStyle/>
                    <a:p>
                      <a:pPr algn="l" fontAlgn="b"/>
                      <a:r>
                        <a:rPr lang="en-US" sz="2000" u="none" strike="noStrike">
                          <a:effectLst/>
                        </a:rPr>
                        <a:t>D - 50 - 74%</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29</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3,469 </a:t>
                      </a:r>
                      <a:endParaRPr lang="en-US" sz="20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284274353"/>
                  </a:ext>
                </a:extLst>
              </a:tr>
              <a:tr h="306023">
                <a:tc>
                  <a:txBody>
                    <a:bodyPr/>
                    <a:lstStyle/>
                    <a:p>
                      <a:pPr algn="l" fontAlgn="b"/>
                      <a:r>
                        <a:rPr lang="en-US" sz="2000" u="none" strike="noStrike">
                          <a:effectLst/>
                        </a:rPr>
                        <a:t>E - 75 - 94%</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52</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11,934 </a:t>
                      </a:r>
                      <a:endParaRPr lang="en-US" sz="20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434828102"/>
                  </a:ext>
                </a:extLst>
              </a:tr>
              <a:tr h="306023">
                <a:tc>
                  <a:txBody>
                    <a:bodyPr/>
                    <a:lstStyle/>
                    <a:p>
                      <a:pPr algn="l" fontAlgn="b"/>
                      <a:r>
                        <a:rPr lang="en-US" sz="2000" u="none" strike="noStrike">
                          <a:effectLst/>
                        </a:rPr>
                        <a:t>F - 95 - 99%</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29</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6,165 </a:t>
                      </a:r>
                      <a:endParaRPr lang="en-US" sz="20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540606856"/>
                  </a:ext>
                </a:extLst>
              </a:tr>
              <a:tr h="241052">
                <a:tc>
                  <a:txBody>
                    <a:bodyPr/>
                    <a:lstStyle/>
                    <a:p>
                      <a:pPr algn="l" fontAlgn="b"/>
                      <a:r>
                        <a:rPr lang="en-US" sz="2000" u="none" strike="noStrike">
                          <a:effectLst/>
                        </a:rPr>
                        <a:t>G - 100%</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175</a:t>
                      </a:r>
                      <a:endParaRPr lang="en-US" sz="2000" b="0" i="0" u="none" strike="noStrike">
                        <a:effectLst/>
                        <a:latin typeface="Calibri" panose="020F0502020204030204" pitchFamily="34" charset="0"/>
                      </a:endParaRPr>
                    </a:p>
                  </a:txBody>
                  <a:tcPr marL="0" marR="0" marT="0" marB="0" anchor="b"/>
                </a:tc>
                <a:tc>
                  <a:txBody>
                    <a:bodyPr/>
                    <a:lstStyle/>
                    <a:p>
                      <a:pPr algn="r" fontAlgn="b"/>
                      <a:r>
                        <a:rPr lang="en-US" sz="2000" u="none" strike="noStrike">
                          <a:effectLst/>
                        </a:rPr>
                        <a:t>30,777 </a:t>
                      </a:r>
                      <a:endParaRPr lang="en-US" sz="20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288354067"/>
                  </a:ext>
                </a:extLst>
              </a:tr>
              <a:tr h="306023">
                <a:tc>
                  <a:txBody>
                    <a:bodyPr/>
                    <a:lstStyle/>
                    <a:p>
                      <a:pPr algn="l" fontAlgn="b"/>
                      <a:r>
                        <a:rPr lang="en-US" sz="2000" u="none" strike="noStrike">
                          <a:effectLst/>
                        </a:rPr>
                        <a:t>Grand Total</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a:effectLst/>
                        </a:rPr>
                        <a:t>306</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55,778 </a:t>
                      </a:r>
                      <a:endParaRPr lang="en-US"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3156213"/>
                  </a:ext>
                </a:extLst>
              </a:tr>
            </a:tbl>
          </a:graphicData>
        </a:graphic>
      </p:graphicFrame>
      <p:pic>
        <p:nvPicPr>
          <p:cNvPr id="8" name="Picture 2" descr="Table from the filed stating 71%">
            <a:extLst>
              <a:ext uri="{FF2B5EF4-FFF2-40B4-BE49-F238E27FC236}">
                <a16:creationId xmlns:a16="http://schemas.microsoft.com/office/drawing/2014/main" id="{8FA76C07-89FD-E0A6-C527-8E5D403ED6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50" t="6928" b="79446"/>
          <a:stretch/>
        </p:blipFill>
        <p:spPr bwMode="auto">
          <a:xfrm>
            <a:off x="7477125" y="5536517"/>
            <a:ext cx="4152899" cy="10428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able from the field stating 100 %">
            <a:extLst>
              <a:ext uri="{FF2B5EF4-FFF2-40B4-BE49-F238E27FC236}">
                <a16:creationId xmlns:a16="http://schemas.microsoft.com/office/drawing/2014/main" id="{54C521E5-8BFB-3537-99A2-2AA862F0B9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38" t="6928" r="34899" b="79446"/>
          <a:stretch/>
        </p:blipFill>
        <p:spPr bwMode="auto">
          <a:xfrm>
            <a:off x="7198553" y="4050685"/>
            <a:ext cx="4317171" cy="10428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able from the field stating 42%">
            <a:extLst>
              <a:ext uri="{FF2B5EF4-FFF2-40B4-BE49-F238E27FC236}">
                <a16:creationId xmlns:a16="http://schemas.microsoft.com/office/drawing/2014/main" id="{450706FC-D49F-E340-5EB3-0141594936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28" r="68137" b="78255"/>
          <a:stretch/>
        </p:blipFill>
        <p:spPr bwMode="auto">
          <a:xfrm>
            <a:off x="7312853" y="2473766"/>
            <a:ext cx="4317171" cy="11339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F82BF9F-F097-A399-7D0F-11E18A908D8A}"/>
              </a:ext>
            </a:extLst>
          </p:cNvPr>
          <p:cNvSpPr txBox="1"/>
          <p:nvPr/>
        </p:nvSpPr>
        <p:spPr>
          <a:xfrm>
            <a:off x="2381250" y="1888991"/>
            <a:ext cx="2800350" cy="584775"/>
          </a:xfrm>
          <a:prstGeom prst="rect">
            <a:avLst/>
          </a:prstGeom>
          <a:noFill/>
        </p:spPr>
        <p:txBody>
          <a:bodyPr wrap="square">
            <a:spAutoFit/>
          </a:bodyPr>
          <a:lstStyle/>
          <a:p>
            <a:r>
              <a:rPr lang="en-US" sz="3200" b="1"/>
              <a:t>Self Reported</a:t>
            </a:r>
          </a:p>
        </p:txBody>
      </p:sp>
      <p:sp>
        <p:nvSpPr>
          <p:cNvPr id="13" name="TextBox 12">
            <a:extLst>
              <a:ext uri="{FF2B5EF4-FFF2-40B4-BE49-F238E27FC236}">
                <a16:creationId xmlns:a16="http://schemas.microsoft.com/office/drawing/2014/main" id="{828CF13A-4549-7F15-89E4-BD6EEAC1DF38}"/>
              </a:ext>
            </a:extLst>
          </p:cNvPr>
          <p:cNvSpPr txBox="1"/>
          <p:nvPr/>
        </p:nvSpPr>
        <p:spPr>
          <a:xfrm>
            <a:off x="6975888" y="1667501"/>
            <a:ext cx="5155371" cy="584775"/>
          </a:xfrm>
          <a:prstGeom prst="rect">
            <a:avLst/>
          </a:prstGeom>
          <a:noFill/>
        </p:spPr>
        <p:txBody>
          <a:bodyPr wrap="square">
            <a:spAutoFit/>
          </a:bodyPr>
          <a:lstStyle/>
          <a:p>
            <a:r>
              <a:rPr lang="en-US" sz="3200" b="1"/>
              <a:t>Technical Assistance Review </a:t>
            </a:r>
          </a:p>
        </p:txBody>
      </p:sp>
    </p:spTree>
    <p:extLst>
      <p:ext uri="{BB962C8B-B14F-4D97-AF65-F5344CB8AC3E}">
        <p14:creationId xmlns:p14="http://schemas.microsoft.com/office/powerpoint/2010/main" val="83105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ic chart">
            <a:extLst>
              <a:ext uri="{FF2B5EF4-FFF2-40B4-BE49-F238E27FC236}">
                <a16:creationId xmlns:a16="http://schemas.microsoft.com/office/drawing/2014/main" id="{0291FBA8-7C66-0D20-4F1C-977FFA478E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28"/>
          <a:stretch/>
        </p:blipFill>
        <p:spPr bwMode="auto">
          <a:xfrm>
            <a:off x="1882588" y="1219201"/>
            <a:ext cx="9000565" cy="473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11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A40E90-3F43-3D31-BED4-6598B182CBCE}"/>
              </a:ext>
            </a:extLst>
          </p:cNvPr>
          <p:cNvSpPr>
            <a:spLocks noGrp="1"/>
          </p:cNvSpPr>
          <p:nvPr>
            <p:ph idx="1"/>
          </p:nvPr>
        </p:nvSpPr>
        <p:spPr/>
        <p:txBody>
          <a:bodyPr/>
          <a:lstStyle/>
          <a:p>
            <a:r>
              <a:rPr lang="en-US" dirty="0">
                <a:latin typeface="Aptos" panose="020B0004020202020204" pitchFamily="34" charset="0"/>
              </a:rPr>
              <a:t>Review of new Competency Determination (CD) law</a:t>
            </a:r>
          </a:p>
          <a:p>
            <a:r>
              <a:rPr lang="en-US" dirty="0">
                <a:latin typeface="Aptos" panose="020B0004020202020204" pitchFamily="34" charset="0"/>
              </a:rPr>
              <a:t>Overview of current CD regulations</a:t>
            </a:r>
          </a:p>
          <a:p>
            <a:r>
              <a:rPr lang="en-US" dirty="0">
                <a:latin typeface="Aptos" panose="020B0004020202020204" pitchFamily="34" charset="0"/>
              </a:rPr>
              <a:t>Discussion of possible areas of change in CD regulations</a:t>
            </a:r>
          </a:p>
          <a:p>
            <a:pPr lvl="1"/>
            <a:r>
              <a:rPr lang="en-US" dirty="0">
                <a:latin typeface="Aptos" panose="020B0004020202020204" pitchFamily="34" charset="0"/>
              </a:rPr>
              <a:t>Deletion of existing regulations referencing state role in awarding CD</a:t>
            </a:r>
          </a:p>
          <a:p>
            <a:pPr lvl="1"/>
            <a:r>
              <a:rPr lang="en-US" dirty="0">
                <a:latin typeface="Aptos" panose="020B0004020202020204" pitchFamily="34" charset="0"/>
              </a:rPr>
              <a:t>Additional terms to be defined</a:t>
            </a:r>
          </a:p>
          <a:p>
            <a:pPr lvl="1"/>
            <a:r>
              <a:rPr lang="en-US" dirty="0">
                <a:latin typeface="Aptos" panose="020B0004020202020204" pitchFamily="34" charset="0"/>
              </a:rPr>
              <a:t>DESE oversight role</a:t>
            </a:r>
          </a:p>
          <a:p>
            <a:pPr lvl="1"/>
            <a:r>
              <a:rPr lang="en-US" dirty="0">
                <a:latin typeface="Aptos" panose="020B0004020202020204" pitchFamily="34" charset="0"/>
              </a:rPr>
              <a:t>Additional subject areas</a:t>
            </a:r>
          </a:p>
        </p:txBody>
      </p:sp>
      <p:sp>
        <p:nvSpPr>
          <p:cNvPr id="3" name="Title 2">
            <a:extLst>
              <a:ext uri="{FF2B5EF4-FFF2-40B4-BE49-F238E27FC236}">
                <a16:creationId xmlns:a16="http://schemas.microsoft.com/office/drawing/2014/main" id="{0A59E7FE-B3ED-2254-A064-9CDB0CA8CA6A}"/>
              </a:ext>
            </a:extLst>
          </p:cNvPr>
          <p:cNvSpPr>
            <a:spLocks noGrp="1"/>
          </p:cNvSpPr>
          <p:nvPr>
            <p:ph type="title"/>
          </p:nvPr>
        </p:nvSpPr>
        <p:spPr/>
        <p:txBody>
          <a:bodyPr/>
          <a:lstStyle/>
          <a:p>
            <a:r>
              <a:rPr lang="en-US" dirty="0">
                <a:latin typeface="Aptos" panose="020B0004020202020204" pitchFamily="34" charset="0"/>
              </a:rPr>
              <a:t>Agenda</a:t>
            </a:r>
          </a:p>
        </p:txBody>
      </p:sp>
    </p:spTree>
    <p:extLst>
      <p:ext uri="{BB962C8B-B14F-4D97-AF65-F5344CB8AC3E}">
        <p14:creationId xmlns:p14="http://schemas.microsoft.com/office/powerpoint/2010/main" val="410423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1056400" cy="1042800"/>
          </a:xfrm>
          <a:prstGeom prst="rect">
            <a:avLst/>
          </a:prstGeom>
          <a:noFill/>
          <a:ln>
            <a:noFill/>
          </a:ln>
        </p:spPr>
        <p:txBody>
          <a:bodyPr spcFirstLastPara="1" vert="horz" wrap="square" lIns="121900" tIns="60933" rIns="121900" bIns="60933" rtlCol="0" anchor="ctr" anchorCtr="0">
            <a:normAutofit fontScale="90000"/>
          </a:bodyPr>
          <a:lstStyle/>
          <a:p>
            <a:pPr>
              <a:spcBef>
                <a:spcPts val="0"/>
              </a:spcBef>
              <a:buClr>
                <a:schemeClr val="lt1"/>
              </a:buClr>
              <a:buSzPts val="4400"/>
            </a:pPr>
            <a:r>
              <a:rPr lang="en-US"/>
              <a:t>Multiple Opportunities for </a:t>
            </a:r>
            <a:br>
              <a:rPr lang="en-US"/>
            </a:br>
            <a:r>
              <a:rPr lang="en-US"/>
              <a:t>Career Connected Learning</a:t>
            </a:r>
            <a:endParaRPr/>
          </a:p>
        </p:txBody>
      </p:sp>
      <p:pic>
        <p:nvPicPr>
          <p:cNvPr id="3" name="Picture 2" descr="Table on opportunites for career connected learning">
            <a:extLst>
              <a:ext uri="{FF2B5EF4-FFF2-40B4-BE49-F238E27FC236}">
                <a16:creationId xmlns:a16="http://schemas.microsoft.com/office/drawing/2014/main" id="{BEA20414-B6F3-5386-CF86-9BC8F5FC0F90}"/>
              </a:ext>
            </a:extLst>
          </p:cNvPr>
          <p:cNvPicPr>
            <a:picLocks noChangeAspect="1"/>
          </p:cNvPicPr>
          <p:nvPr/>
        </p:nvPicPr>
        <p:blipFill>
          <a:blip r:embed="rId3"/>
          <a:stretch>
            <a:fillRect/>
          </a:stretch>
        </p:blipFill>
        <p:spPr>
          <a:xfrm>
            <a:off x="0" y="2323247"/>
            <a:ext cx="12192000" cy="4033183"/>
          </a:xfrm>
          <a:prstGeom prst="rect">
            <a:avLst/>
          </a:prstGeom>
        </p:spPr>
      </p:pic>
    </p:spTree>
    <p:extLst>
      <p:ext uri="{BB962C8B-B14F-4D97-AF65-F5344CB8AC3E}">
        <p14:creationId xmlns:p14="http://schemas.microsoft.com/office/powerpoint/2010/main" val="3454493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3E-120A-ACDC-6132-C2261040DE13}"/>
              </a:ext>
            </a:extLst>
          </p:cNvPr>
          <p:cNvSpPr>
            <a:spLocks noGrp="1"/>
          </p:cNvSpPr>
          <p:nvPr>
            <p:ph type="title"/>
          </p:nvPr>
        </p:nvSpPr>
        <p:spPr/>
        <p:txBody>
          <a:bodyPr/>
          <a:lstStyle/>
          <a:p>
            <a:r>
              <a:rPr lang="en-US"/>
              <a:t>MassCore  </a:t>
            </a:r>
          </a:p>
        </p:txBody>
      </p:sp>
      <p:graphicFrame>
        <p:nvGraphicFramePr>
          <p:cNvPr id="4" name="Diagram 3">
            <a:extLst>
              <a:ext uri="{FF2B5EF4-FFF2-40B4-BE49-F238E27FC236}">
                <a16:creationId xmlns:a16="http://schemas.microsoft.com/office/drawing/2014/main" id="{DF6F7D76-9F0C-697D-D238-1056CEBD48D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0862291"/>
              </p:ext>
            </p:extLst>
          </p:nvPr>
        </p:nvGraphicFramePr>
        <p:xfrm>
          <a:off x="-1262743" y="914400"/>
          <a:ext cx="13552714"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37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CC843F-E887-3830-0144-CA4CBC115F35}"/>
              </a:ext>
            </a:extLst>
          </p:cNvPr>
          <p:cNvSpPr>
            <a:spLocks noGrp="1"/>
          </p:cNvSpPr>
          <p:nvPr>
            <p:ph idx="1"/>
          </p:nvPr>
        </p:nvSpPr>
        <p:spPr/>
        <p:txBody>
          <a:bodyPr vert="horz" lIns="91440" tIns="45720" rIns="91440" bIns="45720" rtlCol="0" anchor="t">
            <a:normAutofit/>
          </a:bodyPr>
          <a:lstStyle/>
          <a:p>
            <a:pPr marL="0" marR="0" indent="0">
              <a:spcBef>
                <a:spcPts val="0"/>
              </a:spcBef>
              <a:spcAft>
                <a:spcPts val="0"/>
              </a:spcAft>
              <a:buNone/>
            </a:pPr>
            <a:r>
              <a:rPr lang="en-US" sz="1800" dirty="0" err="1">
                <a:solidFill>
                  <a:srgbClr val="000000"/>
                </a:solidFill>
                <a:effectLst/>
                <a:highlight>
                  <a:srgbClr val="F3F3F3"/>
                </a:highlight>
                <a:latin typeface="Aptos"/>
                <a:ea typeface="Aptos" panose="020B0004020202020204" pitchFamily="34" charset="0"/>
                <a:cs typeface="Aptos" panose="020B0004020202020204" pitchFamily="34" charset="0"/>
              </a:rPr>
              <a:t>MassCore</a:t>
            </a:r>
            <a:r>
              <a:rPr lang="en-US" sz="1800" dirty="0">
                <a:solidFill>
                  <a:srgbClr val="000000"/>
                </a:solidFill>
                <a:effectLst/>
                <a:highlight>
                  <a:srgbClr val="F3F3F3"/>
                </a:highlight>
                <a:latin typeface="Aptos"/>
                <a:ea typeface="Aptos" panose="020B0004020202020204" pitchFamily="34" charset="0"/>
                <a:cs typeface="Aptos" panose="020B0004020202020204" pitchFamily="34" charset="0"/>
              </a:rPr>
              <a:t> was developed in a K12/Higher Education/Business community partnership in 2007. This reaction was largely due to a large number of students particularly from Black, Latino, EL and low income populations who did not have the academic preparation for the rigor/tenacity of entry level college academics.  Many of those students languished in developmental/remedial coursework if they attended community college and/or did not persist in </a:t>
            </a:r>
            <a:r>
              <a:rPr lang="en-US" sz="1800" dirty="0">
                <a:solidFill>
                  <a:srgbClr val="000000"/>
                </a:solidFill>
                <a:highlight>
                  <a:srgbClr val="F3F3F3"/>
                </a:highlight>
                <a:latin typeface="Aptos"/>
                <a:ea typeface="Aptos" panose="020B0004020202020204" pitchFamily="34" charset="0"/>
                <a:cs typeface="Aptos" panose="020B0004020202020204" pitchFamily="34" charset="0"/>
              </a:rPr>
              <a:t>Massachusetts</a:t>
            </a:r>
            <a:r>
              <a:rPr lang="en-US" sz="1800" dirty="0">
                <a:solidFill>
                  <a:srgbClr val="000000"/>
                </a:solidFill>
                <a:effectLst/>
                <a:highlight>
                  <a:srgbClr val="F3F3F3"/>
                </a:highlight>
                <a:latin typeface="Aptos"/>
                <a:ea typeface="Aptos" panose="020B0004020202020204" pitchFamily="34" charset="0"/>
                <a:cs typeface="Aptos" panose="020B0004020202020204" pitchFamily="34" charset="0"/>
              </a:rPr>
              <a:t> 4-year colleges. </a:t>
            </a:r>
          </a:p>
          <a:p>
            <a:pPr marL="0" marR="0" indent="0">
              <a:spcBef>
                <a:spcPts val="0"/>
              </a:spcBef>
              <a:spcAft>
                <a:spcPts val="0"/>
              </a:spcAft>
              <a:buNone/>
            </a:pPr>
            <a:endParaRPr lang="en-US" sz="1800">
              <a:solidFill>
                <a:srgbClr val="000000"/>
              </a:solidFill>
              <a:highlight>
                <a:srgbClr val="F3F3F3"/>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solidFill>
                  <a:srgbClr val="000000"/>
                </a:solidFill>
                <a:effectLst/>
                <a:highlight>
                  <a:srgbClr val="F3F3F3"/>
                </a:highlight>
                <a:latin typeface="Aptos"/>
                <a:ea typeface="Aptos" panose="020B0004020202020204" pitchFamily="34" charset="0"/>
                <a:cs typeface="Aptos" panose="020B0004020202020204" pitchFamily="34" charset="0"/>
              </a:rPr>
              <a:t> </a:t>
            </a:r>
            <a:r>
              <a:rPr lang="en-US" sz="1800" dirty="0">
                <a:highlight>
                  <a:srgbClr val="F3F3F3"/>
                </a:highlight>
                <a:latin typeface="Aptos"/>
                <a:ea typeface="Aptos" panose="020B0004020202020204" pitchFamily="34" charset="0"/>
                <a:cs typeface="Aptos" panose="020B0004020202020204" pitchFamily="34" charset="0"/>
              </a:rPr>
              <a:t>The </a:t>
            </a:r>
            <a:r>
              <a:rPr lang="en-US" sz="1800" dirty="0" err="1">
                <a:highlight>
                  <a:srgbClr val="F3F3F3"/>
                </a:highlight>
                <a:latin typeface="Aptos"/>
                <a:ea typeface="Aptos" panose="020B0004020202020204" pitchFamily="34" charset="0"/>
                <a:cs typeface="Aptos" panose="020B0004020202020204" pitchFamily="34" charset="0"/>
              </a:rPr>
              <a:t>MassCore</a:t>
            </a:r>
            <a:r>
              <a:rPr lang="en-US" sz="1800" dirty="0">
                <a:highlight>
                  <a:srgbClr val="F3F3F3"/>
                </a:highlight>
                <a:latin typeface="Aptos"/>
                <a:ea typeface="Aptos" panose="020B0004020202020204" pitchFamily="34" charset="0"/>
                <a:cs typeface="Aptos" panose="020B0004020202020204" pitchFamily="34" charset="0"/>
              </a:rPr>
              <a:t> course of study aligns with </a:t>
            </a:r>
            <a:r>
              <a:rPr lang="en-US" sz="1800" u="sng" dirty="0">
                <a:solidFill>
                  <a:srgbClr val="000000"/>
                </a:solidFill>
                <a:effectLst/>
                <a:highlight>
                  <a:srgbClr val="F3F3F3"/>
                </a:highlight>
                <a:latin typeface="Aptos"/>
                <a:ea typeface="Aptos" panose="020B0004020202020204" pitchFamily="34" charset="0"/>
                <a:cs typeface="Aptos" panose="020B0004020202020204" pitchFamily="34" charset="0"/>
                <a:hlinkClick r:id="rId2"/>
              </a:rPr>
              <a:t>Mass public 4 year admissions standards</a:t>
            </a:r>
            <a:r>
              <a:rPr lang="en-US" sz="1800" dirty="0">
                <a:solidFill>
                  <a:srgbClr val="000000"/>
                </a:solidFill>
                <a:effectLst/>
                <a:highlight>
                  <a:srgbClr val="F3F3F3"/>
                </a:highlight>
                <a:latin typeface="Aptos"/>
                <a:ea typeface="Aptos" panose="020B0004020202020204" pitchFamily="34" charset="0"/>
                <a:cs typeface="Aptos" panose="020B0004020202020204" pitchFamily="34" charset="0"/>
              </a:rPr>
              <a:t> to provides options and opportunities for Massachusetts high school graduates.</a:t>
            </a:r>
          </a:p>
          <a:p>
            <a:pPr marL="0" marR="0" indent="0">
              <a:spcBef>
                <a:spcPts val="0"/>
              </a:spcBef>
              <a:spcAft>
                <a:spcPts val="0"/>
              </a:spcAft>
              <a:buNone/>
            </a:pPr>
            <a:endParaRPr lang="en-US" sz="1800">
              <a:solidFill>
                <a:srgbClr val="000000"/>
              </a:solidFill>
              <a:highlight>
                <a:srgbClr val="F3F3F3"/>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solidFill>
                  <a:srgbClr val="000000"/>
                </a:solidFill>
                <a:effectLst/>
                <a:highlight>
                  <a:srgbClr val="F3F3F3"/>
                </a:highlight>
                <a:latin typeface="Aptos"/>
                <a:ea typeface="Aptos" panose="020B0004020202020204" pitchFamily="34" charset="0"/>
                <a:cs typeface="Aptos" panose="020B0004020202020204" pitchFamily="34" charset="0"/>
              </a:rPr>
              <a:t>Brockton High Immediate College Enrollment for the Class of 2023 (Edwin Analytics)</a:t>
            </a:r>
          </a:p>
          <a:p>
            <a:pPr marL="0" marR="0" indent="0">
              <a:spcBef>
                <a:spcPts val="0"/>
              </a:spcBef>
              <a:spcAft>
                <a:spcPts val="0"/>
              </a:spcAft>
              <a:buNone/>
            </a:pPr>
            <a:endParaRPr lang="en-US" sz="1800">
              <a:solidFill>
                <a:srgbClr val="000000"/>
              </a:solidFill>
              <a:highlight>
                <a:srgbClr val="F3F3F3"/>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solidFill>
                <a:srgbClr val="000000"/>
              </a:solidFill>
              <a:effectLst/>
              <a:highlight>
                <a:srgbClr val="F3F3F3"/>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effectLst/>
              <a:highlight>
                <a:srgbClr val="F3F3F3"/>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800">
              <a:effectLst/>
              <a:highlight>
                <a:srgbClr val="F3F3F3"/>
              </a:highligh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a:p>
        </p:txBody>
      </p:sp>
      <p:sp>
        <p:nvSpPr>
          <p:cNvPr id="3" name="Title 2">
            <a:extLst>
              <a:ext uri="{FF2B5EF4-FFF2-40B4-BE49-F238E27FC236}">
                <a16:creationId xmlns:a16="http://schemas.microsoft.com/office/drawing/2014/main" id="{D9563D13-5241-40C7-18B0-826002F18187}"/>
              </a:ext>
            </a:extLst>
          </p:cNvPr>
          <p:cNvSpPr>
            <a:spLocks noGrp="1"/>
          </p:cNvSpPr>
          <p:nvPr>
            <p:ph type="title"/>
          </p:nvPr>
        </p:nvSpPr>
        <p:spPr/>
        <p:txBody>
          <a:bodyPr>
            <a:normAutofit/>
          </a:bodyPr>
          <a:lstStyle/>
          <a:p>
            <a:r>
              <a:rPr lang="en-US" dirty="0">
                <a:latin typeface="Arial"/>
                <a:cs typeface="Arial"/>
              </a:rPr>
              <a:t>Why </a:t>
            </a:r>
            <a:r>
              <a:rPr lang="en-US" dirty="0" err="1">
                <a:latin typeface="Arial"/>
                <a:cs typeface="Arial"/>
              </a:rPr>
              <a:t>MassCore</a:t>
            </a:r>
          </a:p>
        </p:txBody>
      </p:sp>
      <p:pic>
        <p:nvPicPr>
          <p:cNvPr id="7" name="Picture 6" descr="Masscore data table">
            <a:extLst>
              <a:ext uri="{FF2B5EF4-FFF2-40B4-BE49-F238E27FC236}">
                <a16:creationId xmlns:a16="http://schemas.microsoft.com/office/drawing/2014/main" id="{73874038-EEAA-CBCF-A034-A0617D0B7C3F}"/>
              </a:ext>
            </a:extLst>
          </p:cNvPr>
          <p:cNvPicPr>
            <a:picLocks noChangeAspect="1"/>
          </p:cNvPicPr>
          <p:nvPr/>
        </p:nvPicPr>
        <p:blipFill>
          <a:blip r:embed="rId3"/>
          <a:stretch>
            <a:fillRect/>
          </a:stretch>
        </p:blipFill>
        <p:spPr>
          <a:xfrm>
            <a:off x="1565590" y="4644251"/>
            <a:ext cx="8544456" cy="1728839"/>
          </a:xfrm>
          <a:prstGeom prst="rect">
            <a:avLst/>
          </a:prstGeom>
        </p:spPr>
      </p:pic>
    </p:spTree>
    <p:extLst>
      <p:ext uri="{BB962C8B-B14F-4D97-AF65-F5344CB8AC3E}">
        <p14:creationId xmlns:p14="http://schemas.microsoft.com/office/powerpoint/2010/main" val="370190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2" name="Google Shape;632;p96"/>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dk1"/>
              </a:buClr>
              <a:buSzPts val="2700"/>
            </a:pPr>
            <a:r>
              <a:rPr lang="en" sz="3600" b="1">
                <a:latin typeface="Tahoma"/>
                <a:ea typeface="Tahoma"/>
                <a:cs typeface="Tahoma"/>
                <a:sym typeface="Tahoma"/>
              </a:rPr>
              <a:t>MY CAREER AND ACADEMIC PLAN  (MyCAP</a:t>
            </a:r>
            <a:r>
              <a:rPr lang="en" sz="3600" b="1"/>
              <a:t>)</a:t>
            </a:r>
            <a:endParaRPr/>
          </a:p>
        </p:txBody>
      </p:sp>
      <p:grpSp>
        <p:nvGrpSpPr>
          <p:cNvPr id="633" name="Google Shape;633;p96">
            <a:extLst>
              <a:ext uri="{C183D7F6-B498-43B3-948B-1728B52AA6E4}">
                <adec:decorative xmlns:adec="http://schemas.microsoft.com/office/drawing/2017/decorative" val="1"/>
              </a:ext>
            </a:extLst>
          </p:cNvPr>
          <p:cNvGrpSpPr/>
          <p:nvPr/>
        </p:nvGrpSpPr>
        <p:grpSpPr>
          <a:xfrm>
            <a:off x="544286" y="1861456"/>
            <a:ext cx="6200481" cy="4230612"/>
            <a:chOff x="6" y="0"/>
            <a:chExt cx="7265915" cy="4781700"/>
          </a:xfrm>
        </p:grpSpPr>
        <p:sp>
          <p:nvSpPr>
            <p:cNvPr id="634" name="Google Shape;634;p96"/>
            <p:cNvSpPr/>
            <p:nvPr/>
          </p:nvSpPr>
          <p:spPr>
            <a:xfrm>
              <a:off x="6" y="0"/>
              <a:ext cx="2373900" cy="4781700"/>
            </a:xfrm>
            <a:prstGeom prst="roundRect">
              <a:avLst>
                <a:gd name="adj" fmla="val 10000"/>
              </a:avLst>
            </a:prstGeom>
            <a:solidFill>
              <a:srgbClr val="203B69"/>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35" name="Google Shape;635;p96"/>
            <p:cNvSpPr txBox="1"/>
            <p:nvPr/>
          </p:nvSpPr>
          <p:spPr>
            <a:xfrm>
              <a:off x="6" y="1912620"/>
              <a:ext cx="2373900" cy="1912500"/>
            </a:xfrm>
            <a:prstGeom prst="rect">
              <a:avLst/>
            </a:prstGeom>
            <a:noFill/>
            <a:ln>
              <a:noFill/>
            </a:ln>
          </p:spPr>
          <p:txBody>
            <a:bodyPr spcFirstLastPara="1" wrap="square" lIns="113767" tIns="113767" rIns="113767" bIns="113767" anchor="ctr" anchorCtr="0">
              <a:noAutofit/>
            </a:bodyPr>
            <a:lstStyle/>
            <a:p>
              <a:pPr algn="ctr">
                <a:lnSpc>
                  <a:spcPct val="90000"/>
                </a:lnSpc>
                <a:buClr>
                  <a:schemeClr val="lt1"/>
                </a:buClr>
                <a:buSzPts val="1200"/>
              </a:pPr>
              <a:r>
                <a:rPr lang="en" sz="1600" b="1">
                  <a:solidFill>
                    <a:schemeClr val="lt1"/>
                  </a:solidFill>
                  <a:latin typeface="Arial"/>
                  <a:ea typeface="Arial"/>
                  <a:cs typeface="Arial"/>
                  <a:sym typeface="Arial"/>
                </a:rPr>
                <a:t>DISCOVER:</a:t>
              </a:r>
              <a:endParaRPr sz="1867">
                <a:solidFill>
                  <a:schemeClr val="dk1"/>
                </a:solidFill>
                <a:latin typeface="Quattrocento Sans"/>
                <a:ea typeface="Quattrocento Sans"/>
                <a:cs typeface="Quattrocento Sans"/>
                <a:sym typeface="Quattrocento Sans"/>
              </a:endParaRPr>
            </a:p>
            <a:p>
              <a:pPr algn="ctr">
                <a:lnSpc>
                  <a:spcPct val="90000"/>
                </a:lnSpc>
                <a:spcBef>
                  <a:spcPts val="533"/>
                </a:spcBef>
                <a:buClr>
                  <a:schemeClr val="lt1"/>
                </a:buClr>
                <a:buSzPts val="900"/>
              </a:pPr>
              <a:r>
                <a:rPr lang="en" sz="1200">
                  <a:solidFill>
                    <a:schemeClr val="lt1"/>
                  </a:solidFill>
                  <a:latin typeface="Arial"/>
                  <a:ea typeface="Arial"/>
                  <a:cs typeface="Arial"/>
                  <a:sym typeface="Arial"/>
                </a:rPr>
                <a:t>Skills</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Interests</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Talents</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Strengths </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dk1"/>
                </a:buClr>
                <a:buSzPts val="1200"/>
              </a:pPr>
              <a:endParaRPr sz="1600">
                <a:solidFill>
                  <a:schemeClr val="lt1"/>
                </a:solidFill>
                <a:latin typeface="Arial"/>
                <a:ea typeface="Arial"/>
                <a:cs typeface="Arial"/>
                <a:sym typeface="Arial"/>
              </a:endParaRPr>
            </a:p>
          </p:txBody>
        </p:sp>
        <p:sp>
          <p:nvSpPr>
            <p:cNvPr id="636" name="Google Shape;636;p96"/>
            <p:cNvSpPr/>
            <p:nvPr/>
          </p:nvSpPr>
          <p:spPr>
            <a:xfrm>
              <a:off x="444287" y="139895"/>
              <a:ext cx="1592400" cy="1592400"/>
            </a:xfrm>
            <a:prstGeom prst="ellipse">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37" name="Google Shape;637;p96"/>
            <p:cNvSpPr/>
            <p:nvPr/>
          </p:nvSpPr>
          <p:spPr>
            <a:xfrm>
              <a:off x="2446773" y="0"/>
              <a:ext cx="2373900" cy="4781700"/>
            </a:xfrm>
            <a:prstGeom prst="roundRect">
              <a:avLst>
                <a:gd name="adj" fmla="val 10000"/>
              </a:avLst>
            </a:prstGeom>
            <a:solidFill>
              <a:srgbClr val="203B69"/>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38" name="Google Shape;638;p96"/>
            <p:cNvSpPr txBox="1"/>
            <p:nvPr/>
          </p:nvSpPr>
          <p:spPr>
            <a:xfrm>
              <a:off x="2446773" y="1912620"/>
              <a:ext cx="2373900" cy="1912500"/>
            </a:xfrm>
            <a:prstGeom prst="rect">
              <a:avLst/>
            </a:prstGeom>
            <a:noFill/>
            <a:ln>
              <a:noFill/>
            </a:ln>
          </p:spPr>
          <p:txBody>
            <a:bodyPr spcFirstLastPara="1" wrap="square" lIns="113767" tIns="113767" rIns="113767" bIns="113767" anchor="ctr" anchorCtr="0">
              <a:noAutofit/>
            </a:bodyPr>
            <a:lstStyle/>
            <a:p>
              <a:pPr algn="ctr">
                <a:lnSpc>
                  <a:spcPct val="90000"/>
                </a:lnSpc>
                <a:buClr>
                  <a:schemeClr val="dk1"/>
                </a:buClr>
                <a:buSzPts val="1200"/>
              </a:pPr>
              <a:endParaRPr sz="1600" b="1">
                <a:solidFill>
                  <a:schemeClr val="lt1"/>
                </a:solidFill>
                <a:latin typeface="Arial"/>
                <a:ea typeface="Arial"/>
                <a:cs typeface="Arial"/>
                <a:sym typeface="Arial"/>
              </a:endParaRPr>
            </a:p>
            <a:p>
              <a:pPr algn="ctr">
                <a:lnSpc>
                  <a:spcPct val="90000"/>
                </a:lnSpc>
                <a:spcBef>
                  <a:spcPts val="533"/>
                </a:spcBef>
                <a:buClr>
                  <a:schemeClr val="lt1"/>
                </a:buClr>
                <a:buSzPts val="1200"/>
              </a:pPr>
              <a:r>
                <a:rPr lang="en" sz="1600" b="1">
                  <a:solidFill>
                    <a:schemeClr val="lt1"/>
                  </a:solidFill>
                  <a:latin typeface="Arial"/>
                  <a:ea typeface="Arial"/>
                  <a:cs typeface="Arial"/>
                  <a:sym typeface="Arial"/>
                </a:rPr>
                <a:t>PLAN:</a:t>
              </a:r>
              <a:endParaRPr sz="1867">
                <a:solidFill>
                  <a:schemeClr val="dk1"/>
                </a:solidFill>
                <a:latin typeface="Quattrocento Sans"/>
                <a:ea typeface="Quattrocento Sans"/>
                <a:cs typeface="Quattrocento Sans"/>
                <a:sym typeface="Quattrocento Sans"/>
              </a:endParaRPr>
            </a:p>
            <a:p>
              <a:pPr algn="ctr">
                <a:lnSpc>
                  <a:spcPct val="90000"/>
                </a:lnSpc>
                <a:spcBef>
                  <a:spcPts val="533"/>
                </a:spcBef>
                <a:buClr>
                  <a:schemeClr val="lt1"/>
                </a:buClr>
                <a:buSzPts val="900"/>
              </a:pPr>
              <a:r>
                <a:rPr lang="en" sz="1200">
                  <a:solidFill>
                    <a:schemeClr val="lt1"/>
                  </a:solidFill>
                  <a:latin typeface="Arial"/>
                  <a:ea typeface="Arial"/>
                  <a:cs typeface="Arial"/>
                  <a:sym typeface="Arial"/>
                </a:rPr>
                <a:t>Course-taking</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Career Development</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Post-secondary options</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dk1"/>
                </a:buClr>
                <a:buSzPts val="1200"/>
              </a:pPr>
              <a:endParaRPr sz="1600" b="1">
                <a:solidFill>
                  <a:schemeClr val="lt1"/>
                </a:solidFill>
                <a:latin typeface="Arial"/>
                <a:ea typeface="Arial"/>
                <a:cs typeface="Arial"/>
                <a:sym typeface="Arial"/>
              </a:endParaRPr>
            </a:p>
            <a:p>
              <a:pPr algn="ctr">
                <a:lnSpc>
                  <a:spcPct val="90000"/>
                </a:lnSpc>
                <a:spcBef>
                  <a:spcPts val="533"/>
                </a:spcBef>
                <a:buClr>
                  <a:schemeClr val="dk1"/>
                </a:buClr>
                <a:buSzPts val="1200"/>
              </a:pPr>
              <a:endParaRPr sz="1600">
                <a:solidFill>
                  <a:schemeClr val="lt1"/>
                </a:solidFill>
                <a:latin typeface="Arial"/>
                <a:ea typeface="Arial"/>
                <a:cs typeface="Arial"/>
                <a:sym typeface="Arial"/>
              </a:endParaRPr>
            </a:p>
          </p:txBody>
        </p:sp>
        <p:sp>
          <p:nvSpPr>
            <p:cNvPr id="639" name="Google Shape;639;p96"/>
            <p:cNvSpPr/>
            <p:nvPr/>
          </p:nvSpPr>
          <p:spPr>
            <a:xfrm>
              <a:off x="2906827" y="122604"/>
              <a:ext cx="1592400" cy="1592400"/>
            </a:xfrm>
            <a:prstGeom prst="ellipse">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40" name="Google Shape;640;p96"/>
            <p:cNvSpPr/>
            <p:nvPr/>
          </p:nvSpPr>
          <p:spPr>
            <a:xfrm>
              <a:off x="4892021" y="0"/>
              <a:ext cx="2373900" cy="4781700"/>
            </a:xfrm>
            <a:prstGeom prst="roundRect">
              <a:avLst>
                <a:gd name="adj" fmla="val 10000"/>
              </a:avLst>
            </a:prstGeom>
            <a:solidFill>
              <a:srgbClr val="203B69"/>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41" name="Google Shape;641;p96"/>
            <p:cNvSpPr txBox="1"/>
            <p:nvPr/>
          </p:nvSpPr>
          <p:spPr>
            <a:xfrm>
              <a:off x="4892021" y="1912620"/>
              <a:ext cx="2373900" cy="1912500"/>
            </a:xfrm>
            <a:prstGeom prst="rect">
              <a:avLst/>
            </a:prstGeom>
            <a:noFill/>
            <a:ln>
              <a:noFill/>
            </a:ln>
          </p:spPr>
          <p:txBody>
            <a:bodyPr spcFirstLastPara="1" wrap="square" lIns="113767" tIns="113767" rIns="113767" bIns="113767" anchor="ctr" anchorCtr="0">
              <a:noAutofit/>
            </a:bodyPr>
            <a:lstStyle/>
            <a:p>
              <a:pPr algn="ctr">
                <a:lnSpc>
                  <a:spcPct val="90000"/>
                </a:lnSpc>
                <a:buClr>
                  <a:schemeClr val="dk1"/>
                </a:buClr>
                <a:buSzPts val="1200"/>
              </a:pPr>
              <a:endParaRPr sz="1600" b="1">
                <a:solidFill>
                  <a:schemeClr val="lt1"/>
                </a:solidFill>
                <a:latin typeface="Arial"/>
                <a:ea typeface="Arial"/>
                <a:cs typeface="Arial"/>
                <a:sym typeface="Arial"/>
              </a:endParaRPr>
            </a:p>
            <a:p>
              <a:pPr algn="ctr">
                <a:lnSpc>
                  <a:spcPct val="90000"/>
                </a:lnSpc>
                <a:spcBef>
                  <a:spcPts val="533"/>
                </a:spcBef>
                <a:buClr>
                  <a:schemeClr val="lt1"/>
                </a:buClr>
                <a:buSzPts val="1200"/>
              </a:pPr>
              <a:r>
                <a:rPr lang="en" sz="1600" b="1">
                  <a:solidFill>
                    <a:schemeClr val="lt1"/>
                  </a:solidFill>
                  <a:latin typeface="Arial"/>
                  <a:ea typeface="Arial"/>
                  <a:cs typeface="Arial"/>
                  <a:sym typeface="Arial"/>
                </a:rPr>
                <a:t>ACT:</a:t>
              </a:r>
              <a:endParaRPr sz="1867">
                <a:solidFill>
                  <a:schemeClr val="dk1"/>
                </a:solidFill>
                <a:latin typeface="Quattrocento Sans"/>
                <a:ea typeface="Quattrocento Sans"/>
                <a:cs typeface="Quattrocento Sans"/>
                <a:sym typeface="Quattrocento Sans"/>
              </a:endParaRPr>
            </a:p>
            <a:p>
              <a:pPr algn="ctr">
                <a:lnSpc>
                  <a:spcPct val="90000"/>
                </a:lnSpc>
                <a:spcBef>
                  <a:spcPts val="533"/>
                </a:spcBef>
                <a:buClr>
                  <a:schemeClr val="lt1"/>
                </a:buClr>
                <a:buSzPts val="900"/>
              </a:pPr>
              <a:r>
                <a:rPr lang="en" sz="1200">
                  <a:solidFill>
                    <a:schemeClr val="lt1"/>
                  </a:solidFill>
                  <a:latin typeface="Arial"/>
                  <a:ea typeface="Arial"/>
                  <a:cs typeface="Arial"/>
                  <a:sym typeface="Arial"/>
                </a:rPr>
                <a:t>AP, Early College</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Contextual Learning experiences</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Applications and decision-making</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dk1"/>
                </a:buClr>
                <a:buSzPts val="900"/>
              </a:pPr>
              <a:endParaRPr sz="1200">
                <a:solidFill>
                  <a:schemeClr val="lt1"/>
                </a:solidFill>
                <a:latin typeface="Arial"/>
                <a:ea typeface="Arial"/>
                <a:cs typeface="Arial"/>
                <a:sym typeface="Arial"/>
              </a:endParaRPr>
            </a:p>
            <a:p>
              <a:pPr algn="ctr">
                <a:lnSpc>
                  <a:spcPct val="90000"/>
                </a:lnSpc>
                <a:spcBef>
                  <a:spcPts val="400"/>
                </a:spcBef>
                <a:buClr>
                  <a:schemeClr val="dk1"/>
                </a:buClr>
                <a:buSzPts val="1200"/>
              </a:pPr>
              <a:endParaRPr sz="1600">
                <a:solidFill>
                  <a:schemeClr val="lt1"/>
                </a:solidFill>
                <a:latin typeface="Arial"/>
                <a:ea typeface="Arial"/>
                <a:cs typeface="Arial"/>
                <a:sym typeface="Arial"/>
              </a:endParaRPr>
            </a:p>
          </p:txBody>
        </p:sp>
        <p:sp>
          <p:nvSpPr>
            <p:cNvPr id="642" name="Google Shape;642;p96"/>
            <p:cNvSpPr/>
            <p:nvPr/>
          </p:nvSpPr>
          <p:spPr>
            <a:xfrm>
              <a:off x="5265599" y="122619"/>
              <a:ext cx="1592400" cy="1592400"/>
            </a:xfrm>
            <a:prstGeom prst="ellipse">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43" name="Google Shape;643;p96"/>
            <p:cNvSpPr/>
            <p:nvPr/>
          </p:nvSpPr>
          <p:spPr>
            <a:xfrm>
              <a:off x="290702" y="3825240"/>
              <a:ext cx="6686100" cy="717300"/>
            </a:xfrm>
            <a:prstGeom prst="leftRightArrow">
              <a:avLst>
                <a:gd name="adj1" fmla="val 50000"/>
                <a:gd name="adj2" fmla="val 50000"/>
              </a:avLst>
            </a:prstGeom>
            <a:solidFill>
              <a:srgbClr val="A9ADB8"/>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lgn="ctr">
                <a:buClr>
                  <a:schemeClr val="dk1"/>
                </a:buClr>
                <a:buSzPts val="1400"/>
              </a:pPr>
              <a:r>
                <a:rPr lang="en-US" sz="1600" b="1" i="1">
                  <a:solidFill>
                    <a:schemeClr val="dk1"/>
                  </a:solidFill>
                  <a:ea typeface="Quattrocento Sans"/>
                  <a:cs typeface="Quattrocento Sans"/>
                  <a:sym typeface="Quattrocento Sans"/>
                </a:rPr>
                <a:t>Student driven and school, family and community supported </a:t>
              </a:r>
              <a:endParaRPr sz="1600" b="1" i="1">
                <a:solidFill>
                  <a:schemeClr val="dk1"/>
                </a:solidFill>
                <a:ea typeface="Quattrocento Sans"/>
                <a:cs typeface="Quattrocento Sans"/>
                <a:sym typeface="Quattrocento Sans"/>
              </a:endParaRPr>
            </a:p>
          </p:txBody>
        </p:sp>
      </p:grpSp>
      <p:sp>
        <p:nvSpPr>
          <p:cNvPr id="3" name="TextBox 2">
            <a:extLst>
              <a:ext uri="{FF2B5EF4-FFF2-40B4-BE49-F238E27FC236}">
                <a16:creationId xmlns:a16="http://schemas.microsoft.com/office/drawing/2014/main" id="{8B047D7F-1561-3675-EA40-A6FB60028738}"/>
              </a:ext>
              <a:ext uri="{C183D7F6-B498-43B3-948B-1728B52AA6E4}">
                <adec:decorative xmlns:adec="http://schemas.microsoft.com/office/drawing/2017/decorative" val="1"/>
              </a:ext>
            </a:extLst>
          </p:cNvPr>
          <p:cNvSpPr txBox="1"/>
          <p:nvPr/>
        </p:nvSpPr>
        <p:spPr>
          <a:xfrm>
            <a:off x="3048000" y="3293640"/>
            <a:ext cx="6096000" cy="369332"/>
          </a:xfrm>
          <a:prstGeom prst="rect">
            <a:avLst/>
          </a:prstGeom>
          <a:noFill/>
        </p:spPr>
        <p:txBody>
          <a:bodyPr wrap="square">
            <a:spAutoFit/>
          </a:bodyPr>
          <a:lstStyle/>
          <a:p>
            <a:r>
              <a:rPr lang="en-US" b="0">
                <a:effectLst/>
              </a:rPr>
              <a:t> </a:t>
            </a:r>
            <a:endParaRPr lang="en-US"/>
          </a:p>
        </p:txBody>
      </p:sp>
      <p:sp>
        <p:nvSpPr>
          <p:cNvPr id="7" name="TextBox 6">
            <a:extLst>
              <a:ext uri="{FF2B5EF4-FFF2-40B4-BE49-F238E27FC236}">
                <a16:creationId xmlns:a16="http://schemas.microsoft.com/office/drawing/2014/main" id="{670F26BA-90DC-5E93-5A4D-3DDEC9509DA0}"/>
              </a:ext>
              <a:ext uri="{C183D7F6-B498-43B3-948B-1728B52AA6E4}">
                <adec:decorative xmlns:adec="http://schemas.microsoft.com/office/drawing/2017/decorative" val="1"/>
              </a:ext>
            </a:extLst>
          </p:cNvPr>
          <p:cNvSpPr txBox="1"/>
          <p:nvPr/>
        </p:nvSpPr>
        <p:spPr>
          <a:xfrm>
            <a:off x="3048000" y="3293640"/>
            <a:ext cx="6096000" cy="369332"/>
          </a:xfrm>
          <a:prstGeom prst="rect">
            <a:avLst/>
          </a:prstGeom>
          <a:noFill/>
        </p:spPr>
        <p:txBody>
          <a:bodyPr wrap="square">
            <a:spAutoFit/>
          </a:bodyPr>
          <a:lstStyle/>
          <a:p>
            <a:r>
              <a:rPr lang="en-US" b="0">
                <a:effectLst/>
              </a:rPr>
              <a:t> </a:t>
            </a:r>
            <a:endParaRPr lang="en-US"/>
          </a:p>
        </p:txBody>
      </p:sp>
      <p:grpSp>
        <p:nvGrpSpPr>
          <p:cNvPr id="2" name="Google Shape;986;g1834ade0468_0_104">
            <a:extLst>
              <a:ext uri="{FF2B5EF4-FFF2-40B4-BE49-F238E27FC236}">
                <a16:creationId xmlns:a16="http://schemas.microsoft.com/office/drawing/2014/main" id="{BF9BE679-85C1-14C1-F419-02D8EDB01370}"/>
              </a:ext>
              <a:ext uri="{C183D7F6-B498-43B3-948B-1728B52AA6E4}">
                <adec:decorative xmlns:adec="http://schemas.microsoft.com/office/drawing/2017/decorative" val="1"/>
              </a:ext>
            </a:extLst>
          </p:cNvPr>
          <p:cNvGrpSpPr/>
          <p:nvPr/>
        </p:nvGrpSpPr>
        <p:grpSpPr>
          <a:xfrm>
            <a:off x="6913771" y="1946401"/>
            <a:ext cx="5133156" cy="4126213"/>
            <a:chOff x="0" y="-114077"/>
            <a:chExt cx="6492900" cy="5219223"/>
          </a:xfrm>
        </p:grpSpPr>
        <p:cxnSp>
          <p:nvCxnSpPr>
            <p:cNvPr id="4" name="Google Shape;987;g1834ade0468_0_104">
              <a:extLst>
                <a:ext uri="{FF2B5EF4-FFF2-40B4-BE49-F238E27FC236}">
                  <a16:creationId xmlns:a16="http://schemas.microsoft.com/office/drawing/2014/main" id="{DAD2CA3D-5AF9-5E62-F495-DBD9B4F765B8}"/>
                </a:ext>
              </a:extLst>
            </p:cNvPr>
            <p:cNvCxnSpPr/>
            <p:nvPr/>
          </p:nvCxnSpPr>
          <p:spPr>
            <a:xfrm>
              <a:off x="0" y="401"/>
              <a:ext cx="64929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5" name="Google Shape;988;g1834ade0468_0_104">
              <a:extLst>
                <a:ext uri="{FF2B5EF4-FFF2-40B4-BE49-F238E27FC236}">
                  <a16:creationId xmlns:a16="http://schemas.microsoft.com/office/drawing/2014/main" id="{35F5724A-A175-1DBD-13C1-1A3CDEAD1A26}"/>
                </a:ext>
              </a:extLst>
            </p:cNvPr>
            <p:cNvSpPr/>
            <p:nvPr/>
          </p:nvSpPr>
          <p:spPr>
            <a:xfrm>
              <a:off x="0" y="401"/>
              <a:ext cx="6492900" cy="15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Quattrocento Sans"/>
                <a:ea typeface="Quattrocento Sans"/>
                <a:cs typeface="Quattrocento Sans"/>
                <a:sym typeface="Quattrocento Sans"/>
              </a:endParaRPr>
            </a:p>
          </p:txBody>
        </p:sp>
        <p:sp>
          <p:nvSpPr>
            <p:cNvPr id="6" name="Google Shape;989;g1834ade0468_0_104">
              <a:extLst>
                <a:ext uri="{FF2B5EF4-FFF2-40B4-BE49-F238E27FC236}">
                  <a16:creationId xmlns:a16="http://schemas.microsoft.com/office/drawing/2014/main" id="{D698E7A2-8C67-0A83-17DA-E96E4E596108}"/>
                </a:ext>
              </a:extLst>
            </p:cNvPr>
            <p:cNvSpPr txBox="1"/>
            <p:nvPr/>
          </p:nvSpPr>
          <p:spPr>
            <a:xfrm>
              <a:off x="0" y="-114077"/>
              <a:ext cx="6492900" cy="1513200"/>
            </a:xfrm>
            <a:prstGeom prst="rect">
              <a:avLst/>
            </a:prstGeom>
            <a:noFill/>
            <a:ln>
              <a:noFill/>
            </a:ln>
          </p:spPr>
          <p:txBody>
            <a:bodyPr spcFirstLastPara="1" wrap="square" lIns="137150" tIns="137150" rIns="137150" bIns="13715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 sz="3600" b="1" i="0" u="none" strike="noStrike" cap="none">
                  <a:solidFill>
                    <a:schemeClr val="dk1"/>
                  </a:solidFill>
                  <a:latin typeface="Calibri"/>
                  <a:ea typeface="Calibri"/>
                  <a:cs typeface="Calibri"/>
                  <a:sym typeface="Calibri"/>
                </a:rPr>
                <a:t>Who Am I?  </a:t>
              </a:r>
              <a:endParaRPr sz="1467" b="0" i="0" u="none" strike="noStrike" cap="none">
                <a:solidFill>
                  <a:schemeClr val="dk1"/>
                </a:solidFill>
                <a:latin typeface="Quattrocento Sans"/>
                <a:ea typeface="Quattrocento Sans"/>
                <a:cs typeface="Quattrocento Sans"/>
                <a:sym typeface="Quattrocento Sans"/>
              </a:endParaRPr>
            </a:p>
            <a:p>
              <a:pPr marL="0" marR="0" lvl="0" indent="0" algn="l" rtl="0">
                <a:lnSpc>
                  <a:spcPct val="90000"/>
                </a:lnSpc>
                <a:spcBef>
                  <a:spcPts val="1200"/>
                </a:spcBef>
                <a:spcAft>
                  <a:spcPts val="0"/>
                </a:spcAft>
                <a:buClr>
                  <a:srgbClr val="000000"/>
                </a:buClr>
                <a:buSzPts val="3600"/>
                <a:buFont typeface="Arial"/>
                <a:buNone/>
              </a:pPr>
              <a:r>
                <a:rPr lang="en" sz="3600" b="0" i="0" u="none" strike="noStrike" cap="none">
                  <a:solidFill>
                    <a:schemeClr val="dk1"/>
                  </a:solidFill>
                  <a:latin typeface="Calibri"/>
                  <a:ea typeface="Calibri"/>
                  <a:cs typeface="Calibri"/>
                  <a:sym typeface="Calibri"/>
                </a:rPr>
                <a:t>Personal/Social Domain</a:t>
              </a:r>
              <a:endParaRPr sz="1467" b="0" i="0" u="none" strike="noStrike" cap="none">
                <a:solidFill>
                  <a:schemeClr val="dk1"/>
                </a:solidFill>
                <a:latin typeface="Quattrocento Sans"/>
                <a:ea typeface="Quattrocento Sans"/>
                <a:cs typeface="Quattrocento Sans"/>
                <a:sym typeface="Quattrocento Sans"/>
              </a:endParaRPr>
            </a:p>
          </p:txBody>
        </p:sp>
        <p:cxnSp>
          <p:nvCxnSpPr>
            <p:cNvPr id="8" name="Google Shape;990;g1834ade0468_0_104">
              <a:extLst>
                <a:ext uri="{FF2B5EF4-FFF2-40B4-BE49-F238E27FC236}">
                  <a16:creationId xmlns:a16="http://schemas.microsoft.com/office/drawing/2014/main" id="{A9387ACD-A179-6A95-5A65-A49D2C9FC356}"/>
                </a:ext>
              </a:extLst>
            </p:cNvPr>
            <p:cNvCxnSpPr/>
            <p:nvPr/>
          </p:nvCxnSpPr>
          <p:spPr>
            <a:xfrm>
              <a:off x="0" y="1513574"/>
              <a:ext cx="6492900"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9" name="Google Shape;991;g1834ade0468_0_104">
              <a:extLst>
                <a:ext uri="{FF2B5EF4-FFF2-40B4-BE49-F238E27FC236}">
                  <a16:creationId xmlns:a16="http://schemas.microsoft.com/office/drawing/2014/main" id="{729BD22B-F360-8402-EE3F-B16D0A82E0FC}"/>
                </a:ext>
              </a:extLst>
            </p:cNvPr>
            <p:cNvSpPr/>
            <p:nvPr/>
          </p:nvSpPr>
          <p:spPr>
            <a:xfrm>
              <a:off x="0" y="1513574"/>
              <a:ext cx="6492900" cy="15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Quattrocento Sans"/>
                <a:ea typeface="Quattrocento Sans"/>
                <a:cs typeface="Quattrocento Sans"/>
                <a:sym typeface="Quattrocento Sans"/>
              </a:endParaRPr>
            </a:p>
          </p:txBody>
        </p:sp>
        <p:sp>
          <p:nvSpPr>
            <p:cNvPr id="10" name="Google Shape;992;g1834ade0468_0_104">
              <a:extLst>
                <a:ext uri="{FF2B5EF4-FFF2-40B4-BE49-F238E27FC236}">
                  <a16:creationId xmlns:a16="http://schemas.microsoft.com/office/drawing/2014/main" id="{DD3C6A45-2C92-B6A9-2461-65693D05E048}"/>
                </a:ext>
              </a:extLst>
            </p:cNvPr>
            <p:cNvSpPr txBox="1"/>
            <p:nvPr/>
          </p:nvSpPr>
          <p:spPr>
            <a:xfrm>
              <a:off x="0" y="1399096"/>
              <a:ext cx="6492900" cy="1513200"/>
            </a:xfrm>
            <a:prstGeom prst="rect">
              <a:avLst/>
            </a:prstGeom>
            <a:noFill/>
            <a:ln>
              <a:noFill/>
            </a:ln>
          </p:spPr>
          <p:txBody>
            <a:bodyPr spcFirstLastPara="1" wrap="square" lIns="137150" tIns="137150" rIns="137150" bIns="13715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 sz="3600" b="1" i="0" u="none" strike="noStrike" cap="none">
                  <a:solidFill>
                    <a:schemeClr val="dk1"/>
                  </a:solidFill>
                  <a:latin typeface="Calibri"/>
                  <a:ea typeface="Calibri"/>
                  <a:cs typeface="Calibri"/>
                  <a:sym typeface="Calibri"/>
                </a:rPr>
                <a:t>Where Am I Going?  </a:t>
              </a:r>
              <a:endParaRPr sz="1467" b="0" i="0" u="none" strike="noStrike" cap="none">
                <a:solidFill>
                  <a:schemeClr val="dk1"/>
                </a:solidFill>
                <a:latin typeface="Quattrocento Sans"/>
                <a:ea typeface="Quattrocento Sans"/>
                <a:cs typeface="Quattrocento Sans"/>
                <a:sym typeface="Quattrocento Sans"/>
              </a:endParaRPr>
            </a:p>
            <a:p>
              <a:pPr marL="0" marR="0" lvl="0" indent="0" algn="l" rtl="0">
                <a:lnSpc>
                  <a:spcPct val="90000"/>
                </a:lnSpc>
                <a:spcBef>
                  <a:spcPts val="1200"/>
                </a:spcBef>
                <a:spcAft>
                  <a:spcPts val="0"/>
                </a:spcAft>
                <a:buClr>
                  <a:srgbClr val="000000"/>
                </a:buClr>
                <a:buSzPts val="3600"/>
                <a:buFont typeface="Arial"/>
                <a:buNone/>
              </a:pPr>
              <a:r>
                <a:rPr lang="en" sz="3600" b="0" i="0" u="none" strike="noStrike" cap="none">
                  <a:solidFill>
                    <a:schemeClr val="dk1"/>
                  </a:solidFill>
                  <a:latin typeface="Calibri"/>
                  <a:ea typeface="Calibri"/>
                  <a:cs typeface="Calibri"/>
                  <a:sym typeface="Calibri"/>
                </a:rPr>
                <a:t>Career Development</a:t>
              </a:r>
              <a:endParaRPr sz="1467" b="0" i="0" u="none" strike="noStrike" cap="none">
                <a:solidFill>
                  <a:schemeClr val="dk1"/>
                </a:solidFill>
                <a:latin typeface="Quattrocento Sans"/>
                <a:ea typeface="Quattrocento Sans"/>
                <a:cs typeface="Quattrocento Sans"/>
                <a:sym typeface="Quattrocento Sans"/>
              </a:endParaRPr>
            </a:p>
          </p:txBody>
        </p:sp>
        <p:cxnSp>
          <p:nvCxnSpPr>
            <p:cNvPr id="11" name="Google Shape;993;g1834ade0468_0_104">
              <a:extLst>
                <a:ext uri="{FF2B5EF4-FFF2-40B4-BE49-F238E27FC236}">
                  <a16:creationId xmlns:a16="http://schemas.microsoft.com/office/drawing/2014/main" id="{05B2CDEA-7500-A6A4-A60E-29FA2554A26B}"/>
                </a:ext>
              </a:extLst>
            </p:cNvPr>
            <p:cNvCxnSpPr/>
            <p:nvPr/>
          </p:nvCxnSpPr>
          <p:spPr>
            <a:xfrm>
              <a:off x="0" y="3026746"/>
              <a:ext cx="649290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12" name="Google Shape;994;g1834ade0468_0_104">
              <a:extLst>
                <a:ext uri="{FF2B5EF4-FFF2-40B4-BE49-F238E27FC236}">
                  <a16:creationId xmlns:a16="http://schemas.microsoft.com/office/drawing/2014/main" id="{8ED1D674-CE73-E956-384F-0CE17502C408}"/>
                </a:ext>
              </a:extLst>
            </p:cNvPr>
            <p:cNvSpPr/>
            <p:nvPr/>
          </p:nvSpPr>
          <p:spPr>
            <a:xfrm>
              <a:off x="0" y="3026746"/>
              <a:ext cx="6486600" cy="2078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Quattrocento Sans"/>
                <a:ea typeface="Quattrocento Sans"/>
                <a:cs typeface="Quattrocento Sans"/>
                <a:sym typeface="Quattrocento Sans"/>
              </a:endParaRPr>
            </a:p>
          </p:txBody>
        </p:sp>
        <p:sp>
          <p:nvSpPr>
            <p:cNvPr id="13" name="Google Shape;995;g1834ade0468_0_104">
              <a:extLst>
                <a:ext uri="{FF2B5EF4-FFF2-40B4-BE49-F238E27FC236}">
                  <a16:creationId xmlns:a16="http://schemas.microsoft.com/office/drawing/2014/main" id="{3CE52CDF-2D13-94A7-9FCF-0D3E5000886A}"/>
                </a:ext>
              </a:extLst>
            </p:cNvPr>
            <p:cNvSpPr txBox="1"/>
            <p:nvPr/>
          </p:nvSpPr>
          <p:spPr>
            <a:xfrm>
              <a:off x="0" y="3026746"/>
              <a:ext cx="6486600" cy="2078400"/>
            </a:xfrm>
            <a:prstGeom prst="rect">
              <a:avLst/>
            </a:prstGeom>
            <a:noFill/>
            <a:ln>
              <a:noFill/>
            </a:ln>
          </p:spPr>
          <p:txBody>
            <a:bodyPr spcFirstLastPara="1" wrap="square" lIns="137150" tIns="137150" rIns="137150" bIns="13715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 sz="3600" b="1" i="0" u="none" strike="noStrike" cap="none">
                  <a:solidFill>
                    <a:schemeClr val="dk1"/>
                  </a:solidFill>
                  <a:latin typeface="Calibri"/>
                  <a:ea typeface="Calibri"/>
                  <a:cs typeface="Calibri"/>
                  <a:sym typeface="Calibri"/>
                </a:rPr>
                <a:t>How Do I Get There? </a:t>
              </a:r>
              <a:endParaRPr sz="1467" b="0" i="0" u="none" strike="noStrike" cap="none">
                <a:solidFill>
                  <a:schemeClr val="dk1"/>
                </a:solidFill>
                <a:latin typeface="Quattrocento Sans"/>
                <a:ea typeface="Quattrocento Sans"/>
                <a:cs typeface="Quattrocento Sans"/>
                <a:sym typeface="Quattrocento Sans"/>
              </a:endParaRPr>
            </a:p>
            <a:p>
              <a:pPr marL="0" marR="0" lvl="0" indent="0" algn="l" rtl="0">
                <a:lnSpc>
                  <a:spcPct val="90000"/>
                </a:lnSpc>
                <a:spcBef>
                  <a:spcPts val="1200"/>
                </a:spcBef>
                <a:spcAft>
                  <a:spcPts val="0"/>
                </a:spcAft>
                <a:buClr>
                  <a:srgbClr val="000000"/>
                </a:buClr>
                <a:buSzPts val="3600"/>
                <a:buFont typeface="Arial"/>
                <a:buNone/>
              </a:pPr>
              <a:r>
                <a:rPr lang="en" sz="3600" b="0" i="0" u="none" strike="noStrike" cap="none">
                  <a:solidFill>
                    <a:schemeClr val="dk1"/>
                  </a:solidFill>
                  <a:latin typeface="Calibri"/>
                  <a:ea typeface="Calibri"/>
                  <a:cs typeface="Calibri"/>
                  <a:sym typeface="Calibri"/>
                </a:rPr>
                <a:t>Academic and Postsecondary Planning </a:t>
              </a:r>
              <a:endParaRPr sz="1467" b="0" i="0" u="none" strike="noStrike" cap="none">
                <a:solidFill>
                  <a:schemeClr val="dk1"/>
                </a:solidFill>
                <a:latin typeface="Quattrocento Sans"/>
                <a:ea typeface="Quattrocento Sans"/>
                <a:cs typeface="Quattrocento Sans"/>
                <a:sym typeface="Quattrocento San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FDBEB2-8DD3-2AD2-B2FA-05875420CAC0}"/>
              </a:ext>
            </a:extLst>
          </p:cNvPr>
          <p:cNvSpPr>
            <a:spLocks noGrp="1"/>
          </p:cNvSpPr>
          <p:nvPr>
            <p:ph type="title"/>
          </p:nvPr>
        </p:nvSpPr>
        <p:spPr/>
        <p:txBody>
          <a:bodyPr/>
          <a:lstStyle/>
          <a:p>
            <a:r>
              <a:rPr lang="en-US" dirty="0">
                <a:latin typeface="Aptos" panose="020B0004020202020204" pitchFamily="34" charset="0"/>
              </a:rPr>
              <a:t>New language in statute</a:t>
            </a:r>
          </a:p>
        </p:txBody>
      </p:sp>
      <p:sp>
        <p:nvSpPr>
          <p:cNvPr id="10" name="TextBox 9">
            <a:extLst>
              <a:ext uri="{FF2B5EF4-FFF2-40B4-BE49-F238E27FC236}">
                <a16:creationId xmlns:a16="http://schemas.microsoft.com/office/drawing/2014/main" id="{B2A651D9-B109-1237-0D16-AF068B75F615}"/>
              </a:ext>
            </a:extLst>
          </p:cNvPr>
          <p:cNvSpPr txBox="1"/>
          <p:nvPr/>
        </p:nvSpPr>
        <p:spPr>
          <a:xfrm>
            <a:off x="685800" y="2219830"/>
            <a:ext cx="11375136" cy="4154984"/>
          </a:xfrm>
          <a:prstGeom prst="rect">
            <a:avLst/>
          </a:prstGeom>
          <a:noFill/>
        </p:spPr>
        <p:txBody>
          <a:bodyPr wrap="square">
            <a:spAutoFit/>
          </a:bodyPr>
          <a:lstStyle/>
          <a:p>
            <a:r>
              <a:rPr lang="en-US" sz="2400" dirty="0">
                <a:latin typeface="Aptos" panose="020B0004020202020204" pitchFamily="34" charset="0"/>
              </a:rPr>
              <a:t>The "competency determination" shall be based on the academic standards and curriculum frameworks for tenth graders in the areas of mathematics, science and technology, history and social science, foreign languages, and English, and shall represent a determination that a particular student has demonstrated mastery of a common core of skills, competencies and knowledge in these areas, </a:t>
            </a:r>
            <a:r>
              <a:rPr lang="en-US" sz="2400" strike="sngStrike" dirty="0">
                <a:latin typeface="Aptos" panose="020B0004020202020204" pitchFamily="34" charset="0"/>
              </a:rPr>
              <a:t>as measured by the assessment instruments described in section one I </a:t>
            </a:r>
            <a:r>
              <a:rPr lang="en-US" sz="2400" u="sng" dirty="0">
                <a:solidFill>
                  <a:srgbClr val="FF0000"/>
                </a:solidFill>
                <a:latin typeface="Aptos" panose="020B0004020202020204" pitchFamily="34" charset="0"/>
              </a:rPr>
              <a:t>by satisfactorily completing coursework that has been certified by the student's district as showing mastery of the skills, competencies, and knowledge contained in the state academic standards and curriculum frameworks in the areas measured by the MCAS high school tests described in section one I administered in 2023, and in any additional areas determined by the board</a:t>
            </a:r>
            <a:r>
              <a:rPr lang="en-US" sz="2400" dirty="0">
                <a:latin typeface="Aptos" panose="020B0004020202020204" pitchFamily="34" charset="0"/>
              </a:rPr>
              <a:t>. </a:t>
            </a:r>
            <a:endParaRPr lang="en-US" sz="2000" dirty="0">
              <a:latin typeface="Aptos" panose="020B0004020202020204" pitchFamily="34" charset="0"/>
            </a:endParaRPr>
          </a:p>
        </p:txBody>
      </p:sp>
    </p:spTree>
    <p:extLst>
      <p:ext uri="{BB962C8B-B14F-4D97-AF65-F5344CB8AC3E}">
        <p14:creationId xmlns:p14="http://schemas.microsoft.com/office/powerpoint/2010/main" val="20397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4D5FA1-D659-5429-54DA-B0564DF10582}"/>
              </a:ext>
            </a:extLst>
          </p:cNvPr>
          <p:cNvSpPr>
            <a:spLocks noGrp="1"/>
          </p:cNvSpPr>
          <p:nvPr>
            <p:ph idx="1"/>
          </p:nvPr>
        </p:nvSpPr>
        <p:spPr/>
        <p:txBody>
          <a:bodyPr>
            <a:normAutofit/>
          </a:bodyPr>
          <a:lstStyle/>
          <a:p>
            <a:pPr marL="0" indent="0" algn="l">
              <a:buNone/>
            </a:pPr>
            <a:r>
              <a:rPr lang="en-US" b="0" i="0" dirty="0">
                <a:effectLst/>
                <a:latin typeface="Aptos" panose="020B0004020202020204" pitchFamily="34" charset="0"/>
                <a:hlinkClick r:id="rId2"/>
              </a:rPr>
              <a:t>603 CMR 30.00: Massachusetts Comprehensive Assessment System and Standards for Competency Determination</a:t>
            </a:r>
            <a:endParaRPr lang="en-US" b="0" i="0" dirty="0">
              <a:effectLst/>
              <a:latin typeface="Aptos" panose="020B0004020202020204" pitchFamily="34" charset="0"/>
            </a:endParaRPr>
          </a:p>
          <a:p>
            <a:r>
              <a:rPr lang="en-US" dirty="0">
                <a:latin typeface="Aptos" panose="020B0004020202020204" pitchFamily="34" charset="0"/>
              </a:rPr>
              <a:t>Current CD regulations cover four main areas related to the CD</a:t>
            </a:r>
          </a:p>
          <a:p>
            <a:pPr lvl="1"/>
            <a:r>
              <a:rPr lang="en-US" dirty="0">
                <a:latin typeface="Aptos" panose="020B0004020202020204" pitchFamily="34" charset="0"/>
              </a:rPr>
              <a:t>Qualifications for CD – necessary qualifying MCAS scores to earn CD</a:t>
            </a:r>
          </a:p>
          <a:p>
            <a:pPr lvl="1"/>
            <a:r>
              <a:rPr lang="en-US" dirty="0">
                <a:latin typeface="Aptos" panose="020B0004020202020204" pitchFamily="34" charset="0"/>
              </a:rPr>
              <a:t>Education Proficiency Plan (EPP) – CD requirements for students scoring at the EPP level on the grade 10 MCAS </a:t>
            </a:r>
          </a:p>
          <a:p>
            <a:pPr lvl="1"/>
            <a:r>
              <a:rPr lang="en-US" dirty="0">
                <a:latin typeface="Aptos" panose="020B0004020202020204" pitchFamily="34" charset="0"/>
              </a:rPr>
              <a:t>Grade 10 score appeals – process to appeal a grade 10 MCAS score</a:t>
            </a:r>
          </a:p>
          <a:p>
            <a:pPr lvl="1"/>
            <a:r>
              <a:rPr lang="en-US" dirty="0">
                <a:latin typeface="Aptos" panose="020B0004020202020204" pitchFamily="34" charset="0"/>
              </a:rPr>
              <a:t>Performance appeals – different appeal processes in lieu of a qualifying MCAS score</a:t>
            </a:r>
          </a:p>
        </p:txBody>
      </p:sp>
      <p:sp>
        <p:nvSpPr>
          <p:cNvPr id="3" name="Title 2">
            <a:extLst>
              <a:ext uri="{FF2B5EF4-FFF2-40B4-BE49-F238E27FC236}">
                <a16:creationId xmlns:a16="http://schemas.microsoft.com/office/drawing/2014/main" id="{3847B95B-AC26-FF68-9AC4-FD400EE60C9C}"/>
              </a:ext>
            </a:extLst>
          </p:cNvPr>
          <p:cNvSpPr>
            <a:spLocks noGrp="1"/>
          </p:cNvSpPr>
          <p:nvPr>
            <p:ph type="title"/>
          </p:nvPr>
        </p:nvSpPr>
        <p:spPr/>
        <p:txBody>
          <a:bodyPr/>
          <a:lstStyle/>
          <a:p>
            <a:r>
              <a:rPr lang="en-US" dirty="0">
                <a:latin typeface="Aptos" panose="020B0004020202020204" pitchFamily="34" charset="0"/>
              </a:rPr>
              <a:t>Current CD regulations</a:t>
            </a:r>
          </a:p>
        </p:txBody>
      </p:sp>
    </p:spTree>
    <p:extLst>
      <p:ext uri="{BB962C8B-B14F-4D97-AF65-F5344CB8AC3E}">
        <p14:creationId xmlns:p14="http://schemas.microsoft.com/office/powerpoint/2010/main" val="107566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37568-443E-5219-69AD-689AA1A6AE2E}"/>
              </a:ext>
            </a:extLst>
          </p:cNvPr>
          <p:cNvSpPr>
            <a:spLocks noGrp="1"/>
          </p:cNvSpPr>
          <p:nvPr>
            <p:ph idx="1"/>
          </p:nvPr>
        </p:nvSpPr>
        <p:spPr/>
        <p:txBody>
          <a:bodyPr/>
          <a:lstStyle/>
          <a:p>
            <a:r>
              <a:rPr lang="en-US" dirty="0">
                <a:latin typeface="Aptos" panose="020B0004020202020204" pitchFamily="34" charset="0"/>
              </a:rPr>
              <a:t>Much of the current CD regulations are no longer applicable to the current law and need to be removed</a:t>
            </a:r>
          </a:p>
          <a:p>
            <a:pPr lvl="1"/>
            <a:r>
              <a:rPr lang="en-US" dirty="0">
                <a:latin typeface="Aptos" panose="020B0004020202020204" pitchFamily="34" charset="0"/>
              </a:rPr>
              <a:t>Language describing qualifying MCAS scores for specific graduating classes</a:t>
            </a:r>
          </a:p>
          <a:p>
            <a:pPr lvl="1"/>
            <a:r>
              <a:rPr lang="en-US" dirty="0">
                <a:latin typeface="Aptos" panose="020B0004020202020204" pitchFamily="34" charset="0"/>
              </a:rPr>
              <a:t>References to the requirements around an EPP path to the CD</a:t>
            </a:r>
          </a:p>
          <a:p>
            <a:pPr lvl="1"/>
            <a:r>
              <a:rPr lang="en-US" dirty="0">
                <a:latin typeface="Aptos" panose="020B0004020202020204" pitchFamily="34" charset="0"/>
              </a:rPr>
              <a:t>References to performance appeal processes</a:t>
            </a:r>
          </a:p>
          <a:p>
            <a:r>
              <a:rPr lang="en-US" dirty="0">
                <a:latin typeface="Aptos" panose="020B0004020202020204" pitchFamily="34" charset="0"/>
              </a:rPr>
              <a:t>Section dealing with grade 10 score appeals would remain because it does not conflict with new law</a:t>
            </a:r>
          </a:p>
        </p:txBody>
      </p:sp>
      <p:sp>
        <p:nvSpPr>
          <p:cNvPr id="3" name="Title 2">
            <a:extLst>
              <a:ext uri="{FF2B5EF4-FFF2-40B4-BE49-F238E27FC236}">
                <a16:creationId xmlns:a16="http://schemas.microsoft.com/office/drawing/2014/main" id="{798BCD31-B228-0A8F-BDC4-BA26AC1287EA}"/>
              </a:ext>
            </a:extLst>
          </p:cNvPr>
          <p:cNvSpPr>
            <a:spLocks noGrp="1"/>
          </p:cNvSpPr>
          <p:nvPr>
            <p:ph type="title"/>
          </p:nvPr>
        </p:nvSpPr>
        <p:spPr/>
        <p:txBody>
          <a:bodyPr>
            <a:normAutofit fontScale="90000"/>
          </a:bodyPr>
          <a:lstStyle/>
          <a:p>
            <a:r>
              <a:rPr lang="en-US" dirty="0">
                <a:latin typeface="Aptos" panose="020B0004020202020204" pitchFamily="34" charset="0"/>
              </a:rPr>
              <a:t>Regulation change #1: deletion of current language related to MCAS and state awarding CD</a:t>
            </a:r>
          </a:p>
        </p:txBody>
      </p:sp>
    </p:spTree>
    <p:extLst>
      <p:ext uri="{BB962C8B-B14F-4D97-AF65-F5344CB8AC3E}">
        <p14:creationId xmlns:p14="http://schemas.microsoft.com/office/powerpoint/2010/main" val="78325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602B9-FA82-840E-8B9A-55AA6015903F}"/>
              </a:ext>
            </a:extLst>
          </p:cNvPr>
          <p:cNvSpPr>
            <a:spLocks noGrp="1"/>
          </p:cNvSpPr>
          <p:nvPr>
            <p:ph idx="1"/>
          </p:nvPr>
        </p:nvSpPr>
        <p:spPr/>
        <p:txBody>
          <a:bodyPr/>
          <a:lstStyle/>
          <a:p>
            <a:r>
              <a:rPr lang="en-US" dirty="0">
                <a:latin typeface="Aptos" panose="020B0004020202020204" pitchFamily="34" charset="0"/>
              </a:rPr>
              <a:t>New language of statute could benefit from defining terms to provide some clarity to districts as they develop policies moving forward</a:t>
            </a:r>
          </a:p>
          <a:p>
            <a:r>
              <a:rPr lang="en-US" dirty="0">
                <a:latin typeface="Aptos" panose="020B0004020202020204" pitchFamily="34" charset="0"/>
              </a:rPr>
              <a:t>Could have the benefit in increasing level of consistency between district policies</a:t>
            </a:r>
          </a:p>
          <a:p>
            <a:endParaRPr lang="en-US" dirty="0"/>
          </a:p>
        </p:txBody>
      </p:sp>
      <p:sp>
        <p:nvSpPr>
          <p:cNvPr id="3" name="Title 2">
            <a:extLst>
              <a:ext uri="{FF2B5EF4-FFF2-40B4-BE49-F238E27FC236}">
                <a16:creationId xmlns:a16="http://schemas.microsoft.com/office/drawing/2014/main" id="{7129ED7E-DC2A-734E-47E7-808CBE54CBA8}"/>
              </a:ext>
            </a:extLst>
          </p:cNvPr>
          <p:cNvSpPr>
            <a:spLocks noGrp="1"/>
          </p:cNvSpPr>
          <p:nvPr>
            <p:ph type="title"/>
          </p:nvPr>
        </p:nvSpPr>
        <p:spPr/>
        <p:txBody>
          <a:bodyPr>
            <a:normAutofit fontScale="90000"/>
          </a:bodyPr>
          <a:lstStyle/>
          <a:p>
            <a:r>
              <a:rPr lang="en-US" dirty="0">
                <a:latin typeface="Aptos" panose="020B0004020202020204" pitchFamily="34" charset="0"/>
              </a:rPr>
              <a:t>Possible regulation change #2: new definitions of terms </a:t>
            </a:r>
            <a:endParaRPr lang="en-US" dirty="0"/>
          </a:p>
        </p:txBody>
      </p:sp>
    </p:spTree>
    <p:extLst>
      <p:ext uri="{BB962C8B-B14F-4D97-AF65-F5344CB8AC3E}">
        <p14:creationId xmlns:p14="http://schemas.microsoft.com/office/powerpoint/2010/main" val="85583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76335-DCD2-2EEB-CCF1-26CE53AE85BD}"/>
              </a:ext>
            </a:extLst>
          </p:cNvPr>
          <p:cNvSpPr>
            <a:spLocks noGrp="1"/>
          </p:cNvSpPr>
          <p:nvPr>
            <p:ph idx="1"/>
          </p:nvPr>
        </p:nvSpPr>
        <p:spPr/>
        <p:txBody>
          <a:bodyPr/>
          <a:lstStyle/>
          <a:p>
            <a:r>
              <a:rPr lang="en-US" dirty="0">
                <a:latin typeface="Aptos" panose="020B0004020202020204" pitchFamily="34" charset="0"/>
              </a:rPr>
              <a:t>Possible terms to be defined in context of earning a CD</a:t>
            </a:r>
          </a:p>
          <a:p>
            <a:pPr lvl="1"/>
            <a:r>
              <a:rPr lang="en-US" dirty="0">
                <a:latin typeface="Aptos" panose="020B0004020202020204" pitchFamily="34" charset="0"/>
              </a:rPr>
              <a:t>Subject areas (English, math, etc.)</a:t>
            </a:r>
          </a:p>
          <a:p>
            <a:pPr lvl="1"/>
            <a:r>
              <a:rPr lang="en-US" dirty="0">
                <a:latin typeface="Aptos" panose="020B0004020202020204" pitchFamily="34" charset="0"/>
              </a:rPr>
              <a:t>Demonstrating mastery</a:t>
            </a:r>
          </a:p>
          <a:p>
            <a:pPr lvl="1"/>
            <a:r>
              <a:rPr lang="en-US" dirty="0">
                <a:latin typeface="Aptos" panose="020B0004020202020204" pitchFamily="34" charset="0"/>
              </a:rPr>
              <a:t>Satisfactorily completing coursework</a:t>
            </a:r>
          </a:p>
          <a:p>
            <a:pPr lvl="1"/>
            <a:r>
              <a:rPr lang="en-US" dirty="0">
                <a:latin typeface="Aptos" panose="020B0004020202020204" pitchFamily="34" charset="0"/>
              </a:rPr>
              <a:t>Mastery of the skills, competencies, and knowledge</a:t>
            </a:r>
          </a:p>
          <a:p>
            <a:pPr lvl="1"/>
            <a:r>
              <a:rPr lang="en-US" dirty="0">
                <a:latin typeface="Aptos" panose="020B0004020202020204" pitchFamily="34" charset="0"/>
              </a:rPr>
              <a:t>MCAS high school tests administered in 2023</a:t>
            </a:r>
          </a:p>
          <a:p>
            <a:pPr lvl="1"/>
            <a:r>
              <a:rPr lang="en-US" dirty="0">
                <a:latin typeface="Aptos" panose="020B0004020202020204" pitchFamily="34" charset="0"/>
              </a:rPr>
              <a:t>Others?</a:t>
            </a:r>
          </a:p>
        </p:txBody>
      </p:sp>
      <p:sp>
        <p:nvSpPr>
          <p:cNvPr id="3" name="Title 2">
            <a:extLst>
              <a:ext uri="{FF2B5EF4-FFF2-40B4-BE49-F238E27FC236}">
                <a16:creationId xmlns:a16="http://schemas.microsoft.com/office/drawing/2014/main" id="{EBE6772B-5BA0-CCD5-B900-D0B87445112D}"/>
              </a:ext>
            </a:extLst>
          </p:cNvPr>
          <p:cNvSpPr>
            <a:spLocks noGrp="1"/>
          </p:cNvSpPr>
          <p:nvPr>
            <p:ph type="title"/>
          </p:nvPr>
        </p:nvSpPr>
        <p:spPr/>
        <p:txBody>
          <a:bodyPr>
            <a:normAutofit fontScale="90000"/>
          </a:bodyPr>
          <a:lstStyle/>
          <a:p>
            <a:r>
              <a:rPr lang="en-US" dirty="0">
                <a:latin typeface="Aptos" panose="020B0004020202020204" pitchFamily="34" charset="0"/>
              </a:rPr>
              <a:t>Possible regulation change #2: new definitions of terms </a:t>
            </a:r>
            <a:endParaRPr lang="en-US" dirty="0"/>
          </a:p>
        </p:txBody>
      </p:sp>
    </p:spTree>
    <p:extLst>
      <p:ext uri="{BB962C8B-B14F-4D97-AF65-F5344CB8AC3E}">
        <p14:creationId xmlns:p14="http://schemas.microsoft.com/office/powerpoint/2010/main" val="70287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846F0-2F34-A555-666D-5AA8257466E6}"/>
              </a:ext>
            </a:extLst>
          </p:cNvPr>
          <p:cNvSpPr>
            <a:spLocks noGrp="1"/>
          </p:cNvSpPr>
          <p:nvPr>
            <p:ph idx="1"/>
          </p:nvPr>
        </p:nvSpPr>
        <p:spPr/>
        <p:txBody>
          <a:bodyPr>
            <a:normAutofit lnSpcReduction="10000"/>
          </a:bodyPr>
          <a:lstStyle/>
          <a:p>
            <a:r>
              <a:rPr lang="en-US" dirty="0">
                <a:latin typeface="Aptos" panose="020B0004020202020204" pitchFamily="34" charset="0"/>
              </a:rPr>
              <a:t>December 2024 guidance recommended four approaches to districts in developing their new local CD policies</a:t>
            </a:r>
          </a:p>
          <a:p>
            <a:pPr lvl="1"/>
            <a:r>
              <a:rPr lang="en-US" b="0" i="0" dirty="0">
                <a:solidFill>
                  <a:srgbClr val="212529"/>
                </a:solidFill>
                <a:effectLst/>
                <a:latin typeface="Aptos" panose="020B0004020202020204" pitchFamily="34" charset="0"/>
              </a:rPr>
              <a:t>Aligned with the </a:t>
            </a:r>
            <a:r>
              <a:rPr lang="en-US" b="0" i="0" u="none" strike="noStrike" dirty="0">
                <a:solidFill>
                  <a:srgbClr val="0060C7"/>
                </a:solidFill>
                <a:effectLst/>
                <a:latin typeface="Aptos" panose="020B0004020202020204" pitchFamily="34" charset="0"/>
                <a:hlinkClick r:id="rId2"/>
              </a:rPr>
              <a:t>new language of the statute</a:t>
            </a:r>
            <a:r>
              <a:rPr lang="en-US" b="0" i="0" dirty="0">
                <a:solidFill>
                  <a:srgbClr val="212529"/>
                </a:solidFill>
                <a:effectLst/>
                <a:latin typeface="Aptos" panose="020B0004020202020204" pitchFamily="34" charset="0"/>
              </a:rPr>
              <a:t> in a way that allows districts to demonstrate students have met the new requirements</a:t>
            </a:r>
          </a:p>
          <a:p>
            <a:pPr lvl="1"/>
            <a:r>
              <a:rPr lang="en-US" b="0" i="0" dirty="0">
                <a:solidFill>
                  <a:srgbClr val="212529"/>
                </a:solidFill>
                <a:effectLst/>
                <a:latin typeface="Aptos" panose="020B0004020202020204" pitchFamily="34" charset="0"/>
              </a:rPr>
              <a:t>Approved by the governing board of the district (e.g., school committee, board of trustees, etc.)</a:t>
            </a:r>
          </a:p>
          <a:p>
            <a:pPr lvl="1"/>
            <a:r>
              <a:rPr lang="en-US" b="0" i="0" dirty="0">
                <a:solidFill>
                  <a:srgbClr val="212529"/>
                </a:solidFill>
                <a:effectLst/>
                <a:latin typeface="Aptos" panose="020B0004020202020204" pitchFamily="34" charset="0"/>
              </a:rPr>
              <a:t>Shared with all students, families/guardians, and district stakeholders</a:t>
            </a:r>
          </a:p>
          <a:p>
            <a:pPr lvl="1"/>
            <a:r>
              <a:rPr lang="en-US" b="0" i="0" dirty="0">
                <a:solidFill>
                  <a:srgbClr val="212529"/>
                </a:solidFill>
                <a:effectLst/>
                <a:latin typeface="Aptos" panose="020B0004020202020204" pitchFamily="34" charset="0"/>
              </a:rPr>
              <a:t>Publicly available in multiple languages</a:t>
            </a:r>
          </a:p>
          <a:p>
            <a:pPr lvl="1"/>
            <a:endParaRPr lang="en-US" dirty="0">
              <a:solidFill>
                <a:srgbClr val="212529"/>
              </a:solidFill>
              <a:latin typeface="Aptos" panose="020B0004020202020204" pitchFamily="34" charset="0"/>
            </a:endParaRPr>
          </a:p>
          <a:p>
            <a:r>
              <a:rPr lang="en-US" dirty="0">
                <a:solidFill>
                  <a:srgbClr val="212529"/>
                </a:solidFill>
                <a:latin typeface="Aptos" panose="020B0004020202020204" pitchFamily="34" charset="0"/>
              </a:rPr>
              <a:t>Should DESE </a:t>
            </a:r>
            <a:r>
              <a:rPr lang="en-US" b="0" i="0" dirty="0">
                <a:solidFill>
                  <a:srgbClr val="212529"/>
                </a:solidFill>
                <a:effectLst/>
                <a:latin typeface="Aptos" panose="020B0004020202020204" pitchFamily="34" charset="0"/>
              </a:rPr>
              <a:t>require these steps in regulation and require submission of local CD policies to DESE?</a:t>
            </a:r>
          </a:p>
          <a:p>
            <a:pPr lvl="1"/>
            <a:endParaRPr lang="en-US" dirty="0">
              <a:latin typeface="Aptos" panose="020B0004020202020204" pitchFamily="34" charset="0"/>
            </a:endParaRPr>
          </a:p>
        </p:txBody>
      </p:sp>
      <p:sp>
        <p:nvSpPr>
          <p:cNvPr id="3" name="Title 2">
            <a:extLst>
              <a:ext uri="{FF2B5EF4-FFF2-40B4-BE49-F238E27FC236}">
                <a16:creationId xmlns:a16="http://schemas.microsoft.com/office/drawing/2014/main" id="{1D1B5B22-7E6A-DD30-7EAD-68BF89C9FC15}"/>
              </a:ext>
            </a:extLst>
          </p:cNvPr>
          <p:cNvSpPr>
            <a:spLocks noGrp="1"/>
          </p:cNvSpPr>
          <p:nvPr>
            <p:ph type="title"/>
          </p:nvPr>
        </p:nvSpPr>
        <p:spPr/>
        <p:txBody>
          <a:bodyPr>
            <a:normAutofit/>
          </a:bodyPr>
          <a:lstStyle/>
          <a:p>
            <a:r>
              <a:rPr lang="en-US" dirty="0">
                <a:latin typeface="Aptos" panose="020B0004020202020204" pitchFamily="34" charset="0"/>
              </a:rPr>
              <a:t>Possible regulation change #3: DESE oversight</a:t>
            </a:r>
            <a:endParaRPr lang="en-US" dirty="0"/>
          </a:p>
        </p:txBody>
      </p:sp>
    </p:spTree>
    <p:extLst>
      <p:ext uri="{BB962C8B-B14F-4D97-AF65-F5344CB8AC3E}">
        <p14:creationId xmlns:p14="http://schemas.microsoft.com/office/powerpoint/2010/main" val="109663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8F24E2-A1A7-2272-2367-778A7057F6C7}"/>
              </a:ext>
            </a:extLst>
          </p:cNvPr>
          <p:cNvSpPr>
            <a:spLocks noGrp="1"/>
          </p:cNvSpPr>
          <p:nvPr>
            <p:ph idx="1"/>
          </p:nvPr>
        </p:nvSpPr>
        <p:spPr/>
        <p:txBody>
          <a:bodyPr>
            <a:normAutofit fontScale="92500" lnSpcReduction="10000"/>
          </a:bodyPr>
          <a:lstStyle/>
          <a:p>
            <a:pPr marL="0" indent="0">
              <a:buNone/>
            </a:pPr>
            <a:r>
              <a:rPr lang="en-US" sz="2800" dirty="0">
                <a:latin typeface="Aptos" panose="020B0004020202020204" pitchFamily="34" charset="0"/>
              </a:rPr>
              <a:t>The "competency determination" shall be based on the academic standards and curriculum frameworks for tenth graders </a:t>
            </a:r>
            <a:r>
              <a:rPr lang="en-US" sz="2800" b="1" dirty="0">
                <a:solidFill>
                  <a:srgbClr val="FF0000"/>
                </a:solidFill>
                <a:latin typeface="Aptos" panose="020B0004020202020204" pitchFamily="34" charset="0"/>
              </a:rPr>
              <a:t>in the areas of mathematics, science and technology, history and social science, foreign languages, and English</a:t>
            </a:r>
            <a:r>
              <a:rPr lang="en-US" sz="2800" dirty="0">
                <a:latin typeface="Aptos" panose="020B0004020202020204" pitchFamily="34" charset="0"/>
              </a:rPr>
              <a:t>, and shall represent a determination that a particular student has demonstrated mastery of a common core of skills, competencies and knowledge in these areas, by satisfactorily completing coursework that has been certified by the student's district as showing mastery of the skills, competencies, and knowledge contained in the state academic standards and curriculum frameworks in the areas measured by the MCAS high school tests described in section one I administered in 2023, and </a:t>
            </a:r>
            <a:r>
              <a:rPr lang="en-US" sz="2800" b="1" dirty="0">
                <a:solidFill>
                  <a:srgbClr val="FF0000"/>
                </a:solidFill>
                <a:latin typeface="Aptos" panose="020B0004020202020204" pitchFamily="34" charset="0"/>
              </a:rPr>
              <a:t>in any additional areas determined by the board. </a:t>
            </a:r>
            <a:endParaRPr lang="en-US" sz="2400" b="1" dirty="0">
              <a:solidFill>
                <a:srgbClr val="FF0000"/>
              </a:solidFill>
              <a:latin typeface="Aptos" panose="020B0004020202020204" pitchFamily="34" charset="0"/>
            </a:endParaRPr>
          </a:p>
          <a:p>
            <a:endParaRPr lang="en-US" dirty="0"/>
          </a:p>
        </p:txBody>
      </p:sp>
      <p:sp>
        <p:nvSpPr>
          <p:cNvPr id="3" name="Title 2">
            <a:extLst>
              <a:ext uri="{FF2B5EF4-FFF2-40B4-BE49-F238E27FC236}">
                <a16:creationId xmlns:a16="http://schemas.microsoft.com/office/drawing/2014/main" id="{A7340E31-8151-6D82-461F-AFC64A4DD26A}"/>
              </a:ext>
            </a:extLst>
          </p:cNvPr>
          <p:cNvSpPr>
            <a:spLocks noGrp="1"/>
          </p:cNvSpPr>
          <p:nvPr>
            <p:ph type="title"/>
          </p:nvPr>
        </p:nvSpPr>
        <p:spPr/>
        <p:txBody>
          <a:bodyPr>
            <a:normAutofit fontScale="90000"/>
          </a:bodyPr>
          <a:lstStyle/>
          <a:p>
            <a:r>
              <a:rPr lang="en-US" dirty="0">
                <a:latin typeface="Aptos" panose="020B0004020202020204" pitchFamily="34" charset="0"/>
              </a:rPr>
              <a:t>Possible regulation change #4: additional subject areas as part of the CD</a:t>
            </a:r>
            <a:endParaRPr lang="en-US" dirty="0"/>
          </a:p>
        </p:txBody>
      </p:sp>
    </p:spTree>
    <p:extLst>
      <p:ext uri="{BB962C8B-B14F-4D97-AF65-F5344CB8AC3E}">
        <p14:creationId xmlns:p14="http://schemas.microsoft.com/office/powerpoint/2010/main" val="2580066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lcf76f155ced4ddcb4097134ff3c332f xmlns="0128f6a2-0fe6-40ac-973e-bb0bf351512f">
      <Terms xmlns="http://schemas.microsoft.com/office/infopath/2007/PartnerControls"/>
    </lcf76f155ced4ddcb4097134ff3c332f>
    <TaxCatchAll xmlns="7a12eb2f-f040-4639-9fb2-5a6588dc80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1c210e20-2656-47be-8bfe-a34b7996932e"/>
    <ds:schemaRef ds:uri="7a12eb2f-f040-4639-9fb2-5a6588dc8035"/>
    <ds:schemaRef ds:uri="a46b5b56-8636-49a3-8867-a28b68be2caf"/>
    <ds:schemaRef ds:uri="fdcd57df-05e8-4749-9cc8-5afe3dcd00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0128f6a2-0fe6-40ac-973e-bb0bf351512f"/>
  </ds:schemaRefs>
</ds:datastoreItem>
</file>

<file path=customXml/itemProps2.xml><?xml version="1.0" encoding="utf-8"?>
<ds:datastoreItem xmlns:ds="http://schemas.openxmlformats.org/officeDocument/2006/customXml" ds:itemID="{7F1AF9C9-C4A2-4543-9B98-0FFA33108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8f6a2-0fe6-40ac-973e-bb0bf351512f"/>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4033</TotalTime>
  <Words>1779</Words>
  <Application>Microsoft Office PowerPoint</Application>
  <PresentationFormat>Widescreen</PresentationFormat>
  <Paragraphs>186</Paragraphs>
  <Slides>23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Segoe</vt:lpstr>
      <vt:lpstr>Aptos</vt:lpstr>
      <vt:lpstr>Arial</vt:lpstr>
      <vt:lpstr>Calibri</vt:lpstr>
      <vt:lpstr>Courier New</vt:lpstr>
      <vt:lpstr>Quattrocento Sans</vt:lpstr>
      <vt:lpstr>Segoe UI</vt:lpstr>
      <vt:lpstr>Segoe UI Semibold</vt:lpstr>
      <vt:lpstr>Tahoma</vt:lpstr>
      <vt:lpstr>Wingdings</vt:lpstr>
      <vt:lpstr>Office Theme</vt:lpstr>
      <vt:lpstr>Discussion of Possible New Competency Determination Regulations</vt:lpstr>
      <vt:lpstr>Agenda</vt:lpstr>
      <vt:lpstr>New language in statute</vt:lpstr>
      <vt:lpstr>Current CD regulations</vt:lpstr>
      <vt:lpstr>Regulation change #1: deletion of current language related to MCAS and state awarding CD</vt:lpstr>
      <vt:lpstr>Possible regulation change #2: new definitions of terms </vt:lpstr>
      <vt:lpstr>Possible regulation change #2: new definitions of terms </vt:lpstr>
      <vt:lpstr>Possible regulation change #3: DESE oversight</vt:lpstr>
      <vt:lpstr>Possible regulation change #4: additional subject areas as part of the CD</vt:lpstr>
      <vt:lpstr>Possible regulation change #4: additional subject areas as part of the CD</vt:lpstr>
      <vt:lpstr>Possible regulation change #4: additional subject areas as part of the CD</vt:lpstr>
      <vt:lpstr>Possible regulation change #4: additional subject areas as part of the CD</vt:lpstr>
      <vt:lpstr>PowerPoint Presentation</vt:lpstr>
      <vt:lpstr>MassCore</vt:lpstr>
      <vt:lpstr>Why MassCore</vt:lpstr>
      <vt:lpstr>MassCore Framework</vt:lpstr>
      <vt:lpstr>MassCore   </vt:lpstr>
      <vt:lpstr>2023 MassCore</vt:lpstr>
      <vt:lpstr>PowerPoint Presentation</vt:lpstr>
      <vt:lpstr>Multiple Opportunities for  Career Connected Learning</vt:lpstr>
      <vt:lpstr>MassCore  </vt:lpstr>
      <vt:lpstr>Why MassCore</vt:lpstr>
      <vt:lpstr>MY CAREER AND ACADEMIC PLAN  (MyCAP)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January 2025 Regular Meeting Item 3 PowerPoint: Competency Determination Update</dc:title>
  <dc:creator>DESE</dc:creator>
  <cp:lastModifiedBy>Zou, Dong (EOE)</cp:lastModifiedBy>
  <cp:revision>10</cp:revision>
  <dcterms:created xsi:type="dcterms:W3CDTF">2022-10-11T20:32:22Z</dcterms:created>
  <dcterms:modified xsi:type="dcterms:W3CDTF">2025-01-29T20:06:48Z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29 2025 12:00AM</vt:lpwstr>
  </property>
</Properties>
</file>