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71" r:id="rId6"/>
    <p:sldId id="273" r:id="rId7"/>
    <p:sldId id="262" r:id="rId8"/>
    <p:sldId id="261" r:id="rId9"/>
    <p:sldId id="276" r:id="rId10"/>
    <p:sldId id="277" r:id="rId11"/>
    <p:sldId id="263" r:id="rId12"/>
    <p:sldId id="272"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I" userId="S::iraida.j.alvarez@mass.gov::66b89c24-7507-40c7-9620-66ed0feaf784" providerId="AD"/>
  <p188:author id="{5C1B2516-ADB9-05F6-3B74-D18DEE411C29}" name="Foley, Kinnon (DESE)" initials="KF" userId="S::Kinnon.Foley@mass.gov::4bff922e-d211-4dcd-970c-f57d358f4faf" providerId="AD"/>
  <p188:author id="{8C592D30-2790-C53A-65AD-E37E11204179}" name="Foley, Kinnon (DESE)" initials="FK" userId="S::kinnon.foley@mass.gov::4bff922e-d211-4dcd-970c-f57d358f4faf" providerId="AD"/>
  <p188:author id="{9073805F-FBDA-A7B5-E1AA-1EF058F02B67}" name="Alvarez, Iraida (DESE)" initials="IA" userId="S::Iraida.J.Alvarez@mass.gov::66b89c24-7507-40c7-9620-66ed0feaf784" providerId="AD"/>
  <p188:author id="{AF2D2488-6CA3-B0C3-19DD-3D4B1279191F}" name="Roberts, Jannelle K. (DESE)" initials="JR" userId="S::Jannelle.K.Roberts@mass.gov::9334b947-3dcb-411a-8e7d-589c093a1d72" providerId="AD"/>
  <p188:author id="{D638D6DF-AF41-6081-4A5E-249713589F40}" name="Thomas, Arabela (DESE)" initials="TA" userId="S::arabela.thomas@mass.gov::c61caa2c-bd09-41fa-982d-4db69e7cef18" providerId="AD"/>
  <p188:author id="{C33A02F0-6985-E8D3-1752-46AA2282B7AB}" name="Smithney, Claire (DESE)" initials="CS" userId="S::Claire.Smithney@mass.gov::5e07ed19-a428-46a7-ad65-7c7bcd775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FD30A-31DB-182B-E532-3AC7692F27D8}" v="27" dt="2025-01-27T16:42:42.768"/>
    <p1510:client id="{816A2AC1-681A-595D-D8D0-F78F57BD1E99}" v="43" dt="2025-01-27T16:01:02.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9" d="100"/>
          <a:sy n="159" d="100"/>
        </p:scale>
        <p:origin x="256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1/29/2025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10554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82055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90908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61B4FC3-9D9F-4F54-A415-740A21FC76B6}" type="slidenum">
              <a:rPr lang="en-US"/>
              <a:t>4</a:t>
            </a:fld>
            <a:endParaRPr lang="en-US"/>
          </a:p>
        </p:txBody>
      </p:sp>
    </p:spTree>
    <p:extLst>
      <p:ext uri="{BB962C8B-B14F-4D97-AF65-F5344CB8AC3E}">
        <p14:creationId xmlns:p14="http://schemas.microsoft.com/office/powerpoint/2010/main" val="5708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B4FC3-9D9F-4F54-A415-740A21FC76B6}" type="slidenum">
              <a:rPr lang="en-US"/>
              <a:t>5</a:t>
            </a:fld>
            <a:endParaRPr lang="en-US"/>
          </a:p>
        </p:txBody>
      </p:sp>
    </p:spTree>
    <p:extLst>
      <p:ext uri="{BB962C8B-B14F-4D97-AF65-F5344CB8AC3E}">
        <p14:creationId xmlns:p14="http://schemas.microsoft.com/office/powerpoint/2010/main" val="104463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43048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53038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727C6BB-EA46-4513-9146-E69943711209}" type="slidenum">
              <a:rPr lang="en-US"/>
              <a:t>8</a:t>
            </a:fld>
            <a:endParaRPr lang="en-US"/>
          </a:p>
        </p:txBody>
      </p:sp>
    </p:spTree>
    <p:extLst>
      <p:ext uri="{BB962C8B-B14F-4D97-AF65-F5344CB8AC3E}">
        <p14:creationId xmlns:p14="http://schemas.microsoft.com/office/powerpoint/2010/main" val="3416564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d.gov/laws-and-policy/key-policy-letters/secretarys-letter-restraint-and-seclusion" TargetMode="External"/><Relationship Id="rId7" Type="http://schemas.openxmlformats.org/officeDocument/2006/relationships/hyperlink" Target="https://www.gao.gov/assets/gao-20-34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justice.gov/crt/seclusion-enforcement-recent-investigations" TargetMode="External"/><Relationship Id="rId5" Type="http://schemas.openxmlformats.org/officeDocument/2006/relationships/hyperlink" Target="https://www.justice.gov/crt/schoolseclusion" TargetMode="External"/><Relationship Id="rId4" Type="http://schemas.openxmlformats.org/officeDocument/2006/relationships/hyperlink" Target="https://www.ed.gov/media/document/colleague-201612-504-restraint-seclusion-p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05948" y="1302097"/>
            <a:ext cx="10953830" cy="1731560"/>
          </a:xfrm>
        </p:spPr>
        <p:txBody>
          <a:bodyPr>
            <a:noAutofit/>
          </a:bodyPr>
          <a:lstStyle/>
          <a:p>
            <a:r>
              <a:rPr lang="en-US" sz="5400" dirty="0">
                <a:latin typeface="Arial"/>
                <a:cs typeface="Arial"/>
              </a:rPr>
              <a:t>Use of Time-Out Practices</a:t>
            </a: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5838" y="4853758"/>
            <a:ext cx="11020735" cy="1183626"/>
          </a:xfrm>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8F960D0C-2D7A-EC3D-7915-70523475690D}"/>
              </a:ext>
            </a:extLst>
          </p:cNvPr>
          <p:cNvSpPr txBox="1"/>
          <p:nvPr/>
        </p:nvSpPr>
        <p:spPr>
          <a:xfrm>
            <a:off x="609253" y="3651038"/>
            <a:ext cx="111078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January 28, 2025</a:t>
            </a:r>
          </a:p>
          <a:p>
            <a:endParaRPr lang="en-US" sz="2400">
              <a:latin typeface="Arial"/>
              <a:cs typeface="Arial"/>
            </a:endParaRPr>
          </a:p>
          <a:p>
            <a:r>
              <a:rPr lang="en-US" sz="2400" b="1" dirty="0">
                <a:latin typeface="Arial"/>
                <a:cs typeface="Arial"/>
              </a:rPr>
              <a:t>Iraida J. Álvarez</a:t>
            </a:r>
            <a:r>
              <a:rPr lang="en-US" sz="2400" dirty="0">
                <a:latin typeface="Arial"/>
                <a:cs typeface="Arial"/>
              </a:rPr>
              <a:t>, Acting Executive Director of Special Education</a:t>
            </a:r>
          </a:p>
          <a:p>
            <a:r>
              <a:rPr lang="en-US" sz="2400" b="1" dirty="0">
                <a:latin typeface="Arial"/>
                <a:cs typeface="Arial"/>
              </a:rPr>
              <a:t>Jamie Camacho</a:t>
            </a:r>
            <a:r>
              <a:rPr lang="en-US" sz="2400" dirty="0">
                <a:latin typeface="Arial"/>
                <a:cs typeface="Arial"/>
              </a:rPr>
              <a:t>, Acting State Director of Special Education</a:t>
            </a:r>
            <a:endParaRPr lang="en-US" dirty="0">
              <a:latin typeface="Calibri" panose="020F0502020204030204"/>
              <a:ea typeface="Calibri" panose="020F0502020204030204"/>
              <a:cs typeface="Calibri" panose="020F0502020204030204"/>
            </a:endParaRPr>
          </a:p>
          <a:p>
            <a:r>
              <a:rPr lang="en-US" sz="2400" b="1" dirty="0">
                <a:latin typeface="Arial"/>
                <a:cs typeface="Arial"/>
              </a:rPr>
              <a:t>Jannelle Roberts</a:t>
            </a:r>
            <a:r>
              <a:rPr lang="en-US" sz="2400" dirty="0">
                <a:latin typeface="Arial"/>
                <a:cs typeface="Arial"/>
              </a:rPr>
              <a:t>, Director, Office of Approved Special Education Schools</a:t>
            </a:r>
          </a:p>
          <a:p>
            <a:r>
              <a:rPr lang="en-US" sz="2400" b="1" dirty="0">
                <a:latin typeface="Arial"/>
                <a:ea typeface="Calibri"/>
                <a:cs typeface="Arial"/>
              </a:rPr>
              <a:t>Arabela Thomas</a:t>
            </a:r>
            <a:r>
              <a:rPr lang="en-US" sz="2400" dirty="0">
                <a:latin typeface="Arial"/>
                <a:ea typeface="Calibri"/>
                <a:cs typeface="Arial"/>
              </a:rPr>
              <a:t>, Deputy General Counsel</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a:latin typeface="Arial"/>
                <a:cs typeface="Arial"/>
              </a:rPr>
              <a:t>Thank you!</a:t>
            </a:r>
            <a:endParaRPr lang="en-US"/>
          </a:p>
        </p:txBody>
      </p:sp>
    </p:spTree>
    <p:extLst>
      <p:ext uri="{BB962C8B-B14F-4D97-AF65-F5344CB8AC3E}">
        <p14:creationId xmlns:p14="http://schemas.microsoft.com/office/powerpoint/2010/main" val="408647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a:bodyPr>
          <a:lstStyle/>
          <a:p>
            <a:r>
              <a:rPr lang="en-US">
                <a:latin typeface="Arial"/>
                <a:cs typeface="Arial"/>
              </a:rPr>
              <a:t>Introduction</a:t>
            </a:r>
          </a:p>
          <a:p>
            <a:r>
              <a:rPr lang="en-US">
                <a:latin typeface="Arial"/>
                <a:cs typeface="Arial"/>
              </a:rPr>
              <a:t>National context</a:t>
            </a:r>
            <a:endParaRPr lang="en-US">
              <a:latin typeface="Arial"/>
            </a:endParaRPr>
          </a:p>
          <a:p>
            <a:r>
              <a:rPr lang="en-US">
                <a:latin typeface="Arial"/>
                <a:cs typeface="Arial"/>
              </a:rPr>
              <a:t>Massachusetts context</a:t>
            </a:r>
          </a:p>
          <a:p>
            <a:r>
              <a:rPr lang="en-US">
                <a:latin typeface="Arial"/>
                <a:cs typeface="Arial"/>
              </a:rPr>
              <a:t>Impact and considerations</a:t>
            </a:r>
          </a:p>
          <a:p>
            <a:pPr marL="0" indent="0">
              <a:buNone/>
            </a:pPr>
            <a:endParaRPr lang="en-US">
              <a:latin typeface="Arial"/>
              <a:cs typeface="Arial"/>
            </a:endParaRPr>
          </a:p>
        </p:txBody>
      </p:sp>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89696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B0256-980B-9E4C-48A3-E258EFA2411D}"/>
              </a:ext>
            </a:extLst>
          </p:cNvPr>
          <p:cNvSpPr>
            <a:spLocks noGrp="1"/>
          </p:cNvSpPr>
          <p:nvPr>
            <p:ph idx="1"/>
          </p:nvPr>
        </p:nvSpPr>
        <p:spPr/>
        <p:txBody>
          <a:bodyPr vert="horz" lIns="91440" tIns="45720" rIns="91440" bIns="45720" rtlCol="0" anchor="t">
            <a:normAutofit/>
          </a:bodyPr>
          <a:lstStyle/>
          <a:p>
            <a:r>
              <a:rPr lang="en-US" u="sng">
                <a:latin typeface="Arial"/>
                <a:cs typeface="Arial"/>
              </a:rPr>
              <a:t>Time-out</a:t>
            </a:r>
            <a:r>
              <a:rPr lang="en-US">
                <a:latin typeface="Arial"/>
                <a:cs typeface="Arial"/>
              </a:rPr>
              <a:t> is a behavioral support strategy used by schools to help students calm</a:t>
            </a:r>
            <a:endParaRPr lang="en-US" u="sng">
              <a:latin typeface="Arial"/>
              <a:cs typeface="Arial"/>
            </a:endParaRPr>
          </a:p>
          <a:p>
            <a:r>
              <a:rPr lang="en-US">
                <a:latin typeface="Arial"/>
                <a:cs typeface="Arial"/>
              </a:rPr>
              <a:t>DESE's regulations define and allow the use of </a:t>
            </a:r>
            <a:r>
              <a:rPr lang="en-US" u="sng">
                <a:latin typeface="Arial"/>
                <a:cs typeface="Arial"/>
              </a:rPr>
              <a:t>time-out</a:t>
            </a:r>
          </a:p>
          <a:p>
            <a:r>
              <a:rPr lang="en-US">
                <a:latin typeface="Arial"/>
                <a:cs typeface="Arial"/>
              </a:rPr>
              <a:t>In implementing time-out, some schools utilize rooms</a:t>
            </a:r>
          </a:p>
          <a:p>
            <a:r>
              <a:rPr lang="en-US">
                <a:latin typeface="Arial"/>
                <a:cs typeface="Arial"/>
              </a:rPr>
              <a:t>DESE's regulations prohibit </a:t>
            </a:r>
            <a:r>
              <a:rPr lang="en-US" u="sng">
                <a:latin typeface="Arial"/>
                <a:cs typeface="Arial"/>
              </a:rPr>
              <a:t>seclusion</a:t>
            </a:r>
          </a:p>
          <a:p>
            <a:endParaRPr lang="en-US">
              <a:latin typeface="Arial"/>
              <a:cs typeface="Arial"/>
            </a:endParaRPr>
          </a:p>
          <a:p>
            <a:pPr marL="0" indent="0">
              <a:buNone/>
            </a:pPr>
            <a:endParaRPr lang="en-US"/>
          </a:p>
        </p:txBody>
      </p:sp>
      <p:sp>
        <p:nvSpPr>
          <p:cNvPr id="3" name="Title 2">
            <a:extLst>
              <a:ext uri="{FF2B5EF4-FFF2-40B4-BE49-F238E27FC236}">
                <a16:creationId xmlns:a16="http://schemas.microsoft.com/office/drawing/2014/main" id="{E16CC2A4-C88E-8816-7B37-03BAE05D6561}"/>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427545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5571A-5ADD-54E0-34D1-04F0902EC445}"/>
              </a:ext>
            </a:extLst>
          </p:cNvPr>
          <p:cNvSpPr>
            <a:spLocks noGrp="1"/>
          </p:cNvSpPr>
          <p:nvPr>
            <p:ph idx="1"/>
          </p:nvPr>
        </p:nvSpPr>
        <p:spPr>
          <a:xfrm>
            <a:off x="642815" y="2051201"/>
            <a:ext cx="10904205" cy="4078685"/>
          </a:xfrm>
        </p:spPr>
        <p:txBody>
          <a:bodyPr vert="horz" lIns="91440" tIns="45720" rIns="91440" bIns="45720" rtlCol="0" anchor="t">
            <a:normAutofit lnSpcReduction="10000"/>
          </a:bodyPr>
          <a:lstStyle/>
          <a:p>
            <a:r>
              <a:rPr lang="en-US">
                <a:latin typeface="Arial"/>
                <a:cs typeface="Arial"/>
              </a:rPr>
              <a:t>U.S. Department of Education </a:t>
            </a:r>
            <a:endParaRPr lang="en-US">
              <a:latin typeface="Arial"/>
            </a:endParaRPr>
          </a:p>
          <a:p>
            <a:pPr lvl="1"/>
            <a:r>
              <a:rPr lang="en-US">
                <a:latin typeface="Arial"/>
                <a:cs typeface="Arial"/>
              </a:rPr>
              <a:t>Updated </a:t>
            </a:r>
            <a:r>
              <a:rPr lang="en-US">
                <a:latin typeface="Arial"/>
                <a:cs typeface="Arial"/>
                <a:hlinkClick r:id="rId3"/>
              </a:rPr>
              <a:t>Policy Letter</a:t>
            </a:r>
            <a:r>
              <a:rPr lang="en-US">
                <a:latin typeface="Arial"/>
                <a:cs typeface="Arial"/>
              </a:rPr>
              <a:t> (January 8, 2025)</a:t>
            </a:r>
            <a:endParaRPr lang="en-US">
              <a:latin typeface="Arial"/>
            </a:endParaRPr>
          </a:p>
          <a:p>
            <a:pPr lvl="1"/>
            <a:r>
              <a:rPr lang="en-US">
                <a:latin typeface="Arial"/>
                <a:cs typeface="Arial"/>
              </a:rPr>
              <a:t>U.S. Department of Education </a:t>
            </a:r>
            <a:r>
              <a:rPr lang="en-US">
                <a:latin typeface="Arial"/>
                <a:cs typeface="Arial"/>
                <a:hlinkClick r:id="rId4"/>
              </a:rPr>
              <a:t>Dear Colleague Letter</a:t>
            </a:r>
            <a:r>
              <a:rPr lang="en-US">
                <a:latin typeface="Arial"/>
                <a:cs typeface="Arial"/>
              </a:rPr>
              <a:t> (2016)</a:t>
            </a:r>
          </a:p>
          <a:p>
            <a:r>
              <a:rPr lang="en-US">
                <a:latin typeface="Arial"/>
                <a:cs typeface="Arial"/>
              </a:rPr>
              <a:t>U.S. Department of Justice </a:t>
            </a:r>
          </a:p>
          <a:p>
            <a:pPr lvl="1"/>
            <a:r>
              <a:rPr lang="en-US">
                <a:latin typeface="Arial"/>
                <a:cs typeface="Arial"/>
                <a:hlinkClick r:id="rId5"/>
              </a:rPr>
              <a:t>Combating Improper Seclusion in Schools</a:t>
            </a:r>
            <a:r>
              <a:rPr lang="en-US">
                <a:latin typeface="Arial"/>
                <a:cs typeface="Arial"/>
              </a:rPr>
              <a:t> efforts </a:t>
            </a:r>
            <a:endParaRPr lang="en-US">
              <a:latin typeface="Arial"/>
            </a:endParaRPr>
          </a:p>
          <a:p>
            <a:pPr lvl="1"/>
            <a:r>
              <a:rPr lang="en-US">
                <a:latin typeface="Arial"/>
                <a:cs typeface="Arial"/>
                <a:hlinkClick r:id="rId6"/>
              </a:rPr>
              <a:t>Settlements</a:t>
            </a:r>
            <a:r>
              <a:rPr lang="en-US">
                <a:latin typeface="Arial"/>
                <a:cs typeface="Arial"/>
              </a:rPr>
              <a:t> with school districts in Alaska, Florida, Indiana, Iowa, Kansas, Maryland and Washington</a:t>
            </a:r>
            <a:endParaRPr lang="en-US">
              <a:latin typeface="Arial"/>
            </a:endParaRPr>
          </a:p>
          <a:p>
            <a:r>
              <a:rPr lang="en-US">
                <a:latin typeface="Arial"/>
                <a:cs typeface="Arial"/>
              </a:rPr>
              <a:t>U.S. Government Accountability Office (GAO) </a:t>
            </a:r>
          </a:p>
          <a:p>
            <a:pPr lvl="1"/>
            <a:r>
              <a:rPr lang="en-US">
                <a:latin typeface="Arial"/>
                <a:cs typeface="Arial"/>
                <a:hlinkClick r:id="rId7"/>
              </a:rPr>
              <a:t>Report</a:t>
            </a:r>
            <a:r>
              <a:rPr lang="en-US">
                <a:latin typeface="Arial"/>
                <a:cs typeface="Arial"/>
              </a:rPr>
              <a:t> (2020)</a:t>
            </a:r>
            <a:endParaRPr lang="en-US">
              <a:latin typeface="Arial"/>
            </a:endParaRPr>
          </a:p>
          <a:p>
            <a:r>
              <a:rPr lang="en-US">
                <a:latin typeface="Arial"/>
                <a:cs typeface="Arial"/>
              </a:rPr>
              <a:t>Efforts by other states (e.g., Washington, Maine, New York)</a:t>
            </a:r>
          </a:p>
          <a:p>
            <a:pPr marL="0" indent="0">
              <a:buNone/>
            </a:pPr>
            <a:endParaRPr lang="en-US"/>
          </a:p>
        </p:txBody>
      </p:sp>
      <p:sp>
        <p:nvSpPr>
          <p:cNvPr id="3" name="Title 2">
            <a:extLst>
              <a:ext uri="{FF2B5EF4-FFF2-40B4-BE49-F238E27FC236}">
                <a16:creationId xmlns:a16="http://schemas.microsoft.com/office/drawing/2014/main" id="{E3F6FB1B-9D93-5AED-765F-E4A1D3D7C284}"/>
              </a:ext>
            </a:extLst>
          </p:cNvPr>
          <p:cNvSpPr>
            <a:spLocks noGrp="1"/>
          </p:cNvSpPr>
          <p:nvPr>
            <p:ph type="title"/>
          </p:nvPr>
        </p:nvSpPr>
        <p:spPr/>
        <p:txBody>
          <a:bodyPr/>
          <a:lstStyle/>
          <a:p>
            <a:r>
              <a:rPr lang="en-US">
                <a:latin typeface="Arial"/>
                <a:cs typeface="Arial"/>
              </a:rPr>
              <a:t>National context</a:t>
            </a:r>
            <a:endParaRPr lang="en-US">
              <a:latin typeface="Arial"/>
            </a:endParaRPr>
          </a:p>
        </p:txBody>
      </p:sp>
    </p:spTree>
    <p:extLst>
      <p:ext uri="{BB962C8B-B14F-4D97-AF65-F5344CB8AC3E}">
        <p14:creationId xmlns:p14="http://schemas.microsoft.com/office/powerpoint/2010/main" val="55761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14973-E955-FCF6-E0ED-E78FAF252F5E}"/>
              </a:ext>
            </a:extLst>
          </p:cNvPr>
          <p:cNvSpPr>
            <a:spLocks noGrp="1"/>
          </p:cNvSpPr>
          <p:nvPr>
            <p:ph type="title"/>
          </p:nvPr>
        </p:nvSpPr>
        <p:spPr/>
        <p:txBody>
          <a:bodyPr/>
          <a:lstStyle/>
          <a:p>
            <a:r>
              <a:rPr lang="en-US">
                <a:latin typeface="Arial"/>
                <a:cs typeface="Arial"/>
              </a:rPr>
              <a:t>Massachusetts Context – Current Guidance</a:t>
            </a:r>
            <a:endParaRPr lang="en-US">
              <a:latin typeface="Arial"/>
            </a:endParaRPr>
          </a:p>
        </p:txBody>
      </p:sp>
      <p:sp>
        <p:nvSpPr>
          <p:cNvPr id="5" name="Content Placeholder 4">
            <a:extLst>
              <a:ext uri="{FF2B5EF4-FFF2-40B4-BE49-F238E27FC236}">
                <a16:creationId xmlns:a16="http://schemas.microsoft.com/office/drawing/2014/main" id="{4755A959-200C-C9DC-E283-2A908202A85F}"/>
              </a:ext>
            </a:extLst>
          </p:cNvPr>
          <p:cNvSpPr>
            <a:spLocks noGrp="1"/>
          </p:cNvSpPr>
          <p:nvPr>
            <p:ph idx="1"/>
          </p:nvPr>
        </p:nvSpPr>
        <p:spPr>
          <a:xfrm>
            <a:off x="613878" y="2066372"/>
            <a:ext cx="10959796" cy="4427895"/>
          </a:xfrm>
        </p:spPr>
        <p:txBody>
          <a:bodyPr vert="horz" lIns="91440" tIns="45720" rIns="91440" bIns="45720" rtlCol="0" anchor="t">
            <a:noAutofit/>
          </a:bodyPr>
          <a:lstStyle/>
          <a:p>
            <a:r>
              <a:rPr lang="en-US" sz="2400">
                <a:latin typeface="Arial"/>
                <a:cs typeface="Arial"/>
              </a:rPr>
              <a:t>In 2020-2021, DESE engaged with a broad range of stakeholders with the goal of updating its guidance regarding the use of time-out.  </a:t>
            </a:r>
          </a:p>
          <a:p>
            <a:r>
              <a:rPr lang="en-US" sz="2400">
                <a:latin typeface="Arial"/>
                <a:cs typeface="Arial"/>
              </a:rPr>
              <a:t>2021 guidance issued – “Reducing or Eliminating the Use of Time-out Rooms.”</a:t>
            </a:r>
          </a:p>
          <a:p>
            <a:pPr marL="914400" lvl="1" indent="-457200">
              <a:buFont typeface="Arial"/>
              <a:buChar char="•"/>
            </a:pPr>
            <a:endParaRPr lang="en-US" sz="2000">
              <a:latin typeface="Arial"/>
              <a:cs typeface="Calibri" panose="020F0502020204030204"/>
            </a:endParaRPr>
          </a:p>
          <a:p>
            <a:pPr marL="914400" lvl="1" indent="-457200">
              <a:buFont typeface="Arial"/>
              <a:buChar char="•"/>
            </a:pPr>
            <a:r>
              <a:rPr lang="en-US" sz="2000">
                <a:latin typeface="Arial"/>
                <a:cs typeface="Calibri" panose="020F0502020204030204"/>
              </a:rPr>
              <a:t>Encourages proactive implementation of strategies, interventions and supports that promote the social emotional well being of students.</a:t>
            </a:r>
            <a:endParaRPr lang="en-US" sz="2000">
              <a:latin typeface="Arial"/>
              <a:ea typeface="Calibri"/>
              <a:cs typeface="Calibri"/>
            </a:endParaRPr>
          </a:p>
          <a:p>
            <a:pPr marL="914400" lvl="1" indent="-457200">
              <a:buFont typeface="Arial"/>
              <a:buChar char="•"/>
            </a:pPr>
            <a:r>
              <a:rPr lang="en-US" sz="2000">
                <a:latin typeface="Arial"/>
                <a:cs typeface="Times New Roman"/>
              </a:rPr>
              <a:t>Strongly recommends that schools that use time-out rooms consider and implement alternative approaches.</a:t>
            </a:r>
          </a:p>
          <a:p>
            <a:pPr marL="914400" lvl="1" indent="-457200">
              <a:buFont typeface="Arial"/>
              <a:buChar char="•"/>
            </a:pPr>
            <a:r>
              <a:rPr lang="en-US" sz="2000">
                <a:latin typeface="Arial"/>
                <a:cs typeface="Times New Roman"/>
              </a:rPr>
              <a:t>Recommends use of safeguards such as data collection and parental notification.</a:t>
            </a:r>
          </a:p>
        </p:txBody>
      </p:sp>
    </p:spTree>
    <p:extLst>
      <p:ext uri="{BB962C8B-B14F-4D97-AF65-F5344CB8AC3E}">
        <p14:creationId xmlns:p14="http://schemas.microsoft.com/office/powerpoint/2010/main" val="225135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CE4BB-619B-C4D2-75E2-0671AE50BADC}"/>
              </a:ext>
            </a:extLst>
          </p:cNvPr>
          <p:cNvSpPr>
            <a:spLocks noGrp="1"/>
          </p:cNvSpPr>
          <p:nvPr>
            <p:ph idx="1"/>
          </p:nvPr>
        </p:nvSpPr>
        <p:spPr/>
        <p:txBody>
          <a:bodyPr vert="horz" lIns="91440" tIns="45720" rIns="91440" bIns="45720" rtlCol="0" anchor="t">
            <a:normAutofit lnSpcReduction="10000"/>
          </a:bodyPr>
          <a:lstStyle/>
          <a:p>
            <a:r>
              <a:rPr lang="en-US" sz="2400">
                <a:latin typeface="Arial"/>
                <a:ea typeface="Calibri"/>
                <a:cs typeface="Arial"/>
              </a:rPr>
              <a:t>Since the issuance of the guidance, DESE has i</a:t>
            </a:r>
            <a:r>
              <a:rPr lang="en-US" sz="2400" b="0" i="0">
                <a:solidFill>
                  <a:srgbClr val="000000"/>
                </a:solidFill>
                <a:effectLst/>
                <a:latin typeface="Arial"/>
                <a:cs typeface="Arial"/>
              </a:rPr>
              <a:t>ncreased its monitoring by </a:t>
            </a:r>
            <a:r>
              <a:rPr lang="en-US" sz="2400">
                <a:solidFill>
                  <a:srgbClr val="000000"/>
                </a:solidFill>
                <a:latin typeface="Arial"/>
                <a:cs typeface="Arial"/>
              </a:rPr>
              <a:t>DESE’s Public School Monitoring Office and Office of Approved Special Education Schools.</a:t>
            </a:r>
            <a:endParaRPr lang="en-US" sz="2400" b="0" i="0">
              <a:solidFill>
                <a:srgbClr val="000000"/>
              </a:solidFill>
              <a:effectLst/>
              <a:latin typeface="Arial"/>
              <a:cs typeface="Arial"/>
            </a:endParaRPr>
          </a:p>
          <a:p>
            <a:r>
              <a:rPr lang="en-US" sz="2400">
                <a:solidFill>
                  <a:srgbClr val="000000"/>
                </a:solidFill>
                <a:latin typeface="Arial"/>
                <a:cs typeface="Arial"/>
              </a:rPr>
              <a:t>In spring 2024, DESE  provided $1.5 million in competitive grants to support schools and districts with implementing strategies, interventions, and supports to reduce or eliminate the inappropriate use of time-out practices. </a:t>
            </a:r>
          </a:p>
          <a:p>
            <a:r>
              <a:rPr lang="en-US" sz="2400">
                <a:solidFill>
                  <a:srgbClr val="000000"/>
                </a:solidFill>
                <a:latin typeface="Arial"/>
                <a:cs typeface="Arial"/>
              </a:rPr>
              <a:t>69 schools and districts applied for the grant, and we awarded 19 applicants: 2 charter school districts, 3 collaboratives, 3 approved special education schools, and 11 public school districts. </a:t>
            </a:r>
          </a:p>
          <a:p>
            <a:r>
              <a:rPr lang="en-US" sz="2400">
                <a:solidFill>
                  <a:srgbClr val="000000"/>
                </a:solidFill>
                <a:latin typeface="Arial"/>
                <a:cs typeface="Arial"/>
              </a:rPr>
              <a:t>Most districts budgeted funds for professional development and supplies and materials. </a:t>
            </a:r>
          </a:p>
          <a:p>
            <a:endParaRPr lang="en-US" sz="2400">
              <a:solidFill>
                <a:srgbClr val="000000"/>
              </a:solidFill>
              <a:latin typeface="Arial"/>
              <a:ea typeface="Calibri"/>
              <a:cs typeface="Arial"/>
            </a:endParaRPr>
          </a:p>
          <a:p>
            <a:endParaRPr lang="en-US">
              <a:ea typeface="Calibri"/>
            </a:endParaRPr>
          </a:p>
        </p:txBody>
      </p:sp>
      <p:sp>
        <p:nvSpPr>
          <p:cNvPr id="3" name="Title 2">
            <a:extLst>
              <a:ext uri="{FF2B5EF4-FFF2-40B4-BE49-F238E27FC236}">
                <a16:creationId xmlns:a16="http://schemas.microsoft.com/office/drawing/2014/main" id="{B73A67CD-D7F9-C6E9-6135-AFA604A4DBE2}"/>
              </a:ext>
            </a:extLst>
          </p:cNvPr>
          <p:cNvSpPr>
            <a:spLocks noGrp="1"/>
          </p:cNvSpPr>
          <p:nvPr>
            <p:ph type="title"/>
          </p:nvPr>
        </p:nvSpPr>
        <p:spPr/>
        <p:txBody>
          <a:bodyPr>
            <a:normAutofit fontScale="90000"/>
          </a:bodyPr>
          <a:lstStyle/>
          <a:p>
            <a:r>
              <a:rPr lang="en-US"/>
              <a:t>Massachusetts Context – Monitoring and Grants</a:t>
            </a:r>
          </a:p>
        </p:txBody>
      </p:sp>
    </p:spTree>
    <p:extLst>
      <p:ext uri="{BB962C8B-B14F-4D97-AF65-F5344CB8AC3E}">
        <p14:creationId xmlns:p14="http://schemas.microsoft.com/office/powerpoint/2010/main" val="411956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16E07-DCA4-9EC0-0728-913DB6F0D4CD}"/>
              </a:ext>
            </a:extLst>
          </p:cNvPr>
          <p:cNvSpPr>
            <a:spLocks noGrp="1"/>
          </p:cNvSpPr>
          <p:nvPr>
            <p:ph idx="1"/>
          </p:nvPr>
        </p:nvSpPr>
        <p:spPr/>
        <p:txBody>
          <a:bodyPr vert="horz" lIns="91440" tIns="45720" rIns="91440" bIns="45720" rtlCol="0" anchor="t">
            <a:normAutofit/>
          </a:bodyPr>
          <a:lstStyle/>
          <a:p>
            <a:r>
              <a:rPr lang="en-US" sz="2400">
                <a:latin typeface="Arial"/>
                <a:ea typeface="Calibri"/>
                <a:cs typeface="Arial"/>
              </a:rPr>
              <a:t>In late summer and fall 2024, DESE established a working group to provide input to DESE regarding potential regulatory updates. </a:t>
            </a:r>
            <a:r>
              <a:rPr lang="en-US" sz="2400">
                <a:latin typeface="Arial"/>
                <a:ea typeface="Calibri"/>
                <a:cs typeface="Calibri"/>
              </a:rPr>
              <a:t> </a:t>
            </a:r>
          </a:p>
          <a:p>
            <a:r>
              <a:rPr lang="en-US" sz="2400">
                <a:latin typeface="Arial"/>
                <a:cs typeface="Arial"/>
              </a:rPr>
              <a:t>Working group members included representatives from:</a:t>
            </a:r>
            <a:r>
              <a:rPr lang="en-US" sz="2400" i="1">
                <a:latin typeface="Arial"/>
                <a:cs typeface="Arial"/>
              </a:rPr>
              <a:t> </a:t>
            </a:r>
            <a:r>
              <a:rPr lang="en-US" sz="2400" i="1">
                <a:latin typeface="Arial"/>
                <a:ea typeface="Calibri"/>
                <a:cs typeface="Arial"/>
              </a:rPr>
              <a:t>American Federation of Teachers, Administrators of Special Education, Disability Law Center, </a:t>
            </a:r>
            <a:r>
              <a:rPr lang="en-US" sz="2400" i="1" err="1">
                <a:latin typeface="Arial"/>
                <a:ea typeface="Calibri"/>
                <a:cs typeface="Arial"/>
              </a:rPr>
              <a:t>EdLaw</a:t>
            </a:r>
            <a:r>
              <a:rPr lang="en-US" sz="2400" i="1">
                <a:latin typeface="Arial"/>
                <a:ea typeface="Calibri"/>
                <a:cs typeface="Arial"/>
              </a:rPr>
              <a:t> Project, Department of Early Education and Care, Massachusetts Association of Approved Private Schools, Massachusetts Advocates for Children, Massachusetts Association of School Superintendents, Massachusetts Charter Public School Association, Massachusetts School Administrators' Association, Massachusetts Organization of Educational Collaboratives, and Massachusetts Teachers Association  </a:t>
            </a:r>
            <a:endParaRPr lang="en-US" sz="2400" i="1">
              <a:latin typeface="Aptos"/>
              <a:ea typeface="Calibri"/>
              <a:cs typeface="Calibri"/>
            </a:endParaRPr>
          </a:p>
        </p:txBody>
      </p:sp>
      <p:sp>
        <p:nvSpPr>
          <p:cNvPr id="3" name="Title 2">
            <a:extLst>
              <a:ext uri="{FF2B5EF4-FFF2-40B4-BE49-F238E27FC236}">
                <a16:creationId xmlns:a16="http://schemas.microsoft.com/office/drawing/2014/main" id="{43093ECA-B323-C685-2615-1EEEE53A3C3A}"/>
              </a:ext>
            </a:extLst>
          </p:cNvPr>
          <p:cNvSpPr>
            <a:spLocks noGrp="1"/>
          </p:cNvSpPr>
          <p:nvPr>
            <p:ph type="title"/>
          </p:nvPr>
        </p:nvSpPr>
        <p:spPr/>
        <p:txBody>
          <a:bodyPr/>
          <a:lstStyle/>
          <a:p>
            <a:r>
              <a:rPr lang="en-US"/>
              <a:t>Massachusetts Context – Working Group</a:t>
            </a:r>
          </a:p>
        </p:txBody>
      </p:sp>
    </p:spTree>
    <p:extLst>
      <p:ext uri="{BB962C8B-B14F-4D97-AF65-F5344CB8AC3E}">
        <p14:creationId xmlns:p14="http://schemas.microsoft.com/office/powerpoint/2010/main" val="3528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DD6E6-1500-3982-04FD-CD1273B16280}"/>
              </a:ext>
            </a:extLst>
          </p:cNvPr>
          <p:cNvSpPr>
            <a:spLocks noGrp="1"/>
          </p:cNvSpPr>
          <p:nvPr>
            <p:ph idx="1"/>
          </p:nvPr>
        </p:nvSpPr>
        <p:spPr>
          <a:xfrm>
            <a:off x="838200" y="1928833"/>
            <a:ext cx="10515600" cy="4052559"/>
          </a:xfrm>
        </p:spPr>
        <p:txBody>
          <a:bodyPr vert="horz" lIns="91440" tIns="45720" rIns="91440" bIns="45720" rtlCol="0" anchor="t">
            <a:normAutofit fontScale="92500" lnSpcReduction="20000"/>
          </a:bodyPr>
          <a:lstStyle/>
          <a:p>
            <a:r>
              <a:rPr lang="en-US">
                <a:latin typeface="Arial"/>
                <a:cs typeface="Arial"/>
              </a:rPr>
              <a:t>Goal is to maximize the amount of time that students spend learning with their peers.</a:t>
            </a:r>
          </a:p>
          <a:p>
            <a:pPr marL="0" indent="0">
              <a:buNone/>
            </a:pPr>
            <a:endParaRPr lang="en-US">
              <a:latin typeface="Arial"/>
              <a:cs typeface="Arial"/>
            </a:endParaRPr>
          </a:p>
          <a:p>
            <a:r>
              <a:rPr lang="en-US">
                <a:latin typeface="Arial"/>
                <a:cs typeface="Times New Roman"/>
              </a:rPr>
              <a:t>Overuse and/or inappropriate use of time-out and time-out rooms may cause academic loss or trauma to students.</a:t>
            </a:r>
          </a:p>
          <a:p>
            <a:endParaRPr lang="en-US">
              <a:latin typeface="Arial"/>
              <a:cs typeface="Times New Roman"/>
            </a:endParaRPr>
          </a:p>
          <a:p>
            <a:r>
              <a:rPr lang="en-US">
                <a:latin typeface="Arial"/>
                <a:cs typeface="Arial"/>
              </a:rPr>
              <a:t>Reducing or eliminating the use of time-out rooms and the strategies that may result in seclusion is in the best interest of our students and school communities. </a:t>
            </a:r>
          </a:p>
          <a:p>
            <a:endParaRPr lang="en-US">
              <a:latin typeface="Arial"/>
              <a:cs typeface="Times New Roman"/>
            </a:endParaRPr>
          </a:p>
          <a:p>
            <a:r>
              <a:rPr lang="en-US">
                <a:latin typeface="Arial"/>
                <a:cs typeface="Arial"/>
              </a:rPr>
              <a:t>Safeguard well-being of students and school staff.</a:t>
            </a:r>
          </a:p>
          <a:p>
            <a:endParaRPr lang="en-US">
              <a:latin typeface="Aptos"/>
              <a:cs typeface="Arial"/>
            </a:endParaRPr>
          </a:p>
          <a:p>
            <a:endParaRPr lang="en-US">
              <a:latin typeface="Aptos"/>
              <a:cs typeface="Arial"/>
            </a:endParaRPr>
          </a:p>
          <a:p>
            <a:pPr marL="0" indent="0">
              <a:buNone/>
            </a:pPr>
            <a:endParaRPr lang="en-US">
              <a:latin typeface="Aptos"/>
            </a:endParaRPr>
          </a:p>
        </p:txBody>
      </p:sp>
      <p:sp>
        <p:nvSpPr>
          <p:cNvPr id="3" name="Title 2">
            <a:extLst>
              <a:ext uri="{FF2B5EF4-FFF2-40B4-BE49-F238E27FC236}">
                <a16:creationId xmlns:a16="http://schemas.microsoft.com/office/drawing/2014/main" id="{2D4D9251-99FF-F424-6E71-C53AD1E9AAD7}"/>
              </a:ext>
            </a:extLst>
          </p:cNvPr>
          <p:cNvSpPr>
            <a:spLocks noGrp="1"/>
          </p:cNvSpPr>
          <p:nvPr>
            <p:ph type="title"/>
          </p:nvPr>
        </p:nvSpPr>
        <p:spPr/>
        <p:txBody>
          <a:bodyPr/>
          <a:lstStyle/>
          <a:p>
            <a:r>
              <a:rPr lang="en-US">
                <a:latin typeface="Arial"/>
                <a:cs typeface="Arial"/>
              </a:rPr>
              <a:t>Impact and Considerations</a:t>
            </a:r>
            <a:endParaRPr lang="en-US">
              <a:latin typeface="Arial"/>
            </a:endParaRPr>
          </a:p>
        </p:txBody>
      </p:sp>
    </p:spTree>
    <p:extLst>
      <p:ext uri="{BB962C8B-B14F-4D97-AF65-F5344CB8AC3E}">
        <p14:creationId xmlns:p14="http://schemas.microsoft.com/office/powerpoint/2010/main" val="397009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pPr algn="ctr"/>
            <a:r>
              <a:rPr lang="en-US"/>
              <a:t>Questions?</a:t>
            </a:r>
          </a:p>
        </p:txBody>
      </p:sp>
    </p:spTree>
    <p:extLst>
      <p:ext uri="{BB962C8B-B14F-4D97-AF65-F5344CB8AC3E}">
        <p14:creationId xmlns:p14="http://schemas.microsoft.com/office/powerpoint/2010/main" val="1116009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purl.org/dc/dcmitype/"/>
    <ds:schemaRef ds:uri="http://schemas.microsoft.com/office/infopath/2007/PartnerControls"/>
    <ds:schemaRef ds:uri="http://schemas.microsoft.com/office/2006/documentManagement/types"/>
    <ds:schemaRef ds:uri="0128f6a2-0fe6-40ac-973e-bb0bf351512f"/>
    <ds:schemaRef ds:uri="http://www.w3.org/XML/1998/namespace"/>
    <ds:schemaRef ds:uri="http://purl.org/dc/elements/1.1/"/>
    <ds:schemaRef ds:uri="http://purl.org/dc/terms/"/>
    <ds:schemaRef ds:uri="http://schemas.openxmlformats.org/package/2006/metadata/core-properties"/>
    <ds:schemaRef ds:uri="7a12eb2f-f040-4639-9fb2-5a6588dc8035"/>
    <ds:schemaRef ds:uri="http://schemas.microsoft.com/office/2006/metadata/properties"/>
  </ds:schemaRefs>
</ds:datastoreItem>
</file>

<file path=customXml/itemProps2.xml><?xml version="1.0" encoding="utf-8"?>
<ds:datastoreItem xmlns:ds="http://schemas.openxmlformats.org/officeDocument/2006/customXml" ds:itemID="{6347D295-A73C-4480-8640-B659A571D40F}">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570</Words>
  <Application>Microsoft Office PowerPoint</Application>
  <PresentationFormat>Widescreen</PresentationFormat>
  <Paragraphs>61</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Office Theme</vt:lpstr>
      <vt:lpstr>Use of Time-Out Practices</vt:lpstr>
      <vt:lpstr>Agenda</vt:lpstr>
      <vt:lpstr>Introduction</vt:lpstr>
      <vt:lpstr>National context</vt:lpstr>
      <vt:lpstr>Massachusetts Context – Current Guidance</vt:lpstr>
      <vt:lpstr>Massachusetts Context – Monitoring and Grants</vt:lpstr>
      <vt:lpstr>Massachusetts Context – Working Group</vt:lpstr>
      <vt:lpstr>Impact and Considerations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January 2025 Regular Meeting Item 4 PowerPoint: Use of Time-Out Practices</dc:title>
  <dc:creator>DESE</dc:creator>
  <cp:lastModifiedBy>Zou, Dong (EOE)</cp:lastModifiedBy>
  <cp:revision>14</cp:revision>
  <dcterms:created xsi:type="dcterms:W3CDTF">2022-10-11T20:32:22Z</dcterms:created>
  <dcterms:modified xsi:type="dcterms:W3CDTF">2025-01-29T20:03:51Z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29 2025 12:00AM</vt:lpwstr>
  </property>
</Properties>
</file>