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4"/>
    <p:sldMasterId id="2147483648" r:id="rId5"/>
    <p:sldMasterId id="2147483660" r:id="rId6"/>
  </p:sldMasterIdLst>
  <p:notesMasterIdLst>
    <p:notesMasterId r:id="rId10"/>
  </p:notesMasterIdLst>
  <p:sldIdLst>
    <p:sldId id="257" r:id="rId7"/>
    <p:sldId id="265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C592D30-2790-C53A-65AD-E37E11204179}" name="Foley, Kinnon (DESE)" initials="FK" userId="S::kinnon.foley@mass.gov::4bff922e-d211-4dcd-970c-f57d358f4fa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8459AE-7E3C-E02A-28D6-DF9BA7CD2A99}" v="3" dt="2025-01-26T23:17:52.1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59" d="100"/>
          <a:sy n="159" d="100"/>
        </p:scale>
        <p:origin x="256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17A51-AA64-46C7-AEE8-59CFE29331CD}" type="datetimeFigureOut">
              <a:t>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B6A59-4599-400D-9817-08A0B969AF5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5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29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B6A59-4599-400D-9817-08A0B969AF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0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FC15E-7FD1-034A-9729-2C6FA6821F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0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5099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7C03EFA-A152-4539-22F6-1D780DB54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39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5466944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403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9841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97040BC-7CEF-FBD5-14E8-B96311C9F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77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69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0580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136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1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54FC1CB-AE67-CB1C-35FD-36F521132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79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56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81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9193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2086984"/>
            <a:ext cx="10515600" cy="4052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69290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CSN Full White Right Image ">
    <p:bg>
      <p:bgPr>
        <a:solidFill>
          <a:srgbClr val="F5F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8">
            <a:extLst>
              <a:ext uri="{FF2B5EF4-FFF2-40B4-BE49-F238E27FC236}">
                <a16:creationId xmlns:a16="http://schemas.microsoft.com/office/drawing/2014/main" id="{A2F99600-7FC7-A2C9-26D4-A45BA5061A2B}"/>
              </a:ext>
            </a:extLst>
          </p:cNvPr>
          <p:cNvSpPr txBox="1"/>
          <p:nvPr/>
        </p:nvSpPr>
        <p:spPr>
          <a:xfrm>
            <a:off x="5050852" y="6666283"/>
            <a:ext cx="2600113" cy="122619"/>
          </a:xfrm>
          <a:prstGeom prst="rect">
            <a:avLst/>
          </a:prstGeom>
        </p:spPr>
        <p:txBody>
          <a:bodyPr vert="horz" wrap="square" lIns="0" tIns="9736" rIns="0" bIns="0" rtlCol="0">
            <a:spAutoFit/>
          </a:bodyPr>
          <a:lstStyle/>
          <a:p>
            <a:pPr marL="8467">
              <a:lnSpc>
                <a:spcPct val="100000"/>
              </a:lnSpc>
              <a:spcBef>
                <a:spcPts val="76"/>
              </a:spcBef>
            </a:pPr>
            <a:r>
              <a:rPr sz="733" b="1" spc="-13">
                <a:solidFill>
                  <a:srgbClr val="F5FAF5"/>
                </a:solidFill>
                <a:latin typeface="Arial"/>
                <a:cs typeface="Arial"/>
              </a:rPr>
              <a:t>FEDERATION </a:t>
            </a:r>
            <a:r>
              <a:rPr sz="733" b="1" spc="-23">
                <a:solidFill>
                  <a:srgbClr val="F5FAF5"/>
                </a:solidFill>
                <a:latin typeface="Arial"/>
                <a:cs typeface="Arial"/>
              </a:rPr>
              <a:t>FOR</a:t>
            </a:r>
            <a:r>
              <a:rPr sz="733" b="1" spc="-13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733" b="1" spc="-7">
                <a:solidFill>
                  <a:srgbClr val="F5FAF5"/>
                </a:solidFill>
                <a:latin typeface="Arial"/>
                <a:cs typeface="Arial"/>
              </a:rPr>
              <a:t>CHILDREN</a:t>
            </a:r>
            <a:r>
              <a:rPr sz="733" b="1" spc="-1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733" b="1" spc="20">
                <a:solidFill>
                  <a:srgbClr val="F5FAF5"/>
                </a:solidFill>
                <a:latin typeface="Arial"/>
                <a:cs typeface="Arial"/>
              </a:rPr>
              <a:t>WITH</a:t>
            </a:r>
            <a:r>
              <a:rPr sz="733" b="1" spc="-13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733" b="1" spc="-37">
                <a:solidFill>
                  <a:srgbClr val="F5FAF5"/>
                </a:solidFill>
                <a:latin typeface="Arial"/>
                <a:cs typeface="Arial"/>
              </a:rPr>
              <a:t>SPECIAL</a:t>
            </a:r>
            <a:r>
              <a:rPr sz="733" b="1" spc="-13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733" b="1" spc="-23">
                <a:solidFill>
                  <a:srgbClr val="F5FAF5"/>
                </a:solidFill>
                <a:latin typeface="Arial"/>
                <a:cs typeface="Arial"/>
              </a:rPr>
              <a:t>NEEDS,</a:t>
            </a:r>
            <a:r>
              <a:rPr sz="733" b="1" spc="-10">
                <a:solidFill>
                  <a:srgbClr val="F5FAF5"/>
                </a:solidFill>
                <a:latin typeface="Arial"/>
                <a:cs typeface="Arial"/>
              </a:rPr>
              <a:t> </a:t>
            </a:r>
            <a:r>
              <a:rPr sz="733" b="1" spc="13">
                <a:solidFill>
                  <a:srgbClr val="F5FAF5"/>
                </a:solidFill>
                <a:latin typeface="Arial"/>
                <a:cs typeface="Arial"/>
              </a:rPr>
              <a:t>202</a:t>
            </a:r>
            <a:r>
              <a:rPr lang="en-US" sz="733" b="1" spc="13">
                <a:solidFill>
                  <a:srgbClr val="F5FAF5"/>
                </a:solidFill>
                <a:latin typeface="Arial"/>
                <a:cs typeface="Arial"/>
              </a:rPr>
              <a:t>2</a:t>
            </a:r>
            <a:endParaRPr sz="733">
              <a:latin typeface="Arial"/>
              <a:cs typeface="Arial"/>
            </a:endParaRPr>
          </a:p>
        </p:txBody>
      </p:sp>
      <p:pic>
        <p:nvPicPr>
          <p:cNvPr id="10" name="object 11">
            <a:extLst>
              <a:ext uri="{FF2B5EF4-FFF2-40B4-BE49-F238E27FC236}">
                <a16:creationId xmlns:a16="http://schemas.microsoft.com/office/drawing/2014/main" id="{9DFEFF05-6AE5-F794-09DA-74B85932AEB3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13658" y="6679403"/>
            <a:ext cx="107949" cy="11208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79FDB43-89AF-5911-7916-53A4C31453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918200"/>
            <a:ext cx="12192000" cy="939800"/>
            <a:chOff x="0" y="8877300"/>
            <a:chExt cx="18288000" cy="1409700"/>
          </a:xfrm>
        </p:grpSpPr>
        <p:grpSp>
          <p:nvGrpSpPr>
            <p:cNvPr id="18" name="object 8">
              <a:extLst>
                <a:ext uri="{FF2B5EF4-FFF2-40B4-BE49-F238E27FC236}">
                  <a16:creationId xmlns:a16="http://schemas.microsoft.com/office/drawing/2014/main" id="{E2894F79-D69A-4B32-9CD9-1A54B1072B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0" y="8877300"/>
              <a:ext cx="18288000" cy="1409700"/>
              <a:chOff x="0" y="8877300"/>
              <a:chExt cx="18288000" cy="1409700"/>
            </a:xfrm>
          </p:grpSpPr>
          <p:pic>
            <p:nvPicPr>
              <p:cNvPr id="20" name="object 9" descr="five colorful hearts - fcsn logo">
                <a:extLst>
                  <a:ext uri="{FF2B5EF4-FFF2-40B4-BE49-F238E27FC236}">
                    <a16:creationId xmlns:a16="http://schemas.microsoft.com/office/drawing/2014/main" id="{7834E8B1-D49B-2837-2E7B-D8A3D2695D5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6744949" y="8877300"/>
                <a:ext cx="1028699" cy="1028699"/>
              </a:xfrm>
              <a:prstGeom prst="rect">
                <a:avLst/>
              </a:prstGeom>
            </p:spPr>
          </p:pic>
          <p:sp>
            <p:nvSpPr>
              <p:cNvPr id="21" name="object 10">
                <a:extLst>
                  <a:ext uri="{FF2B5EF4-FFF2-40B4-BE49-F238E27FC236}">
                    <a16:creationId xmlns:a16="http://schemas.microsoft.com/office/drawing/2014/main" id="{3658630F-8E26-ED6C-517A-EB1435370012}"/>
                  </a:ext>
                </a:extLst>
              </p:cNvPr>
              <p:cNvSpPr/>
              <p:nvPr/>
            </p:nvSpPr>
            <p:spPr>
              <a:xfrm>
                <a:off x="0" y="9906000"/>
                <a:ext cx="18288000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18288000" h="381000">
                    <a:moveTo>
                      <a:pt x="0" y="380999"/>
                    </a:moveTo>
                    <a:lnTo>
                      <a:pt x="0" y="0"/>
                    </a:lnTo>
                    <a:lnTo>
                      <a:pt x="18287998" y="0"/>
                    </a:lnTo>
                    <a:lnTo>
                      <a:pt x="18287998" y="380999"/>
                    </a:lnTo>
                    <a:lnTo>
                      <a:pt x="0" y="380999"/>
                    </a:lnTo>
                    <a:close/>
                  </a:path>
                </a:pathLst>
              </a:custGeom>
              <a:solidFill>
                <a:srgbClr val="164F85"/>
              </a:solidFill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  <p:pic>
            <p:nvPicPr>
              <p:cNvPr id="22" name="object 11">
                <a:extLst>
                  <a:ext uri="{FF2B5EF4-FFF2-40B4-BE49-F238E27FC236}">
                    <a16:creationId xmlns:a16="http://schemas.microsoft.com/office/drawing/2014/main" id="{B9F54AA8-458A-7447-2E20-31FC7C75FBDD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7070487" y="10019104"/>
                <a:ext cx="161924" cy="168126"/>
              </a:xfrm>
              <a:prstGeom prst="rect">
                <a:avLst/>
              </a:prstGeom>
            </p:spPr>
          </p:pic>
        </p:grpSp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DD98F4BF-7024-14C0-84DF-358477265AD3}"/>
                </a:ext>
              </a:extLst>
            </p:cNvPr>
            <p:cNvSpPr txBox="1"/>
            <p:nvPr/>
          </p:nvSpPr>
          <p:spPr>
            <a:xfrm>
              <a:off x="7576277" y="9999425"/>
              <a:ext cx="3900170" cy="191301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8467">
                <a:lnSpc>
                  <a:spcPct val="100000"/>
                </a:lnSpc>
                <a:spcBef>
                  <a:spcPts val="76"/>
                </a:spcBef>
              </a:pPr>
              <a:r>
                <a:rPr sz="733" b="1" spc="-13">
                  <a:solidFill>
                    <a:srgbClr val="F5FAF5"/>
                  </a:solidFill>
                  <a:latin typeface="Arial"/>
                  <a:cs typeface="Arial"/>
                </a:rPr>
                <a:t>FEDERATION </a:t>
              </a:r>
              <a:r>
                <a:rPr sz="733" b="1" spc="-23">
                  <a:solidFill>
                    <a:srgbClr val="F5FAF5"/>
                  </a:solidFill>
                  <a:latin typeface="Arial"/>
                  <a:cs typeface="Arial"/>
                </a:rPr>
                <a:t>FOR</a:t>
              </a:r>
              <a:r>
                <a:rPr sz="733" b="1" spc="-13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733" b="1" spc="-7">
                  <a:solidFill>
                    <a:srgbClr val="F5FAF5"/>
                  </a:solidFill>
                  <a:latin typeface="Arial"/>
                  <a:cs typeface="Arial"/>
                </a:rPr>
                <a:t>CHILDREN</a:t>
              </a:r>
              <a:r>
                <a:rPr sz="733" b="1" spc="-1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733" b="1" spc="20">
                  <a:solidFill>
                    <a:srgbClr val="F5FAF5"/>
                  </a:solidFill>
                  <a:latin typeface="Arial"/>
                  <a:cs typeface="Arial"/>
                </a:rPr>
                <a:t>WITH</a:t>
              </a:r>
              <a:r>
                <a:rPr sz="733" b="1" spc="-13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733" b="1" spc="-37">
                  <a:solidFill>
                    <a:srgbClr val="F5FAF5"/>
                  </a:solidFill>
                  <a:latin typeface="Arial"/>
                  <a:cs typeface="Arial"/>
                </a:rPr>
                <a:t>SPECIAL</a:t>
              </a:r>
              <a:r>
                <a:rPr sz="733" b="1" spc="-13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733" b="1" spc="-23">
                  <a:solidFill>
                    <a:srgbClr val="F5FAF5"/>
                  </a:solidFill>
                  <a:latin typeface="Arial"/>
                  <a:cs typeface="Arial"/>
                </a:rPr>
                <a:t>NEEDS,</a:t>
              </a:r>
              <a:r>
                <a:rPr sz="733" b="1" spc="-10">
                  <a:solidFill>
                    <a:srgbClr val="F5FAF5"/>
                  </a:solidFill>
                  <a:latin typeface="Arial"/>
                  <a:cs typeface="Arial"/>
                </a:rPr>
                <a:t> </a:t>
              </a:r>
              <a:r>
                <a:rPr sz="733" b="1" spc="13">
                  <a:solidFill>
                    <a:srgbClr val="F5FAF5"/>
                  </a:solidFill>
                  <a:latin typeface="Arial"/>
                  <a:cs typeface="Arial"/>
                </a:rPr>
                <a:t>202</a:t>
              </a:r>
              <a:r>
                <a:rPr lang="en-US" sz="733" b="1" spc="13">
                  <a:solidFill>
                    <a:srgbClr val="F5FAF5"/>
                  </a:solidFill>
                  <a:latin typeface="Arial"/>
                  <a:cs typeface="Arial"/>
                </a:rPr>
                <a:t>2</a:t>
              </a:r>
              <a:endParaRPr sz="733">
                <a:latin typeface="Arial"/>
                <a:cs typeface="Arial"/>
              </a:endParaRPr>
            </a:p>
          </p:txBody>
        </p:sp>
      </p:grp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488B3F9-2AB3-6DFD-8C47-15BC5B070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6933"/>
            <a:ext cx="6096000" cy="2769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29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1233722"/>
            <a:ext cx="12192000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3822199"/>
            <a:ext cx="12192000" cy="124942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08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634861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3A13FDB-6B12-D57B-937C-FDCC340F7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8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600" b="1" i="0" spc="-3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8" y="4855099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3647B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7C03EFA-A152-4539-22F6-1D780DB54F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78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84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930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6112"/>
            <a:ext cx="12192000" cy="6858000"/>
          </a:xfrm>
          <a:prstGeom prst="rect">
            <a:avLst/>
          </a:prstGeom>
        </p:spPr>
      </p:pic>
      <p:pic>
        <p:nvPicPr>
          <p:cNvPr id="7" name="Picture 6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BD671DD8-DB66-3B92-A1B6-23D8B89C2A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0525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spc="-1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12387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C97040BC-7CEF-FBD5-14E8-B96311C9FE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40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6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81912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109863"/>
            <a:ext cx="5157787" cy="6759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pc="-15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1009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1C0FFF0-5075-CF61-E3DA-7EA0ED407C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993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  <p:pic>
        <p:nvPicPr>
          <p:cNvPr id="5" name="Picture 4" descr="A picture containing fog, screenshot, blur&#10;&#10;Description automatically generated">
            <a:extLst>
              <a:ext uri="{FF2B5EF4-FFF2-40B4-BE49-F238E27FC236}">
                <a16:creationId xmlns:a16="http://schemas.microsoft.com/office/drawing/2014/main" id="{7439D200-687F-1A35-0FE3-6C8A886934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C54FC1CB-AE67-CB1C-35FD-36F521132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4033" y="6133786"/>
            <a:ext cx="2642822" cy="5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815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C98BCF38-2DC6-B6A1-4F78-590B1BDDE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515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reenshot, envelope, stationary&#10;&#10;Description automatically generated">
            <a:extLst>
              <a:ext uri="{FF2B5EF4-FFF2-40B4-BE49-F238E27FC236}">
                <a16:creationId xmlns:a16="http://schemas.microsoft.com/office/drawing/2014/main" id="{342569E2-6A72-3DCA-A745-FF35C7E6E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8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69" y="2774373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7085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1233722"/>
            <a:ext cx="12192000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3822199"/>
            <a:ext cx="12192000" cy="124942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012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/>
              <a:t>Click here to edit title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>
                <a:latin typeface="Segoe"/>
              </a:rPr>
              <a:t> </a:t>
            </a: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40440973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33ABB-3A05-33B8-F248-A8217E1A8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01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3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649" r:id="rId2"/>
    <p:sldLayoutId id="2147483650" r:id="rId3"/>
    <p:sldLayoutId id="2147483823" r:id="rId4"/>
    <p:sldLayoutId id="2147483651" r:id="rId5"/>
    <p:sldLayoutId id="2147483652" r:id="rId6"/>
    <p:sldLayoutId id="2147483653" r:id="rId7"/>
    <p:sldLayoutId id="2147483654" r:id="rId8"/>
    <p:sldLayoutId id="2147483827" r:id="rId9"/>
    <p:sldLayoutId id="2147483655" r:id="rId10"/>
    <p:sldLayoutId id="2147483656" r:id="rId11"/>
    <p:sldLayoutId id="2147483657" r:id="rId12"/>
    <p:sldLayoutId id="2147483658" r:id="rId13"/>
    <p:sldLayoutId id="2147483844" r:id="rId14"/>
    <p:sldLayoutId id="2147483830" r:id="rId15"/>
    <p:sldLayoutId id="2147483831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and white rectangle&#10;&#10;Description automatically generated with medium confidence">
            <a:extLst>
              <a:ext uri="{FF2B5EF4-FFF2-40B4-BE49-F238E27FC236}">
                <a16:creationId xmlns:a16="http://schemas.microsoft.com/office/drawing/2014/main" id="{798CE026-D2F3-C172-A33A-A1429F11C51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2000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2000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3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B4766-0EE3-8028-2E23-5FACFF0960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471" y="923673"/>
            <a:ext cx="11020231" cy="4188096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ptos"/>
                <a:ea typeface="Calibri"/>
                <a:cs typeface="Calibri"/>
              </a:rPr>
              <a:t>DESE's Educational Vision and Advancing Student Learning</a:t>
            </a:r>
            <a:br>
              <a:rPr lang="en-US" sz="4400" dirty="0">
                <a:latin typeface="Aptos"/>
                <a:ea typeface="Calibri"/>
                <a:cs typeface="Calibri"/>
              </a:rPr>
            </a:br>
            <a:br>
              <a:rPr lang="en-US" sz="4400" dirty="0">
                <a:latin typeface="Aptos"/>
                <a:ea typeface="Calibri"/>
                <a:cs typeface="Calibri"/>
              </a:rPr>
            </a:br>
            <a:r>
              <a:rPr lang="en-US" sz="4000" b="0" dirty="0">
                <a:latin typeface="Aptos"/>
                <a:ea typeface="Calibri"/>
                <a:cs typeface="Calibri"/>
              </a:rPr>
              <a:t>BESE Update</a:t>
            </a:r>
            <a:br>
              <a:rPr lang="en-US" sz="4000" b="0" dirty="0">
                <a:latin typeface="Aptos"/>
                <a:ea typeface="Calibri"/>
                <a:cs typeface="Calibri"/>
              </a:rPr>
            </a:br>
            <a:r>
              <a:rPr lang="en-US" sz="4000" b="0" dirty="0">
                <a:latin typeface="Aptos"/>
                <a:ea typeface="Calibri"/>
                <a:cs typeface="Calibri"/>
              </a:rPr>
              <a:t>January 28, 2024</a:t>
            </a:r>
            <a:endParaRPr lang="en-US" sz="4000" b="0" dirty="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2763C0-AD87-CA8D-0B6B-60B7B40A5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586" y="3901291"/>
            <a:ext cx="4227615" cy="28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57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C81083-4F44-D4F4-E4F5-60B65AB39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Aptos"/>
                <a:cs typeface="Arial"/>
              </a:rPr>
              <a:t>The 2024 ELA MCAS results showed lower achievement in all grades compared to the prior year, as well as continued disparities in outcomes across student groups</a:t>
            </a:r>
            <a:endParaRPr lang="en-US" dirty="0">
              <a:latin typeface="Aptos"/>
            </a:endParaRPr>
          </a:p>
          <a:p>
            <a:r>
              <a:rPr lang="en-US" dirty="0">
                <a:latin typeface="Aptos"/>
                <a:cs typeface="Arial"/>
              </a:rPr>
              <a:t>A fall 2024 analysis of early reading performance (K-3) in Massachusetts underscored the need for early intervention</a:t>
            </a:r>
            <a:endParaRPr lang="en-US" dirty="0">
              <a:latin typeface="Aptos"/>
            </a:endParaRPr>
          </a:p>
          <a:p>
            <a:r>
              <a:rPr lang="en-US" dirty="0">
                <a:latin typeface="Aptos"/>
                <a:cs typeface="Arial"/>
              </a:rPr>
              <a:t>At the October board meeting, we identified high dosage tutoring in literacy as an evidence-based lever to address this problem</a:t>
            </a:r>
          </a:p>
          <a:p>
            <a:r>
              <a:rPr lang="en-US" dirty="0">
                <a:latin typeface="Aptos"/>
                <a:cs typeface="Arial"/>
              </a:rPr>
              <a:t>In January, the Healey-Driscoll Administration filed its FY26 budget recommendation, including $25 million for high dosage tutoring in early literacy</a:t>
            </a:r>
          </a:p>
          <a:p>
            <a:endParaRPr lang="en-US" dirty="0">
              <a:latin typeface="Apto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84241A-7228-F7F2-C544-0ED61D2B1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/>
                <a:cs typeface="Arial"/>
              </a:rPr>
              <a:t>From issue to impact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89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C113757-816C-0655-41B5-8B599F9D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ptos"/>
                <a:cs typeface="Arial"/>
              </a:rPr>
              <a:t>Focus on Strategic Objective 2: Deeper Learning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2E9057-C0EB-4404-8059-BBEE076F4EAC}"/>
              </a:ext>
            </a:extLst>
          </p:cNvPr>
          <p:cNvSpPr/>
          <p:nvPr/>
        </p:nvSpPr>
        <p:spPr>
          <a:xfrm>
            <a:off x="164491" y="1723158"/>
            <a:ext cx="6736900" cy="4796944"/>
          </a:xfrm>
          <a:prstGeom prst="roundRect">
            <a:avLst/>
          </a:prstGeom>
          <a:ln w="38100">
            <a:solidFill>
              <a:srgbClr val="E0AC1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b="1">
                <a:latin typeface="Aptos"/>
                <a:ea typeface="+mn-lt"/>
                <a:cs typeface="+mn-lt"/>
              </a:rPr>
              <a:t>2.1 </a:t>
            </a:r>
            <a:r>
              <a:rPr lang="en-US">
                <a:latin typeface="Aptos"/>
                <a:ea typeface="+mn-lt"/>
                <a:cs typeface="+mn-lt"/>
              </a:rPr>
              <a:t>Select and skillfully implement high-quality and engaging </a:t>
            </a:r>
            <a:r>
              <a:rPr lang="en-US" b="1" u="sng">
                <a:latin typeface="Aptos"/>
                <a:ea typeface="+mn-lt"/>
                <a:cs typeface="+mn-lt"/>
              </a:rPr>
              <a:t>instructional materials</a:t>
            </a:r>
            <a:r>
              <a:rPr lang="en-US">
                <a:latin typeface="Aptos"/>
                <a:ea typeface="+mn-lt"/>
                <a:cs typeface="+mn-lt"/>
              </a:rPr>
              <a:t> that support culturally and linguistically sustaining practices and foster deeper learning</a:t>
            </a:r>
          </a:p>
          <a:p>
            <a:endParaRPr lang="en-US">
              <a:solidFill>
                <a:schemeClr val="tx1"/>
              </a:solidFill>
              <a:latin typeface="Aptos"/>
              <a:ea typeface="+mn-lt"/>
              <a:cs typeface="+mn-lt"/>
            </a:endParaRPr>
          </a:p>
          <a:p>
            <a:r>
              <a:rPr lang="en-US" b="1">
                <a:solidFill>
                  <a:schemeClr val="tx1"/>
                </a:solidFill>
                <a:latin typeface="Aptos"/>
                <a:cs typeface="Calibri" panose="020F0502020204030204"/>
              </a:rPr>
              <a:t>2.2 </a:t>
            </a:r>
            <a:r>
              <a:rPr lang="en-US">
                <a:solidFill>
                  <a:schemeClr val="tx1"/>
                </a:solidFill>
                <a:latin typeface="Aptos"/>
                <a:cs typeface="Calibri" panose="020F0502020204030204"/>
              </a:rPr>
              <a:t>Use the MTSS process to implement </a:t>
            </a:r>
            <a:r>
              <a:rPr lang="en-US" b="1" u="sng">
                <a:solidFill>
                  <a:schemeClr val="tx1"/>
                </a:solidFill>
                <a:latin typeface="Aptos"/>
                <a:cs typeface="Calibri" panose="020F0502020204030204"/>
              </a:rPr>
              <a:t>academic supports and interventions</a:t>
            </a:r>
            <a:r>
              <a:rPr lang="en-US">
                <a:solidFill>
                  <a:schemeClr val="tx1"/>
                </a:solidFill>
                <a:latin typeface="Aptos"/>
                <a:cs typeface="Calibri" panose="020F0502020204030204"/>
              </a:rPr>
              <a:t> that provide all students, particularly students with disabilities and English learners, equitable access to deeper learning</a:t>
            </a:r>
          </a:p>
          <a:p>
            <a:endParaRPr lang="en-US">
              <a:latin typeface="Aptos"/>
              <a:cs typeface="Calibri" panose="020F0502020204030204"/>
            </a:endParaRPr>
          </a:p>
          <a:p>
            <a:r>
              <a:rPr lang="en-US" b="1">
                <a:latin typeface="Aptos"/>
                <a:cs typeface="Calibri" panose="020F0502020204030204"/>
              </a:rPr>
              <a:t>2.3 </a:t>
            </a:r>
            <a:r>
              <a:rPr lang="en-US" b="1" u="sng">
                <a:effectLst/>
                <a:latin typeface="Aptos"/>
                <a:ea typeface="Calibri" panose="020F0502020204030204" pitchFamily="34" charset="0"/>
                <a:cs typeface="Arial"/>
              </a:rPr>
              <a:t>Reimagine the high school experience</a:t>
            </a:r>
            <a:r>
              <a:rPr lang="en-US">
                <a:effectLst/>
                <a:latin typeface="Aptos"/>
                <a:ea typeface="Calibri" panose="020F0502020204030204" pitchFamily="34" charset="0"/>
                <a:cs typeface="Arial"/>
              </a:rPr>
              <a:t> so that all students are engaged and prepared for post-secondary success</a:t>
            </a:r>
          </a:p>
          <a:p>
            <a:endParaRPr lang="en-US" sz="2000">
              <a:solidFill>
                <a:schemeClr val="tx1"/>
              </a:solidFill>
              <a:latin typeface="Aptos"/>
              <a:cs typeface="Calibri" panose="020F0502020204030204"/>
            </a:endParaRPr>
          </a:p>
          <a:p>
            <a:r>
              <a:rPr lang="en-US" b="1">
                <a:solidFill>
                  <a:schemeClr val="tx1"/>
                </a:solidFill>
                <a:latin typeface="Aptos"/>
                <a:cs typeface="Calibri" panose="020F0502020204030204"/>
              </a:rPr>
              <a:t>2.4 </a:t>
            </a:r>
            <a:r>
              <a:rPr lang="en-US">
                <a:solidFill>
                  <a:schemeClr val="tx1"/>
                </a:solidFill>
                <a:effectLst/>
                <a:latin typeface="Aptos"/>
                <a:ea typeface="Calibri" panose="020F0502020204030204" pitchFamily="34" charset="0"/>
                <a:cs typeface="Arial"/>
              </a:rPr>
              <a:t>Develop a coherent and </a:t>
            </a:r>
            <a:r>
              <a:rPr lang="en-US" b="1" u="sng">
                <a:solidFill>
                  <a:schemeClr val="tx1"/>
                </a:solidFill>
                <a:effectLst/>
                <a:latin typeface="Aptos"/>
                <a:ea typeface="Calibri" panose="020F0502020204030204" pitchFamily="34" charset="0"/>
                <a:cs typeface="Arial"/>
              </a:rPr>
              <a:t>holistic range of programming</a:t>
            </a:r>
            <a:r>
              <a:rPr lang="en-US">
                <a:solidFill>
                  <a:schemeClr val="tx1"/>
                </a:solidFill>
                <a:effectLst/>
                <a:latin typeface="Aptos"/>
                <a:ea typeface="Calibri" panose="020F0502020204030204" pitchFamily="34" charset="0"/>
                <a:cs typeface="Arial"/>
              </a:rPr>
              <a:t> that is responsive to the needs and interests of diverse learners</a:t>
            </a:r>
          </a:p>
          <a:p>
            <a:endParaRPr lang="en-US" sz="2000">
              <a:latin typeface="Aptos"/>
              <a:cs typeface="Calibri" panose="020F0502020204030204"/>
            </a:endParaRPr>
          </a:p>
          <a:p>
            <a:endParaRPr lang="en-US" sz="1600">
              <a:latin typeface="Aptos"/>
              <a:cs typeface="Calibri" panose="020F0502020204030204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6604220-22DE-0C4F-FAA1-A527DFDE219C}"/>
              </a:ext>
            </a:extLst>
          </p:cNvPr>
          <p:cNvSpPr/>
          <p:nvPr/>
        </p:nvSpPr>
        <p:spPr>
          <a:xfrm>
            <a:off x="8873809" y="1730072"/>
            <a:ext cx="2476072" cy="1217768"/>
          </a:xfrm>
          <a:prstGeom prst="roundRect">
            <a:avLst/>
          </a:prstGeom>
          <a:solidFill>
            <a:srgbClr val="E0AC1B"/>
          </a:solidFill>
          <a:ln>
            <a:solidFill>
              <a:srgbClr val="E0AC1B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ptos"/>
                <a:cs typeface="Calibri"/>
              </a:rPr>
              <a:t> High-Dosage Tutoring Update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EB5749-6323-B569-B841-0188A6C5E051}"/>
              </a:ext>
            </a:extLst>
          </p:cNvPr>
          <p:cNvSpPr/>
          <p:nvPr/>
        </p:nvSpPr>
        <p:spPr>
          <a:xfrm>
            <a:off x="8873809" y="3012173"/>
            <a:ext cx="2476072" cy="997503"/>
          </a:xfrm>
          <a:prstGeom prst="roundRect">
            <a:avLst/>
          </a:prstGeom>
          <a:solidFill>
            <a:srgbClr val="E0AC1B"/>
          </a:solidFill>
          <a:ln>
            <a:solidFill>
              <a:srgbClr val="E0AC1B"/>
            </a:solidFill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ptos"/>
                <a:cs typeface="Calibri"/>
              </a:rPr>
              <a:t>Literacy Launch Update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5574519-AE34-E06A-B866-0AD1FA2715BE}"/>
              </a:ext>
            </a:extLst>
          </p:cNvPr>
          <p:cNvCxnSpPr>
            <a:cxnSpLocks/>
          </p:cNvCxnSpPr>
          <p:nvPr/>
        </p:nvCxnSpPr>
        <p:spPr>
          <a:xfrm>
            <a:off x="6857464" y="2945361"/>
            <a:ext cx="1928385" cy="5953"/>
          </a:xfrm>
          <a:prstGeom prst="straightConnector1">
            <a:avLst/>
          </a:prstGeom>
          <a:ln w="76200">
            <a:solidFill>
              <a:srgbClr val="E0AC1B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697C3BB-D67D-1C22-D988-B088DBBB9E01}"/>
              </a:ext>
            </a:extLst>
          </p:cNvPr>
          <p:cNvSpPr txBox="1"/>
          <p:nvPr/>
        </p:nvSpPr>
        <p:spPr>
          <a:xfrm>
            <a:off x="6453188" y="2160984"/>
            <a:ext cx="809624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9600">
                <a:solidFill>
                  <a:srgbClr val="E0AC1B"/>
                </a:solidFill>
                <a:cs typeface="Calibri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72024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A0BB4E6A684694772750B001C800" ma:contentTypeVersion="15" ma:contentTypeDescription="Create a new document." ma:contentTypeScope="" ma:versionID="ceebc1cb4766b46d7617b2a00bdd1b58">
  <xsd:schema xmlns:xsd="http://www.w3.org/2001/XMLSchema" xmlns:xs="http://www.w3.org/2001/XMLSchema" xmlns:p="http://schemas.microsoft.com/office/2006/metadata/properties" xmlns:ns2="0128f6a2-0fe6-40ac-973e-bb0bf351512f" xmlns:ns3="7a12eb2f-f040-4639-9fb2-5a6588dc8035" targetNamespace="http://schemas.microsoft.com/office/2006/metadata/properties" ma:root="true" ma:fieldsID="64a5af1227fad2f78fb4527f89a6e3fb" ns2:_="" ns3:_="">
    <xsd:import namespace="0128f6a2-0fe6-40ac-973e-bb0bf351512f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8f6a2-0fe6-40ac-973e-bb0bf3515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7bb8feb-9677-4bc1-b64f-9fa6907871bd}" ma:internalName="TaxCatchAll" ma:showField="CatchAllData" ma:web="7a12eb2f-f040-4639-9fb2-5a6588dc8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12eb2f-f040-4639-9fb2-5a6588dc8035" xsi:nil="true"/>
    <lcf76f155ced4ddcb4097134ff3c332f xmlns="0128f6a2-0fe6-40ac-973e-bb0bf351512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E1D0C0-822F-4FEB-AFE2-3939CF0F0A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28f6a2-0fe6-40ac-973e-bb0bf351512f"/>
    <ds:schemaRef ds:uri="7a12eb2f-f040-4639-9fb2-5a6588dc80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77C363-91EE-4053-B445-1432C7A58E21}">
  <ds:schemaRefs>
    <ds:schemaRef ds:uri="http://schemas.microsoft.com/office/2006/metadata/properties"/>
    <ds:schemaRef ds:uri="http://schemas.microsoft.com/office/infopath/2007/PartnerControls"/>
    <ds:schemaRef ds:uri="7a12eb2f-f040-4639-9fb2-5a6588dc8035"/>
    <ds:schemaRef ds:uri="0128f6a2-0fe6-40ac-973e-bb0bf351512f"/>
  </ds:schemaRefs>
</ds:datastoreItem>
</file>

<file path=customXml/itemProps3.xml><?xml version="1.0" encoding="utf-8"?>
<ds:datastoreItem xmlns:ds="http://schemas.openxmlformats.org/officeDocument/2006/customXml" ds:itemID="{1AD95E2A-6AF1-4669-A067-8584A76360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216</Words>
  <Application>Microsoft Office PowerPoint</Application>
  <PresentationFormat>Widescreen</PresentationFormat>
  <Paragraphs>20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5" baseType="lpstr">
      <vt:lpstr>Segoe</vt:lpstr>
      <vt:lpstr>Aptos</vt:lpstr>
      <vt:lpstr>Aptos Display</vt:lpstr>
      <vt:lpstr>Arial</vt:lpstr>
      <vt:lpstr>Calibri</vt:lpstr>
      <vt:lpstr>Courier New</vt:lpstr>
      <vt:lpstr>Segoe UI</vt:lpstr>
      <vt:lpstr>Segoe UI Semibold</vt:lpstr>
      <vt:lpstr>Wingdings</vt:lpstr>
      <vt:lpstr>office theme</vt:lpstr>
      <vt:lpstr>Office Theme</vt:lpstr>
      <vt:lpstr>1_Office Theme</vt:lpstr>
      <vt:lpstr>DESE's Educational Vision and Advancing Student Learning  BESE Update January 28, 2024</vt:lpstr>
      <vt:lpstr>From issue to impact</vt:lpstr>
      <vt:lpstr>Focus on Strategic Objective 2: Deeper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January 2025 Regular Meeting Item 5 PowerPoint: DESE's Educational Vision and Advancing Student Learning</dc:title>
  <dc:creator>DESE</dc:creator>
  <cp:lastModifiedBy>Zou, Dong (EOE)</cp:lastModifiedBy>
  <cp:revision>107</cp:revision>
  <dcterms:created xsi:type="dcterms:W3CDTF">2024-12-12T01:18:37Z</dcterms:created>
  <dcterms:modified xsi:type="dcterms:W3CDTF">2025-01-29T20:02:24Z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Jan 29 2025 12:00AM</vt:lpwstr>
  </property>
</Properties>
</file>