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74" r:id="rId5"/>
    <p:sldId id="272" r:id="rId6"/>
    <p:sldId id="259" r:id="rId7"/>
    <p:sldId id="276" r:id="rId8"/>
    <p:sldId id="268" r:id="rId9"/>
    <p:sldId id="270" r:id="rId10"/>
    <p:sldId id="277" r:id="rId11"/>
    <p:sldId id="278" r:id="rId12"/>
    <p:sldId id="280" r:id="rId13"/>
    <p:sldId id="257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CEA696-0988-18ED-55CB-0BC381DFDD0A}" name="Tarca, Katherine (DESE)" initials="KT" userId="S::Katherine.Tarca@mass.gov::19130e79-1b78-4f60-a0a5-8511ea9cc8b6" providerId="AD"/>
  <p188:author id="{91D3E5EF-EF9A-893D-738D-C764E5812ACF}" name="Sewnarine, Linda (DESE)" initials="SL" userId="S::linda.sewnarine@mass.gov::ec44af20-634e-4f39-b049-693759b8dc88" providerId="AD"/>
  <p188:author id="{64F437FA-D8DD-068F-1009-9FD5BB7B109E}" name="Tarca, Katherine (DESE)" initials="TK" userId="S::katherine.tarca@mass.gov::19130e79-1b78-4f60-a0a5-8511ea9cc8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3188"/>
    <a:srgbClr val="F88F00"/>
    <a:srgbClr val="C41F8C"/>
    <a:srgbClr val="144887"/>
    <a:srgbClr val="5B927F"/>
    <a:srgbClr val="F3F3F3"/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4D320A-D869-A008-3C3F-CD3759E4DEB7}" v="66" dt="2025-01-27T20:30:51.155"/>
    <p1510:client id="{B4FA0348-6447-6F20-9740-24E8F1D2A3AD}" v="5" dt="2025-01-27T21:26:14.129"/>
    <p1510:client id="{B740393C-DDC3-4969-BE1B-E10B79D6CD18}" v="1" dt="2025-01-27T23:28:02.022"/>
    <p1510:client id="{C9FF880C-474D-4CAA-AB4D-781660501BF3}" v="643" dt="2025-01-28T13:37:07.599"/>
    <p1510:client id="{D6341D75-7D9A-409B-9985-4C45A85FFDDC}" v="3" dt="2025-01-27T21:04:28.408"/>
    <p1510:client id="{F858ED2A-AFE5-C5CB-9465-66755F2903AB}" v="9" dt="2025-01-27T15:14:13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59" d="100"/>
          <a:sy n="159" d="100"/>
        </p:scale>
        <p:origin x="25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747A69-A13C-421D-AFD0-A487703EDBA1}" type="datetimeFigureOut"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FE5421-193B-496F-9B30-4D16B234F21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0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300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28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98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5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9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>
              <a:latin typeface="Apto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3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48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 sz="1400" dirty="0">
              <a:latin typeface="Apto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0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>
              <a:latin typeface="Aptos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97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1400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5421-193B-496F-9B30-4D16B234F2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69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C1C1-F021-B672-A6ED-6911756D3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BDE00-F339-1F8D-3F2A-9E78F6FDD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4312A-36E8-0829-4FA2-5303C67E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2E24C-8316-9EF2-475B-D9EB40B8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E3B5F-0F81-2BDE-6D2D-E0AF1848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93EA-7D7B-1F67-DB47-84B67D73D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1C4DF2-1827-567B-9592-F383F628E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25DEE-2C02-C88D-CD2F-9F13F142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529C3-64F7-C59D-F33E-622B61A8C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ADB17-7BB1-5C69-BEC6-BC4D6E47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7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6576CD-AC02-DD31-842E-F1DB16D4F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698E9-FF51-0F99-125F-2EFA8E159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A4BDF-A7C5-2A88-180B-BDE862AE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5C575-7E5E-0640-43A3-05E72ACC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5FB7D-1AAD-A776-EEBB-93B99AE8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D9E97-252C-9315-5FAF-A3F9D2A6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20A7F-C288-CF66-7452-53525C56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C21CF-ACF1-7834-34E6-29527DE6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CC98B-B03B-D63D-9A15-DE473DF7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D2FF-B531-660E-F590-107F5DC48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1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C6AC-3E71-2919-A3A8-2B90E498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6C07B-B79C-BA40-E735-F175EE431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8DE40-4D5B-E823-1007-AE2D375C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BDA0B-71B6-4EE9-941F-C9616019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D1FCC-F1E9-CFF2-F8E0-2E7E6BEA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8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23A3-C4C8-57CE-34B9-C4191616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E2C70-E450-7870-C22A-AF1516AC2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734E4-8DB6-B0A5-74D2-FB919771C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C7E31-E921-1909-9616-31D9E1CA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EDFDE-3C47-3282-C230-2829D14DC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76FC5-88D7-BA81-3484-99C86A13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6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D6B8-9DD5-1404-AB00-456C90158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8343F-8CB3-8062-420B-CB93B731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DD156-CD1F-8844-0EAE-C2E8437BE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2B3D3F-58A9-8B02-8CE6-276FFF555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AA8CE8-0B80-8D60-6A9B-7E33AB4BD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A60E08-70AA-432D-3530-B6EE1441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765D15-A5D6-BFC4-BF25-84C96317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AA79F-A4CF-65C6-E537-9573CE36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0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9BD7-8121-AF95-9777-0B1C9982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C69042-54CF-B832-D354-A9A0AE9C5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BCF24-4DED-7F97-78FA-364E8BDE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A04FB-7777-A3F9-7BE5-4DC9C64B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E6E0F5-43D4-DE99-684A-68CFDE4F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316AF6-F6D4-319B-0D91-44BE075F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0303-964C-CFB8-3B7B-259C92E18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1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6427-F6B4-567D-86FF-3AEEB20A9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B11E-C50F-4A49-47A7-05C0C635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8D3B0-3B06-A603-D081-7A679392C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1C655-20A3-47FC-C4CE-862B3BD2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1D68E-78BC-9171-66B0-4D00F661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D7149-18C8-8CCA-FB16-161C12BE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6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B518-9C37-A62C-83C4-4655508B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6BB5A-842A-1326-03E0-B6F317490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6A1A9-E961-F067-1882-EA914BA1A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855A1-7814-FF8A-801E-AAE3BA34E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D7637-E35E-94F0-33EF-7F960DD88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35DED-5556-A4BD-DC45-4EC2DE1A7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8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59A7E3-AFE6-52AE-C156-7B08F7A8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A7B04-E001-13F5-EC5B-9BDE11CA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CDCFC-DE7A-AEB8-3A82-40B75E4A0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A138B6-A748-EB46-9EC7-5053CA22CC1F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9EDE2-A211-F16C-E5F6-5019F61C5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0C16E-B891-6A3E-A5B0-7BA316BA2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DDF70D-5637-B04E-A69C-A12905D24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4DFE-E441-A4EC-5B14-C39233B54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0232" y="2409910"/>
            <a:ext cx="9033640" cy="1020169"/>
          </a:xfrm>
        </p:spPr>
        <p:txBody>
          <a:bodyPr>
            <a:noAutofit/>
          </a:bodyPr>
          <a:lstStyle/>
          <a:p>
            <a:pPr algn="l"/>
            <a:r>
              <a:rPr lang="en-US" sz="5400" b="1" spc="-150" dirty="0">
                <a:solidFill>
                  <a:srgbClr val="144887"/>
                </a:solidFill>
                <a:latin typeface="Rockwell"/>
                <a:cs typeface="Calibri"/>
              </a:rPr>
              <a:t>Literacy Launch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B53FA-20FF-F042-C591-D351B31A3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9058" y="4178710"/>
            <a:ext cx="6915807" cy="49699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2600" b="1">
                <a:solidFill>
                  <a:srgbClr val="B33188"/>
                </a:solidFill>
              </a:rPr>
              <a:t>January 28, 2025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B771F20-A057-1F7C-5A5B-5409D7A6E5F0}"/>
              </a:ext>
            </a:extLst>
          </p:cNvPr>
          <p:cNvSpPr txBox="1">
            <a:spLocks/>
          </p:cNvSpPr>
          <p:nvPr/>
        </p:nvSpPr>
        <p:spPr>
          <a:xfrm>
            <a:off x="2319058" y="4822370"/>
            <a:ext cx="8588428" cy="12263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>
                <a:solidFill>
                  <a:srgbClr val="B33188"/>
                </a:solidFill>
              </a:rPr>
              <a:t>Erin Hashimoto-Martell, Associate Commissioner, Instructional Support</a:t>
            </a:r>
          </a:p>
          <a:p>
            <a:pPr algn="l"/>
            <a:r>
              <a:rPr lang="en-US" sz="2100">
                <a:solidFill>
                  <a:srgbClr val="B33188"/>
                </a:solidFill>
              </a:rPr>
              <a:t>Katherine Tarca, Director, Literacy &amp; Humanities</a:t>
            </a:r>
          </a:p>
          <a:p>
            <a:pPr algn="l"/>
            <a:r>
              <a:rPr lang="en-US" sz="2100">
                <a:solidFill>
                  <a:srgbClr val="B33188"/>
                </a:solidFill>
              </a:rPr>
              <a:t>Linda Sewnarine, Assistant Director, Literacy</a:t>
            </a:r>
          </a:p>
        </p:txBody>
      </p:sp>
      <p:pic>
        <p:nvPicPr>
          <p:cNvPr id="5" name="Picture 4" descr="A cartoon rocket with a blue circle&#10;&#10;Description automatically generated">
            <a:extLst>
              <a:ext uri="{FF2B5EF4-FFF2-40B4-BE49-F238E27FC236}">
                <a16:creationId xmlns:a16="http://schemas.microsoft.com/office/drawing/2014/main" id="{3D42A9F5-9B93-D313-E4CE-B2C168934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63456">
            <a:off x="665920" y="2234104"/>
            <a:ext cx="1436271" cy="14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52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642600" cy="1066800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/>
                <a:cs typeface="Calibri"/>
              </a:rPr>
              <a:t>Literacy Launch: Coming Soon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3094-B8D8-D44A-00A8-1472CC490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025"/>
            <a:ext cx="10515600" cy="4233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PRISM II grant</a:t>
            </a:r>
            <a:endParaRPr lang="en-US"/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Literacy Launch professional learning institutes in summer 2025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Support for additional educator preparation roles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Selection of Literacy Launch evaluation partner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endParaRPr lang="en-US" sz="2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81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515600" cy="1066800"/>
          </a:xfrm>
        </p:spPr>
        <p:txBody>
          <a:bodyPr>
            <a:norm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 panose="02060603020205020403" pitchFamily="18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3094-B8D8-D44A-00A8-1472CC490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025"/>
            <a:ext cx="10515600" cy="4233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Tx/>
              <a:buChar char="-"/>
            </a:pPr>
            <a:r>
              <a:rPr lang="en-US">
                <a:solidFill>
                  <a:srgbClr val="000000"/>
                </a:solidFill>
                <a:ea typeface="Calibri"/>
                <a:cs typeface="Calibri"/>
              </a:rPr>
              <a:t>Progress of Literacy Launch</a:t>
            </a:r>
            <a:endParaRPr lang="en-US">
              <a:ea typeface="Calibri"/>
              <a:cs typeface="Calibri"/>
            </a:endParaRPr>
          </a:p>
          <a:p>
            <a:pPr>
              <a:buFontTx/>
              <a:buChar char="-"/>
            </a:pPr>
            <a:r>
              <a:rPr lang="en-US">
                <a:solidFill>
                  <a:srgbClr val="000000"/>
                </a:solidFill>
                <a:ea typeface="Calibri"/>
                <a:cs typeface="Calibri"/>
              </a:rPr>
              <a:t>PRISM I grant </a:t>
            </a:r>
            <a:endParaRPr lang="en-US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en-US" sz="2800">
                <a:solidFill>
                  <a:srgbClr val="000000"/>
                </a:solidFill>
                <a:ea typeface="Calibri"/>
                <a:cs typeface="Calibri"/>
              </a:rPr>
              <a:t>Awarded districts</a:t>
            </a:r>
          </a:p>
          <a:p>
            <a:pPr lvl="1">
              <a:buFontTx/>
              <a:buChar char="-"/>
            </a:pPr>
            <a:r>
              <a:rPr lang="en-US" sz="2800">
                <a:solidFill>
                  <a:srgbClr val="000000"/>
                </a:solidFill>
                <a:ea typeface="Calibri"/>
                <a:cs typeface="Calibri"/>
              </a:rPr>
              <a:t>Student outcome goals and annual targets</a:t>
            </a:r>
          </a:p>
          <a:p>
            <a:pPr>
              <a:buFontTx/>
              <a:buChar char="-"/>
            </a:pPr>
            <a:r>
              <a:rPr lang="en-US">
                <a:solidFill>
                  <a:srgbClr val="000000"/>
                </a:solidFill>
                <a:ea typeface="Calibri"/>
                <a:cs typeface="Calibri"/>
              </a:rPr>
              <a:t>Literacy Launch: coming soon</a:t>
            </a:r>
            <a:endParaRPr lang="en-US"/>
          </a:p>
          <a:p>
            <a:pPr>
              <a:buFontTx/>
              <a:buChar char="-"/>
            </a:pPr>
            <a:endParaRPr lang="en-US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endParaRPr lang="en-US" b="0" i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37172A3-45C3-F309-DE0B-1A56906C6DFB}"/>
              </a:ext>
            </a:extLst>
          </p:cNvPr>
          <p:cNvSpPr txBox="1">
            <a:spLocks/>
          </p:cNvSpPr>
          <p:nvPr/>
        </p:nvSpPr>
        <p:spPr>
          <a:xfrm>
            <a:off x="2474976" y="396273"/>
            <a:ext cx="9034272" cy="3383247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3600">
                <a:solidFill>
                  <a:srgbClr val="144887"/>
                </a:solidFill>
                <a:latin typeface="Rockwell" panose="02060603020205020403" pitchFamily="18" charset="0"/>
              </a:rPr>
              <a:t>Increase the number of public schools and licensed early education and care providers in the commonwealth providing evidence-based literacy instruction to students in prekindergarten through grade 3.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E9A1082-FBB1-54CD-3A27-14CF94B23720}"/>
              </a:ext>
            </a:extLst>
          </p:cNvPr>
          <p:cNvSpPr/>
          <p:nvPr/>
        </p:nvSpPr>
        <p:spPr>
          <a:xfrm>
            <a:off x="3133344" y="4113670"/>
            <a:ext cx="2962656" cy="1142212"/>
          </a:xfrm>
          <a:custGeom>
            <a:avLst/>
            <a:gdLst>
              <a:gd name="connsiteX0" fmla="*/ 0 w 4568851"/>
              <a:gd name="connsiteY0" fmla="*/ 114221 h 1142212"/>
              <a:gd name="connsiteX1" fmla="*/ 114221 w 4568851"/>
              <a:gd name="connsiteY1" fmla="*/ 0 h 1142212"/>
              <a:gd name="connsiteX2" fmla="*/ 4454630 w 4568851"/>
              <a:gd name="connsiteY2" fmla="*/ 0 h 1142212"/>
              <a:gd name="connsiteX3" fmla="*/ 4568851 w 4568851"/>
              <a:gd name="connsiteY3" fmla="*/ 114221 h 1142212"/>
              <a:gd name="connsiteX4" fmla="*/ 4568851 w 4568851"/>
              <a:gd name="connsiteY4" fmla="*/ 1027991 h 1142212"/>
              <a:gd name="connsiteX5" fmla="*/ 4454630 w 4568851"/>
              <a:gd name="connsiteY5" fmla="*/ 1142212 h 1142212"/>
              <a:gd name="connsiteX6" fmla="*/ 114221 w 4568851"/>
              <a:gd name="connsiteY6" fmla="*/ 1142212 h 1142212"/>
              <a:gd name="connsiteX7" fmla="*/ 0 w 4568851"/>
              <a:gd name="connsiteY7" fmla="*/ 1027991 h 1142212"/>
              <a:gd name="connsiteX8" fmla="*/ 0 w 4568851"/>
              <a:gd name="connsiteY8" fmla="*/ 114221 h 114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68851" h="1142212">
                <a:moveTo>
                  <a:pt x="0" y="114221"/>
                </a:moveTo>
                <a:cubicBezTo>
                  <a:pt x="0" y="51138"/>
                  <a:pt x="51138" y="0"/>
                  <a:pt x="114221" y="0"/>
                </a:cubicBezTo>
                <a:lnTo>
                  <a:pt x="4454630" y="0"/>
                </a:lnTo>
                <a:cubicBezTo>
                  <a:pt x="4517713" y="0"/>
                  <a:pt x="4568851" y="51138"/>
                  <a:pt x="4568851" y="114221"/>
                </a:cubicBezTo>
                <a:lnTo>
                  <a:pt x="4568851" y="1027991"/>
                </a:lnTo>
                <a:cubicBezTo>
                  <a:pt x="4568851" y="1091074"/>
                  <a:pt x="4517713" y="1142212"/>
                  <a:pt x="4454630" y="1142212"/>
                </a:cubicBezTo>
                <a:lnTo>
                  <a:pt x="114221" y="1142212"/>
                </a:lnTo>
                <a:cubicBezTo>
                  <a:pt x="51138" y="1142212"/>
                  <a:pt x="0" y="1091074"/>
                  <a:pt x="0" y="1027991"/>
                </a:cubicBezTo>
                <a:lnTo>
                  <a:pt x="0" y="114221"/>
                </a:lnTo>
                <a:close/>
              </a:path>
            </a:pathLst>
          </a:custGeom>
          <a:solidFill>
            <a:srgbClr val="C41F8C">
              <a:alpha val="89804"/>
            </a:srgb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744" tIns="67744" rIns="67744" bIns="67744" numCol="1" spcCol="127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>
                <a:solidFill>
                  <a:schemeClr val="bg1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Students reading and writing on grade level by grade 3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10509AF-5B81-44AC-6B09-38CDE78E0864}"/>
              </a:ext>
            </a:extLst>
          </p:cNvPr>
          <p:cNvSpPr/>
          <p:nvPr/>
        </p:nvSpPr>
        <p:spPr>
          <a:xfrm>
            <a:off x="6827521" y="4113670"/>
            <a:ext cx="2962656" cy="1142212"/>
          </a:xfrm>
          <a:custGeom>
            <a:avLst/>
            <a:gdLst>
              <a:gd name="connsiteX0" fmla="*/ 0 w 4568851"/>
              <a:gd name="connsiteY0" fmla="*/ 114221 h 1142212"/>
              <a:gd name="connsiteX1" fmla="*/ 114221 w 4568851"/>
              <a:gd name="connsiteY1" fmla="*/ 0 h 1142212"/>
              <a:gd name="connsiteX2" fmla="*/ 4454630 w 4568851"/>
              <a:gd name="connsiteY2" fmla="*/ 0 h 1142212"/>
              <a:gd name="connsiteX3" fmla="*/ 4568851 w 4568851"/>
              <a:gd name="connsiteY3" fmla="*/ 114221 h 1142212"/>
              <a:gd name="connsiteX4" fmla="*/ 4568851 w 4568851"/>
              <a:gd name="connsiteY4" fmla="*/ 1027991 h 1142212"/>
              <a:gd name="connsiteX5" fmla="*/ 4454630 w 4568851"/>
              <a:gd name="connsiteY5" fmla="*/ 1142212 h 1142212"/>
              <a:gd name="connsiteX6" fmla="*/ 114221 w 4568851"/>
              <a:gd name="connsiteY6" fmla="*/ 1142212 h 1142212"/>
              <a:gd name="connsiteX7" fmla="*/ 0 w 4568851"/>
              <a:gd name="connsiteY7" fmla="*/ 1027991 h 1142212"/>
              <a:gd name="connsiteX8" fmla="*/ 0 w 4568851"/>
              <a:gd name="connsiteY8" fmla="*/ 114221 h 114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68851" h="1142212">
                <a:moveTo>
                  <a:pt x="0" y="114221"/>
                </a:moveTo>
                <a:cubicBezTo>
                  <a:pt x="0" y="51138"/>
                  <a:pt x="51138" y="0"/>
                  <a:pt x="114221" y="0"/>
                </a:cubicBezTo>
                <a:lnTo>
                  <a:pt x="4454630" y="0"/>
                </a:lnTo>
                <a:cubicBezTo>
                  <a:pt x="4517713" y="0"/>
                  <a:pt x="4568851" y="51138"/>
                  <a:pt x="4568851" y="114221"/>
                </a:cubicBezTo>
                <a:lnTo>
                  <a:pt x="4568851" y="1027991"/>
                </a:lnTo>
                <a:cubicBezTo>
                  <a:pt x="4568851" y="1091074"/>
                  <a:pt x="4517713" y="1142212"/>
                  <a:pt x="4454630" y="1142212"/>
                </a:cubicBezTo>
                <a:lnTo>
                  <a:pt x="114221" y="1142212"/>
                </a:lnTo>
                <a:cubicBezTo>
                  <a:pt x="51138" y="1142212"/>
                  <a:pt x="0" y="1091074"/>
                  <a:pt x="0" y="1027991"/>
                </a:cubicBezTo>
                <a:lnTo>
                  <a:pt x="0" y="114221"/>
                </a:lnTo>
                <a:close/>
              </a:path>
            </a:pathLst>
          </a:custGeom>
          <a:solidFill>
            <a:srgbClr val="C41F8C">
              <a:alpha val="90000"/>
            </a:srgb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744" tIns="67744" rIns="67744" bIns="67744" numCol="1" spcCol="127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>
                <a:solidFill>
                  <a:schemeClr val="bg1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Equity in early literacy</a:t>
            </a:r>
          </a:p>
        </p:txBody>
      </p:sp>
    </p:spTree>
    <p:extLst>
      <p:ext uri="{BB962C8B-B14F-4D97-AF65-F5344CB8AC3E}">
        <p14:creationId xmlns:p14="http://schemas.microsoft.com/office/powerpoint/2010/main" val="242322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642600" cy="1066800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/>
                <a:cs typeface="Calibri"/>
              </a:rPr>
              <a:t>Progress of Literacy Launch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3094-B8D8-D44A-00A8-1472CC490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025"/>
            <a:ext cx="10515600" cy="4233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solidFill>
                  <a:srgbClr val="000000"/>
                </a:solidFill>
                <a:latin typeface="Aptos"/>
                <a:ea typeface="Calibri"/>
                <a:cs typeface="Calibri"/>
              </a:rPr>
              <a:t>PRISM I grant awarded</a:t>
            </a:r>
            <a:endParaRPr lang="en-US">
              <a:solidFill>
                <a:srgbClr val="000000"/>
              </a:solidFill>
              <a:latin typeface="Aptos"/>
              <a:ea typeface="Calibri"/>
              <a:cs typeface="Calibri"/>
            </a:endParaRP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Partner selected to support PRISM I districts (TNTP)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17 districts engaged in early literacy Communities of Practice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Literacy-focused review of educator preparation programs underway</a:t>
            </a: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r>
              <a:rPr lang="en-US" sz="2600">
                <a:ea typeface="Calibri"/>
                <a:cs typeface="Calibri"/>
              </a:rPr>
              <a:t>Over 70 higher ed faculty members engaged in a professional learning community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600">
              <a:ea typeface="Calibri"/>
              <a:cs typeface="Calibri"/>
            </a:endParaRPr>
          </a:p>
          <a:p>
            <a:pPr marL="514350" indent="-514350">
              <a:spcAft>
                <a:spcPts val="1200"/>
              </a:spcAft>
              <a:buFont typeface="Wingdings" panose="020B0604020202020204" pitchFamily="34" charset="0"/>
              <a:buChar char="ü"/>
            </a:pPr>
            <a:endParaRPr lang="en-US" sz="2600">
              <a:ea typeface="Calibri"/>
              <a:cs typeface="Calibri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2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93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515600" cy="1066800"/>
          </a:xfrm>
        </p:spPr>
        <p:txBody>
          <a:bodyPr>
            <a:normAutofit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/>
                <a:cs typeface="Calibri"/>
              </a:rPr>
              <a:t>PRISM I Grant Recipients</a:t>
            </a:r>
            <a:endParaRPr lang="en-US" sz="5000" b="1">
              <a:solidFill>
                <a:schemeClr val="bg1"/>
              </a:solidFill>
              <a:latin typeface="Rockwell" panose="02060603020205020403" pitchFamily="18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5" descr="A triangle with a triangle in the middle&#10;&#10;Description automatically generated">
            <a:extLst>
              <a:ext uri="{FF2B5EF4-FFF2-40B4-BE49-F238E27FC236}">
                <a16:creationId xmlns:a16="http://schemas.microsoft.com/office/drawing/2014/main" id="{3DDB671E-7F68-5515-093D-D23D66D9B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87" y="5680126"/>
            <a:ext cx="980026" cy="90573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ACC816-73EF-FB13-2104-85CE5E87A5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585693"/>
              </p:ext>
            </p:extLst>
          </p:nvPr>
        </p:nvGraphicFramePr>
        <p:xfrm>
          <a:off x="838200" y="2068965"/>
          <a:ext cx="10515600" cy="350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173344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1769848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PRISM I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9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Brockton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Framingham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503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Gateway Regional School District (in partnership with Farmington River Regional School District)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Haverhill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469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Holyoke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Lynn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625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Nashoba Regional School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New Bedford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15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Northborough Public Schools (in partnership with Southborough Public Schools)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Norwood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402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Peabody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Salem Public Schools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54292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Stoneham Public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78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0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A0D5-C405-E597-5EC7-2E1F919A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144887"/>
                </a:solidFill>
                <a:latin typeface="Rockwell"/>
                <a:cs typeface="Calibri"/>
              </a:rPr>
              <a:t>PRISM I Student Outcome Goals</a:t>
            </a:r>
            <a:endParaRPr lang="en-US" b="1">
              <a:solidFill>
                <a:srgbClr val="144887"/>
              </a:solidFill>
              <a:latin typeface="Rockwell" panose="02060603020205020403" pitchFamily="18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BB566-E499-11C9-EA03-DD67F8E39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5971"/>
            <a:ext cx="4806696" cy="42100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600" b="1">
                <a:solidFill>
                  <a:srgbClr val="144887"/>
                </a:solidFill>
                <a:latin typeface="Aptos"/>
                <a:cs typeface="Calibri"/>
              </a:rPr>
              <a:t>Early literacy screening assessments</a:t>
            </a:r>
            <a:br>
              <a:rPr lang="en-US" sz="2200" b="1">
                <a:latin typeface="Aptos" panose="020B0004020202020204" pitchFamily="34" charset="0"/>
                <a:cs typeface="Calibri" panose="020F0502020204030204" pitchFamily="34" charset="0"/>
              </a:rPr>
            </a:br>
            <a:endParaRPr lang="en-US" sz="2200" b="1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US" sz="2200">
                <a:solidFill>
                  <a:schemeClr val="bg1"/>
                </a:solidFill>
                <a:latin typeface="Aptos"/>
                <a:cs typeface="Calibri"/>
              </a:rPr>
              <a:t>80% of students in the PRISM I cohort meet reading benchmarks by the end of each grade K-3 </a:t>
            </a:r>
          </a:p>
          <a:p>
            <a:r>
              <a:rPr lang="en-US" sz="2200">
                <a:solidFill>
                  <a:schemeClr val="bg1"/>
                </a:solidFill>
                <a:latin typeface="Aptos"/>
                <a:cs typeface="Calibri"/>
              </a:rPr>
              <a:t>Reduce disparities in the percentage of students in the PRISM I cohort meeting reading benchmarks annually </a:t>
            </a:r>
          </a:p>
          <a:p>
            <a:endParaRPr lang="en-US" sz="220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82E713-F792-1734-2558-6E2C6A364D6E}"/>
              </a:ext>
            </a:extLst>
          </p:cNvPr>
          <p:cNvSpPr txBox="1">
            <a:spLocks/>
          </p:cNvSpPr>
          <p:nvPr/>
        </p:nvSpPr>
        <p:spPr>
          <a:xfrm>
            <a:off x="6211109" y="2045971"/>
            <a:ext cx="4806696" cy="4210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>
                <a:solidFill>
                  <a:srgbClr val="144887"/>
                </a:solidFill>
                <a:latin typeface="Aptos"/>
                <a:cs typeface="Calibri"/>
              </a:rPr>
              <a:t>Grade 3 ELA MCAS</a:t>
            </a:r>
            <a:br>
              <a:rPr lang="en-US" sz="2200" b="1">
                <a:latin typeface="Aptos" panose="020B0004020202020204" pitchFamily="34" charset="0"/>
                <a:cs typeface="Calibri" panose="020F0502020204030204" pitchFamily="34" charset="0"/>
              </a:rPr>
            </a:br>
            <a:br>
              <a:rPr lang="en-US" sz="2200" b="1">
                <a:latin typeface="Aptos" panose="020B0004020202020204" pitchFamily="34" charset="0"/>
                <a:cs typeface="Calibri" panose="020F0502020204030204" pitchFamily="34" charset="0"/>
              </a:rPr>
            </a:br>
            <a:endParaRPr lang="en-US" sz="2600" b="1">
              <a:solidFill>
                <a:srgbClr val="144887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US" sz="2200">
                <a:solidFill>
                  <a:schemeClr val="bg1"/>
                </a:solidFill>
                <a:latin typeface="Aptos"/>
                <a:cs typeface="Calibri"/>
              </a:rPr>
              <a:t>33% increase in the percentage of students meeting or exceeding expectations in the PRISM I cohort</a:t>
            </a:r>
          </a:p>
          <a:p>
            <a:r>
              <a:rPr lang="en-US" sz="2200">
                <a:solidFill>
                  <a:schemeClr val="bg1"/>
                </a:solidFill>
                <a:latin typeface="Aptos"/>
                <a:cs typeface="Calibri"/>
              </a:rPr>
              <a:t>Reduce disparities in the percentage of students in the PRISM I cohort meeting or exceeding expectations annually </a:t>
            </a:r>
          </a:p>
          <a:p>
            <a:endParaRPr lang="en-US" sz="220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220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4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515600" cy="1066800"/>
          </a:xfrm>
        </p:spPr>
        <p:txBody>
          <a:bodyPr>
            <a:normAutofit fontScale="90000"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/>
                <a:cs typeface="Calibri"/>
              </a:rPr>
              <a:t>PRISM I Annual Progress Targets</a:t>
            </a:r>
            <a:endParaRPr lang="en-US" sz="5000" b="1">
              <a:solidFill>
                <a:schemeClr val="bg1"/>
              </a:solidFill>
              <a:latin typeface="Rockwell" panose="02060603020205020403" pitchFamily="18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5" descr="A triangle with a triangle in the middle&#10;&#10;Description automatically generated">
            <a:extLst>
              <a:ext uri="{FF2B5EF4-FFF2-40B4-BE49-F238E27FC236}">
                <a16:creationId xmlns:a16="http://schemas.microsoft.com/office/drawing/2014/main" id="{3DDB671E-7F68-5515-093D-D23D66D9B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87" y="5680126"/>
            <a:ext cx="980026" cy="905736"/>
          </a:xfrm>
          <a:prstGeom prst="rect">
            <a:avLst/>
          </a:prstGeom>
        </p:spPr>
      </p:pic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A0282C9-82A7-C040-581B-DAC62137C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008986"/>
              </p:ext>
            </p:extLst>
          </p:nvPr>
        </p:nvGraphicFramePr>
        <p:xfrm>
          <a:off x="680962" y="3434291"/>
          <a:ext cx="11023604" cy="174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721">
                  <a:extLst>
                    <a:ext uri="{9D8B030D-6E8A-4147-A177-3AD203B41FA5}">
                      <a16:colId xmlns:a16="http://schemas.microsoft.com/office/drawing/2014/main" val="3158428277"/>
                    </a:ext>
                  </a:extLst>
                </a:gridCol>
                <a:gridCol w="2300111">
                  <a:extLst>
                    <a:ext uri="{9D8B030D-6E8A-4147-A177-3AD203B41FA5}">
                      <a16:colId xmlns:a16="http://schemas.microsoft.com/office/drawing/2014/main" val="812076469"/>
                    </a:ext>
                  </a:extLst>
                </a:gridCol>
                <a:gridCol w="2130777">
                  <a:extLst>
                    <a:ext uri="{9D8B030D-6E8A-4147-A177-3AD203B41FA5}">
                      <a16:colId xmlns:a16="http://schemas.microsoft.com/office/drawing/2014/main" val="2506469841"/>
                    </a:ext>
                  </a:extLst>
                </a:gridCol>
                <a:gridCol w="1989665">
                  <a:extLst>
                    <a:ext uri="{9D8B030D-6E8A-4147-A177-3AD203B41FA5}">
                      <a16:colId xmlns:a16="http://schemas.microsoft.com/office/drawing/2014/main" val="3635808412"/>
                    </a:ext>
                  </a:extLst>
                </a:gridCol>
                <a:gridCol w="2398330">
                  <a:extLst>
                    <a:ext uri="{9D8B030D-6E8A-4147-A177-3AD203B41FA5}">
                      <a16:colId xmlns:a16="http://schemas.microsoft.com/office/drawing/2014/main" val="4050130502"/>
                    </a:ext>
                  </a:extLst>
                </a:gridCol>
              </a:tblGrid>
              <a:tr h="973666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Baseline 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1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2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3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 b="1" i="0" u="none" strike="noStrike" noProof="0">
                          <a:latin typeface="Aptos"/>
                        </a:rPr>
                        <a:t>End-of-program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03429"/>
                  </a:ext>
                </a:extLst>
              </a:tr>
              <a:tr h="77611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40% meeting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55% meeting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70% meeting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80%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42411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C809839-69B7-583E-9FEC-669A7398E5D9}"/>
              </a:ext>
            </a:extLst>
          </p:cNvPr>
          <p:cNvSpPr txBox="1"/>
          <p:nvPr/>
        </p:nvSpPr>
        <p:spPr>
          <a:xfrm>
            <a:off x="677333" y="2189238"/>
            <a:ext cx="105083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Percentage of students in the PRISM I cohort meet reading benchmarks by the end of each grade K-3 on </a:t>
            </a:r>
            <a:r>
              <a:rPr lang="en-US" sz="2400" b="1"/>
              <a:t>early literacy screening assessments</a:t>
            </a:r>
          </a:p>
        </p:txBody>
      </p:sp>
    </p:spTree>
    <p:extLst>
      <p:ext uri="{BB962C8B-B14F-4D97-AF65-F5344CB8AC3E}">
        <p14:creationId xmlns:p14="http://schemas.microsoft.com/office/powerpoint/2010/main" val="30956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38CD-EB26-78EB-1AFA-2A6FB702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701"/>
            <a:ext cx="10515600" cy="1066800"/>
          </a:xfrm>
        </p:spPr>
        <p:txBody>
          <a:bodyPr>
            <a:normAutofit fontScale="90000"/>
          </a:bodyPr>
          <a:lstStyle/>
          <a:p>
            <a:r>
              <a:rPr lang="en-US" sz="5000" b="1">
                <a:solidFill>
                  <a:schemeClr val="bg1"/>
                </a:solidFill>
                <a:latin typeface="Rockwell"/>
                <a:cs typeface="Calibri"/>
              </a:rPr>
              <a:t>PRISM I Annual Progress Targets</a:t>
            </a:r>
            <a:endParaRPr lang="en-US" sz="5000" b="1">
              <a:solidFill>
                <a:schemeClr val="bg1"/>
              </a:solidFill>
              <a:latin typeface="Rockwell" panose="02060603020205020403" pitchFamily="18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5" descr="A triangle with a triangle in the middle&#10;&#10;Description automatically generated">
            <a:extLst>
              <a:ext uri="{FF2B5EF4-FFF2-40B4-BE49-F238E27FC236}">
                <a16:creationId xmlns:a16="http://schemas.microsoft.com/office/drawing/2014/main" id="{3DDB671E-7F68-5515-093D-D23D66D9B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87" y="5680126"/>
            <a:ext cx="980026" cy="905736"/>
          </a:xfrm>
          <a:prstGeom prst="rect">
            <a:avLst/>
          </a:prstGeom>
        </p:spPr>
      </p:pic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A0282C9-82A7-C040-581B-DAC62137C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00100"/>
              </p:ext>
            </p:extLst>
          </p:nvPr>
        </p:nvGraphicFramePr>
        <p:xfrm>
          <a:off x="677332" y="3435047"/>
          <a:ext cx="10722811" cy="1763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562">
                  <a:extLst>
                    <a:ext uri="{9D8B030D-6E8A-4147-A177-3AD203B41FA5}">
                      <a16:colId xmlns:a16="http://schemas.microsoft.com/office/drawing/2014/main" val="2247905282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812076469"/>
                    </a:ext>
                  </a:extLst>
                </a:gridCol>
                <a:gridCol w="2144562">
                  <a:extLst>
                    <a:ext uri="{9D8B030D-6E8A-4147-A177-3AD203B41FA5}">
                      <a16:colId xmlns:a16="http://schemas.microsoft.com/office/drawing/2014/main" val="2506469841"/>
                    </a:ext>
                  </a:extLst>
                </a:gridCol>
                <a:gridCol w="2017888">
                  <a:extLst>
                    <a:ext uri="{9D8B030D-6E8A-4147-A177-3AD203B41FA5}">
                      <a16:colId xmlns:a16="http://schemas.microsoft.com/office/drawing/2014/main" val="3635808412"/>
                    </a:ext>
                  </a:extLst>
                </a:gridCol>
                <a:gridCol w="2271237">
                  <a:extLst>
                    <a:ext uri="{9D8B030D-6E8A-4147-A177-3AD203B41FA5}">
                      <a16:colId xmlns:a16="http://schemas.microsoft.com/office/drawing/2014/main" val="4050130502"/>
                    </a:ext>
                  </a:extLst>
                </a:gridCol>
              </a:tblGrid>
              <a:tr h="94544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Baseline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1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2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 of year 3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End-of-program target</a:t>
                      </a:r>
                    </a:p>
                  </a:txBody>
                  <a:tcPr anchor="ctr">
                    <a:solidFill>
                      <a:srgbClr val="F8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03429"/>
                  </a:ext>
                </a:extLst>
              </a:tr>
              <a:tr h="81844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5%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10%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20%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200"/>
                        <a:t>33% increase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142411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C809839-69B7-583E-9FEC-669A7398E5D9}"/>
              </a:ext>
            </a:extLst>
          </p:cNvPr>
          <p:cNvSpPr txBox="1"/>
          <p:nvPr/>
        </p:nvSpPr>
        <p:spPr>
          <a:xfrm>
            <a:off x="677333" y="2189238"/>
            <a:ext cx="105083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Percentage of students in the PRISM I cohort meeting or exceeding expectations on </a:t>
            </a:r>
            <a:r>
              <a:rPr lang="en-US" sz="2400" b="1"/>
              <a:t>grade 3 ELA/Literacy MCAS</a:t>
            </a:r>
            <a:r>
              <a:rPr lang="en-US" sz="2400"/>
              <a:t>, relative to 2024 levels</a:t>
            </a:r>
          </a:p>
        </p:txBody>
      </p:sp>
    </p:spTree>
    <p:extLst>
      <p:ext uri="{BB962C8B-B14F-4D97-AF65-F5344CB8AC3E}">
        <p14:creationId xmlns:p14="http://schemas.microsoft.com/office/powerpoint/2010/main" val="176476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B423D7-8CE5-0C85-3F6C-D1E424F4B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74931"/>
              </p:ext>
            </p:extLst>
          </p:nvPr>
        </p:nvGraphicFramePr>
        <p:xfrm>
          <a:off x="2042583" y="1788582"/>
          <a:ext cx="9795915" cy="327889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4025559536"/>
                    </a:ext>
                  </a:extLst>
                </a:gridCol>
                <a:gridCol w="2296583">
                  <a:extLst>
                    <a:ext uri="{9D8B030D-6E8A-4147-A177-3AD203B41FA5}">
                      <a16:colId xmlns:a16="http://schemas.microsoft.com/office/drawing/2014/main" val="3096994992"/>
                    </a:ext>
                  </a:extLst>
                </a:gridCol>
                <a:gridCol w="2241541">
                  <a:extLst>
                    <a:ext uri="{9D8B030D-6E8A-4147-A177-3AD203B41FA5}">
                      <a16:colId xmlns:a16="http://schemas.microsoft.com/office/drawing/2014/main" val="527320714"/>
                    </a:ext>
                  </a:extLst>
                </a:gridCol>
                <a:gridCol w="3056458">
                  <a:extLst>
                    <a:ext uri="{9D8B030D-6E8A-4147-A177-3AD203B41FA5}">
                      <a16:colId xmlns:a16="http://schemas.microsoft.com/office/drawing/2014/main" val="695753703"/>
                    </a:ext>
                  </a:extLst>
                </a:gridCol>
              </a:tblGrid>
              <a:tr h="963083">
                <a:tc>
                  <a:txBody>
                    <a:bodyPr/>
                    <a:lstStyle/>
                    <a:p>
                      <a:pPr lvl="0">
                        <a:lnSpc>
                          <a:spcPts val="2850"/>
                        </a:lnSpc>
                        <a:buNone/>
                      </a:pPr>
                      <a:r>
                        <a:rPr lang="en-US" sz="2200" b="1" i="0" u="none" strike="noStrike" noProof="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PRISM I district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88"/>
                    </a:solidFill>
                  </a:tcPr>
                </a:tc>
                <a:tc gridSpan="3"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Percentage of students meeting or exceeding </a:t>
                      </a:r>
                      <a:endParaRPr lang="en-US" sz="2400" b="1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lvl="0">
                        <a:lnSpc>
                          <a:spcPts val="285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Aptos"/>
                        </a:rPr>
                        <a:t>expectations on grade 3 ELA/Literacy MCAS</a:t>
                      </a:r>
                    </a:p>
                  </a:txBody>
                  <a:tcPr anchor="ctr"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8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19882"/>
                  </a:ext>
                </a:extLst>
              </a:tr>
              <a:tr h="959641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endParaRPr lang="en-US" sz="2400" b="1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</a:pPr>
                      <a:r>
                        <a:rPr lang="en-US" sz="2200" b="1">
                          <a:effectLst/>
                          <a:latin typeface="Aptos"/>
                        </a:rPr>
                        <a:t>2019</a:t>
                      </a:r>
                      <a:endParaRPr lang="en-US" sz="2200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</a:pPr>
                      <a:r>
                        <a:rPr lang="en-US" sz="2200" b="1">
                          <a:effectLst/>
                          <a:latin typeface="Aptos"/>
                        </a:rPr>
                        <a:t>2024</a:t>
                      </a:r>
                      <a:endParaRPr lang="en-US" sz="2200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2850"/>
                        </a:lnSpc>
                      </a:pPr>
                      <a:r>
                        <a:rPr lang="en-US" sz="2200" b="1">
                          <a:effectLst/>
                          <a:latin typeface="Aptos"/>
                        </a:rPr>
                        <a:t>2029 </a:t>
                      </a:r>
                    </a:p>
                    <a:p>
                      <a:pPr lvl="0" algn="ctr">
                        <a:lnSpc>
                          <a:spcPts val="2850"/>
                        </a:lnSpc>
                        <a:buNone/>
                      </a:pPr>
                      <a:r>
                        <a:rPr lang="en-US" sz="2200" b="1">
                          <a:effectLst/>
                          <a:latin typeface="Aptos"/>
                        </a:rPr>
                        <a:t>end-of-program target</a:t>
                      </a: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2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53597"/>
                  </a:ext>
                </a:extLst>
              </a:tr>
              <a:tr h="371753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District A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24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21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28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68336"/>
                  </a:ext>
                </a:extLst>
              </a:tr>
              <a:tr h="371753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District B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47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28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37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314091"/>
                  </a:ext>
                </a:extLst>
              </a:tr>
              <a:tr h="371753"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District C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59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52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850"/>
                        </a:lnSpc>
                      </a:pPr>
                      <a:r>
                        <a:rPr lang="en-US" sz="2400">
                          <a:effectLst/>
                          <a:latin typeface="Aptos"/>
                        </a:rPr>
                        <a:t>69</a:t>
                      </a:r>
                      <a:endParaRPr lang="en-US">
                        <a:effectLst/>
                        <a:latin typeface="Aptos"/>
                      </a:endParaRPr>
                    </a:p>
                  </a:txBody>
                  <a:tcPr>
                    <a:lnL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43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43097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4B6CB53-D090-98DB-6308-3CA31B267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728" y="361331"/>
            <a:ext cx="10515600" cy="1082675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144887"/>
                </a:solidFill>
                <a:latin typeface="Rockwell"/>
                <a:cs typeface="Calibri"/>
              </a:rPr>
              <a:t>Impact of PRISM I MCAS Targets</a:t>
            </a:r>
          </a:p>
        </p:txBody>
      </p:sp>
    </p:spTree>
    <p:extLst>
      <p:ext uri="{BB962C8B-B14F-4D97-AF65-F5344CB8AC3E}">
        <p14:creationId xmlns:p14="http://schemas.microsoft.com/office/powerpoint/2010/main" val="251119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D4770A78-5449-864A-ADFC-FEDBEC342B46}" vid="{20EF826D-E6EA-0D43-8CB4-E6370924DD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28f6a2-0fe6-40ac-973e-bb0bf351512f">
      <Terms xmlns="http://schemas.microsoft.com/office/infopath/2007/PartnerControls"/>
    </lcf76f155ced4ddcb4097134ff3c332f>
    <TaxCatchAll xmlns="7a12eb2f-f040-4639-9fb2-5a6588dc803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0EA0BB4E6A684694772750B001C800" ma:contentTypeVersion="15" ma:contentTypeDescription="Create a new document." ma:contentTypeScope="" ma:versionID="ceebc1cb4766b46d7617b2a00bdd1b58">
  <xsd:schema xmlns:xsd="http://www.w3.org/2001/XMLSchema" xmlns:xs="http://www.w3.org/2001/XMLSchema" xmlns:p="http://schemas.microsoft.com/office/2006/metadata/properties" xmlns:ns2="0128f6a2-0fe6-40ac-973e-bb0bf351512f" xmlns:ns3="7a12eb2f-f040-4639-9fb2-5a6588dc8035" targetNamespace="http://schemas.microsoft.com/office/2006/metadata/properties" ma:root="true" ma:fieldsID="64a5af1227fad2f78fb4527f89a6e3fb" ns2:_="" ns3:_="">
    <xsd:import namespace="0128f6a2-0fe6-40ac-973e-bb0bf351512f"/>
    <xsd:import namespace="7a12eb2f-f040-4639-9fb2-5a6588dc80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28f6a2-0fe6-40ac-973e-bb0bf35151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12eb2f-f040-4639-9fb2-5a6588dc80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7bb8feb-9677-4bc1-b64f-9fa6907871bd}" ma:internalName="TaxCatchAll" ma:showField="CatchAllData" ma:web="7a12eb2f-f040-4639-9fb2-5a6588dc80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19C488-AC86-4B30-81B3-F6E68F3914FD}">
  <ds:schemaRefs>
    <ds:schemaRef ds:uri="0128f6a2-0fe6-40ac-973e-bb0bf351512f"/>
    <ds:schemaRef ds:uri="7a12eb2f-f040-4639-9fb2-5a6588dc803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AA9F55-51DC-4261-B476-A7C46B595979}">
  <ds:schemaRefs>
    <ds:schemaRef ds:uri="0128f6a2-0fe6-40ac-973e-bb0bf351512f"/>
    <ds:schemaRef ds:uri="7a12eb2f-f040-4639-9fb2-5a6588dc80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54FA74F-8AE2-4385-BA5A-076194AC64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490</Words>
  <Application>Microsoft Office PowerPoint</Application>
  <PresentationFormat>Widescreen</PresentationFormat>
  <Paragraphs>106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Rockwell</vt:lpstr>
      <vt:lpstr>Wingdings</vt:lpstr>
      <vt:lpstr>Office Theme</vt:lpstr>
      <vt:lpstr>Literacy Launch Update</vt:lpstr>
      <vt:lpstr>Agenda</vt:lpstr>
      <vt:lpstr>PowerPoint Presentation</vt:lpstr>
      <vt:lpstr>Progress of Literacy Launch</vt:lpstr>
      <vt:lpstr>PRISM I Grant Recipients</vt:lpstr>
      <vt:lpstr>PRISM I Student Outcome Goals</vt:lpstr>
      <vt:lpstr>PRISM I Annual Progress Targets</vt:lpstr>
      <vt:lpstr>PRISM I Annual Progress Targets</vt:lpstr>
      <vt:lpstr>Impact of PRISM I MCAS Targets</vt:lpstr>
      <vt:lpstr>Literacy Launch: Coming Soon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BESE January 2025 Regular Meeting Item 6 PowerPoint: Literacy Launch Update</dc:title>
  <dc:creator>DESE</dc:creator>
  <cp:lastModifiedBy>Zou, Dong (EOE)</cp:lastModifiedBy>
  <cp:revision>5</cp:revision>
  <cp:lastPrinted>2025-01-27T23:28:04Z</cp:lastPrinted>
  <dcterms:created xsi:type="dcterms:W3CDTF">2024-05-20T19:07:09Z</dcterms:created>
  <dcterms:modified xsi:type="dcterms:W3CDTF">2025-01-29T20:07:10Z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0x010100FC0EA0BB4E6A684694772750B001C800</vt:lpwstr>
  </property>
  <property fmtid="{D5CDD505-2E9C-101B-9397-08002B2CF9AE}" pid="3" name="MediaServiceImageTags">
    <vt:lpwstr/>
  </property>
</Properties>
</file>