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24"/>
  </p:notesMasterIdLst>
  <p:sldIdLst>
    <p:sldId id="272" r:id="rId6"/>
    <p:sldId id="274" r:id="rId7"/>
    <p:sldId id="270" r:id="rId8"/>
    <p:sldId id="273" r:id="rId9"/>
    <p:sldId id="269" r:id="rId10"/>
    <p:sldId id="256" r:id="rId11"/>
    <p:sldId id="258" r:id="rId12"/>
    <p:sldId id="282" r:id="rId13"/>
    <p:sldId id="260" r:id="rId14"/>
    <p:sldId id="261" r:id="rId15"/>
    <p:sldId id="263" r:id="rId16"/>
    <p:sldId id="265" r:id="rId17"/>
    <p:sldId id="266" r:id="rId18"/>
    <p:sldId id="267" r:id="rId19"/>
    <p:sldId id="283" r:id="rId20"/>
    <p:sldId id="284" r:id="rId21"/>
    <p:sldId id="28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B3658-C661-419D-A601-154A85BD860D}" v="19" dt="2025-01-29T18:53:25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86015" autoAdjust="0"/>
  </p:normalViewPr>
  <p:slideViewPr>
    <p:cSldViewPr snapToGrid="0">
      <p:cViewPr varScale="1">
        <p:scale>
          <a:sx n="159" d="100"/>
          <a:sy n="159" d="100"/>
        </p:scale>
        <p:origin x="25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8" d="100"/>
          <a:sy n="38" d="100"/>
        </p:scale>
        <p:origin x="135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Months of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C7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1D-4607-BC18-2C5F3B41694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rgbClr val="002D7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1D-4607-BC18-2C5F3B416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A1C7E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Students Not in Program</c:v>
                </c:pt>
                <c:pt idx="1">
                  <c:v>Ignite Reading Students Overall</c:v>
                </c:pt>
                <c:pt idx="2">
                  <c:v>Ignite Reading Black Students</c:v>
                </c:pt>
                <c:pt idx="3">
                  <c:v>Ignite Reading Hispanic Students</c:v>
                </c:pt>
                <c:pt idx="4">
                  <c:v>Ignite Reading Other Students</c:v>
                </c:pt>
                <c:pt idx="5">
                  <c:v>Ignite Reading White Students</c:v>
                </c:pt>
                <c:pt idx="6">
                  <c:v>Ignite Reading Students with IEPs</c:v>
                </c:pt>
                <c:pt idx="7">
                  <c:v>Ignite Reading English Learners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14.4</c:v>
                </c:pt>
                <c:pt idx="2">
                  <c:v>14</c:v>
                </c:pt>
                <c:pt idx="3">
                  <c:v>14.4</c:v>
                </c:pt>
                <c:pt idx="4">
                  <c:v>14.6</c:v>
                </c:pt>
                <c:pt idx="5">
                  <c:v>14.4</c:v>
                </c:pt>
                <c:pt idx="6">
                  <c:v>13.6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D-4607-BC18-2C5F3B4169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783001008"/>
        <c:axId val="783001488"/>
      </c:barChart>
      <c:catAx>
        <c:axId val="78300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488"/>
        <c:crosses val="autoZero"/>
        <c:auto val="1"/>
        <c:lblAlgn val="ctr"/>
        <c:lblOffset val="100"/>
        <c:noMultiLvlLbl val="0"/>
      </c:catAx>
      <c:valAx>
        <c:axId val="7830014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1C7E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00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A1C7E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Months of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7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783001008"/>
        <c:axId val="783001488"/>
      </c:barChart>
      <c:catAx>
        <c:axId val="78300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488"/>
        <c:crosses val="autoZero"/>
        <c:auto val="1"/>
        <c:lblAlgn val="ctr"/>
        <c:lblOffset val="100"/>
        <c:noMultiLvlLbl val="0"/>
      </c:catAx>
      <c:valAx>
        <c:axId val="7830014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1C7E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00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rgbClr val="A1C7EF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7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Months of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7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C7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CE-4DE0-A786-4FA43417B7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rgbClr val="002D7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CE-4DE0-A786-4FA43417B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A1C7E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Students Not in Program</c:v>
                </c:pt>
                <c:pt idx="1">
                  <c:v>Ignite Reading Students Overall</c:v>
                </c:pt>
                <c:pt idx="2">
                  <c:v>Ignite Reading Students Attending 85%+</c:v>
                </c:pt>
                <c:pt idx="3">
                  <c:v>Ignite Reading Students Attending 75%-84%</c:v>
                </c:pt>
                <c:pt idx="4">
                  <c:v>Ignite Reading Students Attending &lt;74%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14.4</c:v>
                </c:pt>
                <c:pt idx="2">
                  <c:v>14.5</c:v>
                </c:pt>
                <c:pt idx="3">
                  <c:v>13.8</c:v>
                </c:pt>
                <c:pt idx="4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CE-4DE0-A786-4FA43417B7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783001008"/>
        <c:axId val="783001488"/>
      </c:barChart>
      <c:catAx>
        <c:axId val="78300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488"/>
        <c:crosses val="autoZero"/>
        <c:auto val="1"/>
        <c:lblAlgn val="ctr"/>
        <c:lblOffset val="100"/>
        <c:noMultiLvlLbl val="0"/>
      </c:catAx>
      <c:valAx>
        <c:axId val="7830014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1C7E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00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A1C7EF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7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Months of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7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783001008"/>
        <c:axId val="783001488"/>
      </c:barChart>
      <c:catAx>
        <c:axId val="78300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488"/>
        <c:crosses val="autoZero"/>
        <c:auto val="1"/>
        <c:lblAlgn val="ctr"/>
        <c:lblOffset val="100"/>
        <c:noMultiLvlLbl val="0"/>
      </c:catAx>
      <c:valAx>
        <c:axId val="7830014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1C7E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00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A1C7EF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or above benchmark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BOY</c:v>
                </c:pt>
                <c:pt idx="2">
                  <c:v>EOY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%">
                  <c:v>0.159</c:v>
                </c:pt>
                <c:pt idx="2" formatCode="0%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E-4DFB-B1EF-61C59B424A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Strategic Intervention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BOY</c:v>
                </c:pt>
                <c:pt idx="2">
                  <c:v>EOY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0.20300000000000001</c:v>
                </c:pt>
                <c:pt idx="2" formatCode="0%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E-4DFB-B1EF-61C59B424A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Intensive Intervention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BOY</c:v>
                </c:pt>
                <c:pt idx="2">
                  <c:v>EOY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0.63800000000000001</c:v>
                </c:pt>
                <c:pt idx="2" formatCode="0%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7E-4DFB-B1EF-61C59B424A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601450143"/>
        <c:axId val="1601454463"/>
      </c:barChart>
      <c:catAx>
        <c:axId val="160145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01454463"/>
        <c:crosses val="autoZero"/>
        <c:auto val="1"/>
        <c:lblAlgn val="ctr"/>
        <c:lblOffset val="100"/>
        <c:noMultiLvlLbl val="0"/>
      </c:catAx>
      <c:valAx>
        <c:axId val="160145446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014501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7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Months of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7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783001008"/>
        <c:axId val="783001488"/>
      </c:barChart>
      <c:catAx>
        <c:axId val="78300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488"/>
        <c:crosses val="autoZero"/>
        <c:auto val="1"/>
        <c:lblAlgn val="ctr"/>
        <c:lblOffset val="100"/>
        <c:noMultiLvlLbl val="0"/>
      </c:catAx>
      <c:valAx>
        <c:axId val="7830014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1C7E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008"/>
        <c:crosses val="autoZero"/>
        <c:crossBetween val="between"/>
        <c:majorUnit val="4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A1C7EF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D7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Size</a:t>
            </a:r>
            <a:r>
              <a:rPr lang="en-US" baseline="0" dirty="0">
                <a:solidFill>
                  <a:srgbClr val="002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Standard Deviations</a:t>
            </a:r>
            <a:endParaRPr lang="en-US" dirty="0">
              <a:solidFill>
                <a:srgbClr val="002D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D7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D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04-4582-946B-73E22B9DEA90}"/>
              </c:ext>
            </c:extLst>
          </c:dPt>
          <c:dPt>
            <c:idx val="1"/>
            <c:invertIfNegative val="0"/>
            <c:bubble3D val="0"/>
            <c:spPr>
              <a:solidFill>
                <a:srgbClr val="68AC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04-4582-946B-73E22B9DEA90}"/>
              </c:ext>
            </c:extLst>
          </c:dPt>
          <c:dPt>
            <c:idx val="2"/>
            <c:invertIfNegative val="0"/>
            <c:bubble3D val="0"/>
            <c:spPr>
              <a:solidFill>
                <a:srgbClr val="002D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04-4582-946B-73E22B9DEA9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rgbClr val="002D7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04-4582-946B-73E22B9DE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68ACE5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Recent Studies of  Primarily In-Person Tutoring at Scale</c:v>
                </c:pt>
                <c:pt idx="1">
                  <c:v>Ignite Reading</c:v>
                </c:pt>
                <c:pt idx="2">
                  <c:v>Past Studies of Virtual Tutoring</c:v>
                </c:pt>
                <c:pt idx="3">
                  <c:v>Educational Technology</c:v>
                </c:pt>
                <c:pt idx="4">
                  <c:v>Extended 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0.24</c:v>
                </c:pt>
                <c:pt idx="1">
                  <c:v>0.21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04-4582-946B-73E22B9DEA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783001008"/>
        <c:axId val="783001488"/>
      </c:barChart>
      <c:catAx>
        <c:axId val="78300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D7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001488"/>
        <c:crosses val="autoZero"/>
        <c:auto val="1"/>
        <c:lblAlgn val="ctr"/>
        <c:lblOffset val="100"/>
        <c:noMultiLvlLbl val="0"/>
      </c:catAx>
      <c:valAx>
        <c:axId val="783001488"/>
        <c:scaling>
          <c:orientation val="minMax"/>
          <c:max val="0.30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1C7E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01008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A1C7E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F76CD-717A-470C-91C2-D945F16F8FEF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7CAD0-2E7D-4CBC-A121-DF9811FE8A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6561C-C299-17D6-6031-1049C73CAF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78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1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6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64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7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7CAD0-2E7D-4CBC-A121-DF9811FE8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7CAD0-2E7D-4CBC-A121-DF9811FE8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3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99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16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ull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57-0A84-7B46-8F08-7C34FE7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47901"/>
            <a:ext cx="10515600" cy="17145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C684-ABED-834F-BEEC-D8DDD2760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152900"/>
            <a:ext cx="10528300" cy="1141476"/>
          </a:xfrm>
        </p:spPr>
        <p:txBody>
          <a:bodyPr>
            <a:normAutofit/>
          </a:bodyPr>
          <a:lstStyle>
            <a:lvl1pPr marL="0" indent="0" algn="l">
              <a:buNone/>
              <a:defRPr sz="22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288-67AE-E049-A1F8-9EEB9BAC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4D3-CB1B-3C42-881E-19A981F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0148-22AC-3B46-8A82-7EA76D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F843F-D1FF-C143-8EE1-2388ABD1D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5495925"/>
            <a:ext cx="10515600" cy="600075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800" b="0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effectLst/>
                <a:latin typeface="Gentona" pitchFamily="2" charset="77"/>
              </a:rPr>
              <a:t>Presenter, </a:t>
            </a:r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Title</a:t>
            </a:r>
            <a:endParaRPr lang="en-US" dirty="0">
              <a:effectLst/>
              <a:latin typeface="Gentona" pitchFamily="2" charset="77"/>
            </a:endParaRPr>
          </a:p>
          <a:p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Department, School/Division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E4503-8C52-B749-A0DD-A598C1FDCA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7230" y="364223"/>
            <a:ext cx="3394361" cy="13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57-0A84-7B46-8F08-7C34FE7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47901"/>
            <a:ext cx="10515600" cy="17145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C684-ABED-834F-BEEC-D8DDD2760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152900"/>
            <a:ext cx="10528300" cy="1141476"/>
          </a:xfrm>
        </p:spPr>
        <p:txBody>
          <a:bodyPr>
            <a:normAutofit/>
          </a:bodyPr>
          <a:lstStyle>
            <a:lvl1pPr marL="0" indent="0" algn="l">
              <a:buNone/>
              <a:defRPr sz="22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288-67AE-E049-A1F8-9EEB9BAC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4D3-CB1B-3C42-881E-19A981F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0148-22AC-3B46-8A82-7EA76D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75E115-7763-6745-AD4F-7910532E5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5495925"/>
            <a:ext cx="10515600" cy="600075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800" b="0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effectLst/>
                <a:latin typeface="Gentona" pitchFamily="2" charset="77"/>
              </a:rPr>
              <a:t>Presenter, </a:t>
            </a:r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Title</a:t>
            </a:r>
            <a:endParaRPr lang="en-US" dirty="0">
              <a:effectLst/>
              <a:latin typeface="Gentona" pitchFamily="2" charset="77"/>
            </a:endParaRPr>
          </a:p>
          <a:p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Department, School/Division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B6D4D1-8DD1-F74E-BD75-64D6AC726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7230" y="364223"/>
            <a:ext cx="3394361" cy="13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6FDB-29F2-AA4B-AB14-3B0C585C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8" y="1287201"/>
            <a:ext cx="10505472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9261D-87B4-094E-8508-1D672EC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6D4A51-4F3B-0940-BB64-BA505ED8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16EA4-CD99-4345-82D0-682CBB4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2BE15-89A5-5148-AC29-ED4E4F5C1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228" y="1287201"/>
            <a:ext cx="5209572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10EA1-38A5-E84E-A741-71C6DA198E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87201"/>
            <a:ext cx="5156200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62DAC63-FC3C-9945-80E7-C7010011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2093D3-3E21-D840-8DA8-11E39175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820C8A-4208-8349-9811-21C6BB3D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Two Column with He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2BE15-89A5-5148-AC29-ED4E4F5C1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228" y="1935082"/>
            <a:ext cx="5147659" cy="3493444"/>
          </a:xfrm>
        </p:spPr>
        <p:txBody>
          <a:bodyPr/>
          <a:lstStyle>
            <a:lvl1pPr>
              <a:defRPr sz="1800" spc="0"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10EA1-38A5-E84E-A741-71C6DA198E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2512" y="1935082"/>
            <a:ext cx="5195888" cy="3493444"/>
          </a:xfrm>
        </p:spPr>
        <p:txBody>
          <a:bodyPr/>
          <a:lstStyle>
            <a:lvl1pPr>
              <a:defRPr sz="1800" spc="0"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F9C821-4274-3848-8E6D-F1BB7947BF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0100" y="111117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2D1E72-10C5-5B47-8629-1A32C45A7B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32512" y="111117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73A1530-A86D-CD42-AEF5-FE0D9ADF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A29632E-B2C3-5F40-88A8-28F164C3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71FD047-D85A-6248-AF1E-B6121E97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247900"/>
            <a:ext cx="10518172" cy="1714500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17338C-2B7F-5B4E-807A-2D67BA76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D76F23-A2E0-2240-A655-72342DEC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95DA00-6841-B74F-8246-4C77C3C5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A1880A-EA5A-AC40-98B7-CDB6A341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F7BCCB-D00B-7B41-BD55-E55C803F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4DD1EB-D4E3-7D41-A6A5-20B87244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0"/>
            <a:ext cx="3932237" cy="2057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C388E-D518-414E-B9D0-3A0B0A35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90501"/>
            <a:ext cx="6172200" cy="5238899"/>
          </a:xfrm>
        </p:spPr>
        <p:txBody>
          <a:bodyPr/>
          <a:lstStyle>
            <a:lvl1pPr>
              <a:defRPr sz="2800" spc="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1A1A1A"/>
                </a:solidFill>
              </a:defRPr>
            </a:lvl2pPr>
            <a:lvl3pPr>
              <a:defRPr sz="2200">
                <a:solidFill>
                  <a:srgbClr val="1A1A1A"/>
                </a:solidFill>
              </a:defRPr>
            </a:lvl3pPr>
            <a:lvl4pPr>
              <a:defRPr sz="1800">
                <a:solidFill>
                  <a:srgbClr val="1A1A1A"/>
                </a:solidFill>
              </a:defRPr>
            </a:lvl4pPr>
            <a:lvl5pPr>
              <a:defRPr sz="1800">
                <a:solidFill>
                  <a:srgbClr val="1A1A1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FE7410-2668-CD48-9480-48E0D0F1DD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0100" y="2247900"/>
            <a:ext cx="3932237" cy="3181500"/>
          </a:xfrm>
        </p:spPr>
        <p:txBody>
          <a:bodyPr/>
          <a:lstStyle>
            <a:lvl1pPr marL="0" indent="0">
              <a:buNone/>
              <a:defRPr sz="1600" spc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ACF1B95-4316-A645-803F-6C0D0F87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868118-EA8C-DF4B-92F2-5F7E61D9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0423D66-8394-DE4F-A533-978943A9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88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e column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0"/>
            <a:ext cx="3932237" cy="2057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FE7410-2668-CD48-9480-48E0D0F1DD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0100" y="2247900"/>
            <a:ext cx="3932237" cy="3181500"/>
          </a:xfrm>
        </p:spPr>
        <p:txBody>
          <a:bodyPr/>
          <a:lstStyle>
            <a:lvl1pPr marL="0" indent="0">
              <a:buNone/>
              <a:defRPr sz="1600" spc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B5E3AF7-405B-B642-8CE7-ADDE6FE4B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3500" y="190501"/>
            <a:ext cx="6172200" cy="523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4F25FE-FB4E-FB42-8780-407D5F0B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6315" y="6248400"/>
            <a:ext cx="1912085" cy="357505"/>
          </a:xfrm>
        </p:spPr>
        <p:txBody>
          <a:bodyPr/>
          <a:lstStyle/>
          <a:p>
            <a:fld id="{A334FBF4-62D7-BF4B-9691-0C7D28A55B8E}" type="datetime4">
              <a:rPr lang="en-US" smtClean="0"/>
              <a:t>January 29, 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D3B651-C78D-CC49-94F8-417E4588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1" y="6248400"/>
            <a:ext cx="7957750" cy="3575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A1495B-1E0E-4C43-900E-6898AFA1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248401"/>
            <a:ext cx="482600" cy="289904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5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3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2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1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1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49DD52-4910-4048-A713-09DCBCA455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23DFA-7515-1845-90BF-44F67FE0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247784"/>
            <a:ext cx="10518172" cy="1721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F042A-5201-A44C-BC9F-C55495BD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228" y="4166886"/>
            <a:ext cx="11191272" cy="192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2DAD-3ACD-D344-B432-AA52A5B71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6315" y="6248400"/>
            <a:ext cx="1912085" cy="357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entona Book" pitchFamily="2" charset="77"/>
              </a:defRPr>
            </a:lvl1pPr>
          </a:lstStyle>
          <a:p>
            <a:fld id="{331DBC1C-6959-D14C-B949-270FCF9F4463}" type="datetime4">
              <a:rPr lang="en-US" smtClean="0"/>
              <a:pPr/>
              <a:t>January 29,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0238-F749-F646-8D51-7D5469F71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1" y="6248400"/>
            <a:ext cx="7957750" cy="357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5B72-60EC-454C-B7CA-F3F6917C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248401"/>
            <a:ext cx="482600" cy="2899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|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41253-465E-594B-B8A6-5790F3178B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27230" y="364223"/>
            <a:ext cx="3394361" cy="13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spc="3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>
          <p15:clr>
            <a:srgbClr val="F26B43"/>
          </p15:clr>
        </p15:guide>
        <p15:guide id="2" pos="120">
          <p15:clr>
            <a:srgbClr val="F26B43"/>
          </p15:clr>
        </p15:guide>
        <p15:guide id="3" pos="7560">
          <p15:clr>
            <a:srgbClr val="F26B43"/>
          </p15:clr>
        </p15:guide>
        <p15:guide id="4" orient="horz" pos="3936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orient="horz" pos="1416">
          <p15:clr>
            <a:srgbClr val="F26B43"/>
          </p15:clr>
        </p15:guide>
        <p15:guide id="7" orient="horz" pos="2496">
          <p15:clr>
            <a:srgbClr val="F26B43"/>
          </p15:clr>
        </p15:guide>
        <p15:guide id="8" orient="horz" pos="2616">
          <p15:clr>
            <a:srgbClr val="F26B43"/>
          </p15:clr>
        </p15:guide>
        <p15:guide id="9" orient="horz" pos="3840">
          <p15:clr>
            <a:srgbClr val="F26B43"/>
          </p15:clr>
        </p15:guide>
        <p15:guide id="10" pos="504">
          <p15:clr>
            <a:srgbClr val="F26B43"/>
          </p15:clr>
        </p15:guide>
        <p15:guide id="11" pos="7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8821" y="1831195"/>
            <a:ext cx="9525870" cy="245003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ptos"/>
                <a:ea typeface="Calibri Light"/>
                <a:cs typeface="Calibri Light"/>
              </a:rPr>
              <a:t>Early Literacy </a:t>
            </a:r>
            <a:br>
              <a:rPr lang="en-US" sz="5400" dirty="0">
                <a:solidFill>
                  <a:srgbClr val="002060"/>
                </a:solidFill>
                <a:latin typeface="Aptos"/>
                <a:ea typeface="Calibri Light"/>
                <a:cs typeface="Calibri Light"/>
              </a:rPr>
            </a:br>
            <a:r>
              <a:rPr lang="en-US" sz="5400" dirty="0">
                <a:solidFill>
                  <a:srgbClr val="002060"/>
                </a:solidFill>
                <a:latin typeface="Aptos"/>
                <a:ea typeface="Calibri Light"/>
                <a:cs typeface="Calibri Light"/>
              </a:rPr>
              <a:t>High-Dosage Tutoring</a:t>
            </a:r>
            <a:endParaRPr lang="en-US" sz="5400" b="0" dirty="0">
              <a:solidFill>
                <a:srgbClr val="002060"/>
              </a:solidFill>
              <a:latin typeface="Aptos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39" y="4290144"/>
            <a:ext cx="6659592" cy="826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  <a:latin typeface="Aptos"/>
                <a:ea typeface="等线"/>
                <a:cs typeface="Arial"/>
              </a:rPr>
              <a:t>January 28, 2025</a:t>
            </a:r>
            <a:endParaRPr lang="en-US" altLang="zh-CN">
              <a:solidFill>
                <a:schemeClr val="tx1">
                  <a:lumMod val="50000"/>
                </a:schemeClr>
              </a:solidFill>
              <a:latin typeface="Aptos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1CA1-3D3B-A2C9-33BA-FFBF081F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One-Group Pre-Post Analysis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1BE6E2-71F5-4960-77DD-DD1786E90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9102" y="190500"/>
            <a:ext cx="4020996" cy="523875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B2730-CC0C-9584-4C2F-A86E04719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5DBC0-CDE0-95A5-69CF-E6D81836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D64F-808B-8615-70C3-B33753C3B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2561-4B94-B165-13C7-45DB3109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One-Group Pre-Post Analysis</a:t>
            </a:r>
          </a:p>
        </p:txBody>
      </p:sp>
      <p:graphicFrame>
        <p:nvGraphicFramePr>
          <p:cNvPr id="3" name="Chart 2" descr="Bar graph shows Students Across Demographics Gained Over Five Additional Months of Learning.">
            <a:extLst>
              <a:ext uri="{FF2B5EF4-FFF2-40B4-BE49-F238E27FC236}">
                <a16:creationId xmlns:a16="http://schemas.microsoft.com/office/drawing/2014/main" id="{E8351C16-15D0-E90F-862A-0ABE2371E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212928"/>
              </p:ext>
            </p:extLst>
          </p:nvPr>
        </p:nvGraphicFramePr>
        <p:xfrm>
          <a:off x="797528" y="1287200"/>
          <a:ext cx="10518172" cy="37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78F27-FC4D-40FF-72FC-E0F9B100E59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0228" y="5037498"/>
            <a:ext cx="10505472" cy="59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*Students Across Demographics Gained Over Five Additional Months of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BA2A9-2C58-F719-7A3C-8CFC1C6E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1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0DF2-FD3A-9C81-DD49-A0A1B343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3DF4-C2D3-DDD9-6084-E9BA242D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One-Group Pre-Post Analysis</a:t>
            </a:r>
          </a:p>
        </p:txBody>
      </p:sp>
      <p:graphicFrame>
        <p:nvGraphicFramePr>
          <p:cNvPr id="3" name="Chart 2" descr="Bar graph shows Students With the Highest Attendance Gained The Most">
            <a:extLst>
              <a:ext uri="{FF2B5EF4-FFF2-40B4-BE49-F238E27FC236}">
                <a16:creationId xmlns:a16="http://schemas.microsoft.com/office/drawing/2014/main" id="{6016E225-80CF-4DF7-97B3-D2D311BC6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380200"/>
              </p:ext>
            </p:extLst>
          </p:nvPr>
        </p:nvGraphicFramePr>
        <p:xfrm>
          <a:off x="797528" y="1287200"/>
          <a:ext cx="10518172" cy="37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 descr="Bar graph shows Students With the Highest Attendance Gained The Most">
            <a:extLst>
              <a:ext uri="{FF2B5EF4-FFF2-40B4-BE49-F238E27FC236}">
                <a16:creationId xmlns:a16="http://schemas.microsoft.com/office/drawing/2014/main" id="{DEC04DFA-5421-F74C-C8AE-D08BE6CAD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089946"/>
              </p:ext>
            </p:extLst>
          </p:nvPr>
        </p:nvGraphicFramePr>
        <p:xfrm>
          <a:off x="1013428" y="1107693"/>
          <a:ext cx="10505472" cy="37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CC430-98F9-90A7-D20E-6761ADB7652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0228" y="5037498"/>
            <a:ext cx="10505472" cy="59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*Students With the Highest Attendance Gained The Most</a:t>
            </a:r>
          </a:p>
          <a:p>
            <a:endParaRPr lang="en-US" sz="1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9AF2-B90E-5A17-E56D-8934FA17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3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CAFC-8F1C-EA25-4FF6-36321596F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8880-7450-596C-984B-0D83DB54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One-Group Pre-Post Analysis</a:t>
            </a:r>
          </a:p>
        </p:txBody>
      </p:sp>
      <p:graphicFrame>
        <p:nvGraphicFramePr>
          <p:cNvPr id="6" name="Chart 5" descr="Bar graph shows 29% of students&#10;moved from Intensive to on Benchmark.">
            <a:extLst>
              <a:ext uri="{FF2B5EF4-FFF2-40B4-BE49-F238E27FC236}">
                <a16:creationId xmlns:a16="http://schemas.microsoft.com/office/drawing/2014/main" id="{B998B812-F6A4-A3A2-E4A6-DA7837EFF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608008"/>
              </p:ext>
            </p:extLst>
          </p:nvPr>
        </p:nvGraphicFramePr>
        <p:xfrm>
          <a:off x="810228" y="1287200"/>
          <a:ext cx="10505472" cy="37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 descr="Bar graph shows 29% of students&#10;moved from Intensive to on Benchmark.">
            <a:extLst>
              <a:ext uri="{FF2B5EF4-FFF2-40B4-BE49-F238E27FC236}">
                <a16:creationId xmlns:a16="http://schemas.microsoft.com/office/drawing/2014/main" id="{49D23054-2C55-04D3-3768-510748AE7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615441"/>
              </p:ext>
            </p:extLst>
          </p:nvPr>
        </p:nvGraphicFramePr>
        <p:xfrm>
          <a:off x="810228" y="1287200"/>
          <a:ext cx="10518172" cy="375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7E819-30FC-96AA-7AFC-1C415AC6628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0228" y="5037498"/>
            <a:ext cx="10505472" cy="59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*Overall Attendance Rate: 89%</a:t>
            </a:r>
          </a:p>
          <a:p>
            <a:endParaRPr lang="en-US" sz="1600" b="1" dirty="0"/>
          </a:p>
        </p:txBody>
      </p:sp>
      <p:sp>
        <p:nvSpPr>
          <p:cNvPr id="10" name="Google Shape;317;p47">
            <a:extLst>
              <a:ext uri="{FF2B5EF4-FFF2-40B4-BE49-F238E27FC236}">
                <a16:creationId xmlns:a16="http://schemas.microsoft.com/office/drawing/2014/main" id="{E034C10D-DB00-37BD-2A77-C27426D3A3BB}"/>
              </a:ext>
            </a:extLst>
          </p:cNvPr>
          <p:cNvSpPr txBox="1"/>
          <p:nvPr/>
        </p:nvSpPr>
        <p:spPr>
          <a:xfrm>
            <a:off x="5217900" y="1867472"/>
            <a:ext cx="2177982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29% of students</a:t>
            </a:r>
            <a:endParaRPr kumimoji="0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rPr>
              <a:t>moved from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12121"/>
                </a:solidFill>
                <a:effectLst/>
                <a:uLnTx/>
                <a:uFillTx/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rPr>
              <a:t>Intensive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rPr>
              <a:t> to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B960F"/>
                </a:solidFill>
                <a:effectLst/>
                <a:uLnTx/>
                <a:uFillTx/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rPr>
              <a:t>Benchmark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rPr>
              <a:t>: 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2D73"/>
              </a:solidFill>
              <a:effectLst/>
              <a:uLnTx/>
              <a:uFillTx/>
              <a:latin typeface="Times New Roman" panose="02020603050405020304" pitchFamily="18" charset="0"/>
              <a:ea typeface="Roboto Medium"/>
              <a:cs typeface="Times New Roman" panose="02020603050405020304" pitchFamily="18" charset="0"/>
              <a:sym typeface="Roboto Medium"/>
            </a:endParaRPr>
          </a:p>
        </p:txBody>
      </p:sp>
      <p:sp>
        <p:nvSpPr>
          <p:cNvPr id="9" name="Google Shape;322;p47">
            <a:extLst>
              <a:ext uri="{FF2B5EF4-FFF2-40B4-BE49-F238E27FC236}">
                <a16:creationId xmlns:a16="http://schemas.microsoft.com/office/drawing/2014/main" id="{E1A26217-0801-0594-0659-4E5849091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7900" y="2878129"/>
            <a:ext cx="1971000" cy="532200"/>
          </a:xfrm>
          <a:prstGeom prst="rightArrow">
            <a:avLst>
              <a:gd name="adj1" fmla="val 50000"/>
              <a:gd name="adj2" fmla="val 69300"/>
            </a:avLst>
          </a:prstGeom>
          <a:solidFill>
            <a:srgbClr val="002D7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304FF-7015-C86F-F538-AFF4276A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9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C2502-6D7D-7909-A232-2C8025B8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CA63-DD57-E199-6DE2-F3D9E01F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Two-Group Comparison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28331E-8D98-C8A0-40E0-E271A11B4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AC666-EC10-8E34-2257-E55DDF2B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Content Placeholder 9" descr="Description of Two-Group Quasi-Experimental Design of study.">
            <a:extLst>
              <a:ext uri="{FF2B5EF4-FFF2-40B4-BE49-F238E27FC236}">
                <a16:creationId xmlns:a16="http://schemas.microsoft.com/office/drawing/2014/main" id="{04112049-28B5-E153-2B98-0CEFBCF4A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175" y="190500"/>
            <a:ext cx="3676849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91074-D757-8E6D-9989-1495FDE9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BB5B-759D-C855-B487-21EECA16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Two-Group Comparison Analysis</a:t>
            </a:r>
          </a:p>
        </p:txBody>
      </p:sp>
      <p:graphicFrame>
        <p:nvGraphicFramePr>
          <p:cNvPr id="10" name="Google Shape;254;p38">
            <a:extLst>
              <a:ext uri="{FF2B5EF4-FFF2-40B4-BE49-F238E27FC236}">
                <a16:creationId xmlns:a16="http://schemas.microsoft.com/office/drawing/2014/main" id="{5DE79501-E958-8B8F-BFAC-FF3DA594A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114882"/>
              </p:ext>
            </p:extLst>
          </p:nvPr>
        </p:nvGraphicFramePr>
        <p:xfrm>
          <a:off x="810228" y="1287200"/>
          <a:ext cx="10539090" cy="362691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34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5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Group</a:t>
                      </a:r>
                      <a:endParaRPr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Effect Size</a:t>
                      </a:r>
                      <a:endParaRPr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Overall</a:t>
                      </a:r>
                      <a:endParaRPr sz="2200" dirty="0">
                        <a:solidFill>
                          <a:srgbClr val="3D3C3C"/>
                        </a:solidFill>
                        <a:latin typeface="Times New Roman" panose="02020603050405020304" pitchFamily="18" charset="0"/>
                        <a:ea typeface="Roboto Medium"/>
                        <a:cs typeface="Times New Roman" panose="02020603050405020304" pitchFamily="18" charset="0"/>
                        <a:sym typeface="Robo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2D73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+0.21 SD</a:t>
                      </a:r>
                      <a:endParaRPr sz="2200" dirty="0">
                        <a:solidFill>
                          <a:srgbClr val="002D73"/>
                        </a:solidFill>
                        <a:latin typeface="Times New Roman" panose="02020603050405020304" pitchFamily="18" charset="0"/>
                        <a:ea typeface="Roboto Medium"/>
                        <a:cs typeface="Times New Roman" panose="02020603050405020304" pitchFamily="18" charset="0"/>
                        <a:sym typeface="Robo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African</a:t>
                      </a:r>
                      <a:r>
                        <a:rPr lang="en-US" sz="2200" baseline="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 American</a:t>
                      </a: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 Students</a:t>
                      </a:r>
                      <a:endParaRPr sz="2200" dirty="0">
                        <a:solidFill>
                          <a:srgbClr val="3D3C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2D73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+0.24 SD</a:t>
                      </a:r>
                      <a:endParaRPr sz="2200" dirty="0">
                        <a:solidFill>
                          <a:srgbClr val="002D7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Hispanic Students</a:t>
                      </a:r>
                      <a:endParaRPr sz="2200" dirty="0">
                        <a:solidFill>
                          <a:srgbClr val="3D3C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2D73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+0.14 SD</a:t>
                      </a:r>
                      <a:endParaRPr sz="2200" dirty="0">
                        <a:solidFill>
                          <a:srgbClr val="002D7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Other Students</a:t>
                      </a:r>
                      <a:endParaRPr sz="2200" dirty="0">
                        <a:solidFill>
                          <a:srgbClr val="3D3C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002D73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+0.32 SD</a:t>
                      </a:r>
                      <a:endParaRPr sz="2200" dirty="0">
                        <a:solidFill>
                          <a:srgbClr val="002D7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White Students</a:t>
                      </a:r>
                      <a:endParaRPr sz="2200" dirty="0">
                        <a:solidFill>
                          <a:srgbClr val="3D3C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002D73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+0.18 SD</a:t>
                      </a:r>
                      <a:endParaRPr sz="2200" dirty="0">
                        <a:solidFill>
                          <a:srgbClr val="002D7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rgbClr val="3D3C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Learners</a:t>
                      </a:r>
                      <a:endParaRPr sz="2200" dirty="0">
                        <a:solidFill>
                          <a:srgbClr val="3D3C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2D73"/>
                          </a:solidFill>
                          <a:latin typeface="Times New Roman" panose="02020603050405020304" pitchFamily="18" charset="0"/>
                          <a:ea typeface="Roboto Medium"/>
                          <a:cs typeface="Times New Roman" panose="02020603050405020304" pitchFamily="18" charset="0"/>
                          <a:sym typeface="Roboto Medium"/>
                        </a:rPr>
                        <a:t>+0.31 SD</a:t>
                      </a:r>
                      <a:endParaRPr lang="en-US" sz="2200" dirty="0">
                        <a:solidFill>
                          <a:srgbClr val="002D7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A98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55581"/>
                  </a:ext>
                </a:extLst>
              </a:tr>
            </a:tbl>
          </a:graphicData>
        </a:graphic>
      </p:graphicFrame>
      <p:graphicFrame>
        <p:nvGraphicFramePr>
          <p:cNvPr id="6" name="Chart 5" descr="Students Across Demographics Closed Skills Gaps At Meaningful Rates">
            <a:extLst>
              <a:ext uri="{FF2B5EF4-FFF2-40B4-BE49-F238E27FC236}">
                <a16:creationId xmlns:a16="http://schemas.microsoft.com/office/drawing/2014/main" id="{AE4A41C6-615B-0C36-DB10-40D8ECAA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61964"/>
              </p:ext>
            </p:extLst>
          </p:nvPr>
        </p:nvGraphicFramePr>
        <p:xfrm>
          <a:off x="810228" y="1287200"/>
          <a:ext cx="10505472" cy="37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B468A-8473-6A13-D667-205D559C182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0228" y="5037498"/>
            <a:ext cx="10505472" cy="59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*Students Across Demographics Closed Skills Gaps At Meaningful Rates</a:t>
            </a:r>
          </a:p>
          <a:p>
            <a:endParaRPr lang="en-US" sz="1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D7811-AD06-B709-9647-A722CC89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1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B6F9-C4CD-A37E-E062-F739A2D5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Qualitative Findings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1D07B3-ECB4-36CB-1C36-FFFE0D2A33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Substantial Instructional Value of One-to-One Tutoring</a:t>
            </a:r>
          </a:p>
          <a:p>
            <a:r>
              <a:rPr lang="en-US" dirty="0"/>
              <a:t>Perceived Impacts on Early Literacy Skills </a:t>
            </a:r>
          </a:p>
          <a:p>
            <a:r>
              <a:rPr lang="en-US" dirty="0"/>
              <a:t>Integration with Multi-Tiered Systems of Support</a:t>
            </a:r>
          </a:p>
          <a:p>
            <a:r>
              <a:rPr lang="en-US" dirty="0"/>
              <a:t>Navigating Teacher Buy-in, Communication, Logistics, and Other Conditions to Support Success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BE8463-6802-A89B-2A8E-8A27A51C5D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Building teacher and school buy-in early </a:t>
            </a:r>
          </a:p>
          <a:p>
            <a:pPr lvl="1"/>
            <a:r>
              <a:rPr lang="en-US" dirty="0"/>
              <a:t>“School Champions” and planning</a:t>
            </a:r>
          </a:p>
          <a:p>
            <a:r>
              <a:rPr lang="en-US" dirty="0"/>
              <a:t>Leveraging school and teacher expertise in… </a:t>
            </a:r>
          </a:p>
          <a:p>
            <a:pPr lvl="1"/>
            <a:r>
              <a:rPr lang="en-US" dirty="0"/>
              <a:t>Integrating tutoring as part of existing MTSS/RTI frameworks </a:t>
            </a:r>
          </a:p>
          <a:p>
            <a:pPr lvl="1"/>
            <a:r>
              <a:rPr lang="en-US" dirty="0"/>
              <a:t>Strategizing tutoring delivery and implementation </a:t>
            </a:r>
          </a:p>
          <a:p>
            <a:r>
              <a:rPr lang="en-US" dirty="0"/>
              <a:t>Navigating technology use with young students</a:t>
            </a:r>
          </a:p>
          <a:p>
            <a:r>
              <a:rPr lang="en-US" dirty="0"/>
              <a:t>Leveraging Ignite Reading resources and support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340B96-4DA4-643C-ED68-BA637F8BF5D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Overall Impressions from Participants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6D1E5C-B6B4-5B14-98E5-2D5006E8E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Supporting Conditions to Enhance Success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06605-060B-49F9-2FE4-689AB3D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5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1B067-C685-AA5C-B82D-EA501F461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0844-9BA7-9BB8-EFFA-30AB1863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Quantitative Findings:</a:t>
            </a:r>
            <a:br>
              <a:rPr lang="en-US" dirty="0"/>
            </a:br>
            <a:r>
              <a:rPr lang="en-US" i="1" dirty="0"/>
              <a:t>Two-Group Comparison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EA16C-275B-4F15-EB76-1A775AF6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" name="Chart 3" descr="Bar graph shows Results Compare Favorably to Other Interventions">
            <a:extLst>
              <a:ext uri="{FF2B5EF4-FFF2-40B4-BE49-F238E27FC236}">
                <a16:creationId xmlns:a16="http://schemas.microsoft.com/office/drawing/2014/main" id="{79F7EE24-7B11-1A9F-1183-7F038A422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253635"/>
              </p:ext>
            </p:extLst>
          </p:nvPr>
        </p:nvGraphicFramePr>
        <p:xfrm>
          <a:off x="810228" y="1287200"/>
          <a:ext cx="10518172" cy="372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62A7EC-3F65-66B9-577E-D73211F491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0228" y="5037498"/>
            <a:ext cx="10505472" cy="59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*Results Compare Favorably to Other Interventions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6345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38E8-BE37-55E7-782B-541AEA0EE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A9FD8-020E-A29B-C310-0C6501999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Amanda Neitzel, aneitzel@jhu.edu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1DD0-0E6B-38C4-264D-3FAE815D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6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F0F2AD-33A9-4FA2-C76B-05ACE567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010"/>
            <a:ext cx="10515600" cy="405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Aptos" panose="020B0004020202020204" pitchFamily="34" charset="0"/>
              </a:rPr>
              <a:t>Agenda</a:t>
            </a:r>
          </a:p>
          <a:p>
            <a:pPr marL="0" indent="0">
              <a:buNone/>
            </a:pPr>
            <a:endParaRPr lang="en-US" sz="3200" b="1">
              <a:latin typeface="Aptos" panose="020B0004020202020204" pitchFamily="34" charset="0"/>
            </a:endParaRPr>
          </a:p>
          <a:p>
            <a:r>
              <a:rPr lang="en-US" sz="3200">
                <a:latin typeface="Aptos" panose="020B0004020202020204" pitchFamily="34" charset="0"/>
              </a:rPr>
              <a:t>High-Dosage Tutoring Model</a:t>
            </a:r>
          </a:p>
          <a:p>
            <a:r>
              <a:rPr lang="en-US" sz="3200">
                <a:latin typeface="Aptos" panose="020B0004020202020204" pitchFamily="34" charset="0"/>
              </a:rPr>
              <a:t>DESE Program and Impact</a:t>
            </a:r>
          </a:p>
          <a:p>
            <a:r>
              <a:rPr lang="en-US" sz="3200">
                <a:latin typeface="Aptos" panose="020B0004020202020204" pitchFamily="34" charset="0"/>
              </a:rPr>
              <a:t>One8 High-Dosage Tutoring Program and Evaluation</a:t>
            </a:r>
          </a:p>
          <a:p>
            <a:r>
              <a:rPr lang="en-US" sz="3200">
                <a:latin typeface="Aptos" panose="020B0004020202020204" pitchFamily="34" charset="0"/>
              </a:rPr>
              <a:t>District Perspective</a:t>
            </a:r>
          </a:p>
          <a:p>
            <a:endParaRPr lang="en-US" sz="3200"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C8F013-E066-9E67-3C6A-224300C46D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49431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 Light"/>
                <a:cs typeface="Segoe UI Semibold"/>
              </a:rPr>
              <a:t>Early Literacy High-Dosage Tutoring 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5876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  <a:ea typeface="Calibri Light"/>
                <a:cs typeface="Segoe UI Semibold"/>
              </a:rPr>
              <a:t>Early Literacy High-Dosage Tutoring </a:t>
            </a:r>
            <a:endParaRPr lang="en-US" b="1" dirty="0">
              <a:latin typeface="Aptos" panose="020B0004020202020204" pitchFamily="34" charset="0"/>
              <a:cs typeface="Segoe UI Semibold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3DDC4-AD7D-BF8E-6097-0E047B59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48" y="1855014"/>
            <a:ext cx="7721076" cy="42902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t">
              <a:spcAft>
                <a:spcPts val="600"/>
              </a:spcAft>
              <a:buNone/>
            </a:pPr>
            <a:r>
              <a:rPr lang="en-US" b="1">
                <a:latin typeface="Aptos"/>
                <a:ea typeface="Calibri"/>
                <a:cs typeface="Calibri"/>
              </a:rPr>
              <a:t>DESE's High-Dosage Tutoring Model: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Aptos"/>
                <a:ea typeface="Calibri"/>
                <a:cs typeface="Calibri"/>
              </a:rPr>
              <a:t>Individual or small group (five students or fewer) for grades K-3</a:t>
            </a:r>
            <a:endParaRPr lang="en-US"/>
          </a:p>
          <a:p>
            <a:pPr lvl="1" fontAlgn="t">
              <a:spcAft>
                <a:spcPts val="600"/>
              </a:spcAft>
            </a:pPr>
            <a:r>
              <a:rPr lang="en-US">
                <a:latin typeface="Aptos"/>
                <a:ea typeface="Calibri"/>
                <a:cs typeface="Calibri"/>
              </a:rPr>
              <a:t>Focused on foundational skills using evidence-based approaches to instruction </a:t>
            </a:r>
          </a:p>
          <a:p>
            <a:pPr lvl="1" fontAlgn="t">
              <a:spcAft>
                <a:spcPts val="600"/>
              </a:spcAft>
            </a:pPr>
            <a:r>
              <a:rPr lang="en-US">
                <a:latin typeface="Aptos"/>
                <a:ea typeface="Calibri"/>
                <a:cs typeface="Calibri"/>
              </a:rPr>
              <a:t>Supplemental to regular instructional time during or after school </a:t>
            </a:r>
          </a:p>
          <a:p>
            <a:pPr lvl="1" fontAlgn="t">
              <a:spcAft>
                <a:spcPts val="600"/>
              </a:spcAft>
            </a:pPr>
            <a:r>
              <a:rPr lang="en-US">
                <a:latin typeface="Aptos"/>
                <a:ea typeface="Calibri"/>
                <a:cs typeface="Calibri"/>
              </a:rPr>
              <a:t>Delivered through a structured model with a specific duration and frequency </a:t>
            </a:r>
            <a:r>
              <a:rPr lang="en-US" i="1">
                <a:latin typeface="Aptos"/>
                <a:ea typeface="Calibri"/>
                <a:cs typeface="Calibri"/>
              </a:rPr>
              <a:t>(75-120 min/week in cycles of at least 10 weeks)</a:t>
            </a:r>
          </a:p>
          <a:p>
            <a:pPr lvl="1" fontAlgn="t">
              <a:spcAft>
                <a:spcPts val="600"/>
              </a:spcAft>
            </a:pPr>
            <a:r>
              <a:rPr lang="en-US">
                <a:latin typeface="Aptos"/>
                <a:ea typeface="Calibri"/>
                <a:cs typeface="Calibri"/>
              </a:rPr>
              <a:t>Virtual or in-person</a:t>
            </a:r>
          </a:p>
        </p:txBody>
      </p:sp>
      <p:pic>
        <p:nvPicPr>
          <p:cNvPr id="11" name="Picture 10" descr="green circle with 4 generic images of students">
            <a:extLst>
              <a:ext uri="{FF2B5EF4-FFF2-40B4-BE49-F238E27FC236}">
                <a16:creationId xmlns:a16="http://schemas.microsoft.com/office/drawing/2014/main" id="{516A3247-7D18-C22E-F7BE-1919A85E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12" y="3185210"/>
            <a:ext cx="1321141" cy="13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  <a:ea typeface="Calibri Light"/>
                <a:cs typeface="Segoe UI Semibold"/>
              </a:rPr>
              <a:t>Early Literacy High-Dosage Tutoring </a:t>
            </a:r>
            <a:endParaRPr lang="en-US" b="1" dirty="0">
              <a:latin typeface="Aptos" panose="020B0004020202020204" pitchFamily="34" charset="0"/>
              <a:cs typeface="Segoe UI Semibold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FEE669-92CB-4369-5338-566BB4CF4E44}"/>
              </a:ext>
            </a:extLst>
          </p:cNvPr>
          <p:cNvSpPr/>
          <p:nvPr/>
        </p:nvSpPr>
        <p:spPr>
          <a:xfrm>
            <a:off x="680571" y="2400300"/>
            <a:ext cx="3009900" cy="2921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5 Providers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Springboard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Literacy Lab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Catapult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Ignite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On Your Mark 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82E6A7-6322-2D41-90D5-861504D72869}"/>
              </a:ext>
            </a:extLst>
          </p:cNvPr>
          <p:cNvSpPr/>
          <p:nvPr/>
        </p:nvSpPr>
        <p:spPr>
          <a:xfrm>
            <a:off x="4585073" y="2400300"/>
            <a:ext cx="3009900" cy="2921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46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districts and charter schools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00F89B-DE74-D3EE-7AD0-2BE68C5EDA23}"/>
              </a:ext>
            </a:extLst>
          </p:cNvPr>
          <p:cNvSpPr/>
          <p:nvPr/>
        </p:nvSpPr>
        <p:spPr>
          <a:xfrm>
            <a:off x="8489576" y="2400300"/>
            <a:ext cx="3009900" cy="2921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16,958+ 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student seats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1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ptos"/>
                <a:ea typeface="Calibri Light"/>
                <a:cs typeface="Calibri Light"/>
              </a:rPr>
              <a:t>Early Literacy High-Dosage Tutoring 23-24 </a:t>
            </a:r>
            <a:endParaRPr lang="en-US" b="1">
              <a:latin typeface="Aptos"/>
              <a:ea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97A70C-AE77-DA7E-959C-C9EA8483FF8B}"/>
              </a:ext>
            </a:extLst>
          </p:cNvPr>
          <p:cNvSpPr>
            <a:spLocks noGrp="1"/>
          </p:cNvSpPr>
          <p:nvPr/>
        </p:nvSpPr>
        <p:spPr>
          <a:xfrm>
            <a:off x="509577" y="1908803"/>
            <a:ext cx="3501817" cy="105156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Baseline and Follow-Up DIBELS Reading Levels of Students Served Across the Five Vendors*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4F559-D792-0A72-25ED-B5F752DCE9BA}"/>
              </a:ext>
            </a:extLst>
          </p:cNvPr>
          <p:cNvSpPr txBox="1"/>
          <p:nvPr/>
        </p:nvSpPr>
        <p:spPr>
          <a:xfrm>
            <a:off x="188259" y="6217920"/>
            <a:ext cx="159646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*5,244 students</a:t>
            </a:r>
          </a:p>
        </p:txBody>
      </p:sp>
      <p:pic>
        <p:nvPicPr>
          <p:cNvPr id="14" name="Picture 13" descr="Dibels Graph Chart">
            <a:extLst>
              <a:ext uri="{FF2B5EF4-FFF2-40B4-BE49-F238E27FC236}">
                <a16:creationId xmlns:a16="http://schemas.microsoft.com/office/drawing/2014/main" id="{8EC7E86D-6866-C0AB-6194-65DDD700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04" y="1727200"/>
            <a:ext cx="6737312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8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15E1-5577-0749-A714-F0FAD9733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Evaluation of Ignite Reading in Massachusetts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28074-0FC9-B346-A220-CC56D4D92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Board of Elementary and Secondary Education</a:t>
            </a:r>
          </a:p>
          <a:p>
            <a:r>
              <a:rPr lang="en-US" dirty="0"/>
              <a:t>January 28,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743A3-E609-4142-96C3-1357B229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83009-4C36-6E40-A951-9BCB60779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Amanda Neitzel, PhD</a:t>
            </a:r>
          </a:p>
        </p:txBody>
      </p:sp>
    </p:spTree>
    <p:extLst>
      <p:ext uri="{BB962C8B-B14F-4D97-AF65-F5344CB8AC3E}">
        <p14:creationId xmlns:p14="http://schemas.microsoft.com/office/powerpoint/2010/main" val="41973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1B7E-980C-F0E6-88FE-8BEA3AD2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063F9-4F23-1CAC-1D3F-81ADB504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Evaluate the impact of Ignite Reading on early literacy outcomes.</a:t>
            </a:r>
          </a:p>
          <a:p>
            <a:pPr lvl="1"/>
            <a:r>
              <a:rPr lang="en-US" dirty="0"/>
              <a:t>Gather stakeholder perceptions on program value and integration.</a:t>
            </a:r>
          </a:p>
          <a:p>
            <a:r>
              <a:rPr lang="en-US" dirty="0"/>
              <a:t>Research Design:</a:t>
            </a:r>
          </a:p>
          <a:p>
            <a:pPr lvl="1"/>
            <a:r>
              <a:rPr lang="en-US" dirty="0"/>
              <a:t>Mixed-methods approach</a:t>
            </a:r>
          </a:p>
          <a:p>
            <a:pPr lvl="1"/>
            <a:r>
              <a:rPr lang="en-US" dirty="0"/>
              <a:t>Quasi-experimental framework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09632-61C5-A8D2-2245-E7B2B525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1E6F-12E3-FBEC-21A3-2FBF7BC9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pic>
        <p:nvPicPr>
          <p:cNvPr id="6" name="Content Placeholder 5" descr="Picture of a school, a person, teacher in a class with students a presenter at a podium">
            <a:extLst>
              <a:ext uri="{FF2B5EF4-FFF2-40B4-BE49-F238E27FC236}">
                <a16:creationId xmlns:a16="http://schemas.microsoft.com/office/drawing/2014/main" id="{DBC2DE12-DF90-B6B0-6801-20C5629C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561" y="2007975"/>
            <a:ext cx="8602202" cy="27007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99A1D-53B0-B5BA-C461-D4A0AFE4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4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B879-E60B-2238-69E7-86DD9620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Dosage Tutoring Model Studied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E99E-3AC9-CE9F-EAFB-5B6EE21C7A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Virtual “1 to 1” instruction</a:t>
            </a:r>
          </a:p>
          <a:p>
            <a:r>
              <a:rPr lang="en-US" dirty="0"/>
              <a:t>Daily, 15-minute tutoring sessions conducted in school</a:t>
            </a:r>
          </a:p>
          <a:p>
            <a:r>
              <a:rPr lang="en-US" dirty="0"/>
              <a:t>Students have the same tutor throughout the program</a:t>
            </a:r>
          </a:p>
          <a:p>
            <a:r>
              <a:rPr lang="en-US" dirty="0"/>
              <a:t>evidence-based literacy curriculum</a:t>
            </a:r>
          </a:p>
          <a:p>
            <a:r>
              <a:rPr lang="en-US" dirty="0"/>
              <a:t>Progress monitoring every 14 weeks</a:t>
            </a:r>
          </a:p>
          <a:p>
            <a:r>
              <a:rPr lang="en-US" dirty="0"/>
              <a:t>Monthly data meetings with school/district leaders to review progress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E9A4-B77D-ABCC-DDBB-7F94826C02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manager working closely with districts/schools and HDT provider to </a:t>
            </a:r>
          </a:p>
          <a:p>
            <a:pPr lvl="1"/>
            <a:r>
              <a:rPr lang="en-US" dirty="0"/>
              <a:t>collect and monitor data, </a:t>
            </a:r>
          </a:p>
          <a:p>
            <a:pPr lvl="1"/>
            <a:r>
              <a:rPr lang="en-US" dirty="0"/>
              <a:t>craft policy, </a:t>
            </a:r>
          </a:p>
          <a:p>
            <a:pPr lvl="1"/>
            <a:r>
              <a:rPr lang="en-US" dirty="0"/>
              <a:t>troubleshoot implementation issues</a:t>
            </a:r>
          </a:p>
          <a:p>
            <a:r>
              <a:rPr lang="en-US" dirty="0"/>
              <a:t>Eligibility requirements for districts</a:t>
            </a:r>
          </a:p>
          <a:p>
            <a:r>
              <a:rPr lang="en-US" dirty="0"/>
              <a:t>District champions and </a:t>
            </a:r>
            <a:r>
              <a:rPr lang="en-US" dirty="0" err="1"/>
              <a:t>stipended</a:t>
            </a:r>
            <a:r>
              <a:rPr lang="en-US" dirty="0"/>
              <a:t> school champion roles</a:t>
            </a:r>
          </a:p>
          <a:p>
            <a:r>
              <a:rPr lang="en-US" dirty="0"/>
              <a:t>In-person and virtual cohort convenings – to ensure milestone alignment and share best practices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DB4E8D-DE99-576D-18BF-FDC3828B8E7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Ignite Reading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9E12DD-9BDA-7963-2DEB-750FD9ECA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Programmatic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20007-B45F-E067-619B-B5FE8F79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D910F-CB18-0442-838C-D854C7564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A9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CA9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91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Heritage Blue Theme">
  <a:themeElements>
    <a:clrScheme name="Heritage Blue">
      <a:dk1>
        <a:srgbClr val="1D366C"/>
      </a:dk1>
      <a:lt1>
        <a:srgbClr val="FFFFFF"/>
      </a:lt1>
      <a:dk2>
        <a:srgbClr val="0070B9"/>
      </a:dk2>
      <a:lt2>
        <a:srgbClr val="6CA9DB"/>
      </a:lt2>
      <a:accent1>
        <a:srgbClr val="D44728"/>
      </a:accent1>
      <a:accent2>
        <a:srgbClr val="78222D"/>
      </a:accent2>
      <a:accent3>
        <a:srgbClr val="A55996"/>
      </a:accent3>
      <a:accent4>
        <a:srgbClr val="009875"/>
      </a:accent4>
      <a:accent5>
        <a:srgbClr val="236FB7"/>
      </a:accent5>
      <a:accent6>
        <a:srgbClr val="F5C300"/>
      </a:accent6>
      <a:hlink>
        <a:srgbClr val="0563C1"/>
      </a:hlink>
      <a:folHlink>
        <a:srgbClr val="542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7697821-F3F9-4B44-BB01-13E7E56785D4}" vid="{5E3A260A-9CB2-D849-A797-5B57F018D0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038AC9-BB74-4A3D-830C-912D534D7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ACF9BA-ACC5-4EA6-BD3C-CF71E599E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86B04A-968E-4D80-B8A4-75BC8E200DD3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0128f6a2-0fe6-40ac-973e-bb0bf351512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585</Words>
  <Application>Microsoft Office PowerPoint</Application>
  <PresentationFormat>Widescreen</PresentationFormat>
  <Paragraphs>131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Gentona</vt:lpstr>
      <vt:lpstr>Gentona Book</vt:lpstr>
      <vt:lpstr>Segoe</vt:lpstr>
      <vt:lpstr>Aptos</vt:lpstr>
      <vt:lpstr>Arial</vt:lpstr>
      <vt:lpstr>Calibri</vt:lpstr>
      <vt:lpstr>Courier New</vt:lpstr>
      <vt:lpstr>Segoe UI</vt:lpstr>
      <vt:lpstr>Segoe UI Semibold</vt:lpstr>
      <vt:lpstr>Times New Roman</vt:lpstr>
      <vt:lpstr>Wingdings</vt:lpstr>
      <vt:lpstr>1_Office Theme</vt:lpstr>
      <vt:lpstr>Heritage Blue Theme</vt:lpstr>
      <vt:lpstr>Early Literacy  High-Dosage Tutoring</vt:lpstr>
      <vt:lpstr>Early Literacy High-Dosage Tutoring </vt:lpstr>
      <vt:lpstr>Early Literacy High-Dosage Tutoring </vt:lpstr>
      <vt:lpstr>Early Literacy High-Dosage Tutoring </vt:lpstr>
      <vt:lpstr>Early Literacy High-Dosage Tutoring 23-24 </vt:lpstr>
      <vt:lpstr>An Evaluation of Ignite Reading in Massachusetts</vt:lpstr>
      <vt:lpstr>Study Overview</vt:lpstr>
      <vt:lpstr>Participants</vt:lpstr>
      <vt:lpstr>High Dosage Tutoring Model Studied</vt:lpstr>
      <vt:lpstr>Key Quantitative Findings: One-Group Pre-Post Analysis</vt:lpstr>
      <vt:lpstr>Key Quantitative Findings: One-Group Pre-Post Analysis</vt:lpstr>
      <vt:lpstr>Key Quantitative Findings: One-Group Pre-Post Analysis</vt:lpstr>
      <vt:lpstr>Key Quantitative Findings: One-Group Pre-Post Analysis</vt:lpstr>
      <vt:lpstr>Key Quantitative Findings: Two-Group Comparison Analysis</vt:lpstr>
      <vt:lpstr>Key Quantitative Findings: Two-Group Comparison Analysis</vt:lpstr>
      <vt:lpstr>Key Qualitative Findings</vt:lpstr>
      <vt:lpstr>Key Quantitative Findings: Two-Group Comparison Analysis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January 2025 Regular Meeting Item 6b PowerPoint: Early Literacy High-Dosage Tutoring</dc:title>
  <dc:creator>DESE</dc:creator>
  <cp:lastModifiedBy>Zou, Dong (EOE)</cp:lastModifiedBy>
  <cp:revision>6</cp:revision>
  <dcterms:created xsi:type="dcterms:W3CDTF">2025-01-27T22:18:26Z</dcterms:created>
  <dcterms:modified xsi:type="dcterms:W3CDTF">2025-01-29T20:13:02Z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29 2025 12:00AM</vt:lpwstr>
  </property>
</Properties>
</file>