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78" r:id="rId7"/>
    <p:sldId id="271" r:id="rId8"/>
    <p:sldId id="272" r:id="rId9"/>
    <p:sldId id="273" r:id="rId10"/>
    <p:sldId id="274" r:id="rId11"/>
    <p:sldId id="688" r:id="rId12"/>
    <p:sldId id="277" r:id="rId13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  <p188:author id="{CEA6E036-CCA5-02B6-6749-978A2B4AB890}" name="Balter, Allison E. (DESE)" initials="B(" userId="S::allison.e.balter@mass.gov::e75af4ba-42b2-4e42-9625-808d672bf118" providerId="AD"/>
  <p188:author id="{21FAD977-5F27-FE7B-1BCD-7C3C1E1C942B}" name="Wall, Lucy (DESE)" initials="WL" userId="S::lucy.a.wall@mass.gov::fa07faa1-2c68-42e2-a6fd-e0361f5ae0cd" providerId="AD"/>
  <p188:author id="{AE4DA19D-5474-0B52-A4C2-1103076DF846}" name="Losee, Elizabeth (DESE)" initials="LE" userId="S::elizabeth.c.losee@mass.gov::ca2766c9-0676-4442-b2fb-89151b00f906" providerId="AD"/>
  <p188:author id="{6EB707B8-61A4-0831-1180-DBD9C71897AD}" name="Webb, Aubree M. (DESE)" initials="W(" userId="S::aubree.m.webb@mass.gov::e844039d-1a97-440d-a44a-31053f42022a" providerId="AD"/>
  <p188:author id="{235849C4-A7A7-ECF8-4A34-1050FFF41A09}" name="Devine, Brian J (DESE)" initials="D(" userId="S::brianj.devine@mass.gov::346b85e1-426d-45fd-94c7-16db3526c885" providerId="AD"/>
  <p188:author id="{EBD430C6-6BAE-475B-86D3-51BFCA71C459}" name="Webb, Aubree M. (DESE)" initials="AW" userId="S::Aubree.M.Webb@mass.gov::e844039d-1a97-440d-a44a-31053f42022a" providerId="AD"/>
  <p188:author id="{0AD3CBD4-131F-43E8-73D8-F3C17E016837}" name="Losee, Elizabeth (DESE)" initials="LE(" userId="S::Elizabeth.C.Losee@mass.gov::ca2766c9-0676-4442-b2fb-89151b00f906" providerId="AD"/>
  <p188:author id="{C33A02F0-6985-E8D3-1752-46AA2282B7AB}" name="Smithney, Claire (DESE)" initials="CS" userId="S::Claire.Smithney@mass.gov::5e07ed19-a428-46a7-ad65-7c7bcd775b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17A41-5A44-9979-26C6-E201E74C445A}" v="45" dt="2025-02-23T20:19:37.097"/>
    <p1510:client id="{92202A23-A607-220B-0BE6-A356FF197336}" v="1" dt="2025-02-25T17:46:36.846"/>
    <p1510:client id="{BFB0CFF5-8C6D-AA96-ECE0-A2171DBB7558}" v="1" dt="2025-02-25T17:33:53.501"/>
    <p1510:client id="{FFF30AD8-DDA0-47E1-9D75-1887DA2163CE}" v="1" dt="2025-02-24T14:49:05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3A518-7899-E096-BDE7-54145B15F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40452-2C16-168E-D19F-761D0226C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0899D-7D1B-0617-4016-43AC0182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4509D-D973-B8D9-7A81-7EA95355A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orPreparation@mass.gov" TargetMode="External"/><Relationship Id="rId2" Type="http://schemas.openxmlformats.org/officeDocument/2006/relationships/hyperlink" Target="https://www.doe.mass.edu/bese/regs-comments/defaul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65" y="1302097"/>
            <a:ext cx="11016288" cy="2118805"/>
          </a:xfrm>
        </p:spPr>
        <p:txBody>
          <a:bodyPr>
            <a:noAutofit/>
          </a:bodyPr>
          <a:lstStyle/>
          <a:p>
            <a:br>
              <a:rPr lang="en-US" sz="5400">
                <a:latin typeface="Arial"/>
                <a:cs typeface="Arial"/>
              </a:rPr>
            </a:br>
            <a:br>
              <a:rPr lang="en-US" sz="5400">
                <a:latin typeface="Arial"/>
                <a:cs typeface="Arial"/>
              </a:rPr>
            </a:br>
            <a:r>
              <a:rPr lang="en-US" sz="5400" b="1">
                <a:latin typeface="Segoe" panose="020B0503040204020203"/>
                <a:ea typeface="Calibri"/>
                <a:cs typeface="Arial"/>
              </a:rPr>
              <a:t>Proposed </a:t>
            </a:r>
            <a:r>
              <a:rPr lang="en-US" sz="5400">
                <a:latin typeface="Segoe" panose="020B0503040204020203"/>
                <a:ea typeface="Calibri"/>
                <a:cs typeface="Arial"/>
              </a:rPr>
              <a:t>Amendments to </a:t>
            </a:r>
            <a:r>
              <a:rPr lang="en-US" sz="5400" b="1">
                <a:latin typeface="Segoe" panose="020B0503040204020203"/>
                <a:ea typeface="Calibri"/>
                <a:cs typeface="Arial"/>
              </a:rPr>
              <a:t>Educator Licensure and Program Approval </a:t>
            </a:r>
            <a:r>
              <a:rPr lang="en-US" sz="5400">
                <a:latin typeface="Segoe" panose="020B0503040204020203"/>
                <a:ea typeface="Calibri"/>
                <a:cs typeface="Arial"/>
              </a:rPr>
              <a:t>Regulations, </a:t>
            </a:r>
            <a:r>
              <a:rPr lang="en-US" sz="5400" b="1">
                <a:latin typeface="Segoe" panose="020B0503040204020203"/>
                <a:ea typeface="Calibri"/>
                <a:cs typeface="Arial"/>
              </a:rPr>
              <a:t>603 CMR 7.00</a:t>
            </a:r>
            <a:endParaRPr lang="en-US" sz="5400">
              <a:latin typeface="Arial"/>
              <a:ea typeface="Calibri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AA84E3-E231-AC6D-CE8E-EBFBA3A3203C}"/>
              </a:ext>
            </a:extLst>
          </p:cNvPr>
          <p:cNvSpPr>
            <a:spLocks noGrp="1"/>
          </p:cNvSpPr>
          <p:nvPr/>
        </p:nvSpPr>
        <p:spPr>
          <a:xfrm>
            <a:off x="676056" y="3803311"/>
            <a:ext cx="6659592" cy="82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Aptos"/>
                <a:ea typeface="等线"/>
                <a:cs typeface="Arial"/>
              </a:rPr>
              <a:t>Presented to the Board of Elementary and Secondary Education</a:t>
            </a:r>
          </a:p>
          <a:p>
            <a:endParaRPr lang="en-US" altLang="zh-CN" sz="2000">
              <a:solidFill>
                <a:schemeClr val="accent1">
                  <a:lumMod val="50000"/>
                </a:schemeClr>
              </a:solidFill>
              <a:latin typeface="Aptos"/>
              <a:ea typeface="等线"/>
            </a:endParaRPr>
          </a:p>
          <a:p>
            <a:endParaRPr lang="en-US" altLang="zh-CN" sz="1200">
              <a:solidFill>
                <a:schemeClr val="accent1">
                  <a:lumMod val="50000"/>
                </a:schemeClr>
              </a:solidFill>
              <a:latin typeface="Segoe"/>
              <a:ea typeface="等线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AB7E734-F830-10A9-CFDF-EA0D5D98F4DD}"/>
              </a:ext>
            </a:extLst>
          </p:cNvPr>
          <p:cNvSpPr txBox="1"/>
          <p:nvPr/>
        </p:nvSpPr>
        <p:spPr>
          <a:xfrm>
            <a:off x="9207374" y="6047715"/>
            <a:ext cx="2743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February 25, 2025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685C6D-82FD-B40C-8676-69E71C8F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Today's Presenters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5E82F-FF11-FEEC-9491-B7ADB5F7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Aptos"/>
                <a:cs typeface="Arial"/>
              </a:rPr>
              <a:t>DESE Staff:</a:t>
            </a:r>
          </a:p>
          <a:p>
            <a:pPr lvl="1"/>
            <a:r>
              <a:rPr lang="en-US">
                <a:latin typeface="Aptos"/>
                <a:cs typeface="Arial"/>
              </a:rPr>
              <a:t>Claire Abbott, Director of Educator Effectiveness</a:t>
            </a:r>
            <a:endParaRPr lang="en-US"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Brian Devine, Director of Licensure </a:t>
            </a:r>
            <a:endParaRPr lang="en-US"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Allison Balter, Director of Office of Language Acquisition </a:t>
            </a:r>
            <a:endParaRPr lang="en-US"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Lucy Wall, Legal Counsel</a:t>
            </a:r>
            <a:endParaRPr lang="en-US"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Liz Losee, Director of Educator Effectiveness Policy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 sz="2400">
              <a:latin typeface="Aptos"/>
              <a:cs typeface="Arial"/>
            </a:endParaRPr>
          </a:p>
          <a:p>
            <a:pPr marL="0" indent="0">
              <a:buNone/>
            </a:pPr>
            <a:r>
              <a:rPr lang="en-US" sz="2400" b="1">
                <a:latin typeface="Aptos"/>
                <a:cs typeface="Arial"/>
              </a:rPr>
              <a:t>CALDER:</a:t>
            </a:r>
          </a:p>
          <a:p>
            <a:pPr lvl="1"/>
            <a:r>
              <a:rPr lang="en-US">
                <a:latin typeface="Aptos"/>
                <a:cs typeface="Arial"/>
              </a:rPr>
              <a:t>James Cowan, Senior Researcher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1421-FA09-45EA-63AD-A8CED8C1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E84A1-D2F5-DD90-8295-CA4449B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0612698-B790-DE6E-B0A5-2788F4D5BC99}"/>
              </a:ext>
            </a:extLst>
          </p:cNvPr>
          <p:cNvSpPr txBox="1">
            <a:spLocks/>
          </p:cNvSpPr>
          <p:nvPr/>
        </p:nvSpPr>
        <p:spPr>
          <a:xfrm>
            <a:off x="507154" y="1626242"/>
            <a:ext cx="9772472" cy="4686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ptos" panose="020B0004020202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3300" b="1">
                <a:latin typeface="Aptos"/>
                <a:cs typeface="Arial"/>
              </a:rPr>
              <a:t>Proposed Revisions:</a:t>
            </a:r>
          </a:p>
          <a:p>
            <a:pPr lvl="3">
              <a:spcAft>
                <a:spcPts val="1200"/>
              </a:spcAft>
            </a:pPr>
            <a:r>
              <a:rPr lang="en-US" sz="2700">
                <a:latin typeface="Aptos"/>
                <a:cs typeface="Arial"/>
              </a:rPr>
              <a:t>Alternative Licensure Assessments</a:t>
            </a:r>
          </a:p>
          <a:p>
            <a:pPr lvl="3">
              <a:spcAft>
                <a:spcPts val="1200"/>
              </a:spcAft>
            </a:pPr>
            <a:r>
              <a:rPr lang="en-US" sz="2700">
                <a:latin typeface="Aptos"/>
                <a:cs typeface="Arial"/>
              </a:rPr>
              <a:t>MA Curriculum Framework-based Updates</a:t>
            </a:r>
          </a:p>
          <a:p>
            <a:pPr lvl="3">
              <a:spcAft>
                <a:spcPts val="1200"/>
              </a:spcAft>
            </a:pPr>
            <a:r>
              <a:rPr lang="en-US" sz="2700">
                <a:latin typeface="Aptos"/>
                <a:cs typeface="Arial"/>
              </a:rPr>
              <a:t>Bilingual Education Endorsement</a:t>
            </a:r>
          </a:p>
          <a:p>
            <a:pPr lvl="3">
              <a:spcAft>
                <a:spcPts val="1200"/>
              </a:spcAft>
            </a:pPr>
            <a:r>
              <a:rPr lang="en-US" sz="2700">
                <a:latin typeface="Aptos"/>
                <a:cs typeface="Arial"/>
              </a:rPr>
              <a:t>Professional Licensure </a:t>
            </a:r>
          </a:p>
          <a:p>
            <a:pPr lvl="3">
              <a:spcAft>
                <a:spcPts val="1200"/>
              </a:spcAft>
            </a:pPr>
            <a:r>
              <a:rPr lang="en-US" sz="2700">
                <a:latin typeface="Aptos"/>
                <a:cs typeface="Arial"/>
              </a:rPr>
              <a:t>General Provisions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3300" b="1">
                <a:latin typeface="Aptos"/>
                <a:cs typeface="Arial"/>
              </a:rPr>
              <a:t>Next Steps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3300" b="1">
                <a:latin typeface="Aptos"/>
                <a:cs typeface="Arial"/>
              </a:rPr>
              <a:t>Comments &amp; Questions</a:t>
            </a:r>
          </a:p>
          <a:p>
            <a:pPr lvl="1">
              <a:spcAft>
                <a:spcPts val="1200"/>
              </a:spcAft>
            </a:pPr>
            <a:endParaRPr lang="en-US" sz="3000">
              <a:latin typeface="Aptos" panose="020B00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4400">
              <a:latin typeface="Aptos"/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9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Licensure Assessments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Presentation on the alternative assessment pilot evaluation at Monday BESE meeting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Continue access to alternative licensure assessments post-pilot</a:t>
            </a:r>
          </a:p>
          <a:p>
            <a:pPr marL="800100" lvl="1" indent="-342900"/>
            <a:endParaRPr lang="en-US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9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Updates based on Curriculum Frameworks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66800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New Endorsement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b="1">
                <a:latin typeface="Arial"/>
                <a:cs typeface="Arial"/>
              </a:rPr>
              <a:t>Media Arts </a:t>
            </a:r>
          </a:p>
          <a:p>
            <a:pPr lvl="1"/>
            <a:r>
              <a:rPr lang="en-US" sz="2800">
                <a:latin typeface="Arial"/>
                <a:cs typeface="Arial"/>
              </a:rPr>
              <a:t>Demonstrate a body of knowledge that aligns to the MA Arts Curriculum Framework 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New Name &amp; Level: Comprehensive Health, Prek-8 &amp; 5-12</a:t>
            </a:r>
            <a:endParaRPr lang="en-US">
              <a:latin typeface="Arial"/>
              <a:cs typeface="Arial"/>
            </a:endParaRPr>
          </a:p>
          <a:p>
            <a:pPr lvl="1"/>
            <a:r>
              <a:rPr lang="en-US" sz="2800">
                <a:latin typeface="Arial"/>
                <a:cs typeface="Arial"/>
              </a:rPr>
              <a:t>Previous name and level: Health/Family Consumer Sciences - all levels</a:t>
            </a:r>
          </a:p>
          <a:p>
            <a:pPr lvl="1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0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9934F-51BC-5012-B3CE-0E02DE25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2A52AE-4122-C0E1-0A84-6D7D86CA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Bilingual Education Endorsement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4291E-A5C0-9145-DACD-D34AB32F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Flexibility to allow for the Bilingual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 Education Endorsement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to serve as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 an alternative to the Sheltered English Immersion (SEI) Endorsement for an initial license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Supports implementation of the LOOK Act and eliminates barrier for Bilingual Teachers in obtaining their license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68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76308-1421-1B6E-25AA-37C43BEF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2C32D-8C94-DD90-3A4D-E67D4276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99" y="365126"/>
            <a:ext cx="11475520" cy="1042852"/>
          </a:xfrm>
        </p:spPr>
        <p:txBody>
          <a:bodyPr>
            <a:normAutofit fontScale="90000"/>
          </a:bodyPr>
          <a:lstStyle/>
          <a:p>
            <a:r>
              <a:rPr lang="en-US"/>
              <a:t>Professional Licensure &amp; General Provisions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815AF-7176-A60A-2090-774A7E52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8" y="1916207"/>
            <a:ext cx="11475521" cy="44286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Professional Licensure: </a:t>
            </a:r>
            <a:endParaRPr lang="en-US" sz="2000">
              <a:latin typeface="Arial"/>
            </a:endParaRPr>
          </a:p>
          <a:p>
            <a:pPr marL="800100" lvl="1" indent="-342900"/>
            <a:r>
              <a:rPr lang="en-US">
                <a:solidFill>
                  <a:srgbClr val="212529"/>
                </a:solidFill>
                <a:latin typeface="Arial"/>
                <a:cs typeface="Segoe UI"/>
              </a:rPr>
              <a:t>Increase flexibility for the "12-Credit" option </a:t>
            </a:r>
          </a:p>
          <a:p>
            <a:pPr marL="800100" lvl="1" indent="-342900"/>
            <a:r>
              <a:rPr lang="en-US">
                <a:solidFill>
                  <a:srgbClr val="212529"/>
                </a:solidFill>
                <a:latin typeface="Arial"/>
                <a:cs typeface="Segoe UI"/>
              </a:rPr>
              <a:t>At least six of the 12 credits of graduate level courses must address the subject matter knowledge of the license sought </a:t>
            </a:r>
            <a:endParaRPr lang="en-US">
              <a:solidFill>
                <a:srgbClr val="000000"/>
              </a:solidFill>
              <a:latin typeface="Arial"/>
            </a:endParaRP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General Provisions:</a:t>
            </a:r>
          </a:p>
          <a:p>
            <a:pPr lvl="1"/>
            <a:r>
              <a:rPr lang="en-US">
                <a:latin typeface="Arial"/>
                <a:cs typeface="Arial"/>
              </a:rPr>
              <a:t>Emergency License: May not be extended beyond June 30, 2027 </a:t>
            </a:r>
          </a:p>
          <a:p>
            <a:pPr lvl="1"/>
            <a:r>
              <a:rPr lang="en-US">
                <a:latin typeface="Arial"/>
                <a:cs typeface="Arial"/>
              </a:rPr>
              <a:t>Remove outdated language</a:t>
            </a:r>
          </a:p>
        </p:txBody>
      </p:sp>
    </p:spTree>
    <p:extLst>
      <p:ext uri="{BB962C8B-B14F-4D97-AF65-F5344CB8AC3E}">
        <p14:creationId xmlns:p14="http://schemas.microsoft.com/office/powerpoint/2010/main" val="379311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59FB-1106-AF94-5BB4-C1514811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92CBF4-2690-499D-4BFD-E8A1AA50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ptos"/>
                <a:cs typeface="Arial"/>
              </a:rPr>
              <a:t>Public Comment Period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49A24-57AD-6C63-7202-3D802AD61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Public comment may be submitted via an </a:t>
            </a:r>
            <a:r>
              <a:rPr lang="en-US">
                <a:latin typeface="Aptos"/>
                <a:cs typeface="Arial"/>
                <a:hlinkClick r:id="rId2"/>
              </a:rPr>
              <a:t>online form</a:t>
            </a:r>
            <a:r>
              <a:rPr lang="en-US">
                <a:latin typeface="Aptos"/>
                <a:cs typeface="Arial"/>
              </a:rPr>
              <a:t>, or sent via email to </a:t>
            </a:r>
            <a:r>
              <a:rPr lang="en-US">
                <a:latin typeface="Aptos"/>
                <a:ea typeface="Calibri"/>
                <a:cs typeface="Calibri"/>
                <a:hlinkClick r:id="rId3"/>
              </a:rPr>
              <a:t>EducatorPreparation@mass.gov</a:t>
            </a:r>
            <a:r>
              <a:rPr lang="en-US">
                <a:latin typeface="Aptos"/>
                <a:ea typeface="Calibri"/>
                <a:cs typeface="Calibri"/>
              </a:rPr>
              <a:t>, </a:t>
            </a:r>
            <a:r>
              <a:rPr lang="en-US">
                <a:latin typeface="Aptos"/>
                <a:cs typeface="Arial"/>
              </a:rPr>
              <a:t>or sent via mail to Regulations Public Comment, c/o Commissioner’s Office, Department of Elementary and Secondary Education, 135 Santilli Highway, Everett, MA 02149.</a:t>
            </a:r>
            <a:endParaRPr lang="en-US">
              <a:latin typeface="Aptos"/>
            </a:endParaRPr>
          </a:p>
          <a:p>
            <a:r>
              <a:rPr lang="en-US">
                <a:latin typeface="Aptos"/>
                <a:cs typeface="Arial"/>
              </a:rPr>
              <a:t>The deadline for the public comment period is </a:t>
            </a:r>
            <a:r>
              <a:rPr lang="en-US" b="1">
                <a:latin typeface="Aptos"/>
                <a:cs typeface="Arial"/>
              </a:rPr>
              <a:t>April 4, 2025 at 5:00pm. </a:t>
            </a:r>
            <a:endParaRPr lang="en-US"/>
          </a:p>
          <a:p>
            <a:r>
              <a:rPr lang="en-US">
                <a:latin typeface="Aptos"/>
                <a:cs typeface="Arial"/>
              </a:rPr>
              <a:t>The Board is expected to vote on the proposed amendments at its regular monthly meeting scheduled for </a:t>
            </a:r>
            <a:r>
              <a:rPr lang="en-US" b="1">
                <a:latin typeface="Aptos"/>
                <a:cs typeface="Arial"/>
              </a:rPr>
              <a:t>May 20, 2025</a:t>
            </a:r>
            <a:r>
              <a:rPr lang="en-US">
                <a:latin typeface="Aptos"/>
                <a:cs typeface="Arial"/>
              </a:rPr>
              <a:t>.  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7684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08D7-C19A-B687-3086-AC397871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1960264"/>
            <a:ext cx="10515600" cy="1829107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Comments and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purl.org/dc/elements/1.1/"/>
    <ds:schemaRef ds:uri="0128f6a2-0fe6-40ac-973e-bb0bf351512f"/>
    <ds:schemaRef ds:uri="http://www.w3.org/XML/1998/namespace"/>
    <ds:schemaRef ds:uri="http://schemas.microsoft.com/office/infopath/2007/PartnerControls"/>
    <ds:schemaRef ds:uri="7a12eb2f-f040-4639-9fb2-5a6588dc8035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47D295-A73C-4480-8640-B659A571D40F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Widescreen</PresentationFormat>
  <Paragraphs>60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Segoe</vt:lpstr>
      <vt:lpstr>Aptos</vt:lpstr>
      <vt:lpstr>Arial</vt:lpstr>
      <vt:lpstr>Calibri</vt:lpstr>
      <vt:lpstr>Office Theme</vt:lpstr>
      <vt:lpstr>  Proposed Amendments to Educator Licensure and Program Approval Regulations, 603 CMR 7.00</vt:lpstr>
      <vt:lpstr>Today's Presenters</vt:lpstr>
      <vt:lpstr>Agenda</vt:lpstr>
      <vt:lpstr>Alternative Licensure Assessments</vt:lpstr>
      <vt:lpstr>Updates based on Curriculum Frameworks</vt:lpstr>
      <vt:lpstr>Bilingual Education Endorsement</vt:lpstr>
      <vt:lpstr>Professional Licensure &amp; General Provisions Changes</vt:lpstr>
      <vt:lpstr>Public Comment Period </vt:lpstr>
      <vt:lpstr>Comments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February 25, 2025 Regular Meeting Item 2 PowerPoint: Proposed Amendments to Educator Licensure and Program Approval Regulations, 603 CMR 7.00</dc:title>
  <dc:creator>DESE</dc:creator>
  <cp:lastModifiedBy>Zou, Dong (EOE)</cp:lastModifiedBy>
  <cp:revision>6</cp:revision>
  <cp:lastPrinted>2025-02-21T18:23:21Z</cp:lastPrinted>
  <dcterms:created xsi:type="dcterms:W3CDTF">2022-10-11T20:32:22Z</dcterms:created>
  <dcterms:modified xsi:type="dcterms:W3CDTF">2025-02-25T20:48:32Z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25 2025 12:00AM</vt:lpwstr>
  </property>
</Properties>
</file>