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72" r:id="rId5"/>
    <p:sldId id="684" r:id="rId6"/>
    <p:sldId id="699" r:id="rId7"/>
    <p:sldId id="651" r:id="rId8"/>
    <p:sldId id="693" r:id="rId9"/>
    <p:sldId id="697" r:id="rId10"/>
    <p:sldId id="694" r:id="rId11"/>
    <p:sldId id="698" r:id="rId12"/>
    <p:sldId id="701" r:id="rId13"/>
    <p:sldId id="692" r:id="rId14"/>
    <p:sldId id="695" r:id="rId15"/>
    <p:sldId id="70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CD306-81AD-BC7D-16A2-05D9847175B0}" name="Woo, Lauren (DESE)" initials="WL" userId="S::lauren.woo@mass.gov::891b1bf9-83ca-4481-960c-a0625b521a43" providerId="AD"/>
  <p188:author id="{8C592D30-2790-C53A-65AD-E37E11204179}" name="Foley, Kinnon (DESE)" initials="FK" userId="S::kinnon.foley@mass.gov::4bff922e-d211-4dcd-970c-f57d358f4faf" providerId="AD"/>
  <p188:author id="{B43DE797-3A57-E381-BC90-B156B66A6030}" name="Curtin, Robert (DESE)" initials="RC" userId="S::Robert.C.Curtin@mass.gov::9284700e-ed31-4409-9ea9-d5bf75419e76" providerId="AD"/>
  <p188:author id="{178961ED-6CC0-D920-E7A5-4F1493A73A15}" name="Steenland, Deborah (DESE)" initials="SD" userId="S::deborah.steenland@mass.gov::374ac2df-87da-40a8-9b6d-d87c21f5f6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4948B6"/>
    <a:srgbClr val="3647B6"/>
    <a:srgbClr val="8397E7"/>
    <a:srgbClr val="AFCBFD"/>
    <a:srgbClr val="93A9FF"/>
    <a:srgbClr val="86A9E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59310-AD7E-C515-641F-434DF86BC3FC}" v="32" dt="2025-02-24T19:39:52.099"/>
    <p1510:client id="{4EA3FA8F-60D0-745A-C6BB-634052227076}" v="20" dt="2025-02-25T17:47:02.387"/>
    <p1510:client id="{9BDB4F76-F148-9733-EC4A-641D38338C26}" v="2" dt="2025-02-25T17:35:51.237"/>
    <p1510:client id="{A7EC7CBB-AFC8-4DF2-948C-22C37A9291FC}" v="926" dt="2025-02-24T22:15:18.958"/>
    <p1510:client id="{C8726575-7C92-0DA3-973E-C8B2B7D6F3EB}" v="39" dt="2025-02-24T23:49:50.129"/>
    <p1510:client id="{EC59FF57-63F9-3DFD-4871-44CEFA841A38}" v="1" dt="2025-02-24T18:39:16.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35449-D37D-4D3C-91E4-A3A78AD7F696}" type="doc">
      <dgm:prSet loTypeId="urn:microsoft.com/office/officeart/2005/8/layout/hProcess9" loCatId="process" qsTypeId="urn:microsoft.com/office/officeart/2005/8/quickstyle/simple2" qsCatId="simple" csTypeId="urn:microsoft.com/office/officeart/2005/8/colors/accent1_5" csCatId="accent1" phldr="1"/>
      <dgm:spPr/>
      <dgm:t>
        <a:bodyPr/>
        <a:lstStyle/>
        <a:p>
          <a:endParaRPr lang="en-US"/>
        </a:p>
      </dgm:t>
    </dgm:pt>
    <dgm:pt modelId="{F84C1913-3504-4C20-B9A1-2122D2EFCC7D}">
      <dgm:prSet phldrT="[Text]"/>
      <dgm:spPr/>
      <dgm:t>
        <a:bodyPr/>
        <a:lstStyle/>
        <a:p>
          <a:r>
            <a:rPr lang="en-US" dirty="0"/>
            <a:t>Awareness &amp; Recruitment</a:t>
          </a:r>
        </a:p>
      </dgm:t>
      <dgm:extLst>
        <a:ext uri="{E40237B7-FDA0-4F09-8148-C483321AD2D9}">
          <dgm14:cNvPr xmlns:dgm14="http://schemas.microsoft.com/office/drawing/2010/diagram" id="0" name="" descr="boxes over an arrow pointing right&#10;Box 1: Awareness &amp; Recruitment&#10;Box 2: Admission&#10;Box 3: Retention and Success&#10;"/>
        </a:ext>
      </dgm:extLst>
    </dgm:pt>
    <dgm:pt modelId="{CBAFAFEB-21D4-48E2-A295-5D4415959F31}" type="parTrans" cxnId="{E6C4BAF6-7B66-48DA-9309-129409C1B37E}">
      <dgm:prSet/>
      <dgm:spPr/>
      <dgm:t>
        <a:bodyPr/>
        <a:lstStyle/>
        <a:p>
          <a:endParaRPr lang="en-US"/>
        </a:p>
      </dgm:t>
    </dgm:pt>
    <dgm:pt modelId="{66F4DE8B-F82E-4DB7-9475-EB49440327F6}" type="sibTrans" cxnId="{E6C4BAF6-7B66-48DA-9309-129409C1B37E}">
      <dgm:prSet/>
      <dgm:spPr/>
      <dgm:t>
        <a:bodyPr/>
        <a:lstStyle/>
        <a:p>
          <a:endParaRPr lang="en-US"/>
        </a:p>
      </dgm:t>
    </dgm:pt>
    <dgm:pt modelId="{6DBDB51D-15BD-4A0C-B735-7B1D31430947}">
      <dgm:prSet phldrT="[Text]"/>
      <dgm:spPr/>
      <dgm:t>
        <a:bodyPr/>
        <a:lstStyle/>
        <a:p>
          <a:r>
            <a:rPr lang="en-US"/>
            <a:t>Admission</a:t>
          </a:r>
        </a:p>
      </dgm:t>
    </dgm:pt>
    <dgm:pt modelId="{63D260F0-E98B-4C38-BF4A-DDF37B164981}" type="parTrans" cxnId="{6CC78EF6-D83C-40F1-8711-F0E3FC86844A}">
      <dgm:prSet/>
      <dgm:spPr/>
      <dgm:t>
        <a:bodyPr/>
        <a:lstStyle/>
        <a:p>
          <a:endParaRPr lang="en-US"/>
        </a:p>
      </dgm:t>
    </dgm:pt>
    <dgm:pt modelId="{7B7E6B20-8C2C-4F0A-9139-5EE2CA0312BA}" type="sibTrans" cxnId="{6CC78EF6-D83C-40F1-8711-F0E3FC86844A}">
      <dgm:prSet/>
      <dgm:spPr/>
      <dgm:t>
        <a:bodyPr/>
        <a:lstStyle/>
        <a:p>
          <a:endParaRPr lang="en-US"/>
        </a:p>
      </dgm:t>
    </dgm:pt>
    <dgm:pt modelId="{2B5AE205-C6FD-46A1-9F24-32C6A0B9C1B4}">
      <dgm:prSet phldrT="[Text]"/>
      <dgm:spPr/>
      <dgm:t>
        <a:bodyPr/>
        <a:lstStyle/>
        <a:p>
          <a:r>
            <a:rPr lang="en-US"/>
            <a:t>Retention &amp;     Success</a:t>
          </a:r>
        </a:p>
      </dgm:t>
    </dgm:pt>
    <dgm:pt modelId="{2F83BB7B-08EB-4F3D-8640-AD4E9B7DB8AB}" type="parTrans" cxnId="{775C9948-DB87-45B7-A967-400446732D03}">
      <dgm:prSet/>
      <dgm:spPr/>
      <dgm:t>
        <a:bodyPr/>
        <a:lstStyle/>
        <a:p>
          <a:endParaRPr lang="en-US"/>
        </a:p>
      </dgm:t>
    </dgm:pt>
    <dgm:pt modelId="{AA4B9492-4FCC-4065-A46E-9C4097A09497}" type="sibTrans" cxnId="{775C9948-DB87-45B7-A967-400446732D03}">
      <dgm:prSet/>
      <dgm:spPr/>
      <dgm:t>
        <a:bodyPr/>
        <a:lstStyle/>
        <a:p>
          <a:endParaRPr lang="en-US"/>
        </a:p>
      </dgm:t>
    </dgm:pt>
    <dgm:pt modelId="{CA669669-E5F5-4529-A101-DBE2BD8280AE}" type="pres">
      <dgm:prSet presAssocID="{A6635449-D37D-4D3C-91E4-A3A78AD7F696}" presName="CompostProcess" presStyleCnt="0">
        <dgm:presLayoutVars>
          <dgm:dir/>
          <dgm:resizeHandles val="exact"/>
        </dgm:presLayoutVars>
      </dgm:prSet>
      <dgm:spPr/>
    </dgm:pt>
    <dgm:pt modelId="{AFC03FB5-EE2B-4C5B-9BEB-B3FC7E4C37B3}" type="pres">
      <dgm:prSet presAssocID="{A6635449-D37D-4D3C-91E4-A3A78AD7F696}" presName="arrow" presStyleLbl="bgShp" presStyleIdx="0" presStyleCnt="1"/>
      <dgm:spPr/>
    </dgm:pt>
    <dgm:pt modelId="{C889FBBA-19E0-4CAF-8D52-03364530AC81}" type="pres">
      <dgm:prSet presAssocID="{A6635449-D37D-4D3C-91E4-A3A78AD7F696}" presName="linearProcess" presStyleCnt="0"/>
      <dgm:spPr/>
    </dgm:pt>
    <dgm:pt modelId="{27411632-D67A-4C07-8190-0B1522EFCA32}" type="pres">
      <dgm:prSet presAssocID="{F84C1913-3504-4C20-B9A1-2122D2EFCC7D}" presName="textNode" presStyleLbl="node1" presStyleIdx="0" presStyleCnt="3">
        <dgm:presLayoutVars>
          <dgm:bulletEnabled val="1"/>
        </dgm:presLayoutVars>
      </dgm:prSet>
      <dgm:spPr/>
    </dgm:pt>
    <dgm:pt modelId="{05F489A2-1FF0-430B-9802-BDD9C4CDA180}" type="pres">
      <dgm:prSet presAssocID="{66F4DE8B-F82E-4DB7-9475-EB49440327F6}" presName="sibTrans" presStyleCnt="0"/>
      <dgm:spPr/>
    </dgm:pt>
    <dgm:pt modelId="{210BE37D-BCE1-4FE1-BFCB-0FD7FFDB4150}" type="pres">
      <dgm:prSet presAssocID="{6DBDB51D-15BD-4A0C-B735-7B1D31430947}" presName="textNode" presStyleLbl="node1" presStyleIdx="1" presStyleCnt="3">
        <dgm:presLayoutVars>
          <dgm:bulletEnabled val="1"/>
        </dgm:presLayoutVars>
      </dgm:prSet>
      <dgm:spPr/>
    </dgm:pt>
    <dgm:pt modelId="{95A4C835-7B3E-4018-A75B-4191C3FF13F6}" type="pres">
      <dgm:prSet presAssocID="{7B7E6B20-8C2C-4F0A-9139-5EE2CA0312BA}" presName="sibTrans" presStyleCnt="0"/>
      <dgm:spPr/>
    </dgm:pt>
    <dgm:pt modelId="{A45D20DE-2372-4206-B1D7-AB21B7BAD3EA}" type="pres">
      <dgm:prSet presAssocID="{2B5AE205-C6FD-46A1-9F24-32C6A0B9C1B4}" presName="textNode" presStyleLbl="node1" presStyleIdx="2" presStyleCnt="3">
        <dgm:presLayoutVars>
          <dgm:bulletEnabled val="1"/>
        </dgm:presLayoutVars>
      </dgm:prSet>
      <dgm:spPr/>
    </dgm:pt>
  </dgm:ptLst>
  <dgm:cxnLst>
    <dgm:cxn modelId="{24295217-0F03-4D43-8CA2-D9CD66EC5A7D}" type="presOf" srcId="{2B5AE205-C6FD-46A1-9F24-32C6A0B9C1B4}" destId="{A45D20DE-2372-4206-B1D7-AB21B7BAD3EA}" srcOrd="0" destOrd="0" presId="urn:microsoft.com/office/officeart/2005/8/layout/hProcess9"/>
    <dgm:cxn modelId="{775C9948-DB87-45B7-A967-400446732D03}" srcId="{A6635449-D37D-4D3C-91E4-A3A78AD7F696}" destId="{2B5AE205-C6FD-46A1-9F24-32C6A0B9C1B4}" srcOrd="2" destOrd="0" parTransId="{2F83BB7B-08EB-4F3D-8640-AD4E9B7DB8AB}" sibTransId="{AA4B9492-4FCC-4065-A46E-9C4097A09497}"/>
    <dgm:cxn modelId="{BE643A79-2311-484A-A819-7ED06EC30F9C}" type="presOf" srcId="{6DBDB51D-15BD-4A0C-B735-7B1D31430947}" destId="{210BE37D-BCE1-4FE1-BFCB-0FD7FFDB4150}" srcOrd="0" destOrd="0" presId="urn:microsoft.com/office/officeart/2005/8/layout/hProcess9"/>
    <dgm:cxn modelId="{078591E0-C091-43F1-9C03-288C6EA4B2B0}" type="presOf" srcId="{A6635449-D37D-4D3C-91E4-A3A78AD7F696}" destId="{CA669669-E5F5-4529-A101-DBE2BD8280AE}" srcOrd="0" destOrd="0" presId="urn:microsoft.com/office/officeart/2005/8/layout/hProcess9"/>
    <dgm:cxn modelId="{6CC78EF6-D83C-40F1-8711-F0E3FC86844A}" srcId="{A6635449-D37D-4D3C-91E4-A3A78AD7F696}" destId="{6DBDB51D-15BD-4A0C-B735-7B1D31430947}" srcOrd="1" destOrd="0" parTransId="{63D260F0-E98B-4C38-BF4A-DDF37B164981}" sibTransId="{7B7E6B20-8C2C-4F0A-9139-5EE2CA0312BA}"/>
    <dgm:cxn modelId="{E6C4BAF6-7B66-48DA-9309-129409C1B37E}" srcId="{A6635449-D37D-4D3C-91E4-A3A78AD7F696}" destId="{F84C1913-3504-4C20-B9A1-2122D2EFCC7D}" srcOrd="0" destOrd="0" parTransId="{CBAFAFEB-21D4-48E2-A295-5D4415959F31}" sibTransId="{66F4DE8B-F82E-4DB7-9475-EB49440327F6}"/>
    <dgm:cxn modelId="{074FC8FB-6777-4C7D-A4A8-F072C064351D}" type="presOf" srcId="{F84C1913-3504-4C20-B9A1-2122D2EFCC7D}" destId="{27411632-D67A-4C07-8190-0B1522EFCA32}" srcOrd="0" destOrd="0" presId="urn:microsoft.com/office/officeart/2005/8/layout/hProcess9"/>
    <dgm:cxn modelId="{4EED9A92-192C-49EB-AEB7-DB4311041AC2}" type="presParOf" srcId="{CA669669-E5F5-4529-A101-DBE2BD8280AE}" destId="{AFC03FB5-EE2B-4C5B-9BEB-B3FC7E4C37B3}" srcOrd="0" destOrd="0" presId="urn:microsoft.com/office/officeart/2005/8/layout/hProcess9"/>
    <dgm:cxn modelId="{17FC8E6C-C490-472E-B728-5032BC409982}" type="presParOf" srcId="{CA669669-E5F5-4529-A101-DBE2BD8280AE}" destId="{C889FBBA-19E0-4CAF-8D52-03364530AC81}" srcOrd="1" destOrd="0" presId="urn:microsoft.com/office/officeart/2005/8/layout/hProcess9"/>
    <dgm:cxn modelId="{8440C0CC-E5C0-47D0-B682-E7D88E362709}" type="presParOf" srcId="{C889FBBA-19E0-4CAF-8D52-03364530AC81}" destId="{27411632-D67A-4C07-8190-0B1522EFCA32}" srcOrd="0" destOrd="0" presId="urn:microsoft.com/office/officeart/2005/8/layout/hProcess9"/>
    <dgm:cxn modelId="{5A9AA34D-A481-4F52-BB4D-036567CDFFAA}" type="presParOf" srcId="{C889FBBA-19E0-4CAF-8D52-03364530AC81}" destId="{05F489A2-1FF0-430B-9802-BDD9C4CDA180}" srcOrd="1" destOrd="0" presId="urn:microsoft.com/office/officeart/2005/8/layout/hProcess9"/>
    <dgm:cxn modelId="{FA7792B0-39C7-464C-9042-2B05AFA3502F}" type="presParOf" srcId="{C889FBBA-19E0-4CAF-8D52-03364530AC81}" destId="{210BE37D-BCE1-4FE1-BFCB-0FD7FFDB4150}" srcOrd="2" destOrd="0" presId="urn:microsoft.com/office/officeart/2005/8/layout/hProcess9"/>
    <dgm:cxn modelId="{E8746C20-4600-49A0-B3A0-9E5752CEB9F8}" type="presParOf" srcId="{C889FBBA-19E0-4CAF-8D52-03364530AC81}" destId="{95A4C835-7B3E-4018-A75B-4191C3FF13F6}" srcOrd="3" destOrd="0" presId="urn:microsoft.com/office/officeart/2005/8/layout/hProcess9"/>
    <dgm:cxn modelId="{6DDB5697-7907-443A-9A3A-ECE60C28C09F}" type="presParOf" srcId="{C889FBBA-19E0-4CAF-8D52-03364530AC81}" destId="{A45D20DE-2372-4206-B1D7-AB21B7BAD3E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03FB5-EE2B-4C5B-9BEB-B3FC7E4C37B3}">
      <dsp:nvSpPr>
        <dsp:cNvPr id="0" name=""/>
        <dsp:cNvSpPr/>
      </dsp:nvSpPr>
      <dsp:spPr>
        <a:xfrm>
          <a:off x="832104" y="0"/>
          <a:ext cx="9430512" cy="269495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11632-D67A-4C07-8190-0B1522EFCA32}">
      <dsp:nvSpPr>
        <dsp:cNvPr id="0" name=""/>
        <dsp:cNvSpPr/>
      </dsp:nvSpPr>
      <dsp:spPr>
        <a:xfrm>
          <a:off x="344813" y="808485"/>
          <a:ext cx="3328416" cy="1077980"/>
        </a:xfrm>
        <a:prstGeom prst="roundRect">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Awareness &amp; Recruitment</a:t>
          </a:r>
        </a:p>
      </dsp:txBody>
      <dsp:txXfrm>
        <a:off x="397436" y="861108"/>
        <a:ext cx="3223170" cy="972734"/>
      </dsp:txXfrm>
    </dsp:sp>
    <dsp:sp modelId="{210BE37D-BCE1-4FE1-BFCB-0FD7FFDB4150}">
      <dsp:nvSpPr>
        <dsp:cNvPr id="0" name=""/>
        <dsp:cNvSpPr/>
      </dsp:nvSpPr>
      <dsp:spPr>
        <a:xfrm>
          <a:off x="3883152" y="808485"/>
          <a:ext cx="3328416" cy="1077980"/>
        </a:xfrm>
        <a:prstGeom prst="roundRect">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Admission</a:t>
          </a:r>
        </a:p>
      </dsp:txBody>
      <dsp:txXfrm>
        <a:off x="3935775" y="861108"/>
        <a:ext cx="3223170" cy="972734"/>
      </dsp:txXfrm>
    </dsp:sp>
    <dsp:sp modelId="{A45D20DE-2372-4206-B1D7-AB21B7BAD3EA}">
      <dsp:nvSpPr>
        <dsp:cNvPr id="0" name=""/>
        <dsp:cNvSpPr/>
      </dsp:nvSpPr>
      <dsp:spPr>
        <a:xfrm>
          <a:off x="7421490" y="808485"/>
          <a:ext cx="3328416" cy="1077980"/>
        </a:xfrm>
        <a:prstGeom prst="roundRect">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Retention &amp;     Success</a:t>
          </a:r>
        </a:p>
      </dsp:txBody>
      <dsp:txXfrm>
        <a:off x="7474113" y="861108"/>
        <a:ext cx="3223170" cy="9727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2/25/2025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4228133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a:cs typeface="Arial"/>
            </a:endParaRP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421177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437548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pPr marL="171450" indent="-1714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C5319CF1-362E-4105-ADA0-05C6A12DD2DC}" type="slidenum">
              <a:rPr lang="en-US" smtClean="0"/>
              <a:t>4</a:t>
            </a:fld>
            <a:endParaRPr lang="en-US"/>
          </a:p>
        </p:txBody>
      </p:sp>
    </p:spTree>
    <p:extLst>
      <p:ext uri="{BB962C8B-B14F-4D97-AF65-F5344CB8AC3E}">
        <p14:creationId xmlns:p14="http://schemas.microsoft.com/office/powerpoint/2010/main" val="336408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155566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667449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191788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209283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579761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375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27566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cte@mass.gov" TargetMode="External"/><Relationship Id="rId2" Type="http://schemas.openxmlformats.org/officeDocument/2006/relationships/hyperlink" Target="https://www.doe.mass.edu/bese/regs-comments/default.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904" y="1196195"/>
            <a:ext cx="11071037" cy="2450031"/>
          </a:xfrm>
        </p:spPr>
        <p:txBody>
          <a:bodyPr>
            <a:normAutofit/>
          </a:bodyPr>
          <a:lstStyle/>
          <a:p>
            <a:pPr>
              <a:spcAft>
                <a:spcPts val="2400"/>
              </a:spcAft>
            </a:pPr>
            <a:r>
              <a:rPr lang="en-US" sz="4400" dirty="0">
                <a:latin typeface="Aptos"/>
                <a:cs typeface="Arial"/>
              </a:rPr>
              <a:t>Proposed Amendments to Vocational</a:t>
            </a:r>
            <a:r>
              <a:rPr lang="en-US" sz="4400" b="1" dirty="0">
                <a:latin typeface="Aptos"/>
                <a:cs typeface="Arial"/>
              </a:rPr>
              <a:t> /Career Technical Education Regulations</a:t>
            </a:r>
            <a:r>
              <a:rPr lang="en-US" sz="4400" dirty="0">
                <a:latin typeface="Aptos"/>
                <a:cs typeface="Arial"/>
              </a:rPr>
              <a:t>, 603 CMR 4.00</a:t>
            </a:r>
            <a:endParaRPr lang="en-US" sz="4400" b="1" dirty="0">
              <a:latin typeface="Aptos" panose="020B0004020202020204" pitchFamily="34" charset="0"/>
            </a:endParaRPr>
          </a:p>
        </p:txBody>
      </p:sp>
      <p:sp>
        <p:nvSpPr>
          <p:cNvPr id="3" name="Subtitle 2"/>
          <p:cNvSpPr>
            <a:spLocks noGrp="1"/>
          </p:cNvSpPr>
          <p:nvPr>
            <p:ph type="subTitle" idx="1"/>
          </p:nvPr>
        </p:nvSpPr>
        <p:spPr>
          <a:xfrm>
            <a:off x="676056" y="3803311"/>
            <a:ext cx="6659592" cy="826214"/>
          </a:xfrm>
        </p:spPr>
        <p:txBody>
          <a:bodyPr vert="horz" lIns="91440" tIns="45720" rIns="91440" bIns="45720" rtlCol="0" anchor="t">
            <a:normAutofit lnSpcReduction="10000"/>
          </a:bodyPr>
          <a:lstStyle/>
          <a:p>
            <a:r>
              <a:rPr lang="en-US" altLang="zh-CN">
                <a:solidFill>
                  <a:schemeClr val="accent1">
                    <a:lumMod val="50000"/>
                  </a:schemeClr>
                </a:solidFill>
                <a:latin typeface="Aptos"/>
                <a:ea typeface="等线"/>
                <a:cs typeface="Arial"/>
              </a:rPr>
              <a:t>Presented to the Board of Elementary and Secondary Education</a:t>
            </a:r>
            <a:endParaRPr lang="en-US">
              <a:solidFill>
                <a:schemeClr val="accent1">
                  <a:lumMod val="50000"/>
                </a:schemeClr>
              </a:solidFill>
              <a:latin typeface="Aptos"/>
            </a:endParaRPr>
          </a:p>
          <a:p>
            <a:endParaRPr lang="en-US" altLang="zh-CN" sz="2000">
              <a:solidFill>
                <a:schemeClr val="accent1">
                  <a:lumMod val="50000"/>
                </a:schemeClr>
              </a:solidFill>
              <a:latin typeface="Aptos"/>
              <a:ea typeface="等线"/>
            </a:endParaRPr>
          </a:p>
          <a:p>
            <a:endParaRPr lang="en-US" altLang="zh-CN" sz="1200">
              <a:solidFill>
                <a:schemeClr val="accent1">
                  <a:lumMod val="50000"/>
                </a:schemeClr>
              </a:solidFill>
              <a:latin typeface="Segoe"/>
              <a:ea typeface="等线"/>
            </a:endParaRPr>
          </a:p>
        </p:txBody>
      </p:sp>
      <p:sp>
        <p:nvSpPr>
          <p:cNvPr id="4" name="TextBox 3">
            <a:extLst>
              <a:ext uri="{FF2B5EF4-FFF2-40B4-BE49-F238E27FC236}">
                <a16:creationId xmlns:a16="http://schemas.microsoft.com/office/drawing/2014/main" id="{4AB7E734-F830-10A9-CFDF-EA0D5D98F4DD}"/>
              </a:ext>
            </a:extLst>
          </p:cNvPr>
          <p:cNvSpPr txBox="1"/>
          <p:nvPr/>
        </p:nvSpPr>
        <p:spPr>
          <a:xfrm>
            <a:off x="9207374" y="6047715"/>
            <a:ext cx="2743200"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accent1">
                    <a:lumMod val="50000"/>
                  </a:schemeClr>
                </a:solidFill>
              </a:rPr>
              <a:t>February 25, 2025</a:t>
            </a:r>
          </a:p>
        </p:txBody>
      </p:sp>
    </p:spTree>
    <p:extLst>
      <p:ext uri="{BB962C8B-B14F-4D97-AF65-F5344CB8AC3E}">
        <p14:creationId xmlns:p14="http://schemas.microsoft.com/office/powerpoint/2010/main" val="346811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08D7-C19A-B687-3086-AC3978712CEB}"/>
              </a:ext>
            </a:extLst>
          </p:cNvPr>
          <p:cNvSpPr>
            <a:spLocks noGrp="1"/>
          </p:cNvSpPr>
          <p:nvPr>
            <p:ph type="title"/>
          </p:nvPr>
        </p:nvSpPr>
        <p:spPr/>
        <p:txBody>
          <a:bodyPr>
            <a:normAutofit/>
          </a:bodyPr>
          <a:lstStyle/>
          <a:p>
            <a:pPr algn="ctr"/>
            <a:r>
              <a:rPr lang="en-US" sz="5400">
                <a:latin typeface="Arial"/>
                <a:cs typeface="Arial"/>
              </a:rPr>
              <a:t>Comments and Questions</a:t>
            </a:r>
          </a:p>
        </p:txBody>
      </p:sp>
    </p:spTree>
    <p:extLst>
      <p:ext uri="{BB962C8B-B14F-4D97-AF65-F5344CB8AC3E}">
        <p14:creationId xmlns:p14="http://schemas.microsoft.com/office/powerpoint/2010/main" val="37727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B46056-D0A9-E99A-4F66-704554B931B9}"/>
              </a:ext>
            </a:extLst>
          </p:cNvPr>
          <p:cNvSpPr>
            <a:spLocks noGrp="1"/>
          </p:cNvSpPr>
          <p:nvPr>
            <p:ph idx="1"/>
          </p:nvPr>
        </p:nvSpPr>
        <p:spPr>
          <a:xfrm>
            <a:off x="381000" y="1731384"/>
            <a:ext cx="10960100" cy="4204959"/>
          </a:xfrm>
        </p:spPr>
        <p:txBody>
          <a:bodyPr vert="horz" lIns="91440" tIns="45720" rIns="91440" bIns="45720" rtlCol="0" anchor="t">
            <a:noAutofit/>
          </a:bodyPr>
          <a:lstStyle/>
          <a:p>
            <a:r>
              <a:rPr lang="en-US" sz="1800">
                <a:solidFill>
                  <a:srgbClr val="212529"/>
                </a:solidFill>
                <a:latin typeface="Arial"/>
                <a:cs typeface="Segoe UI"/>
              </a:rPr>
              <a:t>(1) student attendance for a period of no more than two school years prior to acceptance, provided that only 10 or more unexcused absences per school year may be considered; and</a:t>
            </a:r>
            <a:endParaRPr lang="en-US" sz="1800">
              <a:latin typeface="Arial"/>
            </a:endParaRPr>
          </a:p>
          <a:p>
            <a:r>
              <a:rPr lang="en-US" sz="1800">
                <a:solidFill>
                  <a:srgbClr val="212529"/>
                </a:solidFill>
                <a:latin typeface="Arial"/>
                <a:cs typeface="Segoe UI"/>
              </a:rPr>
              <a:t>(2) discipline, provided that only conduct for which suspension or expulsion was imposed pursuant to M.G.L. c.71 §37H or §37H1/2, or for which suspension or expulsion for more than 10 days was imposed pursuant to M.G.L. c.71 §37H3/4 may be considered; and</a:t>
            </a:r>
            <a:endParaRPr lang="en-US" sz="1800">
              <a:latin typeface="Arial"/>
            </a:endParaRPr>
          </a:p>
          <a:p>
            <a:r>
              <a:rPr lang="en-US" sz="1800">
                <a:solidFill>
                  <a:srgbClr val="212529"/>
                </a:solidFill>
                <a:latin typeface="Arial"/>
                <a:cs typeface="Segoe UI"/>
              </a:rPr>
              <a:t>(3) Career technical education schools and programs that use selective criteria in order for students to enter the lottery process shall not use criteria that have the effect of disproportionately excluding persons of a particular race, color, national origin, sex, gender identity, sexual orientation, religion, or disability unless they demonstrate that (1) such criteria have been validated as essential to participation in career technical education programs; and (2) alternative equally valid criteria that do not have such a disproportionate adverse effect are unavailable.</a:t>
            </a:r>
            <a:endParaRPr lang="en-US" sz="1800">
              <a:latin typeface="Arial"/>
            </a:endParaRPr>
          </a:p>
          <a:p>
            <a:r>
              <a:rPr lang="en-US" sz="1800">
                <a:solidFill>
                  <a:srgbClr val="212529"/>
                </a:solidFill>
                <a:latin typeface="Arial"/>
                <a:cs typeface="Segoe UI"/>
              </a:rPr>
              <a:t>(4) Selective criteria shall be approved annually by the school's board of trustees or school committee. The superintendent of the career technical education school or program shall submit an annual attestation to the Department that the admissions policy of the school or program complies with federal and state law and any relevant guidelines issued by the Department or the U.S. Department of Education.</a:t>
            </a:r>
            <a:endParaRPr lang="en-US" sz="1800">
              <a:latin typeface="Arial"/>
            </a:endParaRPr>
          </a:p>
          <a:p>
            <a:r>
              <a:rPr lang="en-US" sz="1800">
                <a:solidFill>
                  <a:srgbClr val="212529"/>
                </a:solidFill>
                <a:latin typeface="Arial"/>
                <a:cs typeface="Segoe UI"/>
              </a:rPr>
              <a:t>(5)  Students shall not  be ranked or tiered based  on selective criteria in the lottery.</a:t>
            </a:r>
            <a:endParaRPr lang="en-US" sz="1800">
              <a:latin typeface="Arial"/>
            </a:endParaRPr>
          </a:p>
          <a:p>
            <a:endParaRPr lang="en-US" sz="1800"/>
          </a:p>
        </p:txBody>
      </p:sp>
      <p:sp>
        <p:nvSpPr>
          <p:cNvPr id="3" name="Title 2">
            <a:extLst>
              <a:ext uri="{FF2B5EF4-FFF2-40B4-BE49-F238E27FC236}">
                <a16:creationId xmlns:a16="http://schemas.microsoft.com/office/drawing/2014/main" id="{3BB42344-52C5-BF30-E1BE-28B0224878FB}"/>
              </a:ext>
            </a:extLst>
          </p:cNvPr>
          <p:cNvSpPr>
            <a:spLocks noGrp="1"/>
          </p:cNvSpPr>
          <p:nvPr>
            <p:ph type="title"/>
          </p:nvPr>
        </p:nvSpPr>
        <p:spPr/>
        <p:txBody>
          <a:bodyPr/>
          <a:lstStyle/>
          <a:p>
            <a:r>
              <a:rPr lang="en-US">
                <a:latin typeface="Arial"/>
                <a:cs typeface="Arial"/>
              </a:rPr>
              <a:t>Appendix: Proposed Admissions Language</a:t>
            </a:r>
            <a:endParaRPr lang="en-US"/>
          </a:p>
        </p:txBody>
      </p:sp>
    </p:spTree>
    <p:extLst>
      <p:ext uri="{BB962C8B-B14F-4D97-AF65-F5344CB8AC3E}">
        <p14:creationId xmlns:p14="http://schemas.microsoft.com/office/powerpoint/2010/main" val="166295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459FB-1106-AF94-5BB4-C1514811D55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549A24-57AD-6C63-7202-3D802AD61B5F}"/>
              </a:ext>
            </a:extLst>
          </p:cNvPr>
          <p:cNvSpPr>
            <a:spLocks noGrp="1"/>
          </p:cNvSpPr>
          <p:nvPr>
            <p:ph idx="1"/>
          </p:nvPr>
        </p:nvSpPr>
        <p:spPr/>
        <p:txBody>
          <a:bodyPr vert="horz" lIns="91440" tIns="45720" rIns="91440" bIns="45720" rtlCol="0" anchor="t">
            <a:normAutofit/>
          </a:bodyPr>
          <a:lstStyle/>
          <a:p>
            <a:r>
              <a:rPr lang="en-US">
                <a:latin typeface="Aptos"/>
                <a:cs typeface="Arial"/>
              </a:rPr>
              <a:t>Public comment may be submitted via an </a:t>
            </a:r>
            <a:r>
              <a:rPr lang="en-US">
                <a:latin typeface="Aptos"/>
                <a:cs typeface="Arial"/>
                <a:hlinkClick r:id="rId2"/>
              </a:rPr>
              <a:t>online form</a:t>
            </a:r>
            <a:r>
              <a:rPr lang="en-US">
                <a:latin typeface="Aptos"/>
                <a:cs typeface="Arial"/>
              </a:rPr>
              <a:t>, or sent via email to </a:t>
            </a:r>
            <a:r>
              <a:rPr lang="en-US" u="sng">
                <a:latin typeface="Aptos"/>
                <a:ea typeface="Calibri"/>
                <a:cs typeface="Calibri"/>
                <a:hlinkClick r:id="rId3"/>
              </a:rPr>
              <a:t>ccte@mass.gov</a:t>
            </a:r>
            <a:r>
              <a:rPr lang="en-US">
                <a:latin typeface="Aptos"/>
                <a:cs typeface="Arial"/>
              </a:rPr>
              <a:t>, or sent via mail to Regulations Public Comment, c/o Commissioner’s Office, Department of Elementary and Secondary Education, 135 Santilli Highway, Everett, MA 02149.</a:t>
            </a:r>
            <a:endParaRPr lang="en-US">
              <a:latin typeface="Aptos"/>
            </a:endParaRPr>
          </a:p>
          <a:p>
            <a:r>
              <a:rPr lang="en-US">
                <a:latin typeface="Aptos"/>
                <a:cs typeface="Arial"/>
              </a:rPr>
              <a:t>The deadline for the public comment period is </a:t>
            </a:r>
            <a:r>
              <a:rPr lang="en-US" b="1">
                <a:latin typeface="Aptos"/>
                <a:cs typeface="Arial"/>
              </a:rPr>
              <a:t>April 4, 2025 at 5:00pm. </a:t>
            </a:r>
            <a:endParaRPr lang="en-US"/>
          </a:p>
          <a:p>
            <a:r>
              <a:rPr lang="en-US">
                <a:latin typeface="Aptos"/>
                <a:cs typeface="Arial"/>
              </a:rPr>
              <a:t>The Board is expected to vote on the proposed amendments at its regular monthly meeting scheduled for </a:t>
            </a:r>
            <a:r>
              <a:rPr lang="en-US" b="1">
                <a:latin typeface="Aptos"/>
                <a:cs typeface="Arial"/>
              </a:rPr>
              <a:t>May 20, 2025</a:t>
            </a:r>
            <a:r>
              <a:rPr lang="en-US">
                <a:latin typeface="Aptos"/>
                <a:cs typeface="Arial"/>
              </a:rPr>
              <a:t>.  </a:t>
            </a:r>
            <a:endParaRPr lang="en-US">
              <a:latin typeface="Aptos"/>
            </a:endParaRPr>
          </a:p>
        </p:txBody>
      </p:sp>
      <p:sp>
        <p:nvSpPr>
          <p:cNvPr id="3" name="Title 2">
            <a:extLst>
              <a:ext uri="{FF2B5EF4-FFF2-40B4-BE49-F238E27FC236}">
                <a16:creationId xmlns:a16="http://schemas.microsoft.com/office/drawing/2014/main" id="{0592CBF4-2690-499D-4BFD-E8A1AA5016B7}"/>
              </a:ext>
            </a:extLst>
          </p:cNvPr>
          <p:cNvSpPr>
            <a:spLocks noGrp="1"/>
          </p:cNvSpPr>
          <p:nvPr>
            <p:ph type="title"/>
          </p:nvPr>
        </p:nvSpPr>
        <p:spPr/>
        <p:txBody>
          <a:bodyPr>
            <a:normAutofit/>
          </a:bodyPr>
          <a:lstStyle/>
          <a:p>
            <a:r>
              <a:rPr lang="en-US" sz="4000">
                <a:latin typeface="Aptos"/>
                <a:cs typeface="Arial"/>
              </a:rPr>
              <a:t>Public Comment Period </a:t>
            </a:r>
          </a:p>
        </p:txBody>
      </p:sp>
    </p:spTree>
    <p:extLst>
      <p:ext uri="{BB962C8B-B14F-4D97-AF65-F5344CB8AC3E}">
        <p14:creationId xmlns:p14="http://schemas.microsoft.com/office/powerpoint/2010/main" val="237874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BD4E8-967F-96D8-92B5-3D4F695E9BBB}"/>
              </a:ext>
            </a:extLst>
          </p:cNvPr>
          <p:cNvSpPr>
            <a:spLocks noGrp="1"/>
          </p:cNvSpPr>
          <p:nvPr>
            <p:ph idx="1"/>
          </p:nvPr>
        </p:nvSpPr>
        <p:spPr/>
        <p:txBody>
          <a:bodyPr vert="horz" lIns="91440" tIns="45720" rIns="91440" bIns="45720" rtlCol="0" anchor="t">
            <a:normAutofit/>
          </a:bodyPr>
          <a:lstStyle/>
          <a:p>
            <a:r>
              <a:rPr lang="en-US">
                <a:latin typeface="Arial"/>
                <a:cs typeface="Arial"/>
              </a:rPr>
              <a:t>Dr. Regina Robinson, Deputy Commissioner</a:t>
            </a:r>
          </a:p>
          <a:p>
            <a:r>
              <a:rPr lang="en-US">
                <a:latin typeface="Arial"/>
                <a:cs typeface="Arial"/>
              </a:rPr>
              <a:t>Elizabeth Bennett, Associate Commissioner, College, Career, and Technical Education </a:t>
            </a:r>
            <a:endParaRPr lang="en-US"/>
          </a:p>
          <a:p>
            <a:r>
              <a:rPr lang="en-US">
                <a:latin typeface="Arial"/>
                <a:cs typeface="Arial"/>
              </a:rPr>
              <a:t>Nicole Smith, Director, College, Career, and Technical Education </a:t>
            </a:r>
          </a:p>
        </p:txBody>
      </p:sp>
      <p:sp>
        <p:nvSpPr>
          <p:cNvPr id="3" name="Title 2">
            <a:extLst>
              <a:ext uri="{FF2B5EF4-FFF2-40B4-BE49-F238E27FC236}">
                <a16:creationId xmlns:a16="http://schemas.microsoft.com/office/drawing/2014/main" id="{D2F6CFF8-6835-B48D-03EE-FF6F248C0BF5}"/>
              </a:ext>
            </a:extLst>
          </p:cNvPr>
          <p:cNvSpPr>
            <a:spLocks noGrp="1"/>
          </p:cNvSpPr>
          <p:nvPr>
            <p:ph type="title"/>
          </p:nvPr>
        </p:nvSpPr>
        <p:spPr/>
        <p:txBody>
          <a:bodyPr/>
          <a:lstStyle/>
          <a:p>
            <a:r>
              <a:rPr lang="en-US">
                <a:latin typeface="Arial"/>
                <a:cs typeface="Arial"/>
              </a:rPr>
              <a:t>Today’s Presenters</a:t>
            </a:r>
            <a:endParaRPr lang="en-US"/>
          </a:p>
        </p:txBody>
      </p:sp>
    </p:spTree>
    <p:extLst>
      <p:ext uri="{BB962C8B-B14F-4D97-AF65-F5344CB8AC3E}">
        <p14:creationId xmlns:p14="http://schemas.microsoft.com/office/powerpoint/2010/main" val="250542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0B1E6-6DD7-2815-78E0-968E19D9C101}"/>
              </a:ext>
            </a:extLst>
          </p:cNvPr>
          <p:cNvSpPr>
            <a:spLocks noGrp="1"/>
          </p:cNvSpPr>
          <p:nvPr>
            <p:ph idx="1"/>
          </p:nvPr>
        </p:nvSpPr>
        <p:spPr/>
        <p:txBody>
          <a:bodyPr vert="horz" lIns="91440" tIns="45720" rIns="91440" bIns="45720" rtlCol="0" anchor="t">
            <a:normAutofit lnSpcReduction="10000"/>
          </a:bodyPr>
          <a:lstStyle/>
          <a:p>
            <a:r>
              <a:rPr lang="en-US">
                <a:latin typeface="Arial"/>
                <a:cs typeface="Arial"/>
              </a:rPr>
              <a:t>CTE Admissions – Comprehensive View</a:t>
            </a:r>
          </a:p>
          <a:p>
            <a:r>
              <a:rPr lang="en-US">
                <a:latin typeface="Arial"/>
                <a:cs typeface="Arial"/>
              </a:rPr>
              <a:t>Overview of Proposed Changes to Regulations</a:t>
            </a:r>
            <a:endParaRPr lang="en-US"/>
          </a:p>
          <a:p>
            <a:pPr lvl="1"/>
            <a:r>
              <a:rPr lang="en-US">
                <a:latin typeface="Arial"/>
                <a:cs typeface="Arial"/>
              </a:rPr>
              <a:t>Middle School: Access</a:t>
            </a:r>
          </a:p>
          <a:p>
            <a:pPr lvl="1"/>
            <a:r>
              <a:rPr lang="en-US">
                <a:latin typeface="Arial"/>
                <a:cs typeface="Arial"/>
              </a:rPr>
              <a:t>Middle School: Informed Choice</a:t>
            </a:r>
          </a:p>
          <a:p>
            <a:pPr lvl="1"/>
            <a:r>
              <a:rPr lang="en-US">
                <a:latin typeface="Arial"/>
                <a:cs typeface="Arial"/>
              </a:rPr>
              <a:t>Lottery</a:t>
            </a:r>
          </a:p>
          <a:p>
            <a:pPr lvl="1"/>
            <a:r>
              <a:rPr lang="en-US">
                <a:latin typeface="Arial"/>
                <a:cs typeface="Arial"/>
              </a:rPr>
              <a:t>Selective Criteria</a:t>
            </a:r>
            <a:endParaRPr lang="en-US"/>
          </a:p>
          <a:p>
            <a:r>
              <a:rPr lang="en-US">
                <a:latin typeface="Arial"/>
                <a:cs typeface="Arial"/>
              </a:rPr>
              <a:t>Additional Considerations</a:t>
            </a:r>
          </a:p>
          <a:p>
            <a:r>
              <a:rPr lang="en-US">
                <a:latin typeface="Arial"/>
                <a:cs typeface="Arial"/>
              </a:rPr>
              <a:t>Public Comment Process</a:t>
            </a:r>
            <a:endParaRPr lang="en-US"/>
          </a:p>
          <a:p>
            <a:r>
              <a:rPr lang="en-US">
                <a:latin typeface="Arial"/>
                <a:cs typeface="Arial"/>
              </a:rPr>
              <a:t>Questions and Comments</a:t>
            </a:r>
            <a:endParaRPr lang="en-US"/>
          </a:p>
          <a:p>
            <a:pPr lvl="1"/>
            <a:endParaRPr lang="en-US"/>
          </a:p>
        </p:txBody>
      </p:sp>
      <p:sp>
        <p:nvSpPr>
          <p:cNvPr id="3" name="Title 2">
            <a:extLst>
              <a:ext uri="{FF2B5EF4-FFF2-40B4-BE49-F238E27FC236}">
                <a16:creationId xmlns:a16="http://schemas.microsoft.com/office/drawing/2014/main" id="{D31387A1-41CF-569E-2728-D5D68FC1CC01}"/>
              </a:ext>
            </a:extLst>
          </p:cNvPr>
          <p:cNvSpPr>
            <a:spLocks noGrp="1"/>
          </p:cNvSpPr>
          <p:nvPr>
            <p:ph type="title"/>
          </p:nvPr>
        </p:nvSpPr>
        <p:spPr/>
        <p:txBody>
          <a:bodyPr/>
          <a:lstStyle/>
          <a:p>
            <a:r>
              <a:rPr lang="en-US">
                <a:latin typeface="Arial"/>
                <a:cs typeface="Arial"/>
              </a:rPr>
              <a:t>Today's Agenda</a:t>
            </a:r>
            <a:endParaRPr lang="en-US"/>
          </a:p>
        </p:txBody>
      </p:sp>
    </p:spTree>
    <p:extLst>
      <p:ext uri="{BB962C8B-B14F-4D97-AF65-F5344CB8AC3E}">
        <p14:creationId xmlns:p14="http://schemas.microsoft.com/office/powerpoint/2010/main" val="108751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61056-0C99-08BA-F839-5E730DB9B3DA}"/>
              </a:ext>
            </a:extLst>
          </p:cNvPr>
          <p:cNvSpPr>
            <a:spLocks noGrp="1"/>
          </p:cNvSpPr>
          <p:nvPr>
            <p:ph type="title"/>
          </p:nvPr>
        </p:nvSpPr>
        <p:spPr/>
        <p:txBody>
          <a:bodyPr/>
          <a:lstStyle/>
          <a:p>
            <a:r>
              <a:rPr lang="en-US">
                <a:latin typeface="Arial"/>
                <a:cs typeface="Arial"/>
              </a:rPr>
              <a:t>CTE Admissions – Comprehensive View  </a:t>
            </a:r>
          </a:p>
        </p:txBody>
      </p:sp>
      <p:graphicFrame>
        <p:nvGraphicFramePr>
          <p:cNvPr id="7" name="Content Placeholder 3" descr="3 boxes, box 1 says awareness and recruitment, box 2 says admission, box3, says retention and success.">
            <a:extLst>
              <a:ext uri="{FF2B5EF4-FFF2-40B4-BE49-F238E27FC236}">
                <a16:creationId xmlns:a16="http://schemas.microsoft.com/office/drawing/2014/main" id="{D978B70D-A0E5-FE59-3283-053FA23FA374}"/>
              </a:ext>
            </a:extLst>
          </p:cNvPr>
          <p:cNvGraphicFramePr>
            <a:graphicFrameLocks/>
          </p:cNvGraphicFramePr>
          <p:nvPr>
            <p:extLst>
              <p:ext uri="{D42A27DB-BD31-4B8C-83A1-F6EECF244321}">
                <p14:modId xmlns:p14="http://schemas.microsoft.com/office/powerpoint/2010/main" val="3155666904"/>
              </p:ext>
            </p:extLst>
          </p:nvPr>
        </p:nvGraphicFramePr>
        <p:xfrm>
          <a:off x="548639" y="2379968"/>
          <a:ext cx="11094721" cy="2694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465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AF9282-A29F-10BA-4347-2AA046870A66}"/>
              </a:ext>
            </a:extLst>
          </p:cNvPr>
          <p:cNvSpPr>
            <a:spLocks noGrp="1"/>
          </p:cNvSpPr>
          <p:nvPr>
            <p:ph idx="1"/>
          </p:nvPr>
        </p:nvSpPr>
        <p:spPr/>
        <p:txBody>
          <a:bodyPr vert="horz" lIns="91440" tIns="45720" rIns="91440" bIns="45720" rtlCol="0" anchor="t">
            <a:normAutofit/>
          </a:bodyPr>
          <a:lstStyle/>
          <a:p>
            <a:pPr marL="0" indent="0" algn="ctr">
              <a:buNone/>
            </a:pPr>
            <a:r>
              <a:rPr lang="en-US" b="1">
                <a:solidFill>
                  <a:srgbClr val="000000"/>
                </a:solidFill>
                <a:latin typeface="Arial"/>
                <a:cs typeface="Arial"/>
              </a:rPr>
              <a:t>Middle School: Access</a:t>
            </a:r>
            <a:endParaRPr lang="en-US" b="1"/>
          </a:p>
          <a:p>
            <a:pPr marL="0" indent="0">
              <a:buNone/>
            </a:pPr>
            <a:endParaRPr lang="en-US" sz="2400" b="1">
              <a:solidFill>
                <a:srgbClr val="000000"/>
              </a:solidFill>
              <a:latin typeface="Arial"/>
            </a:endParaRPr>
          </a:p>
          <a:p>
            <a:pPr>
              <a:buFont typeface="Wingdings" panose="020B0604020202020204" pitchFamily="34" charset="0"/>
              <a:buChar char="Ø"/>
            </a:pPr>
            <a:r>
              <a:rPr lang="en-US">
                <a:solidFill>
                  <a:srgbClr val="000000"/>
                </a:solidFill>
                <a:latin typeface="Aptos"/>
                <a:cs typeface="Arial"/>
              </a:rPr>
              <a:t>Sending districts will:</a:t>
            </a:r>
            <a:endParaRPr lang="en-US">
              <a:solidFill>
                <a:srgbClr val="000000"/>
              </a:solidFill>
              <a:latin typeface="Aptos" panose="020B0004020202020204" pitchFamily="34" charset="0"/>
            </a:endParaRPr>
          </a:p>
          <a:p>
            <a:pPr lvl="1">
              <a:buFont typeface="Wingdings" panose="020B0604020202020204" pitchFamily="34" charset="0"/>
              <a:buChar char="Ø"/>
            </a:pPr>
            <a:r>
              <a:rPr lang="en-US">
                <a:solidFill>
                  <a:srgbClr val="000000"/>
                </a:solidFill>
                <a:latin typeface="Aptos"/>
                <a:cs typeface="Arial"/>
              </a:rPr>
              <a:t>Offer CTE schools opportunities to share information about CTE programs on-site at their middle schools, as well as through mail and email</a:t>
            </a:r>
          </a:p>
          <a:p>
            <a:pPr lvl="1">
              <a:buFont typeface="Wingdings" panose="020B0604020202020204" pitchFamily="34" charset="0"/>
              <a:buChar char="Ø"/>
            </a:pPr>
            <a:r>
              <a:rPr lang="en-US">
                <a:solidFill>
                  <a:srgbClr val="000000"/>
                </a:solidFill>
                <a:latin typeface="Aptos"/>
                <a:cs typeface="Arial"/>
              </a:rPr>
              <a:t>Provide information about CTE opportunities on public-facing websites</a:t>
            </a:r>
            <a:endParaRPr lang="en-US">
              <a:solidFill>
                <a:srgbClr val="000000"/>
              </a:solidFill>
              <a:latin typeface="Aptos" panose="020B0004020202020204" pitchFamily="34" charset="0"/>
            </a:endParaRPr>
          </a:p>
          <a:p>
            <a:pPr lvl="1">
              <a:buFont typeface="Wingdings" panose="020B0604020202020204" pitchFamily="34" charset="0"/>
              <a:buChar char="Ø"/>
            </a:pPr>
            <a:r>
              <a:rPr lang="en-US">
                <a:solidFill>
                  <a:srgbClr val="000000"/>
                </a:solidFill>
                <a:latin typeface="Aptos"/>
                <a:cs typeface="Arial"/>
              </a:rPr>
              <a:t>Not count middle school student tours of CTE schools during the school day as an unexcused absence or withhold student access to tours</a:t>
            </a:r>
            <a:endParaRPr lang="en-US">
              <a:solidFill>
                <a:srgbClr val="000000"/>
              </a:solidFill>
              <a:latin typeface="Aptos" panose="020B0004020202020204" pitchFamily="34" charset="0"/>
            </a:endParaRPr>
          </a:p>
        </p:txBody>
      </p:sp>
      <p:sp>
        <p:nvSpPr>
          <p:cNvPr id="3" name="Title 2">
            <a:extLst>
              <a:ext uri="{FF2B5EF4-FFF2-40B4-BE49-F238E27FC236}">
                <a16:creationId xmlns:a16="http://schemas.microsoft.com/office/drawing/2014/main" id="{7E1F2039-4AE9-6747-2DD2-A34F640F1C81}"/>
              </a:ext>
            </a:extLst>
          </p:cNvPr>
          <p:cNvSpPr>
            <a:spLocks noGrp="1"/>
          </p:cNvSpPr>
          <p:nvPr>
            <p:ph type="title"/>
          </p:nvPr>
        </p:nvSpPr>
        <p:spPr/>
        <p:txBody>
          <a:bodyPr>
            <a:noAutofit/>
          </a:bodyPr>
          <a:lstStyle/>
          <a:p>
            <a:r>
              <a:rPr lang="en-US" sz="4000">
                <a:latin typeface="Arial"/>
                <a:cs typeface="Arial"/>
              </a:rPr>
              <a:t>Overview of Proposed Changes to Regulations</a:t>
            </a:r>
            <a:endParaRPr lang="en-US" sz="4000"/>
          </a:p>
        </p:txBody>
      </p:sp>
    </p:spTree>
    <p:extLst>
      <p:ext uri="{BB962C8B-B14F-4D97-AF65-F5344CB8AC3E}">
        <p14:creationId xmlns:p14="http://schemas.microsoft.com/office/powerpoint/2010/main" val="229938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F00197-F56B-79F1-7FF3-F9FDC84A2852}"/>
              </a:ext>
            </a:extLst>
          </p:cNvPr>
          <p:cNvSpPr>
            <a:spLocks noGrp="1"/>
          </p:cNvSpPr>
          <p:nvPr>
            <p:ph idx="1"/>
          </p:nvPr>
        </p:nvSpPr>
        <p:spPr>
          <a:xfrm>
            <a:off x="838200" y="1983075"/>
            <a:ext cx="10515600" cy="4776459"/>
          </a:xfrm>
        </p:spPr>
        <p:txBody>
          <a:bodyPr vert="horz" lIns="91440" tIns="45720" rIns="91440" bIns="45720" rtlCol="0" anchor="t">
            <a:normAutofit/>
          </a:bodyPr>
          <a:lstStyle/>
          <a:p>
            <a:pPr marL="0" indent="0" algn="ctr">
              <a:buNone/>
            </a:pPr>
            <a:r>
              <a:rPr lang="en-US" b="1">
                <a:solidFill>
                  <a:srgbClr val="212529"/>
                </a:solidFill>
                <a:latin typeface="Arial"/>
                <a:cs typeface="Segoe UI"/>
              </a:rPr>
              <a:t>Middle School: Informed Choice</a:t>
            </a:r>
          </a:p>
          <a:p>
            <a:pPr marL="0" indent="0" algn="ctr">
              <a:buNone/>
            </a:pPr>
            <a:endParaRPr lang="en-US" b="1">
              <a:solidFill>
                <a:srgbClr val="000000"/>
              </a:solidFill>
            </a:endParaRPr>
          </a:p>
          <a:p>
            <a:pPr>
              <a:buFont typeface="Wingdings" panose="020B0604020202020204" pitchFamily="34" charset="0"/>
              <a:buChar char="Ø"/>
            </a:pPr>
            <a:r>
              <a:rPr lang="en-US">
                <a:solidFill>
                  <a:srgbClr val="212529"/>
                </a:solidFill>
                <a:latin typeface="Aptos" panose="020B0004020202020204" pitchFamily="34" charset="0"/>
                <a:cs typeface="Segoe UI"/>
              </a:rPr>
              <a:t>Sending districts will</a:t>
            </a:r>
            <a:r>
              <a:rPr lang="en-US">
                <a:solidFill>
                  <a:srgbClr val="212529"/>
                </a:solidFill>
                <a:latin typeface="Arial"/>
                <a:cs typeface="Segoe UI"/>
              </a:rPr>
              <a:t>:</a:t>
            </a:r>
          </a:p>
          <a:p>
            <a:pPr lvl="1">
              <a:buFont typeface="Wingdings" panose="020B0604020202020204" pitchFamily="34" charset="0"/>
              <a:buChar char="Ø"/>
            </a:pPr>
            <a:r>
              <a:rPr lang="en-US">
                <a:solidFill>
                  <a:srgbClr val="212529"/>
                </a:solidFill>
                <a:latin typeface="Aptos" panose="020B0004020202020204" pitchFamily="34" charset="0"/>
                <a:cs typeface="Segoe UI"/>
              </a:rPr>
              <a:t>Develop a </a:t>
            </a:r>
            <a:r>
              <a:rPr lang="en-US" b="1">
                <a:solidFill>
                  <a:srgbClr val="212529"/>
                </a:solidFill>
                <a:latin typeface="Aptos" panose="020B0004020202020204" pitchFamily="34" charset="0"/>
                <a:cs typeface="Segoe UI"/>
              </a:rPr>
              <a:t>Middle School Pathway Exploration Policy </a:t>
            </a:r>
            <a:r>
              <a:rPr lang="en-US">
                <a:solidFill>
                  <a:srgbClr val="212529"/>
                </a:solidFill>
                <a:latin typeface="Aptos" panose="020B0004020202020204" pitchFamily="34" charset="0"/>
                <a:cs typeface="Segoe UI"/>
              </a:rPr>
              <a:t>to document how middle school students are made aware of and gain exposure to CTE schools and programs</a:t>
            </a:r>
            <a:endParaRPr lang="en-US">
              <a:latin typeface="Aptos" panose="020B0004020202020204" pitchFamily="34" charset="0"/>
            </a:endParaRPr>
          </a:p>
          <a:p>
            <a:pPr lvl="1">
              <a:buFont typeface="Wingdings" panose="020B0604020202020204" pitchFamily="34" charset="0"/>
              <a:buChar char="Ø"/>
            </a:pPr>
            <a:r>
              <a:rPr lang="en-US">
                <a:solidFill>
                  <a:srgbClr val="212529"/>
                </a:solidFill>
                <a:latin typeface="Aptos" panose="020B0004020202020204" pitchFamily="34" charset="0"/>
                <a:cs typeface="Segoe UI"/>
              </a:rPr>
              <a:t>Inform students about secondary school options including CTE </a:t>
            </a:r>
            <a:endParaRPr lang="en-US">
              <a:solidFill>
                <a:srgbClr val="000000"/>
              </a:solidFill>
              <a:latin typeface="Aptos" panose="020B0004020202020204" pitchFamily="34" charset="0"/>
            </a:endParaRPr>
          </a:p>
          <a:p>
            <a:pPr lvl="1">
              <a:buFont typeface="Wingdings" panose="020B0604020202020204" pitchFamily="34" charset="0"/>
              <a:buChar char="Ø"/>
            </a:pPr>
            <a:r>
              <a:rPr lang="en-US">
                <a:solidFill>
                  <a:srgbClr val="212529"/>
                </a:solidFill>
                <a:latin typeface="Aptos" panose="020B0004020202020204" pitchFamily="34" charset="0"/>
                <a:cs typeface="Segoe UI"/>
              </a:rPr>
              <a:t>Connect the exploration to the student's secondary and postsecondary academic and career planning</a:t>
            </a:r>
            <a:endParaRPr lang="en-US">
              <a:latin typeface="Aptos" panose="020B0004020202020204" pitchFamily="34" charset="0"/>
            </a:endParaRPr>
          </a:p>
          <a:p>
            <a:pPr marL="0" indent="0">
              <a:buNone/>
            </a:pPr>
            <a:endParaRPr lang="en-US">
              <a:solidFill>
                <a:srgbClr val="212529"/>
              </a:solidFill>
              <a:latin typeface="Arial"/>
              <a:cs typeface="Segoe UI"/>
            </a:endParaRPr>
          </a:p>
        </p:txBody>
      </p:sp>
      <p:sp>
        <p:nvSpPr>
          <p:cNvPr id="3" name="Title 2">
            <a:extLst>
              <a:ext uri="{FF2B5EF4-FFF2-40B4-BE49-F238E27FC236}">
                <a16:creationId xmlns:a16="http://schemas.microsoft.com/office/drawing/2014/main" id="{74EAAF45-42ED-3A9C-9D8A-C2E1F0387154}"/>
              </a:ext>
            </a:extLst>
          </p:cNvPr>
          <p:cNvSpPr>
            <a:spLocks noGrp="1"/>
          </p:cNvSpPr>
          <p:nvPr>
            <p:ph type="title"/>
          </p:nvPr>
        </p:nvSpPr>
        <p:spPr/>
        <p:txBody>
          <a:bodyPr>
            <a:normAutofit fontScale="90000"/>
          </a:bodyPr>
          <a:lstStyle/>
          <a:p>
            <a:r>
              <a:rPr lang="en-US">
                <a:latin typeface="Arial"/>
                <a:cs typeface="Arial"/>
              </a:rPr>
              <a:t>Overview of Proposed Changes to Regulations</a:t>
            </a:r>
            <a:endParaRPr lang="en-US"/>
          </a:p>
        </p:txBody>
      </p:sp>
    </p:spTree>
    <p:extLst>
      <p:ext uri="{BB962C8B-B14F-4D97-AF65-F5344CB8AC3E}">
        <p14:creationId xmlns:p14="http://schemas.microsoft.com/office/powerpoint/2010/main" val="3289375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D49D5D-D781-A5BC-DC86-FE8BEFD947E0}"/>
              </a:ext>
            </a:extLst>
          </p:cNvPr>
          <p:cNvSpPr>
            <a:spLocks noGrp="1"/>
          </p:cNvSpPr>
          <p:nvPr>
            <p:ph idx="1"/>
          </p:nvPr>
        </p:nvSpPr>
        <p:spPr/>
        <p:txBody>
          <a:bodyPr vert="horz" lIns="91440" tIns="45720" rIns="91440" bIns="45720" rtlCol="0" anchor="t">
            <a:normAutofit/>
          </a:bodyPr>
          <a:lstStyle/>
          <a:p>
            <a:pPr marL="0" indent="0" algn="ctr">
              <a:buNone/>
            </a:pPr>
            <a:r>
              <a:rPr lang="en-US" b="1">
                <a:solidFill>
                  <a:srgbClr val="000000"/>
                </a:solidFill>
                <a:latin typeface="Arial"/>
                <a:cs typeface="Arial"/>
              </a:rPr>
              <a:t>Lottery</a:t>
            </a:r>
          </a:p>
          <a:p>
            <a:pPr marL="0" indent="0" algn="ctr">
              <a:buNone/>
            </a:pPr>
            <a:endParaRPr lang="en-US" b="1">
              <a:solidFill>
                <a:srgbClr val="000000"/>
              </a:solidFill>
            </a:endParaRPr>
          </a:p>
          <a:p>
            <a:pPr>
              <a:buFont typeface="Wingdings" panose="020B0604020202020204" pitchFamily="34" charset="0"/>
              <a:buChar char="Ø"/>
            </a:pPr>
            <a:r>
              <a:rPr lang="en-US">
                <a:solidFill>
                  <a:srgbClr val="000000"/>
                </a:solidFill>
                <a:latin typeface="Arial"/>
                <a:cs typeface="Arial"/>
              </a:rPr>
              <a:t>When</a:t>
            </a:r>
            <a:r>
              <a:rPr lang="en-US" sz="2800" b="0" i="0">
                <a:solidFill>
                  <a:srgbClr val="000000"/>
                </a:solidFill>
                <a:effectLst/>
                <a:latin typeface="Arial"/>
                <a:cs typeface="Arial"/>
              </a:rPr>
              <a:t> there are more applicants than available seats—</a:t>
            </a:r>
            <a:r>
              <a:rPr lang="en-US">
                <a:solidFill>
                  <a:srgbClr val="000000"/>
                </a:solidFill>
                <a:latin typeface="Arial"/>
                <a:cs typeface="Arial"/>
              </a:rPr>
              <a:t>students are admitted by lottery, consistent with any local agreements that may be in place among sending schools.   </a:t>
            </a:r>
            <a:endParaRPr lang="en-US"/>
          </a:p>
        </p:txBody>
      </p:sp>
      <p:sp>
        <p:nvSpPr>
          <p:cNvPr id="3" name="Title 2">
            <a:extLst>
              <a:ext uri="{FF2B5EF4-FFF2-40B4-BE49-F238E27FC236}">
                <a16:creationId xmlns:a16="http://schemas.microsoft.com/office/drawing/2014/main" id="{76B92049-5050-9AB8-7922-9E3875373464}"/>
              </a:ext>
            </a:extLst>
          </p:cNvPr>
          <p:cNvSpPr>
            <a:spLocks noGrp="1"/>
          </p:cNvSpPr>
          <p:nvPr>
            <p:ph type="title"/>
          </p:nvPr>
        </p:nvSpPr>
        <p:spPr/>
        <p:txBody>
          <a:bodyPr>
            <a:noAutofit/>
          </a:bodyPr>
          <a:lstStyle/>
          <a:p>
            <a:r>
              <a:rPr lang="en-US" sz="3600">
                <a:latin typeface="Arial"/>
                <a:cs typeface="Arial"/>
              </a:rPr>
              <a:t>Overview of Proposed Changes to Regulations</a:t>
            </a:r>
            <a:endParaRPr lang="en-US" sz="3600"/>
          </a:p>
        </p:txBody>
      </p:sp>
    </p:spTree>
    <p:extLst>
      <p:ext uri="{BB962C8B-B14F-4D97-AF65-F5344CB8AC3E}">
        <p14:creationId xmlns:p14="http://schemas.microsoft.com/office/powerpoint/2010/main" val="49807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58C8EE-C5DB-5D20-3B47-6B5149B07E4E}"/>
              </a:ext>
            </a:extLst>
          </p:cNvPr>
          <p:cNvSpPr>
            <a:spLocks noGrp="1"/>
          </p:cNvSpPr>
          <p:nvPr>
            <p:ph idx="1"/>
          </p:nvPr>
        </p:nvSpPr>
        <p:spPr/>
        <p:txBody>
          <a:bodyPr vert="horz" lIns="91440" tIns="45720" rIns="91440" bIns="45720" rtlCol="0" anchor="t">
            <a:normAutofit lnSpcReduction="10000"/>
          </a:bodyPr>
          <a:lstStyle/>
          <a:p>
            <a:pPr marL="0" indent="0" algn="ctr">
              <a:buNone/>
            </a:pPr>
            <a:r>
              <a:rPr lang="en-US" b="1">
                <a:latin typeface="Arial"/>
                <a:cs typeface="Arial"/>
              </a:rPr>
              <a:t>Selective Criteria</a:t>
            </a:r>
          </a:p>
          <a:p>
            <a:pPr marL="0" indent="0" algn="ctr">
              <a:buNone/>
            </a:pPr>
            <a:endParaRPr lang="en-US" b="1">
              <a:latin typeface="Arial"/>
              <a:cs typeface="Arial"/>
            </a:endParaRPr>
          </a:p>
          <a:p>
            <a:pPr>
              <a:buFont typeface="Wingdings" panose="020B0604020202020204" pitchFamily="34" charset="0"/>
              <a:buChar char="Ø"/>
            </a:pPr>
            <a:r>
              <a:rPr lang="en-US">
                <a:latin typeface="Arial"/>
                <a:cs typeface="Arial"/>
              </a:rPr>
              <a:t>The proposed regulations specify that only two selective criteria may be used to create the lottery pool:</a:t>
            </a:r>
            <a:endParaRPr lang="en-US" b="1">
              <a:latin typeface="Arial"/>
              <a:cs typeface="Arial"/>
            </a:endParaRPr>
          </a:p>
          <a:p>
            <a:pPr lvl="1">
              <a:buFont typeface="Wingdings" panose="020B0604020202020204" pitchFamily="34" charset="0"/>
              <a:buChar char="Ø"/>
            </a:pPr>
            <a:r>
              <a:rPr lang="en-US">
                <a:latin typeface="Arial"/>
                <a:cs typeface="Arial"/>
              </a:rPr>
              <a:t> Attendance is limited to </a:t>
            </a:r>
            <a:r>
              <a:rPr lang="en-US">
                <a:solidFill>
                  <a:srgbClr val="212529"/>
                </a:solidFill>
                <a:latin typeface="Arial"/>
                <a:cs typeface="Arial"/>
              </a:rPr>
              <a:t>a period of no more than two school years prior to acceptance, provided that only 10 or more unexcused absences per school year may be considered</a:t>
            </a:r>
            <a:endParaRPr lang="en-US">
              <a:latin typeface="Arial"/>
              <a:cs typeface="Arial"/>
            </a:endParaRPr>
          </a:p>
          <a:p>
            <a:pPr lvl="1">
              <a:buFont typeface="Wingdings" panose="020B0604020202020204" pitchFamily="34" charset="0"/>
              <a:buChar char="Ø"/>
            </a:pPr>
            <a:r>
              <a:rPr lang="en-US">
                <a:latin typeface="Arial"/>
                <a:cs typeface="Arial"/>
              </a:rPr>
              <a:t>Discipline is limited to major infractions</a:t>
            </a:r>
            <a:endParaRPr lang="en-US">
              <a:solidFill>
                <a:srgbClr val="000000"/>
              </a:solidFill>
              <a:latin typeface="Arial"/>
              <a:cs typeface="Arial"/>
            </a:endParaRPr>
          </a:p>
          <a:p>
            <a:pPr>
              <a:buFont typeface="Wingdings" panose="020B0604020202020204" pitchFamily="34" charset="0"/>
              <a:buChar char="Ø"/>
            </a:pPr>
            <a:r>
              <a:rPr lang="en-US">
                <a:solidFill>
                  <a:srgbClr val="212529"/>
                </a:solidFill>
                <a:latin typeface="Arial"/>
                <a:cs typeface="Arial"/>
              </a:rPr>
              <a:t>Students shall not be ranked or tiered based on selective criteria in the lottery.</a:t>
            </a:r>
            <a:endParaRPr lang="en-US">
              <a:solidFill>
                <a:srgbClr val="000000"/>
              </a:solidFill>
              <a:latin typeface="Arial"/>
              <a:cs typeface="Arial"/>
            </a:endParaRPr>
          </a:p>
          <a:p>
            <a:pPr lvl="1">
              <a:buFont typeface="Wingdings" panose="020B0604020202020204" pitchFamily="34" charset="0"/>
              <a:buChar char="Ø"/>
            </a:pPr>
            <a:endParaRPr lang="en-US">
              <a:solidFill>
                <a:srgbClr val="212529"/>
              </a:solidFill>
              <a:latin typeface="Arial"/>
              <a:cs typeface="Arial"/>
            </a:endParaRPr>
          </a:p>
          <a:p>
            <a:pPr lvl="1">
              <a:buFont typeface="Wingdings" panose="020B0604020202020204" pitchFamily="34" charset="0"/>
              <a:buChar char="Ø"/>
            </a:pPr>
            <a:endParaRPr lang="en-US">
              <a:solidFill>
                <a:srgbClr val="212529"/>
              </a:solidFill>
              <a:latin typeface="Arial"/>
              <a:cs typeface="Arial"/>
            </a:endParaRPr>
          </a:p>
        </p:txBody>
      </p:sp>
      <p:sp>
        <p:nvSpPr>
          <p:cNvPr id="3" name="Title 2">
            <a:extLst>
              <a:ext uri="{FF2B5EF4-FFF2-40B4-BE49-F238E27FC236}">
                <a16:creationId xmlns:a16="http://schemas.microsoft.com/office/drawing/2014/main" id="{BA6C5481-0580-4EA7-A15A-885F3ED9E24E}"/>
              </a:ext>
            </a:extLst>
          </p:cNvPr>
          <p:cNvSpPr>
            <a:spLocks noGrp="1"/>
          </p:cNvSpPr>
          <p:nvPr>
            <p:ph type="title"/>
          </p:nvPr>
        </p:nvSpPr>
        <p:spPr/>
        <p:txBody>
          <a:bodyPr>
            <a:normAutofit fontScale="90000"/>
          </a:bodyPr>
          <a:lstStyle/>
          <a:p>
            <a:r>
              <a:rPr lang="en-US">
                <a:latin typeface="Arial"/>
                <a:cs typeface="Arial"/>
              </a:rPr>
              <a:t>Overview of Proposed Changes to Regulations</a:t>
            </a:r>
            <a:endParaRPr lang="en-US"/>
          </a:p>
        </p:txBody>
      </p:sp>
    </p:spTree>
    <p:extLst>
      <p:ext uri="{BB962C8B-B14F-4D97-AF65-F5344CB8AC3E}">
        <p14:creationId xmlns:p14="http://schemas.microsoft.com/office/powerpoint/2010/main" val="1765313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60BC6B-5A64-BE83-DA25-1EBF3F5A58BE}"/>
              </a:ext>
            </a:extLst>
          </p:cNvPr>
          <p:cNvSpPr>
            <a:spLocks noGrp="1"/>
          </p:cNvSpPr>
          <p:nvPr>
            <p:ph idx="1"/>
          </p:nvPr>
        </p:nvSpPr>
        <p:spPr/>
        <p:txBody>
          <a:bodyPr vert="horz" lIns="91440" tIns="45720" rIns="91440" bIns="45720" rtlCol="0" anchor="t">
            <a:normAutofit/>
          </a:bodyPr>
          <a:lstStyle/>
          <a:p>
            <a:r>
              <a:rPr lang="en-US">
                <a:latin typeface="Arial"/>
                <a:cs typeface="Arial"/>
              </a:rPr>
              <a:t>Possibly include a requirement for an additional, non-scored expression of student interest (e.g., attending an information session, interview, etc.).</a:t>
            </a:r>
          </a:p>
          <a:p>
            <a:endParaRPr lang="en-US"/>
          </a:p>
        </p:txBody>
      </p:sp>
      <p:sp>
        <p:nvSpPr>
          <p:cNvPr id="3" name="Title 2">
            <a:extLst>
              <a:ext uri="{FF2B5EF4-FFF2-40B4-BE49-F238E27FC236}">
                <a16:creationId xmlns:a16="http://schemas.microsoft.com/office/drawing/2014/main" id="{B780E5F3-F954-87D5-6FAA-B0326A5FAD28}"/>
              </a:ext>
            </a:extLst>
          </p:cNvPr>
          <p:cNvSpPr>
            <a:spLocks noGrp="1"/>
          </p:cNvSpPr>
          <p:nvPr>
            <p:ph type="title"/>
          </p:nvPr>
        </p:nvSpPr>
        <p:spPr/>
        <p:txBody>
          <a:bodyPr/>
          <a:lstStyle/>
          <a:p>
            <a:r>
              <a:rPr lang="en-US">
                <a:latin typeface="Arial"/>
                <a:cs typeface="Arial"/>
              </a:rPr>
              <a:t>Additional Consideration</a:t>
            </a:r>
            <a:endParaRPr lang="en-US"/>
          </a:p>
        </p:txBody>
      </p:sp>
    </p:spTree>
    <p:extLst>
      <p:ext uri="{BB962C8B-B14F-4D97-AF65-F5344CB8AC3E}">
        <p14:creationId xmlns:p14="http://schemas.microsoft.com/office/powerpoint/2010/main" val="3794737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ceebc1cb4766b46d7617b2a00bdd1b58">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64a5af1227fad2f78fb4527f89a6e3fb"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lcf76f155ced4ddcb4097134ff3c332f xmlns="0128f6a2-0fe6-40ac-973e-bb0bf351512f">
      <Terms xmlns="http://schemas.microsoft.com/office/infopath/2007/PartnerControls"/>
    </lcf76f155ced4ddcb4097134ff3c332f>
    <TaxCatchAll xmlns="7a12eb2f-f040-4639-9fb2-5a6588dc8035" xsi:nil="true"/>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3752EE17-9203-4B45-BD83-086455550C90}">
  <ds:schemaRefs>
    <ds:schemaRef ds:uri="0128f6a2-0fe6-40ac-973e-bb0bf351512f"/>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434A98-F106-45CE-8E8A-DD686612E616}">
  <ds:schemaRefs>
    <ds:schemaRef ds:uri="0128f6a2-0fe6-40ac-973e-bb0bf351512f"/>
    <ds:schemaRef ds:uri="7a12eb2f-f040-4639-9fb2-5a6588dc80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4</TotalTime>
  <Words>772</Words>
  <Application>Microsoft Office PowerPoint</Application>
  <PresentationFormat>Widescreen</PresentationFormat>
  <Paragraphs>69</Paragraphs>
  <Slides>12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Segoe</vt:lpstr>
      <vt:lpstr>Aptos</vt:lpstr>
      <vt:lpstr>Arial</vt:lpstr>
      <vt:lpstr>Calibri</vt:lpstr>
      <vt:lpstr>Courier New</vt:lpstr>
      <vt:lpstr>Segoe UI</vt:lpstr>
      <vt:lpstr>Segoe UI Semibold</vt:lpstr>
      <vt:lpstr>Wingdings</vt:lpstr>
      <vt:lpstr>Office Theme</vt:lpstr>
      <vt:lpstr>Proposed Amendments to Vocational /Career Technical Education Regulations, 603 CMR 4.00</vt:lpstr>
      <vt:lpstr>Today’s Presenters</vt:lpstr>
      <vt:lpstr>Today's Agenda</vt:lpstr>
      <vt:lpstr>CTE Admissions – Comprehensive View  </vt:lpstr>
      <vt:lpstr>Overview of Proposed Changes to Regulations</vt:lpstr>
      <vt:lpstr>Overview of Proposed Changes to Regulations</vt:lpstr>
      <vt:lpstr>Overview of Proposed Changes to Regulations</vt:lpstr>
      <vt:lpstr>Overview of Proposed Changes to Regulations</vt:lpstr>
      <vt:lpstr>Additional Consideration</vt:lpstr>
      <vt:lpstr>Comments and Questions</vt:lpstr>
      <vt:lpstr>Appendix: Proposed Admissions Language</vt:lpstr>
      <vt:lpstr>Public Comment Period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February 25, 2025 Regular Meeting Item 3 PowerPoint: Proposed Amendments to Vocational /Career Technical Education Regulations, 603 CMR 4.00</dc:title>
  <dc:creator>DESE</dc:creator>
  <cp:lastModifiedBy>Zou, Dong (EOE)</cp:lastModifiedBy>
  <cp:revision>7</cp:revision>
  <dcterms:created xsi:type="dcterms:W3CDTF">2022-10-11T20:32:22Z</dcterms:created>
  <dcterms:modified xsi:type="dcterms:W3CDTF">2025-02-25T20:49:27Z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25 2025 12:00AM</vt:lpwstr>
  </property>
</Properties>
</file>