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67"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1B2516-ADB9-05F6-3B74-D18DEE411C29}" name="Foley, Kinnon (DESE)" initials="" userId="S::Kinnon.Foley@mass.gov::4bff922e-d211-4dcd-970c-f57d358f4faf" providerId="AD"/>
  <p188:author id="{8C592D30-2790-C53A-65AD-E37E11204179}" name="Foley, Kinnon (DESE)" initials="FK" userId="S::kinnon.foley@mass.gov::4bff922e-d211-4dcd-970c-f57d358f4faf" providerId="AD"/>
  <p188:author id="{026B5B98-007D-1F66-F551-3CF3A05072EE}" name="Abbott, Claire (DESE)" initials="CA"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45807-A3A4-0530-E5E1-3844E8B6A0BE}" v="3" dt="2025-03-21T21:01:57.410"/>
    <p1510:client id="{574D9D37-CD4D-BCD6-D6C3-651AEB2813DB}" v="24" dt="2025-03-23T09:54:03.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64E62-362C-4B64-B8AA-15ACB1AE2C4C}" type="datetimeFigureOut">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AFC1E-6B0B-4E5B-969A-DD35B6E54C1A}" type="slidenum">
              <a:t>‹#›</a:t>
            </a:fld>
            <a:endParaRPr lang="en-US"/>
          </a:p>
        </p:txBody>
      </p:sp>
    </p:spTree>
    <p:extLst>
      <p:ext uri="{BB962C8B-B14F-4D97-AF65-F5344CB8AC3E}">
        <p14:creationId xmlns:p14="http://schemas.microsoft.com/office/powerpoint/2010/main" val="127569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13529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While the MTEL serves as an effective measure of teacher knowledge and skills, we know from our own data that we need to offer alternative assessments to increase the diversity and effectiveness of our educator workforce. </a:t>
            </a:r>
            <a:endParaRPr lang="en-US" dirty="0">
              <a:ea typeface="Calibri" panose="020F0502020204030204"/>
              <a:cs typeface="Calibri" panose="020F0502020204030204"/>
            </a:endParaRPr>
          </a:p>
          <a:p>
            <a:pPr marL="171450" indent="-171450">
              <a:buFont typeface="Arial"/>
              <a:buChar char="•"/>
            </a:pPr>
            <a:r>
              <a:rPr lang="en-US" dirty="0"/>
              <a:t>In 2020, the Board voted to pilot alternative assessments, in an effort to study different ways to assess communications and literacy skills, as well as subject matter knowledge. </a:t>
            </a:r>
            <a:endParaRPr lang="en-US"/>
          </a:p>
          <a:p>
            <a:pPr marL="171450" indent="-171450">
              <a:buFont typeface="Arial"/>
              <a:buChar char="•"/>
            </a:pPr>
            <a:r>
              <a:rPr lang="en-US" dirty="0"/>
              <a:t>Tonight, you will hear the promising results of this pilot. </a:t>
            </a:r>
            <a:endParaRPr lang="en-US" dirty="0">
              <a:ea typeface="Calibri"/>
              <a:cs typeface="Calibri"/>
            </a:endParaRPr>
          </a:p>
          <a:p>
            <a:pPr marL="171450" indent="-171450">
              <a:buFont typeface="Arial"/>
              <a:buChar char="•"/>
            </a:pPr>
            <a:r>
              <a:rPr lang="en-US" dirty="0"/>
              <a:t>Tomorrow, I will be formally asking you to vote on continuing the use of alternative assessments beyond the pilot, which is scheduled to end in June.</a:t>
            </a:r>
          </a:p>
          <a:p>
            <a:endParaRPr lang="en-US" dirty="0">
              <a:ea typeface="Calibri"/>
              <a:cs typeface="Calibri"/>
            </a:endParaRPr>
          </a:p>
          <a:p>
            <a:pPr>
              <a:buFont typeface="Arial"/>
            </a:pPr>
            <a:r>
              <a:rPr lang="en-US" i="1" dirty="0">
                <a:ea typeface="Calibri"/>
                <a:cs typeface="Calibri"/>
              </a:rPr>
              <a:t>These 2 bullets were revised. See top of "Notes" for updated language.</a:t>
            </a:r>
          </a:p>
          <a:p>
            <a:pPr marL="171450" indent="-171450">
              <a:buFont typeface="Arial,Sans-Serif"/>
              <a:buChar char="•"/>
            </a:pPr>
            <a:r>
              <a:rPr lang="en-US" strike="sngStrike" dirty="0"/>
              <a:t>We knew from our own data that while the MTEL was serving as a good measure of teacher knowledge and skills, there were still some effective teachers who were unable to pass this assessment. And we didn’t want to leave them behind.</a:t>
            </a:r>
            <a:endParaRPr lang="en-US" dirty="0"/>
          </a:p>
          <a:p>
            <a:pPr marL="171450" indent="-171450">
              <a:buFont typeface="Arial,Sans-Serif"/>
              <a:buChar char="•"/>
            </a:pPr>
            <a:r>
              <a:rPr lang="en-US" strike="sngStrike" dirty="0"/>
              <a:t>Five years ago, members of this board voted to allow us to pilot alternative assessments in an effort to study different ways to assess communications and literacy skills, as well as subject matter knowledge. We put in place an external research study so we can evaluate the pilot, and</a:t>
            </a:r>
            <a:endParaRPr lang="en-US" strike="sngStrike" dirty="0">
              <a:ea typeface="Calibri"/>
              <a:cs typeface="Calibri"/>
            </a:endParaRPr>
          </a:p>
        </p:txBody>
      </p:sp>
      <p:sp>
        <p:nvSpPr>
          <p:cNvPr id="4" name="Slide Number Placeholder 3"/>
          <p:cNvSpPr>
            <a:spLocks noGrp="1"/>
          </p:cNvSpPr>
          <p:nvPr>
            <p:ph type="sldNum" sz="quarter" idx="5"/>
          </p:nvPr>
        </p:nvSpPr>
        <p:spPr/>
        <p:txBody>
          <a:bodyPr/>
          <a:lstStyle/>
          <a:p>
            <a:fld id="{24CAFC1E-6B0B-4E5B-969A-DD35B6E54C1A}" type="slidenum">
              <a:rPr lang="en-US" smtClean="0"/>
              <a:t>3</a:t>
            </a:fld>
            <a:endParaRPr lang="en-US"/>
          </a:p>
        </p:txBody>
      </p:sp>
    </p:spTree>
    <p:extLst>
      <p:ext uri="{BB962C8B-B14F-4D97-AF65-F5344CB8AC3E}">
        <p14:creationId xmlns:p14="http://schemas.microsoft.com/office/powerpoint/2010/main" val="408085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pilot of alternative assessments is part of our larger commitment under strategic objective 3, to develop an increased and robust pipeline of diverse and well-prepared educators and leaders. As you will hear, this successful pilot appears to have opened up pathways to teaching, AND it has contributed to more teachers entering the classroom and having a positive impact on students.</a:t>
            </a:r>
          </a:p>
        </p:txBody>
      </p:sp>
      <p:sp>
        <p:nvSpPr>
          <p:cNvPr id="4" name="Slide Number Placeholder 3"/>
          <p:cNvSpPr>
            <a:spLocks noGrp="1"/>
          </p:cNvSpPr>
          <p:nvPr>
            <p:ph type="sldNum" sz="quarter" idx="5"/>
          </p:nvPr>
        </p:nvSpPr>
        <p:spPr/>
        <p:txBody>
          <a:bodyPr/>
          <a:lstStyle/>
          <a:p>
            <a:fld id="{24CAFC1E-6B0B-4E5B-969A-DD35B6E54C1A}" type="slidenum">
              <a:rPr lang="en-US" smtClean="0"/>
              <a:t>4</a:t>
            </a:fld>
            <a:endParaRPr lang="en-US"/>
          </a:p>
        </p:txBody>
      </p:sp>
    </p:spTree>
    <p:extLst>
      <p:ext uri="{BB962C8B-B14F-4D97-AF65-F5344CB8AC3E}">
        <p14:creationId xmlns:p14="http://schemas.microsoft.com/office/powerpoint/2010/main" val="101351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29673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15"/>
          <p:cNvSpPr txBox="1">
            <a:spLocks noGrp="1"/>
          </p:cNvSpPr>
          <p:nvPr>
            <p:ph type="body" idx="1"/>
          </p:nvPr>
        </p:nvSpPr>
        <p:spPr>
          <a:xfrm>
            <a:off x="838200" y="2086984"/>
            <a:ext cx="10515600" cy="40525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76929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CSN Full White Right Image ">
    <p:bg>
      <p:bgPr>
        <a:solidFill>
          <a:srgbClr val="F5FBF6"/>
        </a:solidFill>
        <a:effectLst/>
      </p:bgPr>
    </p:bg>
    <p:spTree>
      <p:nvGrpSpPr>
        <p:cNvPr id="1" name=""/>
        <p:cNvGrpSpPr/>
        <p:nvPr/>
      </p:nvGrpSpPr>
      <p:grpSpPr>
        <a:xfrm>
          <a:off x="0" y="0"/>
          <a:ext cx="0" cy="0"/>
          <a:chOff x="0" y="0"/>
          <a:chExt cx="0" cy="0"/>
        </a:xfrm>
      </p:grpSpPr>
      <p:sp>
        <p:nvSpPr>
          <p:cNvPr id="7" name="object 18">
            <a:extLst>
              <a:ext uri="{FF2B5EF4-FFF2-40B4-BE49-F238E27FC236}">
                <a16:creationId xmlns:a16="http://schemas.microsoft.com/office/drawing/2014/main" id="{A2F99600-7FC7-A2C9-26D4-A45BA5061A2B}"/>
              </a:ext>
            </a:extLst>
          </p:cNvPr>
          <p:cNvSpPr txBox="1"/>
          <p:nvPr/>
        </p:nvSpPr>
        <p:spPr>
          <a:xfrm>
            <a:off x="5050852" y="6666283"/>
            <a:ext cx="2600113" cy="122619"/>
          </a:xfrm>
          <a:prstGeom prst="rect">
            <a:avLst/>
          </a:prstGeom>
        </p:spPr>
        <p:txBody>
          <a:bodyPr vert="horz" wrap="square" lIns="0" tIns="9736" rIns="0" bIns="0" rtlCol="0">
            <a:spAutoFit/>
          </a:bodyPr>
          <a:lstStyle/>
          <a:p>
            <a:pPr marL="8467">
              <a:lnSpc>
                <a:spcPct val="100000"/>
              </a:lnSpc>
              <a:spcBef>
                <a:spcPts val="76"/>
              </a:spcBef>
            </a:pPr>
            <a:r>
              <a:rPr sz="733" b="1" spc="-13">
                <a:solidFill>
                  <a:srgbClr val="F5FAF5"/>
                </a:solidFill>
                <a:latin typeface="Arial"/>
                <a:cs typeface="Arial"/>
              </a:rPr>
              <a:t>FEDERATION </a:t>
            </a:r>
            <a:r>
              <a:rPr sz="733" b="1" spc="-23">
                <a:solidFill>
                  <a:srgbClr val="F5FAF5"/>
                </a:solidFill>
                <a:latin typeface="Arial"/>
                <a:cs typeface="Arial"/>
              </a:rPr>
              <a:t>FOR</a:t>
            </a:r>
            <a:r>
              <a:rPr sz="733" b="1" spc="-13">
                <a:solidFill>
                  <a:srgbClr val="F5FAF5"/>
                </a:solidFill>
                <a:latin typeface="Arial"/>
                <a:cs typeface="Arial"/>
              </a:rPr>
              <a:t> </a:t>
            </a:r>
            <a:r>
              <a:rPr sz="733" b="1" spc="-7">
                <a:solidFill>
                  <a:srgbClr val="F5FAF5"/>
                </a:solidFill>
                <a:latin typeface="Arial"/>
                <a:cs typeface="Arial"/>
              </a:rPr>
              <a:t>CHILDREN</a:t>
            </a:r>
            <a:r>
              <a:rPr sz="733" b="1" spc="-10">
                <a:solidFill>
                  <a:srgbClr val="F5FAF5"/>
                </a:solidFill>
                <a:latin typeface="Arial"/>
                <a:cs typeface="Arial"/>
              </a:rPr>
              <a:t> </a:t>
            </a:r>
            <a:r>
              <a:rPr sz="733" b="1" spc="20">
                <a:solidFill>
                  <a:srgbClr val="F5FAF5"/>
                </a:solidFill>
                <a:latin typeface="Arial"/>
                <a:cs typeface="Arial"/>
              </a:rPr>
              <a:t>WITH</a:t>
            </a:r>
            <a:r>
              <a:rPr sz="733" b="1" spc="-13">
                <a:solidFill>
                  <a:srgbClr val="F5FAF5"/>
                </a:solidFill>
                <a:latin typeface="Arial"/>
                <a:cs typeface="Arial"/>
              </a:rPr>
              <a:t> </a:t>
            </a:r>
            <a:r>
              <a:rPr sz="733" b="1" spc="-37">
                <a:solidFill>
                  <a:srgbClr val="F5FAF5"/>
                </a:solidFill>
                <a:latin typeface="Arial"/>
                <a:cs typeface="Arial"/>
              </a:rPr>
              <a:t>SPECIAL</a:t>
            </a:r>
            <a:r>
              <a:rPr sz="733" b="1" spc="-13">
                <a:solidFill>
                  <a:srgbClr val="F5FAF5"/>
                </a:solidFill>
                <a:latin typeface="Arial"/>
                <a:cs typeface="Arial"/>
              </a:rPr>
              <a:t> </a:t>
            </a:r>
            <a:r>
              <a:rPr sz="733" b="1" spc="-23">
                <a:solidFill>
                  <a:srgbClr val="F5FAF5"/>
                </a:solidFill>
                <a:latin typeface="Arial"/>
                <a:cs typeface="Arial"/>
              </a:rPr>
              <a:t>NEEDS,</a:t>
            </a:r>
            <a:r>
              <a:rPr sz="733" b="1" spc="-10">
                <a:solidFill>
                  <a:srgbClr val="F5FAF5"/>
                </a:solidFill>
                <a:latin typeface="Arial"/>
                <a:cs typeface="Arial"/>
              </a:rPr>
              <a:t> </a:t>
            </a:r>
            <a:r>
              <a:rPr sz="733" b="1" spc="13">
                <a:solidFill>
                  <a:srgbClr val="F5FAF5"/>
                </a:solidFill>
                <a:latin typeface="Arial"/>
                <a:cs typeface="Arial"/>
              </a:rPr>
              <a:t>202</a:t>
            </a:r>
            <a:r>
              <a:rPr lang="en-US" sz="733" b="1" spc="13">
                <a:solidFill>
                  <a:srgbClr val="F5FAF5"/>
                </a:solidFill>
                <a:latin typeface="Arial"/>
                <a:cs typeface="Arial"/>
              </a:rPr>
              <a:t>2</a:t>
            </a:r>
            <a:endParaRPr sz="733">
              <a:latin typeface="Arial"/>
              <a:cs typeface="Arial"/>
            </a:endParaRPr>
          </a:p>
        </p:txBody>
      </p:sp>
      <p:pic>
        <p:nvPicPr>
          <p:cNvPr id="10" name="object 11">
            <a:extLst>
              <a:ext uri="{FF2B5EF4-FFF2-40B4-BE49-F238E27FC236}">
                <a16:creationId xmlns:a16="http://schemas.microsoft.com/office/drawing/2014/main" id="{9DFEFF05-6AE5-F794-09DA-74B85932AEB3}"/>
              </a:ext>
            </a:extLst>
          </p:cNvPr>
          <p:cNvPicPr/>
          <p:nvPr userDrawn="1"/>
        </p:nvPicPr>
        <p:blipFill>
          <a:blip r:embed="rId2" cstate="print"/>
          <a:stretch>
            <a:fillRect/>
          </a:stretch>
        </p:blipFill>
        <p:spPr>
          <a:xfrm>
            <a:off x="4713658" y="6679403"/>
            <a:ext cx="107949" cy="112084"/>
          </a:xfrm>
          <a:prstGeom prst="rect">
            <a:avLst/>
          </a:prstGeom>
        </p:spPr>
      </p:pic>
      <p:grpSp>
        <p:nvGrpSpPr>
          <p:cNvPr id="17" name="Group 16">
            <a:extLst>
              <a:ext uri="{FF2B5EF4-FFF2-40B4-BE49-F238E27FC236}">
                <a16:creationId xmlns:a16="http://schemas.microsoft.com/office/drawing/2014/main" id="{C79FDB43-89AF-5911-7916-53A4C31453C4}"/>
              </a:ext>
              <a:ext uri="{C183D7F6-B498-43B3-948B-1728B52AA6E4}">
                <adec:decorative xmlns:adec="http://schemas.microsoft.com/office/drawing/2017/decorative" val="1"/>
              </a:ext>
            </a:extLst>
          </p:cNvPr>
          <p:cNvGrpSpPr/>
          <p:nvPr userDrawn="1"/>
        </p:nvGrpSpPr>
        <p:grpSpPr>
          <a:xfrm>
            <a:off x="0" y="5918200"/>
            <a:ext cx="12192000" cy="939800"/>
            <a:chOff x="0" y="8877300"/>
            <a:chExt cx="18288000" cy="1409700"/>
          </a:xfrm>
        </p:grpSpPr>
        <p:grpSp>
          <p:nvGrpSpPr>
            <p:cNvPr id="18" name="object 8">
              <a:extLst>
                <a:ext uri="{FF2B5EF4-FFF2-40B4-BE49-F238E27FC236}">
                  <a16:creationId xmlns:a16="http://schemas.microsoft.com/office/drawing/2014/main" id="{E2894F79-D69A-4B32-9CD9-1A54B1072BC7}"/>
                </a:ext>
                <a:ext uri="{C183D7F6-B498-43B3-948B-1728B52AA6E4}">
                  <adec:decorative xmlns:adec="http://schemas.microsoft.com/office/drawing/2017/decorative" val="1"/>
                </a:ext>
              </a:extLst>
            </p:cNvPr>
            <p:cNvGrpSpPr/>
            <p:nvPr userDrawn="1"/>
          </p:nvGrpSpPr>
          <p:grpSpPr>
            <a:xfrm>
              <a:off x="0" y="8877300"/>
              <a:ext cx="18288000" cy="1409700"/>
              <a:chOff x="0" y="8877300"/>
              <a:chExt cx="18288000" cy="1409700"/>
            </a:xfrm>
          </p:grpSpPr>
          <p:pic>
            <p:nvPicPr>
              <p:cNvPr id="20" name="object 9" descr="five colorful hearts - fcsn logo">
                <a:extLst>
                  <a:ext uri="{FF2B5EF4-FFF2-40B4-BE49-F238E27FC236}">
                    <a16:creationId xmlns:a16="http://schemas.microsoft.com/office/drawing/2014/main" id="{7834E8B1-D49B-2837-2E7B-D8A3D2695D5A}"/>
                  </a:ext>
                </a:extLst>
              </p:cNvPr>
              <p:cNvPicPr/>
              <p:nvPr/>
            </p:nvPicPr>
            <p:blipFill>
              <a:blip r:embed="rId3" cstate="print"/>
              <a:stretch>
                <a:fillRect/>
              </a:stretch>
            </p:blipFill>
            <p:spPr>
              <a:xfrm>
                <a:off x="16744949" y="8877300"/>
                <a:ext cx="1028699" cy="1028699"/>
              </a:xfrm>
              <a:prstGeom prst="rect">
                <a:avLst/>
              </a:prstGeom>
            </p:spPr>
          </p:pic>
          <p:sp>
            <p:nvSpPr>
              <p:cNvPr id="21" name="object 10">
                <a:extLst>
                  <a:ext uri="{FF2B5EF4-FFF2-40B4-BE49-F238E27FC236}">
                    <a16:creationId xmlns:a16="http://schemas.microsoft.com/office/drawing/2014/main" id="{3658630F-8E26-ED6C-517A-EB1435370012}"/>
                  </a:ext>
                </a:extLst>
              </p:cNvPr>
              <p:cNvSpPr/>
              <p:nvPr/>
            </p:nvSpPr>
            <p:spPr>
              <a:xfrm>
                <a:off x="0" y="9906000"/>
                <a:ext cx="18288000" cy="381000"/>
              </a:xfrm>
              <a:custGeom>
                <a:avLst/>
                <a:gdLst/>
                <a:ahLst/>
                <a:cxnLst/>
                <a:rect l="l" t="t" r="r" b="b"/>
                <a:pathLst>
                  <a:path w="18288000" h="381000">
                    <a:moveTo>
                      <a:pt x="0" y="380999"/>
                    </a:moveTo>
                    <a:lnTo>
                      <a:pt x="0" y="0"/>
                    </a:lnTo>
                    <a:lnTo>
                      <a:pt x="18287998" y="0"/>
                    </a:lnTo>
                    <a:lnTo>
                      <a:pt x="18287998" y="380999"/>
                    </a:lnTo>
                    <a:lnTo>
                      <a:pt x="0" y="380999"/>
                    </a:lnTo>
                    <a:close/>
                  </a:path>
                </a:pathLst>
              </a:custGeom>
              <a:solidFill>
                <a:srgbClr val="164F85"/>
              </a:solidFill>
            </p:spPr>
            <p:txBody>
              <a:bodyPr wrap="square" lIns="0" tIns="0" rIns="0" bIns="0" rtlCol="0"/>
              <a:lstStyle/>
              <a:p>
                <a:endParaRPr sz="1200"/>
              </a:p>
            </p:txBody>
          </p:sp>
          <p:pic>
            <p:nvPicPr>
              <p:cNvPr id="22" name="object 11">
                <a:extLst>
                  <a:ext uri="{FF2B5EF4-FFF2-40B4-BE49-F238E27FC236}">
                    <a16:creationId xmlns:a16="http://schemas.microsoft.com/office/drawing/2014/main" id="{B9F54AA8-458A-7447-2E20-31FC7C75FBDD}"/>
                  </a:ext>
                </a:extLst>
              </p:cNvPr>
              <p:cNvPicPr/>
              <p:nvPr/>
            </p:nvPicPr>
            <p:blipFill>
              <a:blip r:embed="rId2" cstate="print"/>
              <a:stretch>
                <a:fillRect/>
              </a:stretch>
            </p:blipFill>
            <p:spPr>
              <a:xfrm>
                <a:off x="7070487" y="10019104"/>
                <a:ext cx="161924" cy="168126"/>
              </a:xfrm>
              <a:prstGeom prst="rect">
                <a:avLst/>
              </a:prstGeom>
            </p:spPr>
          </p:pic>
        </p:grpSp>
        <p:sp>
          <p:nvSpPr>
            <p:cNvPr id="19" name="object 18">
              <a:extLst>
                <a:ext uri="{FF2B5EF4-FFF2-40B4-BE49-F238E27FC236}">
                  <a16:creationId xmlns:a16="http://schemas.microsoft.com/office/drawing/2014/main" id="{DD98F4BF-7024-14C0-84DF-358477265AD3}"/>
                </a:ext>
              </a:extLst>
            </p:cNvPr>
            <p:cNvSpPr txBox="1"/>
            <p:nvPr/>
          </p:nvSpPr>
          <p:spPr>
            <a:xfrm>
              <a:off x="7576277" y="9999425"/>
              <a:ext cx="3900170" cy="191301"/>
            </a:xfrm>
            <a:prstGeom prst="rect">
              <a:avLst/>
            </a:prstGeom>
          </p:spPr>
          <p:txBody>
            <a:bodyPr vert="horz" wrap="square" lIns="0" tIns="14604" rIns="0" bIns="0" rtlCol="0">
              <a:spAutoFit/>
            </a:bodyPr>
            <a:lstStyle/>
            <a:p>
              <a:pPr marL="8467">
                <a:lnSpc>
                  <a:spcPct val="100000"/>
                </a:lnSpc>
                <a:spcBef>
                  <a:spcPts val="76"/>
                </a:spcBef>
              </a:pPr>
              <a:r>
                <a:rPr sz="733" b="1" spc="-13">
                  <a:solidFill>
                    <a:srgbClr val="F5FAF5"/>
                  </a:solidFill>
                  <a:latin typeface="Arial"/>
                  <a:cs typeface="Arial"/>
                </a:rPr>
                <a:t>FEDERATION </a:t>
              </a:r>
              <a:r>
                <a:rPr sz="733" b="1" spc="-23">
                  <a:solidFill>
                    <a:srgbClr val="F5FAF5"/>
                  </a:solidFill>
                  <a:latin typeface="Arial"/>
                  <a:cs typeface="Arial"/>
                </a:rPr>
                <a:t>FOR</a:t>
              </a:r>
              <a:r>
                <a:rPr sz="733" b="1" spc="-13">
                  <a:solidFill>
                    <a:srgbClr val="F5FAF5"/>
                  </a:solidFill>
                  <a:latin typeface="Arial"/>
                  <a:cs typeface="Arial"/>
                </a:rPr>
                <a:t> </a:t>
              </a:r>
              <a:r>
                <a:rPr sz="733" b="1" spc="-7">
                  <a:solidFill>
                    <a:srgbClr val="F5FAF5"/>
                  </a:solidFill>
                  <a:latin typeface="Arial"/>
                  <a:cs typeface="Arial"/>
                </a:rPr>
                <a:t>CHILDREN</a:t>
              </a:r>
              <a:r>
                <a:rPr sz="733" b="1" spc="-10">
                  <a:solidFill>
                    <a:srgbClr val="F5FAF5"/>
                  </a:solidFill>
                  <a:latin typeface="Arial"/>
                  <a:cs typeface="Arial"/>
                </a:rPr>
                <a:t> </a:t>
              </a:r>
              <a:r>
                <a:rPr sz="733" b="1" spc="20">
                  <a:solidFill>
                    <a:srgbClr val="F5FAF5"/>
                  </a:solidFill>
                  <a:latin typeface="Arial"/>
                  <a:cs typeface="Arial"/>
                </a:rPr>
                <a:t>WITH</a:t>
              </a:r>
              <a:r>
                <a:rPr sz="733" b="1" spc="-13">
                  <a:solidFill>
                    <a:srgbClr val="F5FAF5"/>
                  </a:solidFill>
                  <a:latin typeface="Arial"/>
                  <a:cs typeface="Arial"/>
                </a:rPr>
                <a:t> </a:t>
              </a:r>
              <a:r>
                <a:rPr sz="733" b="1" spc="-37">
                  <a:solidFill>
                    <a:srgbClr val="F5FAF5"/>
                  </a:solidFill>
                  <a:latin typeface="Arial"/>
                  <a:cs typeface="Arial"/>
                </a:rPr>
                <a:t>SPECIAL</a:t>
              </a:r>
              <a:r>
                <a:rPr sz="733" b="1" spc="-13">
                  <a:solidFill>
                    <a:srgbClr val="F5FAF5"/>
                  </a:solidFill>
                  <a:latin typeface="Arial"/>
                  <a:cs typeface="Arial"/>
                </a:rPr>
                <a:t> </a:t>
              </a:r>
              <a:r>
                <a:rPr sz="733" b="1" spc="-23">
                  <a:solidFill>
                    <a:srgbClr val="F5FAF5"/>
                  </a:solidFill>
                  <a:latin typeface="Arial"/>
                  <a:cs typeface="Arial"/>
                </a:rPr>
                <a:t>NEEDS,</a:t>
              </a:r>
              <a:r>
                <a:rPr sz="733" b="1" spc="-10">
                  <a:solidFill>
                    <a:srgbClr val="F5FAF5"/>
                  </a:solidFill>
                  <a:latin typeface="Arial"/>
                  <a:cs typeface="Arial"/>
                </a:rPr>
                <a:t> </a:t>
              </a:r>
              <a:r>
                <a:rPr sz="733" b="1" spc="13">
                  <a:solidFill>
                    <a:srgbClr val="F5FAF5"/>
                  </a:solidFill>
                  <a:latin typeface="Arial"/>
                  <a:cs typeface="Arial"/>
                </a:rPr>
                <a:t>202</a:t>
              </a:r>
              <a:r>
                <a:rPr lang="en-US" sz="733" b="1" spc="13">
                  <a:solidFill>
                    <a:srgbClr val="F5FAF5"/>
                  </a:solidFill>
                  <a:latin typeface="Arial"/>
                  <a:cs typeface="Arial"/>
                </a:rPr>
                <a:t>2</a:t>
              </a:r>
              <a:endParaRPr sz="733">
                <a:latin typeface="Arial"/>
                <a:cs typeface="Arial"/>
              </a:endParaRPr>
            </a:p>
          </p:txBody>
        </p:sp>
      </p:grpSp>
      <p:sp>
        <p:nvSpPr>
          <p:cNvPr id="6" name="Picture Placeholder 5">
            <a:extLst>
              <a:ext uri="{FF2B5EF4-FFF2-40B4-BE49-F238E27FC236}">
                <a16:creationId xmlns:a16="http://schemas.microsoft.com/office/drawing/2014/main" id="{E488B3F9-2AB3-6DFD-8C47-15BC5B07065A}"/>
              </a:ext>
            </a:extLst>
          </p:cNvPr>
          <p:cNvSpPr>
            <a:spLocks noGrp="1"/>
          </p:cNvSpPr>
          <p:nvPr>
            <p:ph type="pic" sz="quarter" idx="10"/>
          </p:nvPr>
        </p:nvSpPr>
        <p:spPr>
          <a:xfrm>
            <a:off x="6096000" y="16933"/>
            <a:ext cx="6096000" cy="276999"/>
          </a:xfrm>
        </p:spPr>
        <p:txBody>
          <a:bodyPr/>
          <a:lstStyle/>
          <a:p>
            <a:endParaRPr lang="en-US"/>
          </a:p>
        </p:txBody>
      </p:sp>
    </p:spTree>
    <p:extLst>
      <p:ext uri="{BB962C8B-B14F-4D97-AF65-F5344CB8AC3E}">
        <p14:creationId xmlns:p14="http://schemas.microsoft.com/office/powerpoint/2010/main" val="14203292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50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63486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947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10777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821" r:id="rId1"/>
    <p:sldLayoutId id="2147483649" r:id="rId2"/>
    <p:sldLayoutId id="2147483650" r:id="rId3"/>
    <p:sldLayoutId id="2147483823" r:id="rId4"/>
    <p:sldLayoutId id="2147483651" r:id="rId5"/>
    <p:sldLayoutId id="2147483652" r:id="rId6"/>
    <p:sldLayoutId id="2147483653" r:id="rId7"/>
    <p:sldLayoutId id="2147483654" r:id="rId8"/>
    <p:sldLayoutId id="2147483827" r:id="rId9"/>
    <p:sldLayoutId id="2147483655" r:id="rId10"/>
    <p:sldLayoutId id="2147483656" r:id="rId11"/>
    <p:sldLayoutId id="2147483657" r:id="rId12"/>
    <p:sldLayoutId id="2147483658" r:id="rId13"/>
    <p:sldLayoutId id="2147483844" r:id="rId14"/>
    <p:sldLayoutId id="2147483830" r:id="rId15"/>
    <p:sldLayoutId id="2147483831" r:id="rId16"/>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7471" y="923673"/>
            <a:ext cx="11020231" cy="4188096"/>
          </a:xfrm>
        </p:spPr>
        <p:txBody>
          <a:bodyPr>
            <a:noAutofit/>
          </a:bodyPr>
          <a:lstStyle/>
          <a:p>
            <a:r>
              <a:rPr lang="en-US" sz="5400" dirty="0">
                <a:latin typeface="Aptos"/>
                <a:ea typeface="Calibri"/>
                <a:cs typeface="Calibri"/>
              </a:rPr>
              <a:t>DESE's Educational Vision and Advancing Student Learning</a:t>
            </a:r>
            <a:br>
              <a:rPr lang="en-US" sz="4400" dirty="0">
                <a:latin typeface="Aptos"/>
                <a:ea typeface="Calibri"/>
                <a:cs typeface="Calibri"/>
              </a:rPr>
            </a:br>
            <a:br>
              <a:rPr lang="en-US" sz="4400" dirty="0">
                <a:latin typeface="Aptos"/>
                <a:ea typeface="Calibri"/>
                <a:cs typeface="Calibri"/>
              </a:rPr>
            </a:br>
            <a:r>
              <a:rPr lang="en-US" sz="4000" b="0" dirty="0">
                <a:latin typeface="Aptos"/>
                <a:ea typeface="Calibri"/>
                <a:cs typeface="Calibri"/>
              </a:rPr>
              <a:t>BESE Update</a:t>
            </a:r>
            <a:br>
              <a:rPr lang="en-US" sz="4000" b="0" dirty="0">
                <a:latin typeface="Aptos"/>
                <a:ea typeface="Calibri"/>
                <a:cs typeface="Calibri"/>
              </a:rPr>
            </a:br>
            <a:r>
              <a:rPr lang="en-US" sz="4000" b="0" dirty="0">
                <a:latin typeface="Aptos"/>
                <a:ea typeface="Calibri"/>
                <a:cs typeface="Calibri"/>
              </a:rPr>
              <a:t>March 25, 2025</a:t>
            </a:r>
            <a:endParaRPr lang="en-US" sz="4000" b="0" dirty="0">
              <a:solidFill>
                <a:srgbClr val="000000"/>
              </a:solidFill>
              <a:latin typeface="Aptos"/>
              <a:ea typeface="Calibri"/>
              <a:cs typeface="Calibri"/>
            </a:endParaRPr>
          </a:p>
        </p:txBody>
      </p:sp>
      <p:pic>
        <p:nvPicPr>
          <p:cNvPr id="4" name="Picture 3" descr="Educational Vision image">
            <a:extLst>
              <a:ext uri="{FF2B5EF4-FFF2-40B4-BE49-F238E27FC236}">
                <a16:creationId xmlns:a16="http://schemas.microsoft.com/office/drawing/2014/main" id="{282763C0-AD87-CA8D-0B6B-60B7B40A515E}"/>
              </a:ext>
            </a:extLst>
          </p:cNvPr>
          <p:cNvPicPr>
            <a:picLocks noChangeAspect="1"/>
          </p:cNvPicPr>
          <p:nvPr/>
        </p:nvPicPr>
        <p:blipFill>
          <a:blip r:embed="rId3"/>
          <a:stretch>
            <a:fillRect/>
          </a:stretch>
        </p:blipFill>
        <p:spPr>
          <a:xfrm>
            <a:off x="7778586" y="3901291"/>
            <a:ext cx="4227615" cy="2808514"/>
          </a:xfrm>
          <a:prstGeom prst="rect">
            <a:avLst/>
          </a:prstGeom>
        </p:spPr>
      </p:pic>
    </p:spTree>
    <p:extLst>
      <p:ext uri="{BB962C8B-B14F-4D97-AF65-F5344CB8AC3E}">
        <p14:creationId xmlns:p14="http://schemas.microsoft.com/office/powerpoint/2010/main" val="347205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915C7-476A-5E1D-732F-33E343046C2E}"/>
              </a:ext>
            </a:extLst>
          </p:cNvPr>
          <p:cNvSpPr>
            <a:spLocks noGrp="1"/>
          </p:cNvSpPr>
          <p:nvPr>
            <p:ph type="title"/>
          </p:nvPr>
        </p:nvSpPr>
        <p:spPr/>
        <p:txBody>
          <a:bodyPr/>
          <a:lstStyle/>
          <a:p>
            <a:r>
              <a:rPr lang="en-US" dirty="0">
                <a:latin typeface="Aptos"/>
                <a:cs typeface="Arial"/>
              </a:rPr>
              <a:t>DESE as Partner Planning Process Updates</a:t>
            </a:r>
            <a:endParaRPr lang="en-US">
              <a:latin typeface="Aptos"/>
            </a:endParaRPr>
          </a:p>
        </p:txBody>
      </p:sp>
      <p:sp>
        <p:nvSpPr>
          <p:cNvPr id="2" name="Content Placeholder 1">
            <a:extLst>
              <a:ext uri="{FF2B5EF4-FFF2-40B4-BE49-F238E27FC236}">
                <a16:creationId xmlns:a16="http://schemas.microsoft.com/office/drawing/2014/main" id="{BCE1000E-3B2E-43DF-7B54-BD62756B1F02}"/>
              </a:ext>
            </a:extLst>
          </p:cNvPr>
          <p:cNvSpPr>
            <a:spLocks noGrp="1"/>
          </p:cNvSpPr>
          <p:nvPr>
            <p:ph idx="1"/>
          </p:nvPr>
        </p:nvSpPr>
        <p:spPr/>
        <p:txBody>
          <a:bodyPr vert="horz" lIns="91440" tIns="45720" rIns="91440" bIns="45720" rtlCol="0" anchor="t">
            <a:normAutofit fontScale="92500"/>
          </a:bodyPr>
          <a:lstStyle/>
          <a:p>
            <a:r>
              <a:rPr lang="en-US" dirty="0">
                <a:latin typeface="Aptos"/>
                <a:cs typeface="Arial"/>
              </a:rPr>
              <a:t>Third annual strategic planning process concludes this month with the submission and review of over 160 projects. </a:t>
            </a:r>
          </a:p>
          <a:p>
            <a:r>
              <a:rPr lang="en-US" dirty="0">
                <a:latin typeface="Aptos"/>
                <a:cs typeface="Arial"/>
              </a:rPr>
              <a:t>Strategic objective leads reviewed and provided feedback on each project's alignment to the content and desired outcomes for each SO and continued push towards greater coherence and collaboration. </a:t>
            </a:r>
          </a:p>
          <a:p>
            <a:r>
              <a:rPr lang="en-US" dirty="0">
                <a:latin typeface="Aptos"/>
                <a:cs typeface="Arial"/>
              </a:rPr>
              <a:t>Projects were also reviewed for their inclusion of the Racial-Equity Decision Making Tool (REDT) in the development of their project plan. </a:t>
            </a:r>
          </a:p>
          <a:p>
            <a:r>
              <a:rPr lang="en-US" dirty="0">
                <a:latin typeface="Aptos"/>
                <a:cs typeface="Arial"/>
              </a:rPr>
              <a:t>District facing supports will be published in our annual Catalog of Aligned Supports in May.</a:t>
            </a:r>
            <a:endParaRPr lang="en-US" dirty="0">
              <a:latin typeface="Aptos"/>
            </a:endParaRPr>
          </a:p>
        </p:txBody>
      </p:sp>
    </p:spTree>
    <p:extLst>
      <p:ext uri="{BB962C8B-B14F-4D97-AF65-F5344CB8AC3E}">
        <p14:creationId xmlns:p14="http://schemas.microsoft.com/office/powerpoint/2010/main" val="21240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4241A-7228-F7F2-C544-0ED61D2B1B8C}"/>
              </a:ext>
            </a:extLst>
          </p:cNvPr>
          <p:cNvSpPr>
            <a:spLocks noGrp="1"/>
          </p:cNvSpPr>
          <p:nvPr>
            <p:ph type="title"/>
          </p:nvPr>
        </p:nvSpPr>
        <p:spPr/>
        <p:txBody>
          <a:bodyPr/>
          <a:lstStyle/>
          <a:p>
            <a:r>
              <a:rPr lang="en-US" dirty="0">
                <a:latin typeface="Aptos"/>
                <a:cs typeface="Arial"/>
              </a:rPr>
              <a:t>From Issue to Impact</a:t>
            </a:r>
            <a:endParaRPr lang="en-US" dirty="0">
              <a:latin typeface="Aptos"/>
            </a:endParaRPr>
          </a:p>
        </p:txBody>
      </p:sp>
      <p:sp>
        <p:nvSpPr>
          <p:cNvPr id="2" name="Content Placeholder 1">
            <a:extLst>
              <a:ext uri="{FF2B5EF4-FFF2-40B4-BE49-F238E27FC236}">
                <a16:creationId xmlns:a16="http://schemas.microsoft.com/office/drawing/2014/main" id="{5DC81083-4F44-D4F4-E4F5-60B65AB390F7}"/>
              </a:ext>
            </a:extLst>
          </p:cNvPr>
          <p:cNvSpPr>
            <a:spLocks noGrp="1"/>
          </p:cNvSpPr>
          <p:nvPr>
            <p:ph idx="1"/>
          </p:nvPr>
        </p:nvSpPr>
        <p:spPr>
          <a:xfrm>
            <a:off x="838200" y="1902612"/>
            <a:ext cx="10515600" cy="4063699"/>
          </a:xfrm>
        </p:spPr>
        <p:txBody>
          <a:bodyPr vert="horz" lIns="91440" tIns="45720" rIns="91440" bIns="45720" rtlCol="0" anchor="t">
            <a:normAutofit/>
          </a:bodyPr>
          <a:lstStyle/>
          <a:p>
            <a:r>
              <a:rPr lang="en-US" dirty="0">
                <a:latin typeface="Aptos"/>
                <a:cs typeface="Arial"/>
              </a:rPr>
              <a:t>Growing concerns.</a:t>
            </a:r>
            <a:endParaRPr lang="en-US" dirty="0">
              <a:latin typeface="Aptos"/>
            </a:endParaRPr>
          </a:p>
          <a:p>
            <a:r>
              <a:rPr lang="en-US" dirty="0">
                <a:latin typeface="Aptos"/>
                <a:cs typeface="Arial"/>
              </a:rPr>
              <a:t>Guidance released in 2021, grants issued in FY24, increased monitoring. </a:t>
            </a:r>
          </a:p>
          <a:p>
            <a:r>
              <a:rPr lang="en-US" dirty="0">
                <a:latin typeface="Aptos"/>
                <a:cs typeface="Arial"/>
              </a:rPr>
              <a:t>Conducted extensive stakeholder engagement. </a:t>
            </a:r>
            <a:endParaRPr lang="en-US" dirty="0">
              <a:latin typeface="Aptos"/>
            </a:endParaRPr>
          </a:p>
          <a:p>
            <a:r>
              <a:rPr lang="en-US" dirty="0">
                <a:latin typeface="Aptos"/>
                <a:cs typeface="Arial"/>
              </a:rPr>
              <a:t>Proposed amendments today seek to safeguard the well-being and safety of students and staff. </a:t>
            </a:r>
          </a:p>
        </p:txBody>
      </p:sp>
    </p:spTree>
    <p:extLst>
      <p:ext uri="{BB962C8B-B14F-4D97-AF65-F5344CB8AC3E}">
        <p14:creationId xmlns:p14="http://schemas.microsoft.com/office/powerpoint/2010/main" val="74658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fontScale="90000"/>
          </a:bodyPr>
          <a:lstStyle/>
          <a:p>
            <a:r>
              <a:rPr lang="en-US" dirty="0">
                <a:latin typeface="Aptos"/>
                <a:cs typeface="Arial"/>
              </a:rPr>
              <a:t>Focus on Strategic Objective 1: Whole Student Supports</a:t>
            </a:r>
          </a:p>
        </p:txBody>
      </p:sp>
      <p:sp>
        <p:nvSpPr>
          <p:cNvPr id="4" name="Rectangle: Rounded Corners 3">
            <a:extLst>
              <a:ext uri="{FF2B5EF4-FFF2-40B4-BE49-F238E27FC236}">
                <a16:creationId xmlns:a16="http://schemas.microsoft.com/office/drawing/2014/main" id="{022E9057-C0EB-4404-8059-BBEE076F4EAC}"/>
              </a:ext>
            </a:extLst>
          </p:cNvPr>
          <p:cNvSpPr/>
          <p:nvPr/>
        </p:nvSpPr>
        <p:spPr>
          <a:xfrm>
            <a:off x="272985" y="1792787"/>
            <a:ext cx="6789720" cy="4698398"/>
          </a:xfrm>
          <a:prstGeom prst="roundRect">
            <a:avLst/>
          </a:prstGeom>
          <a:ln w="38100">
            <a:solidFill>
              <a:srgbClr val="077F94"/>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b="1" dirty="0">
                <a:latin typeface="Aptos"/>
                <a:ea typeface="+mn-lt"/>
                <a:cs typeface="+mn-lt"/>
              </a:rPr>
              <a:t>1.1</a:t>
            </a:r>
            <a:r>
              <a:rPr lang="en-US" sz="2000" dirty="0">
                <a:latin typeface="Aptos"/>
                <a:ea typeface="+mn-lt"/>
                <a:cs typeface="+mn-lt"/>
              </a:rPr>
              <a:t> Promote students’ physical and mental health and wellness in welcoming, affirming, and safe spaces </a:t>
            </a:r>
            <a:endParaRPr lang="en-US">
              <a:latin typeface="Aptos"/>
            </a:endParaRPr>
          </a:p>
          <a:p>
            <a:endParaRPr lang="en-US" dirty="0">
              <a:latin typeface="Aptos"/>
            </a:endParaRPr>
          </a:p>
          <a:p>
            <a:r>
              <a:rPr lang="en-US" sz="2000" b="1" dirty="0">
                <a:latin typeface="Aptos"/>
                <a:ea typeface="+mn-lt"/>
                <a:cs typeface="+mn-lt"/>
              </a:rPr>
              <a:t>1.2</a:t>
            </a:r>
            <a:r>
              <a:rPr lang="en-US" sz="2000" dirty="0">
                <a:latin typeface="Aptos"/>
                <a:ea typeface="+mn-lt"/>
                <a:cs typeface="+mn-lt"/>
              </a:rPr>
              <a:t> Implement multi-tiered systems of supports (MTSS) that help all students progress academically, with their social emotional and behavioral development, in their physical and mental health and wellbeing, and with a strong sense </a:t>
            </a:r>
            <a:r>
              <a:rPr lang="en-US" sz="2000" dirty="0">
                <a:effectLst/>
                <a:latin typeface="Aptos"/>
                <a:ea typeface="+mn-lt"/>
                <a:cs typeface="+mn-lt"/>
              </a:rPr>
              <a:t>of </a:t>
            </a:r>
            <a:r>
              <a:rPr lang="en-US" sz="2000" dirty="0">
                <a:latin typeface="Aptos"/>
                <a:ea typeface="+mn-lt"/>
                <a:cs typeface="+mn-lt"/>
              </a:rPr>
              <a:t>belonging and connection. </a:t>
            </a:r>
            <a:endParaRPr lang="en-US">
              <a:latin typeface="Aptos"/>
            </a:endParaRPr>
          </a:p>
          <a:p>
            <a:endParaRPr lang="en-US" dirty="0">
              <a:latin typeface="Aptos"/>
            </a:endParaRPr>
          </a:p>
          <a:p>
            <a:r>
              <a:rPr lang="en-US" sz="2000" b="1" dirty="0">
                <a:latin typeface="Aptos"/>
                <a:ea typeface="+mn-lt"/>
                <a:cs typeface="+mn-lt"/>
              </a:rPr>
              <a:t>1.3</a:t>
            </a:r>
            <a:r>
              <a:rPr lang="en-US" sz="2000" dirty="0">
                <a:latin typeface="Aptos"/>
                <a:ea typeface="+mn-lt"/>
                <a:cs typeface="+mn-lt"/>
              </a:rPr>
              <a:t> Develop trusting and authentic partnerships with students and families that elevate their voices and leadership in decision-making, and to work in collaboration with communities and partners to support students' success.  </a:t>
            </a:r>
            <a:endParaRPr lang="en-US" dirty="0">
              <a:latin typeface="Aptos"/>
            </a:endParaRPr>
          </a:p>
          <a:p>
            <a:endParaRPr lang="en-US" sz="1600">
              <a:cs typeface="Calibri" panose="020F0502020204030204"/>
            </a:endParaRPr>
          </a:p>
        </p:txBody>
      </p:sp>
      <p:cxnSp>
        <p:nvCxnSpPr>
          <p:cNvPr id="6" name="Straight Arrow Connector 5">
            <a:extLst>
              <a:ext uri="{FF2B5EF4-FFF2-40B4-BE49-F238E27FC236}">
                <a16:creationId xmlns:a16="http://schemas.microsoft.com/office/drawing/2014/main" id="{CA849600-5F64-0B76-EAA9-2FF95900450D}"/>
              </a:ext>
              <a:ext uri="{C183D7F6-B498-43B3-948B-1728B52AA6E4}">
                <adec:decorative xmlns:adec="http://schemas.microsoft.com/office/drawing/2017/decorative" val="1"/>
              </a:ext>
            </a:extLst>
          </p:cNvPr>
          <p:cNvCxnSpPr/>
          <p:nvPr/>
        </p:nvCxnSpPr>
        <p:spPr>
          <a:xfrm flipV="1">
            <a:off x="7069951" y="3938482"/>
            <a:ext cx="1223470" cy="10438"/>
          </a:xfrm>
          <a:prstGeom prst="straightConnector1">
            <a:avLst/>
          </a:prstGeom>
          <a:ln w="76200">
            <a:solidFill>
              <a:srgbClr val="077F94"/>
            </a:solidFill>
            <a:tailEnd type="triangle"/>
          </a:ln>
        </p:spPr>
        <p:style>
          <a:lnRef idx="2">
            <a:schemeClr val="dk1"/>
          </a:lnRef>
          <a:fillRef idx="0">
            <a:schemeClr val="dk1"/>
          </a:fillRef>
          <a:effectRef idx="1">
            <a:schemeClr val="dk1"/>
          </a:effectRef>
          <a:fontRef idx="minor">
            <a:schemeClr val="tx1"/>
          </a:fontRef>
        </p:style>
      </p:cxnSp>
      <p:sp>
        <p:nvSpPr>
          <p:cNvPr id="8" name="Rectangle: Rounded Corners 7">
            <a:extLst>
              <a:ext uri="{FF2B5EF4-FFF2-40B4-BE49-F238E27FC236}">
                <a16:creationId xmlns:a16="http://schemas.microsoft.com/office/drawing/2014/main" id="{C6604220-22DE-0C4F-FAA1-A527DFDE219C}"/>
              </a:ext>
            </a:extLst>
          </p:cNvPr>
          <p:cNvSpPr/>
          <p:nvPr/>
        </p:nvSpPr>
        <p:spPr>
          <a:xfrm>
            <a:off x="8634183" y="3171191"/>
            <a:ext cx="2727184" cy="1663865"/>
          </a:xfrm>
          <a:prstGeom prst="roundRect">
            <a:avLst/>
          </a:prstGeom>
          <a:solidFill>
            <a:srgbClr val="077F94"/>
          </a:solidFill>
          <a:ln>
            <a:solidFill>
              <a:srgbClr val="077F94"/>
            </a:solid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000" b="1" dirty="0">
                <a:solidFill>
                  <a:schemeClr val="bg1"/>
                </a:solidFill>
                <a:latin typeface="Aptos"/>
                <a:ea typeface="Calibri"/>
                <a:cs typeface="Calibri"/>
              </a:rPr>
              <a:t>Proposed Amendments to Time-Out Regulations</a:t>
            </a:r>
          </a:p>
        </p:txBody>
      </p:sp>
    </p:spTree>
    <p:extLst>
      <p:ext uri="{BB962C8B-B14F-4D97-AF65-F5344CB8AC3E}">
        <p14:creationId xmlns:p14="http://schemas.microsoft.com/office/powerpoint/2010/main" val="4259516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
        <AccountId xsi:nil="true"/>
        <AccountType/>
      </UserInfo>
    </SharedWithUsers>
    <lcf76f155ced4ddcb4097134ff3c332f xmlns="0128f6a2-0fe6-40ac-973e-bb0bf351512f">
      <Terms xmlns="http://schemas.microsoft.com/office/infopath/2007/PartnerControls"/>
    </lcf76f155ced4ddcb4097134ff3c332f>
    <TaxCatchAll xmlns="7a12eb2f-f040-4639-9fb2-5a6588dc80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0E25E8-1690-4216-861E-D812775A8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5E2BED-BCA2-49E1-B87F-335079943944}">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7a12eb2f-f040-4639-9fb2-5a6588dc8035"/>
    <ds:schemaRef ds:uri="0128f6a2-0fe6-40ac-973e-bb0bf351512f"/>
    <ds:schemaRef ds:uri="http://purl.org/dc/dcmitype/"/>
  </ds:schemaRefs>
</ds:datastoreItem>
</file>

<file path=customXml/itemProps3.xml><?xml version="1.0" encoding="utf-8"?>
<ds:datastoreItem xmlns:ds="http://schemas.openxmlformats.org/officeDocument/2006/customXml" ds:itemID="{179FD5BC-7FA0-40B6-8AC5-63F4A1606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552</Words>
  <Application>Microsoft Office PowerPoint</Application>
  <PresentationFormat>Widescreen</PresentationFormat>
  <Paragraphs>30</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Arial,Sans-Serif</vt:lpstr>
      <vt:lpstr>Segoe</vt:lpstr>
      <vt:lpstr>Aptos</vt:lpstr>
      <vt:lpstr>Arial</vt:lpstr>
      <vt:lpstr>Calibri</vt:lpstr>
      <vt:lpstr>Courier New</vt:lpstr>
      <vt:lpstr>Segoe UI</vt:lpstr>
      <vt:lpstr>Segoe UI Semibold</vt:lpstr>
      <vt:lpstr>Wingdings</vt:lpstr>
      <vt:lpstr>Office Theme</vt:lpstr>
      <vt:lpstr>DESE's Educational Vision and Advancing Student Learning  BESE Update March 25, 2025</vt:lpstr>
      <vt:lpstr>DESE as Partner Planning Process Updates</vt:lpstr>
      <vt:lpstr>From Issue to Impact</vt:lpstr>
      <vt:lpstr>Focus on Strategic Objective 1: Whole Student Supports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March 25, 2025 Regular Meeting Item 4 PowerPoint: DESE's Educational Vision and Advancing Student Learning</dc:title>
  <dc:creator>DESE</dc:creator>
  <cp:lastModifiedBy>Zou, Dong (EOE)</cp:lastModifiedBy>
  <cp:revision>137</cp:revision>
  <dcterms:created xsi:type="dcterms:W3CDTF">2025-02-11T16:25:16Z</dcterms:created>
  <dcterms:modified xsi:type="dcterms:W3CDTF">2025-03-27T15:03:49Z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27 2025 12:00AM</vt:lpwstr>
  </property>
</Properties>
</file>