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707" r:id="rId5"/>
    <p:sldId id="684" r:id="rId6"/>
    <p:sldId id="699" r:id="rId7"/>
    <p:sldId id="686" r:id="rId8"/>
    <p:sldId id="703" r:id="rId9"/>
    <p:sldId id="687" r:id="rId10"/>
    <p:sldId id="704" r:id="rId11"/>
    <p:sldId id="705" r:id="rId12"/>
    <p:sldId id="706" r:id="rId13"/>
    <p:sldId id="688" r:id="rId14"/>
    <p:sldId id="6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1B2516-ADB9-05F6-3B74-D18DEE411C29}" name="Foley, Kinnon (DESE)" initials="" userId="S::Kinnon.Foley@mass.gov::4bff922e-d211-4dcd-970c-f57d358f4faf" providerId="AD"/>
  <p188:author id="{8C592D30-2790-C53A-65AD-E37E11204179}" name="Foley, Kinnon (DESE)" initials="FK" userId="S::kinnon.foley@mass.gov::4bff922e-d211-4dcd-970c-f57d358f4faf" providerId="AD"/>
  <p188:author id="{D3AA9091-9AC7-C72B-5D0E-FD7EC9CA3C30}" name="Schneider, Rhoda E (DESE)" initials="S(" userId="S::rhoda.e.schneider@mass.gov::d0126d03-90dd-41f7-a22f-30a70334c8c9" providerId="AD"/>
  <p188:author id="{DF174FDD-B3E0-064B-EB29-A7BFA04E94AB}" name="Fee, Abigail (EOE)" initials="FA" userId="S::abigail.fee2@mass.gov::95586f57-812e-4338-806a-beb64ef3a54f" providerId="AD"/>
  <p188:author id="{D638D6DF-AF41-6081-4A5E-249713589F40}" name="Thomas, Arabela (DESE)" initials="TA" userId="S::arabela.thomas@mass.gov::c61caa2c-bd09-41fa-982d-4db69e7cef18" providerId="AD"/>
  <p188:author id="{5A3F0EF4-3C0D-73A3-27C7-E90D66090C92}" name="Woo, Lauren (DESE)" initials="LW" userId="S::Lauren.Woo@mass.gov::891b1bf9-83ca-4481-960c-a0625b521a43"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702F7-3AC3-401D-8303-212A3617442C}" type="datetimeFigureOut">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4BCA0-E241-43EE-A190-BEB725FF1E60}" type="slidenum">
              <a:t>‹#›</a:t>
            </a:fld>
            <a:endParaRPr lang="en-US"/>
          </a:p>
        </p:txBody>
      </p:sp>
    </p:spTree>
    <p:extLst>
      <p:ext uri="{BB962C8B-B14F-4D97-AF65-F5344CB8AC3E}">
        <p14:creationId xmlns:p14="http://schemas.microsoft.com/office/powerpoint/2010/main" val="61014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e.mass.edu/sped/advisories/2021-0910timeout-rooms.doc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A64BCA0-E241-43EE-A190-BEB725FF1E60}" type="slidenum">
              <a:rPr lang="en-US"/>
              <a:t>4</a:t>
            </a:fld>
            <a:endParaRPr lang="en-US"/>
          </a:p>
        </p:txBody>
      </p:sp>
    </p:spTree>
    <p:extLst>
      <p:ext uri="{BB962C8B-B14F-4D97-AF65-F5344CB8AC3E}">
        <p14:creationId xmlns:p14="http://schemas.microsoft.com/office/powerpoint/2010/main" val="21643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ptos"/>
                <a:cs typeface="Arial"/>
              </a:rPr>
              <a:t>The </a:t>
            </a:r>
            <a:r>
              <a:rPr lang="en-US">
                <a:latin typeface="Aptos"/>
                <a:cs typeface="Arial"/>
                <a:hlinkClick r:id="rId3"/>
              </a:rPr>
              <a:t>guidance</a:t>
            </a:r>
            <a:r>
              <a:rPr lang="en-US">
                <a:latin typeface="Aptos"/>
                <a:cs typeface="Arial"/>
              </a:rPr>
              <a:t> focuses on reducing or eliminating the use of time-out rooms.</a:t>
            </a:r>
          </a:p>
          <a:p>
            <a:endParaRPr lang="en-US"/>
          </a:p>
        </p:txBody>
      </p:sp>
      <p:sp>
        <p:nvSpPr>
          <p:cNvPr id="4" name="Slide Number Placeholder 3"/>
          <p:cNvSpPr>
            <a:spLocks noGrp="1"/>
          </p:cNvSpPr>
          <p:nvPr>
            <p:ph type="sldNum" sz="quarter" idx="5"/>
          </p:nvPr>
        </p:nvSpPr>
        <p:spPr/>
        <p:txBody>
          <a:bodyPr/>
          <a:lstStyle/>
          <a:p>
            <a:fld id="{5A64BCA0-E241-43EE-A190-BEB725FF1E60}" type="slidenum">
              <a:rPr lang="en-US" smtClean="0"/>
              <a:t>5</a:t>
            </a:fld>
            <a:endParaRPr lang="en-US"/>
          </a:p>
        </p:txBody>
      </p:sp>
    </p:spTree>
    <p:extLst>
      <p:ext uri="{BB962C8B-B14F-4D97-AF65-F5344CB8AC3E}">
        <p14:creationId xmlns:p14="http://schemas.microsoft.com/office/powerpoint/2010/main" val="232591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49127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F930-B090-F24A-5552-527641826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B2355-6BE6-8C92-DA22-BC69F365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9E4D8-58D9-6CC1-C042-562BEB74A09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74F1F32-5788-4D90-0907-FCDE6E9ED53A}"/>
              </a:ext>
            </a:extLst>
          </p:cNvPr>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04944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6F1E-58D3-BCEA-3809-332D52646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5AB90-043A-B753-AE78-4C8EE3173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415C9-E27A-11BB-9DAE-D34CEFDCB3E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09FF843-4748-8027-BD47-1D0C04688E0A}"/>
              </a:ext>
            </a:extLst>
          </p:cNvPr>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89634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EAC7-4FDF-A5D1-86FB-FCE2D8DBB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A6237-A382-31AA-C6DD-FEBC86055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34DD1-D7AE-F0C4-666E-F4EDCD552D7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90EFDC2-077B-F5DB-DFAB-10D184E3239E}"/>
              </a:ext>
            </a:extLst>
          </p:cNvPr>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510651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pecialeducation@mass.gov" TargetMode="External"/><Relationship Id="rId2" Type="http://schemas.openxmlformats.org/officeDocument/2006/relationships/hyperlink" Target="https://www.doe.mass.edu/bese/regs-comments/defaul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sped/advisories/2021-0910timeout-rooms.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904" y="1196195"/>
            <a:ext cx="11071037" cy="2450031"/>
          </a:xfrm>
        </p:spPr>
        <p:txBody>
          <a:bodyPr>
            <a:noAutofit/>
          </a:bodyPr>
          <a:lstStyle/>
          <a:p>
            <a:pPr>
              <a:spcAft>
                <a:spcPts val="2400"/>
              </a:spcAft>
            </a:pPr>
            <a:r>
              <a:rPr lang="en-US" sz="3600" dirty="0">
                <a:latin typeface="Aptos"/>
                <a:cs typeface="Arial"/>
              </a:rPr>
              <a:t>Proposed Amendments to 603 CMR 46.00 and  603 CMR 18.00:</a:t>
            </a:r>
            <a:br>
              <a:rPr lang="en-US" sz="3600" dirty="0">
                <a:latin typeface="Aptos"/>
                <a:cs typeface="Arial"/>
              </a:rPr>
            </a:br>
            <a:r>
              <a:rPr lang="en-US" sz="3600" dirty="0">
                <a:latin typeface="Aptos"/>
                <a:cs typeface="Arial"/>
              </a:rPr>
              <a:t>Use of Time-out Practices</a:t>
            </a:r>
            <a:endParaRPr lang="en-US" dirty="0"/>
          </a:p>
        </p:txBody>
      </p:sp>
      <p:sp>
        <p:nvSpPr>
          <p:cNvPr id="3" name="Subtitle 2"/>
          <p:cNvSpPr>
            <a:spLocks noGrp="1"/>
          </p:cNvSpPr>
          <p:nvPr>
            <p:ph type="subTitle" idx="1"/>
          </p:nvPr>
        </p:nvSpPr>
        <p:spPr>
          <a:xfrm>
            <a:off x="676056" y="3803311"/>
            <a:ext cx="6659592" cy="826214"/>
          </a:xfrm>
        </p:spPr>
        <p:txBody>
          <a:bodyPr vert="horz" lIns="91440" tIns="45720" rIns="91440" bIns="45720" rtlCol="0" anchor="t">
            <a:normAutofit lnSpcReduction="10000"/>
          </a:bodyPr>
          <a:lstStyle/>
          <a:p>
            <a:r>
              <a:rPr lang="en-US" altLang="zh-CN">
                <a:solidFill>
                  <a:schemeClr val="accent1">
                    <a:lumMod val="50000"/>
                  </a:schemeClr>
                </a:solidFill>
                <a:latin typeface="Aptos"/>
                <a:ea typeface="等线"/>
                <a:cs typeface="Arial"/>
              </a:rPr>
              <a:t>Presented to the Board of Elementary and Secondary Education</a:t>
            </a:r>
          </a:p>
          <a:p>
            <a:endParaRPr lang="en-US" altLang="zh-CN" sz="2000">
              <a:solidFill>
                <a:schemeClr val="accent1">
                  <a:lumMod val="50000"/>
                </a:schemeClr>
              </a:solidFill>
              <a:latin typeface="Aptos"/>
              <a:ea typeface="等线"/>
            </a:endParaRPr>
          </a:p>
          <a:p>
            <a:endParaRPr lang="en-US" altLang="zh-CN" sz="1200">
              <a:solidFill>
                <a:schemeClr val="accent1">
                  <a:lumMod val="50000"/>
                </a:schemeClr>
              </a:solidFill>
              <a:latin typeface="Segoe"/>
              <a:ea typeface="等线"/>
            </a:endParaRPr>
          </a:p>
        </p:txBody>
      </p:sp>
      <p:sp>
        <p:nvSpPr>
          <p:cNvPr id="4" name="TextBox 3">
            <a:extLst>
              <a:ext uri="{FF2B5EF4-FFF2-40B4-BE49-F238E27FC236}">
                <a16:creationId xmlns:a16="http://schemas.microsoft.com/office/drawing/2014/main" id="{4AB7E734-F830-10A9-CFDF-EA0D5D98F4DD}"/>
              </a:ext>
            </a:extLst>
          </p:cNvPr>
          <p:cNvSpPr txBox="1"/>
          <p:nvPr/>
        </p:nvSpPr>
        <p:spPr>
          <a:xfrm>
            <a:off x="9207374" y="6047715"/>
            <a:ext cx="2743200" cy="369332"/>
          </a:xfrm>
          <a:prstGeom prst="rect">
            <a:avLst/>
          </a:prstGeom>
          <a:noFill/>
        </p:spPr>
        <p:txBody>
          <a:bodyPr wrap="square" lIns="91440" tIns="45720" rIns="91440" bIns="45720" rtlCol="0" anchor="t">
            <a:spAutoFit/>
          </a:bodyPr>
          <a:lstStyle/>
          <a:p>
            <a:pPr algn="r"/>
            <a:r>
              <a:rPr lang="en-US">
                <a:solidFill>
                  <a:schemeClr val="accent1">
                    <a:lumMod val="50000"/>
                  </a:schemeClr>
                </a:solidFill>
              </a:rPr>
              <a:t>March 25, 2025</a:t>
            </a:r>
          </a:p>
        </p:txBody>
      </p:sp>
    </p:spTree>
    <p:extLst>
      <p:ext uri="{BB962C8B-B14F-4D97-AF65-F5344CB8AC3E}">
        <p14:creationId xmlns:p14="http://schemas.microsoft.com/office/powerpoint/2010/main" val="64201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92CBF4-2690-499D-4BFD-E8A1AA5016B7}"/>
              </a:ext>
            </a:extLst>
          </p:cNvPr>
          <p:cNvSpPr>
            <a:spLocks noGrp="1"/>
          </p:cNvSpPr>
          <p:nvPr>
            <p:ph type="title"/>
          </p:nvPr>
        </p:nvSpPr>
        <p:spPr/>
        <p:txBody>
          <a:bodyPr>
            <a:normAutofit/>
          </a:bodyPr>
          <a:lstStyle/>
          <a:p>
            <a:r>
              <a:rPr lang="en-US" sz="4000">
                <a:latin typeface="Aptos"/>
                <a:cs typeface="Arial"/>
              </a:rPr>
              <a:t>Anticipated next steps</a:t>
            </a:r>
            <a:endParaRPr lang="en-US"/>
          </a:p>
        </p:txBody>
      </p:sp>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r>
              <a:rPr lang="en-US" dirty="0">
                <a:latin typeface="Aptos"/>
                <a:cs typeface="Arial"/>
              </a:rPr>
              <a:t>Public comment may be submitted via an </a:t>
            </a:r>
            <a:r>
              <a:rPr lang="en-US" dirty="0">
                <a:latin typeface="Aptos"/>
                <a:cs typeface="Arial"/>
                <a:hlinkClick r:id="rId2"/>
              </a:rPr>
              <a:t>online form</a:t>
            </a:r>
            <a:r>
              <a:rPr lang="en-US" dirty="0">
                <a:latin typeface="Aptos"/>
                <a:cs typeface="Arial"/>
              </a:rPr>
              <a:t>, or sent via email to </a:t>
            </a:r>
            <a:r>
              <a:rPr lang="en-US" dirty="0">
                <a:latin typeface="Aptos"/>
                <a:cs typeface="Arial"/>
                <a:hlinkClick r:id="rId3"/>
              </a:rPr>
              <a:t>specialeducation@mass.gov</a:t>
            </a:r>
            <a:r>
              <a:rPr lang="en-US" dirty="0">
                <a:latin typeface="Aptos"/>
                <a:cs typeface="Arial"/>
              </a:rPr>
              <a:t>, or sent via mail to Regulations Public Comment, c/o Commissioner’s Office, Department of Elementary and Secondary Education, 135 Santilli Highway, Everett, MA 02149.</a:t>
            </a:r>
            <a:endParaRPr lang="en-US" dirty="0">
              <a:latin typeface="Aptos"/>
            </a:endParaRPr>
          </a:p>
          <a:p>
            <a:r>
              <a:rPr lang="en-US" dirty="0">
                <a:latin typeface="Aptos"/>
                <a:cs typeface="Arial"/>
              </a:rPr>
              <a:t>The deadline for the public comment period is </a:t>
            </a:r>
            <a:r>
              <a:rPr lang="en-US" b="1" dirty="0">
                <a:latin typeface="Aptos"/>
                <a:cs typeface="Arial"/>
              </a:rPr>
              <a:t>May 2, 2025 at 5:00pm. </a:t>
            </a:r>
            <a:endParaRPr lang="en-US" b="1" dirty="0">
              <a:latin typeface="Aptos"/>
            </a:endParaRPr>
          </a:p>
          <a:p>
            <a:r>
              <a:rPr lang="en-US" dirty="0">
                <a:latin typeface="Aptos"/>
                <a:cs typeface="Arial"/>
              </a:rPr>
              <a:t>The Board is expected to vote on the proposed amendments at its regular monthly meeting scheduled for</a:t>
            </a:r>
            <a:r>
              <a:rPr lang="en-US" b="1" dirty="0">
                <a:latin typeface="Aptos"/>
                <a:cs typeface="Arial"/>
              </a:rPr>
              <a:t> June 24, 2025. </a:t>
            </a:r>
          </a:p>
          <a:p>
            <a:pPr marL="0" indent="0">
              <a:buNone/>
            </a:pPr>
            <a:endParaRPr lang="en-US" b="1">
              <a:latin typeface="Aptos"/>
            </a:endParaRPr>
          </a:p>
        </p:txBody>
      </p:sp>
    </p:spTree>
    <p:extLst>
      <p:ext uri="{BB962C8B-B14F-4D97-AF65-F5344CB8AC3E}">
        <p14:creationId xmlns:p14="http://schemas.microsoft.com/office/powerpoint/2010/main" val="97684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8D7-C19A-B687-3086-AC3978712CEB}"/>
              </a:ext>
            </a:extLst>
          </p:cNvPr>
          <p:cNvSpPr>
            <a:spLocks noGrp="1"/>
          </p:cNvSpPr>
          <p:nvPr>
            <p:ph type="title"/>
          </p:nvPr>
        </p:nvSpPr>
        <p:spPr/>
        <p:txBody>
          <a:bodyPr>
            <a:normAutofit/>
          </a:bodyPr>
          <a:lstStyle/>
          <a:p>
            <a:pPr algn="ctr"/>
            <a:r>
              <a:rPr lang="en-US" sz="4400">
                <a:latin typeface="Aptos"/>
                <a:cs typeface="Arial"/>
              </a:rPr>
              <a:t>Comments and questions</a:t>
            </a:r>
          </a:p>
        </p:txBody>
      </p:sp>
    </p:spTree>
    <p:extLst>
      <p:ext uri="{BB962C8B-B14F-4D97-AF65-F5344CB8AC3E}">
        <p14:creationId xmlns:p14="http://schemas.microsoft.com/office/powerpoint/2010/main" val="37727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6CFF8-6835-B48D-03EE-FF6F248C0BF5}"/>
              </a:ext>
            </a:extLst>
          </p:cNvPr>
          <p:cNvSpPr>
            <a:spLocks noGrp="1"/>
          </p:cNvSpPr>
          <p:nvPr>
            <p:ph type="title"/>
          </p:nvPr>
        </p:nvSpPr>
        <p:spPr/>
        <p:txBody>
          <a:bodyPr/>
          <a:lstStyle/>
          <a:p>
            <a:r>
              <a:rPr lang="en-US">
                <a:latin typeface="Aptos"/>
                <a:cs typeface="Arial"/>
              </a:rPr>
              <a:t>Today’s presenters</a:t>
            </a:r>
          </a:p>
        </p:txBody>
      </p:sp>
      <p:sp>
        <p:nvSpPr>
          <p:cNvPr id="2" name="Content Placeholder 1">
            <a:extLst>
              <a:ext uri="{FF2B5EF4-FFF2-40B4-BE49-F238E27FC236}">
                <a16:creationId xmlns:a16="http://schemas.microsoft.com/office/drawing/2014/main" id="{5B4BD4E8-967F-96D8-92B5-3D4F695E9BBB}"/>
              </a:ext>
            </a:extLst>
          </p:cNvPr>
          <p:cNvSpPr>
            <a:spLocks noGrp="1"/>
          </p:cNvSpPr>
          <p:nvPr>
            <p:ph idx="1"/>
          </p:nvPr>
        </p:nvSpPr>
        <p:spPr/>
        <p:txBody>
          <a:bodyPr vert="horz" lIns="91440" tIns="45720" rIns="91440" bIns="45720" rtlCol="0" anchor="t">
            <a:normAutofit/>
          </a:bodyPr>
          <a:lstStyle/>
          <a:p>
            <a:r>
              <a:rPr lang="en-US">
                <a:latin typeface="Aptos"/>
                <a:cs typeface="Arial"/>
              </a:rPr>
              <a:t>Iraida J. Álvarez, Acting Executive Director of Special Education</a:t>
            </a:r>
          </a:p>
          <a:p>
            <a:r>
              <a:rPr lang="en-US">
                <a:latin typeface="Aptos"/>
                <a:cs typeface="Arial"/>
              </a:rPr>
              <a:t>Jamie Camacho, Acting State Director of Special Education</a:t>
            </a:r>
          </a:p>
          <a:p>
            <a:r>
              <a:rPr lang="en-US">
                <a:latin typeface="Aptos"/>
                <a:cs typeface="Arial"/>
              </a:rPr>
              <a:t>Janelle Roberts, Director of the Office of Approved Special Education Schools</a:t>
            </a:r>
          </a:p>
          <a:p>
            <a:r>
              <a:rPr lang="en-US">
                <a:latin typeface="Aptos"/>
                <a:cs typeface="Arial"/>
              </a:rPr>
              <a:t>Johanna Wakelin, Associate General Counsel</a:t>
            </a:r>
          </a:p>
        </p:txBody>
      </p:sp>
    </p:spTree>
    <p:extLst>
      <p:ext uri="{BB962C8B-B14F-4D97-AF65-F5344CB8AC3E}">
        <p14:creationId xmlns:p14="http://schemas.microsoft.com/office/powerpoint/2010/main" val="250542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BCA8E-1E05-8B91-83DB-B83C2D332084}"/>
              </a:ext>
            </a:extLst>
          </p:cNvPr>
          <p:cNvSpPr>
            <a:spLocks noGrp="1"/>
          </p:cNvSpPr>
          <p:nvPr>
            <p:ph type="title"/>
          </p:nvPr>
        </p:nvSpPr>
        <p:spPr/>
        <p:txBody>
          <a:bodyPr/>
          <a:lstStyle/>
          <a:p>
            <a:r>
              <a:rPr lang="en-US">
                <a:latin typeface="Aptos"/>
                <a:cs typeface="Arial"/>
              </a:rPr>
              <a:t>Today's agenda</a:t>
            </a:r>
            <a:endParaRPr lang="en-US"/>
          </a:p>
        </p:txBody>
      </p:sp>
      <p:sp>
        <p:nvSpPr>
          <p:cNvPr id="2" name="Content Placeholder 1">
            <a:extLst>
              <a:ext uri="{FF2B5EF4-FFF2-40B4-BE49-F238E27FC236}">
                <a16:creationId xmlns:a16="http://schemas.microsoft.com/office/drawing/2014/main" id="{E0FE7074-965E-3AD5-1210-C1B3399A9900}"/>
              </a:ext>
            </a:extLst>
          </p:cNvPr>
          <p:cNvSpPr>
            <a:spLocks noGrp="1"/>
          </p:cNvSpPr>
          <p:nvPr>
            <p:ph idx="1"/>
          </p:nvPr>
        </p:nvSpPr>
        <p:spPr/>
        <p:txBody>
          <a:bodyPr vert="horz" lIns="91440" tIns="45720" rIns="91440" bIns="45720" rtlCol="0" anchor="t">
            <a:normAutofit/>
          </a:bodyPr>
          <a:lstStyle/>
          <a:p>
            <a:r>
              <a:rPr lang="en-US">
                <a:latin typeface="Aptos"/>
                <a:cs typeface="Arial"/>
              </a:rPr>
              <a:t>Background information</a:t>
            </a:r>
          </a:p>
          <a:p>
            <a:r>
              <a:rPr lang="en-US">
                <a:latin typeface="Aptos"/>
                <a:cs typeface="Arial"/>
              </a:rPr>
              <a:t>Overview of proposed changes to 603 CMR 46.00</a:t>
            </a:r>
            <a:endParaRPr lang="en-US">
              <a:latin typeface="Aptos"/>
            </a:endParaRPr>
          </a:p>
          <a:p>
            <a:r>
              <a:rPr lang="en-US">
                <a:latin typeface="Aptos"/>
                <a:cs typeface="Arial"/>
              </a:rPr>
              <a:t>Overview of proposed changes to 603 CMR 18.00</a:t>
            </a:r>
            <a:endParaRPr lang="en-US">
              <a:latin typeface="Aptos"/>
            </a:endParaRPr>
          </a:p>
          <a:p>
            <a:r>
              <a:rPr lang="en-US">
                <a:latin typeface="Aptos"/>
                <a:cs typeface="Arial"/>
              </a:rPr>
              <a:t>Anticipated next steps</a:t>
            </a:r>
            <a:endParaRPr lang="en-US">
              <a:latin typeface="Aptos"/>
            </a:endParaRPr>
          </a:p>
          <a:p>
            <a:r>
              <a:rPr lang="en-US">
                <a:latin typeface="Aptos"/>
                <a:cs typeface="Arial"/>
              </a:rPr>
              <a:t>Comments and questions from the Board</a:t>
            </a:r>
          </a:p>
        </p:txBody>
      </p:sp>
    </p:spTree>
    <p:extLst>
      <p:ext uri="{BB962C8B-B14F-4D97-AF65-F5344CB8AC3E}">
        <p14:creationId xmlns:p14="http://schemas.microsoft.com/office/powerpoint/2010/main" val="109524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94C4-0F8E-9D29-CF25-A32C864548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BCA608-EB74-2EA0-F483-10AB06D4BA04}"/>
              </a:ext>
            </a:extLst>
          </p:cNvPr>
          <p:cNvSpPr>
            <a:spLocks noGrp="1"/>
          </p:cNvSpPr>
          <p:nvPr>
            <p:ph type="title"/>
          </p:nvPr>
        </p:nvSpPr>
        <p:spPr/>
        <p:txBody>
          <a:bodyPr/>
          <a:lstStyle/>
          <a:p>
            <a:r>
              <a:rPr lang="en-US">
                <a:latin typeface="Aptos"/>
                <a:cs typeface="Arial"/>
              </a:rPr>
              <a:t>Background information</a:t>
            </a:r>
          </a:p>
        </p:txBody>
      </p:sp>
      <p:sp>
        <p:nvSpPr>
          <p:cNvPr id="2" name="Content Placeholder 1">
            <a:extLst>
              <a:ext uri="{FF2B5EF4-FFF2-40B4-BE49-F238E27FC236}">
                <a16:creationId xmlns:a16="http://schemas.microsoft.com/office/drawing/2014/main" id="{BAED1F3B-99D4-2AE0-C0CB-9D73CF76D772}"/>
              </a:ext>
            </a:extLst>
          </p:cNvPr>
          <p:cNvSpPr>
            <a:spLocks noGrp="1"/>
          </p:cNvSpPr>
          <p:nvPr>
            <p:ph idx="1"/>
          </p:nvPr>
        </p:nvSpPr>
        <p:spPr/>
        <p:txBody>
          <a:bodyPr vert="horz" lIns="91440" tIns="45720" rIns="91440" bIns="45720" rtlCol="0" anchor="t">
            <a:normAutofit/>
          </a:bodyPr>
          <a:lstStyle/>
          <a:p>
            <a:r>
              <a:rPr lang="en-US">
                <a:latin typeface="Aptos"/>
                <a:cs typeface="Arial"/>
              </a:rPr>
              <a:t>Time-out rooms were discussed at the January 2025 Board meeting.</a:t>
            </a:r>
            <a:endParaRPr lang="en-US">
              <a:latin typeface="Aptos"/>
            </a:endParaRPr>
          </a:p>
          <a:p>
            <a:r>
              <a:rPr lang="en-US">
                <a:latin typeface="Aptos"/>
                <a:cs typeface="Arial"/>
              </a:rPr>
              <a:t>Growing attention across the country on the use of time-out and time-out practices.</a:t>
            </a:r>
          </a:p>
          <a:p>
            <a:r>
              <a:rPr lang="en-US">
                <a:latin typeface="Aptos"/>
                <a:cs typeface="Arial"/>
              </a:rPr>
              <a:t>DESE has been actively examining this topic since 2020. </a:t>
            </a:r>
          </a:p>
          <a:p>
            <a:r>
              <a:rPr lang="en-US">
                <a:latin typeface="Aptos"/>
                <a:cs typeface="Arial"/>
              </a:rPr>
              <a:t>In 2020-2021, DESE engaged with a broad range of stakeholders ultimately resulting in new </a:t>
            </a:r>
            <a:r>
              <a:rPr lang="en-US">
                <a:latin typeface="Aptos"/>
                <a:cs typeface="Arial"/>
                <a:hlinkClick r:id="rId3"/>
              </a:rPr>
              <a:t>guidance</a:t>
            </a:r>
            <a:r>
              <a:rPr lang="en-US">
                <a:latin typeface="Aptos"/>
                <a:cs typeface="Arial"/>
              </a:rPr>
              <a:t> in 2021.</a:t>
            </a:r>
          </a:p>
        </p:txBody>
      </p:sp>
    </p:spTree>
    <p:extLst>
      <p:ext uri="{BB962C8B-B14F-4D97-AF65-F5344CB8AC3E}">
        <p14:creationId xmlns:p14="http://schemas.microsoft.com/office/powerpoint/2010/main" val="260445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9362A-C2C4-ADCA-10B3-16209854C5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55FA2D-14BA-5FA7-D30C-05686C8777A5}"/>
              </a:ext>
            </a:extLst>
          </p:cNvPr>
          <p:cNvSpPr>
            <a:spLocks noGrp="1"/>
          </p:cNvSpPr>
          <p:nvPr>
            <p:ph type="title"/>
          </p:nvPr>
        </p:nvSpPr>
        <p:spPr/>
        <p:txBody>
          <a:bodyPr/>
          <a:lstStyle/>
          <a:p>
            <a:r>
              <a:rPr lang="en-US">
                <a:latin typeface="Aptos"/>
                <a:cs typeface="Arial"/>
              </a:rPr>
              <a:t>Background information cont.</a:t>
            </a:r>
          </a:p>
        </p:txBody>
      </p:sp>
      <p:sp>
        <p:nvSpPr>
          <p:cNvPr id="2" name="Content Placeholder 1">
            <a:extLst>
              <a:ext uri="{FF2B5EF4-FFF2-40B4-BE49-F238E27FC236}">
                <a16:creationId xmlns:a16="http://schemas.microsoft.com/office/drawing/2014/main" id="{2DCAFA2C-7A1D-21A8-4E42-AEEB71CAB3BD}"/>
              </a:ext>
            </a:extLst>
          </p:cNvPr>
          <p:cNvSpPr>
            <a:spLocks noGrp="1"/>
          </p:cNvSpPr>
          <p:nvPr>
            <p:ph idx="1"/>
          </p:nvPr>
        </p:nvSpPr>
        <p:spPr/>
        <p:txBody>
          <a:bodyPr vert="horz" lIns="91440" tIns="45720" rIns="91440" bIns="45720" rtlCol="0" anchor="t">
            <a:normAutofit/>
          </a:bodyPr>
          <a:lstStyle/>
          <a:p>
            <a:r>
              <a:rPr lang="en-US">
                <a:latin typeface="Aptos"/>
                <a:cs typeface="Arial"/>
              </a:rPr>
              <a:t>In SY23-24, over $1.5 million in grants to schools and districts to reduce time-out room use. </a:t>
            </a:r>
            <a:endParaRPr lang="en-US"/>
          </a:p>
          <a:p>
            <a:r>
              <a:rPr lang="en-US">
                <a:latin typeface="Aptos"/>
                <a:cs typeface="Arial"/>
              </a:rPr>
              <a:t>In SY24-25, working group established to further explore the reduction or elimination of time-out rooms. </a:t>
            </a:r>
            <a:endParaRPr lang="en-US"/>
          </a:p>
          <a:p>
            <a:r>
              <a:rPr lang="en-US">
                <a:latin typeface="Aptos"/>
                <a:cs typeface="Arial"/>
              </a:rPr>
              <a:t>Proposed amendments are designed to promote the safety and well-being of students, as well as school staff. </a:t>
            </a:r>
          </a:p>
        </p:txBody>
      </p:sp>
    </p:spTree>
    <p:extLst>
      <p:ext uri="{BB962C8B-B14F-4D97-AF65-F5344CB8AC3E}">
        <p14:creationId xmlns:p14="http://schemas.microsoft.com/office/powerpoint/2010/main" val="209875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7CEB-0F7B-08B2-98D1-C53A2280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9D4825-E0DD-B029-716F-DCC02455585E}"/>
              </a:ext>
            </a:extLst>
          </p:cNvPr>
          <p:cNvSpPr>
            <a:spLocks noGrp="1"/>
          </p:cNvSpPr>
          <p:nvPr>
            <p:ph type="title"/>
          </p:nvPr>
        </p:nvSpPr>
        <p:spPr/>
        <p:txBody>
          <a:bodyPr>
            <a:normAutofit/>
          </a:bodyPr>
          <a:lstStyle/>
          <a:p>
            <a:r>
              <a:rPr lang="en-US">
                <a:latin typeface="Aptos"/>
                <a:cs typeface="Arial"/>
              </a:rPr>
              <a:t>Reminder of regulation titles</a:t>
            </a:r>
            <a:endParaRPr lang="en-US">
              <a:latin typeface="Aptos"/>
            </a:endParaRPr>
          </a:p>
        </p:txBody>
      </p:sp>
      <p:sp>
        <p:nvSpPr>
          <p:cNvPr id="2" name="Content Placeholder 1">
            <a:extLst>
              <a:ext uri="{FF2B5EF4-FFF2-40B4-BE49-F238E27FC236}">
                <a16:creationId xmlns:a16="http://schemas.microsoft.com/office/drawing/2014/main" id="{451BAE96-856B-DBDE-62F5-3E91C610A6D4}"/>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603 CMR 46.00:</a:t>
            </a:r>
            <a:r>
              <a:rPr lang="en-US">
                <a:latin typeface="Aptos"/>
                <a:cs typeface="Arial"/>
              </a:rPr>
              <a:t> Prevention of Physical Restraint and Requirements If Used </a:t>
            </a:r>
            <a:endParaRPr lang="en-US" b="1">
              <a:latin typeface="Aptos"/>
              <a:cs typeface="Arial"/>
            </a:endParaRPr>
          </a:p>
          <a:p>
            <a:pPr>
              <a:buFont typeface="Wingdings" panose="020B0604020202020204" pitchFamily="34" charset="0"/>
              <a:buChar char="ü"/>
            </a:pPr>
            <a:endParaRPr lang="en-US">
              <a:latin typeface="Aptos"/>
              <a:cs typeface="Arial"/>
            </a:endParaRPr>
          </a:p>
          <a:p>
            <a:pPr>
              <a:buFont typeface="Wingdings" panose="020B0604020202020204" pitchFamily="34" charset="0"/>
              <a:buChar char="ü"/>
            </a:pPr>
            <a:r>
              <a:rPr lang="en-US" b="1">
                <a:latin typeface="Aptos"/>
                <a:cs typeface="Arial"/>
              </a:rPr>
              <a:t>603 CMR 18.00:</a:t>
            </a:r>
            <a:r>
              <a:rPr lang="en-US">
                <a:latin typeface="Aptos"/>
                <a:cs typeface="Arial"/>
              </a:rPr>
              <a:t> Program and Safety Standards for Approved Public or Private Day and Residential Special Education School Programs</a:t>
            </a:r>
            <a:endParaRPr lang="en-US" b="1">
              <a:latin typeface="Aptos"/>
              <a:cs typeface="Arial"/>
            </a:endParaRPr>
          </a:p>
        </p:txBody>
      </p:sp>
    </p:spTree>
    <p:extLst>
      <p:ext uri="{BB962C8B-B14F-4D97-AF65-F5344CB8AC3E}">
        <p14:creationId xmlns:p14="http://schemas.microsoft.com/office/powerpoint/2010/main" val="62185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54029-C874-E3A1-F9B4-BD45E96A1E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92DB7F-806C-FA23-F4DF-9E6A6B9E64C4}"/>
              </a:ext>
            </a:extLst>
          </p:cNvPr>
          <p:cNvSpPr>
            <a:spLocks noGrp="1"/>
          </p:cNvSpPr>
          <p:nvPr>
            <p:ph type="title"/>
          </p:nvPr>
        </p:nvSpPr>
        <p:spPr/>
        <p:txBody>
          <a:bodyPr>
            <a:normAutofit fontScale="90000"/>
          </a:bodyPr>
          <a:lstStyle/>
          <a:p>
            <a:r>
              <a:rPr lang="en-US">
                <a:latin typeface="Aptos"/>
                <a:cs typeface="Arial"/>
              </a:rPr>
              <a:t>Overview of proposed changes to 603 CMR 46.00</a:t>
            </a:r>
            <a:endParaRPr lang="en-US">
              <a:latin typeface="Aptos"/>
            </a:endParaRPr>
          </a:p>
        </p:txBody>
      </p:sp>
      <p:sp>
        <p:nvSpPr>
          <p:cNvPr id="2" name="Content Placeholder 1">
            <a:extLst>
              <a:ext uri="{FF2B5EF4-FFF2-40B4-BE49-F238E27FC236}">
                <a16:creationId xmlns:a16="http://schemas.microsoft.com/office/drawing/2014/main" id="{166AC4E4-538B-6D78-DA08-5422855BB7DE}"/>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Update the definition of seclusion</a:t>
            </a:r>
            <a:r>
              <a:rPr lang="en-US">
                <a:latin typeface="Aptos"/>
                <a:cs typeface="Arial"/>
              </a:rPr>
              <a:t> to align it more closely with the definition used by the U.S. Department of Education’s Office for Civil Rights for data collection purposes</a:t>
            </a:r>
            <a:endParaRPr lang="en-US" b="1">
              <a:latin typeface="Aptos"/>
              <a:cs typeface="Arial"/>
            </a:endParaRPr>
          </a:p>
          <a:p>
            <a:pPr>
              <a:buFont typeface="Wingdings" panose="020B0604020202020204" pitchFamily="34" charset="0"/>
              <a:buChar char="ü"/>
            </a:pPr>
            <a:endParaRPr lang="en-US">
              <a:latin typeface="Aptos"/>
              <a:cs typeface="Arial"/>
            </a:endParaRPr>
          </a:p>
          <a:p>
            <a:pPr>
              <a:buFont typeface="Wingdings" panose="020B0604020202020204" pitchFamily="34" charset="0"/>
              <a:buChar char="ü"/>
            </a:pPr>
            <a:r>
              <a:rPr lang="en-US" b="1">
                <a:latin typeface="Aptos"/>
                <a:cs typeface="Arial"/>
              </a:rPr>
              <a:t>Update the definition of time-out</a:t>
            </a:r>
            <a:r>
              <a:rPr lang="en-US">
                <a:latin typeface="Aptos"/>
                <a:cs typeface="Arial"/>
              </a:rPr>
              <a:t> to specifically include “in an unlocked setting from which the student is permitted to leave”</a:t>
            </a:r>
          </a:p>
          <a:p>
            <a:pPr>
              <a:buFont typeface="Wingdings" panose="020B0604020202020204" pitchFamily="34" charset="0"/>
              <a:buChar char="ü"/>
            </a:pPr>
            <a:endParaRPr lang="en-US">
              <a:latin typeface="Aptos"/>
              <a:cs typeface="Arial"/>
            </a:endParaRPr>
          </a:p>
          <a:p>
            <a:pPr>
              <a:buFont typeface="Wingdings" panose="020B0604020202020204" pitchFamily="34" charset="0"/>
              <a:buChar char="ü"/>
            </a:pPr>
            <a:r>
              <a:rPr lang="en-US" b="1">
                <a:latin typeface="Aptos"/>
                <a:cs typeface="Arial"/>
              </a:rPr>
              <a:t>Add requirements</a:t>
            </a:r>
            <a:r>
              <a:rPr lang="en-US">
                <a:latin typeface="Aptos"/>
                <a:cs typeface="Arial"/>
              </a:rPr>
              <a:t> for any room or area that is used for time-out (e.g., size, lighting, ventilation, temperature, etc.) </a:t>
            </a:r>
          </a:p>
        </p:txBody>
      </p:sp>
    </p:spTree>
    <p:extLst>
      <p:ext uri="{BB962C8B-B14F-4D97-AF65-F5344CB8AC3E}">
        <p14:creationId xmlns:p14="http://schemas.microsoft.com/office/powerpoint/2010/main" val="48602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373C-DBB0-648C-7516-46DA7BE7C9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A9ED2F-7F4E-FEAB-78AF-9F510E6694A1}"/>
              </a:ext>
            </a:extLst>
          </p:cNvPr>
          <p:cNvSpPr>
            <a:spLocks noGrp="1"/>
          </p:cNvSpPr>
          <p:nvPr>
            <p:ph type="title"/>
          </p:nvPr>
        </p:nvSpPr>
        <p:spPr/>
        <p:txBody>
          <a:bodyPr>
            <a:normAutofit fontScale="90000"/>
          </a:bodyPr>
          <a:lstStyle/>
          <a:p>
            <a:r>
              <a:rPr lang="en-US" dirty="0">
                <a:latin typeface="Aptos"/>
                <a:cs typeface="Arial"/>
              </a:rPr>
              <a:t>Overview of proposed changes to 603 CMR 46.00</a:t>
            </a:r>
            <a:endParaRPr lang="en-US" dirty="0">
              <a:latin typeface="Aptos"/>
            </a:endParaRPr>
          </a:p>
        </p:txBody>
      </p:sp>
      <p:sp>
        <p:nvSpPr>
          <p:cNvPr id="2" name="Content Placeholder 1">
            <a:extLst>
              <a:ext uri="{FF2B5EF4-FFF2-40B4-BE49-F238E27FC236}">
                <a16:creationId xmlns:a16="http://schemas.microsoft.com/office/drawing/2014/main" id="{380D236D-F280-0428-A5D5-FD3B2123018B}"/>
              </a:ext>
            </a:extLst>
          </p:cNvPr>
          <p:cNvSpPr>
            <a:spLocks noGrp="1"/>
          </p:cNvSpPr>
          <p:nvPr>
            <p:ph idx="1"/>
          </p:nvPr>
        </p:nvSpPr>
        <p:spPr>
          <a:xfrm>
            <a:off x="838200" y="2012034"/>
            <a:ext cx="10515600" cy="4127509"/>
          </a:xfrm>
        </p:spPr>
        <p:txBody>
          <a:bodyPr vert="horz" lIns="91440" tIns="45720" rIns="91440" bIns="45720" rtlCol="0" anchor="t">
            <a:normAutofit lnSpcReduction="10000"/>
          </a:bodyPr>
          <a:lstStyle/>
          <a:p>
            <a:pPr>
              <a:buFont typeface="Wingdings" panose="020B0604020202020204" pitchFamily="34" charset="0"/>
              <a:buChar char="ü"/>
            </a:pPr>
            <a:r>
              <a:rPr lang="en-US" b="1">
                <a:latin typeface="Aptos"/>
                <a:cs typeface="Arial"/>
              </a:rPr>
              <a:t>Add emergency circumstances</a:t>
            </a:r>
            <a:r>
              <a:rPr lang="en-US">
                <a:latin typeface="Aptos"/>
                <a:cs typeface="Arial"/>
              </a:rPr>
              <a:t> under which a type of seclusion, where an adult is present and monitoring the student, may be used as a last resort and list specific conditions that must be met before its use (e.g., documentation from licensed mental health professional and physician, consent from parent, etc.)</a:t>
            </a:r>
          </a:p>
          <a:p>
            <a:pPr>
              <a:buFont typeface="Wingdings" panose="020B0604020202020204" pitchFamily="34" charset="0"/>
              <a:buChar char="ü"/>
            </a:pPr>
            <a:endParaRPr lang="en-US">
              <a:latin typeface="Aptos"/>
            </a:endParaRPr>
          </a:p>
          <a:p>
            <a:pPr>
              <a:buFont typeface="Wingdings" panose="020B0604020202020204" pitchFamily="34" charset="0"/>
              <a:buChar char="ü"/>
            </a:pPr>
            <a:r>
              <a:rPr lang="en-US" b="1">
                <a:latin typeface="Aptos"/>
                <a:cs typeface="Arial"/>
              </a:rPr>
              <a:t>Build in various safeguards </a:t>
            </a:r>
            <a:r>
              <a:rPr lang="en-US">
                <a:latin typeface="Aptos"/>
                <a:cs typeface="Arial"/>
              </a:rPr>
              <a:t>when such an emergency intervention is used, such as parental notification, conducting weekly and monthly review of data relating to the use of such an emergency intervention, and documenting and reporting such use to DESE</a:t>
            </a:r>
          </a:p>
        </p:txBody>
      </p:sp>
    </p:spTree>
    <p:extLst>
      <p:ext uri="{BB962C8B-B14F-4D97-AF65-F5344CB8AC3E}">
        <p14:creationId xmlns:p14="http://schemas.microsoft.com/office/powerpoint/2010/main" val="205638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391C5-13D2-05EC-7C50-7E4AEDC097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CD9FDB-FFCC-5CC2-9759-F800B62F2E05}"/>
              </a:ext>
            </a:extLst>
          </p:cNvPr>
          <p:cNvSpPr>
            <a:spLocks noGrp="1"/>
          </p:cNvSpPr>
          <p:nvPr>
            <p:ph type="title"/>
          </p:nvPr>
        </p:nvSpPr>
        <p:spPr/>
        <p:txBody>
          <a:bodyPr>
            <a:normAutofit fontScale="90000"/>
          </a:bodyPr>
          <a:lstStyle/>
          <a:p>
            <a:r>
              <a:rPr lang="en-US">
                <a:latin typeface="Aptos"/>
                <a:cs typeface="Arial"/>
              </a:rPr>
              <a:t>Overview of proposed changes to 603 CMR 18.00</a:t>
            </a:r>
            <a:endParaRPr lang="en-US">
              <a:latin typeface="Aptos"/>
            </a:endParaRPr>
          </a:p>
        </p:txBody>
      </p:sp>
      <p:sp>
        <p:nvSpPr>
          <p:cNvPr id="2" name="Content Placeholder 1">
            <a:extLst>
              <a:ext uri="{FF2B5EF4-FFF2-40B4-BE49-F238E27FC236}">
                <a16:creationId xmlns:a16="http://schemas.microsoft.com/office/drawing/2014/main" id="{5EB05190-7F89-51CF-C193-80DC491E495A}"/>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Require approved special education day programs</a:t>
            </a:r>
            <a:r>
              <a:rPr lang="en-US">
                <a:latin typeface="Aptos"/>
                <a:cs typeface="Arial"/>
              </a:rPr>
              <a:t>, including the day component of the special education residential programs, to comply with the updated version of 603 CMR 46.00 </a:t>
            </a:r>
          </a:p>
          <a:p>
            <a:pPr>
              <a:buFont typeface="Wingdings" panose="020B0604020202020204" pitchFamily="34" charset="0"/>
              <a:buChar char="ü"/>
            </a:pPr>
            <a:endParaRPr lang="en-US">
              <a:latin typeface="Aptos"/>
            </a:endParaRPr>
          </a:p>
          <a:p>
            <a:pPr>
              <a:buFont typeface="Wingdings" panose="020B0604020202020204" pitchFamily="34" charset="0"/>
              <a:buChar char="ü"/>
            </a:pPr>
            <a:r>
              <a:rPr lang="en-US" b="1">
                <a:latin typeface="Aptos"/>
                <a:cs typeface="Arial"/>
              </a:rPr>
              <a:t>More closely align documentation requirements</a:t>
            </a:r>
            <a:r>
              <a:rPr lang="en-US">
                <a:latin typeface="Aptos"/>
                <a:cs typeface="Arial"/>
              </a:rPr>
              <a:t> currently applicable to special education programs to the proposed documentation requirements in 603 CMR 46.00</a:t>
            </a:r>
          </a:p>
        </p:txBody>
      </p:sp>
    </p:spTree>
    <p:extLst>
      <p:ext uri="{BB962C8B-B14F-4D97-AF65-F5344CB8AC3E}">
        <p14:creationId xmlns:p14="http://schemas.microsoft.com/office/powerpoint/2010/main" val="2645462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SharedWithUsers xmlns="7a12eb2f-f040-4639-9fb2-5a6588dc8035">
      <UserInfo>
        <DisplayName/>
        <AccountId xsi:nil="true"/>
        <AccountType/>
      </UserInfo>
    </SharedWithUsers>
  </documentManagement>
</p:properties>
</file>

<file path=customXml/itemProps1.xml><?xml version="1.0" encoding="utf-8"?>
<ds:datastoreItem xmlns:ds="http://schemas.openxmlformats.org/officeDocument/2006/customXml" ds:itemID="{632A6786-6699-4F55-AED3-B2B5B0C3F83F}">
  <ds:schemaRefs>
    <ds:schemaRef ds:uri="http://schemas.microsoft.com/sharepoint/v3/contenttype/forms"/>
  </ds:schemaRefs>
</ds:datastoreItem>
</file>

<file path=customXml/itemProps2.xml><?xml version="1.0" encoding="utf-8"?>
<ds:datastoreItem xmlns:ds="http://schemas.openxmlformats.org/officeDocument/2006/customXml" ds:itemID="{F8869B42-5A11-4D07-98BA-7135B4F9E016}">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C934A8BB-B508-422A-80CB-18E4953F2F27}">
  <ds:schemaRefs>
    <ds:schemaRef ds:uri="http://www.w3.org/XML/1998/namespace"/>
    <ds:schemaRef ds:uri="0128f6a2-0fe6-40ac-973e-bb0bf351512f"/>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7a12eb2f-f040-4639-9fb2-5a6588dc80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608</Words>
  <Application>Microsoft Office PowerPoint</Application>
  <PresentationFormat>Widescreen</PresentationFormat>
  <Paragraphs>53</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Segoe</vt:lpstr>
      <vt:lpstr>Aptos</vt:lpstr>
      <vt:lpstr>Arial</vt:lpstr>
      <vt:lpstr>Calibri</vt:lpstr>
      <vt:lpstr>Courier New</vt:lpstr>
      <vt:lpstr>Segoe UI</vt:lpstr>
      <vt:lpstr>Segoe UI Semibold</vt:lpstr>
      <vt:lpstr>Wingdings</vt:lpstr>
      <vt:lpstr>Office Theme</vt:lpstr>
      <vt:lpstr>Proposed Amendments to 603 CMR 46.00 and  603 CMR 18.00: Use of Time-out Practices</vt:lpstr>
      <vt:lpstr>Today’s presenters</vt:lpstr>
      <vt:lpstr>Today's agenda</vt:lpstr>
      <vt:lpstr>Background information</vt:lpstr>
      <vt:lpstr>Background information cont.</vt:lpstr>
      <vt:lpstr>Reminder of regulation titles</vt:lpstr>
      <vt:lpstr>Overview of proposed changes to 603 CMR 46.00</vt:lpstr>
      <vt:lpstr>Overview of proposed changes to 603 CMR 46.00</vt:lpstr>
      <vt:lpstr>Overview of proposed changes to 603 CMR 18.00</vt:lpstr>
      <vt:lpstr>Anticipated next steps</vt:lpstr>
      <vt:lpstr>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March 25, 2025 Regular Meeting Item 5 PowerPoint: Proposed Amendments to 603 CMR 46.00 and 603 CMR 18.00: Use of Time-out Practices</dc:title>
  <dc:creator>DESE</dc:creator>
  <cp:lastModifiedBy>Zou, Dong (EOE)</cp:lastModifiedBy>
  <cp:revision>17</cp:revision>
  <dcterms:created xsi:type="dcterms:W3CDTF">2025-02-27T15:32:30Z</dcterms:created>
  <dcterms:modified xsi:type="dcterms:W3CDTF">2025-03-27T15:06:33Z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27 2025 12:00AM</vt:lpwstr>
  </property>
</Properties>
</file>