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6" r:id="rId6"/>
    <p:sldId id="264" r:id="rId7"/>
    <p:sldId id="566" r:id="rId8"/>
    <p:sldId id="256" r:id="rId9"/>
    <p:sldId id="562" r:id="rId10"/>
    <p:sldId id="554" r:id="rId11"/>
    <p:sldId id="564" r:id="rId12"/>
    <p:sldId id="565" r:id="rId13"/>
    <p:sldId id="567" r:id="rId14"/>
    <p:sldId id="568" r:id="rId15"/>
    <p:sldId id="569" r:id="rId16"/>
    <p:sldId id="570" r:id="rId17"/>
    <p:sldId id="572" r:id="rId18"/>
    <p:sldId id="573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A2A859-689B-F91C-CC94-06B6F1658F37}" name="Gonzalez, Casandra (DESE)" initials="GC" userId="S::casandra.gonzalez@mass.gov::b20ac7c8-912b-4312-9f3c-5fda7a7955d1" providerId="AD"/>
  <p188:author id="{2BBF94E3-DA5B-BBA0-B9F2-36CCBF677407}" name="Scola, Nicole (DESE)" initials="NS" userId="S::Nicole.Scola@mass.gov::d0dbdea3-ae09-4737-8347-bf264e7dfd03" providerId="AD"/>
  <p188:author id="{C33A02F0-6985-E8D3-1752-46AA2282B7AB}" name="Smithney, Claire (DESE)" initials="CS" userId="S::Claire.Smithney@mass.gov::5e07ed19-a428-46a7-ad65-7c7bcd775b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4FD15-ABB7-4FFC-AFB8-236D6DB9B200}" v="2" dt="2025-04-29T20:11:12.922"/>
    <p1510:client id="{101DDD46-6CB5-D310-C3AA-03EF30CAEBCB}" v="18" dt="2025-04-29T13:50:37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5867C-0C80-4AA6-9BE5-C966498496A5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86D37-0924-4624-8D92-49FF2BC96584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2018</a:t>
          </a:r>
        </a:p>
      </dgm:t>
    </dgm:pt>
    <dgm:pt modelId="{782D9134-3CBB-4E1A-937D-6740F089981C}" type="parTrans" cxnId="{73C3E2C7-BF07-4EA6-A488-ADDE93ED2A4C}">
      <dgm:prSet/>
      <dgm:spPr/>
      <dgm:t>
        <a:bodyPr/>
        <a:lstStyle/>
        <a:p>
          <a:endParaRPr lang="en-US"/>
        </a:p>
      </dgm:t>
    </dgm:pt>
    <dgm:pt modelId="{6BF1F777-8BAD-483A-A750-6B8602A4B108}" type="sibTrans" cxnId="{73C3E2C7-BF07-4EA6-A488-ADDE93ED2A4C}">
      <dgm:prSet/>
      <dgm:spPr/>
      <dgm:t>
        <a:bodyPr/>
        <a:lstStyle/>
        <a:p>
          <a:endParaRPr lang="en-US"/>
        </a:p>
      </dgm:t>
    </dgm:pt>
    <dgm:pt modelId="{7ED3DE65-86EC-4E8A-A465-5428C3B2CF71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Middle School</a:t>
          </a:r>
        </a:p>
      </dgm:t>
    </dgm:pt>
    <dgm:pt modelId="{8010D9BC-EB95-49A0-B3BC-16A27FD6FBCF}" type="parTrans" cxnId="{1CEBFEA9-A92F-4E7D-BC2F-A7774AEC4F41}">
      <dgm:prSet/>
      <dgm:spPr/>
      <dgm:t>
        <a:bodyPr/>
        <a:lstStyle/>
        <a:p>
          <a:endParaRPr lang="en-US"/>
        </a:p>
      </dgm:t>
    </dgm:pt>
    <dgm:pt modelId="{18E279AF-80FD-489B-AB75-39EC96334F00}" type="sibTrans" cxnId="{1CEBFEA9-A92F-4E7D-BC2F-A7774AEC4F41}">
      <dgm:prSet/>
      <dgm:spPr/>
      <dgm:t>
        <a:bodyPr/>
        <a:lstStyle/>
        <a:p>
          <a:endParaRPr lang="en-US"/>
        </a:p>
      </dgm:t>
    </dgm:pt>
    <dgm:pt modelId="{73603BA2-E4F5-46F9-ADA9-F331B17F5F8F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Teachers used and provided feedback on draft materials through 2021</a:t>
          </a:r>
        </a:p>
      </dgm:t>
    </dgm:pt>
    <dgm:pt modelId="{0D70A910-CB61-4632-AE9C-6C028F92C739}" type="parTrans" cxnId="{3EA95DC1-08B0-45CD-8AF5-3006A09763E4}">
      <dgm:prSet/>
      <dgm:spPr/>
      <dgm:t>
        <a:bodyPr/>
        <a:lstStyle/>
        <a:p>
          <a:endParaRPr lang="en-US"/>
        </a:p>
      </dgm:t>
    </dgm:pt>
    <dgm:pt modelId="{AC194C10-4A71-46F1-88A4-1942B1377DF1}" type="sibTrans" cxnId="{3EA95DC1-08B0-45CD-8AF5-3006A09763E4}">
      <dgm:prSet/>
      <dgm:spPr/>
      <dgm:t>
        <a:bodyPr/>
        <a:lstStyle/>
        <a:p>
          <a:endParaRPr lang="en-US"/>
        </a:p>
      </dgm:t>
    </dgm:pt>
    <dgm:pt modelId="{DF654CA3-424F-4656-B4FB-3ABEC56461B4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2021</a:t>
          </a:r>
        </a:p>
      </dgm:t>
    </dgm:pt>
    <dgm:pt modelId="{53EE528B-43CB-4EB6-8635-127988E32AAD}" type="parTrans" cxnId="{22F75F57-E124-42B0-B528-DDB36E900F38}">
      <dgm:prSet/>
      <dgm:spPr/>
      <dgm:t>
        <a:bodyPr/>
        <a:lstStyle/>
        <a:p>
          <a:endParaRPr lang="en-US"/>
        </a:p>
      </dgm:t>
    </dgm:pt>
    <dgm:pt modelId="{AE607614-B1AB-45D7-BE66-77785AA94C37}" type="sibTrans" cxnId="{22F75F57-E124-42B0-B528-DDB36E900F38}">
      <dgm:prSet/>
      <dgm:spPr/>
      <dgm:t>
        <a:bodyPr/>
        <a:lstStyle/>
        <a:p>
          <a:endParaRPr lang="en-US"/>
        </a:p>
      </dgm:t>
    </dgm:pt>
    <dgm:pt modelId="{70F74128-8F46-4450-9650-3C4FC410B619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High School</a:t>
          </a:r>
        </a:p>
      </dgm:t>
    </dgm:pt>
    <dgm:pt modelId="{FBA169CC-6038-43AD-B7D9-BB6D58452087}" type="parTrans" cxnId="{0A1F1647-2B18-4004-AC98-5248DE0888BE}">
      <dgm:prSet/>
      <dgm:spPr/>
      <dgm:t>
        <a:bodyPr/>
        <a:lstStyle/>
        <a:p>
          <a:endParaRPr lang="en-US"/>
        </a:p>
      </dgm:t>
    </dgm:pt>
    <dgm:pt modelId="{1CDE2355-FD5D-45F6-8B97-3A112114C104}" type="sibTrans" cxnId="{0A1F1647-2B18-4004-AC98-5248DE0888BE}">
      <dgm:prSet/>
      <dgm:spPr/>
      <dgm:t>
        <a:bodyPr/>
        <a:lstStyle/>
        <a:p>
          <a:endParaRPr lang="en-US"/>
        </a:p>
      </dgm:t>
    </dgm:pt>
    <dgm:pt modelId="{50319BF7-7E8C-4F84-BCDD-5AC3D1515DA4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Teachers used and provided feedback on draft materials through 2023</a:t>
          </a:r>
        </a:p>
      </dgm:t>
    </dgm:pt>
    <dgm:pt modelId="{3818F416-A18C-402F-A969-794E438CB6AA}" type="parTrans" cxnId="{3447E02E-4454-4400-B3B2-4E42906249F8}">
      <dgm:prSet/>
      <dgm:spPr/>
      <dgm:t>
        <a:bodyPr/>
        <a:lstStyle/>
        <a:p>
          <a:endParaRPr lang="en-US"/>
        </a:p>
      </dgm:t>
    </dgm:pt>
    <dgm:pt modelId="{8AB2E3A5-7328-4E79-B9FC-42686118ED05}" type="sibTrans" cxnId="{3447E02E-4454-4400-B3B2-4E42906249F8}">
      <dgm:prSet/>
      <dgm:spPr/>
      <dgm:t>
        <a:bodyPr/>
        <a:lstStyle/>
        <a:p>
          <a:endParaRPr lang="en-US"/>
        </a:p>
      </dgm:t>
    </dgm:pt>
    <dgm:pt modelId="{A3ED73E6-2FAF-43BF-8B45-D11EDC8D38E9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2023</a:t>
          </a:r>
        </a:p>
      </dgm:t>
    </dgm:pt>
    <dgm:pt modelId="{2B4D2886-3601-4EDB-BD12-AD3FABDB6D00}" type="parTrans" cxnId="{64772637-B423-4FBF-8C30-8319D4F8B4C7}">
      <dgm:prSet/>
      <dgm:spPr/>
      <dgm:t>
        <a:bodyPr/>
        <a:lstStyle/>
        <a:p>
          <a:endParaRPr lang="en-US"/>
        </a:p>
      </dgm:t>
    </dgm:pt>
    <dgm:pt modelId="{D0188E2E-CDE1-4F07-ADC2-02A7FF6DC575}" type="sibTrans" cxnId="{64772637-B423-4FBF-8C30-8319D4F8B4C7}">
      <dgm:prSet/>
      <dgm:spPr/>
      <dgm:t>
        <a:bodyPr/>
        <a:lstStyle/>
        <a:p>
          <a:endParaRPr lang="en-US"/>
        </a:p>
      </dgm:t>
    </dgm:pt>
    <dgm:pt modelId="{524A416C-E654-400C-9B9F-52F21FC6B2EA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Elementary </a:t>
          </a:r>
        </a:p>
      </dgm:t>
    </dgm:pt>
    <dgm:pt modelId="{66156FDA-AED9-4CB7-9FC3-C12DB9FE5CD9}" type="parTrans" cxnId="{DAF8038E-C027-46E1-A2BA-9ACD52373DC3}">
      <dgm:prSet/>
      <dgm:spPr/>
      <dgm:t>
        <a:bodyPr/>
        <a:lstStyle/>
        <a:p>
          <a:endParaRPr lang="en-US"/>
        </a:p>
      </dgm:t>
    </dgm:pt>
    <dgm:pt modelId="{14D95B9B-50F3-43B1-9664-404CAD67FB5A}" type="sibTrans" cxnId="{DAF8038E-C027-46E1-A2BA-9ACD52373DC3}">
      <dgm:prSet/>
      <dgm:spPr/>
      <dgm:t>
        <a:bodyPr/>
        <a:lstStyle/>
        <a:p>
          <a:endParaRPr lang="en-US"/>
        </a:p>
      </dgm:t>
    </dgm:pt>
    <dgm:pt modelId="{A6C5FC78-9DE6-41F4-84CF-A16082C30880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Teachers using and providing feedback on draft materials through 2026</a:t>
          </a:r>
        </a:p>
      </dgm:t>
    </dgm:pt>
    <dgm:pt modelId="{E6C2FB9C-68BA-4DC7-9EC7-53D8F4098AB7}" type="parTrans" cxnId="{562381EC-3D11-4F3A-91B5-62C9911AAF2F}">
      <dgm:prSet/>
      <dgm:spPr/>
      <dgm:t>
        <a:bodyPr/>
        <a:lstStyle/>
        <a:p>
          <a:endParaRPr lang="en-US"/>
        </a:p>
      </dgm:t>
    </dgm:pt>
    <dgm:pt modelId="{0EDB320B-0EF0-4710-A18E-20CCB42A5861}" type="sibTrans" cxnId="{562381EC-3D11-4F3A-91B5-62C9911AAF2F}">
      <dgm:prSet/>
      <dgm:spPr/>
      <dgm:t>
        <a:bodyPr/>
        <a:lstStyle/>
        <a:p>
          <a:endParaRPr lang="en-US"/>
        </a:p>
      </dgm:t>
    </dgm:pt>
    <dgm:pt modelId="{FF2B6B34-A1D4-408E-BFD0-81B05B155613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Districts are currently adopting the finalized materials </a:t>
          </a:r>
        </a:p>
      </dgm:t>
    </dgm:pt>
    <dgm:pt modelId="{C16BF709-6E76-4DA5-847A-99C00A231D19}" type="parTrans" cxnId="{F295D3B7-747D-4B45-97F0-FD4DB8C11FE2}">
      <dgm:prSet/>
      <dgm:spPr/>
      <dgm:t>
        <a:bodyPr/>
        <a:lstStyle/>
        <a:p>
          <a:endParaRPr lang="en-US"/>
        </a:p>
      </dgm:t>
    </dgm:pt>
    <dgm:pt modelId="{0628B189-0888-46DC-ADF4-23D7AABA465D}" type="sibTrans" cxnId="{F295D3B7-747D-4B45-97F0-FD4DB8C11FE2}">
      <dgm:prSet/>
      <dgm:spPr/>
      <dgm:t>
        <a:bodyPr/>
        <a:lstStyle/>
        <a:p>
          <a:endParaRPr lang="en-US"/>
        </a:p>
      </dgm:t>
    </dgm:pt>
    <dgm:pt modelId="{5CA564F5-4900-4901-BB5B-8C2C181E4CCC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Spring 2025 Implementation professional learning offered to districts  </a:t>
          </a:r>
        </a:p>
      </dgm:t>
    </dgm:pt>
    <dgm:pt modelId="{72F31822-A8D9-4B98-9172-51CC070CBD46}" type="parTrans" cxnId="{61B2D4DB-8B44-440D-B126-C1A8D8FCFF44}">
      <dgm:prSet/>
      <dgm:spPr/>
      <dgm:t>
        <a:bodyPr/>
        <a:lstStyle/>
        <a:p>
          <a:endParaRPr lang="en-US"/>
        </a:p>
      </dgm:t>
    </dgm:pt>
    <dgm:pt modelId="{D942063E-21DE-44CD-984A-0291275D22F2}" type="sibTrans" cxnId="{61B2D4DB-8B44-440D-B126-C1A8D8FCFF44}">
      <dgm:prSet/>
      <dgm:spPr/>
      <dgm:t>
        <a:bodyPr/>
        <a:lstStyle/>
        <a:p>
          <a:endParaRPr lang="en-US"/>
        </a:p>
      </dgm:t>
    </dgm:pt>
    <dgm:pt modelId="{CD42F509-005F-49AD-9E5C-B72A672C34F4}">
      <dgm:prSet phldrT="[Text]"/>
      <dgm:spPr/>
      <dgm:t>
        <a:bodyPr/>
        <a:lstStyle/>
        <a:p>
          <a:r>
            <a:rPr lang="en-US">
              <a:latin typeface="Arial"/>
              <a:cs typeface="Arial"/>
            </a:rPr>
            <a:t>Districts implementing the finalized curriculum</a:t>
          </a:r>
        </a:p>
      </dgm:t>
    </dgm:pt>
    <dgm:pt modelId="{3F843A2B-597D-4A0B-8F9D-09207AC258CA}" type="parTrans" cxnId="{5616DD8E-DF0A-4F80-9074-4BA5A819BCA3}">
      <dgm:prSet/>
      <dgm:spPr/>
      <dgm:t>
        <a:bodyPr/>
        <a:lstStyle/>
        <a:p>
          <a:endParaRPr lang="en-US"/>
        </a:p>
      </dgm:t>
    </dgm:pt>
    <dgm:pt modelId="{60C2651B-8A7D-4990-A72F-DFD012037BC8}" type="sibTrans" cxnId="{5616DD8E-DF0A-4F80-9074-4BA5A819BCA3}">
      <dgm:prSet/>
      <dgm:spPr/>
      <dgm:t>
        <a:bodyPr/>
        <a:lstStyle/>
        <a:p>
          <a:endParaRPr lang="en-US"/>
        </a:p>
      </dgm:t>
    </dgm:pt>
    <dgm:pt modelId="{BE393EB9-52EB-40D8-A6B1-FB27117B87A5}" type="pres">
      <dgm:prSet presAssocID="{7A85867C-0C80-4AA6-9BE5-C966498496A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A00ECD4-6C18-4BAE-92EA-FBA74D2A251E}" type="pres">
      <dgm:prSet presAssocID="{2DC86D37-0924-4624-8D92-49FF2BC96584}" presName="composite" presStyleCnt="0"/>
      <dgm:spPr/>
    </dgm:pt>
    <dgm:pt modelId="{087A425E-0648-4D22-8B50-CBFD30A1F311}" type="pres">
      <dgm:prSet presAssocID="{2DC86D37-0924-4624-8D92-49FF2BC9658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E2E60E9-D23E-475D-866B-87A34939FA28}" type="pres">
      <dgm:prSet presAssocID="{2DC86D37-0924-4624-8D92-49FF2BC96584}" presName="Parent" presStyleLbl="alignNode1" presStyleIdx="0" presStyleCnt="3" custLinFactNeighborX="-10100" custLinFactNeighborY="-1324">
        <dgm:presLayoutVars>
          <dgm:chMax val="3"/>
          <dgm:chPref val="3"/>
          <dgm:bulletEnabled val="1"/>
        </dgm:presLayoutVars>
      </dgm:prSet>
      <dgm:spPr/>
    </dgm:pt>
    <dgm:pt modelId="{6B1D2899-8D9D-40A2-A7BC-748F93083B42}" type="pres">
      <dgm:prSet presAssocID="{2DC86D37-0924-4624-8D92-49FF2BC96584}" presName="Accent" presStyleLbl="parChTrans1D1" presStyleIdx="0" presStyleCnt="3"/>
      <dgm:spPr/>
    </dgm:pt>
    <dgm:pt modelId="{ECB86271-92F3-4614-8CB9-8CE341973CCF}" type="pres">
      <dgm:prSet presAssocID="{2DC86D37-0924-4624-8D92-49FF2BC96584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5CD2CCF-2466-4436-8C3E-6DBC76102C48}" type="pres">
      <dgm:prSet presAssocID="{6BF1F777-8BAD-483A-A750-6B8602A4B108}" presName="sibTrans" presStyleCnt="0"/>
      <dgm:spPr/>
    </dgm:pt>
    <dgm:pt modelId="{8D0252A6-C615-4C44-8781-D1688FC04127}" type="pres">
      <dgm:prSet presAssocID="{DF654CA3-424F-4656-B4FB-3ABEC56461B4}" presName="composite" presStyleCnt="0"/>
      <dgm:spPr/>
    </dgm:pt>
    <dgm:pt modelId="{6CB50D4C-7BC9-4774-A73D-342F35509EA5}" type="pres">
      <dgm:prSet presAssocID="{DF654CA3-424F-4656-B4FB-3ABEC56461B4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913E211-5398-4F18-BB81-A0EA8C0FF1DE}" type="pres">
      <dgm:prSet presAssocID="{DF654CA3-424F-4656-B4FB-3ABEC56461B4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AD6561C0-5D54-42D8-8C97-DAA4B78FF7AF}" type="pres">
      <dgm:prSet presAssocID="{DF654CA3-424F-4656-B4FB-3ABEC56461B4}" presName="Accent" presStyleLbl="parChTrans1D1" presStyleIdx="1" presStyleCnt="3"/>
      <dgm:spPr/>
    </dgm:pt>
    <dgm:pt modelId="{724D60EF-1045-4568-A822-08FE1990A7E0}" type="pres">
      <dgm:prSet presAssocID="{DF654CA3-424F-4656-B4FB-3ABEC56461B4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4AE703D-B3E1-4DB3-8394-5A90CC0273DE}" type="pres">
      <dgm:prSet presAssocID="{AE607614-B1AB-45D7-BE66-77785AA94C37}" presName="sibTrans" presStyleCnt="0"/>
      <dgm:spPr/>
    </dgm:pt>
    <dgm:pt modelId="{E642EC0D-364B-4231-833D-215F86823D46}" type="pres">
      <dgm:prSet presAssocID="{A3ED73E6-2FAF-43BF-8B45-D11EDC8D38E9}" presName="composite" presStyleCnt="0"/>
      <dgm:spPr/>
    </dgm:pt>
    <dgm:pt modelId="{367CA76D-A126-4709-85DB-57BB5D991396}" type="pres">
      <dgm:prSet presAssocID="{A3ED73E6-2FAF-43BF-8B45-D11EDC8D38E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0DC4CE1-1CED-409D-BDAA-D3FF51A3E67A}" type="pres">
      <dgm:prSet presAssocID="{A3ED73E6-2FAF-43BF-8B45-D11EDC8D38E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585D2016-4B71-4DF0-86AE-FED262FA26F6}" type="pres">
      <dgm:prSet presAssocID="{A3ED73E6-2FAF-43BF-8B45-D11EDC8D38E9}" presName="Accent" presStyleLbl="parChTrans1D1" presStyleIdx="2" presStyleCnt="3"/>
      <dgm:spPr/>
    </dgm:pt>
    <dgm:pt modelId="{DD4EC592-FD45-495E-9D6D-B9354AAD19BE}" type="pres">
      <dgm:prSet presAssocID="{A3ED73E6-2FAF-43BF-8B45-D11EDC8D38E9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0539B19-BE92-471C-BEBE-32658B7B4CDA}" type="presOf" srcId="{DF654CA3-424F-4656-B4FB-3ABEC56461B4}" destId="{0913E211-5398-4F18-BB81-A0EA8C0FF1DE}" srcOrd="0" destOrd="0" presId="urn:microsoft.com/office/officeart/2011/layout/TabList"/>
    <dgm:cxn modelId="{3447E02E-4454-4400-B3B2-4E42906249F8}" srcId="{DF654CA3-424F-4656-B4FB-3ABEC56461B4}" destId="{50319BF7-7E8C-4F84-BCDD-5AC3D1515DA4}" srcOrd="1" destOrd="0" parTransId="{3818F416-A18C-402F-A969-794E438CB6AA}" sibTransId="{8AB2E3A5-7328-4E79-B9FC-42686118ED05}"/>
    <dgm:cxn modelId="{64772637-B423-4FBF-8C30-8319D4F8B4C7}" srcId="{7A85867C-0C80-4AA6-9BE5-C966498496A5}" destId="{A3ED73E6-2FAF-43BF-8B45-D11EDC8D38E9}" srcOrd="2" destOrd="0" parTransId="{2B4D2886-3601-4EDB-BD12-AD3FABDB6D00}" sibTransId="{D0188E2E-CDE1-4F07-ADC2-02A7FF6DC575}"/>
    <dgm:cxn modelId="{A9044F3B-56D0-4B43-86A8-17FA470AE431}" type="presOf" srcId="{50319BF7-7E8C-4F84-BCDD-5AC3D1515DA4}" destId="{724D60EF-1045-4568-A822-08FE1990A7E0}" srcOrd="0" destOrd="0" presId="urn:microsoft.com/office/officeart/2011/layout/TabList"/>
    <dgm:cxn modelId="{0A1F1647-2B18-4004-AC98-5248DE0888BE}" srcId="{DF654CA3-424F-4656-B4FB-3ABEC56461B4}" destId="{70F74128-8F46-4450-9650-3C4FC410B619}" srcOrd="0" destOrd="0" parTransId="{FBA169CC-6038-43AD-B7D9-BB6D58452087}" sibTransId="{1CDE2355-FD5D-45F6-8B97-3A112114C104}"/>
    <dgm:cxn modelId="{FC1FBB68-B9D2-4C49-9E8A-E00FC33580BA}" type="presOf" srcId="{7ED3DE65-86EC-4E8A-A465-5428C3B2CF71}" destId="{087A425E-0648-4D22-8B50-CBFD30A1F311}" srcOrd="0" destOrd="0" presId="urn:microsoft.com/office/officeart/2011/layout/TabList"/>
    <dgm:cxn modelId="{D633EC6B-C899-49CF-ACA6-6BE3CF2AFCFD}" type="presOf" srcId="{73603BA2-E4F5-46F9-ADA9-F331B17F5F8F}" destId="{ECB86271-92F3-4614-8CB9-8CE341973CCF}" srcOrd="0" destOrd="0" presId="urn:microsoft.com/office/officeart/2011/layout/TabList"/>
    <dgm:cxn modelId="{C96AFC50-B2D0-4E82-9B80-A48BEDF60968}" type="presOf" srcId="{CD42F509-005F-49AD-9E5C-B72A672C34F4}" destId="{ECB86271-92F3-4614-8CB9-8CE341973CCF}" srcOrd="0" destOrd="1" presId="urn:microsoft.com/office/officeart/2011/layout/TabList"/>
    <dgm:cxn modelId="{22F75F57-E124-42B0-B528-DDB36E900F38}" srcId="{7A85867C-0C80-4AA6-9BE5-C966498496A5}" destId="{DF654CA3-424F-4656-B4FB-3ABEC56461B4}" srcOrd="1" destOrd="0" parTransId="{53EE528B-43CB-4EB6-8635-127988E32AAD}" sibTransId="{AE607614-B1AB-45D7-BE66-77785AA94C37}"/>
    <dgm:cxn modelId="{DAF8038E-C027-46E1-A2BA-9ACD52373DC3}" srcId="{A3ED73E6-2FAF-43BF-8B45-D11EDC8D38E9}" destId="{524A416C-E654-400C-9B9F-52F21FC6B2EA}" srcOrd="0" destOrd="0" parTransId="{66156FDA-AED9-4CB7-9FC3-C12DB9FE5CD9}" sibTransId="{14D95B9B-50F3-43B1-9664-404CAD67FB5A}"/>
    <dgm:cxn modelId="{5616DD8E-DF0A-4F80-9074-4BA5A819BCA3}" srcId="{2DC86D37-0924-4624-8D92-49FF2BC96584}" destId="{CD42F509-005F-49AD-9E5C-B72A672C34F4}" srcOrd="2" destOrd="0" parTransId="{3F843A2B-597D-4A0B-8F9D-09207AC258CA}" sibTransId="{60C2651B-8A7D-4990-A72F-DFD012037BC8}"/>
    <dgm:cxn modelId="{55D01196-D926-42F7-9053-25EFC0086625}" type="presOf" srcId="{524A416C-E654-400C-9B9F-52F21FC6B2EA}" destId="{367CA76D-A126-4709-85DB-57BB5D991396}" srcOrd="0" destOrd="0" presId="urn:microsoft.com/office/officeart/2011/layout/TabList"/>
    <dgm:cxn modelId="{3DEC5797-A0B3-4EE2-9FCE-1513C98DCE84}" type="presOf" srcId="{5CA564F5-4900-4901-BB5B-8C2C181E4CCC}" destId="{DD4EC592-FD45-495E-9D6D-B9354AAD19BE}" srcOrd="0" destOrd="1" presId="urn:microsoft.com/office/officeart/2011/layout/TabList"/>
    <dgm:cxn modelId="{AFFFFE9D-E60E-4ED1-94D4-A923C69EAD56}" type="presOf" srcId="{70F74128-8F46-4450-9650-3C4FC410B619}" destId="{6CB50D4C-7BC9-4774-A73D-342F35509EA5}" srcOrd="0" destOrd="0" presId="urn:microsoft.com/office/officeart/2011/layout/TabList"/>
    <dgm:cxn modelId="{68D9FFA7-E9D6-48AB-94F9-BD8EFF3B3327}" type="presOf" srcId="{FF2B6B34-A1D4-408E-BFD0-81B05B155613}" destId="{724D60EF-1045-4568-A822-08FE1990A7E0}" srcOrd="0" destOrd="1" presId="urn:microsoft.com/office/officeart/2011/layout/TabList"/>
    <dgm:cxn modelId="{1CEBFEA9-A92F-4E7D-BC2F-A7774AEC4F41}" srcId="{2DC86D37-0924-4624-8D92-49FF2BC96584}" destId="{7ED3DE65-86EC-4E8A-A465-5428C3B2CF71}" srcOrd="0" destOrd="0" parTransId="{8010D9BC-EB95-49A0-B3BC-16A27FD6FBCF}" sibTransId="{18E279AF-80FD-489B-AB75-39EC96334F00}"/>
    <dgm:cxn modelId="{D77D73B0-361A-47B8-B25A-BA7E983B6379}" type="presOf" srcId="{7A85867C-0C80-4AA6-9BE5-C966498496A5}" destId="{BE393EB9-52EB-40D8-A6B1-FB27117B87A5}" srcOrd="0" destOrd="0" presId="urn:microsoft.com/office/officeart/2011/layout/TabList"/>
    <dgm:cxn modelId="{F295D3B7-747D-4B45-97F0-FD4DB8C11FE2}" srcId="{DF654CA3-424F-4656-B4FB-3ABEC56461B4}" destId="{FF2B6B34-A1D4-408E-BFD0-81B05B155613}" srcOrd="2" destOrd="0" parTransId="{C16BF709-6E76-4DA5-847A-99C00A231D19}" sibTransId="{0628B189-0888-46DC-ADF4-23D7AABA465D}"/>
    <dgm:cxn modelId="{161D4EBB-8025-44AC-8650-E4F43B231D46}" type="presOf" srcId="{A3ED73E6-2FAF-43BF-8B45-D11EDC8D38E9}" destId="{90DC4CE1-1CED-409D-BDAA-D3FF51A3E67A}" srcOrd="0" destOrd="0" presId="urn:microsoft.com/office/officeart/2011/layout/TabList"/>
    <dgm:cxn modelId="{30E61EBF-D146-4BC9-A606-C6F41ABB7EFB}" type="presOf" srcId="{2DC86D37-0924-4624-8D92-49FF2BC96584}" destId="{4E2E60E9-D23E-475D-866B-87A34939FA28}" srcOrd="0" destOrd="0" presId="urn:microsoft.com/office/officeart/2011/layout/TabList"/>
    <dgm:cxn modelId="{3EA95DC1-08B0-45CD-8AF5-3006A09763E4}" srcId="{2DC86D37-0924-4624-8D92-49FF2BC96584}" destId="{73603BA2-E4F5-46F9-ADA9-F331B17F5F8F}" srcOrd="1" destOrd="0" parTransId="{0D70A910-CB61-4632-AE9C-6C028F92C739}" sibTransId="{AC194C10-4A71-46F1-88A4-1942B1377DF1}"/>
    <dgm:cxn modelId="{73C3E2C7-BF07-4EA6-A488-ADDE93ED2A4C}" srcId="{7A85867C-0C80-4AA6-9BE5-C966498496A5}" destId="{2DC86D37-0924-4624-8D92-49FF2BC96584}" srcOrd="0" destOrd="0" parTransId="{782D9134-3CBB-4E1A-937D-6740F089981C}" sibTransId="{6BF1F777-8BAD-483A-A750-6B8602A4B108}"/>
    <dgm:cxn modelId="{61B2D4DB-8B44-440D-B126-C1A8D8FCFF44}" srcId="{A3ED73E6-2FAF-43BF-8B45-D11EDC8D38E9}" destId="{5CA564F5-4900-4901-BB5B-8C2C181E4CCC}" srcOrd="2" destOrd="0" parTransId="{72F31822-A8D9-4B98-9172-51CC070CBD46}" sibTransId="{D942063E-21DE-44CD-984A-0291275D22F2}"/>
    <dgm:cxn modelId="{562381EC-3D11-4F3A-91B5-62C9911AAF2F}" srcId="{A3ED73E6-2FAF-43BF-8B45-D11EDC8D38E9}" destId="{A6C5FC78-9DE6-41F4-84CF-A16082C30880}" srcOrd="1" destOrd="0" parTransId="{E6C2FB9C-68BA-4DC7-9EC7-53D8F4098AB7}" sibTransId="{0EDB320B-0EF0-4710-A18E-20CCB42A5861}"/>
    <dgm:cxn modelId="{54B930F1-C27C-4FC6-8ACD-D1A374CB24AB}" type="presOf" srcId="{A6C5FC78-9DE6-41F4-84CF-A16082C30880}" destId="{DD4EC592-FD45-495E-9D6D-B9354AAD19BE}" srcOrd="0" destOrd="0" presId="urn:microsoft.com/office/officeart/2011/layout/TabList"/>
    <dgm:cxn modelId="{B51C9525-FF04-4DC4-B491-14EB8CC16013}" type="presParOf" srcId="{BE393EB9-52EB-40D8-A6B1-FB27117B87A5}" destId="{EA00ECD4-6C18-4BAE-92EA-FBA74D2A251E}" srcOrd="0" destOrd="0" presId="urn:microsoft.com/office/officeart/2011/layout/TabList"/>
    <dgm:cxn modelId="{1FB2E5C0-0C0D-423E-AE44-4ABB355C8779}" type="presParOf" srcId="{EA00ECD4-6C18-4BAE-92EA-FBA74D2A251E}" destId="{087A425E-0648-4D22-8B50-CBFD30A1F311}" srcOrd="0" destOrd="0" presId="urn:microsoft.com/office/officeart/2011/layout/TabList"/>
    <dgm:cxn modelId="{087AB0BC-D2D9-4443-96A2-F8CE49D6C280}" type="presParOf" srcId="{EA00ECD4-6C18-4BAE-92EA-FBA74D2A251E}" destId="{4E2E60E9-D23E-475D-866B-87A34939FA28}" srcOrd="1" destOrd="0" presId="urn:microsoft.com/office/officeart/2011/layout/TabList"/>
    <dgm:cxn modelId="{9BF39CD7-28A1-4325-AD3D-DA9688C6EAE6}" type="presParOf" srcId="{EA00ECD4-6C18-4BAE-92EA-FBA74D2A251E}" destId="{6B1D2899-8D9D-40A2-A7BC-748F93083B42}" srcOrd="2" destOrd="0" presId="urn:microsoft.com/office/officeart/2011/layout/TabList"/>
    <dgm:cxn modelId="{39EE2C2F-CEC9-4998-89A2-3A98BC816AB7}" type="presParOf" srcId="{BE393EB9-52EB-40D8-A6B1-FB27117B87A5}" destId="{ECB86271-92F3-4614-8CB9-8CE341973CCF}" srcOrd="1" destOrd="0" presId="urn:microsoft.com/office/officeart/2011/layout/TabList"/>
    <dgm:cxn modelId="{1B6935A1-4863-4D55-A686-FF0AF402EFFF}" type="presParOf" srcId="{BE393EB9-52EB-40D8-A6B1-FB27117B87A5}" destId="{15CD2CCF-2466-4436-8C3E-6DBC76102C48}" srcOrd="2" destOrd="0" presId="urn:microsoft.com/office/officeart/2011/layout/TabList"/>
    <dgm:cxn modelId="{2A892F95-09B6-40F7-8536-3469BC461621}" type="presParOf" srcId="{BE393EB9-52EB-40D8-A6B1-FB27117B87A5}" destId="{8D0252A6-C615-4C44-8781-D1688FC04127}" srcOrd="3" destOrd="0" presId="urn:microsoft.com/office/officeart/2011/layout/TabList"/>
    <dgm:cxn modelId="{058B2F52-2BD1-499E-859F-7B962990E653}" type="presParOf" srcId="{8D0252A6-C615-4C44-8781-D1688FC04127}" destId="{6CB50D4C-7BC9-4774-A73D-342F35509EA5}" srcOrd="0" destOrd="0" presId="urn:microsoft.com/office/officeart/2011/layout/TabList"/>
    <dgm:cxn modelId="{9839D245-2FAA-4010-8906-5D3040284DED}" type="presParOf" srcId="{8D0252A6-C615-4C44-8781-D1688FC04127}" destId="{0913E211-5398-4F18-BB81-A0EA8C0FF1DE}" srcOrd="1" destOrd="0" presId="urn:microsoft.com/office/officeart/2011/layout/TabList"/>
    <dgm:cxn modelId="{4221A6DC-887B-4A5A-BDC6-FE4E644CA7CE}" type="presParOf" srcId="{8D0252A6-C615-4C44-8781-D1688FC04127}" destId="{AD6561C0-5D54-42D8-8C97-DAA4B78FF7AF}" srcOrd="2" destOrd="0" presId="urn:microsoft.com/office/officeart/2011/layout/TabList"/>
    <dgm:cxn modelId="{B1CCA6FB-70AD-4C38-A2B1-0F044936E0F1}" type="presParOf" srcId="{BE393EB9-52EB-40D8-A6B1-FB27117B87A5}" destId="{724D60EF-1045-4568-A822-08FE1990A7E0}" srcOrd="4" destOrd="0" presId="urn:microsoft.com/office/officeart/2011/layout/TabList"/>
    <dgm:cxn modelId="{FF1704A4-BB63-4057-B49C-6A6CEF58D531}" type="presParOf" srcId="{BE393EB9-52EB-40D8-A6B1-FB27117B87A5}" destId="{34AE703D-B3E1-4DB3-8394-5A90CC0273DE}" srcOrd="5" destOrd="0" presId="urn:microsoft.com/office/officeart/2011/layout/TabList"/>
    <dgm:cxn modelId="{7474B4D3-707A-4D0A-BF05-B698B93EE31A}" type="presParOf" srcId="{BE393EB9-52EB-40D8-A6B1-FB27117B87A5}" destId="{E642EC0D-364B-4231-833D-215F86823D46}" srcOrd="6" destOrd="0" presId="urn:microsoft.com/office/officeart/2011/layout/TabList"/>
    <dgm:cxn modelId="{AEAD959F-605B-41D3-A043-6343EF0D829F}" type="presParOf" srcId="{E642EC0D-364B-4231-833D-215F86823D46}" destId="{367CA76D-A126-4709-85DB-57BB5D991396}" srcOrd="0" destOrd="0" presId="urn:microsoft.com/office/officeart/2011/layout/TabList"/>
    <dgm:cxn modelId="{DACD40B3-4212-455D-ACCA-BDD8EF71DADB}" type="presParOf" srcId="{E642EC0D-364B-4231-833D-215F86823D46}" destId="{90DC4CE1-1CED-409D-BDAA-D3FF51A3E67A}" srcOrd="1" destOrd="0" presId="urn:microsoft.com/office/officeart/2011/layout/TabList"/>
    <dgm:cxn modelId="{A565FDEC-5291-4F1C-B988-B230C8F2B963}" type="presParOf" srcId="{E642EC0D-364B-4231-833D-215F86823D46}" destId="{585D2016-4B71-4DF0-86AE-FED262FA26F6}" srcOrd="2" destOrd="0" presId="urn:microsoft.com/office/officeart/2011/layout/TabList"/>
    <dgm:cxn modelId="{F2821F11-7800-4B64-B6B5-D2CD346EF950}" type="presParOf" srcId="{BE393EB9-52EB-40D8-A6B1-FB27117B87A5}" destId="{DD4EC592-FD45-495E-9D6D-B9354AAD19B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2016-4B71-4DF0-86AE-FED262FA26F6}">
      <dsp:nvSpPr>
        <dsp:cNvPr id="0" name=""/>
        <dsp:cNvSpPr/>
      </dsp:nvSpPr>
      <dsp:spPr>
        <a:xfrm>
          <a:off x="0" y="4227317"/>
          <a:ext cx="1056791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561C0-5D54-42D8-8C97-DAA4B78FF7AF}">
      <dsp:nvSpPr>
        <dsp:cNvPr id="0" name=""/>
        <dsp:cNvSpPr/>
      </dsp:nvSpPr>
      <dsp:spPr>
        <a:xfrm>
          <a:off x="0" y="2411617"/>
          <a:ext cx="1056791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D2899-8D9D-40A2-A7BC-748F93083B42}">
      <dsp:nvSpPr>
        <dsp:cNvPr id="0" name=""/>
        <dsp:cNvSpPr/>
      </dsp:nvSpPr>
      <dsp:spPr>
        <a:xfrm>
          <a:off x="0" y="595917"/>
          <a:ext cx="1056791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A425E-0648-4D22-8B50-CBFD30A1F311}">
      <dsp:nvSpPr>
        <dsp:cNvPr id="0" name=""/>
        <dsp:cNvSpPr/>
      </dsp:nvSpPr>
      <dsp:spPr>
        <a:xfrm>
          <a:off x="2747658" y="664"/>
          <a:ext cx="7820259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  <a:cs typeface="Arial"/>
            </a:rPr>
            <a:t>Middle School</a:t>
          </a:r>
        </a:p>
      </dsp:txBody>
      <dsp:txXfrm>
        <a:off x="2747658" y="664"/>
        <a:ext cx="7820259" cy="595253"/>
      </dsp:txXfrm>
    </dsp:sp>
    <dsp:sp modelId="{4E2E60E9-D23E-475D-866B-87A34939FA28}">
      <dsp:nvSpPr>
        <dsp:cNvPr id="0" name=""/>
        <dsp:cNvSpPr/>
      </dsp:nvSpPr>
      <dsp:spPr>
        <a:xfrm>
          <a:off x="0" y="0"/>
          <a:ext cx="2747658" cy="5952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  <a:cs typeface="Arial"/>
            </a:rPr>
            <a:t>2018</a:t>
          </a:r>
        </a:p>
      </dsp:txBody>
      <dsp:txXfrm>
        <a:off x="29063" y="29063"/>
        <a:ext cx="2689532" cy="566190"/>
      </dsp:txXfrm>
    </dsp:sp>
    <dsp:sp modelId="{ECB86271-92F3-4614-8CB9-8CE341973CCF}">
      <dsp:nvSpPr>
        <dsp:cNvPr id="0" name=""/>
        <dsp:cNvSpPr/>
      </dsp:nvSpPr>
      <dsp:spPr>
        <a:xfrm>
          <a:off x="0" y="595917"/>
          <a:ext cx="10567918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rial"/>
              <a:cs typeface="Arial"/>
            </a:rPr>
            <a:t>Teachers used and provided feedback on draft materials through 2021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rial"/>
              <a:cs typeface="Arial"/>
            </a:rPr>
            <a:t>Districts implementing the finalized curriculum</a:t>
          </a:r>
        </a:p>
      </dsp:txBody>
      <dsp:txXfrm>
        <a:off x="0" y="595917"/>
        <a:ext cx="10567918" cy="1190684"/>
      </dsp:txXfrm>
    </dsp:sp>
    <dsp:sp modelId="{6CB50D4C-7BC9-4774-A73D-342F35509EA5}">
      <dsp:nvSpPr>
        <dsp:cNvPr id="0" name=""/>
        <dsp:cNvSpPr/>
      </dsp:nvSpPr>
      <dsp:spPr>
        <a:xfrm>
          <a:off x="2747658" y="1816364"/>
          <a:ext cx="7820259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  <a:cs typeface="Arial"/>
            </a:rPr>
            <a:t>High School</a:t>
          </a:r>
        </a:p>
      </dsp:txBody>
      <dsp:txXfrm>
        <a:off x="2747658" y="1816364"/>
        <a:ext cx="7820259" cy="595253"/>
      </dsp:txXfrm>
    </dsp:sp>
    <dsp:sp modelId="{0913E211-5398-4F18-BB81-A0EA8C0FF1DE}">
      <dsp:nvSpPr>
        <dsp:cNvPr id="0" name=""/>
        <dsp:cNvSpPr/>
      </dsp:nvSpPr>
      <dsp:spPr>
        <a:xfrm>
          <a:off x="0" y="1816364"/>
          <a:ext cx="2747658" cy="5952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  <a:cs typeface="Arial"/>
            </a:rPr>
            <a:t>2021</a:t>
          </a:r>
        </a:p>
      </dsp:txBody>
      <dsp:txXfrm>
        <a:off x="29063" y="1845427"/>
        <a:ext cx="2689532" cy="566190"/>
      </dsp:txXfrm>
    </dsp:sp>
    <dsp:sp modelId="{724D60EF-1045-4568-A822-08FE1990A7E0}">
      <dsp:nvSpPr>
        <dsp:cNvPr id="0" name=""/>
        <dsp:cNvSpPr/>
      </dsp:nvSpPr>
      <dsp:spPr>
        <a:xfrm>
          <a:off x="0" y="2411617"/>
          <a:ext cx="10567918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rial"/>
              <a:cs typeface="Arial"/>
            </a:rPr>
            <a:t>Teachers used and provided feedback on draft materials through 2023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rial"/>
              <a:cs typeface="Arial"/>
            </a:rPr>
            <a:t>Districts are currently adopting the finalized materials </a:t>
          </a:r>
        </a:p>
      </dsp:txBody>
      <dsp:txXfrm>
        <a:off x="0" y="2411617"/>
        <a:ext cx="10567918" cy="1190684"/>
      </dsp:txXfrm>
    </dsp:sp>
    <dsp:sp modelId="{367CA76D-A126-4709-85DB-57BB5D991396}">
      <dsp:nvSpPr>
        <dsp:cNvPr id="0" name=""/>
        <dsp:cNvSpPr/>
      </dsp:nvSpPr>
      <dsp:spPr>
        <a:xfrm>
          <a:off x="2747658" y="3632064"/>
          <a:ext cx="7820259" cy="59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  <a:cs typeface="Arial"/>
            </a:rPr>
            <a:t>Elementary </a:t>
          </a:r>
        </a:p>
      </dsp:txBody>
      <dsp:txXfrm>
        <a:off x="2747658" y="3632064"/>
        <a:ext cx="7820259" cy="595253"/>
      </dsp:txXfrm>
    </dsp:sp>
    <dsp:sp modelId="{90DC4CE1-1CED-409D-BDAA-D3FF51A3E67A}">
      <dsp:nvSpPr>
        <dsp:cNvPr id="0" name=""/>
        <dsp:cNvSpPr/>
      </dsp:nvSpPr>
      <dsp:spPr>
        <a:xfrm>
          <a:off x="0" y="3632064"/>
          <a:ext cx="2747658" cy="5952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  <a:cs typeface="Arial"/>
            </a:rPr>
            <a:t>2023</a:t>
          </a:r>
        </a:p>
      </dsp:txBody>
      <dsp:txXfrm>
        <a:off x="29063" y="3661127"/>
        <a:ext cx="2689532" cy="566190"/>
      </dsp:txXfrm>
    </dsp:sp>
    <dsp:sp modelId="{DD4EC592-FD45-495E-9D6D-B9354AAD19BE}">
      <dsp:nvSpPr>
        <dsp:cNvPr id="0" name=""/>
        <dsp:cNvSpPr/>
      </dsp:nvSpPr>
      <dsp:spPr>
        <a:xfrm>
          <a:off x="0" y="4227317"/>
          <a:ext cx="10567918" cy="11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rial"/>
              <a:cs typeface="Arial"/>
            </a:rPr>
            <a:t>Teachers using and providing feedback on draft materials through 2026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Arial"/>
              <a:cs typeface="Arial"/>
            </a:rPr>
            <a:t>Spring 2025 Implementation professional learning offered to districts  </a:t>
          </a:r>
        </a:p>
      </dsp:txBody>
      <dsp:txXfrm>
        <a:off x="0" y="4227317"/>
        <a:ext cx="10567918" cy="11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0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5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3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0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187" name="Google Shape;1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AFC1E-6B0B-4E5B-969A-DD35B6E54C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46A05-B30C-4387-8CB2-302672087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>
              <a:buClr>
                <a:schemeClr val="dk1"/>
              </a:buClr>
              <a:buSzPts val="1200"/>
            </a:pPr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10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838200" y="1426465"/>
            <a:ext cx="5181600" cy="475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>
                <a:solidFill>
                  <a:srgbClr val="283C7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>
                <a:solidFill>
                  <a:srgbClr val="283C79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>
                <a:solidFill>
                  <a:srgbClr val="283C7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6172200" y="1426465"/>
            <a:ext cx="5181600" cy="475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3C79"/>
              </a:buClr>
              <a:buSzPts val="2800"/>
              <a:buChar char="•"/>
              <a:defRPr>
                <a:solidFill>
                  <a:srgbClr val="283C7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400"/>
              <a:buChar char="•"/>
              <a:defRPr>
                <a:solidFill>
                  <a:srgbClr val="283C79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2000"/>
              <a:buChar char="•"/>
              <a:defRPr>
                <a:solidFill>
                  <a:srgbClr val="283C79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C79"/>
              </a:buClr>
              <a:buSzPts val="1800"/>
              <a:buChar char="•"/>
              <a:defRPr>
                <a:solidFill>
                  <a:srgbClr val="283C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838200" y="106642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1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71" y="923673"/>
            <a:ext cx="11020231" cy="418809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ptos"/>
                <a:ea typeface="Calibri"/>
                <a:cs typeface="Calibri"/>
              </a:rPr>
              <a:t>DESE's Educational Vision </a:t>
            </a:r>
            <a:br>
              <a:rPr lang="en-US" sz="4400" dirty="0">
                <a:latin typeface="Aptos"/>
                <a:ea typeface="Calibri"/>
                <a:cs typeface="Calibri"/>
              </a:rPr>
            </a:br>
            <a:br>
              <a:rPr lang="en-US" sz="4400" dirty="0">
                <a:latin typeface="Aptos"/>
                <a:ea typeface="Calibri"/>
                <a:cs typeface="Calibri"/>
              </a:rPr>
            </a:br>
            <a:r>
              <a:rPr lang="en-US" sz="4000" b="0" dirty="0">
                <a:latin typeface="Aptos"/>
                <a:ea typeface="Calibri"/>
                <a:cs typeface="Calibri"/>
              </a:rPr>
              <a:t>BESE Update</a:t>
            </a:r>
            <a:br>
              <a:rPr lang="en-US" sz="4000" b="0" dirty="0">
                <a:latin typeface="Aptos"/>
                <a:ea typeface="Calibri"/>
                <a:cs typeface="Calibri"/>
              </a:rPr>
            </a:br>
            <a:r>
              <a:rPr lang="en-US" sz="4000" b="0" dirty="0">
                <a:solidFill>
                  <a:srgbClr val="203864"/>
                </a:solidFill>
                <a:latin typeface="Aptos"/>
                <a:ea typeface="Calibri"/>
                <a:cs typeface="Calibri"/>
              </a:rPr>
              <a:t>April 29, 2025</a:t>
            </a:r>
          </a:p>
        </p:txBody>
      </p:sp>
      <p:pic>
        <p:nvPicPr>
          <p:cNvPr id="4" name="Picture 3" descr="Circles with kids playing ">
            <a:extLst>
              <a:ext uri="{FF2B5EF4-FFF2-40B4-BE49-F238E27FC236}">
                <a16:creationId xmlns:a16="http://schemas.microsoft.com/office/drawing/2014/main" id="{282763C0-AD87-CA8D-0B6B-60B7B40A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586" y="3901291"/>
            <a:ext cx="4227615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OpenSciEd</a:t>
            </a:r>
            <a:r>
              <a:rPr lang="en-US">
                <a:latin typeface="Arial"/>
                <a:cs typeface="Arial"/>
              </a:rPr>
              <a:t> in MA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847499"/>
            <a:ext cx="10515600" cy="46396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>
                <a:latin typeface="Arial"/>
                <a:ea typeface="Calibri"/>
                <a:cs typeface="Arial"/>
              </a:rPr>
              <a:t>250+ K-12 educators piloted, attended professional development and provided feedback on the materials</a:t>
            </a:r>
          </a:p>
          <a:p>
            <a:pPr>
              <a:spcAft>
                <a:spcPts val="1000"/>
              </a:spcAft>
            </a:pPr>
            <a:r>
              <a:rPr lang="en-US">
                <a:latin typeface="Arial"/>
                <a:ea typeface="Calibri"/>
                <a:cs typeface="Arial"/>
              </a:rPr>
              <a:t>Over15,000 K-12 students provided feedback on materials to support alignment to the MA Curriculum Frameworks </a:t>
            </a:r>
          </a:p>
          <a:p>
            <a:pPr>
              <a:spcAft>
                <a:spcPts val="1000"/>
              </a:spcAft>
            </a:pPr>
            <a:r>
              <a:rPr lang="en-US">
                <a:latin typeface="Arial"/>
                <a:ea typeface="Calibri"/>
                <a:cs typeface="Calibri"/>
              </a:rPr>
              <a:t>90+ districts have adopted </a:t>
            </a:r>
            <a:r>
              <a:rPr lang="en-US" err="1">
                <a:latin typeface="Arial"/>
                <a:ea typeface="Calibri"/>
                <a:cs typeface="Calibri"/>
              </a:rPr>
              <a:t>OpenSciEd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>
                <a:latin typeface="Arial"/>
                <a:ea typeface="Calibri"/>
                <a:cs typeface="Arial"/>
              </a:rPr>
              <a:t>Middle school curriculum reviewed by CURATE </a:t>
            </a:r>
          </a:p>
          <a:p>
            <a:pPr>
              <a:spcAft>
                <a:spcPts val="1000"/>
              </a:spcAft>
            </a:pPr>
            <a:r>
              <a:rPr lang="en-US">
                <a:latin typeface="Arial"/>
                <a:ea typeface="Calibri"/>
                <a:cs typeface="Arial"/>
              </a:rPr>
              <a:t>Districts have received support through state/federal funding &amp;  private foundation grants</a:t>
            </a:r>
          </a:p>
        </p:txBody>
      </p:sp>
    </p:spTree>
    <p:extLst>
      <p:ext uri="{BB962C8B-B14F-4D97-AF65-F5344CB8AC3E}">
        <p14:creationId xmlns:p14="http://schemas.microsoft.com/office/powerpoint/2010/main" val="157792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49BA7-BA32-85C1-9851-0DECA26D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is </a:t>
            </a:r>
            <a:r>
              <a:rPr lang="en-US" err="1">
                <a:latin typeface="Arial"/>
                <a:cs typeface="Arial"/>
              </a:rPr>
              <a:t>OpenSciEd</a:t>
            </a:r>
            <a:r>
              <a:rPr lang="en-US">
                <a:latin typeface="Arial"/>
                <a:cs typeface="Arial"/>
              </a:rPr>
              <a:t>?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BBEA94-6F6B-8BB8-33EE-A43D566F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890913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K-12 high-quality national science curriculum</a:t>
            </a:r>
          </a:p>
          <a:p>
            <a:r>
              <a:rPr lang="en-US">
                <a:latin typeface="Arial"/>
                <a:cs typeface="Arial"/>
              </a:rPr>
              <a:t>Researched-based, free open-source educational resource (OER)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Every unit starts with an authentic, real-world situation or problem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Students ask questions, conduct investigations, analyze data, and design solutions to unpack and address the focal issue</a:t>
            </a:r>
          </a:p>
          <a:p>
            <a:r>
              <a:rPr lang="en-US">
                <a:latin typeface="Arial"/>
                <a:cs typeface="Arial"/>
              </a:rPr>
              <a:t>Classrooms center discourse and collaborative problem-solving</a:t>
            </a:r>
          </a:p>
          <a:p>
            <a:r>
              <a:rPr lang="en-US">
                <a:latin typeface="Arial"/>
                <a:ea typeface="Calibri"/>
                <a:cs typeface="Calibri"/>
              </a:rPr>
              <a:t>Grounded in principles of equity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0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4218-C447-EFC4-D3A7-49704B73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22" y="395811"/>
            <a:ext cx="11360800" cy="7636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Example Units</a:t>
            </a:r>
            <a:endParaRPr lang="en-US"/>
          </a:p>
        </p:txBody>
      </p:sp>
      <p:pic>
        <p:nvPicPr>
          <p:cNvPr id="5" name="Picture 4" descr="Cover of the OpenSciEd energy flow from earth's systems unit. Cover shows power lines.">
            <a:extLst>
              <a:ext uri="{FF2B5EF4-FFF2-40B4-BE49-F238E27FC236}">
                <a16:creationId xmlns:a16="http://schemas.microsoft.com/office/drawing/2014/main" id="{2C7C5E77-B352-15A4-9089-8A591B5C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1" y="2406050"/>
            <a:ext cx="3623096" cy="2750390"/>
          </a:xfrm>
          <a:prstGeom prst="rect">
            <a:avLst/>
          </a:prstGeom>
        </p:spPr>
      </p:pic>
      <p:pic>
        <p:nvPicPr>
          <p:cNvPr id="6" name="Picture 5" descr="Cover of the OpenSciEd cells &amp; systems units. Shows a child on a skateboard with a helmet.">
            <a:extLst>
              <a:ext uri="{FF2B5EF4-FFF2-40B4-BE49-F238E27FC236}">
                <a16:creationId xmlns:a16="http://schemas.microsoft.com/office/drawing/2014/main" id="{7A1C528C-02BF-0AE9-9506-3C40ED126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94" y="2406050"/>
            <a:ext cx="4011286" cy="2750392"/>
          </a:xfrm>
          <a:prstGeom prst="rect">
            <a:avLst/>
          </a:prstGeom>
        </p:spPr>
      </p:pic>
      <p:pic>
        <p:nvPicPr>
          <p:cNvPr id="3" name="Picture 2" descr="pictures of content units. Physicsam cells and systems, how we can make water healthy for all living things">
            <a:extLst>
              <a:ext uri="{FF2B5EF4-FFF2-40B4-BE49-F238E27FC236}">
                <a16:creationId xmlns:a16="http://schemas.microsoft.com/office/drawing/2014/main" id="{C83CB0A3-497C-2A6C-1689-8411990EB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586" y="2407627"/>
            <a:ext cx="3661997" cy="2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7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37A7-D424-65E2-5DA0-B75EAE72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What's Next?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C4FE1-D7C3-AEC4-DEC7-FA724C503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482203"/>
            <a:ext cx="11292562" cy="3454976"/>
          </a:xfrm>
        </p:spPr>
        <p:txBody>
          <a:bodyPr/>
          <a:lstStyle/>
          <a:p>
            <a:pPr marL="608965" indent="-456565"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Continued K-12 support through DESE's networks and programming</a:t>
            </a:r>
          </a:p>
          <a:p>
            <a:pPr marL="608965" indent="-456565"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Continued collaborations with </a:t>
            </a:r>
            <a:r>
              <a:rPr lang="en-US" err="1">
                <a:latin typeface="Arial"/>
                <a:cs typeface="Arial"/>
              </a:rPr>
              <a:t>OpenSciEd</a:t>
            </a:r>
            <a:r>
              <a:rPr lang="en-US">
                <a:latin typeface="Arial"/>
                <a:cs typeface="Arial"/>
              </a:rPr>
              <a:t> </a:t>
            </a:r>
          </a:p>
          <a:p>
            <a:pPr marL="608965" indent="-456565"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Grant support for middle school adoption and implementation offered through the One8 Foundation </a:t>
            </a:r>
            <a:endParaRPr lang="en-US"/>
          </a:p>
          <a:p>
            <a:pPr marL="608965" indent="-456565"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High school units slated for CURATE review in Spring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AA6A90-F41B-2D70-1A08-DA3DF605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River Curriculum Adoption Timeline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3C84C-0404-D4B9-59B9-97624A5E7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Arial"/>
                <a:cs typeface="Arial"/>
              </a:rPr>
              <a:t>2019  OpenSciEd district selection process</a:t>
            </a:r>
            <a:br>
              <a:rPr lang="en-US"/>
            </a:br>
            <a:endParaRPr lang="en-US"/>
          </a:p>
          <a:p>
            <a:r>
              <a:rPr lang="en-US">
                <a:latin typeface="Arial"/>
                <a:cs typeface="Arial"/>
              </a:rPr>
              <a:t>2020  Adopted middle school OpenSciEd</a:t>
            </a:r>
            <a:br>
              <a:rPr lang="en-US"/>
            </a:br>
            <a:endParaRPr lang="en-US"/>
          </a:p>
          <a:p>
            <a:r>
              <a:rPr lang="en-US">
                <a:latin typeface="Arial"/>
                <a:cs typeface="Arial"/>
              </a:rPr>
              <a:t>2021  Participated in high school materials trial &amp; feedback for Biology, Physics, &amp; Chemistry</a:t>
            </a:r>
            <a:br>
              <a:rPr lang="en-US"/>
            </a:br>
            <a:endParaRPr lang="en-US"/>
          </a:p>
          <a:p>
            <a:r>
              <a:rPr lang="en-US">
                <a:latin typeface="Arial"/>
                <a:cs typeface="Arial"/>
              </a:rPr>
              <a:t>2023  Participated in elementary materials trial and feedback</a:t>
            </a:r>
            <a:br>
              <a:rPr lang="en-US"/>
            </a:br>
            <a:endParaRPr lang="en-US"/>
          </a:p>
          <a:p>
            <a:r>
              <a:rPr lang="en-US">
                <a:latin typeface="Arial"/>
                <a:cs typeface="Arial"/>
              </a:rPr>
              <a:t>2026  Full implementation K-5, 6-8, HS Biology, Physics, Chemistry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Impact in the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Fall River Schools 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400050" y="1919283"/>
            <a:ext cx="11391900" cy="457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146 teachers, 25 administrators across 15 schools were trained and currently implementing OpenSciEd K-12</a:t>
            </a:r>
          </a:p>
          <a:p>
            <a:pPr>
              <a:spcAft>
                <a:spcPts val="1200"/>
              </a:spcAft>
            </a:pPr>
            <a:r>
              <a:rPr lang="en-US"/>
              <a:t>Successful use with all students including students with disabilities in sub-separate and inclusion classrooms, and multi-language learners from levels 1 and above including newcomers</a:t>
            </a:r>
          </a:p>
          <a:p>
            <a:pPr>
              <a:spcAft>
                <a:spcPts val="1200"/>
              </a:spcAft>
            </a:pPr>
            <a:r>
              <a:rPr lang="en-US"/>
              <a:t>Increase in item level performance on Grade 8 Science MCAS after 1-year</a:t>
            </a:r>
          </a:p>
          <a:p>
            <a:pPr>
              <a:spcAft>
                <a:spcPts val="1200"/>
              </a:spcAft>
            </a:pPr>
            <a:r>
              <a:rPr lang="en-US"/>
              <a:t>Increased retention of science routines, practices, and content knowledge for students and teachers after 1-year</a:t>
            </a:r>
          </a:p>
        </p:txBody>
      </p:sp>
    </p:spTree>
    <p:extLst>
      <p:ext uri="{BB962C8B-B14F-4D97-AF65-F5344CB8AC3E}">
        <p14:creationId xmlns:p14="http://schemas.microsoft.com/office/powerpoint/2010/main" val="294468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cs typeface="Arial"/>
              </a:rPr>
              <a:t>Focus on Strategic Objective 3: Diverse and Effective Workforce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2E9057-C0EB-4404-8059-BBEE076F4EAC}"/>
              </a:ext>
            </a:extLst>
          </p:cNvPr>
          <p:cNvSpPr/>
          <p:nvPr/>
        </p:nvSpPr>
        <p:spPr>
          <a:xfrm>
            <a:off x="272985" y="2069012"/>
            <a:ext cx="6780195" cy="3536348"/>
          </a:xfrm>
          <a:prstGeom prst="roundRect">
            <a:avLst/>
          </a:prstGeom>
          <a:ln w="38100">
            <a:solidFill>
              <a:srgbClr val="A63A1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>
                <a:latin typeface="Aptos"/>
                <a:ea typeface="+mn-lt"/>
                <a:cs typeface="+mn-lt"/>
              </a:rPr>
              <a:t>3.1 </a:t>
            </a:r>
            <a:r>
              <a:rPr lang="en-US" sz="2000">
                <a:latin typeface="Aptos"/>
                <a:ea typeface="+mn-lt"/>
                <a:cs typeface="+mn-lt"/>
              </a:rPr>
              <a:t>Develop an increased and robust pipeline of diverse and well-prepared educators and leaders </a:t>
            </a:r>
            <a:endParaRPr lang="en-US" sz="2000">
              <a:latin typeface="Aptos"/>
              <a:cs typeface="Calibri"/>
            </a:endParaRPr>
          </a:p>
          <a:p>
            <a:endParaRPr lang="en-US" sz="2000">
              <a:latin typeface="Aptos"/>
              <a:cs typeface="Calibri"/>
            </a:endParaRPr>
          </a:p>
          <a:p>
            <a:r>
              <a:rPr lang="en-US" sz="2000" b="1">
                <a:latin typeface="Aptos"/>
                <a:cs typeface="Calibri"/>
              </a:rPr>
              <a:t>3.2</a:t>
            </a:r>
            <a:r>
              <a:rPr lang="en-US" sz="2000">
                <a:latin typeface="Aptos"/>
                <a:cs typeface="Calibri"/>
              </a:rPr>
              <a:t> Create</a:t>
            </a:r>
            <a:r>
              <a:rPr lang="en-US" sz="2000">
                <a:latin typeface="Aptos"/>
                <a:ea typeface="+mn-lt"/>
                <a:cs typeface="+mn-lt"/>
              </a:rPr>
              <a:t> the conditions to sustain and retain diverse and effective staff, particularly those who entered the field through alternative pathways </a:t>
            </a:r>
            <a:endParaRPr lang="en-US" sz="2000">
              <a:latin typeface="Aptos"/>
              <a:cs typeface="Calibri"/>
            </a:endParaRPr>
          </a:p>
          <a:p>
            <a:endParaRPr lang="en-US" sz="2000">
              <a:latin typeface="Aptos"/>
              <a:cs typeface="Calibri"/>
            </a:endParaRPr>
          </a:p>
          <a:p>
            <a:r>
              <a:rPr lang="en-US" sz="2000" b="1">
                <a:latin typeface="Aptos"/>
                <a:ea typeface="+mn-lt"/>
                <a:cs typeface="+mn-lt"/>
              </a:rPr>
              <a:t>3.3</a:t>
            </a:r>
            <a:r>
              <a:rPr lang="en-US" sz="2000">
                <a:latin typeface="Aptos"/>
                <a:ea typeface="+mn-lt"/>
                <a:cs typeface="+mn-lt"/>
              </a:rPr>
              <a:t> Implement opportunities for all staff </a:t>
            </a:r>
            <a:r>
              <a:rPr lang="en-US" sz="2000">
                <a:effectLst/>
                <a:latin typeface="Aptos"/>
                <a:ea typeface="+mn-lt"/>
                <a:cs typeface="+mn-lt"/>
              </a:rPr>
              <a:t>to </a:t>
            </a:r>
            <a:r>
              <a:rPr lang="en-US" sz="2000">
                <a:latin typeface="Aptos"/>
                <a:ea typeface="+mn-lt"/>
                <a:cs typeface="+mn-lt"/>
              </a:rPr>
              <a:t>engage in a cycle </a:t>
            </a:r>
            <a:r>
              <a:rPr lang="en-US" sz="2000">
                <a:effectLst/>
                <a:latin typeface="Aptos"/>
                <a:ea typeface="+mn-lt"/>
                <a:cs typeface="+mn-lt"/>
              </a:rPr>
              <a:t>of </a:t>
            </a:r>
            <a:r>
              <a:rPr lang="en-US" sz="2000">
                <a:latin typeface="Aptos"/>
                <a:ea typeface="+mn-lt"/>
                <a:cs typeface="+mn-lt"/>
              </a:rPr>
              <a:t>continuous improvement, utilizing effective teaming structures</a:t>
            </a:r>
            <a:endParaRPr lang="en-US" sz="2000">
              <a:latin typeface="Aptos"/>
            </a:endParaRPr>
          </a:p>
          <a:p>
            <a:endParaRPr lang="en-US" sz="2000">
              <a:cs typeface="Calibri" panose="020F0502020204030204"/>
            </a:endParaRPr>
          </a:p>
          <a:p>
            <a:endParaRPr lang="en-US" sz="1600">
              <a:cs typeface="Calibri" panose="020F0502020204030204"/>
            </a:endParaRPr>
          </a:p>
        </p:txBody>
      </p:sp>
      <p:cxnSp>
        <p:nvCxnSpPr>
          <p:cNvPr id="6" name="Straight Arrow Connector 5" descr="Text Bubble reads Milke Educator Award">
            <a:extLst>
              <a:ext uri="{FF2B5EF4-FFF2-40B4-BE49-F238E27FC236}">
                <a16:creationId xmlns:a16="http://schemas.microsoft.com/office/drawing/2014/main" id="{CA849600-5F64-0B76-EAA9-2FF95900450D}"/>
              </a:ext>
            </a:extLst>
          </p:cNvPr>
          <p:cNvCxnSpPr/>
          <p:nvPr/>
        </p:nvCxnSpPr>
        <p:spPr>
          <a:xfrm>
            <a:off x="6434757" y="3566084"/>
            <a:ext cx="2476072" cy="0"/>
          </a:xfrm>
          <a:prstGeom prst="straightConnector1">
            <a:avLst/>
          </a:prstGeom>
          <a:ln w="76200">
            <a:solidFill>
              <a:srgbClr val="A63A1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604220-22DE-0C4F-FAA1-A527DFDE219C}"/>
              </a:ext>
            </a:extLst>
          </p:cNvPr>
          <p:cNvSpPr/>
          <p:nvPr/>
        </p:nvSpPr>
        <p:spPr>
          <a:xfrm>
            <a:off x="8907859" y="2786708"/>
            <a:ext cx="2727184" cy="1663865"/>
          </a:xfrm>
          <a:prstGeom prst="roundRect">
            <a:avLst/>
          </a:prstGeom>
          <a:solidFill>
            <a:srgbClr val="A63A12"/>
          </a:solidFill>
          <a:ln>
            <a:solidFill>
              <a:srgbClr val="A63A1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ptos"/>
                <a:ea typeface="Calibri"/>
                <a:cs typeface="Calibri"/>
              </a:rPr>
              <a:t>Milken Educator Award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cs typeface="Arial"/>
              </a:rPr>
              <a:t>Focus on Strategic Objective 2: Deeper Learning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2E9057-C0EB-4404-8059-BBEE076F4EAC}"/>
              </a:ext>
            </a:extLst>
          </p:cNvPr>
          <p:cNvSpPr/>
          <p:nvPr/>
        </p:nvSpPr>
        <p:spPr>
          <a:xfrm>
            <a:off x="151353" y="1710020"/>
            <a:ext cx="6736900" cy="4967737"/>
          </a:xfrm>
          <a:prstGeom prst="roundRect">
            <a:avLst/>
          </a:prstGeom>
          <a:ln w="38100">
            <a:solidFill>
              <a:srgbClr val="E0AC1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>
                <a:latin typeface="Aptos"/>
                <a:ea typeface="+mn-lt"/>
                <a:cs typeface="+mn-lt"/>
              </a:rPr>
              <a:t>2.1 </a:t>
            </a:r>
            <a:r>
              <a:rPr lang="en-US">
                <a:latin typeface="Aptos"/>
                <a:ea typeface="+mn-lt"/>
                <a:cs typeface="+mn-lt"/>
              </a:rPr>
              <a:t>Select and skillfully implement high-quality and engaging </a:t>
            </a:r>
            <a:r>
              <a:rPr lang="en-US" b="1" u="sng">
                <a:latin typeface="Aptos"/>
                <a:ea typeface="+mn-lt"/>
                <a:cs typeface="+mn-lt"/>
              </a:rPr>
              <a:t>instructional materials</a:t>
            </a:r>
            <a:r>
              <a:rPr lang="en-US">
                <a:latin typeface="Aptos"/>
                <a:ea typeface="+mn-lt"/>
                <a:cs typeface="+mn-lt"/>
              </a:rPr>
              <a:t> that support culturally and linguistically sustaining practices and foster deeper learning</a:t>
            </a:r>
          </a:p>
          <a:p>
            <a:endParaRPr lang="en-US">
              <a:solidFill>
                <a:schemeClr val="tx1"/>
              </a:solidFill>
              <a:latin typeface="Aptos"/>
              <a:ea typeface="+mn-lt"/>
              <a:cs typeface="+mn-lt"/>
            </a:endParaRPr>
          </a:p>
          <a:p>
            <a:r>
              <a:rPr lang="en-US" b="1">
                <a:solidFill>
                  <a:schemeClr val="tx1"/>
                </a:solidFill>
                <a:latin typeface="Aptos"/>
                <a:cs typeface="Calibri" panose="020F0502020204030204"/>
              </a:rPr>
              <a:t>2.2 </a:t>
            </a:r>
            <a:r>
              <a:rPr lang="en-US">
                <a:solidFill>
                  <a:schemeClr val="tx1"/>
                </a:solidFill>
                <a:latin typeface="Aptos"/>
                <a:cs typeface="Calibri" panose="020F0502020204030204"/>
              </a:rPr>
              <a:t>Use the MTSS process to implement </a:t>
            </a:r>
            <a:r>
              <a:rPr lang="en-US" b="1" u="sng">
                <a:solidFill>
                  <a:schemeClr val="tx1"/>
                </a:solidFill>
                <a:latin typeface="Aptos"/>
                <a:cs typeface="Calibri" panose="020F0502020204030204"/>
              </a:rPr>
              <a:t>academic supports and interventions</a:t>
            </a:r>
            <a:r>
              <a:rPr lang="en-US">
                <a:solidFill>
                  <a:schemeClr val="tx1"/>
                </a:solidFill>
                <a:latin typeface="Aptos"/>
                <a:cs typeface="Calibri" panose="020F0502020204030204"/>
              </a:rPr>
              <a:t> that provide all students, particularly students with disabilities and English learners, equitable access to deeper learning</a:t>
            </a:r>
          </a:p>
          <a:p>
            <a:endParaRPr lang="en-US">
              <a:latin typeface="Aptos"/>
              <a:cs typeface="Calibri" panose="020F0502020204030204"/>
            </a:endParaRPr>
          </a:p>
          <a:p>
            <a:r>
              <a:rPr lang="en-US" b="1">
                <a:latin typeface="Aptos"/>
                <a:cs typeface="Calibri" panose="020F0502020204030204"/>
              </a:rPr>
              <a:t>2.3 </a:t>
            </a:r>
            <a:r>
              <a:rPr lang="en-US" b="1" u="sng">
                <a:effectLst/>
                <a:latin typeface="Aptos"/>
                <a:ea typeface="Calibri" panose="020F0502020204030204" pitchFamily="34" charset="0"/>
                <a:cs typeface="Arial"/>
              </a:rPr>
              <a:t>Reimagine the high school experience</a:t>
            </a:r>
            <a:r>
              <a:rPr lang="en-US">
                <a:effectLst/>
                <a:latin typeface="Aptos"/>
                <a:ea typeface="Calibri" panose="020F0502020204030204" pitchFamily="34" charset="0"/>
                <a:cs typeface="Arial"/>
              </a:rPr>
              <a:t> so that all students are engaged and prepared for post-secondary success</a:t>
            </a:r>
          </a:p>
          <a:p>
            <a:endParaRPr lang="en-US" sz="2000">
              <a:solidFill>
                <a:schemeClr val="tx1"/>
              </a:solidFill>
              <a:latin typeface="Aptos"/>
              <a:cs typeface="Calibri" panose="020F0502020204030204"/>
            </a:endParaRPr>
          </a:p>
          <a:p>
            <a:r>
              <a:rPr lang="en-US" b="1">
                <a:solidFill>
                  <a:schemeClr val="tx1"/>
                </a:solidFill>
                <a:latin typeface="Aptos"/>
                <a:cs typeface="Calibri" panose="020F0502020204030204"/>
              </a:rPr>
              <a:t>2.4 </a:t>
            </a:r>
            <a:r>
              <a:rPr lang="en-US"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  <a:cs typeface="Arial"/>
              </a:rPr>
              <a:t>Develop a coherent and </a:t>
            </a:r>
            <a:r>
              <a:rPr lang="en-US" b="1" u="sng"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  <a:cs typeface="Arial"/>
              </a:rPr>
              <a:t>holistic range of programming</a:t>
            </a:r>
            <a:r>
              <a:rPr lang="en-US"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  <a:cs typeface="Arial"/>
              </a:rPr>
              <a:t> that is responsive to the needs and interests of diverse learners</a:t>
            </a:r>
          </a:p>
          <a:p>
            <a:endParaRPr lang="en-US" sz="2000">
              <a:latin typeface="Aptos"/>
              <a:cs typeface="Calibri" panose="020F0502020204030204"/>
            </a:endParaRPr>
          </a:p>
          <a:p>
            <a:endParaRPr lang="en-US" sz="1600">
              <a:latin typeface="Aptos"/>
              <a:cs typeface="Calibri" panose="020F0502020204030204"/>
            </a:endParaRPr>
          </a:p>
        </p:txBody>
      </p:sp>
      <p:cxnSp>
        <p:nvCxnSpPr>
          <p:cNvPr id="2" name="Straight Arrow Connector 1" descr="text bubble reads open Scied">
            <a:extLst>
              <a:ext uri="{FF2B5EF4-FFF2-40B4-BE49-F238E27FC236}">
                <a16:creationId xmlns:a16="http://schemas.microsoft.com/office/drawing/2014/main" id="{05574519-AE34-E06A-B866-0AD1FA2715BE}"/>
              </a:ext>
            </a:extLst>
          </p:cNvPr>
          <p:cNvCxnSpPr>
            <a:cxnSpLocks/>
          </p:cNvCxnSpPr>
          <p:nvPr/>
        </p:nvCxnSpPr>
        <p:spPr>
          <a:xfrm>
            <a:off x="6576110" y="2476438"/>
            <a:ext cx="1928385" cy="5953"/>
          </a:xfrm>
          <a:prstGeom prst="straightConnector1">
            <a:avLst/>
          </a:prstGeom>
          <a:ln w="76200">
            <a:solidFill>
              <a:srgbClr val="E0AC1B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604220-22DE-0C4F-FAA1-A527DFDE219C}"/>
              </a:ext>
            </a:extLst>
          </p:cNvPr>
          <p:cNvSpPr/>
          <p:nvPr/>
        </p:nvSpPr>
        <p:spPr>
          <a:xfrm>
            <a:off x="8498671" y="1882472"/>
            <a:ext cx="2476072" cy="1217768"/>
          </a:xfrm>
          <a:prstGeom prst="roundRect">
            <a:avLst/>
          </a:prstGeom>
          <a:solidFill>
            <a:srgbClr val="E0AC1B"/>
          </a:solidFill>
          <a:ln>
            <a:solidFill>
              <a:srgbClr val="E0AC1B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ptos"/>
                <a:cs typeface="Calibri"/>
              </a:rPr>
              <a:t>Open </a:t>
            </a:r>
            <a:r>
              <a:rPr lang="en-US" sz="2000" b="1" err="1">
                <a:solidFill>
                  <a:schemeClr val="tx1"/>
                </a:solidFill>
                <a:latin typeface="Aptos"/>
                <a:cs typeface="Calibri"/>
              </a:rPr>
              <a:t>SciEd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67202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E251-BF61-65C1-DBC8-519BFF52F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9552562" cy="1928238"/>
          </a:xfrm>
        </p:spPr>
        <p:txBody>
          <a:bodyPr/>
          <a:lstStyle/>
          <a:p>
            <a:r>
              <a:rPr lang="en-US"/>
              <a:t>Milken Educator Award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B93AE-F6D4-38C1-89B6-C5BB614D2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7" y="2897641"/>
            <a:ext cx="8752463" cy="2865983"/>
          </a:xfrm>
        </p:spPr>
        <p:txBody>
          <a:bodyPr>
            <a:normAutofit/>
          </a:bodyPr>
          <a:lstStyle/>
          <a:p>
            <a:r>
              <a:rPr lang="en-US" sz="3400"/>
              <a:t>Jillian Levreault | Southbridge Middle School</a:t>
            </a:r>
            <a:r>
              <a:rPr lang="en-US" sz="3400" b="1"/>
              <a:t> </a:t>
            </a:r>
          </a:p>
          <a:p>
            <a:r>
              <a:rPr lang="en-US" sz="3400"/>
              <a:t>Jeffrey Villar | Southbridge Public Schools</a:t>
            </a:r>
          </a:p>
          <a:p>
            <a:r>
              <a:rPr lang="en-US" sz="3400"/>
              <a:t>Sarah Houle | Southbridge Middle School</a:t>
            </a:r>
          </a:p>
          <a:p>
            <a:r>
              <a:rPr lang="en-US" sz="3400"/>
              <a:t>Caitlin </a:t>
            </a:r>
            <a:r>
              <a:rPr lang="en-US" sz="3400" err="1"/>
              <a:t>Haapaoja</a:t>
            </a:r>
            <a:r>
              <a:rPr lang="en-US" sz="3400"/>
              <a:t> | DESE</a:t>
            </a:r>
          </a:p>
          <a:p>
            <a:endParaRPr lang="en-US"/>
          </a:p>
        </p:txBody>
      </p:sp>
      <p:pic>
        <p:nvPicPr>
          <p:cNvPr id="5" name="Picture 4" descr="Milken Award Seal">
            <a:extLst>
              <a:ext uri="{FF2B5EF4-FFF2-40B4-BE49-F238E27FC236}">
                <a16:creationId xmlns:a16="http://schemas.microsoft.com/office/drawing/2014/main" id="{0ABAE0E0-1757-509F-D549-37743F93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474" y="2947420"/>
            <a:ext cx="2688618" cy="27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65" y="1302097"/>
            <a:ext cx="11016288" cy="2118805"/>
          </a:xfrm>
        </p:spPr>
        <p:txBody>
          <a:bodyPr>
            <a:noAutofit/>
          </a:bodyPr>
          <a:lstStyle/>
          <a:p>
            <a:br>
              <a:rPr lang="en-US" sz="5400">
                <a:latin typeface="Arial"/>
                <a:cs typeface="Arial"/>
              </a:rPr>
            </a:br>
            <a:br>
              <a:rPr lang="en-US" sz="5400">
                <a:latin typeface="Arial"/>
                <a:cs typeface="Arial"/>
              </a:rPr>
            </a:br>
            <a:r>
              <a:rPr lang="en-US" sz="5400">
                <a:latin typeface="Arial"/>
                <a:cs typeface="Arial"/>
              </a:rPr>
              <a:t>OpenSciEd in Massachusetts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60D0C-2D7A-EC3D-7915-70523475690D}"/>
              </a:ext>
            </a:extLst>
          </p:cNvPr>
          <p:cNvSpPr txBox="1"/>
          <p:nvPr/>
        </p:nvSpPr>
        <p:spPr>
          <a:xfrm>
            <a:off x="659219" y="3651038"/>
            <a:ext cx="1086735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April 29, 2025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400" b="1">
                <a:latin typeface="Arial"/>
                <a:cs typeface="Arial"/>
              </a:rPr>
              <a:t>Erin Hashimoto-Martell</a:t>
            </a:r>
            <a:r>
              <a:rPr lang="en-US" sz="2400">
                <a:latin typeface="Arial"/>
                <a:cs typeface="Arial"/>
              </a:rPr>
              <a:t>, Associate Commissioner</a:t>
            </a:r>
          </a:p>
          <a:p>
            <a:r>
              <a:rPr lang="en-US" sz="2400" b="1">
                <a:latin typeface="Arial"/>
                <a:cs typeface="Arial"/>
              </a:rPr>
              <a:t>Nicole Scola</a:t>
            </a:r>
            <a:r>
              <a:rPr lang="en-US" sz="2400">
                <a:latin typeface="Arial"/>
                <a:cs typeface="Arial"/>
              </a:rPr>
              <a:t>, Assistant Director, Science &amp; Technology/Engineering</a:t>
            </a:r>
          </a:p>
          <a:p>
            <a:r>
              <a:rPr lang="en-US" sz="2400" b="1">
                <a:latin typeface="Arial"/>
                <a:cs typeface="Arial"/>
              </a:rPr>
              <a:t>Casandra Gonzalez</a:t>
            </a:r>
            <a:r>
              <a:rPr lang="en-US" sz="2400">
                <a:latin typeface="Arial"/>
                <a:cs typeface="Arial"/>
              </a:rPr>
              <a:t>, Science &amp; Technology/Engineering Content Specialist</a:t>
            </a:r>
          </a:p>
          <a:p>
            <a:r>
              <a:rPr lang="en-US" sz="2400" b="1">
                <a:latin typeface="Arial"/>
                <a:cs typeface="Arial"/>
              </a:rPr>
              <a:t>Kimberly Laliberte</a:t>
            </a:r>
            <a:r>
              <a:rPr lang="en-US" sz="2400">
                <a:latin typeface="Arial"/>
                <a:cs typeface="Arial"/>
              </a:rPr>
              <a:t>, Director of Science, Fall River Public Schools</a:t>
            </a:r>
          </a:p>
          <a:p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35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685C6D-82FD-B40C-8676-69E71C8F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  <a:endParaRPr lang="en-US"/>
          </a:p>
        </p:txBody>
      </p:sp>
      <p:sp>
        <p:nvSpPr>
          <p:cNvPr id="2" name="Content Placeholder 1" descr="Agenda">
            <a:extLst>
              <a:ext uri="{FF2B5EF4-FFF2-40B4-BE49-F238E27FC236}">
                <a16:creationId xmlns:a16="http://schemas.microsoft.com/office/drawing/2014/main" id="{1B55E82F-FF11-FEEC-9491-B7ADB5F7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5B8E3-2C2B-40DC-C229-0DAD65F7BD65}"/>
              </a:ext>
            </a:extLst>
          </p:cNvPr>
          <p:cNvSpPr txBox="1"/>
          <p:nvPr/>
        </p:nvSpPr>
        <p:spPr>
          <a:xfrm>
            <a:off x="838200" y="2419487"/>
            <a:ext cx="9160808" cy="2597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>
                <a:latin typeface="Arial"/>
                <a:ea typeface="+mn-lt"/>
                <a:cs typeface="+mn-lt"/>
              </a:rPr>
              <a:t>Massachusetts and </a:t>
            </a:r>
            <a:r>
              <a:rPr lang="en-US" sz="2800" err="1">
                <a:latin typeface="Arial"/>
                <a:ea typeface="+mn-lt"/>
                <a:cs typeface="+mn-lt"/>
              </a:rPr>
              <a:t>OpenSciEd</a:t>
            </a:r>
            <a:r>
              <a:rPr lang="en-US" sz="2800">
                <a:latin typeface="Arial"/>
                <a:ea typeface="+mn-lt"/>
                <a:cs typeface="+mn-lt"/>
              </a:rPr>
              <a:t> partnership</a:t>
            </a:r>
            <a:endParaRPr lang="en-US" sz="2800">
              <a:latin typeface="Arial"/>
              <a:ea typeface="Calibri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>
                <a:latin typeface="Arial"/>
                <a:ea typeface="Calibri"/>
                <a:cs typeface="Arial"/>
              </a:rPr>
              <a:t>How </a:t>
            </a:r>
            <a:r>
              <a:rPr lang="en-US" sz="2800" err="1">
                <a:latin typeface="Arial"/>
                <a:ea typeface="Calibri"/>
                <a:cs typeface="Arial"/>
              </a:rPr>
              <a:t>OpenSciEd</a:t>
            </a:r>
            <a:r>
              <a:rPr lang="en-US" sz="2800">
                <a:latin typeface="Arial"/>
                <a:ea typeface="Calibri"/>
                <a:cs typeface="Arial"/>
              </a:rPr>
              <a:t> is different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>
                <a:latin typeface="Arial"/>
                <a:ea typeface="Calibri"/>
                <a:cs typeface="Arial"/>
              </a:rPr>
              <a:t>District Experience: Fall River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8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4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>
            <a:spLocks noGrp="1"/>
          </p:cNvSpPr>
          <p:nvPr>
            <p:ph type="title"/>
          </p:nvPr>
        </p:nvSpPr>
        <p:spPr>
          <a:xfrm>
            <a:off x="838200" y="106642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DESE Educational Vision</a:t>
            </a:r>
            <a:r>
              <a:rPr lang="en-US" b="0"/>
              <a:t> </a:t>
            </a:r>
            <a:endParaRPr/>
          </a:p>
        </p:txBody>
      </p:sp>
      <p:grpSp>
        <p:nvGrpSpPr>
          <p:cNvPr id="267" name="Google Shape;267;p5" descr="Box text what does that look like in a classroom"/>
          <p:cNvGrpSpPr/>
          <p:nvPr/>
        </p:nvGrpSpPr>
        <p:grpSpPr>
          <a:xfrm>
            <a:off x="401444" y="1408521"/>
            <a:ext cx="5618356" cy="1292017"/>
            <a:chOff x="0" y="1627"/>
            <a:chExt cx="1865376" cy="1073841"/>
          </a:xfrm>
        </p:grpSpPr>
        <p:sp>
          <p:nvSpPr>
            <p:cNvPr id="268" name="Google Shape;268;p5"/>
            <p:cNvSpPr/>
            <p:nvPr/>
          </p:nvSpPr>
          <p:spPr>
            <a:xfrm>
              <a:off x="0" y="1627"/>
              <a:ext cx="1865376" cy="1073841"/>
            </a:xfrm>
            <a:prstGeom prst="roundRect">
              <a:avLst>
                <a:gd name="adj" fmla="val 16667"/>
              </a:avLst>
            </a:prstGeom>
            <a:solidFill>
              <a:srgbClr val="292F6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 txBox="1"/>
            <p:nvPr/>
          </p:nvSpPr>
          <p:spPr>
            <a:xfrm>
              <a:off x="52421" y="54048"/>
              <a:ext cx="1760534" cy="968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What does that look like in a classroom? </a:t>
              </a:r>
              <a:endParaRPr/>
            </a:p>
          </p:txBody>
        </p:sp>
      </p:grpSp>
      <p:grpSp>
        <p:nvGrpSpPr>
          <p:cNvPr id="254" name="Google Shape;254;p5" descr="Word bubble that says learning experiences are relevant, real world and interactive"/>
          <p:cNvGrpSpPr/>
          <p:nvPr/>
        </p:nvGrpSpPr>
        <p:grpSpPr>
          <a:xfrm>
            <a:off x="401444" y="2846611"/>
            <a:ext cx="5854389" cy="3708493"/>
            <a:chOff x="0" y="1812"/>
            <a:chExt cx="5854389" cy="3708493"/>
          </a:xfrm>
        </p:grpSpPr>
        <p:sp>
          <p:nvSpPr>
            <p:cNvPr id="255" name="Google Shape;255;p5"/>
            <p:cNvSpPr/>
            <p:nvPr/>
          </p:nvSpPr>
          <p:spPr>
            <a:xfrm rot="5400000">
              <a:off x="3502469" y="-1273448"/>
              <a:ext cx="957030" cy="374680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ABCB8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2107580" y="168159"/>
              <a:ext cx="3700091" cy="863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known and valued</a:t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0" y="1812"/>
              <a:ext cx="2107580" cy="1196288"/>
            </a:xfrm>
            <a:prstGeom prst="roundRect">
              <a:avLst>
                <a:gd name="adj" fmla="val 16667"/>
              </a:avLst>
            </a:prstGeom>
            <a:solidFill>
              <a:srgbClr val="CB5A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 txBox="1"/>
            <p:nvPr/>
          </p:nvSpPr>
          <p:spPr>
            <a:xfrm>
              <a:off x="58398" y="60210"/>
              <a:ext cx="1990784" cy="107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All students</a:t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5400000">
              <a:off x="3502469" y="-17345"/>
              <a:ext cx="957030" cy="374680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A2B4BE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 txBox="1"/>
            <p:nvPr/>
          </p:nvSpPr>
          <p:spPr>
            <a:xfrm>
              <a:off x="2107580" y="1424262"/>
              <a:ext cx="3700091" cy="863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relevant, real-world and interactive</a:t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0" y="1257914"/>
              <a:ext cx="2107580" cy="1196288"/>
            </a:xfrm>
            <a:prstGeom prst="roundRect">
              <a:avLst>
                <a:gd name="adj" fmla="val 16667"/>
              </a:avLst>
            </a:prstGeom>
            <a:solidFill>
              <a:srgbClr val="546C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58398" y="1316312"/>
              <a:ext cx="1990784" cy="107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Learning experiences</a:t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3502469" y="1238756"/>
              <a:ext cx="957030" cy="374680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398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 txBox="1"/>
            <p:nvPr/>
          </p:nvSpPr>
          <p:spPr>
            <a:xfrm>
              <a:off x="2107580" y="2680363"/>
              <a:ext cx="3700091" cy="863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Enable students to excel at grade level and beyond</a:t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0" y="2514017"/>
              <a:ext cx="2107580" cy="1196288"/>
            </a:xfrm>
            <a:prstGeom prst="roundRect">
              <a:avLst>
                <a:gd name="adj" fmla="val 16667"/>
              </a:avLst>
            </a:prstGeom>
            <a:solidFill>
              <a:srgbClr val="D1A7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58398" y="2572415"/>
              <a:ext cx="1990784" cy="107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Individualized supports</a:t>
              </a:r>
              <a:endParaRPr/>
            </a:p>
          </p:txBody>
        </p:sp>
      </p:grpSp>
      <p:sp>
        <p:nvSpPr>
          <p:cNvPr id="270" name="Google Shape;270;p5" descr="text bubble"/>
          <p:cNvSpPr/>
          <p:nvPr/>
        </p:nvSpPr>
        <p:spPr>
          <a:xfrm>
            <a:off x="274320" y="4034790"/>
            <a:ext cx="6121815" cy="135161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5" descr="DESE's education vision graphic: in schools around the commonwealth, all students are known and valued, have relevant real-world learning experiences, and receive individualized support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3922" t="6712" r="13950" b="6788"/>
          <a:stretch/>
        </p:blipFill>
        <p:spPr>
          <a:xfrm>
            <a:off x="6740840" y="1617084"/>
            <a:ext cx="4891828" cy="451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0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9C7907-8182-6EE2-B566-08D776B879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375557"/>
            <a:ext cx="11458575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Massachusetts as a Partner State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Calibri" panose="020F050202020403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92FAD-4AF7-44D4-8C84-C7E73CB96CD2}"/>
              </a:ext>
            </a:extLst>
          </p:cNvPr>
          <p:cNvSpPr txBox="1"/>
          <p:nvPr/>
        </p:nvSpPr>
        <p:spPr>
          <a:xfrm>
            <a:off x="524181" y="1944266"/>
            <a:ext cx="7294184" cy="446276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National collaboration of partner states and national experts</a:t>
            </a:r>
            <a:endParaRPr lang="en-US" sz="2800">
              <a:solidFill>
                <a:schemeClr val="tx1">
                  <a:lumMod val="50000"/>
                </a:schemeClr>
              </a:solidFill>
              <a:latin typeface="Arial"/>
              <a:ea typeface="Calibri" panose="020F0502020204030204"/>
              <a:cs typeface="Calibri" panose="020F0502020204030204"/>
            </a:endParaRPr>
          </a:p>
          <a:p>
            <a:pPr marL="285115" indent="-28511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 science team on steering committee for development &amp; design of materials</a:t>
            </a:r>
            <a:endParaRPr lang="en-US" sz="2800">
              <a:solidFill>
                <a:schemeClr val="tx1">
                  <a:lumMod val="50000"/>
                </a:schemeClr>
              </a:solidFill>
              <a:latin typeface="Arial"/>
              <a:ea typeface="Calibri"/>
              <a:cs typeface="Calibri"/>
            </a:endParaRPr>
          </a:p>
          <a:p>
            <a:pPr marL="285115" indent="-28511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 teachers participate in professional learning</a:t>
            </a:r>
          </a:p>
          <a:p>
            <a:pPr marL="285115" indent="-28511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 teachers and students provide feedback on the materials in the development process</a:t>
            </a:r>
          </a:p>
        </p:txBody>
      </p:sp>
      <p:pic>
        <p:nvPicPr>
          <p:cNvPr id="10" name="Picture 9" descr="OpenSciEd Logo with a model of an atom">
            <a:extLst>
              <a:ext uri="{FF2B5EF4-FFF2-40B4-BE49-F238E27FC236}">
                <a16:creationId xmlns:a16="http://schemas.microsoft.com/office/drawing/2014/main" id="{D1FA09D3-B6BB-4C75-88CF-8B5EB3DA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149" y="1714229"/>
            <a:ext cx="4000500" cy="1143000"/>
          </a:xfrm>
          <a:prstGeom prst="rect">
            <a:avLst/>
          </a:prstGeom>
        </p:spPr>
      </p:pic>
      <p:pic>
        <p:nvPicPr>
          <p:cNvPr id="1026" name="Picture 2" descr="Map of 10 Partner States - Washington, California, New Mexico, Oklahoma, Louisiana, Iowa, Michigan, New Jersey &amp; Massachusetts">
            <a:extLst>
              <a:ext uri="{FF2B5EF4-FFF2-40B4-BE49-F238E27FC236}">
                <a16:creationId xmlns:a16="http://schemas.microsoft.com/office/drawing/2014/main" id="{8709E1B7-8D32-4B25-97AB-F8B82872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60" y="2917100"/>
            <a:ext cx="3906836" cy="28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F06AF0-EF91-48C6-BD74-E3307890FC1E}"/>
              </a:ext>
            </a:extLst>
          </p:cNvPr>
          <p:cNvSpPr txBox="1"/>
          <p:nvPr/>
        </p:nvSpPr>
        <p:spPr>
          <a:xfrm>
            <a:off x="8102841" y="5761975"/>
            <a:ext cx="36766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Partner States in the development of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407058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 descr="Table timeline">
            <a:extLst>
              <a:ext uri="{FF2B5EF4-FFF2-40B4-BE49-F238E27FC236}">
                <a16:creationId xmlns:a16="http://schemas.microsoft.com/office/drawing/2014/main" id="{3C2F564E-DBB2-4239-D1A8-786DF8CCB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154341"/>
              </p:ext>
            </p:extLst>
          </p:nvPr>
        </p:nvGraphicFramePr>
        <p:xfrm>
          <a:off x="814785" y="964405"/>
          <a:ext cx="105679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0CDD993-F861-0572-BE56-CDB1F4140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575" y="190288"/>
            <a:ext cx="10415588" cy="1928238"/>
          </a:xfrm>
        </p:spPr>
        <p:txBody>
          <a:bodyPr anchor="t">
            <a:normAutofit/>
          </a:bodyPr>
          <a:lstStyle/>
          <a:p>
            <a:r>
              <a:rPr lang="en-US" sz="4400" b="0" err="1">
                <a:latin typeface="Arial"/>
                <a:cs typeface="Arial"/>
              </a:rPr>
              <a:t>OpenSciEd</a:t>
            </a:r>
            <a:r>
              <a:rPr lang="en-US" sz="4400" b="0">
                <a:latin typeface="Arial"/>
                <a:cs typeface="Arial"/>
              </a:rPr>
              <a:t> Curriculum Development Timeline</a:t>
            </a:r>
          </a:p>
        </p:txBody>
      </p:sp>
    </p:spTree>
    <p:extLst>
      <p:ext uri="{BB962C8B-B14F-4D97-AF65-F5344CB8AC3E}">
        <p14:creationId xmlns:p14="http://schemas.microsoft.com/office/powerpoint/2010/main" val="416793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schemas.microsoft.com/office/infopath/2007/PartnerControls"/>
    <ds:schemaRef ds:uri="0128f6a2-0fe6-40ac-973e-bb0bf351512f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a12eb2f-f040-4639-9fb2-5a6588dc8035"/>
  </ds:schemaRefs>
</ds:datastoreItem>
</file>

<file path=customXml/itemProps2.xml><?xml version="1.0" encoding="utf-8"?>
<ds:datastoreItem xmlns:ds="http://schemas.openxmlformats.org/officeDocument/2006/customXml" ds:itemID="{5B2A2B1A-2251-4254-93B3-F92D9CA0CBCC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719</Words>
  <Application>Microsoft Office PowerPoint</Application>
  <PresentationFormat>Widescreen</PresentationFormat>
  <Paragraphs>105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DESE's Educational Vision   BESE Update April 29, 2025</vt:lpstr>
      <vt:lpstr>Focus on Strategic Objective 3: Diverse and Effective Workforce</vt:lpstr>
      <vt:lpstr>Focus on Strategic Objective 2: Deeper Learning</vt:lpstr>
      <vt:lpstr>Milken Educator Award</vt:lpstr>
      <vt:lpstr>  OpenSciEd in Massachusetts</vt:lpstr>
      <vt:lpstr>Agenda</vt:lpstr>
      <vt:lpstr>DESE Educational Vision </vt:lpstr>
      <vt:lpstr>Massachusetts as a Partner State   </vt:lpstr>
      <vt:lpstr>OpenSciEd Curriculum Development Timeline</vt:lpstr>
      <vt:lpstr>OpenSciEd in MA </vt:lpstr>
      <vt:lpstr>What is OpenSciEd?</vt:lpstr>
      <vt:lpstr>Example Units</vt:lpstr>
      <vt:lpstr>What's Next?</vt:lpstr>
      <vt:lpstr>Fall River Curriculum Adoption Timeline </vt:lpstr>
      <vt:lpstr>Impact in the Fall River Schools 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April 29, 2025 Regular Meeting Item 1 PowerPoint: DESE's Educational Vision, BESE Update April 29, 2025</dc:title>
  <dc:creator>DESE</dc:creator>
  <cp:lastModifiedBy>Zou, Dong (EOE)</cp:lastModifiedBy>
  <cp:revision>5</cp:revision>
  <dcterms:created xsi:type="dcterms:W3CDTF">2022-10-11T20:32:22Z</dcterms:created>
  <dcterms:modified xsi:type="dcterms:W3CDTF">2025-04-29T22:24:48Z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29 2025 12:00AM</vt:lpwstr>
  </property>
</Properties>
</file>