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72" r:id="rId6"/>
    <p:sldId id="276" r:id="rId7"/>
    <p:sldId id="317" r:id="rId8"/>
    <p:sldId id="319" r:id="rId9"/>
    <p:sldId id="270" r:id="rId10"/>
    <p:sldId id="268" r:id="rId11"/>
    <p:sldId id="314" r:id="rId12"/>
    <p:sldId id="273" r:id="rId13"/>
    <p:sldId id="265" r:id="rId14"/>
    <p:sldId id="318" r:id="rId15"/>
    <p:sldId id="316" r:id="rId16"/>
    <p:sldId id="30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566A3B-26F0-C060-4E80-FDC6A6AA311E}" name="Cote, Andrea (DESE)" initials="C(" userId="S::andrea.j.cote@mass.gov::2daef489-b5e8-4fe6-8a49-16de58dc3def" providerId="AD"/>
  <p188:author id="{71C5A34C-DAFB-B874-5381-0A722849607C}" name="Moore, Paula B. (DESE)" initials="PM" userId="Moore, Paula B. (DESE)" providerId="None"/>
  <p188:author id="{ED477785-1139-1DB2-87FE-14B0A939CA78}" name="Gantzer, Jacqulyn (DESE)" initials="GJ" userId="S::jacqulyn.m.gantzer@mass.gov::81b9826a-2338-44cc-a8f8-0780396a776a" providerId="AD"/>
  <p188:author id="{F0FEC0E7-EBCA-F243-8540-701DB9F971F3}" name="Gantzer, Jacqulyn (DESE)" initials="JG" userId="S::Jacqulyn.M.Gantzer@mass.gov::81b9826a-2338-44cc-a8f8-0780396a77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FFF2CC"/>
    <a:srgbClr val="000000"/>
    <a:srgbClr val="8397E7"/>
    <a:srgbClr val="AFCBFD"/>
    <a:srgbClr val="93A9FF"/>
    <a:srgbClr val="86A9E2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A317E-4F80-443F-92F7-B501F176C0C8}" v="1252" dt="2025-04-23T17:19:10.473"/>
    <p1510:client id="{CA19C665-0539-4E37-8B49-CD61ACCEB756}" v="426" dt="2025-04-23T17:18:16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2" d="100"/>
          <a:sy n="102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9FC56-AAE1-5CFA-5465-52C8A94DF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B016C-B323-FBE5-36AD-921A20531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7D608-2149-B353-BF3C-E6F9C6DEB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9AEFF-8DDC-459D-1547-45484731E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3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F7CD6-FA6E-CDA9-739E-5E87883DF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8CE531-B30E-ED16-E872-696902F77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69027-E864-A039-B3AB-6141E7A51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5F993-6544-5FD2-C079-85150A075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B7EFC-018B-880E-E0C9-C738A02CF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6325C-58B5-D061-F4EB-DABA2B940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8D508-09C2-5B58-8BED-89CC5EFEA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3B5BE-3FD9-E97A-D838-CF4B98E12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C3756-8E48-7BB1-5751-1F12E3414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768419-4A7D-A0E8-A591-C78C0B167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D6AB8-D729-A889-6DC7-DF8D62E50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F3AFF-3B86-1F64-C60A-8D88DAC6D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0B42-C81F-0349-0527-BF6125C0C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15756-FAB2-39C8-8C31-0BBB6AB3C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1A9CB7-0F57-2842-1126-50CB07DF1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79D17-843E-158F-29C7-ACEC5B757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6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06BEC-1052-959F-46FF-2BEC9D4DE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68D1A-A14B-C711-384A-F14C72EB9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73BF6-4B5E-635B-1745-74C09AE73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BD828-B7CA-FDDB-CFBC-9DD1BDD7F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8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F3D13-6362-0609-A444-E5DF4099D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54865-6281-B7EB-0B06-A735E7A72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7AD7E5-EF38-CA62-7CF9-F55525396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BD0C-9622-88B0-E525-6A61D8082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85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7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27566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13538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08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15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18532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>
                <a:solidFill>
                  <a:srgbClr val="008C58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>
                <a:solidFill>
                  <a:srgbClr val="008C58"/>
                </a:solidFill>
                <a:effectLst/>
                <a:latin typeface="Open Sans" panose="020B0606030504020204" pitchFamily="34" charset="0"/>
                <a:hlinkClick r:id="rId3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>
              <a:solidFill>
                <a:srgbClr val="008C58"/>
              </a:solidFill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FB5436B4-6AFB-79CD-A9BB-A5BEC0E24117}"/>
              </a:ext>
            </a:extLst>
          </p:cNvPr>
          <p:cNvSpPr/>
          <p:nvPr userDrawn="1"/>
        </p:nvSpPr>
        <p:spPr>
          <a:xfrm>
            <a:off x="0" y="188442"/>
            <a:ext cx="677128" cy="349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6" y="0"/>
                </a:moveTo>
                <a:cubicBezTo>
                  <a:pt x="10637" y="0"/>
                  <a:pt x="7604" y="3521"/>
                  <a:pt x="6858" y="8464"/>
                </a:cubicBezTo>
                <a:cubicBezTo>
                  <a:pt x="5038" y="8261"/>
                  <a:pt x="1166" y="7787"/>
                  <a:pt x="0" y="7719"/>
                </a:cubicBezTo>
                <a:lnTo>
                  <a:pt x="0" y="14084"/>
                </a:lnTo>
                <a:cubicBezTo>
                  <a:pt x="840" y="14016"/>
                  <a:pt x="2892" y="13745"/>
                  <a:pt x="4059" y="13610"/>
                </a:cubicBezTo>
                <a:lnTo>
                  <a:pt x="5832" y="13407"/>
                </a:lnTo>
                <a:cubicBezTo>
                  <a:pt x="6251" y="13339"/>
                  <a:pt x="6625" y="13339"/>
                  <a:pt x="6905" y="13271"/>
                </a:cubicBezTo>
                <a:cubicBezTo>
                  <a:pt x="7698" y="18147"/>
                  <a:pt x="10683" y="21600"/>
                  <a:pt x="14136" y="21600"/>
                </a:cubicBezTo>
                <a:cubicBezTo>
                  <a:pt x="18241" y="21600"/>
                  <a:pt x="21600" y="16725"/>
                  <a:pt x="21600" y="10766"/>
                </a:cubicBezTo>
                <a:cubicBezTo>
                  <a:pt x="21553" y="4875"/>
                  <a:pt x="18241" y="0"/>
                  <a:pt x="14136" y="0"/>
                </a:cubicBezTo>
                <a:close/>
                <a:moveTo>
                  <a:pt x="14136" y="17266"/>
                </a:moveTo>
                <a:cubicBezTo>
                  <a:pt x="11710" y="17266"/>
                  <a:pt x="9704" y="14355"/>
                  <a:pt x="9704" y="10834"/>
                </a:cubicBezTo>
                <a:cubicBezTo>
                  <a:pt x="9704" y="7313"/>
                  <a:pt x="11710" y="4401"/>
                  <a:pt x="14136" y="4401"/>
                </a:cubicBezTo>
                <a:cubicBezTo>
                  <a:pt x="16562" y="4401"/>
                  <a:pt x="18568" y="7313"/>
                  <a:pt x="18568" y="10834"/>
                </a:cubicBezTo>
                <a:cubicBezTo>
                  <a:pt x="18568" y="14355"/>
                  <a:pt x="16562" y="17266"/>
                  <a:pt x="14136" y="17266"/>
                </a:cubicBezTo>
                <a:close/>
                <a:moveTo>
                  <a:pt x="0" y="68"/>
                </a:moveTo>
                <a:cubicBezTo>
                  <a:pt x="187" y="68"/>
                  <a:pt x="373" y="68"/>
                  <a:pt x="560" y="68"/>
                </a:cubicBezTo>
                <a:cubicBezTo>
                  <a:pt x="1306" y="68"/>
                  <a:pt x="2053" y="203"/>
                  <a:pt x="2752" y="406"/>
                </a:cubicBezTo>
                <a:cubicBezTo>
                  <a:pt x="3452" y="609"/>
                  <a:pt x="4012" y="948"/>
                  <a:pt x="4525" y="1286"/>
                </a:cubicBezTo>
                <a:lnTo>
                  <a:pt x="4245" y="4875"/>
                </a:lnTo>
                <a:cubicBezTo>
                  <a:pt x="3732" y="4537"/>
                  <a:pt x="3172" y="4266"/>
                  <a:pt x="2566" y="3995"/>
                </a:cubicBezTo>
                <a:cubicBezTo>
                  <a:pt x="1959" y="3792"/>
                  <a:pt x="1306" y="3656"/>
                  <a:pt x="606" y="3656"/>
                </a:cubicBezTo>
                <a:cubicBezTo>
                  <a:pt x="420" y="3656"/>
                  <a:pt x="233" y="3656"/>
                  <a:pt x="47" y="3724"/>
                </a:cubicBezTo>
                <a:lnTo>
                  <a:pt x="47" y="68"/>
                </a:lnTo>
                <a:close/>
                <a:moveTo>
                  <a:pt x="4059" y="15641"/>
                </a:moveTo>
                <a:lnTo>
                  <a:pt x="4992" y="15506"/>
                </a:lnTo>
                <a:lnTo>
                  <a:pt x="4992" y="19975"/>
                </a:lnTo>
                <a:cubicBezTo>
                  <a:pt x="4479" y="20381"/>
                  <a:pt x="3825" y="20787"/>
                  <a:pt x="3032" y="21058"/>
                </a:cubicBezTo>
                <a:cubicBezTo>
                  <a:pt x="2193" y="21397"/>
                  <a:pt x="1306" y="21532"/>
                  <a:pt x="327" y="21532"/>
                </a:cubicBezTo>
                <a:cubicBezTo>
                  <a:pt x="233" y="21532"/>
                  <a:pt x="140" y="21532"/>
                  <a:pt x="0" y="21532"/>
                </a:cubicBezTo>
                <a:lnTo>
                  <a:pt x="0" y="17876"/>
                </a:lnTo>
                <a:cubicBezTo>
                  <a:pt x="140" y="17876"/>
                  <a:pt x="280" y="17876"/>
                  <a:pt x="420" y="17876"/>
                </a:cubicBezTo>
                <a:cubicBezTo>
                  <a:pt x="700" y="17876"/>
                  <a:pt x="1026" y="17876"/>
                  <a:pt x="1353" y="17808"/>
                </a:cubicBezTo>
                <a:cubicBezTo>
                  <a:pt x="1679" y="17740"/>
                  <a:pt x="2006" y="17673"/>
                  <a:pt x="2379" y="17605"/>
                </a:cubicBezTo>
                <a:lnTo>
                  <a:pt x="2379" y="15845"/>
                </a:lnTo>
                <a:cubicBezTo>
                  <a:pt x="2986" y="15777"/>
                  <a:pt x="3592" y="15709"/>
                  <a:pt x="4059" y="1564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8FB4FB-1032-2A75-A140-55787D4904E8}"/>
              </a:ext>
            </a:extLst>
          </p:cNvPr>
          <p:cNvGrpSpPr/>
          <p:nvPr userDrawn="1"/>
        </p:nvGrpSpPr>
        <p:grpSpPr>
          <a:xfrm>
            <a:off x="12298927" y="-58779"/>
            <a:ext cx="2182200" cy="604829"/>
            <a:chOff x="-1808527" y="-16654"/>
            <a:chExt cx="1636650" cy="604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7527D4-AFBD-EF66-D18E-9701D6DA2422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628855" cy="604829"/>
              <a:chOff x="-2250002" y="21447"/>
              <a:chExt cx="1628855" cy="60482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F0DE2A-9348-647F-72C6-9AB792876608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25752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FE428A-C69C-E6D0-409C-478EB3CD65E0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3296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6DB18A-7015-9E44-A8F5-FF928E2FFE79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B222679E-976B-E14A-0E04-4F59D9BC0163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5EE29ED1-4510-51AE-25F8-32BFE1CB8ED5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B1EF8E-97E1-4021-9FEC-5841BB6268C0}"/>
              </a:ext>
            </a:extLst>
          </p:cNvPr>
          <p:cNvGrpSpPr/>
          <p:nvPr userDrawn="1"/>
        </p:nvGrpSpPr>
        <p:grpSpPr>
          <a:xfrm>
            <a:off x="2963331" y="6404530"/>
            <a:ext cx="6221308" cy="354850"/>
            <a:chOff x="1714499" y="5181599"/>
            <a:chExt cx="4141472" cy="314961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FC71595B-2011-4FBF-6885-00E3C44825D6}"/>
                </a:ext>
              </a:extLst>
            </p:cNvPr>
            <p:cNvSpPr/>
            <p:nvPr userDrawn="1"/>
          </p:nvSpPr>
          <p:spPr>
            <a:xfrm>
              <a:off x="2603499" y="5181599"/>
              <a:ext cx="2494281" cy="31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82" y="6358"/>
                  </a:moveTo>
                  <a:cubicBezTo>
                    <a:pt x="7138" y="5923"/>
                    <a:pt x="7072" y="5574"/>
                    <a:pt x="7006" y="5400"/>
                  </a:cubicBezTo>
                  <a:cubicBezTo>
                    <a:pt x="6940" y="5139"/>
                    <a:pt x="6863" y="5052"/>
                    <a:pt x="6775" y="5052"/>
                  </a:cubicBezTo>
                  <a:cubicBezTo>
                    <a:pt x="6676" y="5052"/>
                    <a:pt x="6588" y="5226"/>
                    <a:pt x="6511" y="5487"/>
                  </a:cubicBezTo>
                  <a:cubicBezTo>
                    <a:pt x="6434" y="5748"/>
                    <a:pt x="6368" y="6097"/>
                    <a:pt x="6302" y="6619"/>
                  </a:cubicBezTo>
                  <a:cubicBezTo>
                    <a:pt x="6236" y="7142"/>
                    <a:pt x="6203" y="7752"/>
                    <a:pt x="6170" y="8448"/>
                  </a:cubicBezTo>
                  <a:cubicBezTo>
                    <a:pt x="6137" y="9145"/>
                    <a:pt x="6126" y="9929"/>
                    <a:pt x="6126" y="10800"/>
                  </a:cubicBezTo>
                  <a:cubicBezTo>
                    <a:pt x="6126" y="11758"/>
                    <a:pt x="6148" y="12629"/>
                    <a:pt x="6181" y="13413"/>
                  </a:cubicBezTo>
                  <a:cubicBezTo>
                    <a:pt x="6214" y="14110"/>
                    <a:pt x="6269" y="14719"/>
                    <a:pt x="6335" y="15155"/>
                  </a:cubicBezTo>
                  <a:cubicBezTo>
                    <a:pt x="6401" y="15590"/>
                    <a:pt x="6478" y="15939"/>
                    <a:pt x="6555" y="16200"/>
                  </a:cubicBezTo>
                  <a:cubicBezTo>
                    <a:pt x="6643" y="16461"/>
                    <a:pt x="6731" y="16548"/>
                    <a:pt x="6830" y="16548"/>
                  </a:cubicBezTo>
                  <a:cubicBezTo>
                    <a:pt x="6918" y="16548"/>
                    <a:pt x="6995" y="16461"/>
                    <a:pt x="7061" y="16374"/>
                  </a:cubicBezTo>
                  <a:cubicBezTo>
                    <a:pt x="7138" y="16287"/>
                    <a:pt x="7204" y="16113"/>
                    <a:pt x="7259" y="15939"/>
                  </a:cubicBezTo>
                  <a:lnTo>
                    <a:pt x="7215" y="14719"/>
                  </a:lnTo>
                  <a:cubicBezTo>
                    <a:pt x="7149" y="14894"/>
                    <a:pt x="7094" y="15068"/>
                    <a:pt x="7028" y="15155"/>
                  </a:cubicBezTo>
                  <a:cubicBezTo>
                    <a:pt x="6973" y="15242"/>
                    <a:pt x="6907" y="15242"/>
                    <a:pt x="6841" y="15242"/>
                  </a:cubicBezTo>
                  <a:cubicBezTo>
                    <a:pt x="6687" y="15242"/>
                    <a:pt x="6566" y="14894"/>
                    <a:pt x="6478" y="14197"/>
                  </a:cubicBezTo>
                  <a:cubicBezTo>
                    <a:pt x="6390" y="13500"/>
                    <a:pt x="6346" y="12455"/>
                    <a:pt x="6346" y="11148"/>
                  </a:cubicBezTo>
                  <a:lnTo>
                    <a:pt x="6346" y="10974"/>
                  </a:lnTo>
                  <a:lnTo>
                    <a:pt x="7336" y="10974"/>
                  </a:lnTo>
                  <a:lnTo>
                    <a:pt x="7336" y="10016"/>
                  </a:lnTo>
                  <a:cubicBezTo>
                    <a:pt x="7336" y="9319"/>
                    <a:pt x="7325" y="8623"/>
                    <a:pt x="7292" y="8013"/>
                  </a:cubicBezTo>
                  <a:cubicBezTo>
                    <a:pt x="7270" y="7316"/>
                    <a:pt x="7237" y="6794"/>
                    <a:pt x="7182" y="6358"/>
                  </a:cubicBezTo>
                  <a:close/>
                  <a:moveTo>
                    <a:pt x="6346" y="9668"/>
                  </a:moveTo>
                  <a:cubicBezTo>
                    <a:pt x="6357" y="8623"/>
                    <a:pt x="6412" y="7839"/>
                    <a:pt x="6478" y="7229"/>
                  </a:cubicBezTo>
                  <a:cubicBezTo>
                    <a:pt x="6555" y="6619"/>
                    <a:pt x="6643" y="6358"/>
                    <a:pt x="6764" y="6358"/>
                  </a:cubicBezTo>
                  <a:cubicBezTo>
                    <a:pt x="6830" y="6358"/>
                    <a:pt x="6885" y="6445"/>
                    <a:pt x="6929" y="6619"/>
                  </a:cubicBezTo>
                  <a:cubicBezTo>
                    <a:pt x="6973" y="6794"/>
                    <a:pt x="7006" y="7055"/>
                    <a:pt x="7039" y="7316"/>
                  </a:cubicBezTo>
                  <a:cubicBezTo>
                    <a:pt x="7072" y="7577"/>
                    <a:pt x="7094" y="8013"/>
                    <a:pt x="7105" y="8361"/>
                  </a:cubicBezTo>
                  <a:cubicBezTo>
                    <a:pt x="7116" y="8797"/>
                    <a:pt x="7127" y="9145"/>
                    <a:pt x="7127" y="9581"/>
                  </a:cubicBezTo>
                  <a:lnTo>
                    <a:pt x="6346" y="9668"/>
                  </a:lnTo>
                  <a:close/>
                  <a:moveTo>
                    <a:pt x="4047" y="6358"/>
                  </a:moveTo>
                  <a:cubicBezTo>
                    <a:pt x="4003" y="5923"/>
                    <a:pt x="3937" y="5574"/>
                    <a:pt x="3871" y="5400"/>
                  </a:cubicBezTo>
                  <a:cubicBezTo>
                    <a:pt x="3805" y="5139"/>
                    <a:pt x="3728" y="5052"/>
                    <a:pt x="3640" y="5052"/>
                  </a:cubicBezTo>
                  <a:cubicBezTo>
                    <a:pt x="3541" y="5052"/>
                    <a:pt x="3453" y="5226"/>
                    <a:pt x="3376" y="5487"/>
                  </a:cubicBezTo>
                  <a:cubicBezTo>
                    <a:pt x="3299" y="5748"/>
                    <a:pt x="3233" y="6097"/>
                    <a:pt x="3167" y="6619"/>
                  </a:cubicBezTo>
                  <a:cubicBezTo>
                    <a:pt x="3101" y="7142"/>
                    <a:pt x="3068" y="7752"/>
                    <a:pt x="3035" y="8448"/>
                  </a:cubicBezTo>
                  <a:cubicBezTo>
                    <a:pt x="3002" y="9145"/>
                    <a:pt x="2991" y="9929"/>
                    <a:pt x="2991" y="10800"/>
                  </a:cubicBezTo>
                  <a:cubicBezTo>
                    <a:pt x="2991" y="11758"/>
                    <a:pt x="3013" y="12629"/>
                    <a:pt x="3046" y="13413"/>
                  </a:cubicBezTo>
                  <a:cubicBezTo>
                    <a:pt x="3079" y="14110"/>
                    <a:pt x="3134" y="14719"/>
                    <a:pt x="3200" y="15155"/>
                  </a:cubicBezTo>
                  <a:cubicBezTo>
                    <a:pt x="3266" y="15590"/>
                    <a:pt x="3343" y="15939"/>
                    <a:pt x="3420" y="16200"/>
                  </a:cubicBezTo>
                  <a:cubicBezTo>
                    <a:pt x="3508" y="16461"/>
                    <a:pt x="3596" y="16548"/>
                    <a:pt x="3695" y="16548"/>
                  </a:cubicBezTo>
                  <a:cubicBezTo>
                    <a:pt x="3783" y="16548"/>
                    <a:pt x="3860" y="16461"/>
                    <a:pt x="3926" y="16374"/>
                  </a:cubicBezTo>
                  <a:cubicBezTo>
                    <a:pt x="4003" y="16287"/>
                    <a:pt x="4069" y="16113"/>
                    <a:pt x="4124" y="15939"/>
                  </a:cubicBezTo>
                  <a:lnTo>
                    <a:pt x="4080" y="14719"/>
                  </a:lnTo>
                  <a:cubicBezTo>
                    <a:pt x="4014" y="14894"/>
                    <a:pt x="3959" y="15068"/>
                    <a:pt x="3893" y="15155"/>
                  </a:cubicBezTo>
                  <a:cubicBezTo>
                    <a:pt x="3838" y="15242"/>
                    <a:pt x="3772" y="15242"/>
                    <a:pt x="3706" y="15242"/>
                  </a:cubicBezTo>
                  <a:cubicBezTo>
                    <a:pt x="3552" y="15242"/>
                    <a:pt x="3431" y="14894"/>
                    <a:pt x="3343" y="14197"/>
                  </a:cubicBezTo>
                  <a:cubicBezTo>
                    <a:pt x="3255" y="13500"/>
                    <a:pt x="3211" y="12455"/>
                    <a:pt x="3211" y="11148"/>
                  </a:cubicBezTo>
                  <a:lnTo>
                    <a:pt x="3211" y="10974"/>
                  </a:lnTo>
                  <a:lnTo>
                    <a:pt x="4201" y="10974"/>
                  </a:lnTo>
                  <a:lnTo>
                    <a:pt x="4201" y="10016"/>
                  </a:lnTo>
                  <a:cubicBezTo>
                    <a:pt x="4201" y="9319"/>
                    <a:pt x="4190" y="8623"/>
                    <a:pt x="4157" y="8013"/>
                  </a:cubicBezTo>
                  <a:cubicBezTo>
                    <a:pt x="4135" y="7316"/>
                    <a:pt x="4102" y="6794"/>
                    <a:pt x="4047" y="6358"/>
                  </a:cubicBezTo>
                  <a:close/>
                  <a:moveTo>
                    <a:pt x="3211" y="9668"/>
                  </a:moveTo>
                  <a:cubicBezTo>
                    <a:pt x="3222" y="8623"/>
                    <a:pt x="3277" y="7839"/>
                    <a:pt x="3343" y="7229"/>
                  </a:cubicBezTo>
                  <a:cubicBezTo>
                    <a:pt x="3420" y="6619"/>
                    <a:pt x="3508" y="6358"/>
                    <a:pt x="3629" y="6358"/>
                  </a:cubicBezTo>
                  <a:cubicBezTo>
                    <a:pt x="3695" y="6358"/>
                    <a:pt x="3750" y="6445"/>
                    <a:pt x="3794" y="6619"/>
                  </a:cubicBezTo>
                  <a:cubicBezTo>
                    <a:pt x="3838" y="6794"/>
                    <a:pt x="3871" y="7055"/>
                    <a:pt x="3904" y="7316"/>
                  </a:cubicBezTo>
                  <a:cubicBezTo>
                    <a:pt x="3937" y="7577"/>
                    <a:pt x="3959" y="8013"/>
                    <a:pt x="3970" y="8361"/>
                  </a:cubicBezTo>
                  <a:cubicBezTo>
                    <a:pt x="3981" y="8797"/>
                    <a:pt x="3992" y="9145"/>
                    <a:pt x="3992" y="9581"/>
                  </a:cubicBezTo>
                  <a:lnTo>
                    <a:pt x="3211" y="9668"/>
                  </a:lnTo>
                  <a:close/>
                  <a:moveTo>
                    <a:pt x="5554" y="11235"/>
                  </a:moveTo>
                  <a:cubicBezTo>
                    <a:pt x="5620" y="11758"/>
                    <a:pt x="5653" y="12368"/>
                    <a:pt x="5653" y="13152"/>
                  </a:cubicBezTo>
                  <a:cubicBezTo>
                    <a:pt x="5653" y="14110"/>
                    <a:pt x="5609" y="14894"/>
                    <a:pt x="5521" y="15503"/>
                  </a:cubicBezTo>
                  <a:cubicBezTo>
                    <a:pt x="5433" y="16113"/>
                    <a:pt x="5301" y="16374"/>
                    <a:pt x="5136" y="16374"/>
                  </a:cubicBezTo>
                  <a:cubicBezTo>
                    <a:pt x="5048" y="16374"/>
                    <a:pt x="4960" y="16287"/>
                    <a:pt x="4894" y="16200"/>
                  </a:cubicBezTo>
                  <a:cubicBezTo>
                    <a:pt x="4817" y="16113"/>
                    <a:pt x="4751" y="15939"/>
                    <a:pt x="4696" y="15677"/>
                  </a:cubicBezTo>
                  <a:lnTo>
                    <a:pt x="4751" y="14371"/>
                  </a:lnTo>
                  <a:cubicBezTo>
                    <a:pt x="4806" y="14632"/>
                    <a:pt x="4861" y="14719"/>
                    <a:pt x="4927" y="14894"/>
                  </a:cubicBezTo>
                  <a:cubicBezTo>
                    <a:pt x="4993" y="14981"/>
                    <a:pt x="5059" y="15068"/>
                    <a:pt x="5125" y="15068"/>
                  </a:cubicBezTo>
                  <a:cubicBezTo>
                    <a:pt x="5224" y="15068"/>
                    <a:pt x="5301" y="14894"/>
                    <a:pt x="5356" y="14632"/>
                  </a:cubicBezTo>
                  <a:cubicBezTo>
                    <a:pt x="5411" y="14371"/>
                    <a:pt x="5444" y="13848"/>
                    <a:pt x="5444" y="13326"/>
                  </a:cubicBezTo>
                  <a:cubicBezTo>
                    <a:pt x="5444" y="12803"/>
                    <a:pt x="5422" y="12455"/>
                    <a:pt x="5378" y="12106"/>
                  </a:cubicBezTo>
                  <a:cubicBezTo>
                    <a:pt x="5334" y="11845"/>
                    <a:pt x="5257" y="11584"/>
                    <a:pt x="5169" y="11323"/>
                  </a:cubicBezTo>
                  <a:lnTo>
                    <a:pt x="5070" y="11061"/>
                  </a:lnTo>
                  <a:cubicBezTo>
                    <a:pt x="4949" y="10713"/>
                    <a:pt x="4861" y="10365"/>
                    <a:pt x="4795" y="9842"/>
                  </a:cubicBezTo>
                  <a:cubicBezTo>
                    <a:pt x="4729" y="9319"/>
                    <a:pt x="4707" y="8797"/>
                    <a:pt x="4707" y="8013"/>
                  </a:cubicBezTo>
                  <a:cubicBezTo>
                    <a:pt x="4707" y="7577"/>
                    <a:pt x="4718" y="7142"/>
                    <a:pt x="4740" y="6794"/>
                  </a:cubicBezTo>
                  <a:cubicBezTo>
                    <a:pt x="4762" y="6445"/>
                    <a:pt x="4795" y="6097"/>
                    <a:pt x="4839" y="5836"/>
                  </a:cubicBezTo>
                  <a:cubicBezTo>
                    <a:pt x="4883" y="5574"/>
                    <a:pt x="4938" y="5400"/>
                    <a:pt x="4993" y="5226"/>
                  </a:cubicBezTo>
                  <a:cubicBezTo>
                    <a:pt x="5048" y="5052"/>
                    <a:pt x="5114" y="4965"/>
                    <a:pt x="5191" y="4965"/>
                  </a:cubicBezTo>
                  <a:cubicBezTo>
                    <a:pt x="5257" y="4965"/>
                    <a:pt x="5323" y="5052"/>
                    <a:pt x="5400" y="5139"/>
                  </a:cubicBezTo>
                  <a:cubicBezTo>
                    <a:pt x="5477" y="5226"/>
                    <a:pt x="5532" y="5400"/>
                    <a:pt x="5598" y="5574"/>
                  </a:cubicBezTo>
                  <a:lnTo>
                    <a:pt x="5532" y="6968"/>
                  </a:lnTo>
                  <a:cubicBezTo>
                    <a:pt x="5477" y="6706"/>
                    <a:pt x="5422" y="6619"/>
                    <a:pt x="5367" y="6532"/>
                  </a:cubicBezTo>
                  <a:cubicBezTo>
                    <a:pt x="5312" y="6445"/>
                    <a:pt x="5257" y="6358"/>
                    <a:pt x="5202" y="6358"/>
                  </a:cubicBezTo>
                  <a:cubicBezTo>
                    <a:pt x="5103" y="6358"/>
                    <a:pt x="5026" y="6532"/>
                    <a:pt x="4982" y="6794"/>
                  </a:cubicBezTo>
                  <a:cubicBezTo>
                    <a:pt x="4938" y="7142"/>
                    <a:pt x="4905" y="7490"/>
                    <a:pt x="4905" y="8013"/>
                  </a:cubicBezTo>
                  <a:cubicBezTo>
                    <a:pt x="4905" y="8448"/>
                    <a:pt x="4927" y="8797"/>
                    <a:pt x="4960" y="9058"/>
                  </a:cubicBezTo>
                  <a:cubicBezTo>
                    <a:pt x="4993" y="9319"/>
                    <a:pt x="5070" y="9581"/>
                    <a:pt x="5180" y="9842"/>
                  </a:cubicBezTo>
                  <a:lnTo>
                    <a:pt x="5268" y="10016"/>
                  </a:lnTo>
                  <a:cubicBezTo>
                    <a:pt x="5400" y="10365"/>
                    <a:pt x="5488" y="10800"/>
                    <a:pt x="5554" y="11235"/>
                  </a:cubicBezTo>
                  <a:close/>
                  <a:moveTo>
                    <a:pt x="1056" y="6445"/>
                  </a:moveTo>
                  <a:cubicBezTo>
                    <a:pt x="1001" y="6010"/>
                    <a:pt x="946" y="5661"/>
                    <a:pt x="869" y="5400"/>
                  </a:cubicBezTo>
                  <a:cubicBezTo>
                    <a:pt x="792" y="5139"/>
                    <a:pt x="715" y="5052"/>
                    <a:pt x="627" y="5052"/>
                  </a:cubicBezTo>
                  <a:cubicBezTo>
                    <a:pt x="528" y="5052"/>
                    <a:pt x="451" y="5226"/>
                    <a:pt x="385" y="5487"/>
                  </a:cubicBezTo>
                  <a:cubicBezTo>
                    <a:pt x="319" y="5748"/>
                    <a:pt x="253" y="6097"/>
                    <a:pt x="209" y="6445"/>
                  </a:cubicBezTo>
                  <a:lnTo>
                    <a:pt x="176" y="5052"/>
                  </a:lnTo>
                  <a:lnTo>
                    <a:pt x="0" y="5052"/>
                  </a:lnTo>
                  <a:lnTo>
                    <a:pt x="0" y="21600"/>
                  </a:lnTo>
                  <a:lnTo>
                    <a:pt x="209" y="21600"/>
                  </a:lnTo>
                  <a:lnTo>
                    <a:pt x="209" y="15677"/>
                  </a:lnTo>
                  <a:cubicBezTo>
                    <a:pt x="253" y="15939"/>
                    <a:pt x="297" y="16113"/>
                    <a:pt x="363" y="16200"/>
                  </a:cubicBezTo>
                  <a:cubicBezTo>
                    <a:pt x="418" y="16374"/>
                    <a:pt x="484" y="16374"/>
                    <a:pt x="550" y="16374"/>
                  </a:cubicBezTo>
                  <a:cubicBezTo>
                    <a:pt x="638" y="16374"/>
                    <a:pt x="715" y="16287"/>
                    <a:pt x="803" y="16026"/>
                  </a:cubicBezTo>
                  <a:cubicBezTo>
                    <a:pt x="880" y="15765"/>
                    <a:pt x="957" y="15416"/>
                    <a:pt x="1023" y="14894"/>
                  </a:cubicBezTo>
                  <a:cubicBezTo>
                    <a:pt x="1089" y="14371"/>
                    <a:pt x="1133" y="13761"/>
                    <a:pt x="1177" y="13065"/>
                  </a:cubicBezTo>
                  <a:cubicBezTo>
                    <a:pt x="1210" y="12281"/>
                    <a:pt x="1232" y="11410"/>
                    <a:pt x="1232" y="10365"/>
                  </a:cubicBezTo>
                  <a:cubicBezTo>
                    <a:pt x="1232" y="9494"/>
                    <a:pt x="1221" y="8710"/>
                    <a:pt x="1188" y="8100"/>
                  </a:cubicBezTo>
                  <a:cubicBezTo>
                    <a:pt x="1155" y="7490"/>
                    <a:pt x="1111" y="6968"/>
                    <a:pt x="1056" y="6445"/>
                  </a:cubicBezTo>
                  <a:close/>
                  <a:moveTo>
                    <a:pt x="968" y="12629"/>
                  </a:moveTo>
                  <a:cubicBezTo>
                    <a:pt x="935" y="13239"/>
                    <a:pt x="902" y="13674"/>
                    <a:pt x="858" y="14110"/>
                  </a:cubicBezTo>
                  <a:cubicBezTo>
                    <a:pt x="814" y="14458"/>
                    <a:pt x="759" y="14719"/>
                    <a:pt x="704" y="14894"/>
                  </a:cubicBezTo>
                  <a:cubicBezTo>
                    <a:pt x="649" y="15068"/>
                    <a:pt x="583" y="15155"/>
                    <a:pt x="528" y="15155"/>
                  </a:cubicBezTo>
                  <a:cubicBezTo>
                    <a:pt x="473" y="15155"/>
                    <a:pt x="418" y="15068"/>
                    <a:pt x="374" y="14981"/>
                  </a:cubicBezTo>
                  <a:cubicBezTo>
                    <a:pt x="319" y="14894"/>
                    <a:pt x="275" y="14632"/>
                    <a:pt x="231" y="14371"/>
                  </a:cubicBezTo>
                  <a:lnTo>
                    <a:pt x="231" y="7926"/>
                  </a:lnTo>
                  <a:cubicBezTo>
                    <a:pt x="242" y="7752"/>
                    <a:pt x="264" y="7577"/>
                    <a:pt x="297" y="7403"/>
                  </a:cubicBezTo>
                  <a:cubicBezTo>
                    <a:pt x="319" y="7229"/>
                    <a:pt x="352" y="7055"/>
                    <a:pt x="385" y="6881"/>
                  </a:cubicBezTo>
                  <a:cubicBezTo>
                    <a:pt x="418" y="6706"/>
                    <a:pt x="451" y="6619"/>
                    <a:pt x="495" y="6532"/>
                  </a:cubicBezTo>
                  <a:cubicBezTo>
                    <a:pt x="528" y="6445"/>
                    <a:pt x="572" y="6358"/>
                    <a:pt x="616" y="6358"/>
                  </a:cubicBezTo>
                  <a:cubicBezTo>
                    <a:pt x="759" y="6358"/>
                    <a:pt x="869" y="6706"/>
                    <a:pt x="935" y="7403"/>
                  </a:cubicBezTo>
                  <a:cubicBezTo>
                    <a:pt x="1001" y="8100"/>
                    <a:pt x="1034" y="9145"/>
                    <a:pt x="1034" y="10364"/>
                  </a:cubicBezTo>
                  <a:cubicBezTo>
                    <a:pt x="1001" y="11323"/>
                    <a:pt x="990" y="12106"/>
                    <a:pt x="968" y="12629"/>
                  </a:cubicBezTo>
                  <a:close/>
                  <a:moveTo>
                    <a:pt x="21556" y="8187"/>
                  </a:moveTo>
                  <a:cubicBezTo>
                    <a:pt x="21523" y="7490"/>
                    <a:pt x="21479" y="6881"/>
                    <a:pt x="21424" y="6445"/>
                  </a:cubicBezTo>
                  <a:cubicBezTo>
                    <a:pt x="21369" y="6010"/>
                    <a:pt x="21303" y="5661"/>
                    <a:pt x="21215" y="5400"/>
                  </a:cubicBezTo>
                  <a:cubicBezTo>
                    <a:pt x="21127" y="5139"/>
                    <a:pt x="21050" y="5052"/>
                    <a:pt x="20962" y="5052"/>
                  </a:cubicBezTo>
                  <a:cubicBezTo>
                    <a:pt x="20874" y="5052"/>
                    <a:pt x="20786" y="5139"/>
                    <a:pt x="20698" y="5400"/>
                  </a:cubicBezTo>
                  <a:cubicBezTo>
                    <a:pt x="20621" y="5661"/>
                    <a:pt x="20544" y="6010"/>
                    <a:pt x="20489" y="6532"/>
                  </a:cubicBezTo>
                  <a:cubicBezTo>
                    <a:pt x="20434" y="7055"/>
                    <a:pt x="20379" y="7664"/>
                    <a:pt x="20346" y="8361"/>
                  </a:cubicBezTo>
                  <a:cubicBezTo>
                    <a:pt x="20313" y="9058"/>
                    <a:pt x="20291" y="9929"/>
                    <a:pt x="20291" y="10800"/>
                  </a:cubicBezTo>
                  <a:cubicBezTo>
                    <a:pt x="20291" y="11671"/>
                    <a:pt x="20313" y="12542"/>
                    <a:pt x="20346" y="13239"/>
                  </a:cubicBezTo>
                  <a:cubicBezTo>
                    <a:pt x="20379" y="13935"/>
                    <a:pt x="20423" y="14545"/>
                    <a:pt x="20478" y="14981"/>
                  </a:cubicBezTo>
                  <a:cubicBezTo>
                    <a:pt x="20533" y="15416"/>
                    <a:pt x="20599" y="15852"/>
                    <a:pt x="20687" y="16026"/>
                  </a:cubicBezTo>
                  <a:cubicBezTo>
                    <a:pt x="20764" y="16287"/>
                    <a:pt x="20852" y="16374"/>
                    <a:pt x="20940" y="16374"/>
                  </a:cubicBezTo>
                  <a:cubicBezTo>
                    <a:pt x="21028" y="16374"/>
                    <a:pt x="21116" y="16287"/>
                    <a:pt x="21193" y="16026"/>
                  </a:cubicBezTo>
                  <a:cubicBezTo>
                    <a:pt x="21270" y="15765"/>
                    <a:pt x="21347" y="15416"/>
                    <a:pt x="21402" y="14894"/>
                  </a:cubicBezTo>
                  <a:cubicBezTo>
                    <a:pt x="21457" y="14371"/>
                    <a:pt x="21512" y="13761"/>
                    <a:pt x="21545" y="13064"/>
                  </a:cubicBezTo>
                  <a:cubicBezTo>
                    <a:pt x="21578" y="12368"/>
                    <a:pt x="21600" y="11497"/>
                    <a:pt x="21600" y="10626"/>
                  </a:cubicBezTo>
                  <a:cubicBezTo>
                    <a:pt x="21600" y="9668"/>
                    <a:pt x="21589" y="8884"/>
                    <a:pt x="21556" y="8187"/>
                  </a:cubicBezTo>
                  <a:close/>
                  <a:moveTo>
                    <a:pt x="21347" y="12803"/>
                  </a:moveTo>
                  <a:cubicBezTo>
                    <a:pt x="21325" y="13326"/>
                    <a:pt x="21292" y="13848"/>
                    <a:pt x="21248" y="14197"/>
                  </a:cubicBezTo>
                  <a:cubicBezTo>
                    <a:pt x="21204" y="14545"/>
                    <a:pt x="21160" y="14806"/>
                    <a:pt x="21105" y="14981"/>
                  </a:cubicBezTo>
                  <a:cubicBezTo>
                    <a:pt x="21050" y="15155"/>
                    <a:pt x="20995" y="15242"/>
                    <a:pt x="20940" y="15242"/>
                  </a:cubicBezTo>
                  <a:cubicBezTo>
                    <a:pt x="20885" y="15242"/>
                    <a:pt x="20830" y="15155"/>
                    <a:pt x="20775" y="14981"/>
                  </a:cubicBezTo>
                  <a:cubicBezTo>
                    <a:pt x="20720" y="14806"/>
                    <a:pt x="20676" y="14545"/>
                    <a:pt x="20632" y="14197"/>
                  </a:cubicBezTo>
                  <a:cubicBezTo>
                    <a:pt x="20588" y="13848"/>
                    <a:pt x="20555" y="13413"/>
                    <a:pt x="20533" y="12803"/>
                  </a:cubicBezTo>
                  <a:cubicBezTo>
                    <a:pt x="20511" y="12281"/>
                    <a:pt x="20500" y="11584"/>
                    <a:pt x="20500" y="10800"/>
                  </a:cubicBezTo>
                  <a:cubicBezTo>
                    <a:pt x="20500" y="10016"/>
                    <a:pt x="20511" y="9319"/>
                    <a:pt x="20533" y="8797"/>
                  </a:cubicBezTo>
                  <a:cubicBezTo>
                    <a:pt x="20555" y="8274"/>
                    <a:pt x="20588" y="7752"/>
                    <a:pt x="20632" y="7490"/>
                  </a:cubicBezTo>
                  <a:cubicBezTo>
                    <a:pt x="20676" y="7142"/>
                    <a:pt x="20720" y="6881"/>
                    <a:pt x="20775" y="6706"/>
                  </a:cubicBezTo>
                  <a:cubicBezTo>
                    <a:pt x="20830" y="6532"/>
                    <a:pt x="20885" y="6445"/>
                    <a:pt x="20940" y="6445"/>
                  </a:cubicBezTo>
                  <a:cubicBezTo>
                    <a:pt x="20995" y="6445"/>
                    <a:pt x="21050" y="6532"/>
                    <a:pt x="21105" y="6706"/>
                  </a:cubicBezTo>
                  <a:cubicBezTo>
                    <a:pt x="21160" y="6881"/>
                    <a:pt x="21204" y="7142"/>
                    <a:pt x="21248" y="7490"/>
                  </a:cubicBezTo>
                  <a:cubicBezTo>
                    <a:pt x="21292" y="7839"/>
                    <a:pt x="21325" y="8274"/>
                    <a:pt x="21347" y="8884"/>
                  </a:cubicBezTo>
                  <a:cubicBezTo>
                    <a:pt x="21369" y="9406"/>
                    <a:pt x="21380" y="10103"/>
                    <a:pt x="21380" y="10887"/>
                  </a:cubicBezTo>
                  <a:cubicBezTo>
                    <a:pt x="21391" y="11584"/>
                    <a:pt x="21369" y="12281"/>
                    <a:pt x="21347" y="12803"/>
                  </a:cubicBezTo>
                  <a:close/>
                  <a:moveTo>
                    <a:pt x="2563" y="5139"/>
                  </a:moveTo>
                  <a:cubicBezTo>
                    <a:pt x="2596" y="5226"/>
                    <a:pt x="2629" y="5313"/>
                    <a:pt x="2651" y="5313"/>
                  </a:cubicBezTo>
                  <a:lnTo>
                    <a:pt x="2618" y="6794"/>
                  </a:lnTo>
                  <a:cubicBezTo>
                    <a:pt x="2596" y="6706"/>
                    <a:pt x="2563" y="6619"/>
                    <a:pt x="2541" y="6532"/>
                  </a:cubicBezTo>
                  <a:cubicBezTo>
                    <a:pt x="2508" y="6445"/>
                    <a:pt x="2475" y="6445"/>
                    <a:pt x="2442" y="6445"/>
                  </a:cubicBezTo>
                  <a:cubicBezTo>
                    <a:pt x="2387" y="6445"/>
                    <a:pt x="2332" y="6532"/>
                    <a:pt x="2277" y="6706"/>
                  </a:cubicBezTo>
                  <a:cubicBezTo>
                    <a:pt x="2233" y="6881"/>
                    <a:pt x="2189" y="7142"/>
                    <a:pt x="2145" y="7403"/>
                  </a:cubicBezTo>
                  <a:cubicBezTo>
                    <a:pt x="2112" y="7752"/>
                    <a:pt x="2079" y="8100"/>
                    <a:pt x="2057" y="8623"/>
                  </a:cubicBezTo>
                  <a:cubicBezTo>
                    <a:pt x="2035" y="9145"/>
                    <a:pt x="2024" y="9668"/>
                    <a:pt x="2024" y="10277"/>
                  </a:cubicBezTo>
                  <a:lnTo>
                    <a:pt x="2024" y="16200"/>
                  </a:lnTo>
                  <a:lnTo>
                    <a:pt x="1815" y="16200"/>
                  </a:lnTo>
                  <a:lnTo>
                    <a:pt x="1815" y="5226"/>
                  </a:lnTo>
                  <a:lnTo>
                    <a:pt x="1958" y="5226"/>
                  </a:lnTo>
                  <a:lnTo>
                    <a:pt x="1991" y="7403"/>
                  </a:lnTo>
                  <a:cubicBezTo>
                    <a:pt x="2024" y="6706"/>
                    <a:pt x="2079" y="6097"/>
                    <a:pt x="2156" y="5661"/>
                  </a:cubicBezTo>
                  <a:cubicBezTo>
                    <a:pt x="2233" y="5226"/>
                    <a:pt x="2321" y="5052"/>
                    <a:pt x="2420" y="5052"/>
                  </a:cubicBezTo>
                  <a:cubicBezTo>
                    <a:pt x="2486" y="5052"/>
                    <a:pt x="2519" y="5139"/>
                    <a:pt x="2563" y="5139"/>
                  </a:cubicBezTo>
                  <a:close/>
                  <a:moveTo>
                    <a:pt x="19235" y="5139"/>
                  </a:moveTo>
                  <a:cubicBezTo>
                    <a:pt x="19213" y="5139"/>
                    <a:pt x="19180" y="5052"/>
                    <a:pt x="19147" y="5052"/>
                  </a:cubicBezTo>
                  <a:cubicBezTo>
                    <a:pt x="19070" y="5052"/>
                    <a:pt x="18993" y="5139"/>
                    <a:pt x="18927" y="5313"/>
                  </a:cubicBezTo>
                  <a:cubicBezTo>
                    <a:pt x="18862" y="5487"/>
                    <a:pt x="18796" y="5748"/>
                    <a:pt x="18752" y="6010"/>
                  </a:cubicBezTo>
                  <a:cubicBezTo>
                    <a:pt x="18708" y="6271"/>
                    <a:pt x="18664" y="6706"/>
                    <a:pt x="18642" y="7229"/>
                  </a:cubicBezTo>
                  <a:cubicBezTo>
                    <a:pt x="18609" y="7664"/>
                    <a:pt x="18598" y="8274"/>
                    <a:pt x="18598" y="8884"/>
                  </a:cubicBezTo>
                  <a:cubicBezTo>
                    <a:pt x="18598" y="9755"/>
                    <a:pt x="18620" y="10452"/>
                    <a:pt x="18675" y="10974"/>
                  </a:cubicBezTo>
                  <a:cubicBezTo>
                    <a:pt x="18730" y="11497"/>
                    <a:pt x="18785" y="11932"/>
                    <a:pt x="18851" y="12194"/>
                  </a:cubicBezTo>
                  <a:cubicBezTo>
                    <a:pt x="18796" y="12368"/>
                    <a:pt x="18752" y="12629"/>
                    <a:pt x="18708" y="12977"/>
                  </a:cubicBezTo>
                  <a:cubicBezTo>
                    <a:pt x="18675" y="13326"/>
                    <a:pt x="18653" y="13761"/>
                    <a:pt x="18653" y="14197"/>
                  </a:cubicBezTo>
                  <a:cubicBezTo>
                    <a:pt x="18653" y="14632"/>
                    <a:pt x="18664" y="14893"/>
                    <a:pt x="18686" y="15155"/>
                  </a:cubicBezTo>
                  <a:cubicBezTo>
                    <a:pt x="18708" y="15416"/>
                    <a:pt x="18730" y="15590"/>
                    <a:pt x="18774" y="15764"/>
                  </a:cubicBezTo>
                  <a:cubicBezTo>
                    <a:pt x="18697" y="16026"/>
                    <a:pt x="18631" y="16287"/>
                    <a:pt x="18587" y="16635"/>
                  </a:cubicBezTo>
                  <a:cubicBezTo>
                    <a:pt x="18543" y="16984"/>
                    <a:pt x="18521" y="17506"/>
                    <a:pt x="18521" y="18116"/>
                  </a:cubicBezTo>
                  <a:cubicBezTo>
                    <a:pt x="18521" y="19161"/>
                    <a:pt x="18576" y="20032"/>
                    <a:pt x="18697" y="20642"/>
                  </a:cubicBezTo>
                  <a:cubicBezTo>
                    <a:pt x="18818" y="21252"/>
                    <a:pt x="18971" y="21513"/>
                    <a:pt x="19169" y="21513"/>
                  </a:cubicBezTo>
                  <a:cubicBezTo>
                    <a:pt x="19389" y="21513"/>
                    <a:pt x="19554" y="21164"/>
                    <a:pt x="19686" y="20468"/>
                  </a:cubicBezTo>
                  <a:cubicBezTo>
                    <a:pt x="19807" y="19771"/>
                    <a:pt x="19873" y="18900"/>
                    <a:pt x="19873" y="17681"/>
                  </a:cubicBezTo>
                  <a:cubicBezTo>
                    <a:pt x="19873" y="16810"/>
                    <a:pt x="19829" y="16113"/>
                    <a:pt x="19752" y="15590"/>
                  </a:cubicBezTo>
                  <a:cubicBezTo>
                    <a:pt x="19675" y="15068"/>
                    <a:pt x="19554" y="14806"/>
                    <a:pt x="19400" y="14806"/>
                  </a:cubicBezTo>
                  <a:lnTo>
                    <a:pt x="19037" y="14806"/>
                  </a:lnTo>
                  <a:cubicBezTo>
                    <a:pt x="18982" y="14806"/>
                    <a:pt x="18938" y="14719"/>
                    <a:pt x="18905" y="14545"/>
                  </a:cubicBezTo>
                  <a:cubicBezTo>
                    <a:pt x="18873" y="14371"/>
                    <a:pt x="18851" y="14110"/>
                    <a:pt x="18851" y="13761"/>
                  </a:cubicBezTo>
                  <a:cubicBezTo>
                    <a:pt x="18851" y="13500"/>
                    <a:pt x="18862" y="13239"/>
                    <a:pt x="18884" y="12977"/>
                  </a:cubicBezTo>
                  <a:cubicBezTo>
                    <a:pt x="18905" y="12716"/>
                    <a:pt x="18938" y="12542"/>
                    <a:pt x="18993" y="12455"/>
                  </a:cubicBezTo>
                  <a:cubicBezTo>
                    <a:pt x="19026" y="12455"/>
                    <a:pt x="19048" y="12542"/>
                    <a:pt x="19070" y="12542"/>
                  </a:cubicBezTo>
                  <a:cubicBezTo>
                    <a:pt x="19092" y="12542"/>
                    <a:pt x="19125" y="12542"/>
                    <a:pt x="19147" y="12542"/>
                  </a:cubicBezTo>
                  <a:cubicBezTo>
                    <a:pt x="19224" y="12542"/>
                    <a:pt x="19301" y="12455"/>
                    <a:pt x="19367" y="12281"/>
                  </a:cubicBezTo>
                  <a:cubicBezTo>
                    <a:pt x="19433" y="12106"/>
                    <a:pt x="19488" y="11845"/>
                    <a:pt x="19543" y="11584"/>
                  </a:cubicBezTo>
                  <a:cubicBezTo>
                    <a:pt x="19587" y="11235"/>
                    <a:pt x="19631" y="10887"/>
                    <a:pt x="19653" y="10365"/>
                  </a:cubicBezTo>
                  <a:cubicBezTo>
                    <a:pt x="19686" y="9929"/>
                    <a:pt x="19697" y="9319"/>
                    <a:pt x="19697" y="8710"/>
                  </a:cubicBezTo>
                  <a:cubicBezTo>
                    <a:pt x="19697" y="8187"/>
                    <a:pt x="19686" y="7665"/>
                    <a:pt x="19653" y="7229"/>
                  </a:cubicBezTo>
                  <a:cubicBezTo>
                    <a:pt x="19620" y="6794"/>
                    <a:pt x="19587" y="6358"/>
                    <a:pt x="19532" y="6097"/>
                  </a:cubicBezTo>
                  <a:lnTo>
                    <a:pt x="19785" y="6271"/>
                  </a:lnTo>
                  <a:lnTo>
                    <a:pt x="19917" y="6271"/>
                  </a:lnTo>
                  <a:lnTo>
                    <a:pt x="19917" y="5226"/>
                  </a:lnTo>
                  <a:lnTo>
                    <a:pt x="19323" y="5226"/>
                  </a:lnTo>
                  <a:cubicBezTo>
                    <a:pt x="19290" y="5226"/>
                    <a:pt x="19257" y="5139"/>
                    <a:pt x="19235" y="5139"/>
                  </a:cubicBezTo>
                  <a:close/>
                  <a:moveTo>
                    <a:pt x="18884" y="16200"/>
                  </a:moveTo>
                  <a:lnTo>
                    <a:pt x="19301" y="16200"/>
                  </a:lnTo>
                  <a:cubicBezTo>
                    <a:pt x="19345" y="16200"/>
                    <a:pt x="19400" y="16200"/>
                    <a:pt x="19433" y="16287"/>
                  </a:cubicBezTo>
                  <a:cubicBezTo>
                    <a:pt x="19466" y="16374"/>
                    <a:pt x="19510" y="16461"/>
                    <a:pt x="19543" y="16548"/>
                  </a:cubicBezTo>
                  <a:cubicBezTo>
                    <a:pt x="19576" y="16723"/>
                    <a:pt x="19598" y="16897"/>
                    <a:pt x="19609" y="17071"/>
                  </a:cubicBezTo>
                  <a:cubicBezTo>
                    <a:pt x="19631" y="17332"/>
                    <a:pt x="19631" y="17594"/>
                    <a:pt x="19631" y="17942"/>
                  </a:cubicBezTo>
                  <a:cubicBezTo>
                    <a:pt x="19631" y="18203"/>
                    <a:pt x="19620" y="18465"/>
                    <a:pt x="19609" y="18813"/>
                  </a:cubicBezTo>
                  <a:cubicBezTo>
                    <a:pt x="19587" y="19074"/>
                    <a:pt x="19565" y="19336"/>
                    <a:pt x="19521" y="19597"/>
                  </a:cubicBezTo>
                  <a:cubicBezTo>
                    <a:pt x="19477" y="19858"/>
                    <a:pt x="19433" y="20032"/>
                    <a:pt x="19367" y="20119"/>
                  </a:cubicBezTo>
                  <a:cubicBezTo>
                    <a:pt x="19301" y="20206"/>
                    <a:pt x="19235" y="20294"/>
                    <a:pt x="19147" y="20294"/>
                  </a:cubicBezTo>
                  <a:cubicBezTo>
                    <a:pt x="19004" y="20294"/>
                    <a:pt x="18895" y="20119"/>
                    <a:pt x="18818" y="19684"/>
                  </a:cubicBezTo>
                  <a:cubicBezTo>
                    <a:pt x="18741" y="19336"/>
                    <a:pt x="18697" y="18726"/>
                    <a:pt x="18697" y="17942"/>
                  </a:cubicBezTo>
                  <a:cubicBezTo>
                    <a:pt x="18697" y="17506"/>
                    <a:pt x="18708" y="17158"/>
                    <a:pt x="18741" y="16897"/>
                  </a:cubicBezTo>
                  <a:cubicBezTo>
                    <a:pt x="18796" y="16635"/>
                    <a:pt x="18829" y="16374"/>
                    <a:pt x="18884" y="16200"/>
                  </a:cubicBezTo>
                  <a:close/>
                  <a:moveTo>
                    <a:pt x="19477" y="8884"/>
                  </a:moveTo>
                  <a:cubicBezTo>
                    <a:pt x="19477" y="9755"/>
                    <a:pt x="19444" y="10365"/>
                    <a:pt x="19389" y="10800"/>
                  </a:cubicBezTo>
                  <a:cubicBezTo>
                    <a:pt x="19334" y="11236"/>
                    <a:pt x="19246" y="11410"/>
                    <a:pt x="19147" y="11410"/>
                  </a:cubicBezTo>
                  <a:cubicBezTo>
                    <a:pt x="19048" y="11410"/>
                    <a:pt x="18971" y="11236"/>
                    <a:pt x="18905" y="10800"/>
                  </a:cubicBezTo>
                  <a:cubicBezTo>
                    <a:pt x="18840" y="10365"/>
                    <a:pt x="18807" y="9668"/>
                    <a:pt x="18807" y="8797"/>
                  </a:cubicBezTo>
                  <a:cubicBezTo>
                    <a:pt x="18807" y="7926"/>
                    <a:pt x="18840" y="7316"/>
                    <a:pt x="18905" y="6881"/>
                  </a:cubicBezTo>
                  <a:cubicBezTo>
                    <a:pt x="18971" y="6445"/>
                    <a:pt x="19048" y="6271"/>
                    <a:pt x="19158" y="6271"/>
                  </a:cubicBezTo>
                  <a:cubicBezTo>
                    <a:pt x="19257" y="6271"/>
                    <a:pt x="19334" y="6532"/>
                    <a:pt x="19400" y="6968"/>
                  </a:cubicBezTo>
                  <a:cubicBezTo>
                    <a:pt x="19444" y="7403"/>
                    <a:pt x="19477" y="8013"/>
                    <a:pt x="19477" y="8884"/>
                  </a:cubicBezTo>
                  <a:close/>
                  <a:moveTo>
                    <a:pt x="14319" y="435"/>
                  </a:moveTo>
                  <a:cubicBezTo>
                    <a:pt x="14352" y="610"/>
                    <a:pt x="14363" y="871"/>
                    <a:pt x="14363" y="1219"/>
                  </a:cubicBezTo>
                  <a:cubicBezTo>
                    <a:pt x="14363" y="1568"/>
                    <a:pt x="14352" y="1829"/>
                    <a:pt x="14319" y="2003"/>
                  </a:cubicBezTo>
                  <a:cubicBezTo>
                    <a:pt x="14286" y="2177"/>
                    <a:pt x="14264" y="2264"/>
                    <a:pt x="14220" y="2264"/>
                  </a:cubicBezTo>
                  <a:cubicBezTo>
                    <a:pt x="14176" y="2264"/>
                    <a:pt x="14143" y="2177"/>
                    <a:pt x="14121" y="1916"/>
                  </a:cubicBezTo>
                  <a:cubicBezTo>
                    <a:pt x="14099" y="1742"/>
                    <a:pt x="14077" y="1481"/>
                    <a:pt x="14077" y="1132"/>
                  </a:cubicBezTo>
                  <a:cubicBezTo>
                    <a:pt x="14077" y="784"/>
                    <a:pt x="14088" y="523"/>
                    <a:pt x="14121" y="348"/>
                  </a:cubicBezTo>
                  <a:cubicBezTo>
                    <a:pt x="14143" y="174"/>
                    <a:pt x="14176" y="0"/>
                    <a:pt x="14220" y="0"/>
                  </a:cubicBezTo>
                  <a:cubicBezTo>
                    <a:pt x="14253" y="174"/>
                    <a:pt x="14286" y="261"/>
                    <a:pt x="14319" y="435"/>
                  </a:cubicBezTo>
                  <a:close/>
                  <a:moveTo>
                    <a:pt x="13527" y="14545"/>
                  </a:moveTo>
                  <a:lnTo>
                    <a:pt x="13560" y="15765"/>
                  </a:lnTo>
                  <a:cubicBezTo>
                    <a:pt x="13516" y="15852"/>
                    <a:pt x="13473" y="16026"/>
                    <a:pt x="13418" y="16113"/>
                  </a:cubicBezTo>
                  <a:cubicBezTo>
                    <a:pt x="13363" y="16200"/>
                    <a:pt x="13297" y="16287"/>
                    <a:pt x="13231" y="16287"/>
                  </a:cubicBezTo>
                  <a:cubicBezTo>
                    <a:pt x="12978" y="16287"/>
                    <a:pt x="12857" y="15416"/>
                    <a:pt x="12857" y="13587"/>
                  </a:cubicBezTo>
                  <a:lnTo>
                    <a:pt x="12857" y="6532"/>
                  </a:lnTo>
                  <a:lnTo>
                    <a:pt x="12626" y="6532"/>
                  </a:lnTo>
                  <a:lnTo>
                    <a:pt x="12626" y="5226"/>
                  </a:lnTo>
                  <a:lnTo>
                    <a:pt x="12857" y="5226"/>
                  </a:lnTo>
                  <a:lnTo>
                    <a:pt x="12857" y="1742"/>
                  </a:lnTo>
                  <a:lnTo>
                    <a:pt x="13066" y="1742"/>
                  </a:lnTo>
                  <a:lnTo>
                    <a:pt x="13066" y="5226"/>
                  </a:lnTo>
                  <a:lnTo>
                    <a:pt x="13505" y="5226"/>
                  </a:lnTo>
                  <a:lnTo>
                    <a:pt x="13505" y="6445"/>
                  </a:lnTo>
                  <a:lnTo>
                    <a:pt x="13066" y="6445"/>
                  </a:lnTo>
                  <a:lnTo>
                    <a:pt x="13066" y="13239"/>
                  </a:lnTo>
                  <a:cubicBezTo>
                    <a:pt x="13066" y="13848"/>
                    <a:pt x="13088" y="14284"/>
                    <a:pt x="13121" y="14545"/>
                  </a:cubicBezTo>
                  <a:cubicBezTo>
                    <a:pt x="13154" y="14806"/>
                    <a:pt x="13209" y="14894"/>
                    <a:pt x="13275" y="14894"/>
                  </a:cubicBezTo>
                  <a:cubicBezTo>
                    <a:pt x="13319" y="14894"/>
                    <a:pt x="13374" y="14894"/>
                    <a:pt x="13418" y="14806"/>
                  </a:cubicBezTo>
                  <a:cubicBezTo>
                    <a:pt x="13451" y="14719"/>
                    <a:pt x="13484" y="14632"/>
                    <a:pt x="13527" y="14545"/>
                  </a:cubicBezTo>
                  <a:close/>
                  <a:moveTo>
                    <a:pt x="14121" y="5226"/>
                  </a:moveTo>
                  <a:lnTo>
                    <a:pt x="14330" y="5226"/>
                  </a:lnTo>
                  <a:lnTo>
                    <a:pt x="14330" y="16200"/>
                  </a:lnTo>
                  <a:lnTo>
                    <a:pt x="14121" y="16200"/>
                  </a:lnTo>
                  <a:lnTo>
                    <a:pt x="14121" y="5226"/>
                  </a:lnTo>
                  <a:close/>
                  <a:moveTo>
                    <a:pt x="16057" y="6445"/>
                  </a:moveTo>
                  <a:cubicBezTo>
                    <a:pt x="16002" y="6010"/>
                    <a:pt x="15936" y="5661"/>
                    <a:pt x="15848" y="5400"/>
                  </a:cubicBezTo>
                  <a:cubicBezTo>
                    <a:pt x="15760" y="5139"/>
                    <a:pt x="15683" y="5052"/>
                    <a:pt x="15595" y="5052"/>
                  </a:cubicBezTo>
                  <a:cubicBezTo>
                    <a:pt x="15507" y="5052"/>
                    <a:pt x="15419" y="5139"/>
                    <a:pt x="15331" y="5400"/>
                  </a:cubicBezTo>
                  <a:cubicBezTo>
                    <a:pt x="15254" y="5661"/>
                    <a:pt x="15177" y="6010"/>
                    <a:pt x="15122" y="6532"/>
                  </a:cubicBezTo>
                  <a:cubicBezTo>
                    <a:pt x="15067" y="7055"/>
                    <a:pt x="15012" y="7664"/>
                    <a:pt x="14979" y="8361"/>
                  </a:cubicBezTo>
                  <a:cubicBezTo>
                    <a:pt x="14946" y="9058"/>
                    <a:pt x="14924" y="9929"/>
                    <a:pt x="14924" y="10800"/>
                  </a:cubicBezTo>
                  <a:cubicBezTo>
                    <a:pt x="14924" y="11671"/>
                    <a:pt x="14946" y="12542"/>
                    <a:pt x="14979" y="13239"/>
                  </a:cubicBezTo>
                  <a:cubicBezTo>
                    <a:pt x="15012" y="13935"/>
                    <a:pt x="15056" y="14545"/>
                    <a:pt x="15111" y="14981"/>
                  </a:cubicBezTo>
                  <a:cubicBezTo>
                    <a:pt x="15166" y="15416"/>
                    <a:pt x="15232" y="15852"/>
                    <a:pt x="15320" y="16026"/>
                  </a:cubicBezTo>
                  <a:cubicBezTo>
                    <a:pt x="15397" y="16287"/>
                    <a:pt x="15485" y="16374"/>
                    <a:pt x="15573" y="16374"/>
                  </a:cubicBezTo>
                  <a:cubicBezTo>
                    <a:pt x="15661" y="16374"/>
                    <a:pt x="15749" y="16287"/>
                    <a:pt x="15826" y="16026"/>
                  </a:cubicBezTo>
                  <a:cubicBezTo>
                    <a:pt x="15903" y="15765"/>
                    <a:pt x="15980" y="15416"/>
                    <a:pt x="16035" y="14894"/>
                  </a:cubicBezTo>
                  <a:cubicBezTo>
                    <a:pt x="16090" y="14371"/>
                    <a:pt x="16145" y="13761"/>
                    <a:pt x="16178" y="13064"/>
                  </a:cubicBezTo>
                  <a:cubicBezTo>
                    <a:pt x="16211" y="12368"/>
                    <a:pt x="16233" y="11497"/>
                    <a:pt x="16233" y="10626"/>
                  </a:cubicBezTo>
                  <a:cubicBezTo>
                    <a:pt x="16233" y="9755"/>
                    <a:pt x="16222" y="8884"/>
                    <a:pt x="16189" y="8274"/>
                  </a:cubicBezTo>
                  <a:cubicBezTo>
                    <a:pt x="16156" y="7664"/>
                    <a:pt x="16123" y="6968"/>
                    <a:pt x="16057" y="6445"/>
                  </a:cubicBezTo>
                  <a:close/>
                  <a:moveTo>
                    <a:pt x="15991" y="12803"/>
                  </a:moveTo>
                  <a:cubicBezTo>
                    <a:pt x="15969" y="13326"/>
                    <a:pt x="15936" y="13848"/>
                    <a:pt x="15892" y="14197"/>
                  </a:cubicBezTo>
                  <a:cubicBezTo>
                    <a:pt x="15848" y="14545"/>
                    <a:pt x="15804" y="14806"/>
                    <a:pt x="15749" y="14981"/>
                  </a:cubicBezTo>
                  <a:cubicBezTo>
                    <a:pt x="15694" y="15155"/>
                    <a:pt x="15639" y="15242"/>
                    <a:pt x="15584" y="15242"/>
                  </a:cubicBezTo>
                  <a:cubicBezTo>
                    <a:pt x="15529" y="15242"/>
                    <a:pt x="15474" y="15155"/>
                    <a:pt x="15419" y="14981"/>
                  </a:cubicBezTo>
                  <a:cubicBezTo>
                    <a:pt x="15364" y="14806"/>
                    <a:pt x="15320" y="14545"/>
                    <a:pt x="15276" y="14197"/>
                  </a:cubicBezTo>
                  <a:cubicBezTo>
                    <a:pt x="15232" y="13848"/>
                    <a:pt x="15199" y="13413"/>
                    <a:pt x="15177" y="12803"/>
                  </a:cubicBezTo>
                  <a:cubicBezTo>
                    <a:pt x="15155" y="12281"/>
                    <a:pt x="15144" y="11584"/>
                    <a:pt x="15144" y="10800"/>
                  </a:cubicBezTo>
                  <a:cubicBezTo>
                    <a:pt x="15144" y="10016"/>
                    <a:pt x="15155" y="9319"/>
                    <a:pt x="15177" y="8797"/>
                  </a:cubicBezTo>
                  <a:cubicBezTo>
                    <a:pt x="15199" y="8274"/>
                    <a:pt x="15232" y="7752"/>
                    <a:pt x="15276" y="7490"/>
                  </a:cubicBezTo>
                  <a:cubicBezTo>
                    <a:pt x="15320" y="7142"/>
                    <a:pt x="15364" y="6881"/>
                    <a:pt x="15419" y="6706"/>
                  </a:cubicBezTo>
                  <a:cubicBezTo>
                    <a:pt x="15474" y="6532"/>
                    <a:pt x="15529" y="6445"/>
                    <a:pt x="15584" y="6445"/>
                  </a:cubicBezTo>
                  <a:cubicBezTo>
                    <a:pt x="15639" y="6445"/>
                    <a:pt x="15694" y="6532"/>
                    <a:pt x="15749" y="6706"/>
                  </a:cubicBezTo>
                  <a:cubicBezTo>
                    <a:pt x="15804" y="6881"/>
                    <a:pt x="15848" y="7142"/>
                    <a:pt x="15892" y="7490"/>
                  </a:cubicBezTo>
                  <a:cubicBezTo>
                    <a:pt x="15936" y="7839"/>
                    <a:pt x="15969" y="8274"/>
                    <a:pt x="15991" y="8884"/>
                  </a:cubicBezTo>
                  <a:cubicBezTo>
                    <a:pt x="16013" y="9406"/>
                    <a:pt x="16024" y="10103"/>
                    <a:pt x="16024" y="10887"/>
                  </a:cubicBezTo>
                  <a:cubicBezTo>
                    <a:pt x="16024" y="11584"/>
                    <a:pt x="16013" y="12281"/>
                    <a:pt x="15991" y="12803"/>
                  </a:cubicBezTo>
                  <a:close/>
                  <a:moveTo>
                    <a:pt x="8930" y="6010"/>
                  </a:moveTo>
                  <a:cubicBezTo>
                    <a:pt x="9007" y="6619"/>
                    <a:pt x="9051" y="7490"/>
                    <a:pt x="9051" y="8623"/>
                  </a:cubicBezTo>
                  <a:lnTo>
                    <a:pt x="9051" y="16200"/>
                  </a:lnTo>
                  <a:lnTo>
                    <a:pt x="8842" y="16200"/>
                  </a:lnTo>
                  <a:lnTo>
                    <a:pt x="8842" y="8884"/>
                  </a:lnTo>
                  <a:cubicBezTo>
                    <a:pt x="8842" y="8187"/>
                    <a:pt x="8820" y="7577"/>
                    <a:pt x="8776" y="7055"/>
                  </a:cubicBezTo>
                  <a:cubicBezTo>
                    <a:pt x="8732" y="6619"/>
                    <a:pt x="8655" y="6358"/>
                    <a:pt x="8534" y="6358"/>
                  </a:cubicBezTo>
                  <a:cubicBezTo>
                    <a:pt x="8468" y="6358"/>
                    <a:pt x="8391" y="6532"/>
                    <a:pt x="8325" y="6794"/>
                  </a:cubicBezTo>
                  <a:cubicBezTo>
                    <a:pt x="8259" y="7055"/>
                    <a:pt x="8193" y="7490"/>
                    <a:pt x="8138" y="7926"/>
                  </a:cubicBezTo>
                  <a:lnTo>
                    <a:pt x="8138" y="16200"/>
                  </a:lnTo>
                  <a:lnTo>
                    <a:pt x="7930" y="16200"/>
                  </a:lnTo>
                  <a:lnTo>
                    <a:pt x="7930" y="5226"/>
                  </a:lnTo>
                  <a:lnTo>
                    <a:pt x="8084" y="5226"/>
                  </a:lnTo>
                  <a:lnTo>
                    <a:pt x="8116" y="6706"/>
                  </a:lnTo>
                  <a:cubicBezTo>
                    <a:pt x="8182" y="6184"/>
                    <a:pt x="8259" y="5748"/>
                    <a:pt x="8336" y="5487"/>
                  </a:cubicBezTo>
                  <a:cubicBezTo>
                    <a:pt x="8413" y="5226"/>
                    <a:pt x="8501" y="5052"/>
                    <a:pt x="8600" y="5052"/>
                  </a:cubicBezTo>
                  <a:cubicBezTo>
                    <a:pt x="8732" y="5052"/>
                    <a:pt x="8853" y="5400"/>
                    <a:pt x="8930" y="6010"/>
                  </a:cubicBezTo>
                  <a:close/>
                  <a:moveTo>
                    <a:pt x="11922" y="5923"/>
                  </a:moveTo>
                  <a:cubicBezTo>
                    <a:pt x="11878" y="5574"/>
                    <a:pt x="11823" y="5400"/>
                    <a:pt x="11768" y="5226"/>
                  </a:cubicBezTo>
                  <a:cubicBezTo>
                    <a:pt x="11713" y="5052"/>
                    <a:pt x="11647" y="5052"/>
                    <a:pt x="11570" y="5052"/>
                  </a:cubicBezTo>
                  <a:cubicBezTo>
                    <a:pt x="11471" y="5052"/>
                    <a:pt x="11394" y="5139"/>
                    <a:pt x="11306" y="5313"/>
                  </a:cubicBezTo>
                  <a:cubicBezTo>
                    <a:pt x="11229" y="5487"/>
                    <a:pt x="11141" y="5748"/>
                    <a:pt x="11053" y="6184"/>
                  </a:cubicBezTo>
                  <a:lnTo>
                    <a:pt x="11130" y="7316"/>
                  </a:lnTo>
                  <a:cubicBezTo>
                    <a:pt x="11218" y="6968"/>
                    <a:pt x="11295" y="6706"/>
                    <a:pt x="11361" y="6532"/>
                  </a:cubicBezTo>
                  <a:cubicBezTo>
                    <a:pt x="11427" y="6358"/>
                    <a:pt x="11493" y="6358"/>
                    <a:pt x="11548" y="6358"/>
                  </a:cubicBezTo>
                  <a:cubicBezTo>
                    <a:pt x="11636" y="6358"/>
                    <a:pt x="11713" y="6532"/>
                    <a:pt x="11768" y="6881"/>
                  </a:cubicBezTo>
                  <a:cubicBezTo>
                    <a:pt x="11823" y="7229"/>
                    <a:pt x="11856" y="7926"/>
                    <a:pt x="11856" y="8797"/>
                  </a:cubicBezTo>
                  <a:lnTo>
                    <a:pt x="11856" y="9581"/>
                  </a:lnTo>
                  <a:lnTo>
                    <a:pt x="11581" y="9581"/>
                  </a:lnTo>
                  <a:cubicBezTo>
                    <a:pt x="11493" y="9581"/>
                    <a:pt x="11405" y="9668"/>
                    <a:pt x="11328" y="9842"/>
                  </a:cubicBezTo>
                  <a:cubicBezTo>
                    <a:pt x="11251" y="10016"/>
                    <a:pt x="11185" y="10190"/>
                    <a:pt x="11130" y="10539"/>
                  </a:cubicBezTo>
                  <a:cubicBezTo>
                    <a:pt x="11075" y="10800"/>
                    <a:pt x="11031" y="11235"/>
                    <a:pt x="11009" y="11671"/>
                  </a:cubicBezTo>
                  <a:cubicBezTo>
                    <a:pt x="10987" y="12106"/>
                    <a:pt x="10965" y="12629"/>
                    <a:pt x="10965" y="13152"/>
                  </a:cubicBezTo>
                  <a:cubicBezTo>
                    <a:pt x="10965" y="13674"/>
                    <a:pt x="10976" y="14110"/>
                    <a:pt x="10998" y="14458"/>
                  </a:cubicBezTo>
                  <a:cubicBezTo>
                    <a:pt x="11020" y="14806"/>
                    <a:pt x="11053" y="15155"/>
                    <a:pt x="11097" y="15503"/>
                  </a:cubicBezTo>
                  <a:cubicBezTo>
                    <a:pt x="11141" y="15764"/>
                    <a:pt x="11185" y="16026"/>
                    <a:pt x="11240" y="16113"/>
                  </a:cubicBezTo>
                  <a:cubicBezTo>
                    <a:pt x="11295" y="16287"/>
                    <a:pt x="11361" y="16374"/>
                    <a:pt x="11427" y="16374"/>
                  </a:cubicBezTo>
                  <a:cubicBezTo>
                    <a:pt x="11515" y="16374"/>
                    <a:pt x="11603" y="16287"/>
                    <a:pt x="11680" y="16026"/>
                  </a:cubicBezTo>
                  <a:cubicBezTo>
                    <a:pt x="11757" y="15765"/>
                    <a:pt x="11823" y="15416"/>
                    <a:pt x="11878" y="14806"/>
                  </a:cubicBezTo>
                  <a:lnTo>
                    <a:pt x="11889" y="14806"/>
                  </a:lnTo>
                  <a:lnTo>
                    <a:pt x="11922" y="16113"/>
                  </a:lnTo>
                  <a:lnTo>
                    <a:pt x="12087" y="16113"/>
                  </a:lnTo>
                  <a:lnTo>
                    <a:pt x="12087" y="8971"/>
                  </a:lnTo>
                  <a:cubicBezTo>
                    <a:pt x="12087" y="8187"/>
                    <a:pt x="12076" y="7577"/>
                    <a:pt x="12054" y="7055"/>
                  </a:cubicBezTo>
                  <a:cubicBezTo>
                    <a:pt x="11999" y="6706"/>
                    <a:pt x="11966" y="6271"/>
                    <a:pt x="11922" y="5923"/>
                  </a:cubicBezTo>
                  <a:close/>
                  <a:moveTo>
                    <a:pt x="11856" y="13500"/>
                  </a:moveTo>
                  <a:cubicBezTo>
                    <a:pt x="11801" y="14110"/>
                    <a:pt x="11746" y="14545"/>
                    <a:pt x="11669" y="14806"/>
                  </a:cubicBezTo>
                  <a:cubicBezTo>
                    <a:pt x="11603" y="15068"/>
                    <a:pt x="11526" y="15155"/>
                    <a:pt x="11460" y="15155"/>
                  </a:cubicBezTo>
                  <a:cubicBezTo>
                    <a:pt x="11383" y="15155"/>
                    <a:pt x="11317" y="14981"/>
                    <a:pt x="11251" y="14719"/>
                  </a:cubicBezTo>
                  <a:cubicBezTo>
                    <a:pt x="11196" y="14458"/>
                    <a:pt x="11163" y="13935"/>
                    <a:pt x="11163" y="13152"/>
                  </a:cubicBezTo>
                  <a:cubicBezTo>
                    <a:pt x="11163" y="12542"/>
                    <a:pt x="11196" y="12019"/>
                    <a:pt x="11262" y="11584"/>
                  </a:cubicBezTo>
                  <a:cubicBezTo>
                    <a:pt x="11328" y="11148"/>
                    <a:pt x="11449" y="10974"/>
                    <a:pt x="11614" y="10887"/>
                  </a:cubicBezTo>
                  <a:lnTo>
                    <a:pt x="11845" y="10887"/>
                  </a:lnTo>
                  <a:lnTo>
                    <a:pt x="11845" y="13500"/>
                  </a:lnTo>
                  <a:close/>
                  <a:moveTo>
                    <a:pt x="10503" y="14545"/>
                  </a:moveTo>
                  <a:lnTo>
                    <a:pt x="10536" y="15765"/>
                  </a:lnTo>
                  <a:cubicBezTo>
                    <a:pt x="10492" y="15852"/>
                    <a:pt x="10448" y="16026"/>
                    <a:pt x="10393" y="16113"/>
                  </a:cubicBezTo>
                  <a:cubicBezTo>
                    <a:pt x="10338" y="16200"/>
                    <a:pt x="10272" y="16287"/>
                    <a:pt x="10206" y="16287"/>
                  </a:cubicBezTo>
                  <a:cubicBezTo>
                    <a:pt x="9953" y="16287"/>
                    <a:pt x="9832" y="15416"/>
                    <a:pt x="9832" y="13587"/>
                  </a:cubicBezTo>
                  <a:lnTo>
                    <a:pt x="9832" y="6532"/>
                  </a:lnTo>
                  <a:lnTo>
                    <a:pt x="9601" y="6532"/>
                  </a:lnTo>
                  <a:lnTo>
                    <a:pt x="9601" y="5226"/>
                  </a:lnTo>
                  <a:lnTo>
                    <a:pt x="9832" y="5226"/>
                  </a:lnTo>
                  <a:lnTo>
                    <a:pt x="9832" y="1742"/>
                  </a:lnTo>
                  <a:lnTo>
                    <a:pt x="10041" y="1742"/>
                  </a:lnTo>
                  <a:lnTo>
                    <a:pt x="10041" y="5226"/>
                  </a:lnTo>
                  <a:lnTo>
                    <a:pt x="10481" y="5226"/>
                  </a:lnTo>
                  <a:lnTo>
                    <a:pt x="10481" y="6445"/>
                  </a:lnTo>
                  <a:lnTo>
                    <a:pt x="10041" y="6445"/>
                  </a:lnTo>
                  <a:lnTo>
                    <a:pt x="10041" y="13239"/>
                  </a:lnTo>
                  <a:cubicBezTo>
                    <a:pt x="10041" y="13848"/>
                    <a:pt x="10063" y="14284"/>
                    <a:pt x="10096" y="14545"/>
                  </a:cubicBezTo>
                  <a:cubicBezTo>
                    <a:pt x="10129" y="14806"/>
                    <a:pt x="10184" y="14894"/>
                    <a:pt x="10250" y="14894"/>
                  </a:cubicBezTo>
                  <a:cubicBezTo>
                    <a:pt x="10294" y="14894"/>
                    <a:pt x="10349" y="14894"/>
                    <a:pt x="10393" y="14806"/>
                  </a:cubicBezTo>
                  <a:cubicBezTo>
                    <a:pt x="10426" y="14719"/>
                    <a:pt x="10459" y="14632"/>
                    <a:pt x="10503" y="14545"/>
                  </a:cubicBezTo>
                  <a:close/>
                  <a:moveTo>
                    <a:pt x="17839" y="6010"/>
                  </a:moveTo>
                  <a:cubicBezTo>
                    <a:pt x="17916" y="6619"/>
                    <a:pt x="17960" y="7490"/>
                    <a:pt x="17960" y="8623"/>
                  </a:cubicBezTo>
                  <a:lnTo>
                    <a:pt x="17960" y="16200"/>
                  </a:lnTo>
                  <a:lnTo>
                    <a:pt x="17751" y="16200"/>
                  </a:lnTo>
                  <a:lnTo>
                    <a:pt x="17751" y="8884"/>
                  </a:lnTo>
                  <a:cubicBezTo>
                    <a:pt x="17751" y="8187"/>
                    <a:pt x="17729" y="7577"/>
                    <a:pt x="17685" y="7055"/>
                  </a:cubicBezTo>
                  <a:cubicBezTo>
                    <a:pt x="17641" y="6619"/>
                    <a:pt x="17564" y="6358"/>
                    <a:pt x="17443" y="6358"/>
                  </a:cubicBezTo>
                  <a:cubicBezTo>
                    <a:pt x="17377" y="6358"/>
                    <a:pt x="17300" y="6532"/>
                    <a:pt x="17234" y="6794"/>
                  </a:cubicBezTo>
                  <a:cubicBezTo>
                    <a:pt x="17168" y="7055"/>
                    <a:pt x="17102" y="7490"/>
                    <a:pt x="17047" y="7926"/>
                  </a:cubicBezTo>
                  <a:lnTo>
                    <a:pt x="17047" y="16200"/>
                  </a:lnTo>
                  <a:lnTo>
                    <a:pt x="16838" y="16200"/>
                  </a:lnTo>
                  <a:lnTo>
                    <a:pt x="16838" y="5226"/>
                  </a:lnTo>
                  <a:lnTo>
                    <a:pt x="16992" y="5226"/>
                  </a:lnTo>
                  <a:lnTo>
                    <a:pt x="17025" y="6706"/>
                  </a:lnTo>
                  <a:cubicBezTo>
                    <a:pt x="17091" y="6184"/>
                    <a:pt x="17168" y="5748"/>
                    <a:pt x="17245" y="5487"/>
                  </a:cubicBezTo>
                  <a:cubicBezTo>
                    <a:pt x="17322" y="5226"/>
                    <a:pt x="17410" y="5052"/>
                    <a:pt x="17509" y="5052"/>
                  </a:cubicBezTo>
                  <a:cubicBezTo>
                    <a:pt x="17652" y="5052"/>
                    <a:pt x="17762" y="5400"/>
                    <a:pt x="17839" y="6010"/>
                  </a:cubicBezTo>
                  <a:close/>
                </a:path>
              </a:pathLst>
            </a:custGeom>
            <a:solidFill>
              <a:srgbClr val="001F3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CC804CFE-AB66-52E2-E3D0-8FE90FA4F14B}"/>
                </a:ext>
              </a:extLst>
            </p:cNvPr>
            <p:cNvSpPr/>
            <p:nvPr userDrawn="1"/>
          </p:nvSpPr>
          <p:spPr>
            <a:xfrm>
              <a:off x="1714499" y="5257800"/>
              <a:ext cx="4141472" cy="16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59" y="17540"/>
                  </a:moveTo>
                  <a:cubicBezTo>
                    <a:pt x="4279" y="18027"/>
                    <a:pt x="4286" y="18514"/>
                    <a:pt x="4286" y="19164"/>
                  </a:cubicBezTo>
                  <a:cubicBezTo>
                    <a:pt x="4286" y="19814"/>
                    <a:pt x="4279" y="20463"/>
                    <a:pt x="4259" y="20950"/>
                  </a:cubicBezTo>
                  <a:cubicBezTo>
                    <a:pt x="4239" y="21438"/>
                    <a:pt x="4219" y="21600"/>
                    <a:pt x="4193" y="21600"/>
                  </a:cubicBezTo>
                  <a:cubicBezTo>
                    <a:pt x="4166" y="21600"/>
                    <a:pt x="4146" y="21438"/>
                    <a:pt x="4127" y="20950"/>
                  </a:cubicBezTo>
                  <a:cubicBezTo>
                    <a:pt x="4107" y="20463"/>
                    <a:pt x="4100" y="19976"/>
                    <a:pt x="4100" y="19164"/>
                  </a:cubicBezTo>
                  <a:cubicBezTo>
                    <a:pt x="4100" y="18514"/>
                    <a:pt x="4107" y="17865"/>
                    <a:pt x="4127" y="17540"/>
                  </a:cubicBezTo>
                  <a:cubicBezTo>
                    <a:pt x="4146" y="17053"/>
                    <a:pt x="4166" y="16890"/>
                    <a:pt x="4193" y="16890"/>
                  </a:cubicBezTo>
                  <a:cubicBezTo>
                    <a:pt x="4219" y="16890"/>
                    <a:pt x="4246" y="17053"/>
                    <a:pt x="4259" y="17540"/>
                  </a:cubicBezTo>
                  <a:close/>
                  <a:moveTo>
                    <a:pt x="3670" y="13642"/>
                  </a:moveTo>
                  <a:lnTo>
                    <a:pt x="3623" y="18839"/>
                  </a:lnTo>
                  <a:lnTo>
                    <a:pt x="3617" y="18839"/>
                  </a:lnTo>
                  <a:lnTo>
                    <a:pt x="3564" y="13642"/>
                  </a:lnTo>
                  <a:lnTo>
                    <a:pt x="3411" y="650"/>
                  </a:lnTo>
                  <a:lnTo>
                    <a:pt x="3279" y="650"/>
                  </a:lnTo>
                  <a:lnTo>
                    <a:pt x="3126" y="13642"/>
                  </a:lnTo>
                  <a:lnTo>
                    <a:pt x="3073" y="18839"/>
                  </a:lnTo>
                  <a:lnTo>
                    <a:pt x="3067" y="18839"/>
                  </a:lnTo>
                  <a:lnTo>
                    <a:pt x="3027" y="13642"/>
                  </a:lnTo>
                  <a:lnTo>
                    <a:pt x="2881" y="650"/>
                  </a:lnTo>
                  <a:lnTo>
                    <a:pt x="2749" y="650"/>
                  </a:lnTo>
                  <a:lnTo>
                    <a:pt x="3001" y="21113"/>
                  </a:lnTo>
                  <a:lnTo>
                    <a:pt x="3133" y="21113"/>
                  </a:lnTo>
                  <a:lnTo>
                    <a:pt x="3285" y="8120"/>
                  </a:lnTo>
                  <a:lnTo>
                    <a:pt x="3338" y="2761"/>
                  </a:lnTo>
                  <a:lnTo>
                    <a:pt x="3391" y="8120"/>
                  </a:lnTo>
                  <a:lnTo>
                    <a:pt x="3544" y="21113"/>
                  </a:lnTo>
                  <a:lnTo>
                    <a:pt x="3689" y="21113"/>
                  </a:lnTo>
                  <a:lnTo>
                    <a:pt x="3934" y="650"/>
                  </a:lnTo>
                  <a:lnTo>
                    <a:pt x="3809" y="650"/>
                  </a:lnTo>
                  <a:lnTo>
                    <a:pt x="3670" y="13642"/>
                  </a:lnTo>
                  <a:close/>
                  <a:moveTo>
                    <a:pt x="2292" y="13642"/>
                  </a:moveTo>
                  <a:lnTo>
                    <a:pt x="2245" y="18839"/>
                  </a:lnTo>
                  <a:lnTo>
                    <a:pt x="2239" y="18839"/>
                  </a:lnTo>
                  <a:lnTo>
                    <a:pt x="2192" y="13642"/>
                  </a:lnTo>
                  <a:lnTo>
                    <a:pt x="2040" y="650"/>
                  </a:lnTo>
                  <a:lnTo>
                    <a:pt x="1908" y="650"/>
                  </a:lnTo>
                  <a:lnTo>
                    <a:pt x="1755" y="13642"/>
                  </a:lnTo>
                  <a:lnTo>
                    <a:pt x="1702" y="18839"/>
                  </a:lnTo>
                  <a:lnTo>
                    <a:pt x="1696" y="18839"/>
                  </a:lnTo>
                  <a:lnTo>
                    <a:pt x="1656" y="13642"/>
                  </a:lnTo>
                  <a:lnTo>
                    <a:pt x="1510" y="650"/>
                  </a:lnTo>
                  <a:lnTo>
                    <a:pt x="1378" y="650"/>
                  </a:lnTo>
                  <a:lnTo>
                    <a:pt x="1629" y="21113"/>
                  </a:lnTo>
                  <a:lnTo>
                    <a:pt x="1762" y="21113"/>
                  </a:lnTo>
                  <a:lnTo>
                    <a:pt x="1914" y="8120"/>
                  </a:lnTo>
                  <a:lnTo>
                    <a:pt x="1967" y="2761"/>
                  </a:lnTo>
                  <a:lnTo>
                    <a:pt x="2020" y="8120"/>
                  </a:lnTo>
                  <a:lnTo>
                    <a:pt x="2173" y="21113"/>
                  </a:lnTo>
                  <a:lnTo>
                    <a:pt x="2318" y="21113"/>
                  </a:lnTo>
                  <a:lnTo>
                    <a:pt x="2563" y="650"/>
                  </a:lnTo>
                  <a:lnTo>
                    <a:pt x="2438" y="650"/>
                  </a:lnTo>
                  <a:lnTo>
                    <a:pt x="2292" y="13642"/>
                  </a:lnTo>
                  <a:close/>
                  <a:moveTo>
                    <a:pt x="921" y="13642"/>
                  </a:moveTo>
                  <a:lnTo>
                    <a:pt x="874" y="18839"/>
                  </a:lnTo>
                  <a:lnTo>
                    <a:pt x="868" y="18839"/>
                  </a:lnTo>
                  <a:lnTo>
                    <a:pt x="815" y="13642"/>
                  </a:lnTo>
                  <a:lnTo>
                    <a:pt x="662" y="650"/>
                  </a:lnTo>
                  <a:lnTo>
                    <a:pt x="530" y="650"/>
                  </a:lnTo>
                  <a:lnTo>
                    <a:pt x="378" y="13642"/>
                  </a:lnTo>
                  <a:lnTo>
                    <a:pt x="325" y="18839"/>
                  </a:lnTo>
                  <a:lnTo>
                    <a:pt x="318" y="18839"/>
                  </a:lnTo>
                  <a:lnTo>
                    <a:pt x="278" y="13642"/>
                  </a:lnTo>
                  <a:lnTo>
                    <a:pt x="132" y="650"/>
                  </a:lnTo>
                  <a:lnTo>
                    <a:pt x="0" y="650"/>
                  </a:lnTo>
                  <a:lnTo>
                    <a:pt x="252" y="21113"/>
                  </a:lnTo>
                  <a:lnTo>
                    <a:pt x="384" y="21113"/>
                  </a:lnTo>
                  <a:lnTo>
                    <a:pt x="537" y="8120"/>
                  </a:lnTo>
                  <a:lnTo>
                    <a:pt x="590" y="2761"/>
                  </a:lnTo>
                  <a:lnTo>
                    <a:pt x="643" y="8120"/>
                  </a:lnTo>
                  <a:lnTo>
                    <a:pt x="795" y="21113"/>
                  </a:lnTo>
                  <a:lnTo>
                    <a:pt x="941" y="21113"/>
                  </a:lnTo>
                  <a:lnTo>
                    <a:pt x="1186" y="650"/>
                  </a:lnTo>
                  <a:lnTo>
                    <a:pt x="1060" y="650"/>
                  </a:lnTo>
                  <a:lnTo>
                    <a:pt x="921" y="13642"/>
                  </a:lnTo>
                  <a:close/>
                  <a:moveTo>
                    <a:pt x="18911" y="19001"/>
                  </a:moveTo>
                  <a:cubicBezTo>
                    <a:pt x="18884" y="19164"/>
                    <a:pt x="18845" y="19326"/>
                    <a:pt x="18811" y="19326"/>
                  </a:cubicBezTo>
                  <a:cubicBezTo>
                    <a:pt x="18772" y="19326"/>
                    <a:pt x="18739" y="19164"/>
                    <a:pt x="18699" y="18839"/>
                  </a:cubicBezTo>
                  <a:cubicBezTo>
                    <a:pt x="18659" y="18514"/>
                    <a:pt x="18633" y="18027"/>
                    <a:pt x="18599" y="17377"/>
                  </a:cubicBezTo>
                  <a:cubicBezTo>
                    <a:pt x="18566" y="16728"/>
                    <a:pt x="18546" y="15916"/>
                    <a:pt x="18533" y="14779"/>
                  </a:cubicBezTo>
                  <a:cubicBezTo>
                    <a:pt x="18513" y="13642"/>
                    <a:pt x="18507" y="12343"/>
                    <a:pt x="18507" y="10719"/>
                  </a:cubicBezTo>
                  <a:cubicBezTo>
                    <a:pt x="18507" y="8120"/>
                    <a:pt x="18533" y="6171"/>
                    <a:pt x="18593" y="4710"/>
                  </a:cubicBezTo>
                  <a:cubicBezTo>
                    <a:pt x="18652" y="3248"/>
                    <a:pt x="18725" y="2599"/>
                    <a:pt x="18818" y="2599"/>
                  </a:cubicBezTo>
                  <a:cubicBezTo>
                    <a:pt x="18851" y="2599"/>
                    <a:pt x="18878" y="2599"/>
                    <a:pt x="18911" y="2761"/>
                  </a:cubicBezTo>
                  <a:cubicBezTo>
                    <a:pt x="18937" y="2923"/>
                    <a:pt x="18970" y="3248"/>
                    <a:pt x="19003" y="3573"/>
                  </a:cubicBezTo>
                  <a:lnTo>
                    <a:pt x="19030" y="1137"/>
                  </a:lnTo>
                  <a:cubicBezTo>
                    <a:pt x="18990" y="650"/>
                    <a:pt x="18951" y="325"/>
                    <a:pt x="18911" y="162"/>
                  </a:cubicBezTo>
                  <a:cubicBezTo>
                    <a:pt x="18878" y="0"/>
                    <a:pt x="18838" y="0"/>
                    <a:pt x="18805" y="0"/>
                  </a:cubicBezTo>
                  <a:cubicBezTo>
                    <a:pt x="18745" y="0"/>
                    <a:pt x="18686" y="162"/>
                    <a:pt x="18633" y="650"/>
                  </a:cubicBezTo>
                  <a:cubicBezTo>
                    <a:pt x="18580" y="1137"/>
                    <a:pt x="18540" y="1786"/>
                    <a:pt x="18500" y="2761"/>
                  </a:cubicBezTo>
                  <a:cubicBezTo>
                    <a:pt x="18460" y="3735"/>
                    <a:pt x="18434" y="4872"/>
                    <a:pt x="18414" y="6171"/>
                  </a:cubicBezTo>
                  <a:cubicBezTo>
                    <a:pt x="18394" y="7471"/>
                    <a:pt x="18381" y="8932"/>
                    <a:pt x="18381" y="10556"/>
                  </a:cubicBezTo>
                  <a:cubicBezTo>
                    <a:pt x="18381" y="12343"/>
                    <a:pt x="18394" y="13805"/>
                    <a:pt x="18414" y="15266"/>
                  </a:cubicBezTo>
                  <a:cubicBezTo>
                    <a:pt x="18434" y="16565"/>
                    <a:pt x="18467" y="17702"/>
                    <a:pt x="18507" y="18514"/>
                  </a:cubicBezTo>
                  <a:cubicBezTo>
                    <a:pt x="18546" y="19326"/>
                    <a:pt x="18593" y="20138"/>
                    <a:pt x="18639" y="20463"/>
                  </a:cubicBezTo>
                  <a:cubicBezTo>
                    <a:pt x="18692" y="20950"/>
                    <a:pt x="18745" y="21113"/>
                    <a:pt x="18805" y="21113"/>
                  </a:cubicBezTo>
                  <a:cubicBezTo>
                    <a:pt x="18891" y="21113"/>
                    <a:pt x="18964" y="20788"/>
                    <a:pt x="19030" y="19976"/>
                  </a:cubicBezTo>
                  <a:lnTo>
                    <a:pt x="19003" y="17702"/>
                  </a:lnTo>
                  <a:cubicBezTo>
                    <a:pt x="18964" y="18514"/>
                    <a:pt x="18937" y="18677"/>
                    <a:pt x="18911" y="19001"/>
                  </a:cubicBezTo>
                  <a:close/>
                  <a:moveTo>
                    <a:pt x="21534" y="2111"/>
                  </a:moveTo>
                  <a:cubicBezTo>
                    <a:pt x="21487" y="974"/>
                    <a:pt x="21428" y="325"/>
                    <a:pt x="21342" y="325"/>
                  </a:cubicBezTo>
                  <a:cubicBezTo>
                    <a:pt x="21282" y="325"/>
                    <a:pt x="21229" y="650"/>
                    <a:pt x="21176" y="1137"/>
                  </a:cubicBezTo>
                  <a:cubicBezTo>
                    <a:pt x="21123" y="1786"/>
                    <a:pt x="21083" y="2598"/>
                    <a:pt x="21037" y="3573"/>
                  </a:cubicBezTo>
                  <a:cubicBezTo>
                    <a:pt x="21017" y="2598"/>
                    <a:pt x="20991" y="1624"/>
                    <a:pt x="20951" y="1137"/>
                  </a:cubicBezTo>
                  <a:cubicBezTo>
                    <a:pt x="20911" y="487"/>
                    <a:pt x="20865" y="162"/>
                    <a:pt x="20805" y="162"/>
                  </a:cubicBezTo>
                  <a:cubicBezTo>
                    <a:pt x="20739" y="162"/>
                    <a:pt x="20686" y="487"/>
                    <a:pt x="20646" y="974"/>
                  </a:cubicBezTo>
                  <a:cubicBezTo>
                    <a:pt x="20606" y="1462"/>
                    <a:pt x="20560" y="2274"/>
                    <a:pt x="20520" y="3248"/>
                  </a:cubicBezTo>
                  <a:lnTo>
                    <a:pt x="20500" y="487"/>
                  </a:lnTo>
                  <a:lnTo>
                    <a:pt x="20408" y="487"/>
                  </a:lnTo>
                  <a:lnTo>
                    <a:pt x="20408" y="20950"/>
                  </a:lnTo>
                  <a:lnTo>
                    <a:pt x="20534" y="20950"/>
                  </a:lnTo>
                  <a:lnTo>
                    <a:pt x="20534" y="5684"/>
                  </a:lnTo>
                  <a:cubicBezTo>
                    <a:pt x="20567" y="4710"/>
                    <a:pt x="20606" y="4060"/>
                    <a:pt x="20646" y="3573"/>
                  </a:cubicBezTo>
                  <a:cubicBezTo>
                    <a:pt x="20686" y="3086"/>
                    <a:pt x="20726" y="2761"/>
                    <a:pt x="20765" y="2761"/>
                  </a:cubicBezTo>
                  <a:cubicBezTo>
                    <a:pt x="20832" y="2761"/>
                    <a:pt x="20878" y="3248"/>
                    <a:pt x="20905" y="4060"/>
                  </a:cubicBezTo>
                  <a:cubicBezTo>
                    <a:pt x="20931" y="4872"/>
                    <a:pt x="20944" y="6009"/>
                    <a:pt x="20944" y="7633"/>
                  </a:cubicBezTo>
                  <a:lnTo>
                    <a:pt x="20944" y="21113"/>
                  </a:lnTo>
                  <a:lnTo>
                    <a:pt x="21070" y="21113"/>
                  </a:lnTo>
                  <a:lnTo>
                    <a:pt x="21070" y="6983"/>
                  </a:lnTo>
                  <a:cubicBezTo>
                    <a:pt x="21070" y="6821"/>
                    <a:pt x="21070" y="6496"/>
                    <a:pt x="21070" y="6334"/>
                  </a:cubicBezTo>
                  <a:cubicBezTo>
                    <a:pt x="21070" y="6171"/>
                    <a:pt x="21070" y="5847"/>
                    <a:pt x="21070" y="5684"/>
                  </a:cubicBezTo>
                  <a:cubicBezTo>
                    <a:pt x="21103" y="4710"/>
                    <a:pt x="21136" y="4060"/>
                    <a:pt x="21176" y="3573"/>
                  </a:cubicBezTo>
                  <a:cubicBezTo>
                    <a:pt x="21216" y="3086"/>
                    <a:pt x="21256" y="2761"/>
                    <a:pt x="21295" y="2761"/>
                  </a:cubicBezTo>
                  <a:cubicBezTo>
                    <a:pt x="21362" y="2761"/>
                    <a:pt x="21408" y="3248"/>
                    <a:pt x="21434" y="4060"/>
                  </a:cubicBezTo>
                  <a:cubicBezTo>
                    <a:pt x="21461" y="4872"/>
                    <a:pt x="21474" y="6009"/>
                    <a:pt x="21474" y="7633"/>
                  </a:cubicBezTo>
                  <a:lnTo>
                    <a:pt x="21474" y="21113"/>
                  </a:lnTo>
                  <a:lnTo>
                    <a:pt x="21600" y="21113"/>
                  </a:lnTo>
                  <a:lnTo>
                    <a:pt x="21600" y="6983"/>
                  </a:lnTo>
                  <a:cubicBezTo>
                    <a:pt x="21600" y="4872"/>
                    <a:pt x="21580" y="3248"/>
                    <a:pt x="21534" y="2111"/>
                  </a:cubicBezTo>
                  <a:close/>
                  <a:moveTo>
                    <a:pt x="17997" y="16890"/>
                  </a:moveTo>
                  <a:cubicBezTo>
                    <a:pt x="17970" y="16890"/>
                    <a:pt x="17950" y="17053"/>
                    <a:pt x="17930" y="17540"/>
                  </a:cubicBezTo>
                  <a:cubicBezTo>
                    <a:pt x="17911" y="18027"/>
                    <a:pt x="17904" y="18514"/>
                    <a:pt x="17904" y="19164"/>
                  </a:cubicBezTo>
                  <a:cubicBezTo>
                    <a:pt x="17904" y="19814"/>
                    <a:pt x="17911" y="20463"/>
                    <a:pt x="17930" y="20950"/>
                  </a:cubicBezTo>
                  <a:cubicBezTo>
                    <a:pt x="17950" y="21438"/>
                    <a:pt x="17970" y="21600"/>
                    <a:pt x="17997" y="21600"/>
                  </a:cubicBezTo>
                  <a:cubicBezTo>
                    <a:pt x="18023" y="21600"/>
                    <a:pt x="18043" y="21438"/>
                    <a:pt x="18063" y="20950"/>
                  </a:cubicBezTo>
                  <a:cubicBezTo>
                    <a:pt x="18083" y="20463"/>
                    <a:pt x="18089" y="19976"/>
                    <a:pt x="18089" y="19164"/>
                  </a:cubicBezTo>
                  <a:cubicBezTo>
                    <a:pt x="18089" y="18514"/>
                    <a:pt x="18083" y="17865"/>
                    <a:pt x="18063" y="17540"/>
                  </a:cubicBezTo>
                  <a:cubicBezTo>
                    <a:pt x="18043" y="17053"/>
                    <a:pt x="18023" y="16890"/>
                    <a:pt x="17997" y="16890"/>
                  </a:cubicBezTo>
                  <a:close/>
                  <a:moveTo>
                    <a:pt x="20017" y="6171"/>
                  </a:moveTo>
                  <a:cubicBezTo>
                    <a:pt x="20037" y="7471"/>
                    <a:pt x="20043" y="8932"/>
                    <a:pt x="20043" y="10556"/>
                  </a:cubicBezTo>
                  <a:cubicBezTo>
                    <a:pt x="20043" y="12343"/>
                    <a:pt x="20030" y="13805"/>
                    <a:pt x="20010" y="15104"/>
                  </a:cubicBezTo>
                  <a:cubicBezTo>
                    <a:pt x="19990" y="16403"/>
                    <a:pt x="19964" y="17540"/>
                    <a:pt x="19924" y="18514"/>
                  </a:cubicBezTo>
                  <a:cubicBezTo>
                    <a:pt x="19891" y="19489"/>
                    <a:pt x="19845" y="20138"/>
                    <a:pt x="19798" y="20626"/>
                  </a:cubicBezTo>
                  <a:cubicBezTo>
                    <a:pt x="19752" y="21113"/>
                    <a:pt x="19699" y="21275"/>
                    <a:pt x="19646" y="21275"/>
                  </a:cubicBezTo>
                  <a:cubicBezTo>
                    <a:pt x="19593" y="21275"/>
                    <a:pt x="19540" y="21113"/>
                    <a:pt x="19494" y="20626"/>
                  </a:cubicBezTo>
                  <a:cubicBezTo>
                    <a:pt x="19447" y="20138"/>
                    <a:pt x="19408" y="19489"/>
                    <a:pt x="19368" y="18677"/>
                  </a:cubicBezTo>
                  <a:cubicBezTo>
                    <a:pt x="19335" y="17865"/>
                    <a:pt x="19308" y="16728"/>
                    <a:pt x="19288" y="15429"/>
                  </a:cubicBezTo>
                  <a:cubicBezTo>
                    <a:pt x="19268" y="14129"/>
                    <a:pt x="19255" y="12668"/>
                    <a:pt x="19255" y="10881"/>
                  </a:cubicBezTo>
                  <a:cubicBezTo>
                    <a:pt x="19255" y="9095"/>
                    <a:pt x="19268" y="7633"/>
                    <a:pt x="19288" y="6334"/>
                  </a:cubicBezTo>
                  <a:cubicBezTo>
                    <a:pt x="19308" y="5035"/>
                    <a:pt x="19335" y="3898"/>
                    <a:pt x="19374" y="2923"/>
                  </a:cubicBezTo>
                  <a:cubicBezTo>
                    <a:pt x="19408" y="1949"/>
                    <a:pt x="19454" y="1299"/>
                    <a:pt x="19500" y="812"/>
                  </a:cubicBezTo>
                  <a:cubicBezTo>
                    <a:pt x="19547" y="325"/>
                    <a:pt x="19600" y="162"/>
                    <a:pt x="19659" y="162"/>
                  </a:cubicBezTo>
                  <a:cubicBezTo>
                    <a:pt x="19712" y="162"/>
                    <a:pt x="19765" y="325"/>
                    <a:pt x="19812" y="812"/>
                  </a:cubicBezTo>
                  <a:cubicBezTo>
                    <a:pt x="19858" y="1299"/>
                    <a:pt x="19898" y="1949"/>
                    <a:pt x="19937" y="2761"/>
                  </a:cubicBezTo>
                  <a:cubicBezTo>
                    <a:pt x="19971" y="3898"/>
                    <a:pt x="20004" y="4872"/>
                    <a:pt x="20017" y="6171"/>
                  </a:cubicBezTo>
                  <a:close/>
                  <a:moveTo>
                    <a:pt x="19918" y="10881"/>
                  </a:moveTo>
                  <a:cubicBezTo>
                    <a:pt x="19918" y="9420"/>
                    <a:pt x="19911" y="8283"/>
                    <a:pt x="19898" y="7146"/>
                  </a:cubicBezTo>
                  <a:cubicBezTo>
                    <a:pt x="19884" y="6171"/>
                    <a:pt x="19865" y="5197"/>
                    <a:pt x="19838" y="4547"/>
                  </a:cubicBezTo>
                  <a:cubicBezTo>
                    <a:pt x="19812" y="3898"/>
                    <a:pt x="19785" y="3410"/>
                    <a:pt x="19752" y="3086"/>
                  </a:cubicBezTo>
                  <a:cubicBezTo>
                    <a:pt x="19719" y="2761"/>
                    <a:pt x="19686" y="2599"/>
                    <a:pt x="19653" y="2599"/>
                  </a:cubicBezTo>
                  <a:cubicBezTo>
                    <a:pt x="19620" y="2599"/>
                    <a:pt x="19586" y="2761"/>
                    <a:pt x="19553" y="3086"/>
                  </a:cubicBezTo>
                  <a:cubicBezTo>
                    <a:pt x="19520" y="3411"/>
                    <a:pt x="19494" y="3898"/>
                    <a:pt x="19467" y="4547"/>
                  </a:cubicBezTo>
                  <a:cubicBezTo>
                    <a:pt x="19441" y="5197"/>
                    <a:pt x="19421" y="6009"/>
                    <a:pt x="19408" y="6983"/>
                  </a:cubicBezTo>
                  <a:cubicBezTo>
                    <a:pt x="19394" y="7958"/>
                    <a:pt x="19388" y="9257"/>
                    <a:pt x="19388" y="10719"/>
                  </a:cubicBezTo>
                  <a:cubicBezTo>
                    <a:pt x="19388" y="12180"/>
                    <a:pt x="19394" y="13480"/>
                    <a:pt x="19408" y="14454"/>
                  </a:cubicBezTo>
                  <a:cubicBezTo>
                    <a:pt x="19421" y="15429"/>
                    <a:pt x="19441" y="16403"/>
                    <a:pt x="19467" y="17053"/>
                  </a:cubicBezTo>
                  <a:cubicBezTo>
                    <a:pt x="19494" y="17702"/>
                    <a:pt x="19520" y="18189"/>
                    <a:pt x="19553" y="18514"/>
                  </a:cubicBezTo>
                  <a:cubicBezTo>
                    <a:pt x="19586" y="18839"/>
                    <a:pt x="19620" y="19001"/>
                    <a:pt x="19653" y="19001"/>
                  </a:cubicBezTo>
                  <a:cubicBezTo>
                    <a:pt x="19686" y="19001"/>
                    <a:pt x="19719" y="18839"/>
                    <a:pt x="19752" y="18514"/>
                  </a:cubicBezTo>
                  <a:cubicBezTo>
                    <a:pt x="19785" y="18189"/>
                    <a:pt x="19812" y="17702"/>
                    <a:pt x="19838" y="17053"/>
                  </a:cubicBezTo>
                  <a:cubicBezTo>
                    <a:pt x="19865" y="16403"/>
                    <a:pt x="19884" y="15591"/>
                    <a:pt x="19898" y="14454"/>
                  </a:cubicBezTo>
                  <a:cubicBezTo>
                    <a:pt x="19911" y="13805"/>
                    <a:pt x="19918" y="12505"/>
                    <a:pt x="19918" y="10881"/>
                  </a:cubicBezTo>
                  <a:close/>
                </a:path>
              </a:pathLst>
            </a:custGeom>
            <a:solidFill>
              <a:srgbClr val="D3D3D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61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doe.mass.edu/edtech/ai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892" y="911447"/>
            <a:ext cx="11258216" cy="1254237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5400" b="1" dirty="0">
                <a:latin typeface="Aptos" panose="020B0004020202020204" pitchFamily="34" charset="0"/>
              </a:rPr>
              <a:t>Artificial Intelligence in MA K12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892" y="2165684"/>
            <a:ext cx="6659592" cy="8262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ea typeface="等线"/>
              </a:rPr>
              <a:t>BESE Discussion</a:t>
            </a:r>
          </a:p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ea typeface="等线"/>
              </a:rPr>
              <a:t>April 29, 2025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DB7001-5719-45B5-0EA7-5F645B45EC8E}"/>
              </a:ext>
            </a:extLst>
          </p:cNvPr>
          <p:cNvSpPr txBox="1">
            <a:spLocks/>
          </p:cNvSpPr>
          <p:nvPr/>
        </p:nvSpPr>
        <p:spPr>
          <a:xfrm>
            <a:off x="466892" y="3588905"/>
            <a:ext cx="10259595" cy="2206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647B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Aptos" panose="020B0004020202020204" pitchFamily="34" charset="0"/>
                <a:ea typeface="等线"/>
              </a:rPr>
              <a:t>Jackie Gantzer, Director of School Support &amp; EdTech</a:t>
            </a:r>
          </a:p>
          <a:p>
            <a:r>
              <a:rPr lang="en-US" altLang="zh-CN" dirty="0">
                <a:solidFill>
                  <a:schemeClr val="tx1"/>
                </a:solidFill>
                <a:latin typeface="Aptos" panose="020B0004020202020204" pitchFamily="34" charset="0"/>
                <a:ea typeface="等线"/>
              </a:rPr>
              <a:t>AJ Coté, Assistant Director of EdTech</a:t>
            </a:r>
          </a:p>
          <a:p>
            <a:r>
              <a:rPr lang="en-US" altLang="zh-CN" dirty="0">
                <a:solidFill>
                  <a:schemeClr val="tx1"/>
                </a:solidFill>
                <a:latin typeface="Aptos" panose="020B0004020202020204" pitchFamily="34" charset="0"/>
                <a:ea typeface="等线"/>
              </a:rPr>
              <a:t>Paula Moore, Digital Literacy and Computer Science Lead</a:t>
            </a:r>
          </a:p>
          <a:p>
            <a:r>
              <a:rPr lang="en-US" altLang="zh-CN" dirty="0">
                <a:solidFill>
                  <a:schemeClr val="tx1"/>
                </a:solidFill>
                <a:latin typeface="Aptos" panose="020B0004020202020204" pitchFamily="34" charset="0"/>
                <a:ea typeface="等线"/>
              </a:rPr>
              <a:t>Greg Kulowiec, AI Consultant</a:t>
            </a:r>
          </a:p>
        </p:txBody>
      </p:sp>
    </p:spTree>
    <p:extLst>
      <p:ext uri="{BB962C8B-B14F-4D97-AF65-F5344CB8AC3E}">
        <p14:creationId xmlns:p14="http://schemas.microsoft.com/office/powerpoint/2010/main" val="346811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703B2-D6CF-10BC-2B01-9E7CE0B9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B0EE-FDA0-A5C6-123E-C5080A8C8D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6624" y="235748"/>
            <a:ext cx="10515600" cy="1092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DESE’s AI Strategy</a:t>
            </a:r>
          </a:p>
        </p:txBody>
      </p:sp>
      <p:pic>
        <p:nvPicPr>
          <p:cNvPr id="12" name="Picture 11" descr="DESE's AI Strategy: August 2024, Engage Task Force; Spring 2025, Create Resources; SY25-26, Implementation Support; SY26-27, Policy Considerations.">
            <a:extLst>
              <a:ext uri="{FF2B5EF4-FFF2-40B4-BE49-F238E27FC236}">
                <a16:creationId xmlns:a16="http://schemas.microsoft.com/office/drawing/2014/main" id="{C6DB3EB4-60F0-E650-F5F5-86FA1B65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05" y="1327948"/>
            <a:ext cx="11698333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8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B4A3A-1EDA-4055-B749-8940A02D9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6C632BD-4DDD-0878-A356-BB229482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6" y="883727"/>
            <a:ext cx="10062965" cy="1600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  <a:cs typeface="Segoe UI Semibold" panose="020B0702040204020203" pitchFamily="34" charset="0"/>
              </a:rPr>
              <a:t>Artificial Intelligence Web Page </a:t>
            </a:r>
            <a:r>
              <a:rPr lang="en-US" sz="3200" i="1" dirty="0">
                <a:latin typeface="Aptos" panose="020B0004020202020204" pitchFamily="34" charset="0"/>
                <a:cs typeface="Segoe UI Semibold" panose="020B0702040204020203" pitchFamily="34" charset="0"/>
                <a:hlinkClick r:id="rId2"/>
              </a:rPr>
              <a:t>www.doe.mass.edu/edtech/ai/</a:t>
            </a:r>
            <a:r>
              <a:rPr lang="en-US" sz="3200" i="1" dirty="0">
                <a:latin typeface="Aptos" panose="020B0004020202020204" pitchFamily="34" charset="0"/>
                <a:cs typeface="Segoe UI Semibold" panose="020B0702040204020203" pitchFamily="34" charset="0"/>
              </a:rPr>
              <a:t> </a:t>
            </a:r>
            <a:endParaRPr lang="en-US" i="1" dirty="0">
              <a:latin typeface="Aptos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18E2FDA-40EB-66A5-A2E5-26161A008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511" y="2700258"/>
            <a:ext cx="4869173" cy="30866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Task Force Recommendation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Professional Learning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Vetted Resources</a:t>
            </a:r>
          </a:p>
        </p:txBody>
      </p:sp>
      <p:pic>
        <p:nvPicPr>
          <p:cNvPr id="6" name="Picture 5" descr="Office of EdTech Artificial Intelligence (AI) in K12 Schools">
            <a:extLst>
              <a:ext uri="{FF2B5EF4-FFF2-40B4-BE49-F238E27FC236}">
                <a16:creationId xmlns:a16="http://schemas.microsoft.com/office/drawing/2014/main" id="{56D9B442-0CA3-F5C6-D654-81E776583A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684" y="2213541"/>
            <a:ext cx="6172200" cy="3564443"/>
          </a:xfrm>
          <a:prstGeom prst="rect">
            <a:avLst/>
          </a:prstGeom>
          <a:noFill/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244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515C0-A211-7021-9A4A-7F9895AA8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E04D-AECE-2938-D055-EAF2D24E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  <a:cs typeface="Segoe UI Semibold"/>
              </a:rPr>
              <a:t>MA K12 AI Task Force </a:t>
            </a:r>
            <a:r>
              <a:rPr lang="en-US" i="1" dirty="0">
                <a:latin typeface="Aptos" panose="020B0004020202020204" pitchFamily="34" charset="0"/>
                <a:cs typeface="Segoe UI Semibold"/>
              </a:rPr>
              <a:t>(Ongoing)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3FC7-1814-302D-0539-65A9102A7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40" y="1749779"/>
            <a:ext cx="11006319" cy="889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  <a:cs typeface="Arial"/>
              </a:rPr>
              <a:t>Task Force Charge</a:t>
            </a:r>
            <a:r>
              <a:rPr lang="en-US" sz="2400" dirty="0">
                <a:latin typeface="Aptos" panose="020B0004020202020204" pitchFamily="34" charset="0"/>
                <a:cs typeface="Arial"/>
              </a:rPr>
              <a:t>: Inform DESE’s implementation efforts while centering our educational vision and equity.</a:t>
            </a:r>
          </a:p>
        </p:txBody>
      </p:sp>
      <p:pic>
        <p:nvPicPr>
          <p:cNvPr id="4" name="Picture 3" descr="&quot;Spring 2025&quot; graphic from the DESE AI Strategy">
            <a:extLst>
              <a:ext uri="{FF2B5EF4-FFF2-40B4-BE49-F238E27FC236}">
                <a16:creationId xmlns:a16="http://schemas.microsoft.com/office/drawing/2014/main" id="{11D334A8-F111-C0E0-F639-B7A4F868E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32" y="3051474"/>
            <a:ext cx="1934220" cy="1776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0B0FEB-72B1-47F2-9C76-56D32E9735F6}"/>
              </a:ext>
            </a:extLst>
          </p:cNvPr>
          <p:cNvSpPr txBox="1"/>
          <p:nvPr/>
        </p:nvSpPr>
        <p:spPr>
          <a:xfrm>
            <a:off x="393060" y="4847963"/>
            <a:ext cx="203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AI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Student Data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Guidelines &amp; Policies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40E173-2CF2-4C7C-6B54-0B77B557A470}"/>
              </a:ext>
            </a:extLst>
          </p:cNvPr>
          <p:cNvSpPr/>
          <p:nvPr/>
        </p:nvSpPr>
        <p:spPr>
          <a:xfrm>
            <a:off x="2865737" y="3429000"/>
            <a:ext cx="6002215" cy="2712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397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Define the initiative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Analyze data and historical context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Engage stakeholders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Create proposal with racial equity strategies embedded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Create implementation plan and assess viability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Ensure accountability and impact</a:t>
            </a:r>
          </a:p>
        </p:txBody>
      </p:sp>
      <p:sp>
        <p:nvSpPr>
          <p:cNvPr id="20" name="Rectangle: Rounded Corners 19" descr="REDT Six Step Process">
            <a:extLst>
              <a:ext uri="{FF2B5EF4-FFF2-40B4-BE49-F238E27FC236}">
                <a16:creationId xmlns:a16="http://schemas.microsoft.com/office/drawing/2014/main" id="{8A0B8FD6-3A1F-0E0A-9B47-8502530436CE}"/>
              </a:ext>
            </a:extLst>
          </p:cNvPr>
          <p:cNvSpPr/>
          <p:nvPr/>
        </p:nvSpPr>
        <p:spPr>
          <a:xfrm>
            <a:off x="3102257" y="2960600"/>
            <a:ext cx="4114800" cy="6564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ptos" panose="020B0004020202020204" pitchFamily="34" charset="0"/>
              </a:rPr>
              <a:t>REDT Six-Step Process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E96BC329-B9FC-F298-AADD-2953AA395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8025" y="5236937"/>
            <a:ext cx="6217638" cy="75922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28E21BA-D01E-2329-0296-EE13C0AE1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9143" y="2470473"/>
            <a:ext cx="2743061" cy="1704769"/>
          </a:xfrm>
          <a:custGeom>
            <a:avLst/>
            <a:gdLst/>
            <a:ahLst/>
            <a:cxnLst/>
            <a:rect l="l" t="t" r="r" b="b"/>
            <a:pathLst>
              <a:path w="6416374" h="3579867">
                <a:moveTo>
                  <a:pt x="0" y="0"/>
                </a:moveTo>
                <a:lnTo>
                  <a:pt x="6416374" y="0"/>
                </a:lnTo>
                <a:lnTo>
                  <a:pt x="6416374" y="3579867"/>
                </a:lnTo>
                <a:lnTo>
                  <a:pt x="0" y="357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4F38F7-CF26-B26F-B4FF-378A24FC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423" y="4190607"/>
            <a:ext cx="2032499" cy="20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3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869A0-2922-EF99-C37D-E6787D579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3AF1-6F1E-8A7B-3B69-B6EE2DB8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  <a:cs typeface="Segoe UI Semibold"/>
              </a:rPr>
              <a:t>Questions &amp; Discussion</a:t>
            </a:r>
            <a:endParaRPr lang="en-US" i="1" dirty="0">
              <a:latin typeface="Aptos" panose="020B0004020202020204" pitchFamily="34" charset="0"/>
              <a:cs typeface="Segoe UI Semibold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D3C136-C2C4-F60C-41C2-26A03AB95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458" y="1793128"/>
            <a:ext cx="1855694" cy="18556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2BA5D5-1D0C-4338-912B-A2780D0D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258" y="4033973"/>
            <a:ext cx="2008094" cy="2008094"/>
          </a:xfrm>
          <a:prstGeom prst="rect">
            <a:avLst/>
          </a:prstGeom>
        </p:spPr>
      </p:pic>
      <p:sp>
        <p:nvSpPr>
          <p:cNvPr id="3" name="TextBox 14" descr="Are you aware of any promising efforts in districts or other organizations that we could learn from or collaborate with?&#10;">
            <a:extLst>
              <a:ext uri="{FF2B5EF4-FFF2-40B4-BE49-F238E27FC236}">
                <a16:creationId xmlns:a16="http://schemas.microsoft.com/office/drawing/2014/main" id="{5194CE3C-473C-3E31-FF71-89C84DE4CED8}"/>
              </a:ext>
            </a:extLst>
          </p:cNvPr>
          <p:cNvSpPr txBox="1"/>
          <p:nvPr/>
        </p:nvSpPr>
        <p:spPr>
          <a:xfrm>
            <a:off x="2611914" y="4299356"/>
            <a:ext cx="874188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8" lvl="1"/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you aware of any </a:t>
            </a:r>
            <a:r>
              <a:rPr lang="en-US" sz="32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promising efforts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districts or other </a:t>
            </a:r>
            <a:r>
              <a:rPr lang="en-US" sz="32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organizations that we could learn from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collaborate with?</a:t>
            </a:r>
            <a:endParaRPr lang="en-US" sz="4000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14" descr="What do you see as the biggest risks or gaps that we should be considering or prioritizing?&#10;">
            <a:extLst>
              <a:ext uri="{FF2B5EF4-FFF2-40B4-BE49-F238E27FC236}">
                <a16:creationId xmlns:a16="http://schemas.microsoft.com/office/drawing/2014/main" id="{4B998FC4-7207-C088-5720-32453D104EED}"/>
              </a:ext>
            </a:extLst>
          </p:cNvPr>
          <p:cNvSpPr txBox="1"/>
          <p:nvPr/>
        </p:nvSpPr>
        <p:spPr>
          <a:xfrm>
            <a:off x="2577352" y="2444115"/>
            <a:ext cx="874188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8" lvl="1"/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 you see as the </a:t>
            </a:r>
            <a:r>
              <a:rPr lang="en-US" sz="32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biggest risks or gaps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we should be considering or prioritizing?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2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F4CEA-1F32-69BA-EEE0-12BB915B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80BE0-5A90-1171-FE0A-6D4CCECA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  <a:cs typeface="Arial"/>
              </a:rPr>
              <a:t>Agenda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6CDA81-C843-A941-54D3-EDDDD06F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708" y="2194391"/>
            <a:ext cx="10384931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Aptos" panose="020B0004020202020204" pitchFamily="34" charset="0"/>
                <a:cs typeface="Poppins"/>
              </a:rPr>
              <a:t>Generative AI in Schools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Aptos" panose="020B0004020202020204" pitchFamily="34" charset="0"/>
                <a:cs typeface="Poppins"/>
              </a:rPr>
              <a:t>MA K12 AI Task Force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Aptos" panose="020B0004020202020204" pitchFamily="34" charset="0"/>
                <a:cs typeface="Poppins"/>
              </a:rPr>
              <a:t>DESE Multi-Year Strategy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Aptos" panose="020B0004020202020204" pitchFamily="34" charset="0"/>
                <a:cs typeface="Poppins"/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04249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83709-9CF4-AD6F-F884-F4CE8E99C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C50695-A561-7911-A9F8-B0452F81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  <a:cs typeface="Arial"/>
              </a:rPr>
              <a:t>What do we mean by AI?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7" name="TextBox 6" descr="“AI is simultaneously revolutionary and something that’s been quietly helping us out for years.”&#10;- Kent Walker, President of Global Affairs - Google &amp; Alphabet&#10;">
            <a:extLst>
              <a:ext uri="{FF2B5EF4-FFF2-40B4-BE49-F238E27FC236}">
                <a16:creationId xmlns:a16="http://schemas.microsoft.com/office/drawing/2014/main" id="{67469D33-F735-F9A0-B175-2430AD10AF81}"/>
              </a:ext>
            </a:extLst>
          </p:cNvPr>
          <p:cNvSpPr txBox="1"/>
          <p:nvPr/>
        </p:nvSpPr>
        <p:spPr>
          <a:xfrm>
            <a:off x="2432537" y="1615084"/>
            <a:ext cx="7326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“AI is simultaneously revolutionary and something that’s been quietly helping us out for years.”</a:t>
            </a:r>
            <a:endParaRPr lang="en-US" sz="2000" b="0" dirty="0">
              <a:effectLst/>
              <a:latin typeface="Aptos" panose="020B0004020202020204" pitchFamily="34" charset="0"/>
            </a:endParaRPr>
          </a:p>
          <a:p>
            <a:pPr algn="ctr" rtl="0">
              <a:buNone/>
            </a:pPr>
            <a:r>
              <a:rPr lang="en-US" i="1" dirty="0">
                <a:latin typeface="Aptos" panose="020B0004020202020204" pitchFamily="34" charset="0"/>
              </a:rPr>
              <a:t>-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Kent Walker, President of Global Affairs - Google &amp; Alphabet</a:t>
            </a:r>
            <a:endParaRPr lang="en-US" i="1" dirty="0">
              <a:latin typeface="Aptos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4597D3-1572-CCD9-5FD1-B9060F553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7113" y="2588752"/>
            <a:ext cx="1520093" cy="152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 descr="Reactive&#10;&#10;Tools that respond to specific inputs or situations without learning from past experiences (e.g.  Home assistants, robot vacuum, chess-playing computer).&#10;">
            <a:extLst>
              <a:ext uri="{FF2B5EF4-FFF2-40B4-BE49-F238E27FC236}">
                <a16:creationId xmlns:a16="http://schemas.microsoft.com/office/drawing/2014/main" id="{F3DF9CBF-B427-63E9-9F95-68CCABB22A3C}"/>
              </a:ext>
            </a:extLst>
          </p:cNvPr>
          <p:cNvSpPr/>
          <p:nvPr/>
        </p:nvSpPr>
        <p:spPr>
          <a:xfrm>
            <a:off x="222422" y="3793529"/>
            <a:ext cx="3869882" cy="2570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Reactive</a:t>
            </a:r>
          </a:p>
          <a:p>
            <a:pPr algn="ctr"/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Tools that respond to specific inputs or situations without learning from past experiences (e.g.  Home assistants, robot vacuum, chess-playing computer).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E3452-0AF1-E04E-7ED5-581C3CAB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279" y="2673312"/>
            <a:ext cx="1190428" cy="1379074"/>
          </a:xfrm>
          <a:prstGeom prst="rect">
            <a:avLst/>
          </a:prstGeom>
        </p:spPr>
      </p:pic>
      <p:sp>
        <p:nvSpPr>
          <p:cNvPr id="4" name="Rectangle: Rounded Corners 3" descr="Predictive&#10;&#10;Tools that analyze historical data and experience to predict future events of behaviors (e.g. Netflix recommendations, credit-scoring systems).&#10;">
            <a:extLst>
              <a:ext uri="{FF2B5EF4-FFF2-40B4-BE49-F238E27FC236}">
                <a16:creationId xmlns:a16="http://schemas.microsoft.com/office/drawing/2014/main" id="{2F794A7C-40E0-1861-0453-EA81564DFCF2}"/>
              </a:ext>
            </a:extLst>
          </p:cNvPr>
          <p:cNvSpPr/>
          <p:nvPr/>
        </p:nvSpPr>
        <p:spPr>
          <a:xfrm>
            <a:off x="4348627" y="3793529"/>
            <a:ext cx="3682314" cy="2570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Aptos" panose="020B0004020202020204" pitchFamily="34" charset="0"/>
              </a:rPr>
              <a:t>Predictive</a:t>
            </a:r>
          </a:p>
          <a:p>
            <a:pPr algn="ctr"/>
            <a:endParaRPr lang="en-US" b="1">
              <a:solidFill>
                <a:sysClr val="windowText" lastClr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US">
                <a:solidFill>
                  <a:sysClr val="windowText" lastClr="000000"/>
                </a:solidFill>
                <a:latin typeface="Aptos" panose="020B0004020202020204" pitchFamily="34" charset="0"/>
              </a:rPr>
              <a:t>Tools that analyze historical data and experience to predict future events of behaviors (e.g. Netflix recommendations, credit-scoring systems).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DDADBC7-9F92-3A9D-C1B1-936633DA3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1" b="89805" l="9816" r="89980">
                        <a14:foregroundMark x1="17178" y1="31236" x2="17178" y2="31236"/>
                        <a14:foregroundMark x1="10020" y1="56833" x2="10020" y2="56833"/>
                        <a14:foregroundMark x1="21063" y1="41649" x2="21063" y2="41649"/>
                        <a14:foregroundMark x1="27198" y1="52495" x2="27198" y2="52495"/>
                        <a14:foregroundMark x1="30879" y1="50759" x2="30879" y2="50759"/>
                        <a14:foregroundMark x1="51943" y1="49241" x2="51943" y2="49241"/>
                        <a14:foregroundMark x1="46830" y1="28850" x2="46830" y2="28850"/>
                        <a14:foregroundMark x1="69939" y1="49241" x2="69939" y2="49241"/>
                        <a14:foregroundMark x1="68507" y1="56833" x2="68507" y2="56833"/>
                        <a14:foregroundMark x1="45194" y1="56182" x2="45194" y2="56182"/>
                        <a14:foregroundMark x1="53374" y1="64208" x2="53374" y2="64208"/>
                        <a14:foregroundMark x1="70552" y1="63557" x2="70552" y2="63557"/>
                        <a14:foregroundMark x1="69325" y1="71584" x2="69325" y2="71584"/>
                        <a14:foregroundMark x1="50920" y1="71584" x2="50920" y2="71584"/>
                        <a14:foregroundMark x1="87730" y1="32538" x2="87730" y2="32538"/>
                        <a14:foregroundMark x1="89571" y1="68764" x2="89571" y2="68764"/>
                        <a14:foregroundMark x1="85276" y1="87852" x2="85276" y2="87852"/>
                        <a14:foregroundMark x1="26176" y1="84165" x2="26176" y2="84165"/>
                        <a14:foregroundMark x1="26176" y1="12148" x2="26176" y2="1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5374" y="2663093"/>
            <a:ext cx="1487682" cy="139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 descr="Generative&#10;&#10;Tools that generate new content or outputs, often creating something novel from learned patterns (e.g. text, image, and audio generators).&#10;">
            <a:extLst>
              <a:ext uri="{FF2B5EF4-FFF2-40B4-BE49-F238E27FC236}">
                <a16:creationId xmlns:a16="http://schemas.microsoft.com/office/drawing/2014/main" id="{E3ED05CF-5024-5F86-650C-4A031514CB15}"/>
              </a:ext>
            </a:extLst>
          </p:cNvPr>
          <p:cNvSpPr/>
          <p:nvPr/>
        </p:nvSpPr>
        <p:spPr>
          <a:xfrm>
            <a:off x="8287264" y="3793529"/>
            <a:ext cx="3682314" cy="2570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Aptos" panose="020B0004020202020204" pitchFamily="34" charset="0"/>
              </a:rPr>
              <a:t>Generative</a:t>
            </a:r>
          </a:p>
          <a:p>
            <a:pPr algn="ctr"/>
            <a:endParaRPr lang="en-US">
              <a:solidFill>
                <a:sysClr val="windowText" lastClr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US">
                <a:solidFill>
                  <a:sysClr val="windowText" lastClr="000000"/>
                </a:solidFill>
                <a:latin typeface="Aptos" panose="020B0004020202020204" pitchFamily="34" charset="0"/>
              </a:rPr>
              <a:t>Tools that generate new content or outputs, often creating something novel from learned patterns (e.g. text, image, and audio generators).</a:t>
            </a:r>
          </a:p>
        </p:txBody>
      </p:sp>
    </p:spTree>
    <p:extLst>
      <p:ext uri="{BB962C8B-B14F-4D97-AF65-F5344CB8AC3E}">
        <p14:creationId xmlns:p14="http://schemas.microsoft.com/office/powerpoint/2010/main" val="22155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1A77F-A5CA-0173-1310-E773F9684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7E7B7-EE2D-67BF-F561-D39019B4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  <a:cs typeface="Arial"/>
              </a:rPr>
              <a:t>Early Approaches to AI in MA Schools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52650-8F2E-BB59-F912-0545EF30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391"/>
            <a:ext cx="10871439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ptos" panose="020B0004020202020204" pitchFamily="34" charset="0"/>
                <a:cs typeface="Poppins"/>
              </a:rPr>
              <a:t>Educators</a:t>
            </a:r>
            <a:r>
              <a:rPr lang="en-US" sz="2400" dirty="0">
                <a:latin typeface="Aptos" panose="020B0004020202020204" pitchFamily="34" charset="0"/>
                <a:cs typeface="Poppins"/>
              </a:rPr>
              <a:t> using AI for planning, assessments, and grading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ptos" panose="020B0004020202020204" pitchFamily="34" charset="0"/>
                <a:cs typeface="Poppins"/>
              </a:rPr>
              <a:t>Special educators </a:t>
            </a:r>
            <a:r>
              <a:rPr lang="en-US" sz="2400" dirty="0">
                <a:latin typeface="Aptos" panose="020B0004020202020204" pitchFamily="34" charset="0"/>
                <a:cs typeface="Poppins"/>
              </a:rPr>
              <a:t>using AI to help write or update IEPs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ptos" panose="020B0004020202020204" pitchFamily="34" charset="0"/>
                <a:cs typeface="Poppins"/>
              </a:rPr>
              <a:t>Students</a:t>
            </a:r>
            <a:r>
              <a:rPr lang="en-US" sz="2400" dirty="0">
                <a:latin typeface="Aptos" panose="020B0004020202020204" pitchFamily="34" charset="0"/>
                <a:cs typeface="Poppins"/>
              </a:rPr>
              <a:t> using AI to help with or complete classwork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ptos" panose="020B0004020202020204" pitchFamily="34" charset="0"/>
                <a:cs typeface="Poppins"/>
              </a:rPr>
              <a:t>District administrators </a:t>
            </a:r>
            <a:r>
              <a:rPr lang="en-US" sz="2400" dirty="0">
                <a:latin typeface="Aptos" panose="020B0004020202020204" pitchFamily="34" charset="0"/>
                <a:cs typeface="Poppins"/>
              </a:rPr>
              <a:t>using AI to streamline operational workflows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ptos" panose="020B0004020202020204" pitchFamily="34" charset="0"/>
                <a:cs typeface="Poppins"/>
              </a:rPr>
              <a:t>Schools and districts </a:t>
            </a:r>
            <a:r>
              <a:rPr lang="en-US" sz="2400" dirty="0">
                <a:latin typeface="Aptos" panose="020B0004020202020204" pitchFamily="34" charset="0"/>
                <a:cs typeface="Poppins"/>
              </a:rPr>
              <a:t>developing policies around AI usage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ptos" panose="020B0004020202020204" pitchFamily="34" charset="0"/>
                <a:cs typeface="Poppins"/>
              </a:rPr>
              <a:t>Families</a:t>
            </a:r>
            <a:r>
              <a:rPr lang="en-US" sz="2400" dirty="0">
                <a:latin typeface="Aptos" panose="020B0004020202020204" pitchFamily="34" charset="0"/>
                <a:cs typeface="Poppins"/>
              </a:rPr>
              <a:t> asking about student data privacy with AI</a:t>
            </a:r>
          </a:p>
        </p:txBody>
      </p:sp>
    </p:spTree>
    <p:extLst>
      <p:ext uri="{BB962C8B-B14F-4D97-AF65-F5344CB8AC3E}">
        <p14:creationId xmlns:p14="http://schemas.microsoft.com/office/powerpoint/2010/main" val="322693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69786"/>
            <a:ext cx="10837985" cy="1042852"/>
          </a:xfrm>
        </p:spPr>
        <p:txBody>
          <a:bodyPr>
            <a:noAutofit/>
          </a:bodyPr>
          <a:lstStyle/>
          <a:p>
            <a:r>
              <a:rPr lang="en-US" dirty="0">
                <a:latin typeface="Aptos" panose="020B0004020202020204" pitchFamily="34" charset="0"/>
                <a:cs typeface="Segoe UI Semibold"/>
              </a:rPr>
              <a:t>MA K12 AI Task Force </a:t>
            </a:r>
            <a:r>
              <a:rPr lang="en-US" i="1" dirty="0">
                <a:latin typeface="Aptos" panose="020B0004020202020204" pitchFamily="34" charset="0"/>
                <a:cs typeface="Segoe UI Semibold"/>
              </a:rPr>
              <a:t>(Launched Summer 2024)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046A6C-4F36-AEB5-BA83-2DF247763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131" y="3369939"/>
            <a:ext cx="2353372" cy="2337142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EDFD800A-C4C2-1B0F-9978-A02A5A84A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559" y="3703970"/>
            <a:ext cx="2743061" cy="1704769"/>
          </a:xfrm>
          <a:custGeom>
            <a:avLst/>
            <a:gdLst/>
            <a:ahLst/>
            <a:cxnLst/>
            <a:rect l="l" t="t" r="r" b="b"/>
            <a:pathLst>
              <a:path w="6416374" h="3579867">
                <a:moveTo>
                  <a:pt x="0" y="0"/>
                </a:moveTo>
                <a:lnTo>
                  <a:pt x="6416374" y="0"/>
                </a:lnTo>
                <a:lnTo>
                  <a:pt x="6416374" y="3579867"/>
                </a:lnTo>
                <a:lnTo>
                  <a:pt x="0" y="357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EA36E0-5487-1306-9682-A7533E584556}"/>
              </a:ext>
            </a:extLst>
          </p:cNvPr>
          <p:cNvSpPr/>
          <p:nvPr/>
        </p:nvSpPr>
        <p:spPr>
          <a:xfrm>
            <a:off x="3341077" y="3575538"/>
            <a:ext cx="6002215" cy="2712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397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Define the initiative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Analyze data and historical context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Engage stakeholders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Create proposal with racial equity strategies embedded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Create implementation plan and assess viability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Ensure accountability and impact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528BBB-0FB3-E87F-3F97-2D6E1ECC8937}"/>
              </a:ext>
            </a:extLst>
          </p:cNvPr>
          <p:cNvSpPr/>
          <p:nvPr/>
        </p:nvSpPr>
        <p:spPr>
          <a:xfrm>
            <a:off x="3577597" y="3107138"/>
            <a:ext cx="4114800" cy="6564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ptos" panose="020B0004020202020204" pitchFamily="34" charset="0"/>
              </a:rPr>
              <a:t>REDT Six-Step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96" y="1828798"/>
            <a:ext cx="11800834" cy="4459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  <a:cs typeface="Arial"/>
              </a:rPr>
              <a:t>Task Force Charge</a:t>
            </a:r>
            <a:r>
              <a:rPr lang="en-US" sz="2400" dirty="0">
                <a:latin typeface="Aptos" panose="020B0004020202020204" pitchFamily="34" charset="0"/>
                <a:cs typeface="Arial"/>
              </a:rPr>
              <a:t>: Provide </a:t>
            </a: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recommendations for ways the state can support schools and districts as they address the opportunities and challenges presented by artificial intelligence. </a:t>
            </a:r>
          </a:p>
          <a:p>
            <a:pPr marL="0" indent="0">
              <a:buNone/>
            </a:pPr>
            <a:endParaRPr lang="en-US" sz="2400" dirty="0">
              <a:latin typeface="Aptos" panose="020B0004020202020204" pitchFamily="34" charset="0"/>
              <a:cs typeface="Arial"/>
            </a:endParaRPr>
          </a:p>
        </p:txBody>
      </p:sp>
      <p:sp>
        <p:nvSpPr>
          <p:cNvPr id="17" name="Rectangle: Rounded Corners 11">
            <a:extLst>
              <a:ext uri="{FF2B5EF4-FFF2-40B4-BE49-F238E27FC236}">
                <a16:creationId xmlns:a16="http://schemas.microsoft.com/office/drawing/2014/main" id="{21DB9BCE-49F0-2116-B001-F09B972F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3365" y="3852419"/>
            <a:ext cx="6217638" cy="15563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173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  <a:cs typeface="Segoe UI Semibold"/>
              </a:rPr>
              <a:t>Task Force Membership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AC8B6-435B-821E-E5C7-3A7B3C39AE7E}"/>
              </a:ext>
            </a:extLst>
          </p:cNvPr>
          <p:cNvSpPr txBox="1"/>
          <p:nvPr/>
        </p:nvSpPr>
        <p:spPr>
          <a:xfrm>
            <a:off x="438090" y="1583007"/>
            <a:ext cx="11315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ptos" panose="020B0004020202020204" pitchFamily="34" charset="0"/>
                <a:cs typeface="Arial"/>
              </a:rPr>
              <a:t>The MA AI K-12 Task Force is made up of ~20 educators representing a broad range of perspectives.</a:t>
            </a:r>
            <a:endParaRPr lang="en-US" sz="2400" dirty="0">
              <a:solidFill>
                <a:srgbClr val="000000"/>
              </a:solidFill>
              <a:latin typeface="Aptos" panose="020B0004020202020204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 descr="image of a diagram depicting the task force demographics">
            <a:extLst>
              <a:ext uri="{FF2B5EF4-FFF2-40B4-BE49-F238E27FC236}">
                <a16:creationId xmlns:a16="http://schemas.microsoft.com/office/drawing/2014/main" id="{45DE8174-4BB6-6990-EFC1-C6FA65158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13" y="2268891"/>
            <a:ext cx="11315818" cy="44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F29F8-A46F-9AF3-F852-854E38F6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94;p30">
            <a:extLst>
              <a:ext uri="{FF2B5EF4-FFF2-40B4-BE49-F238E27FC236}">
                <a16:creationId xmlns:a16="http://schemas.microsoft.com/office/drawing/2014/main" id="{F9E4A64E-A750-E396-EAFA-35FB3574A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/>
        <p:spPr>
          <a:xfrm>
            <a:off x="1525588" y="1589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2AAC95-574C-10A4-D90F-B494CD11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9" y="279729"/>
            <a:ext cx="10515600" cy="1042852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  <a:cs typeface="Segoe UI Semibold"/>
              </a:rPr>
              <a:t>Task Force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EB12-47EB-5F9B-9916-FCCEC3EC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5" y="1711313"/>
            <a:ext cx="5516635" cy="47815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ptos" panose="020B0004020202020204" pitchFamily="34" charset="0"/>
                <a:cs typeface="Poppins"/>
              </a:rPr>
              <a:t>Full-day, in-person kick off meeting</a:t>
            </a:r>
            <a:endParaRPr lang="en-US" sz="1800" dirty="0">
              <a:latin typeface="Aptos" panose="020B00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ptos" panose="020B0004020202020204" pitchFamily="34" charset="0"/>
                <a:cs typeface="Poppins"/>
              </a:rPr>
              <a:t>Context setting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ptos" panose="020B0004020202020204" pitchFamily="34" charset="0"/>
                <a:cs typeface="Poppins"/>
              </a:rPr>
              <a:t>Review of pre-existing resources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ptos" panose="020B0004020202020204" pitchFamily="34" charset="0"/>
                <a:cs typeface="Poppins"/>
              </a:rPr>
              <a:t>Discussion of priority areas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ptos" panose="020B0004020202020204" pitchFamily="34" charset="0"/>
                <a:cs typeface="Poppins"/>
              </a:rPr>
              <a:t>Collect and analyze information from stakeholder listening sessions and surveys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ptos" panose="020B0004020202020204" pitchFamily="34" charset="0"/>
                <a:cs typeface="Poppins"/>
              </a:rPr>
              <a:t>Brainstorm DESE actions to address emerging themes and needs</a:t>
            </a:r>
          </a:p>
        </p:txBody>
      </p:sp>
      <p:pic>
        <p:nvPicPr>
          <p:cNvPr id="10" name="Picture 9" descr="4 men sitting at a round table listening to a presenter.">
            <a:extLst>
              <a:ext uri="{FF2B5EF4-FFF2-40B4-BE49-F238E27FC236}">
                <a16:creationId xmlns:a16="http://schemas.microsoft.com/office/drawing/2014/main" id="{5CED3709-5C38-30FE-A662-841FCFFFEA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662" y="802086"/>
            <a:ext cx="3863172" cy="1707391"/>
          </a:xfrm>
          <a:prstGeom prst="rect">
            <a:avLst/>
          </a:prstGeom>
        </p:spPr>
      </p:pic>
      <p:pic>
        <p:nvPicPr>
          <p:cNvPr id="6" name="Picture 5" descr="Dr. Tara Nattrass presenting in front of a large screen that shows a PowerPoint with the title, &quot;AI Task Force: Education in the Age of AI&quot;">
            <a:extLst>
              <a:ext uri="{FF2B5EF4-FFF2-40B4-BE49-F238E27FC236}">
                <a16:creationId xmlns:a16="http://schemas.microsoft.com/office/drawing/2014/main" id="{AEF4417C-982E-6D36-9EFF-FA83C8E73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0000">
            <a:off x="8855107" y="1500285"/>
            <a:ext cx="3205452" cy="2380593"/>
          </a:xfrm>
          <a:prstGeom prst="rect">
            <a:avLst/>
          </a:prstGeom>
        </p:spPr>
      </p:pic>
      <p:pic>
        <p:nvPicPr>
          <p:cNvPr id="4" name="Picture 3" descr="Hotel meeting room with a woman speaking in from of tables of educators.">
            <a:extLst>
              <a:ext uri="{FF2B5EF4-FFF2-40B4-BE49-F238E27FC236}">
                <a16:creationId xmlns:a16="http://schemas.microsoft.com/office/drawing/2014/main" id="{D077E389-D2C6-CE8E-D04D-198B52471E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790" y="2632656"/>
            <a:ext cx="2742452" cy="1898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3 women with laptops open listening to a presentation">
            <a:extLst>
              <a:ext uri="{FF2B5EF4-FFF2-40B4-BE49-F238E27FC236}">
                <a16:creationId xmlns:a16="http://schemas.microsoft.com/office/drawing/2014/main" id="{00B90746-C401-CFE8-9973-BE117B4FD9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8209515" y="3433352"/>
            <a:ext cx="3873332" cy="2291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1C67D1-07BA-8408-680E-419C72A57E60}"/>
              </a:ext>
            </a:extLst>
          </p:cNvPr>
          <p:cNvSpPr txBox="1"/>
          <p:nvPr/>
        </p:nvSpPr>
        <p:spPr>
          <a:xfrm>
            <a:off x="102110" y="5566185"/>
            <a:ext cx="11589025" cy="8502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39725" indent="-222250">
              <a:lnSpc>
                <a:spcPts val="3075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  <a:cs typeface="Arial"/>
              </a:rPr>
              <a:t>Clarify and prioritize recommendations for their alignment to the DESE vision, urgency, and potential impact, with considerations for implementing with a focus on equity​</a:t>
            </a:r>
          </a:p>
        </p:txBody>
      </p:sp>
    </p:spTree>
    <p:extLst>
      <p:ext uri="{BB962C8B-B14F-4D97-AF65-F5344CB8AC3E}">
        <p14:creationId xmlns:p14="http://schemas.microsoft.com/office/powerpoint/2010/main" val="188624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44661"/>
            <a:ext cx="2934329" cy="7002661"/>
            <a:chOff x="0" y="-57150"/>
            <a:chExt cx="1159241" cy="2766483"/>
          </a:xfrm>
          <a:solidFill>
            <a:schemeClr val="accent1">
              <a:lumMod val="5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159241" cy="2709333"/>
            </a:xfrm>
            <a:custGeom>
              <a:avLst/>
              <a:gdLst/>
              <a:ahLst/>
              <a:cxnLst/>
              <a:rect l="l" t="t" r="r" b="b"/>
              <a:pathLst>
                <a:path w="1159241" h="2709333">
                  <a:moveTo>
                    <a:pt x="0" y="0"/>
                  </a:moveTo>
                  <a:lnTo>
                    <a:pt x="1159241" y="0"/>
                  </a:lnTo>
                  <a:lnTo>
                    <a:pt x="1159241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59241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23"/>
                </a:lnSpc>
              </a:pPr>
              <a:endParaRPr sz="1200"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84598" y="1049291"/>
            <a:ext cx="872333" cy="469929"/>
          </a:xfrm>
          <a:custGeom>
            <a:avLst/>
            <a:gdLst/>
            <a:ahLst/>
            <a:cxnLst/>
            <a:rect l="l" t="t" r="r" b="b"/>
            <a:pathLst>
              <a:path w="1308499" h="704893">
                <a:moveTo>
                  <a:pt x="0" y="0"/>
                </a:moveTo>
                <a:lnTo>
                  <a:pt x="1308499" y="0"/>
                </a:lnTo>
                <a:lnTo>
                  <a:pt x="1308499" y="704894"/>
                </a:lnTo>
                <a:lnTo>
                  <a:pt x="0" y="7048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85630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79363" y="1709193"/>
            <a:ext cx="3754804" cy="375480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51B8">
                    <a:alpha val="100000"/>
                  </a:srgbClr>
                </a:gs>
                <a:gs pos="50000">
                  <a:srgbClr val="FFFFFF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0724" tIns="20724" rIns="20724" bIns="20724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4752" y="2049139"/>
            <a:ext cx="3584144" cy="358414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611923">
            <a:off x="914613" y="2676540"/>
            <a:ext cx="2013858" cy="1953442"/>
          </a:xfrm>
          <a:custGeom>
            <a:avLst/>
            <a:gdLst/>
            <a:ahLst/>
            <a:cxnLst/>
            <a:rect l="l" t="t" r="r" b="b"/>
            <a:pathLst>
              <a:path w="3020787" h="2930163">
                <a:moveTo>
                  <a:pt x="0" y="0"/>
                </a:moveTo>
                <a:lnTo>
                  <a:pt x="3020787" y="0"/>
                </a:lnTo>
                <a:lnTo>
                  <a:pt x="3020787" y="2930163"/>
                </a:lnTo>
                <a:lnTo>
                  <a:pt x="0" y="29301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3047763" y="388994"/>
            <a:ext cx="8969485" cy="6668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  <a:sym typeface="Aileron Bold"/>
              </a:rPr>
              <a:t>Stakeholder Hopes &amp; Fears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8" name="Group 18" descr="Hop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088890" y="1150950"/>
            <a:ext cx="6531196" cy="384145"/>
            <a:chOff x="0" y="-78499"/>
            <a:chExt cx="13062391" cy="76828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117654"/>
              <a:ext cx="450246" cy="450246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386"/>
              </a:solidFill>
            </p:spPr>
            <p:txBody>
              <a:bodyPr/>
              <a:lstStyle/>
              <a:p>
                <a:endParaRPr lang="en-US" sz="1200">
                  <a:latin typeface="Aptos" panose="020B0004020202020204" pitchFamily="34" charset="0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15766" tIns="15766" rIns="15766" bIns="15766" rtlCol="0" anchor="ctr"/>
              <a:lstStyle/>
              <a:p>
                <a:pPr algn="ctr">
                  <a:lnSpc>
                    <a:spcPts val="1823"/>
                  </a:lnSpc>
                </a:pPr>
                <a:endParaRPr sz="120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60447" y="224210"/>
              <a:ext cx="329352" cy="237133"/>
            </a:xfrm>
            <a:custGeom>
              <a:avLst/>
              <a:gdLst/>
              <a:ahLst/>
              <a:cxnLst/>
              <a:rect l="l" t="t" r="r" b="b"/>
              <a:pathLst>
                <a:path w="329352" h="237133">
                  <a:moveTo>
                    <a:pt x="0" y="0"/>
                  </a:moveTo>
                  <a:lnTo>
                    <a:pt x="329352" y="0"/>
                  </a:lnTo>
                  <a:lnTo>
                    <a:pt x="329352" y="237133"/>
                  </a:lnTo>
                  <a:lnTo>
                    <a:pt x="0" y="237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Aptos" panose="020B0004020202020204" pitchFamily="34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50512" y="-78499"/>
              <a:ext cx="12311879" cy="768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57"/>
                </a:lnSpc>
                <a:spcBef>
                  <a:spcPct val="0"/>
                </a:spcBef>
              </a:pPr>
              <a:r>
                <a:rPr lang="en-US" sz="2255" b="1">
                  <a:solidFill>
                    <a:srgbClr val="000000"/>
                  </a:solidFill>
                  <a:latin typeface="Aptos" panose="020B0004020202020204" pitchFamily="34" charset="0"/>
                  <a:ea typeface="Poppins Semi-Bold"/>
                  <a:cs typeface="Poppins Semi-Bold"/>
                  <a:sym typeface="Poppins Semi-Bold"/>
                </a:rPr>
                <a:t>Hopes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444161" y="1146104"/>
            <a:ext cx="7300044" cy="1983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3034" lvl="1" indent="-201517">
              <a:lnSpc>
                <a:spcPts val="2613"/>
              </a:lnSpc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Classrooms are more innovative and creative</a:t>
            </a:r>
          </a:p>
          <a:p>
            <a:pPr marL="403034" lvl="1" indent="-201517">
              <a:lnSpc>
                <a:spcPts val="2613"/>
              </a:lnSpc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Creating efficiencies in “mundane” tasks</a:t>
            </a:r>
          </a:p>
          <a:p>
            <a:pPr marL="403034" lvl="1" indent="-201517">
              <a:lnSpc>
                <a:spcPts val="2613"/>
              </a:lnSpc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Supporting differentiated learning</a:t>
            </a:r>
          </a:p>
          <a:p>
            <a:pPr marL="403034" lvl="1" indent="-201517">
              <a:lnSpc>
                <a:spcPts val="2613"/>
              </a:lnSpc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Real-world application / Solving big challenges</a:t>
            </a:r>
          </a:p>
          <a:p>
            <a:pPr marL="403034" lvl="1" indent="-201517">
              <a:lnSpc>
                <a:spcPts val="2613"/>
              </a:lnSpc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Students learn how to learn how to safely and effectively use AI</a:t>
            </a:r>
          </a:p>
          <a:p>
            <a:pPr marL="403034" lvl="1" indent="-201517">
              <a:lnSpc>
                <a:spcPts val="2613"/>
              </a:lnSpc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Workforce exposure and preparedness</a:t>
            </a:r>
          </a:p>
        </p:txBody>
      </p:sp>
      <p:grpSp>
        <p:nvGrpSpPr>
          <p:cNvPr id="24" name="Group 24" descr="Fears"/>
          <p:cNvGrpSpPr/>
          <p:nvPr/>
        </p:nvGrpSpPr>
        <p:grpSpPr>
          <a:xfrm>
            <a:off x="3984738" y="3760879"/>
            <a:ext cx="6557472" cy="384145"/>
            <a:chOff x="0" y="-104775"/>
            <a:chExt cx="13114943" cy="76828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117654"/>
              <a:ext cx="450246" cy="450246"/>
              <a:chOff x="0" y="0"/>
              <a:chExt cx="812800" cy="812800"/>
            </a:xfrm>
          </p:grpSpPr>
          <p:sp>
            <p:nvSpPr>
              <p:cNvPr id="26" name="Freeform 2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386"/>
              </a:solidFill>
            </p:spPr>
            <p:txBody>
              <a:bodyPr/>
              <a:lstStyle/>
              <a:p>
                <a:endParaRPr lang="en-US" sz="1200">
                  <a:latin typeface="Aptos" panose="020B0004020202020204" pitchFamily="34" charset="0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15766" tIns="15766" rIns="15766" bIns="15766" rtlCol="0" anchor="ctr"/>
              <a:lstStyle/>
              <a:p>
                <a:pPr algn="ctr">
                  <a:lnSpc>
                    <a:spcPts val="1823"/>
                  </a:lnSpc>
                </a:pPr>
                <a:endParaRPr sz="120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0447" y="224210"/>
              <a:ext cx="329352" cy="237133"/>
            </a:xfrm>
            <a:custGeom>
              <a:avLst/>
              <a:gdLst/>
              <a:ahLst/>
              <a:cxnLst/>
              <a:rect l="l" t="t" r="r" b="b"/>
              <a:pathLst>
                <a:path w="329352" h="237133">
                  <a:moveTo>
                    <a:pt x="0" y="0"/>
                  </a:moveTo>
                  <a:lnTo>
                    <a:pt x="329352" y="0"/>
                  </a:lnTo>
                  <a:lnTo>
                    <a:pt x="329352" y="237133"/>
                  </a:lnTo>
                  <a:lnTo>
                    <a:pt x="0" y="237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Aptos" panose="020B0004020202020204" pitchFamily="34" charset="0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03064" y="-104775"/>
              <a:ext cx="12311879" cy="768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57"/>
                </a:lnSpc>
                <a:spcBef>
                  <a:spcPct val="0"/>
                </a:spcBef>
              </a:pPr>
              <a:r>
                <a:rPr lang="en-US" sz="2255" b="1">
                  <a:solidFill>
                    <a:srgbClr val="000000"/>
                  </a:solidFill>
                  <a:latin typeface="Aptos" panose="020B0004020202020204" pitchFamily="34" charset="0"/>
                  <a:ea typeface="Poppins Semi-Bold"/>
                  <a:cs typeface="Poppins Semi-Bold"/>
                  <a:sym typeface="Poppins Semi-Bold"/>
                </a:rPr>
                <a:t>Fears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5144160" y="3760880"/>
            <a:ext cx="6873088" cy="2655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2590" lvl="1" indent="-201295">
              <a:lnSpc>
                <a:spcPts val="2613"/>
              </a:lnSpc>
              <a:buFont typeface="Arial"/>
              <a:buChar char="•"/>
            </a:pPr>
            <a:r>
              <a:rPr lang="en-US" sz="1867">
                <a:solidFill>
                  <a:srgbClr val="000000"/>
                </a:solidFill>
                <a:latin typeface="Aptos" panose="020B0004020202020204" pitchFamily="34" charset="0"/>
                <a:cs typeface="Poppins"/>
              </a:rPr>
              <a:t>Loss of skills – content, creativity, critical thinking, etc.</a:t>
            </a:r>
          </a:p>
          <a:p>
            <a:pPr marL="402590" lvl="1" indent="-201295">
              <a:lnSpc>
                <a:spcPts val="2613"/>
              </a:lnSpc>
              <a:buFont typeface="Arial"/>
              <a:buChar char="•"/>
            </a:pPr>
            <a:r>
              <a:rPr lang="en-US" sz="1850">
                <a:solidFill>
                  <a:srgbClr val="000000"/>
                </a:solidFill>
                <a:latin typeface="Aptos" panose="020B0004020202020204" pitchFamily="34" charset="0"/>
                <a:cs typeface="Poppins"/>
                <a:sym typeface="Poppins"/>
              </a:rPr>
              <a:t>Misinformation, reliability, and bias of information</a:t>
            </a:r>
            <a:endParaRPr lang="en-US" sz="1850">
              <a:solidFill>
                <a:srgbClr val="000000"/>
              </a:solidFill>
              <a:latin typeface="Aptos" panose="020B0004020202020204" pitchFamily="34" charset="0"/>
              <a:cs typeface="Poppins"/>
            </a:endParaRPr>
          </a:p>
          <a:p>
            <a:pPr marL="402590" lvl="1" indent="-201295">
              <a:lnSpc>
                <a:spcPts val="2613"/>
              </a:lnSpc>
              <a:buFont typeface="Arial"/>
              <a:buChar char="•"/>
            </a:pPr>
            <a:r>
              <a:rPr lang="en-US" sz="1867">
                <a:solidFill>
                  <a:srgbClr val="000000"/>
                </a:solidFill>
                <a:latin typeface="Aptos" panose="020B0004020202020204" pitchFamily="34" charset="0"/>
                <a:cs typeface="Poppins"/>
              </a:rPr>
              <a:t>Data security and privacy</a:t>
            </a:r>
          </a:p>
          <a:p>
            <a:pPr marL="402590" lvl="1" indent="-201295">
              <a:lnSpc>
                <a:spcPts val="2613"/>
              </a:lnSpc>
              <a:buFont typeface="Arial"/>
              <a:buChar char="•"/>
            </a:pPr>
            <a:r>
              <a:rPr lang="en-US" sz="1867">
                <a:solidFill>
                  <a:srgbClr val="000000"/>
                </a:solidFill>
                <a:latin typeface="Aptos" panose="020B0004020202020204" pitchFamily="34" charset="0"/>
                <a:cs typeface="Poppins"/>
              </a:rPr>
              <a:t>Ethical and responsible use</a:t>
            </a:r>
          </a:p>
          <a:p>
            <a:pPr marL="402590" lvl="1" indent="-201295">
              <a:lnSpc>
                <a:spcPts val="2613"/>
              </a:lnSpc>
              <a:buFont typeface="Arial"/>
              <a:buChar char="•"/>
            </a:pPr>
            <a:r>
              <a:rPr lang="en-US" sz="1867">
                <a:solidFill>
                  <a:srgbClr val="000000"/>
                </a:solidFill>
                <a:latin typeface="Aptos" panose="020B0004020202020204" pitchFamily="34" charset="0"/>
                <a:cs typeface="Poppins"/>
                <a:sym typeface="Poppins"/>
              </a:rPr>
              <a:t>(In)Equity of access to tools and experiences</a:t>
            </a:r>
            <a:endParaRPr lang="en-US" sz="1867">
              <a:solidFill>
                <a:srgbClr val="000000"/>
              </a:solidFill>
              <a:latin typeface="Aptos" panose="020B0004020202020204" pitchFamily="34" charset="0"/>
              <a:cs typeface="Poppins"/>
            </a:endParaRPr>
          </a:p>
          <a:p>
            <a:pPr marL="402590" lvl="1" indent="-201295">
              <a:lnSpc>
                <a:spcPts val="2613"/>
              </a:lnSpc>
              <a:buFont typeface="Arial"/>
              <a:buChar char="•"/>
            </a:pPr>
            <a:r>
              <a:rPr lang="en-US" sz="1867">
                <a:solidFill>
                  <a:srgbClr val="000000"/>
                </a:solidFill>
                <a:latin typeface="Aptos" panose="020B0004020202020204" pitchFamily="34" charset="0"/>
                <a:cs typeface="Poppins"/>
              </a:rPr>
              <a:t>Lower quality of instruction</a:t>
            </a:r>
          </a:p>
          <a:p>
            <a:pPr marL="402590" lvl="1" indent="-201295">
              <a:lnSpc>
                <a:spcPts val="2613"/>
              </a:lnSpc>
              <a:buFont typeface="Arial"/>
              <a:buChar char="•"/>
            </a:pPr>
            <a:r>
              <a:rPr lang="en-US" sz="1867">
                <a:solidFill>
                  <a:srgbClr val="000000"/>
                </a:solidFill>
                <a:latin typeface="Aptos" panose="020B0004020202020204" pitchFamily="34" charset="0"/>
                <a:cs typeface="Poppins"/>
              </a:rPr>
              <a:t>Job displacement</a:t>
            </a:r>
          </a:p>
          <a:p>
            <a:pPr marL="402590" lvl="1" indent="-201295">
              <a:lnSpc>
                <a:spcPts val="2613"/>
              </a:lnSpc>
              <a:buFont typeface="Arial"/>
              <a:buChar char="•"/>
            </a:pPr>
            <a:r>
              <a:rPr lang="en-US" sz="1867">
                <a:solidFill>
                  <a:srgbClr val="000000"/>
                </a:solidFill>
                <a:latin typeface="Aptos" panose="020B0004020202020204" pitchFamily="34" charset="0"/>
                <a:cs typeface="Poppins"/>
              </a:rPr>
              <a:t>Loss of human connection</a:t>
            </a:r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83004" y="5958292"/>
            <a:ext cx="794161" cy="427817"/>
          </a:xfrm>
          <a:custGeom>
            <a:avLst/>
            <a:gdLst/>
            <a:ahLst/>
            <a:cxnLst/>
            <a:rect l="l" t="t" r="r" b="b"/>
            <a:pathLst>
              <a:path w="1191242" h="641726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85630"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62F3-143A-1329-0ADE-1592809C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  <a:cs typeface="Segoe UI Semibold"/>
              </a:rPr>
              <a:t>Task Force Recommendations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385AF-3E3B-5858-C456-6D47F0408081}"/>
              </a:ext>
            </a:extLst>
          </p:cNvPr>
          <p:cNvSpPr txBox="1"/>
          <p:nvPr/>
        </p:nvSpPr>
        <p:spPr>
          <a:xfrm>
            <a:off x="476608" y="1593793"/>
            <a:ext cx="1123878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668" lvl="1" indent="0" algn="l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Recommendations were synthesized into 8 actions across three primary categories.</a:t>
            </a:r>
            <a:endParaRPr lang="en-US" sz="1800" dirty="0">
              <a:solidFill>
                <a:srgbClr val="000000"/>
              </a:solidFill>
              <a:latin typeface="Aptos" panose="020B0004020202020204" pitchFamily="34" charset="0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53FDF5-77B5-A7F1-B02C-A6229A8A8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79412"/>
              </p:ext>
            </p:extLst>
          </p:nvPr>
        </p:nvGraphicFramePr>
        <p:xfrm>
          <a:off x="751645" y="2255203"/>
          <a:ext cx="10963746" cy="390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668">
                  <a:extLst>
                    <a:ext uri="{9D8B030D-6E8A-4147-A177-3AD203B41FA5}">
                      <a16:colId xmlns:a16="http://schemas.microsoft.com/office/drawing/2014/main" val="3781540175"/>
                    </a:ext>
                  </a:extLst>
                </a:gridCol>
                <a:gridCol w="3470496">
                  <a:extLst>
                    <a:ext uri="{9D8B030D-6E8A-4147-A177-3AD203B41FA5}">
                      <a16:colId xmlns:a16="http://schemas.microsoft.com/office/drawing/2014/main" val="1271137079"/>
                    </a:ext>
                  </a:extLst>
                </a:gridCol>
                <a:gridCol w="3654582">
                  <a:extLst>
                    <a:ext uri="{9D8B030D-6E8A-4147-A177-3AD203B41FA5}">
                      <a16:colId xmlns:a16="http://schemas.microsoft.com/office/drawing/2014/main" val="108694946"/>
                    </a:ext>
                  </a:extLst>
                </a:gridCol>
              </a:tblGrid>
              <a:tr h="12872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I. Resource Creation and Curation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II. Professional Development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ptos" panose="020B0004020202020204" pitchFamily="34" charset="0"/>
                        </a:rPr>
                        <a:t>III. Policy Supports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94674315"/>
                  </a:ext>
                </a:extLst>
              </a:tr>
              <a:tr h="239011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Create resources for stakeholders to build AI literacy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Develop a list of recommended AI tools and resources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Create or recommend an enterprise AI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Offer a variety of professional learning opportunities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Provide turnkey training on student data privacy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Create sample district guidelines and policies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Embed tech integration, including AI, into educator preparation programs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Incorporate AI literacy into MA curriculum frameworks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973982"/>
                  </a:ext>
                </a:extLst>
              </a:tr>
            </a:tbl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18E4C4B6-F8ED-5282-D63A-F6048585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4820" y="2352001"/>
            <a:ext cx="914400" cy="914400"/>
          </a:xfrm>
          <a:prstGeom prst="rect">
            <a:avLst/>
          </a:prstGeom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66BD3A04-3143-2BD0-FE37-ADE444BEB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1502" y="2418275"/>
            <a:ext cx="726362" cy="760491"/>
          </a:xfrm>
          <a:custGeom>
            <a:avLst/>
            <a:gdLst/>
            <a:ahLst/>
            <a:cxnLst/>
            <a:rect l="l" t="t" r="r" b="b"/>
            <a:pathLst>
              <a:path w="2587837" h="2558724">
                <a:moveTo>
                  <a:pt x="0" y="0"/>
                </a:moveTo>
                <a:lnTo>
                  <a:pt x="2587837" y="0"/>
                </a:lnTo>
                <a:lnTo>
                  <a:pt x="2587837" y="2558724"/>
                </a:lnTo>
                <a:lnTo>
                  <a:pt x="0" y="2558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91F97282-69AD-A121-AB8B-9413927C3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6763" y="2442993"/>
            <a:ext cx="726362" cy="760491"/>
          </a:xfrm>
          <a:custGeom>
            <a:avLst/>
            <a:gdLst/>
            <a:ahLst/>
            <a:cxnLst/>
            <a:rect l="l" t="t" r="r" b="b"/>
            <a:pathLst>
              <a:path w="2893279" h="2871579">
                <a:moveTo>
                  <a:pt x="0" y="0"/>
                </a:moveTo>
                <a:lnTo>
                  <a:pt x="2893279" y="0"/>
                </a:lnTo>
                <a:lnTo>
                  <a:pt x="2893279" y="2871580"/>
                </a:lnTo>
                <a:lnTo>
                  <a:pt x="0" y="28715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Template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0D656C-0A17-45E2-9A6E-1A4C40783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f6a2-0fe6-40ac-973e-bb0bf351512f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purl.org/dc/elements/1.1/"/>
    <ds:schemaRef ds:uri="http://purl.org/dc/terms/"/>
    <ds:schemaRef ds:uri="0128f6a2-0fe6-40ac-973e-bb0bf351512f"/>
    <ds:schemaRef ds:uri="http://www.w3.org/XML/1998/namespace"/>
    <ds:schemaRef ds:uri="7a12eb2f-f040-4639-9fb2-5a6588dc8035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719</Words>
  <Application>Microsoft Office PowerPoint</Application>
  <PresentationFormat>Widescreen</PresentationFormat>
  <Paragraphs>113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Segoe</vt:lpstr>
      <vt:lpstr>Aptos</vt:lpstr>
      <vt:lpstr>Arial</vt:lpstr>
      <vt:lpstr>Calibri</vt:lpstr>
      <vt:lpstr>Calibri Light</vt:lpstr>
      <vt:lpstr>Courier New</vt:lpstr>
      <vt:lpstr>Helvetica</vt:lpstr>
      <vt:lpstr>Open Sans</vt:lpstr>
      <vt:lpstr>Poppins</vt:lpstr>
      <vt:lpstr>Segoe UI</vt:lpstr>
      <vt:lpstr>Segoe UI Semibold</vt:lpstr>
      <vt:lpstr>Symbol</vt:lpstr>
      <vt:lpstr>Wingdings</vt:lpstr>
      <vt:lpstr>Office Theme</vt:lpstr>
      <vt:lpstr>Template PresentationGO</vt:lpstr>
      <vt:lpstr>Artificial Intelligence in MA K12 Schools</vt:lpstr>
      <vt:lpstr>Agenda</vt:lpstr>
      <vt:lpstr>What do we mean by AI?</vt:lpstr>
      <vt:lpstr>Early Approaches to AI in MA Schools</vt:lpstr>
      <vt:lpstr>MA K12 AI Task Force (Launched Summer 2024)</vt:lpstr>
      <vt:lpstr>Task Force Membership</vt:lpstr>
      <vt:lpstr>Task Force Approach</vt:lpstr>
      <vt:lpstr>Stakeholder Hopes &amp; Fears</vt:lpstr>
      <vt:lpstr>Task Force Recommendations</vt:lpstr>
      <vt:lpstr>DESE’s AI Strategy</vt:lpstr>
      <vt:lpstr>Artificial Intelligence Web Page www.doe.mass.edu/edtech/ai/ </vt:lpstr>
      <vt:lpstr>MA K12 AI Task Force (Ongoing)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April 29, 2025 Regular Meeting Item 2 PowerPoint: Artificial Intelligence in MA K12 Schools</dc:title>
  <dc:creator>DESE</dc:creator>
  <cp:lastModifiedBy>Zou, Dong (EOE)</cp:lastModifiedBy>
  <cp:revision>6</cp:revision>
  <dcterms:created xsi:type="dcterms:W3CDTF">2022-10-11T20:32:22Z</dcterms:created>
  <dcterms:modified xsi:type="dcterms:W3CDTF">2025-04-30T18:15:56Z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30 2025 12:00AM</vt:lpwstr>
  </property>
</Properties>
</file>