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4" r:id="rId6"/>
    <p:sldId id="273" r:id="rId7"/>
    <p:sldId id="275" r:id="rId8"/>
    <p:sldId id="276" r:id="rId9"/>
    <p:sldId id="692" r:id="rId10"/>
    <p:sldId id="691" r:id="rId11"/>
    <p:sldId id="271" r:id="rId12"/>
    <p:sldId id="279" r:id="rId13"/>
    <p:sldId id="688" r:id="rId14"/>
    <p:sldId id="282" r:id="rId15"/>
    <p:sldId id="26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K" userId="S::kinnon.foley@mass.gov::4bff922e-d211-4dcd-970c-f57d358f4faf" providerId="AD"/>
  <p188:author id="{58965B82-956E-D34D-9CE5-C284AF62550E}" name="Griffin, Michelle (DESE)" initials="GM" userId="S::michelle.l.griffin@mass.gov::d21ce911-71ff-4eea-8e9b-de00341400fd" providerId="AD"/>
  <p188:author id="{C33A02F0-6985-E8D3-1752-46AA2282B7AB}" name="Smithney, Claire (DESE)" initials="CS" userId="S::Claire.Smithney@mass.gov::5e07ed19-a428-46a7-ad65-7c7bcd775b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egionalGovernance@mass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65" y="1302097"/>
            <a:ext cx="11016288" cy="2118805"/>
          </a:xfrm>
        </p:spPr>
        <p:txBody>
          <a:bodyPr>
            <a:noAutofit/>
          </a:bodyPr>
          <a:lstStyle/>
          <a:p>
            <a:br>
              <a:rPr lang="en-US" sz="5400">
                <a:latin typeface="Arial"/>
                <a:cs typeface="Arial"/>
              </a:rPr>
            </a:br>
            <a:br>
              <a:rPr lang="en-US" sz="5400">
                <a:latin typeface="Arial"/>
                <a:cs typeface="Arial"/>
              </a:rPr>
            </a:br>
            <a:r>
              <a:rPr lang="en-US" sz="4400">
                <a:latin typeface="Arial"/>
                <a:cs typeface="Arial"/>
              </a:rPr>
              <a:t>Proposed Amendments to Regional School District Regulations, 603 CMR 41.00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60D0C-2D7A-EC3D-7915-70523475690D}"/>
              </a:ext>
            </a:extLst>
          </p:cNvPr>
          <p:cNvSpPr txBox="1"/>
          <p:nvPr/>
        </p:nvSpPr>
        <p:spPr>
          <a:xfrm>
            <a:off x="659220" y="3651038"/>
            <a:ext cx="105650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April 29, 2025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59FB-1106-AF94-5BB4-C1514811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49A24-57AD-6C63-7202-3D802AD61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Public comment may be submitted via an online form, or sent via email to </a:t>
            </a:r>
            <a:r>
              <a:rPr lang="en-US" dirty="0">
                <a:latin typeface="Arial"/>
                <a:cs typeface="Arial"/>
                <a:hlinkClick r:id="rId2"/>
              </a:rPr>
              <a:t>RegionalGovernance@mass.gov</a:t>
            </a:r>
            <a:r>
              <a:rPr lang="en-US" dirty="0">
                <a:latin typeface="Arial"/>
                <a:cs typeface="Arial"/>
              </a:rPr>
              <a:t>, or sent via mail to Regulations Public Comment, c/o Commissioner’s Office, Department of Elementary and Secondary Education, 135 Santilli Highway, Everett, MA 02149.</a:t>
            </a:r>
            <a:endParaRPr lang="en-US" dirty="0">
              <a:latin typeface="Arial"/>
            </a:endParaRPr>
          </a:p>
          <a:p>
            <a:r>
              <a:rPr lang="en-US" dirty="0">
                <a:latin typeface="Arial"/>
                <a:cs typeface="Arial"/>
              </a:rPr>
              <a:t>The deadline for the public comment period is </a:t>
            </a:r>
            <a:r>
              <a:rPr lang="en-US" b="1">
                <a:latin typeface="Arial"/>
                <a:cs typeface="Arial"/>
              </a:rPr>
              <a:t>June 28, </a:t>
            </a:r>
            <a:r>
              <a:rPr lang="en-US" b="1" dirty="0">
                <a:latin typeface="Arial"/>
                <a:cs typeface="Arial"/>
              </a:rPr>
              <a:t>2025 at 5:00pm. </a:t>
            </a:r>
            <a:endParaRPr lang="en-US" b="1" dirty="0">
              <a:latin typeface="Arial"/>
            </a:endParaRPr>
          </a:p>
          <a:p>
            <a:r>
              <a:rPr lang="en-US" dirty="0">
                <a:latin typeface="Arial"/>
                <a:cs typeface="Arial"/>
              </a:rPr>
              <a:t>The Board is expected to vote on the proposed amendments at its regular monthly meeting scheduled for</a:t>
            </a:r>
            <a:r>
              <a:rPr lang="en-US" b="1" dirty="0">
                <a:latin typeface="Arial"/>
                <a:cs typeface="Arial"/>
              </a:rPr>
              <a:t> September 2025. </a:t>
            </a:r>
          </a:p>
          <a:p>
            <a:pPr marL="0" indent="0">
              <a:buNone/>
            </a:pPr>
            <a:endParaRPr lang="en-US" b="1" dirty="0">
              <a:latin typeface="Apto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92CBF4-2690-499D-4BFD-E8A1AA50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Anticipated Next Steps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84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234E-CD5E-2E6B-0B93-6B218C10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Questions/Comments? </a:t>
            </a:r>
          </a:p>
        </p:txBody>
      </p:sp>
    </p:spTree>
    <p:extLst>
      <p:ext uri="{BB962C8B-B14F-4D97-AF65-F5344CB8AC3E}">
        <p14:creationId xmlns:p14="http://schemas.microsoft.com/office/powerpoint/2010/main" val="223852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Arial"/>
                <a:cs typeface="Arial"/>
              </a:rPr>
              <a:t>Thank you!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CC4A72-5D5B-35F4-DDB3-BA5BFA984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Presenters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40192A-68F1-0DC1-0C6A-F8A387E4B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>
                <a:latin typeface="Arial"/>
                <a:cs typeface="Arial"/>
              </a:rPr>
              <a:t>John J. </a:t>
            </a:r>
            <a:r>
              <a:rPr lang="en-US">
                <a:latin typeface="Arial"/>
                <a:cs typeface="Arial"/>
              </a:rPr>
              <a:t>(Jay) Sullivan</a:t>
            </a:r>
            <a:r>
              <a:rPr lang="en-US" sz="2800">
                <a:latin typeface="Arial"/>
                <a:cs typeface="Arial"/>
              </a:rPr>
              <a:t>, Associate Commissioner for District and School Finance 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Lucy Wall, DESE Legal Counsel</a:t>
            </a:r>
          </a:p>
          <a:p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Christine M. Lynch, Former Director of Regional Governance/Management Consultant </a:t>
            </a:r>
          </a:p>
          <a:p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Michelle Griffin, Regional Governance Coordinator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68CBCB-9DA4-E4F3-FE04-F58588CC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365126"/>
            <a:ext cx="10634662" cy="104285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Agenda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7CFF2-8FC7-A323-0E16-96F3AB566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086984"/>
            <a:ext cx="11153774" cy="40525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r>
              <a:rPr lang="en-US" sz="4000"/>
              <a:t>Background</a:t>
            </a:r>
          </a:p>
          <a:p>
            <a:pPr marL="0" indent="0">
              <a:spcAft>
                <a:spcPts val="1200"/>
              </a:spcAft>
            </a:pPr>
            <a:r>
              <a:rPr lang="en-US" sz="4000"/>
              <a:t>Regional School Districts (RSD)</a:t>
            </a:r>
          </a:p>
          <a:p>
            <a:pPr marL="0" indent="0">
              <a:spcAft>
                <a:spcPts val="1200"/>
              </a:spcAft>
            </a:pPr>
            <a:r>
              <a:rPr lang="en-US" sz="4000"/>
              <a:t>Proposed Changes to RSD Regulations</a:t>
            </a:r>
          </a:p>
          <a:p>
            <a:pPr marL="0" indent="0">
              <a:spcAft>
                <a:spcPts val="1200"/>
              </a:spcAft>
            </a:pPr>
            <a:r>
              <a:rPr lang="en-US" sz="400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428637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2E6EF4-3D33-CBE0-196D-D663054D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589FE9-DE29-6884-7819-E4E9994B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438694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>
                <a:latin typeface="Arial"/>
                <a:cs typeface="Arial"/>
              </a:rPr>
              <a:t>Regional School District (RSD) Law:  </a:t>
            </a:r>
          </a:p>
          <a:p>
            <a:pPr marL="914400" indent="-457200">
              <a:lnSpc>
                <a:spcPct val="110000"/>
              </a:lnSpc>
              <a:spcBef>
                <a:spcPts val="0"/>
              </a:spcBef>
            </a:pPr>
            <a:r>
              <a:rPr lang="en-US" sz="3200">
                <a:latin typeface="Arial"/>
                <a:cs typeface="Arial"/>
              </a:rPr>
              <a:t>Allows for formation of RSDs between two or more cities and towns via agreement to operate one school district. </a:t>
            </a:r>
            <a:endParaRPr lang="en-US" sz="3200"/>
          </a:p>
          <a:p>
            <a:pPr marL="914400" indent="-457200">
              <a:lnSpc>
                <a:spcPct val="110000"/>
              </a:lnSpc>
              <a:spcBef>
                <a:spcPts val="0"/>
              </a:spcBef>
            </a:pPr>
            <a:r>
              <a:rPr lang="en-US" sz="3200">
                <a:latin typeface="Arial"/>
                <a:cs typeface="Arial"/>
              </a:rPr>
              <a:t>Requirements for one RSD school committee and one RSD budget.</a:t>
            </a:r>
            <a:endParaRPr lang="en-US" sz="3200"/>
          </a:p>
          <a:p>
            <a:pPr marL="914400" indent="-457200">
              <a:lnSpc>
                <a:spcPct val="110000"/>
              </a:lnSpc>
              <a:spcBef>
                <a:spcPts val="0"/>
              </a:spcBef>
            </a:pPr>
            <a:r>
              <a:rPr lang="en-US" sz="3200">
                <a:latin typeface="Arial"/>
                <a:cs typeface="Arial"/>
              </a:rPr>
              <a:t>Components of regional agreements and amendments; approval requirements.</a:t>
            </a:r>
          </a:p>
          <a:p>
            <a:pPr marL="4572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i="1">
                <a:latin typeface="Arial"/>
                <a:cs typeface="Arial"/>
              </a:rPr>
              <a:t>(M.G.L. c. 71, §§ 14 – 16I; initially passed in 1949)</a:t>
            </a:r>
            <a:endParaRPr lang="en-US" sz="2000" i="1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>
                <a:latin typeface="Arial"/>
                <a:cs typeface="Arial"/>
              </a:rPr>
              <a:t>RSD Regulations: </a:t>
            </a:r>
          </a:p>
          <a:p>
            <a:pPr marL="914400" indent="-457200">
              <a:lnSpc>
                <a:spcPct val="110000"/>
              </a:lnSpc>
              <a:spcBef>
                <a:spcPts val="0"/>
              </a:spcBef>
            </a:pPr>
            <a:r>
              <a:rPr lang="en-US" sz="3000">
                <a:latin typeface="Arial"/>
                <a:cs typeface="Arial"/>
              </a:rPr>
              <a:t>603 CMR 41.00</a:t>
            </a:r>
          </a:p>
          <a:p>
            <a:pPr marL="914400" indent="-457200">
              <a:lnSpc>
                <a:spcPct val="110000"/>
              </a:lnSpc>
              <a:spcBef>
                <a:spcPts val="0"/>
              </a:spcBef>
            </a:pPr>
            <a:r>
              <a:rPr lang="en-US" sz="3000">
                <a:latin typeface="Arial"/>
                <a:cs typeface="Arial"/>
              </a:rPr>
              <a:t>Most recently amended by the Board: May 19, 2009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0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114DFC-129E-AEF3-1C09-183723B3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Regional School Districts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3740B-81DE-F251-5135-1DA5B6D30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174"/>
            <a:ext cx="10515600" cy="43923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>
                <a:latin typeface="Arial"/>
                <a:cs typeface="Arial"/>
              </a:rPr>
              <a:t>FY25:</a:t>
            </a:r>
            <a:r>
              <a:rPr lang="en-US">
                <a:latin typeface="Arial"/>
                <a:cs typeface="Arial"/>
              </a:rPr>
              <a:t> 84 RSDs in MA</a:t>
            </a:r>
          </a:p>
          <a:p>
            <a:pPr marL="737870" lvl="2" indent="-50609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>
                <a:latin typeface="Arial"/>
                <a:cs typeface="Arial"/>
              </a:rPr>
              <a:t>58  Academic RSDs with 170 member cities and towns (serving 97,218 students).</a:t>
            </a:r>
          </a:p>
          <a:p>
            <a:pPr marL="737870" lvl="2" indent="-50609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>
                <a:latin typeface="Arial"/>
                <a:cs typeface="Arial"/>
              </a:rPr>
              <a:t>26 Career Technical/Vocational RSDs with 235 member cities and towns (serving 30,901 students)</a:t>
            </a:r>
            <a:r>
              <a:rPr lang="en-US" sz="1100">
                <a:latin typeface="Aptos"/>
                <a:cs typeface="Arial"/>
              </a:rPr>
              <a:t>.</a:t>
            </a:r>
            <a:r>
              <a:rPr lang="en-US" sz="2800">
                <a:latin typeface="Arial"/>
                <a:cs typeface="Arial"/>
              </a:rPr>
              <a:t> </a:t>
            </a:r>
          </a:p>
          <a:p>
            <a:pPr marL="737870" lvl="2" indent="-50609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>
                <a:latin typeface="Arial"/>
                <a:cs typeface="Arial"/>
              </a:rPr>
              <a:t>Only 54 Municipalities in MA are not in a regional school district.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sachusetts Regional Map">
            <a:extLst>
              <a:ext uri="{FF2B5EF4-FFF2-40B4-BE49-F238E27FC236}">
                <a16:creationId xmlns:a16="http://schemas.microsoft.com/office/drawing/2014/main" id="{7083D85E-3218-9F63-2385-943C584F4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3" y="0"/>
            <a:ext cx="1138923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2E1BB-7AEE-940E-7B26-8CFE0A5B051E}"/>
              </a:ext>
            </a:extLst>
          </p:cNvPr>
          <p:cNvSpPr txBox="1"/>
          <p:nvPr/>
        </p:nvSpPr>
        <p:spPr>
          <a:xfrm>
            <a:off x="1524000" y="0"/>
            <a:ext cx="5284304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Academic Regional School Districts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B1BBBB-3858-08B1-4408-3748C5AC86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181" y="5486400"/>
            <a:ext cx="5647661" cy="950778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Regional School Districts</a:t>
            </a:r>
          </a:p>
        </p:txBody>
      </p:sp>
    </p:spTree>
    <p:extLst>
      <p:ext uri="{BB962C8B-B14F-4D97-AF65-F5344CB8AC3E}">
        <p14:creationId xmlns:p14="http://schemas.microsoft.com/office/powerpoint/2010/main" val="53071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T districts">
            <a:extLst>
              <a:ext uri="{FF2B5EF4-FFF2-40B4-BE49-F238E27FC236}">
                <a16:creationId xmlns:a16="http://schemas.microsoft.com/office/drawing/2014/main" id="{67ABAC0D-E775-ABD6-8A6E-24B7DFDE1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5" y="0"/>
            <a:ext cx="113622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96ACC-EC1A-2CA3-DFDF-F8977DF17D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0348" y="5522"/>
            <a:ext cx="4721086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Career Technical/Vocational RSDs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993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Proposed Changes to RSD Regulations Include: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buNone/>
            </a:pPr>
            <a:r>
              <a:rPr lang="en-US" sz="3600">
                <a:latin typeface="Arial"/>
                <a:ea typeface="Calibri"/>
                <a:cs typeface="Arial"/>
              </a:rPr>
              <a:t>1. </a:t>
            </a:r>
            <a:r>
              <a:rPr lang="en-US" sz="3600">
                <a:effectLst/>
                <a:latin typeface="Arial"/>
                <a:ea typeface="Calibri"/>
                <a:cs typeface="Arial"/>
              </a:rPr>
              <a:t>Streamlining the approval of </a:t>
            </a:r>
            <a:r>
              <a:rPr lang="en-US" sz="3600">
                <a:latin typeface="Arial"/>
                <a:ea typeface="Calibri"/>
                <a:cs typeface="Arial"/>
              </a:rPr>
              <a:t>RSD</a:t>
            </a:r>
            <a:r>
              <a:rPr lang="en-US" sz="3600">
                <a:effectLst/>
                <a:latin typeface="Arial"/>
                <a:ea typeface="Calibri"/>
                <a:cs typeface="Arial"/>
              </a:rPr>
              <a:t> agreements and amendments to </a:t>
            </a:r>
            <a:r>
              <a:rPr lang="en-US" sz="3600">
                <a:latin typeface="Arial"/>
                <a:ea typeface="Calibri"/>
                <a:cs typeface="Arial"/>
              </a:rPr>
              <a:t>RSD</a:t>
            </a:r>
            <a:r>
              <a:rPr lang="en-US" sz="3600">
                <a:effectLst/>
                <a:latin typeface="Arial"/>
                <a:ea typeface="Calibri"/>
                <a:cs typeface="Arial"/>
              </a:rPr>
              <a:t> agreements</a:t>
            </a:r>
            <a:r>
              <a:rPr lang="en-US" sz="3600">
                <a:latin typeface="Arial"/>
                <a:ea typeface="Calibri"/>
                <a:cs typeface="Arial"/>
              </a:rPr>
              <a:t>.</a:t>
            </a:r>
            <a:endParaRPr lang="en-US" sz="3600">
              <a:effectLst/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3600">
                <a:latin typeface="Arial"/>
                <a:ea typeface="Calibri"/>
                <a:cs typeface="Arial"/>
              </a:rPr>
              <a:t>2. Clarifying provisions surrounding the creation and approval of RSD budgets.</a:t>
            </a:r>
            <a:endParaRPr lang="en-US" sz="3600">
              <a:ea typeface="Calibri"/>
            </a:endParaRPr>
          </a:p>
          <a:p>
            <a:pPr marL="0" indent="0">
              <a:buNone/>
            </a:pPr>
            <a:r>
              <a:rPr lang="en-US" sz="3600">
                <a:latin typeface="Arial"/>
                <a:ea typeface="Calibri"/>
                <a:cs typeface="Arial"/>
              </a:rPr>
              <a:t>3. Clarifying provisions related to Commissioner Fiscal Oversight, when required by RSD law.</a:t>
            </a:r>
            <a:endParaRPr lang="en-US" sz="3600"/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96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9F4EAA-94B6-5781-84A6-05B9FA36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Proposed Changes to RSD Regulations Include: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5495A9-A6C0-9345-ED05-5871661E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4. Addition of new provisions for waiver and severability. </a:t>
            </a:r>
          </a:p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5. Technical Updates.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schemas.microsoft.com/office/2006/documentManagement/types"/>
    <ds:schemaRef ds:uri="http://purl.org/dc/dcmitype/"/>
    <ds:schemaRef ds:uri="7a12eb2f-f040-4639-9fb2-5a6588dc8035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128f6a2-0fe6-40ac-973e-bb0bf351512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7D295-A73C-4480-8640-B659A571D40F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399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Wingdings</vt:lpstr>
      <vt:lpstr>Office Theme</vt:lpstr>
      <vt:lpstr>  Proposed Amendments to Regional School District Regulations, 603 CMR 41.00</vt:lpstr>
      <vt:lpstr>Presenters</vt:lpstr>
      <vt:lpstr>Agenda</vt:lpstr>
      <vt:lpstr>Background</vt:lpstr>
      <vt:lpstr>Regional School Districts</vt:lpstr>
      <vt:lpstr>Academic Regional School Districts</vt:lpstr>
      <vt:lpstr>Career Technical/Vocational RSDs</vt:lpstr>
      <vt:lpstr>Proposed Changes to RSD Regulations Include: </vt:lpstr>
      <vt:lpstr>Proposed Changes to RSD Regulations Include: </vt:lpstr>
      <vt:lpstr>Anticipated Next Steps</vt:lpstr>
      <vt:lpstr>Questions/Comments?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29, 2025 Regular Meeting Item 3 PowerPoint: Proposed Amendments to Regional School District Regulations, 603 CMR 41.00</dc:title>
  <dc:creator>DESE</dc:creator>
  <cp:lastModifiedBy>Zou, Dong (EOE)</cp:lastModifiedBy>
  <cp:revision>7</cp:revision>
  <cp:lastPrinted>2025-04-28T11:08:09Z</cp:lastPrinted>
  <dcterms:created xsi:type="dcterms:W3CDTF">2022-10-11T20:32:22Z</dcterms:created>
  <dcterms:modified xsi:type="dcterms:W3CDTF">2025-04-30T20:24:44Z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30 2025 12:00AM</vt:lpwstr>
  </property>
</Properties>
</file>